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7" r:id="rId5"/>
  </p:sldMasterIdLst>
  <p:notesMasterIdLst>
    <p:notesMasterId r:id="rId78"/>
  </p:notesMasterIdLst>
  <p:handoutMasterIdLst>
    <p:handoutMasterId r:id="rId79"/>
  </p:handoutMasterIdLst>
  <p:sldIdLst>
    <p:sldId id="260" r:id="rId6"/>
    <p:sldId id="262" r:id="rId7"/>
    <p:sldId id="284" r:id="rId8"/>
    <p:sldId id="359" r:id="rId9"/>
    <p:sldId id="283" r:id="rId10"/>
    <p:sldId id="358" r:id="rId11"/>
    <p:sldId id="295" r:id="rId12"/>
    <p:sldId id="286" r:id="rId13"/>
    <p:sldId id="285" r:id="rId14"/>
    <p:sldId id="297" r:id="rId15"/>
    <p:sldId id="287" r:id="rId16"/>
    <p:sldId id="298" r:id="rId17"/>
    <p:sldId id="400" r:id="rId18"/>
    <p:sldId id="299" r:id="rId19"/>
    <p:sldId id="289" r:id="rId20"/>
    <p:sldId id="300" r:id="rId21"/>
    <p:sldId id="402" r:id="rId22"/>
    <p:sldId id="290" r:id="rId23"/>
    <p:sldId id="301" r:id="rId24"/>
    <p:sldId id="291" r:id="rId25"/>
    <p:sldId id="342" r:id="rId26"/>
    <p:sldId id="292" r:id="rId27"/>
    <p:sldId id="302" r:id="rId28"/>
    <p:sldId id="401" r:id="rId29"/>
    <p:sldId id="303" r:id="rId30"/>
    <p:sldId id="294" r:id="rId31"/>
    <p:sldId id="304" r:id="rId32"/>
    <p:sldId id="412" r:id="rId33"/>
    <p:sldId id="403" r:id="rId34"/>
    <p:sldId id="404" r:id="rId35"/>
    <p:sldId id="405" r:id="rId36"/>
    <p:sldId id="406" r:id="rId37"/>
    <p:sldId id="407" r:id="rId38"/>
    <p:sldId id="408" r:id="rId39"/>
    <p:sldId id="409" r:id="rId40"/>
    <p:sldId id="410" r:id="rId41"/>
    <p:sldId id="411" r:id="rId42"/>
    <p:sldId id="413" r:id="rId43"/>
    <p:sldId id="415" r:id="rId44"/>
    <p:sldId id="416" r:id="rId45"/>
    <p:sldId id="417" r:id="rId46"/>
    <p:sldId id="418" r:id="rId47"/>
    <p:sldId id="420" r:id="rId48"/>
    <p:sldId id="421" r:id="rId49"/>
    <p:sldId id="422" r:id="rId50"/>
    <p:sldId id="425" r:id="rId51"/>
    <p:sldId id="423" r:id="rId52"/>
    <p:sldId id="424" r:id="rId53"/>
    <p:sldId id="426" r:id="rId54"/>
    <p:sldId id="427" r:id="rId55"/>
    <p:sldId id="428" r:id="rId56"/>
    <p:sldId id="429" r:id="rId57"/>
    <p:sldId id="430" r:id="rId58"/>
    <p:sldId id="431" r:id="rId59"/>
    <p:sldId id="432" r:id="rId60"/>
    <p:sldId id="433" r:id="rId61"/>
    <p:sldId id="434" r:id="rId62"/>
    <p:sldId id="437" r:id="rId63"/>
    <p:sldId id="419" r:id="rId64"/>
    <p:sldId id="438" r:id="rId65"/>
    <p:sldId id="439" r:id="rId66"/>
    <p:sldId id="440" r:id="rId67"/>
    <p:sldId id="441" r:id="rId68"/>
    <p:sldId id="442" r:id="rId69"/>
    <p:sldId id="443" r:id="rId70"/>
    <p:sldId id="444" r:id="rId71"/>
    <p:sldId id="445" r:id="rId72"/>
    <p:sldId id="446" r:id="rId73"/>
    <p:sldId id="447" r:id="rId74"/>
    <p:sldId id="448" r:id="rId75"/>
    <p:sldId id="452" r:id="rId76"/>
    <p:sldId id="399" r:id="rId7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D5F16-9B09-4B47-9983-76FEC7F4746C}" v="2" dt="2023-10-13T17:17:22.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p:cViewPr varScale="1">
        <p:scale>
          <a:sx n="61" d="100"/>
          <a:sy n="61" d="100"/>
        </p:scale>
        <p:origin x="955" y="48"/>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1998"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8A90D7A-F3CE-4994-A4D9-86632127BCC6}" type="datetimeFigureOut">
              <a:rPr lang="en-US" smtClean="0"/>
              <a:t>10/13/2023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9833FB4-B9EF-4FD4-9FA3-03BFCD8DB5D0}" type="slidenum">
              <a:rPr lang="en-US" smtClean="0"/>
              <a:t>‹#›</a:t>
            </a:fld>
            <a:endParaRPr lang="en-US"/>
          </a:p>
        </p:txBody>
      </p:sp>
      <p:sp>
        <p:nvSpPr>
          <p:cNvPr id="6" name="TextBox 5"/>
          <p:cNvSpPr txBox="1"/>
          <p:nvPr/>
        </p:nvSpPr>
        <p:spPr>
          <a:xfrm>
            <a:off x="609600" y="4937088"/>
            <a:ext cx="3886200" cy="1600438"/>
          </a:xfrm>
          <a:prstGeom prst="rect">
            <a:avLst/>
          </a:prstGeom>
          <a:noFill/>
        </p:spPr>
        <p:txBody>
          <a:bodyPr wrap="square" rtlCol="0">
            <a:spAutoFit/>
          </a:bodyPr>
          <a:lstStyle/>
          <a:p>
            <a:r>
              <a:rPr lang="en-US" sz="1400" dirty="0"/>
              <a:t>Notes</a:t>
            </a:r>
          </a:p>
          <a:p>
            <a:r>
              <a:rPr lang="en-US" sz="1400" dirty="0"/>
              <a:t>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p:cNvSpPr txBox="1"/>
          <p:nvPr/>
        </p:nvSpPr>
        <p:spPr>
          <a:xfrm>
            <a:off x="4800600" y="4937088"/>
            <a:ext cx="3886200" cy="1600438"/>
          </a:xfrm>
          <a:prstGeom prst="rect">
            <a:avLst/>
          </a:prstGeom>
          <a:noFill/>
        </p:spPr>
        <p:txBody>
          <a:bodyPr wrap="square" rtlCol="0">
            <a:spAutoFit/>
          </a:bodyPr>
          <a:lstStyle/>
          <a:p>
            <a:r>
              <a:rPr lang="en-US" sz="1400" dirty="0"/>
              <a:t>Notes</a:t>
            </a:r>
          </a:p>
          <a:p>
            <a:r>
              <a:rPr lang="en-US" sz="1400" dirty="0"/>
              <a:t>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62923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5F0793E-FD06-4741-B04C-A41E57C3FB64}" type="datetimeFigureOut">
              <a:rPr lang="en-US" smtClean="0"/>
              <a:t>10/13/2023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B9C2A02-F3A4-4FEB-9C5F-CE5A4CAA1011}" type="slidenum">
              <a:rPr lang="en-US" smtClean="0"/>
              <a:t>‹#›</a:t>
            </a:fld>
            <a:endParaRPr lang="en-US"/>
          </a:p>
        </p:txBody>
      </p:sp>
    </p:spTree>
    <p:extLst>
      <p:ext uri="{BB962C8B-B14F-4D97-AF65-F5344CB8AC3E}">
        <p14:creationId xmlns:p14="http://schemas.microsoft.com/office/powerpoint/2010/main" val="233770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269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619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6145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822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979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902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7449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5027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4380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663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271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8241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87083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523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3099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2233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990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C2A02-F3A4-4FEB-9C5F-CE5A4CAA1011}" type="slidenum">
              <a:rPr lang="en-US" smtClean="0"/>
              <a:t>29</a:t>
            </a:fld>
            <a:endParaRPr lang="en-US"/>
          </a:p>
        </p:txBody>
      </p:sp>
    </p:spTree>
    <p:extLst>
      <p:ext uri="{BB962C8B-B14F-4D97-AF65-F5344CB8AC3E}">
        <p14:creationId xmlns:p14="http://schemas.microsoft.com/office/powerpoint/2010/main" val="4280754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 Location question will be remove by Nov 1 . This regulation was repelled.</a:t>
            </a:r>
          </a:p>
        </p:txBody>
      </p:sp>
      <p:sp>
        <p:nvSpPr>
          <p:cNvPr id="4" name="Slide Number Placeholder 3"/>
          <p:cNvSpPr>
            <a:spLocks noGrp="1"/>
          </p:cNvSpPr>
          <p:nvPr>
            <p:ph type="sldNum" sz="quarter" idx="5"/>
          </p:nvPr>
        </p:nvSpPr>
        <p:spPr/>
        <p:txBody>
          <a:bodyPr/>
          <a:lstStyle/>
          <a:p>
            <a:fld id="{9B9C2A02-F3A4-4FEB-9C5F-CE5A4CAA1011}" type="slidenum">
              <a:rPr lang="en-US" smtClean="0"/>
              <a:t>30</a:t>
            </a:fld>
            <a:endParaRPr lang="en-US"/>
          </a:p>
        </p:txBody>
      </p:sp>
    </p:spTree>
    <p:extLst>
      <p:ext uri="{BB962C8B-B14F-4D97-AF65-F5344CB8AC3E}">
        <p14:creationId xmlns:p14="http://schemas.microsoft.com/office/powerpoint/2010/main" val="2105751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the option to make all address match the service location address, if that option is taken they will not see this section in this way. There will be a section for Mail-to, Pay-to and Home Office</a:t>
            </a:r>
          </a:p>
        </p:txBody>
      </p:sp>
      <p:sp>
        <p:nvSpPr>
          <p:cNvPr id="4" name="Slide Number Placeholder 3"/>
          <p:cNvSpPr>
            <a:spLocks noGrp="1"/>
          </p:cNvSpPr>
          <p:nvPr>
            <p:ph type="sldNum" sz="quarter" idx="5"/>
          </p:nvPr>
        </p:nvSpPr>
        <p:spPr/>
        <p:txBody>
          <a:bodyPr/>
          <a:lstStyle/>
          <a:p>
            <a:fld id="{9B9C2A02-F3A4-4FEB-9C5F-CE5A4CAA1011}" type="slidenum">
              <a:rPr lang="en-US" smtClean="0"/>
              <a:t>31</a:t>
            </a:fld>
            <a:endParaRPr lang="en-US"/>
          </a:p>
        </p:txBody>
      </p:sp>
    </p:spTree>
    <p:extLst>
      <p:ext uri="{BB962C8B-B14F-4D97-AF65-F5344CB8AC3E}">
        <p14:creationId xmlns:p14="http://schemas.microsoft.com/office/powerpoint/2010/main" val="364493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 select the primary specialty they will have the question for additional specialties. In this case an additional specialty was selected.</a:t>
            </a:r>
          </a:p>
        </p:txBody>
      </p:sp>
      <p:sp>
        <p:nvSpPr>
          <p:cNvPr id="4" name="Slide Number Placeholder 3"/>
          <p:cNvSpPr>
            <a:spLocks noGrp="1"/>
          </p:cNvSpPr>
          <p:nvPr>
            <p:ph type="sldNum" sz="quarter" idx="5"/>
          </p:nvPr>
        </p:nvSpPr>
        <p:spPr/>
        <p:txBody>
          <a:bodyPr/>
          <a:lstStyle/>
          <a:p>
            <a:fld id="{9B9C2A02-F3A4-4FEB-9C5F-CE5A4CAA1011}" type="slidenum">
              <a:rPr lang="en-US" smtClean="0"/>
              <a:t>32</a:t>
            </a:fld>
            <a:endParaRPr lang="en-US"/>
          </a:p>
        </p:txBody>
      </p:sp>
    </p:spTree>
    <p:extLst>
      <p:ext uri="{BB962C8B-B14F-4D97-AF65-F5344CB8AC3E}">
        <p14:creationId xmlns:p14="http://schemas.microsoft.com/office/powerpoint/2010/main" val="308118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also ask for contact information for the IRS, this should be your individual that would receive the 1099 for this location. </a:t>
            </a:r>
          </a:p>
        </p:txBody>
      </p:sp>
      <p:sp>
        <p:nvSpPr>
          <p:cNvPr id="4" name="Slide Number Placeholder 3"/>
          <p:cNvSpPr>
            <a:spLocks noGrp="1"/>
          </p:cNvSpPr>
          <p:nvPr>
            <p:ph type="sldNum" sz="quarter" idx="5"/>
          </p:nvPr>
        </p:nvSpPr>
        <p:spPr/>
        <p:txBody>
          <a:bodyPr/>
          <a:lstStyle/>
          <a:p>
            <a:fld id="{9B9C2A02-F3A4-4FEB-9C5F-CE5A4CAA1011}" type="slidenum">
              <a:rPr lang="en-US" smtClean="0"/>
              <a:t>34</a:t>
            </a:fld>
            <a:endParaRPr lang="en-US"/>
          </a:p>
        </p:txBody>
      </p:sp>
    </p:spTree>
    <p:extLst>
      <p:ext uri="{BB962C8B-B14F-4D97-AF65-F5344CB8AC3E}">
        <p14:creationId xmlns:p14="http://schemas.microsoft.com/office/powerpoint/2010/main" val="204845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065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boxes with the check mark Discuss NPI, Taxonomy, Zip Code issue. </a:t>
            </a:r>
          </a:p>
          <a:p>
            <a:r>
              <a:rPr lang="en-US" dirty="0"/>
              <a:t>Cross over claims/MDX</a:t>
            </a:r>
          </a:p>
        </p:txBody>
      </p:sp>
      <p:sp>
        <p:nvSpPr>
          <p:cNvPr id="4" name="Slide Number Placeholder 3"/>
          <p:cNvSpPr>
            <a:spLocks noGrp="1"/>
          </p:cNvSpPr>
          <p:nvPr>
            <p:ph type="sldNum" sz="quarter" idx="5"/>
          </p:nvPr>
        </p:nvSpPr>
        <p:spPr/>
        <p:txBody>
          <a:bodyPr/>
          <a:lstStyle/>
          <a:p>
            <a:fld id="{9B9C2A02-F3A4-4FEB-9C5F-CE5A4CAA1011}" type="slidenum">
              <a:rPr lang="en-US" smtClean="0"/>
              <a:t>35</a:t>
            </a:fld>
            <a:endParaRPr lang="en-US"/>
          </a:p>
        </p:txBody>
      </p:sp>
    </p:spTree>
    <p:extLst>
      <p:ext uri="{BB962C8B-B14F-4D97-AF65-F5344CB8AC3E}">
        <p14:creationId xmlns:p14="http://schemas.microsoft.com/office/powerpoint/2010/main" val="95170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 will appear on the Provider Identification page with the previous slide. </a:t>
            </a:r>
          </a:p>
          <a:p>
            <a:r>
              <a:rPr lang="en-US" dirty="0"/>
              <a:t>CLIA should go on the Entity application and any individual provider that is performing the laboratory service. If the provider is only ordering or drawing the specimen they should not answer YES to the CLIA question.</a:t>
            </a:r>
          </a:p>
        </p:txBody>
      </p:sp>
      <p:sp>
        <p:nvSpPr>
          <p:cNvPr id="4" name="Slide Number Placeholder 3"/>
          <p:cNvSpPr>
            <a:spLocks noGrp="1"/>
          </p:cNvSpPr>
          <p:nvPr>
            <p:ph type="sldNum" sz="quarter" idx="5"/>
          </p:nvPr>
        </p:nvSpPr>
        <p:spPr/>
        <p:txBody>
          <a:bodyPr/>
          <a:lstStyle/>
          <a:p>
            <a:fld id="{9B9C2A02-F3A4-4FEB-9C5F-CE5A4CAA1011}" type="slidenum">
              <a:rPr lang="en-US" smtClean="0"/>
              <a:t>36</a:t>
            </a:fld>
            <a:endParaRPr lang="en-US"/>
          </a:p>
        </p:txBody>
      </p:sp>
    </p:spTree>
    <p:extLst>
      <p:ext uri="{BB962C8B-B14F-4D97-AF65-F5344CB8AC3E}">
        <p14:creationId xmlns:p14="http://schemas.microsoft.com/office/powerpoint/2010/main" val="1247482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Director 13 digit id does not have to be for the same address as the Clinic. Must be a Physician and verification is in the form of a letter and their license.</a:t>
            </a:r>
          </a:p>
          <a:p>
            <a:r>
              <a:rPr lang="en-US" dirty="0"/>
              <a:t>Tax Exemption is for Federal Tax Exemption not State.</a:t>
            </a:r>
          </a:p>
        </p:txBody>
      </p:sp>
      <p:sp>
        <p:nvSpPr>
          <p:cNvPr id="4" name="Slide Number Placeholder 3"/>
          <p:cNvSpPr>
            <a:spLocks noGrp="1"/>
          </p:cNvSpPr>
          <p:nvPr>
            <p:ph type="sldNum" sz="quarter" idx="5"/>
          </p:nvPr>
        </p:nvSpPr>
        <p:spPr/>
        <p:txBody>
          <a:bodyPr/>
          <a:lstStyle/>
          <a:p>
            <a:fld id="{9B9C2A02-F3A4-4FEB-9C5F-CE5A4CAA1011}" type="slidenum">
              <a:rPr lang="en-US" smtClean="0"/>
              <a:t>37</a:t>
            </a:fld>
            <a:endParaRPr lang="en-US"/>
          </a:p>
        </p:txBody>
      </p:sp>
    </p:spTree>
    <p:extLst>
      <p:ext uri="{BB962C8B-B14F-4D97-AF65-F5344CB8AC3E}">
        <p14:creationId xmlns:p14="http://schemas.microsoft.com/office/powerpoint/2010/main" val="132334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Ownership information being reported must match what is reported to Medicare. </a:t>
            </a:r>
          </a:p>
          <a:p>
            <a:r>
              <a:rPr lang="en-US" dirty="0"/>
              <a:t>The Organization type selected previously will indicate what sections for owner ship need to be completed. All Organizational types must report at least one Managing Employee.</a:t>
            </a:r>
          </a:p>
        </p:txBody>
      </p:sp>
      <p:sp>
        <p:nvSpPr>
          <p:cNvPr id="4" name="Slide Number Placeholder 3"/>
          <p:cNvSpPr>
            <a:spLocks noGrp="1"/>
          </p:cNvSpPr>
          <p:nvPr>
            <p:ph type="sldNum" sz="quarter" idx="5"/>
          </p:nvPr>
        </p:nvSpPr>
        <p:spPr/>
        <p:txBody>
          <a:bodyPr/>
          <a:lstStyle/>
          <a:p>
            <a:fld id="{9B9C2A02-F3A4-4FEB-9C5F-CE5A4CAA1011}" type="slidenum">
              <a:rPr lang="en-US" smtClean="0"/>
              <a:t>39</a:t>
            </a:fld>
            <a:endParaRPr lang="en-US"/>
          </a:p>
        </p:txBody>
      </p:sp>
    </p:spTree>
    <p:extLst>
      <p:ext uri="{BB962C8B-B14F-4D97-AF65-F5344CB8AC3E}">
        <p14:creationId xmlns:p14="http://schemas.microsoft.com/office/powerpoint/2010/main" val="826837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Partnership, a Business Corporation that is owned by an individual or has board members and for Non Profit entity this question must be answered YES and the individuals must be disclosed.  </a:t>
            </a:r>
          </a:p>
          <a:p>
            <a:r>
              <a:rPr lang="en-US" dirty="0"/>
              <a:t>Direct ownership is when the individual owns the tax id or a portion of the tax id that is being enrolled.</a:t>
            </a:r>
          </a:p>
          <a:p>
            <a:r>
              <a:rPr lang="en-US" dirty="0"/>
              <a:t>Indirect ownership is when the individual owns a corporation or a portion of the corporation that owns the tax id being enrolled.</a:t>
            </a:r>
          </a:p>
          <a:p>
            <a:r>
              <a:rPr lang="en-US" dirty="0"/>
              <a:t>There are additional questions in this section for each individual disclosed.  CMS Verification </a:t>
            </a:r>
          </a:p>
        </p:txBody>
      </p:sp>
      <p:sp>
        <p:nvSpPr>
          <p:cNvPr id="4" name="Slide Number Placeholder 3"/>
          <p:cNvSpPr>
            <a:spLocks noGrp="1"/>
          </p:cNvSpPr>
          <p:nvPr>
            <p:ph type="sldNum" sz="quarter" idx="5"/>
          </p:nvPr>
        </p:nvSpPr>
        <p:spPr/>
        <p:txBody>
          <a:bodyPr/>
          <a:lstStyle/>
          <a:p>
            <a:fld id="{9B9C2A02-F3A4-4FEB-9C5F-CE5A4CAA1011}" type="slidenum">
              <a:rPr lang="en-US" smtClean="0"/>
              <a:t>40</a:t>
            </a:fld>
            <a:endParaRPr lang="en-US"/>
          </a:p>
        </p:txBody>
      </p:sp>
    </p:spTree>
    <p:extLst>
      <p:ext uri="{BB962C8B-B14F-4D97-AF65-F5344CB8AC3E}">
        <p14:creationId xmlns:p14="http://schemas.microsoft.com/office/powerpoint/2010/main" val="1411913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Corporate Entity Question must be YES if the individual ownership question is NO. This question is YES any time the tax id is owned by a corporate entity. </a:t>
            </a:r>
          </a:p>
        </p:txBody>
      </p:sp>
      <p:sp>
        <p:nvSpPr>
          <p:cNvPr id="4" name="Slide Number Placeholder 3"/>
          <p:cNvSpPr>
            <a:spLocks noGrp="1"/>
          </p:cNvSpPr>
          <p:nvPr>
            <p:ph type="sldNum" sz="quarter" idx="5"/>
          </p:nvPr>
        </p:nvSpPr>
        <p:spPr/>
        <p:txBody>
          <a:bodyPr/>
          <a:lstStyle/>
          <a:p>
            <a:fld id="{9B9C2A02-F3A4-4FEB-9C5F-CE5A4CAA1011}" type="slidenum">
              <a:rPr lang="en-US" smtClean="0"/>
              <a:t>41</a:t>
            </a:fld>
            <a:endParaRPr lang="en-US"/>
          </a:p>
        </p:txBody>
      </p:sp>
    </p:spTree>
    <p:extLst>
      <p:ext uri="{BB962C8B-B14F-4D97-AF65-F5344CB8AC3E}">
        <p14:creationId xmlns:p14="http://schemas.microsoft.com/office/powerpoint/2010/main" val="141116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 was submitted to clarify the ORP. For individual FQHC providers they will never appear as the rendering provider on a claim and are only enrolled to be able to order, refer and prescribe services and medications for recipients so this question should always be answered YES. The only time this is answered no is when a provider will be a rendering provider on a claim. </a:t>
            </a:r>
          </a:p>
        </p:txBody>
      </p:sp>
      <p:sp>
        <p:nvSpPr>
          <p:cNvPr id="4" name="Slide Number Placeholder 3"/>
          <p:cNvSpPr>
            <a:spLocks noGrp="1"/>
          </p:cNvSpPr>
          <p:nvPr>
            <p:ph type="sldNum" sz="quarter" idx="5"/>
          </p:nvPr>
        </p:nvSpPr>
        <p:spPr/>
        <p:txBody>
          <a:bodyPr/>
          <a:lstStyle/>
          <a:p>
            <a:fld id="{9B9C2A02-F3A4-4FEB-9C5F-CE5A4CAA1011}" type="slidenum">
              <a:rPr lang="en-US" smtClean="0"/>
              <a:t>45</a:t>
            </a:fld>
            <a:endParaRPr lang="en-US"/>
          </a:p>
        </p:txBody>
      </p:sp>
    </p:spTree>
    <p:extLst>
      <p:ext uri="{BB962C8B-B14F-4D97-AF65-F5344CB8AC3E}">
        <p14:creationId xmlns:p14="http://schemas.microsoft.com/office/powerpoint/2010/main" val="3005594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the option to make all address match the service location address, if that option is taken they will not see this section in this way. There will be a section for Mail-to, Pay-to and Home Office</a:t>
            </a:r>
          </a:p>
        </p:txBody>
      </p:sp>
      <p:sp>
        <p:nvSpPr>
          <p:cNvPr id="4" name="Slide Number Placeholder 3"/>
          <p:cNvSpPr>
            <a:spLocks noGrp="1"/>
          </p:cNvSpPr>
          <p:nvPr>
            <p:ph type="sldNum" sz="quarter" idx="5"/>
          </p:nvPr>
        </p:nvSpPr>
        <p:spPr/>
        <p:txBody>
          <a:bodyPr/>
          <a:lstStyle/>
          <a:p>
            <a:fld id="{9B9C2A02-F3A4-4FEB-9C5F-CE5A4CAA1011}" type="slidenum">
              <a:rPr lang="en-US" smtClean="0"/>
              <a:t>46</a:t>
            </a:fld>
            <a:endParaRPr lang="en-US"/>
          </a:p>
        </p:txBody>
      </p:sp>
    </p:spTree>
    <p:extLst>
      <p:ext uri="{BB962C8B-B14F-4D97-AF65-F5344CB8AC3E}">
        <p14:creationId xmlns:p14="http://schemas.microsoft.com/office/powerpoint/2010/main" val="3535227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entering the State License, you must enter all letter and number associated with the license. When this is not done, it creates an error. Give example.</a:t>
            </a:r>
          </a:p>
        </p:txBody>
      </p:sp>
      <p:sp>
        <p:nvSpPr>
          <p:cNvPr id="4" name="Slide Number Placeholder 3"/>
          <p:cNvSpPr>
            <a:spLocks noGrp="1"/>
          </p:cNvSpPr>
          <p:nvPr>
            <p:ph type="sldNum" sz="quarter" idx="5"/>
          </p:nvPr>
        </p:nvSpPr>
        <p:spPr/>
        <p:txBody>
          <a:bodyPr/>
          <a:lstStyle/>
          <a:p>
            <a:fld id="{9B9C2A02-F3A4-4FEB-9C5F-CE5A4CAA1011}" type="slidenum">
              <a:rPr lang="en-US" smtClean="0"/>
              <a:t>47</a:t>
            </a:fld>
            <a:endParaRPr lang="en-US"/>
          </a:p>
        </p:txBody>
      </p:sp>
    </p:spTree>
    <p:extLst>
      <p:ext uri="{BB962C8B-B14F-4D97-AF65-F5344CB8AC3E}">
        <p14:creationId xmlns:p14="http://schemas.microsoft.com/office/powerpoint/2010/main" val="59578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enter the group’s taxonomy for an individual. 193200000x, 193400000x. Do not select every taxonomy available. NPI, Taxonomy, Zip code issue.</a:t>
            </a:r>
          </a:p>
        </p:txBody>
      </p:sp>
      <p:sp>
        <p:nvSpPr>
          <p:cNvPr id="4" name="Slide Number Placeholder 3"/>
          <p:cNvSpPr>
            <a:spLocks noGrp="1"/>
          </p:cNvSpPr>
          <p:nvPr>
            <p:ph type="sldNum" sz="quarter" idx="5"/>
          </p:nvPr>
        </p:nvSpPr>
        <p:spPr/>
        <p:txBody>
          <a:bodyPr/>
          <a:lstStyle/>
          <a:p>
            <a:fld id="{9B9C2A02-F3A4-4FEB-9C5F-CE5A4CAA1011}" type="slidenum">
              <a:rPr lang="en-US" smtClean="0"/>
              <a:t>50</a:t>
            </a:fld>
            <a:endParaRPr lang="en-US"/>
          </a:p>
        </p:txBody>
      </p:sp>
    </p:spTree>
    <p:extLst>
      <p:ext uri="{BB962C8B-B14F-4D97-AF65-F5344CB8AC3E}">
        <p14:creationId xmlns:p14="http://schemas.microsoft.com/office/powerpoint/2010/main" val="230325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baseline="0" dirty="0">
              <a:solidFill>
                <a:schemeClr val="tx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fld id="{F36F0693-D3C7-444A-8D46-0A423A4F1B04}" type="slidenum">
              <a:rPr lang="en-US" smtClean="0"/>
              <a:t>6</a:t>
            </a:fld>
            <a:endParaRPr lang="en-US" dirty="0"/>
          </a:p>
        </p:txBody>
      </p:sp>
    </p:spTree>
    <p:extLst>
      <p:ext uri="{BB962C8B-B14F-4D97-AF65-F5344CB8AC3E}">
        <p14:creationId xmlns:p14="http://schemas.microsoft.com/office/powerpoint/2010/main" val="1598060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answer yes for CLIA/Lab Permit if the individual is the one performing the Laboratory test. It also must match the address of the service location including the suite.</a:t>
            </a:r>
          </a:p>
        </p:txBody>
      </p:sp>
      <p:sp>
        <p:nvSpPr>
          <p:cNvPr id="4" name="Slide Number Placeholder 3"/>
          <p:cNvSpPr>
            <a:spLocks noGrp="1"/>
          </p:cNvSpPr>
          <p:nvPr>
            <p:ph type="sldNum" sz="quarter" idx="5"/>
          </p:nvPr>
        </p:nvSpPr>
        <p:spPr/>
        <p:txBody>
          <a:bodyPr/>
          <a:lstStyle/>
          <a:p>
            <a:fld id="{9B9C2A02-F3A4-4FEB-9C5F-CE5A4CAA1011}" type="slidenum">
              <a:rPr lang="en-US" smtClean="0"/>
              <a:t>51</a:t>
            </a:fld>
            <a:endParaRPr lang="en-US"/>
          </a:p>
        </p:txBody>
      </p:sp>
    </p:spTree>
    <p:extLst>
      <p:ext uri="{BB962C8B-B14F-4D97-AF65-F5344CB8AC3E}">
        <p14:creationId xmlns:p14="http://schemas.microsoft.com/office/powerpoint/2010/main" val="1600024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do not need a managing employee. If you do elect to have a managing employee, information such as </a:t>
            </a:r>
            <a:r>
              <a:rPr lang="en-US" dirty="0" err="1"/>
              <a:t>ssn</a:t>
            </a:r>
            <a:r>
              <a:rPr lang="en-US" dirty="0"/>
              <a:t>, dob must be entered correctly or the application will be returned.</a:t>
            </a:r>
          </a:p>
        </p:txBody>
      </p:sp>
      <p:sp>
        <p:nvSpPr>
          <p:cNvPr id="4" name="Slide Number Placeholder 3"/>
          <p:cNvSpPr>
            <a:spLocks noGrp="1"/>
          </p:cNvSpPr>
          <p:nvPr>
            <p:ph type="sldNum" sz="quarter" idx="5"/>
          </p:nvPr>
        </p:nvSpPr>
        <p:spPr/>
        <p:txBody>
          <a:bodyPr/>
          <a:lstStyle/>
          <a:p>
            <a:fld id="{9B9C2A02-F3A4-4FEB-9C5F-CE5A4CAA1011}" type="slidenum">
              <a:rPr lang="en-US" smtClean="0"/>
              <a:t>55</a:t>
            </a:fld>
            <a:endParaRPr lang="en-US"/>
          </a:p>
        </p:txBody>
      </p:sp>
    </p:spTree>
    <p:extLst>
      <p:ext uri="{BB962C8B-B14F-4D97-AF65-F5344CB8AC3E}">
        <p14:creationId xmlns:p14="http://schemas.microsoft.com/office/powerpoint/2010/main" val="2255615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71</a:t>
            </a:fld>
            <a:endParaRPr lang="en-US" dirty="0"/>
          </a:p>
        </p:txBody>
      </p:sp>
    </p:spTree>
    <p:extLst>
      <p:ext uri="{BB962C8B-B14F-4D97-AF65-F5344CB8AC3E}">
        <p14:creationId xmlns:p14="http://schemas.microsoft.com/office/powerpoint/2010/main" val="1516983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72</a:t>
            </a:fld>
            <a:endParaRPr lang="en-US" dirty="0"/>
          </a:p>
        </p:txBody>
      </p:sp>
    </p:spTree>
    <p:extLst>
      <p:ext uri="{BB962C8B-B14F-4D97-AF65-F5344CB8AC3E}">
        <p14:creationId xmlns:p14="http://schemas.microsoft.com/office/powerpoint/2010/main" val="106201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072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401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3315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72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130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344" y="51054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1905000"/>
          </a:xfrm>
        </p:spPr>
        <p:txBody>
          <a:bodyPr/>
          <a:lstStyle>
            <a:lvl1pPr>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62000" y="4191000"/>
            <a:ext cx="7696200" cy="6858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32524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9600"/>
            <a:ext cx="83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W-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3886200"/>
            <a:ext cx="549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5400000">
            <a:off x="5850731" y="3107535"/>
            <a:ext cx="5638801" cy="642936"/>
          </a:xfrm>
        </p:spPr>
        <p:txBody>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66801" y="647699"/>
            <a:ext cx="6934200" cy="56007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rot="5400000">
            <a:off x="139129" y="3228975"/>
            <a:ext cx="762000" cy="400050"/>
          </a:xfrm>
          <a:prstGeom prst="rect">
            <a:avLst/>
          </a:prstGeom>
        </p:spPr>
        <p:txBody>
          <a:bodyPr/>
          <a:lstStyle>
            <a:lvl1pPr>
              <a:defRPr/>
            </a:lvl1pPr>
          </a:lstStyle>
          <a:p>
            <a:pPr>
              <a:defRPr/>
            </a:pPr>
            <a:fld id="{9E40E68D-17A6-4517-B833-18116606F1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2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
            <a:ext cx="17526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W-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962400"/>
            <a:ext cx="549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0477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514304" y="405479"/>
            <a:ext cx="1295400" cy="60420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19200" y="523874"/>
            <a:ext cx="5638800" cy="5876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rot="5400000">
            <a:off x="290513" y="3228975"/>
            <a:ext cx="685800" cy="476250"/>
          </a:xfrm>
          <a:prstGeom prst="rect">
            <a:avLst/>
          </a:prstGeom>
        </p:spPr>
        <p:txBody>
          <a:bodyPr/>
          <a:lstStyle>
            <a:lvl1pPr>
              <a:defRPr/>
            </a:lvl1pPr>
          </a:lstStyle>
          <a:p>
            <a:pPr>
              <a:defRPr/>
            </a:pPr>
            <a:fld id="{A9B786D5-78F2-4A7B-A939-06E177CD02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91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9" descr="DPW PowerPoint Template.jpg"/>
          <p:cNvPicPr>
            <a:picLocks noChangeAspect="1"/>
          </p:cNvPicPr>
          <p:nvPr userDrawn="1"/>
        </p:nvPicPr>
        <p:blipFill>
          <a:blip r:embed="rId2" cstate="print">
            <a:lum bright="-1000" contrast="21000"/>
          </a:blip>
          <a:srcRect/>
          <a:stretch>
            <a:fillRect/>
          </a:stretch>
        </p:blipFill>
        <p:spPr bwMode="auto">
          <a:xfrm>
            <a:off x="1" y="1"/>
            <a:ext cx="9144000" cy="6574138"/>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1118914" y="3499945"/>
            <a:ext cx="7253288" cy="1371052"/>
          </a:xfrm>
        </p:spPr>
        <p:txBody>
          <a:bodyPr anchor="ctr" anchorCtr="0"/>
          <a:lstStyle>
            <a:lvl1pPr algn="ctr">
              <a:buFontTx/>
              <a:buNone/>
              <a:defRPr b="1">
                <a:solidFill>
                  <a:schemeClr val="bg1"/>
                </a:solidFill>
                <a:latin typeface="+mj-lt"/>
              </a:defRPr>
            </a:lvl1pPr>
          </a:lstStyle>
          <a:p>
            <a:pPr lvl="0"/>
            <a:r>
              <a:rPr lang="en-US" dirty="0"/>
              <a:t>Click to edit Presentation Title</a:t>
            </a:r>
          </a:p>
        </p:txBody>
      </p:sp>
      <p:sp>
        <p:nvSpPr>
          <p:cNvPr id="10" name="Text Placeholder 9"/>
          <p:cNvSpPr>
            <a:spLocks noGrp="1"/>
          </p:cNvSpPr>
          <p:nvPr>
            <p:ph type="body" sz="quarter" idx="12" hasCustomPrompt="1"/>
          </p:nvPr>
        </p:nvSpPr>
        <p:spPr>
          <a:xfrm>
            <a:off x="2664371" y="5076605"/>
            <a:ext cx="3972691" cy="756635"/>
          </a:xfrm>
        </p:spPr>
        <p:txBody>
          <a:bodyPr>
            <a:noAutofit/>
          </a:bodyPr>
          <a:lstStyle>
            <a:lvl1pPr algn="ctr">
              <a:buNone/>
              <a:defRPr sz="2400" baseline="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Click to edit Presenter and Date</a:t>
            </a:r>
          </a:p>
        </p:txBody>
      </p:sp>
      <p:sp>
        <p:nvSpPr>
          <p:cNvPr id="8" name="TextBox 7"/>
          <p:cNvSpPr txBox="1"/>
          <p:nvPr userDrawn="1"/>
        </p:nvSpPr>
        <p:spPr>
          <a:xfrm>
            <a:off x="204953" y="6204208"/>
            <a:ext cx="6890791" cy="292388"/>
          </a:xfrm>
          <a:prstGeom prst="rect">
            <a:avLst/>
          </a:prstGeom>
          <a:solidFill>
            <a:srgbClr val="959CA1"/>
          </a:solidFill>
        </p:spPr>
        <p:txBody>
          <a:bodyPr wrap="square" tIns="45720" bIns="45720" anchor="ctr" anchorCtr="0">
            <a:spAutoFit/>
          </a:bodyPr>
          <a:lstStyle/>
          <a:p>
            <a:pPr algn="l">
              <a:defRPr/>
            </a:pPr>
            <a:r>
              <a:rPr lang="en-US" sz="1300" b="1" cap="all" dirty="0">
                <a:solidFill>
                  <a:schemeClr val="bg1"/>
                </a:solidFill>
                <a:ea typeface="ＭＳ Ｐゴシック" pitchFamily="-106" charset="-128"/>
              </a:rPr>
              <a:t>              </a:t>
            </a:r>
            <a:r>
              <a:rPr lang="en-US" sz="1300" b="1" cap="all" baseline="0" dirty="0">
                <a:solidFill>
                  <a:schemeClr val="bg1"/>
                </a:solidFill>
                <a:latin typeface="Franklin Gothic Medium" pitchFamily="34" charset="0"/>
                <a:ea typeface="ＭＳ Ｐゴシック" pitchFamily="-106" charset="-128"/>
              </a:rPr>
              <a:t>Office of Medical Assistance Programs</a:t>
            </a:r>
            <a:endParaRPr lang="en-US" sz="1200" b="1" baseline="0" dirty="0">
              <a:solidFill>
                <a:schemeClr val="bg1"/>
              </a:solidFill>
              <a:latin typeface="Franklin Gothic Medium" pitchFamily="34" charset="0"/>
              <a:ea typeface="ＭＳ Ｐゴシック" pitchFamily="-106" charset="-128"/>
            </a:endParaRPr>
          </a:p>
        </p:txBody>
      </p:sp>
      <p:pic>
        <p:nvPicPr>
          <p:cNvPr id="11" name="Picture 6" descr="HPR_S_K_RGB_150_SM.png"/>
          <p:cNvPicPr>
            <a:picLocks noChangeAspect="1"/>
          </p:cNvPicPr>
          <p:nvPr userDrawn="1"/>
        </p:nvPicPr>
        <p:blipFill>
          <a:blip r:embed="rId3" cstate="print"/>
          <a:srcRect/>
          <a:stretch>
            <a:fillRect/>
          </a:stretch>
        </p:blipFill>
        <p:spPr bwMode="auto">
          <a:xfrm>
            <a:off x="78167" y="5958595"/>
            <a:ext cx="710110" cy="710109"/>
          </a:xfrm>
          <a:prstGeom prst="rect">
            <a:avLst/>
          </a:prstGeom>
          <a:noFill/>
          <a:ln w="9525">
            <a:noFill/>
            <a:miter lim="800000"/>
            <a:headEnd/>
            <a:tailEnd/>
          </a:ln>
        </p:spPr>
      </p:pic>
    </p:spTree>
    <p:extLst>
      <p:ext uri="{BB962C8B-B14F-4D97-AF65-F5344CB8AC3E}">
        <p14:creationId xmlns:p14="http://schemas.microsoft.com/office/powerpoint/2010/main" val="39757072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99545" y="1324304"/>
            <a:ext cx="8355724" cy="4587766"/>
          </a:xfrm>
        </p:spPr>
        <p:txBody>
          <a:bodyPr/>
          <a:lstStyle>
            <a:lvl1pPr>
              <a:buNone/>
              <a:defRPr baseline="0">
                <a:latin typeface="+mn-lt"/>
              </a:defRPr>
            </a:lvl1pPr>
            <a:lvl2pPr>
              <a:defRPr>
                <a:latin typeface="+mn-lt"/>
              </a:defRPr>
            </a:lvl2pPr>
            <a:lvl3pPr>
              <a:defRPr baseline="0">
                <a:latin typeface="+mn-lt"/>
              </a:defRPr>
            </a:lvl3pPr>
            <a:lvl4pPr>
              <a:defRPr>
                <a:latin typeface="+mn-lt"/>
              </a:defRPr>
            </a:lvl4pPr>
            <a:lvl5pPr>
              <a:defRPr>
                <a:latin typeface="+mn-lt"/>
              </a:defRPr>
            </a:lvl5pPr>
          </a:lstStyle>
          <a:p>
            <a:pPr lvl="0"/>
            <a:r>
              <a:rPr lang="en-US" dirty="0"/>
              <a:t>Content Title</a:t>
            </a:r>
          </a:p>
          <a:p>
            <a:pPr lvl="1"/>
            <a:r>
              <a:rPr lang="en-US" dirty="0"/>
              <a:t>First level content</a:t>
            </a:r>
          </a:p>
          <a:p>
            <a:pPr lvl="2"/>
            <a:r>
              <a:rPr lang="en-US" dirty="0"/>
              <a:t>Second level content</a:t>
            </a:r>
          </a:p>
          <a:p>
            <a:pPr lvl="3"/>
            <a:r>
              <a:rPr lang="en-US" dirty="0"/>
              <a:t>Fourth level content</a:t>
            </a:r>
          </a:p>
          <a:p>
            <a:pPr lvl="4"/>
            <a:r>
              <a:rPr lang="en-US" dirty="0"/>
              <a:t>Fifth level content</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11440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240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A584CE4-B373-449E-8733-F16274209DE0}" type="datetime1">
              <a:rPr lang="en-US" smtClean="0"/>
              <a:t>10/13/2023</a:t>
            </a:fld>
            <a:endParaRPr lang="en-US" dirty="0"/>
          </a:p>
        </p:txBody>
      </p:sp>
    </p:spTree>
    <p:extLst>
      <p:ext uri="{BB962C8B-B14F-4D97-AF65-F5344CB8AC3E}">
        <p14:creationId xmlns:p14="http://schemas.microsoft.com/office/powerpoint/2010/main" val="2879888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CCD0692-6E0C-40B2-B3E2-7A236751A25C}" type="datetime1">
              <a:rPr lang="en-US" smtClean="0"/>
              <a:t>10/13/2023</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6404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D7F917BD-D626-41DD-83F6-2FAC6FA6DDF8}" type="datetime1">
              <a:rPr lang="en-US" smtClean="0"/>
              <a:t>10/13/2023</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0727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0ADCFFB3-2E86-45D5-BF80-77DE6DC415C7}" type="datetime1">
              <a:rPr lang="en-US" smtClean="0"/>
              <a:t>10/13/2023</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5630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3A18FAF8-61F0-4064-A83C-1039EF15697F}" type="datetime1">
              <a:rPr lang="en-US" smtClean="0"/>
              <a:t>10/13/2023</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036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D9785DE7-57B6-463B-8105-106F04B4BDC6}" type="datetime1">
              <a:rPr lang="en-US" smtClean="0"/>
              <a:t>10/13/2023</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22241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927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88"/>
            <a:ext cx="8229600" cy="504825"/>
          </a:xfrm>
        </p:spPr>
        <p:txBody>
          <a:bodyPr/>
          <a:lstStyle/>
          <a:p>
            <a:r>
              <a:rPr lang="en-US"/>
              <a:t>Click to edit Master title style</a:t>
            </a:r>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010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9038"/>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89038"/>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372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2335"/>
            <a:ext cx="8229600" cy="504825"/>
          </a:xfrm>
        </p:spPr>
        <p:txBody>
          <a:bodyPr/>
          <a:lstStyle/>
          <a:p>
            <a:r>
              <a:rPr lang="en-US"/>
              <a:t>Click to edit Master title style</a:t>
            </a:r>
            <a:endParaRPr lang="en-US" dirty="0"/>
          </a:p>
        </p:txBody>
      </p:sp>
      <p:sp>
        <p:nvSpPr>
          <p:cNvPr id="4"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4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960114" y="6126480"/>
            <a:ext cx="1352550" cy="352425"/>
          </a:xfrm>
          <a:prstGeom prst="rect">
            <a:avLst/>
          </a:prstGeom>
          <a:ln/>
        </p:spPr>
        <p:txBody>
          <a:bodyPr/>
          <a:lstStyle>
            <a:lvl1pPr>
              <a:defRPr/>
            </a:lvl1pPr>
          </a:lstStyle>
          <a:p>
            <a:pPr>
              <a:defRPr/>
            </a:pPr>
            <a:fld id="{0349AC3C-159B-4170-A0A7-6C079330FE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287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486696"/>
          </a:xfrm>
        </p:spPr>
        <p:txBody>
          <a:bodyPr/>
          <a:lstStyle>
            <a:lvl1pPr algn="ctr" rtl="0" fontAlgn="base">
              <a:spcBef>
                <a:spcPct val="0"/>
              </a:spcBef>
              <a:spcAft>
                <a:spcPct val="0"/>
              </a:spcAft>
              <a:defRPr lang="en-US" sz="3600" dirty="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1295400"/>
            <a:ext cx="5111750" cy="4495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295400"/>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3962400" y="6124575"/>
            <a:ext cx="1352550" cy="352425"/>
          </a:xfrm>
          <a:prstGeom prst="rect">
            <a:avLst/>
          </a:prstGeom>
          <a:ln/>
        </p:spPr>
        <p:txBody>
          <a:bodyPr/>
          <a:lstStyle>
            <a:lvl1pPr>
              <a:defRPr/>
            </a:lvl1pPr>
          </a:lstStyle>
          <a:p>
            <a:pPr>
              <a:defRPr/>
            </a:pPr>
            <a:fld id="{CA705D71-4CEA-4A11-9285-609E09AF08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3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8" descr="gol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449763"/>
            <a:ext cx="5562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PW-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150" y="5943600"/>
            <a:ext cx="2609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2456" y="4466304"/>
            <a:ext cx="5486400" cy="457200"/>
          </a:xfrm>
        </p:spPr>
        <p:txBody>
          <a:bodyPr anchor="b"/>
          <a:lstStyle>
            <a:lvl1pPr algn="ctr">
              <a:defRPr sz="2400" b="0">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3810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1054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6"/>
          <p:cNvSpPr>
            <a:spLocks noGrp="1" noChangeArrowheads="1"/>
          </p:cNvSpPr>
          <p:nvPr>
            <p:ph type="sldNum" sz="quarter" idx="10"/>
          </p:nvPr>
        </p:nvSpPr>
        <p:spPr>
          <a:xfrm>
            <a:off x="3962400" y="6123432"/>
            <a:ext cx="1352550" cy="352425"/>
          </a:xfr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237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2.png"/><Relationship Id="rId4" Type="http://schemas.openxmlformats.org/officeDocument/2006/relationships/slideLayout" Target="../slideLayouts/slideLayout26.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gold bann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200" y="3810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400664"/>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Rectangle 3"/>
          <p:cNvSpPr>
            <a:spLocks noGrp="1" noChangeArrowheads="1"/>
          </p:cNvSpPr>
          <p:nvPr>
            <p:ph type="body" idx="1"/>
          </p:nvPr>
        </p:nvSpPr>
        <p:spPr bwMode="auto">
          <a:xfrm>
            <a:off x="476250" y="1219200"/>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4" name="Picture 7" descr="DPW-rgb"/>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3150" y="5943600"/>
            <a:ext cx="2609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28600" y="5867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Grp="1" noChangeArrowheads="1"/>
          </p:cNvSpPr>
          <p:nvPr>
            <p:ph type="sldNum" sz="quarter" idx="10"/>
          </p:nvPr>
        </p:nvSpPr>
        <p:spPr>
          <a:xfrm>
            <a:off x="3962400" y="6123432"/>
            <a:ext cx="1352550" cy="352425"/>
          </a:xfrm>
          <a:prstGeom prst="rect">
            <a:avLst/>
          </a:prstGeom>
          <a:ln/>
        </p:spPr>
        <p:txBody>
          <a:bodyPr/>
          <a:lstStyle>
            <a:lvl1pPr algn="ctr">
              <a:defRPr/>
            </a:lvl1pPr>
          </a:lstStyle>
          <a:p>
            <a:pPr>
              <a:defRPr/>
            </a:pPr>
            <a:fld id="{93E4F6B6-DBDE-4AEF-B630-B64985C214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45564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hf hdr="0" ftr="0"/>
  <p:txStyles>
    <p:titleStyle>
      <a:lvl1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1pPr>
      <a:lvl2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har char="–"/>
        <a:defRPr sz="28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0ABF82A6-8E1D-4D7B-9C99-C3D234567F9E}" type="datetime1">
              <a:rPr lang="en-US" smtClean="0"/>
              <a:t>10/13/2023</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a:solidFill>
                  <a:schemeClr val="bg1"/>
                </a:solidFill>
              </a:rPr>
              <a:t>www.dhs.pa.gov</a:t>
            </a: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62068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hyperlink" Target="mailto:RA-PROVAPP@pa.gov" TargetMode="Externa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hyperlink" Target="https://provider.enrollmentmo.dpw.state.pa.us/"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hyperlink" Target="https://www.medicaid.gov/medicaid/index.html" TargetMode="External"/><Relationship Id="rId5" Type="http://schemas.openxmlformats.org/officeDocument/2006/relationships/hyperlink" Target="https://www.dhs.pa.gov/providers/Providers/Pages/ACAforproviders.aspx" TargetMode="External"/><Relationship Id="rId4" Type="http://schemas.openxmlformats.org/officeDocument/2006/relationships/hyperlink" Target="https://www.dhs.pa.gov/providers/Providers/Pages/Health%20Care%20for%20Providers/Enrollment-Information1030-794.aspx"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dhs.pa.gov/"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hyperlink" Target="https://www.dhs.pa.gov/docs/For-Providers/Pages/Bulletin-Search.aspx" TargetMode="External"/><Relationship Id="rId4" Type="http://schemas.openxmlformats.org/officeDocument/2006/relationships/hyperlink" Target="https://www.dhs.pa.gov/providers/Quick-Tips/Page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1828800"/>
            <a:ext cx="7772400" cy="2590800"/>
          </a:xfrm>
          <a:prstGeom prst="rect">
            <a:avLst/>
          </a:prstGeom>
        </p:spPr>
        <p:txBody>
          <a:bodyPr/>
          <a:lstStyle/>
          <a:p>
            <a:r>
              <a:rPr lang="en-US" sz="4000" dirty="0"/>
              <a:t>Welcome to </a:t>
            </a:r>
            <a:br>
              <a:rPr lang="en-US" sz="4000" dirty="0"/>
            </a:br>
            <a:r>
              <a:rPr lang="en-US" sz="4000" dirty="0"/>
              <a:t>Federally Qualified Health Centers (FQHCs) and FQHC Practitioners Enrollment Training</a:t>
            </a:r>
          </a:p>
        </p:txBody>
      </p:sp>
      <p:sp>
        <p:nvSpPr>
          <p:cNvPr id="3" name="Date Placeholder 2">
            <a:extLst>
              <a:ext uri="{FF2B5EF4-FFF2-40B4-BE49-F238E27FC236}">
                <a16:creationId xmlns:a16="http://schemas.microsoft.com/office/drawing/2014/main" id="{D3584241-6F8D-F3DB-3765-9E83E8873F8F}"/>
              </a:ext>
            </a:extLst>
          </p:cNvPr>
          <p:cNvSpPr>
            <a:spLocks noGrp="1"/>
          </p:cNvSpPr>
          <p:nvPr>
            <p:ph type="dt" sz="half" idx="10"/>
          </p:nvPr>
        </p:nvSpPr>
        <p:spPr/>
        <p:txBody>
          <a:bodyPr/>
          <a:lstStyle/>
          <a:p>
            <a:pPr>
              <a:defRPr/>
            </a:pPr>
            <a:fld id="{DF503635-6559-477B-909C-C9A2E5693EFE}" type="datetime1">
              <a:rPr lang="en-US" smtClean="0"/>
              <a:t>10/13/2023</a:t>
            </a:fld>
            <a:endParaRPr lang="en-US" dirty="0"/>
          </a:p>
        </p:txBody>
      </p:sp>
      <p:sp>
        <p:nvSpPr>
          <p:cNvPr id="4" name="Slide Number Placeholder 3">
            <a:extLst>
              <a:ext uri="{FF2B5EF4-FFF2-40B4-BE49-F238E27FC236}">
                <a16:creationId xmlns:a16="http://schemas.microsoft.com/office/drawing/2014/main" id="{34D86F9B-A966-8AA1-5B95-1EFBC7D65029}"/>
              </a:ext>
            </a:extLst>
          </p:cNvPr>
          <p:cNvSpPr>
            <a:spLocks noGrp="1"/>
          </p:cNvSpPr>
          <p:nvPr>
            <p:ph type="sldNum" sz="quarter" idx="12"/>
          </p:nvPr>
        </p:nvSpPr>
        <p:spPr/>
        <p:txBody>
          <a:bodyPr/>
          <a:lstStyle/>
          <a:p>
            <a:pPr>
              <a:defRPr/>
            </a:pPr>
            <a:fld id="{9C10EB89-1475-4332-AC66-2657F847E4F2}" type="slidenum">
              <a:rPr lang="en-US" smtClean="0"/>
              <a:pPr>
                <a:defRPr/>
              </a:pPr>
              <a:t>1</a:t>
            </a:fld>
            <a:endParaRPr lang="en-US" dirty="0"/>
          </a:p>
        </p:txBody>
      </p:sp>
    </p:spTree>
    <p:extLst>
      <p:ext uri="{BB962C8B-B14F-4D97-AF65-F5344CB8AC3E}">
        <p14:creationId xmlns:p14="http://schemas.microsoft.com/office/powerpoint/2010/main" val="260331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200" dirty="0">
                <a:solidFill>
                  <a:schemeClr val="bg1"/>
                </a:solidFill>
              </a:rPr>
              <a:t>FQHC - Adding a New Service Location</a:t>
            </a:r>
          </a:p>
        </p:txBody>
      </p:sp>
      <p:pic>
        <p:nvPicPr>
          <p:cNvPr id="2" name="Content Placeholder 1">
            <a:extLst>
              <a:ext uri="{FF2B5EF4-FFF2-40B4-BE49-F238E27FC236}">
                <a16:creationId xmlns:a16="http://schemas.microsoft.com/office/drawing/2014/main" id="{AB02CFB7-86E7-F4A7-9553-97164D6B2D32}"/>
              </a:ext>
            </a:extLst>
          </p:cNvPr>
          <p:cNvPicPr>
            <a:picLocks noGrp="1" noChangeAspect="1"/>
          </p:cNvPicPr>
          <p:nvPr>
            <p:ph idx="4294967295"/>
          </p:nvPr>
        </p:nvPicPr>
        <p:blipFill>
          <a:blip r:embed="rId3"/>
          <a:stretch>
            <a:fillRect/>
          </a:stretch>
        </p:blipFill>
        <p:spPr>
          <a:xfrm>
            <a:off x="914400" y="1219200"/>
            <a:ext cx="7315200" cy="4525963"/>
          </a:xfrm>
          <a:prstGeom prst="rect">
            <a:avLst/>
          </a:prstGeom>
        </p:spPr>
      </p:pic>
      <p:sp>
        <p:nvSpPr>
          <p:cNvPr id="3" name="Date Placeholder 2">
            <a:extLst>
              <a:ext uri="{FF2B5EF4-FFF2-40B4-BE49-F238E27FC236}">
                <a16:creationId xmlns:a16="http://schemas.microsoft.com/office/drawing/2014/main" id="{ABCAAD0D-2D83-7538-22E8-383614101FC7}"/>
              </a:ext>
            </a:extLst>
          </p:cNvPr>
          <p:cNvSpPr>
            <a:spLocks noGrp="1"/>
          </p:cNvSpPr>
          <p:nvPr>
            <p:ph type="dt" sz="half" idx="10"/>
          </p:nvPr>
        </p:nvSpPr>
        <p:spPr/>
        <p:txBody>
          <a:bodyPr/>
          <a:lstStyle/>
          <a:p>
            <a:pPr>
              <a:defRPr/>
            </a:pPr>
            <a:fld id="{9E5E017F-AD15-4C94-B818-82AB21EDEE8A}" type="datetime1">
              <a:rPr lang="en-US" smtClean="0"/>
              <a:t>10/13/2023</a:t>
            </a:fld>
            <a:endParaRPr lang="en-US" dirty="0"/>
          </a:p>
        </p:txBody>
      </p:sp>
      <p:sp>
        <p:nvSpPr>
          <p:cNvPr id="4" name="Slide Number Placeholder 3">
            <a:extLst>
              <a:ext uri="{FF2B5EF4-FFF2-40B4-BE49-F238E27FC236}">
                <a16:creationId xmlns:a16="http://schemas.microsoft.com/office/drawing/2014/main" id="{E1FCFB97-907A-128D-73FB-ED9FFCEC84A8}"/>
              </a:ext>
            </a:extLst>
          </p:cNvPr>
          <p:cNvSpPr>
            <a:spLocks noGrp="1"/>
          </p:cNvSpPr>
          <p:nvPr>
            <p:ph type="sldNum" sz="quarter" idx="12"/>
          </p:nvPr>
        </p:nvSpPr>
        <p:spPr/>
        <p:txBody>
          <a:bodyPr/>
          <a:lstStyle/>
          <a:p>
            <a:pPr>
              <a:defRPr/>
            </a:pPr>
            <a:fld id="{9C10EB89-1475-4332-AC66-2657F847E4F2}" type="slidenum">
              <a:rPr lang="en-US" smtClean="0"/>
              <a:pPr>
                <a:defRPr/>
              </a:pPr>
              <a:t>10</a:t>
            </a:fld>
            <a:endParaRPr lang="en-US" dirty="0"/>
          </a:p>
        </p:txBody>
      </p:sp>
    </p:spTree>
    <p:extLst>
      <p:ext uri="{BB962C8B-B14F-4D97-AF65-F5344CB8AC3E}">
        <p14:creationId xmlns:p14="http://schemas.microsoft.com/office/powerpoint/2010/main" val="389705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FQHC – Revalidation Application</a:t>
            </a:r>
          </a:p>
        </p:txBody>
      </p:sp>
      <p:sp>
        <p:nvSpPr>
          <p:cNvPr id="8195" name="Content Placeholder 5"/>
          <p:cNvSpPr>
            <a:spLocks noGrp="1"/>
          </p:cNvSpPr>
          <p:nvPr>
            <p:ph idx="4294967295"/>
          </p:nvPr>
        </p:nvSpPr>
        <p:spPr>
          <a:xfrm>
            <a:off x="609600" y="1219201"/>
            <a:ext cx="8077200" cy="4419600"/>
          </a:xfrm>
          <a:prstGeom prst="rect">
            <a:avLst/>
          </a:prstGeom>
        </p:spPr>
        <p:txBody>
          <a:bodyPr/>
          <a:lstStyle/>
          <a:p>
            <a:pPr>
              <a:buClrTx/>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Enrolled FQHC needing to Revalidate an active Service Location</a:t>
            </a:r>
            <a:endParaRPr lang="en-US" sz="26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FQHC’s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Revalidation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FQHC’s information and submit</a:t>
            </a:r>
          </a:p>
        </p:txBody>
      </p:sp>
      <p:sp>
        <p:nvSpPr>
          <p:cNvPr id="4" name="TextBox 3">
            <a:extLst>
              <a:ext uri="{FF2B5EF4-FFF2-40B4-BE49-F238E27FC236}">
                <a16:creationId xmlns:a16="http://schemas.microsoft.com/office/drawing/2014/main" id="{2D1236B6-C608-9C7E-1AA4-3393D89A3C31}"/>
              </a:ext>
            </a:extLst>
          </p:cNvPr>
          <p:cNvSpPr txBox="1"/>
          <p:nvPr/>
        </p:nvSpPr>
        <p:spPr>
          <a:xfrm>
            <a:off x="609600" y="5638799"/>
            <a:ext cx="8212960" cy="369332"/>
          </a:xfrm>
          <a:prstGeom prst="rect">
            <a:avLst/>
          </a:prstGeom>
          <a:noFill/>
        </p:spPr>
        <p:txBody>
          <a:bodyPr wrap="square" rtlCol="0">
            <a:spAutoFit/>
          </a:bodyPr>
          <a:lstStyle/>
          <a:p>
            <a:r>
              <a:rPr lang="en-US" sz="1800" dirty="0">
                <a:effectLst/>
                <a:latin typeface="Arial" panose="020B0604020202020204" pitchFamily="34" charset="0"/>
                <a:ea typeface="Times New Roman" panose="02020603050405020304" pitchFamily="18" charset="0"/>
              </a:rPr>
              <a:t>NOTE:  Some fields may be prepopulated with the FQHC’s information </a:t>
            </a:r>
            <a:endParaRPr lang="en-US" dirty="0"/>
          </a:p>
        </p:txBody>
      </p:sp>
      <p:sp>
        <p:nvSpPr>
          <p:cNvPr id="2" name="Date Placeholder 1">
            <a:extLst>
              <a:ext uri="{FF2B5EF4-FFF2-40B4-BE49-F238E27FC236}">
                <a16:creationId xmlns:a16="http://schemas.microsoft.com/office/drawing/2014/main" id="{6DCCB9A2-29E5-59D9-A391-AEF4EFA7559F}"/>
              </a:ext>
            </a:extLst>
          </p:cNvPr>
          <p:cNvSpPr>
            <a:spLocks noGrp="1"/>
          </p:cNvSpPr>
          <p:nvPr>
            <p:ph type="dt" sz="half" idx="10"/>
          </p:nvPr>
        </p:nvSpPr>
        <p:spPr/>
        <p:txBody>
          <a:bodyPr/>
          <a:lstStyle/>
          <a:p>
            <a:pPr>
              <a:defRPr/>
            </a:pPr>
            <a:fld id="{868DEFE0-3500-430B-8B30-2B40B0CAEF51}" type="datetime1">
              <a:rPr lang="en-US" smtClean="0"/>
              <a:t>10/13/2023</a:t>
            </a:fld>
            <a:endParaRPr lang="en-US" dirty="0"/>
          </a:p>
        </p:txBody>
      </p:sp>
      <p:sp>
        <p:nvSpPr>
          <p:cNvPr id="3" name="Slide Number Placeholder 2">
            <a:extLst>
              <a:ext uri="{FF2B5EF4-FFF2-40B4-BE49-F238E27FC236}">
                <a16:creationId xmlns:a16="http://schemas.microsoft.com/office/drawing/2014/main" id="{CA4A99ED-8FB0-AF47-FB24-07C99F0E4095}"/>
              </a:ext>
            </a:extLst>
          </p:cNvPr>
          <p:cNvSpPr>
            <a:spLocks noGrp="1"/>
          </p:cNvSpPr>
          <p:nvPr>
            <p:ph type="sldNum" sz="quarter" idx="12"/>
          </p:nvPr>
        </p:nvSpPr>
        <p:spPr/>
        <p:txBody>
          <a:bodyPr/>
          <a:lstStyle/>
          <a:p>
            <a:pPr>
              <a:defRPr/>
            </a:pPr>
            <a:fld id="{9C10EB89-1475-4332-AC66-2657F847E4F2}" type="slidenum">
              <a:rPr lang="en-US" smtClean="0"/>
              <a:pPr>
                <a:defRPr/>
              </a:pPr>
              <a:t>11</a:t>
            </a:fld>
            <a:endParaRPr lang="en-US" dirty="0"/>
          </a:p>
        </p:txBody>
      </p:sp>
    </p:spTree>
    <p:extLst>
      <p:ext uri="{BB962C8B-B14F-4D97-AF65-F5344CB8AC3E}">
        <p14:creationId xmlns:p14="http://schemas.microsoft.com/office/powerpoint/2010/main" val="423952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FQHC – Revalidation Application</a:t>
            </a:r>
          </a:p>
        </p:txBody>
      </p:sp>
      <p:pic>
        <p:nvPicPr>
          <p:cNvPr id="2" name="Content Placeholder 1">
            <a:extLst>
              <a:ext uri="{FF2B5EF4-FFF2-40B4-BE49-F238E27FC236}">
                <a16:creationId xmlns:a16="http://schemas.microsoft.com/office/drawing/2014/main" id="{724C3F47-C1F3-4A14-BE3F-03FDA6B53386}"/>
              </a:ext>
            </a:extLst>
          </p:cNvPr>
          <p:cNvPicPr>
            <a:picLocks noGrp="1" noChangeAspect="1"/>
          </p:cNvPicPr>
          <p:nvPr>
            <p:ph idx="4294967295"/>
          </p:nvPr>
        </p:nvPicPr>
        <p:blipFill>
          <a:blip r:embed="rId3"/>
          <a:stretch>
            <a:fillRect/>
          </a:stretch>
        </p:blipFill>
        <p:spPr>
          <a:xfrm>
            <a:off x="838200" y="1219200"/>
            <a:ext cx="6971277" cy="4419600"/>
          </a:xfrm>
          <a:prstGeom prst="rect">
            <a:avLst/>
          </a:prstGeom>
        </p:spPr>
      </p:pic>
      <p:sp>
        <p:nvSpPr>
          <p:cNvPr id="3" name="Date Placeholder 2">
            <a:extLst>
              <a:ext uri="{FF2B5EF4-FFF2-40B4-BE49-F238E27FC236}">
                <a16:creationId xmlns:a16="http://schemas.microsoft.com/office/drawing/2014/main" id="{B58A10ED-D581-669A-3AE6-BFCD98D0E3AF}"/>
              </a:ext>
            </a:extLst>
          </p:cNvPr>
          <p:cNvSpPr>
            <a:spLocks noGrp="1"/>
          </p:cNvSpPr>
          <p:nvPr>
            <p:ph type="dt" sz="half" idx="10"/>
          </p:nvPr>
        </p:nvSpPr>
        <p:spPr/>
        <p:txBody>
          <a:bodyPr/>
          <a:lstStyle/>
          <a:p>
            <a:pPr>
              <a:defRPr/>
            </a:pPr>
            <a:fld id="{9451DE02-F875-4DD9-AC32-C3FD309E4181}" type="datetime1">
              <a:rPr lang="en-US" smtClean="0"/>
              <a:t>10/13/2023</a:t>
            </a:fld>
            <a:endParaRPr lang="en-US" dirty="0"/>
          </a:p>
        </p:txBody>
      </p:sp>
      <p:sp>
        <p:nvSpPr>
          <p:cNvPr id="4" name="Slide Number Placeholder 3">
            <a:extLst>
              <a:ext uri="{FF2B5EF4-FFF2-40B4-BE49-F238E27FC236}">
                <a16:creationId xmlns:a16="http://schemas.microsoft.com/office/drawing/2014/main" id="{20CA2515-AE6B-57D8-A8AE-690483CCBA62}"/>
              </a:ext>
            </a:extLst>
          </p:cNvPr>
          <p:cNvSpPr>
            <a:spLocks noGrp="1"/>
          </p:cNvSpPr>
          <p:nvPr>
            <p:ph type="sldNum" sz="quarter" idx="12"/>
          </p:nvPr>
        </p:nvSpPr>
        <p:spPr/>
        <p:txBody>
          <a:bodyPr/>
          <a:lstStyle/>
          <a:p>
            <a:pPr>
              <a:defRPr/>
            </a:pPr>
            <a:fld id="{9C10EB89-1475-4332-AC66-2657F847E4F2}" type="slidenum">
              <a:rPr lang="en-US" smtClean="0"/>
              <a:pPr>
                <a:defRPr/>
              </a:pPr>
              <a:t>12</a:t>
            </a:fld>
            <a:endParaRPr lang="en-US" dirty="0"/>
          </a:p>
        </p:txBody>
      </p:sp>
    </p:spTree>
    <p:extLst>
      <p:ext uri="{BB962C8B-B14F-4D97-AF65-F5344CB8AC3E}">
        <p14:creationId xmlns:p14="http://schemas.microsoft.com/office/powerpoint/2010/main" val="333417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609600"/>
          </a:xfrm>
          <a:prstGeom prst="rect">
            <a:avLst/>
          </a:prstGeom>
        </p:spPr>
        <p:txBody>
          <a:bodyPr/>
          <a:lstStyle/>
          <a:p>
            <a:pPr algn="l"/>
            <a:r>
              <a:rPr lang="en-US" sz="1600" dirty="0">
                <a:solidFill>
                  <a:schemeClr val="bg1"/>
                </a:solidFill>
              </a:rPr>
              <a:t>FQHC – Reactivation - Service Location closed for more than 2 years</a:t>
            </a:r>
          </a:p>
        </p:txBody>
      </p:sp>
      <p:sp>
        <p:nvSpPr>
          <p:cNvPr id="8195" name="Content Placeholder 5"/>
          <p:cNvSpPr>
            <a:spLocks noGrp="1"/>
          </p:cNvSpPr>
          <p:nvPr>
            <p:ph idx="4294967295"/>
          </p:nvPr>
        </p:nvSpPr>
        <p:spPr>
          <a:xfrm>
            <a:off x="609600" y="1219201"/>
            <a:ext cx="8077200" cy="4114800"/>
          </a:xfrm>
          <a:prstGeom prst="rect">
            <a:avLst/>
          </a:prstGeom>
        </p:spPr>
        <p:txBody>
          <a:bodyPr/>
          <a:lstStyle/>
          <a:p>
            <a:pPr>
              <a:buClrTx/>
            </a:pPr>
            <a:r>
              <a:rPr lang="en-US" sz="2600" dirty="0">
                <a:effectLst/>
                <a:latin typeface="Arial" panose="020B0604020202020204" pitchFamily="34" charset="0"/>
                <a:ea typeface="Times New Roman" panose="02020603050405020304" pitchFamily="18" charset="0"/>
              </a:rPr>
              <a:t>FQHC who wish to reactivate an existing service location that has been closed for </a:t>
            </a:r>
            <a:r>
              <a:rPr lang="en-US" sz="2600" dirty="0">
                <a:solidFill>
                  <a:srgbClr val="FF0000"/>
                </a:solidFill>
                <a:effectLst/>
                <a:latin typeface="Arial" panose="020B0604020202020204" pitchFamily="34" charset="0"/>
                <a:ea typeface="Times New Roman" panose="02020603050405020304" pitchFamily="18" charset="0"/>
              </a:rPr>
              <a:t>more than 2 years</a:t>
            </a:r>
            <a:r>
              <a:rPr lang="en-US" sz="2600" dirty="0">
                <a:effectLst/>
                <a:latin typeface="Arial" panose="020B0604020202020204" pitchFamily="34" charset="0"/>
                <a:ea typeface="Times New Roman" panose="02020603050405020304" pitchFamily="18" charset="0"/>
              </a:rPr>
              <a:t> </a:t>
            </a: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mj-lt"/>
                <a:ea typeface="Times New Roman" panose="02020603050405020304" pitchFamily="18" charset="0"/>
                <a:cs typeface="Times New Roman" panose="02020603050405020304" pitchFamily="18" charset="0"/>
              </a:rPr>
              <a:t>Select “Reactivation”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mj-lt"/>
                <a:ea typeface="Times New Roman" panose="02020603050405020304" pitchFamily="18" charset="0"/>
                <a:cs typeface="Times New Roman" panose="02020603050405020304" pitchFamily="18" charset="0"/>
              </a:rPr>
              <a:t>Complete the application using the FQHC’s information and submit</a:t>
            </a:r>
            <a:endParaRPr lang="en-US" sz="1600" dirty="0">
              <a:effectLst/>
              <a:latin typeface="+mj-lt"/>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014377E5-7965-01FB-18C7-D6D570A12F7D}"/>
              </a:ext>
            </a:extLst>
          </p:cNvPr>
          <p:cNvSpPr>
            <a:spLocks noGrp="1"/>
          </p:cNvSpPr>
          <p:nvPr>
            <p:ph type="dt" sz="half" idx="10"/>
          </p:nvPr>
        </p:nvSpPr>
        <p:spPr/>
        <p:txBody>
          <a:bodyPr/>
          <a:lstStyle/>
          <a:p>
            <a:pPr>
              <a:defRPr/>
            </a:pPr>
            <a:fld id="{7A4E81CB-AFF6-436D-8492-1F23717DC0F7}" type="datetime1">
              <a:rPr lang="en-US" smtClean="0"/>
              <a:t>10/13/2023</a:t>
            </a:fld>
            <a:endParaRPr lang="en-US" dirty="0"/>
          </a:p>
        </p:txBody>
      </p:sp>
      <p:sp>
        <p:nvSpPr>
          <p:cNvPr id="3" name="Slide Number Placeholder 2">
            <a:extLst>
              <a:ext uri="{FF2B5EF4-FFF2-40B4-BE49-F238E27FC236}">
                <a16:creationId xmlns:a16="http://schemas.microsoft.com/office/drawing/2014/main" id="{E0713273-9B14-70D4-F8E5-FD32483EB6BC}"/>
              </a:ext>
            </a:extLst>
          </p:cNvPr>
          <p:cNvSpPr>
            <a:spLocks noGrp="1"/>
          </p:cNvSpPr>
          <p:nvPr>
            <p:ph type="sldNum" sz="quarter" idx="12"/>
          </p:nvPr>
        </p:nvSpPr>
        <p:spPr/>
        <p:txBody>
          <a:bodyPr/>
          <a:lstStyle/>
          <a:p>
            <a:pPr>
              <a:defRPr/>
            </a:pPr>
            <a:fld id="{9C10EB89-1475-4332-AC66-2657F847E4F2}" type="slidenum">
              <a:rPr lang="en-US" smtClean="0"/>
              <a:pPr>
                <a:defRPr/>
              </a:pPr>
              <a:t>13</a:t>
            </a:fld>
            <a:endParaRPr lang="en-US" dirty="0"/>
          </a:p>
        </p:txBody>
      </p:sp>
    </p:spTree>
    <p:extLst>
      <p:ext uri="{BB962C8B-B14F-4D97-AF65-F5344CB8AC3E}">
        <p14:creationId xmlns:p14="http://schemas.microsoft.com/office/powerpoint/2010/main" val="91197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90550"/>
          </a:xfrm>
          <a:prstGeom prst="rect">
            <a:avLst/>
          </a:prstGeom>
        </p:spPr>
        <p:txBody>
          <a:bodyPr/>
          <a:lstStyle/>
          <a:p>
            <a:pPr algn="l"/>
            <a:r>
              <a:rPr lang="en-US" sz="1600" dirty="0">
                <a:solidFill>
                  <a:schemeClr val="bg1"/>
                </a:solidFill>
              </a:rPr>
              <a:t>FQHC – Reactivation - Service Location closed for more than 2 years</a:t>
            </a:r>
          </a:p>
        </p:txBody>
      </p:sp>
      <p:pic>
        <p:nvPicPr>
          <p:cNvPr id="2" name="Content Placeholder 1">
            <a:extLst>
              <a:ext uri="{FF2B5EF4-FFF2-40B4-BE49-F238E27FC236}">
                <a16:creationId xmlns:a16="http://schemas.microsoft.com/office/drawing/2014/main" id="{6D6C6696-07E5-1DFA-B48D-86121FFF127B}"/>
              </a:ext>
            </a:extLst>
          </p:cNvPr>
          <p:cNvPicPr>
            <a:picLocks noGrp="1" noChangeAspect="1"/>
          </p:cNvPicPr>
          <p:nvPr>
            <p:ph idx="4294967295"/>
          </p:nvPr>
        </p:nvPicPr>
        <p:blipFill>
          <a:blip r:embed="rId3"/>
          <a:stretch>
            <a:fillRect/>
          </a:stretch>
        </p:blipFill>
        <p:spPr>
          <a:xfrm>
            <a:off x="838201" y="1219200"/>
            <a:ext cx="6867804" cy="4419600"/>
          </a:xfrm>
          <a:prstGeom prst="rect">
            <a:avLst/>
          </a:prstGeom>
        </p:spPr>
      </p:pic>
      <p:sp>
        <p:nvSpPr>
          <p:cNvPr id="3" name="Date Placeholder 2">
            <a:extLst>
              <a:ext uri="{FF2B5EF4-FFF2-40B4-BE49-F238E27FC236}">
                <a16:creationId xmlns:a16="http://schemas.microsoft.com/office/drawing/2014/main" id="{FC5EBB13-0A7B-BB08-0C2D-4E316C31D6B4}"/>
              </a:ext>
            </a:extLst>
          </p:cNvPr>
          <p:cNvSpPr>
            <a:spLocks noGrp="1"/>
          </p:cNvSpPr>
          <p:nvPr>
            <p:ph type="dt" sz="half" idx="10"/>
          </p:nvPr>
        </p:nvSpPr>
        <p:spPr/>
        <p:txBody>
          <a:bodyPr/>
          <a:lstStyle/>
          <a:p>
            <a:pPr>
              <a:defRPr/>
            </a:pPr>
            <a:fld id="{E5E1DA9C-FD19-46C6-A414-1F17B832904F}" type="datetime1">
              <a:rPr lang="en-US" smtClean="0"/>
              <a:t>10/13/2023</a:t>
            </a:fld>
            <a:endParaRPr lang="en-US" dirty="0"/>
          </a:p>
        </p:txBody>
      </p:sp>
      <p:sp>
        <p:nvSpPr>
          <p:cNvPr id="4" name="Slide Number Placeholder 3">
            <a:extLst>
              <a:ext uri="{FF2B5EF4-FFF2-40B4-BE49-F238E27FC236}">
                <a16:creationId xmlns:a16="http://schemas.microsoft.com/office/drawing/2014/main" id="{6DBEE861-2DA5-14DD-5797-7F143882A589}"/>
              </a:ext>
            </a:extLst>
          </p:cNvPr>
          <p:cNvSpPr>
            <a:spLocks noGrp="1"/>
          </p:cNvSpPr>
          <p:nvPr>
            <p:ph type="sldNum" sz="quarter" idx="12"/>
          </p:nvPr>
        </p:nvSpPr>
        <p:spPr/>
        <p:txBody>
          <a:bodyPr/>
          <a:lstStyle/>
          <a:p>
            <a:pPr>
              <a:defRPr/>
            </a:pPr>
            <a:fld id="{9C10EB89-1475-4332-AC66-2657F847E4F2}" type="slidenum">
              <a:rPr lang="en-US" smtClean="0"/>
              <a:pPr>
                <a:defRPr/>
              </a:pPr>
              <a:t>14</a:t>
            </a:fld>
            <a:endParaRPr lang="en-US" dirty="0"/>
          </a:p>
        </p:txBody>
      </p:sp>
    </p:spTree>
    <p:extLst>
      <p:ext uri="{BB962C8B-B14F-4D97-AF65-F5344CB8AC3E}">
        <p14:creationId xmlns:p14="http://schemas.microsoft.com/office/powerpoint/2010/main" val="214725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381000"/>
            <a:ext cx="5486400" cy="685800"/>
          </a:xfrm>
          <a:prstGeom prst="rect">
            <a:avLst/>
          </a:prstGeom>
        </p:spPr>
        <p:txBody>
          <a:bodyPr/>
          <a:lstStyle/>
          <a:p>
            <a:pPr algn="l"/>
            <a:r>
              <a:rPr lang="en-US" sz="1600" dirty="0">
                <a:solidFill>
                  <a:schemeClr val="bg1"/>
                </a:solidFill>
              </a:rPr>
              <a:t>FQHC – Reactivation - Service Location closed for less than 2 years</a:t>
            </a:r>
          </a:p>
        </p:txBody>
      </p:sp>
      <p:sp>
        <p:nvSpPr>
          <p:cNvPr id="8195" name="Content Placeholder 5"/>
          <p:cNvSpPr>
            <a:spLocks noGrp="1"/>
          </p:cNvSpPr>
          <p:nvPr>
            <p:ph idx="4294967295"/>
          </p:nvPr>
        </p:nvSpPr>
        <p:spPr>
          <a:xfrm>
            <a:off x="609600" y="1219201"/>
            <a:ext cx="8077200" cy="4419600"/>
          </a:xfrm>
          <a:prstGeom prst="rect">
            <a:avLst/>
          </a:prstGeom>
        </p:spPr>
        <p:txBody>
          <a:bodyPr/>
          <a:lstStyle/>
          <a:p>
            <a:pPr>
              <a:buClrTx/>
            </a:pPr>
            <a:r>
              <a:rPr lang="en-US" sz="2600" dirty="0">
                <a:effectLst/>
                <a:latin typeface="Arial" panose="020B0604020202020204" pitchFamily="34" charset="0"/>
                <a:ea typeface="Times New Roman" panose="02020603050405020304" pitchFamily="18" charset="0"/>
              </a:rPr>
              <a:t>FQHC who wish to reactivate a service location that has been closed for </a:t>
            </a:r>
            <a:r>
              <a:rPr lang="en-US" sz="2600" dirty="0">
                <a:solidFill>
                  <a:srgbClr val="FF0000"/>
                </a:solidFill>
                <a:effectLst/>
                <a:latin typeface="Arial" panose="020B0604020202020204" pitchFamily="34" charset="0"/>
                <a:ea typeface="Times New Roman" panose="02020603050405020304" pitchFamily="18" charset="0"/>
              </a:rPr>
              <a:t>less than</a:t>
            </a:r>
            <a:r>
              <a:rPr lang="en-US" sz="2600" dirty="0">
                <a:effectLst/>
                <a:latin typeface="Arial" panose="020B0604020202020204" pitchFamily="34" charset="0"/>
                <a:ea typeface="Times New Roman" panose="02020603050405020304" pitchFamily="18" charset="0"/>
              </a:rPr>
              <a:t> </a:t>
            </a:r>
            <a:r>
              <a:rPr lang="en-US" sz="2600" dirty="0">
                <a:solidFill>
                  <a:srgbClr val="FF0000"/>
                </a:solidFill>
                <a:effectLst/>
                <a:latin typeface="Arial" panose="020B0604020202020204" pitchFamily="34" charset="0"/>
                <a:ea typeface="Times New Roman" panose="02020603050405020304" pitchFamily="18" charset="0"/>
              </a:rPr>
              <a:t>2 years</a:t>
            </a:r>
            <a:r>
              <a:rPr lang="en-US" sz="2600" dirty="0">
                <a:effectLst/>
                <a:latin typeface="Arial" panose="020B0604020202020204" pitchFamily="34" charset="0"/>
                <a:ea typeface="Times New Roman" panose="02020603050405020304" pitchFamily="18" charset="0"/>
              </a:rPr>
              <a:t> </a:t>
            </a:r>
            <a:endParaRPr lang="en-US" sz="26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FQHC’s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Reactivation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FQHC’s information and submit</a:t>
            </a:r>
          </a:p>
        </p:txBody>
      </p:sp>
      <p:sp>
        <p:nvSpPr>
          <p:cNvPr id="4" name="TextBox 3">
            <a:extLst>
              <a:ext uri="{FF2B5EF4-FFF2-40B4-BE49-F238E27FC236}">
                <a16:creationId xmlns:a16="http://schemas.microsoft.com/office/drawing/2014/main" id="{2D1236B6-C608-9C7E-1AA4-3393D89A3C31}"/>
              </a:ext>
            </a:extLst>
          </p:cNvPr>
          <p:cNvSpPr txBox="1"/>
          <p:nvPr/>
        </p:nvSpPr>
        <p:spPr>
          <a:xfrm>
            <a:off x="609600" y="5638799"/>
            <a:ext cx="8212960" cy="369332"/>
          </a:xfrm>
          <a:prstGeom prst="rect">
            <a:avLst/>
          </a:prstGeom>
          <a:noFill/>
        </p:spPr>
        <p:txBody>
          <a:bodyPr wrap="square" rtlCol="0">
            <a:spAutoFit/>
          </a:bodyPr>
          <a:lstStyle/>
          <a:p>
            <a:r>
              <a:rPr lang="en-US" sz="1800" dirty="0">
                <a:effectLst/>
                <a:latin typeface="Arial" panose="020B0604020202020204" pitchFamily="34" charset="0"/>
                <a:ea typeface="Times New Roman" panose="02020603050405020304" pitchFamily="18" charset="0"/>
              </a:rPr>
              <a:t>NOTE:  Some fields may be prepopulated with the FQHC’s information</a:t>
            </a:r>
            <a:endParaRPr lang="en-US" dirty="0"/>
          </a:p>
        </p:txBody>
      </p:sp>
      <p:sp>
        <p:nvSpPr>
          <p:cNvPr id="2" name="Date Placeholder 1">
            <a:extLst>
              <a:ext uri="{FF2B5EF4-FFF2-40B4-BE49-F238E27FC236}">
                <a16:creationId xmlns:a16="http://schemas.microsoft.com/office/drawing/2014/main" id="{4C668687-587B-B25D-3C8D-E694748C6F09}"/>
              </a:ext>
            </a:extLst>
          </p:cNvPr>
          <p:cNvSpPr>
            <a:spLocks noGrp="1"/>
          </p:cNvSpPr>
          <p:nvPr>
            <p:ph type="dt" sz="half" idx="10"/>
          </p:nvPr>
        </p:nvSpPr>
        <p:spPr/>
        <p:txBody>
          <a:bodyPr/>
          <a:lstStyle/>
          <a:p>
            <a:pPr>
              <a:defRPr/>
            </a:pPr>
            <a:fld id="{BB36B0E9-B26E-4413-94CE-D9E00DACFE2F}" type="datetime1">
              <a:rPr lang="en-US" smtClean="0"/>
              <a:t>10/13/2023</a:t>
            </a:fld>
            <a:endParaRPr lang="en-US" dirty="0"/>
          </a:p>
        </p:txBody>
      </p:sp>
      <p:sp>
        <p:nvSpPr>
          <p:cNvPr id="3" name="Slide Number Placeholder 2">
            <a:extLst>
              <a:ext uri="{FF2B5EF4-FFF2-40B4-BE49-F238E27FC236}">
                <a16:creationId xmlns:a16="http://schemas.microsoft.com/office/drawing/2014/main" id="{2487D4B1-6257-6C90-282D-63BFF86F332A}"/>
              </a:ext>
            </a:extLst>
          </p:cNvPr>
          <p:cNvSpPr>
            <a:spLocks noGrp="1"/>
          </p:cNvSpPr>
          <p:nvPr>
            <p:ph type="sldNum" sz="quarter" idx="12"/>
          </p:nvPr>
        </p:nvSpPr>
        <p:spPr/>
        <p:txBody>
          <a:bodyPr/>
          <a:lstStyle/>
          <a:p>
            <a:pPr>
              <a:defRPr/>
            </a:pPr>
            <a:fld id="{9C10EB89-1475-4332-AC66-2657F847E4F2}" type="slidenum">
              <a:rPr lang="en-US" smtClean="0"/>
              <a:pPr>
                <a:defRPr/>
              </a:pPr>
              <a:t>15</a:t>
            </a:fld>
            <a:endParaRPr lang="en-US" dirty="0"/>
          </a:p>
        </p:txBody>
      </p:sp>
    </p:spTree>
    <p:extLst>
      <p:ext uri="{BB962C8B-B14F-4D97-AF65-F5344CB8AC3E}">
        <p14:creationId xmlns:p14="http://schemas.microsoft.com/office/powerpoint/2010/main" val="122961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381000"/>
            <a:ext cx="5486400" cy="685800"/>
          </a:xfrm>
          <a:prstGeom prst="rect">
            <a:avLst/>
          </a:prstGeom>
        </p:spPr>
        <p:txBody>
          <a:bodyPr/>
          <a:lstStyle/>
          <a:p>
            <a:pPr algn="l"/>
            <a:r>
              <a:rPr lang="en-US" sz="1600" dirty="0">
                <a:solidFill>
                  <a:schemeClr val="bg1"/>
                </a:solidFill>
              </a:rPr>
              <a:t>FQHC – Reactivation Application –Service Location closed less than 2 years</a:t>
            </a:r>
          </a:p>
        </p:txBody>
      </p:sp>
      <p:pic>
        <p:nvPicPr>
          <p:cNvPr id="2" name="Content Placeholder 1">
            <a:extLst>
              <a:ext uri="{FF2B5EF4-FFF2-40B4-BE49-F238E27FC236}">
                <a16:creationId xmlns:a16="http://schemas.microsoft.com/office/drawing/2014/main" id="{5DD9D5F7-9898-9D93-E597-82581526126D}"/>
              </a:ext>
            </a:extLst>
          </p:cNvPr>
          <p:cNvPicPr>
            <a:picLocks noGrp="1" noChangeAspect="1"/>
          </p:cNvPicPr>
          <p:nvPr>
            <p:ph idx="4294967295"/>
          </p:nvPr>
        </p:nvPicPr>
        <p:blipFill>
          <a:blip r:embed="rId3"/>
          <a:stretch>
            <a:fillRect/>
          </a:stretch>
        </p:blipFill>
        <p:spPr>
          <a:xfrm>
            <a:off x="609600" y="1219200"/>
            <a:ext cx="7848600" cy="4419600"/>
          </a:xfrm>
          <a:prstGeom prst="rect">
            <a:avLst/>
          </a:prstGeom>
        </p:spPr>
      </p:pic>
      <p:sp>
        <p:nvSpPr>
          <p:cNvPr id="3" name="Date Placeholder 2">
            <a:extLst>
              <a:ext uri="{FF2B5EF4-FFF2-40B4-BE49-F238E27FC236}">
                <a16:creationId xmlns:a16="http://schemas.microsoft.com/office/drawing/2014/main" id="{CFFB2CD1-9BEE-CE30-102B-934C50B435C8}"/>
              </a:ext>
            </a:extLst>
          </p:cNvPr>
          <p:cNvSpPr>
            <a:spLocks noGrp="1"/>
          </p:cNvSpPr>
          <p:nvPr>
            <p:ph type="dt" sz="half" idx="10"/>
          </p:nvPr>
        </p:nvSpPr>
        <p:spPr/>
        <p:txBody>
          <a:bodyPr/>
          <a:lstStyle/>
          <a:p>
            <a:pPr>
              <a:defRPr/>
            </a:pPr>
            <a:fld id="{FC024D52-9BD0-4264-9D9A-F3AB9EF9DCBA}" type="datetime1">
              <a:rPr lang="en-US" smtClean="0"/>
              <a:t>10/13/2023</a:t>
            </a:fld>
            <a:endParaRPr lang="en-US" dirty="0"/>
          </a:p>
        </p:txBody>
      </p:sp>
      <p:sp>
        <p:nvSpPr>
          <p:cNvPr id="4" name="Slide Number Placeholder 3">
            <a:extLst>
              <a:ext uri="{FF2B5EF4-FFF2-40B4-BE49-F238E27FC236}">
                <a16:creationId xmlns:a16="http://schemas.microsoft.com/office/drawing/2014/main" id="{836A6C73-62D4-012A-E2EB-E6252931577A}"/>
              </a:ext>
            </a:extLst>
          </p:cNvPr>
          <p:cNvSpPr>
            <a:spLocks noGrp="1"/>
          </p:cNvSpPr>
          <p:nvPr>
            <p:ph type="sldNum" sz="quarter" idx="12"/>
          </p:nvPr>
        </p:nvSpPr>
        <p:spPr/>
        <p:txBody>
          <a:bodyPr/>
          <a:lstStyle/>
          <a:p>
            <a:pPr>
              <a:defRPr/>
            </a:pPr>
            <a:fld id="{9C10EB89-1475-4332-AC66-2657F847E4F2}" type="slidenum">
              <a:rPr lang="en-US" smtClean="0"/>
              <a:pPr>
                <a:defRPr/>
              </a:pPr>
              <a:t>16</a:t>
            </a:fld>
            <a:endParaRPr lang="en-US" dirty="0"/>
          </a:p>
        </p:txBody>
      </p:sp>
    </p:spTree>
    <p:extLst>
      <p:ext uri="{BB962C8B-B14F-4D97-AF65-F5344CB8AC3E}">
        <p14:creationId xmlns:p14="http://schemas.microsoft.com/office/powerpoint/2010/main" val="117232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828800"/>
            <a:ext cx="6858000" cy="2590800"/>
          </a:xfrm>
          <a:prstGeom prst="rect">
            <a:avLst/>
          </a:prstGeom>
        </p:spPr>
        <p:txBody>
          <a:bodyPr/>
          <a:lstStyle/>
          <a:p>
            <a:r>
              <a:rPr lang="en-US" sz="4000" dirty="0"/>
              <a:t> FQHC Practitioners Enrollment</a:t>
            </a:r>
          </a:p>
        </p:txBody>
      </p:sp>
      <p:sp>
        <p:nvSpPr>
          <p:cNvPr id="3" name="Date Placeholder 2">
            <a:extLst>
              <a:ext uri="{FF2B5EF4-FFF2-40B4-BE49-F238E27FC236}">
                <a16:creationId xmlns:a16="http://schemas.microsoft.com/office/drawing/2014/main" id="{6EA42F5A-B073-CCE1-367C-65CAF29DB6BE}"/>
              </a:ext>
            </a:extLst>
          </p:cNvPr>
          <p:cNvSpPr>
            <a:spLocks noGrp="1"/>
          </p:cNvSpPr>
          <p:nvPr>
            <p:ph type="dt" sz="half" idx="10"/>
          </p:nvPr>
        </p:nvSpPr>
        <p:spPr/>
        <p:txBody>
          <a:bodyPr/>
          <a:lstStyle/>
          <a:p>
            <a:pPr>
              <a:defRPr/>
            </a:pPr>
            <a:fld id="{86607F18-BCFD-44A0-BB35-D6926B069254}" type="datetime1">
              <a:rPr lang="en-US" smtClean="0"/>
              <a:t>10/13/2023</a:t>
            </a:fld>
            <a:endParaRPr lang="en-US" dirty="0"/>
          </a:p>
        </p:txBody>
      </p:sp>
      <p:sp>
        <p:nvSpPr>
          <p:cNvPr id="4" name="Slide Number Placeholder 3">
            <a:extLst>
              <a:ext uri="{FF2B5EF4-FFF2-40B4-BE49-F238E27FC236}">
                <a16:creationId xmlns:a16="http://schemas.microsoft.com/office/drawing/2014/main" id="{08B6FF50-267E-A40D-1072-58712A94EC18}"/>
              </a:ext>
            </a:extLst>
          </p:cNvPr>
          <p:cNvSpPr>
            <a:spLocks noGrp="1"/>
          </p:cNvSpPr>
          <p:nvPr>
            <p:ph type="sldNum" sz="quarter" idx="12"/>
          </p:nvPr>
        </p:nvSpPr>
        <p:spPr/>
        <p:txBody>
          <a:bodyPr/>
          <a:lstStyle/>
          <a:p>
            <a:pPr>
              <a:defRPr/>
            </a:pPr>
            <a:fld id="{9C10EB89-1475-4332-AC66-2657F847E4F2}" type="slidenum">
              <a:rPr lang="en-US" smtClean="0"/>
              <a:pPr>
                <a:defRPr/>
              </a:pPr>
              <a:t>17</a:t>
            </a:fld>
            <a:endParaRPr lang="en-US" dirty="0"/>
          </a:p>
        </p:txBody>
      </p:sp>
    </p:spTree>
    <p:extLst>
      <p:ext uri="{BB962C8B-B14F-4D97-AF65-F5344CB8AC3E}">
        <p14:creationId xmlns:p14="http://schemas.microsoft.com/office/powerpoint/2010/main" val="328832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Enrolling a New FQHC Practitioner</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effectLst/>
                <a:latin typeface="+mj-lt"/>
                <a:ea typeface="Times New Roman" panose="02020603050405020304" pitchFamily="18" charset="0"/>
                <a:cs typeface="Times New Roman" panose="02020603050405020304" pitchFamily="18" charset="0"/>
              </a:rPr>
              <a:t>FQHC who are enrolling a new Practitioner in the MA Program (never been enrolled)</a:t>
            </a: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1800" dirty="0">
                <a:effectLst/>
                <a:latin typeface="+mj-lt"/>
                <a:ea typeface="Times New Roman" panose="02020603050405020304" pitchFamily="18" charset="0"/>
                <a:cs typeface="Times New Roman" panose="02020603050405020304" pitchFamily="18" charset="0"/>
              </a:rPr>
              <a:t>Select “New Application”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1800" dirty="0">
                <a:effectLst/>
                <a:latin typeface="+mj-lt"/>
                <a:ea typeface="Times New Roman" panose="02020603050405020304" pitchFamily="18" charset="0"/>
                <a:cs typeface="Times New Roman" panose="02020603050405020304" pitchFamily="18" charset="0"/>
              </a:rPr>
              <a:t>Complete the application using the Practitioner’s information and submit</a:t>
            </a:r>
            <a:endParaRPr lang="en-US" sz="1400" dirty="0">
              <a:effectLst/>
              <a:latin typeface="+mj-lt"/>
              <a:ea typeface="Times New Roman" panose="02020603050405020304" pitchFamily="18" charset="0"/>
              <a:cs typeface="Times New Roman" panose="02020603050405020304" pitchFamily="18" charset="0"/>
            </a:endParaRPr>
          </a:p>
          <a:p>
            <a:pPr marL="0" indent="0">
              <a:buNone/>
            </a:pPr>
            <a:endParaRPr lang="en-US" dirty="0"/>
          </a:p>
        </p:txBody>
      </p:sp>
      <p:sp>
        <p:nvSpPr>
          <p:cNvPr id="2" name="Date Placeholder 1">
            <a:extLst>
              <a:ext uri="{FF2B5EF4-FFF2-40B4-BE49-F238E27FC236}">
                <a16:creationId xmlns:a16="http://schemas.microsoft.com/office/drawing/2014/main" id="{6B50DE2D-0FCC-FFA1-D0C6-266A33859927}"/>
              </a:ext>
            </a:extLst>
          </p:cNvPr>
          <p:cNvSpPr>
            <a:spLocks noGrp="1"/>
          </p:cNvSpPr>
          <p:nvPr>
            <p:ph type="dt" sz="half" idx="10"/>
          </p:nvPr>
        </p:nvSpPr>
        <p:spPr/>
        <p:txBody>
          <a:bodyPr/>
          <a:lstStyle/>
          <a:p>
            <a:pPr>
              <a:defRPr/>
            </a:pPr>
            <a:fld id="{A582199E-5887-4832-918F-36D31FDFA47B}" type="datetime1">
              <a:rPr lang="en-US" smtClean="0"/>
              <a:t>10/13/2023</a:t>
            </a:fld>
            <a:endParaRPr lang="en-US" dirty="0"/>
          </a:p>
        </p:txBody>
      </p:sp>
      <p:sp>
        <p:nvSpPr>
          <p:cNvPr id="3" name="Slide Number Placeholder 2">
            <a:extLst>
              <a:ext uri="{FF2B5EF4-FFF2-40B4-BE49-F238E27FC236}">
                <a16:creationId xmlns:a16="http://schemas.microsoft.com/office/drawing/2014/main" id="{28A42582-7D7A-B4C0-7F9A-B7AC72FEAFAB}"/>
              </a:ext>
            </a:extLst>
          </p:cNvPr>
          <p:cNvSpPr>
            <a:spLocks noGrp="1"/>
          </p:cNvSpPr>
          <p:nvPr>
            <p:ph type="sldNum" sz="quarter" idx="12"/>
          </p:nvPr>
        </p:nvSpPr>
        <p:spPr/>
        <p:txBody>
          <a:bodyPr/>
          <a:lstStyle/>
          <a:p>
            <a:pPr>
              <a:defRPr/>
            </a:pPr>
            <a:fld id="{9C10EB89-1475-4332-AC66-2657F847E4F2}" type="slidenum">
              <a:rPr lang="en-US" smtClean="0"/>
              <a:pPr>
                <a:defRPr/>
              </a:pPr>
              <a:t>18</a:t>
            </a:fld>
            <a:endParaRPr lang="en-US" dirty="0"/>
          </a:p>
        </p:txBody>
      </p:sp>
    </p:spTree>
    <p:extLst>
      <p:ext uri="{BB962C8B-B14F-4D97-AF65-F5344CB8AC3E}">
        <p14:creationId xmlns:p14="http://schemas.microsoft.com/office/powerpoint/2010/main" val="149040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Enrolling a New FQHC Practitioner</a:t>
            </a:r>
          </a:p>
        </p:txBody>
      </p:sp>
      <p:pic>
        <p:nvPicPr>
          <p:cNvPr id="2" name="Content Placeholder 1">
            <a:extLst>
              <a:ext uri="{FF2B5EF4-FFF2-40B4-BE49-F238E27FC236}">
                <a16:creationId xmlns:a16="http://schemas.microsoft.com/office/drawing/2014/main" id="{6771D9FE-15A2-F38E-E85A-A33355765EC0}"/>
              </a:ext>
            </a:extLst>
          </p:cNvPr>
          <p:cNvPicPr>
            <a:picLocks noGrp="1" noChangeAspect="1"/>
          </p:cNvPicPr>
          <p:nvPr>
            <p:ph idx="4294967295"/>
          </p:nvPr>
        </p:nvPicPr>
        <p:blipFill>
          <a:blip r:embed="rId3"/>
          <a:stretch>
            <a:fillRect/>
          </a:stretch>
        </p:blipFill>
        <p:spPr>
          <a:xfrm>
            <a:off x="971401" y="1219200"/>
            <a:ext cx="7353597" cy="4648200"/>
          </a:xfrm>
          <a:prstGeom prst="rect">
            <a:avLst/>
          </a:prstGeom>
        </p:spPr>
      </p:pic>
      <p:pic>
        <p:nvPicPr>
          <p:cNvPr id="3" name="Content Placeholder 1">
            <a:extLst>
              <a:ext uri="{FF2B5EF4-FFF2-40B4-BE49-F238E27FC236}">
                <a16:creationId xmlns:a16="http://schemas.microsoft.com/office/drawing/2014/main" id="{1E6B762C-6A17-4FC8-6AD9-F7052D5EC6C7}"/>
              </a:ext>
            </a:extLst>
          </p:cNvPr>
          <p:cNvPicPr>
            <a:picLocks noChangeAspect="1"/>
          </p:cNvPicPr>
          <p:nvPr/>
        </p:nvPicPr>
        <p:blipFill>
          <a:blip r:embed="rId3"/>
          <a:stretch>
            <a:fillRect/>
          </a:stretch>
        </p:blipFill>
        <p:spPr>
          <a:xfrm>
            <a:off x="609600" y="1217629"/>
            <a:ext cx="7715398" cy="4648200"/>
          </a:xfrm>
          <a:prstGeom prst="rect">
            <a:avLst/>
          </a:prstGeom>
        </p:spPr>
      </p:pic>
      <p:sp>
        <p:nvSpPr>
          <p:cNvPr id="4" name="Date Placeholder 3">
            <a:extLst>
              <a:ext uri="{FF2B5EF4-FFF2-40B4-BE49-F238E27FC236}">
                <a16:creationId xmlns:a16="http://schemas.microsoft.com/office/drawing/2014/main" id="{367045E9-6C8B-DE06-D259-6448566C3E99}"/>
              </a:ext>
            </a:extLst>
          </p:cNvPr>
          <p:cNvSpPr>
            <a:spLocks noGrp="1"/>
          </p:cNvSpPr>
          <p:nvPr>
            <p:ph type="dt" sz="half" idx="10"/>
          </p:nvPr>
        </p:nvSpPr>
        <p:spPr/>
        <p:txBody>
          <a:bodyPr/>
          <a:lstStyle/>
          <a:p>
            <a:pPr>
              <a:defRPr/>
            </a:pPr>
            <a:fld id="{1BFD4740-7E59-4097-AF3B-3948FD531646}" type="datetime1">
              <a:rPr lang="en-US" smtClean="0"/>
              <a:t>10/13/2023</a:t>
            </a:fld>
            <a:endParaRPr lang="en-US" dirty="0"/>
          </a:p>
        </p:txBody>
      </p:sp>
      <p:sp>
        <p:nvSpPr>
          <p:cNvPr id="5" name="Slide Number Placeholder 4">
            <a:extLst>
              <a:ext uri="{FF2B5EF4-FFF2-40B4-BE49-F238E27FC236}">
                <a16:creationId xmlns:a16="http://schemas.microsoft.com/office/drawing/2014/main" id="{A74E5916-A7F8-60B7-79C7-0A09BB65CDD0}"/>
              </a:ext>
            </a:extLst>
          </p:cNvPr>
          <p:cNvSpPr>
            <a:spLocks noGrp="1"/>
          </p:cNvSpPr>
          <p:nvPr>
            <p:ph type="sldNum" sz="quarter" idx="12"/>
          </p:nvPr>
        </p:nvSpPr>
        <p:spPr/>
        <p:txBody>
          <a:bodyPr/>
          <a:lstStyle/>
          <a:p>
            <a:pPr>
              <a:defRPr/>
            </a:pPr>
            <a:fld id="{9C10EB89-1475-4332-AC66-2657F847E4F2}" type="slidenum">
              <a:rPr lang="en-US" smtClean="0"/>
              <a:pPr>
                <a:defRPr/>
              </a:pPr>
              <a:t>19</a:t>
            </a:fld>
            <a:endParaRPr lang="en-US" dirty="0"/>
          </a:p>
        </p:txBody>
      </p:sp>
    </p:spTree>
    <p:extLst>
      <p:ext uri="{BB962C8B-B14F-4D97-AF65-F5344CB8AC3E}">
        <p14:creationId xmlns:p14="http://schemas.microsoft.com/office/powerpoint/2010/main" val="207217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Topics </a:t>
            </a:r>
          </a:p>
        </p:txBody>
      </p:sp>
      <p:sp>
        <p:nvSpPr>
          <p:cNvPr id="8195" name="Content Placeholder 5"/>
          <p:cNvSpPr>
            <a:spLocks noGrp="1"/>
          </p:cNvSpPr>
          <p:nvPr>
            <p:ph idx="4294967295"/>
          </p:nvPr>
        </p:nvSpPr>
        <p:spPr>
          <a:xfrm>
            <a:off x="609600" y="1219200"/>
            <a:ext cx="8077200" cy="4724400"/>
          </a:xfrm>
          <a:prstGeom prst="rect">
            <a:avLst/>
          </a:prstGeom>
        </p:spPr>
        <p:txBody>
          <a:bodyPr/>
          <a:lstStyle/>
          <a:p>
            <a:pPr marL="0" indent="0">
              <a:buNone/>
            </a:pPr>
            <a:r>
              <a:rPr lang="en-US" dirty="0"/>
              <a:t>Primary topics:</a:t>
            </a:r>
          </a:p>
          <a:p>
            <a:pPr>
              <a:buClrTx/>
            </a:pPr>
            <a:r>
              <a:rPr lang="en-US" sz="2400" dirty="0"/>
              <a:t>Affordable Care Act Overview</a:t>
            </a:r>
          </a:p>
          <a:p>
            <a:pPr>
              <a:buClrTx/>
            </a:pPr>
            <a:r>
              <a:rPr lang="en-US" sz="2400" dirty="0"/>
              <a:t>FQHCs and FQHC Practitioners Enrollment Requirements</a:t>
            </a:r>
          </a:p>
          <a:p>
            <a:pPr>
              <a:buClrTx/>
            </a:pPr>
            <a:r>
              <a:rPr lang="en-US" sz="2400" dirty="0"/>
              <a:t>Accessing the Enrollment Application</a:t>
            </a:r>
          </a:p>
          <a:p>
            <a:pPr>
              <a:buClrTx/>
            </a:pPr>
            <a:r>
              <a:rPr lang="en-US" sz="2400" dirty="0"/>
              <a:t>Enrollment Portal</a:t>
            </a:r>
          </a:p>
          <a:p>
            <a:pPr lvl="1">
              <a:buClrTx/>
            </a:pPr>
            <a:r>
              <a:rPr lang="en-US" sz="2200" dirty="0"/>
              <a:t>Enrolling a New Provider</a:t>
            </a:r>
          </a:p>
          <a:p>
            <a:pPr lvl="1">
              <a:buClrTx/>
            </a:pPr>
            <a:r>
              <a:rPr lang="en-US" sz="2200" dirty="0"/>
              <a:t>Enrolling a New Service Location</a:t>
            </a:r>
          </a:p>
          <a:p>
            <a:pPr lvl="1">
              <a:buClrTx/>
            </a:pPr>
            <a:r>
              <a:rPr lang="en-US" sz="2200" dirty="0"/>
              <a:t>Revalidation</a:t>
            </a:r>
          </a:p>
          <a:p>
            <a:pPr lvl="1">
              <a:buClrTx/>
            </a:pPr>
            <a:r>
              <a:rPr lang="en-US" sz="2200" dirty="0"/>
              <a:t>Reactivation</a:t>
            </a:r>
          </a:p>
          <a:p>
            <a:pPr lvl="1">
              <a:buClrTx/>
            </a:pPr>
            <a:r>
              <a:rPr lang="en-US" sz="2200" dirty="0"/>
              <a:t>Change Requests</a:t>
            </a:r>
          </a:p>
          <a:p>
            <a:pPr lvl="1">
              <a:buClrTx/>
            </a:pPr>
            <a:endParaRPr lang="en-US" sz="2000" dirty="0"/>
          </a:p>
        </p:txBody>
      </p:sp>
      <p:sp>
        <p:nvSpPr>
          <p:cNvPr id="2" name="Date Placeholder 1">
            <a:extLst>
              <a:ext uri="{FF2B5EF4-FFF2-40B4-BE49-F238E27FC236}">
                <a16:creationId xmlns:a16="http://schemas.microsoft.com/office/drawing/2014/main" id="{962FEB72-2984-0853-EB2D-82A46454152D}"/>
              </a:ext>
            </a:extLst>
          </p:cNvPr>
          <p:cNvSpPr>
            <a:spLocks noGrp="1"/>
          </p:cNvSpPr>
          <p:nvPr>
            <p:ph type="dt" sz="half" idx="10"/>
          </p:nvPr>
        </p:nvSpPr>
        <p:spPr/>
        <p:txBody>
          <a:bodyPr/>
          <a:lstStyle/>
          <a:p>
            <a:pPr>
              <a:defRPr/>
            </a:pPr>
            <a:fld id="{AC9F3CAC-5159-49FC-B96B-E2B5554E756F}" type="datetime1">
              <a:rPr lang="en-US" smtClean="0"/>
              <a:t>10/13/2023</a:t>
            </a:fld>
            <a:endParaRPr lang="en-US" dirty="0"/>
          </a:p>
        </p:txBody>
      </p:sp>
      <p:sp>
        <p:nvSpPr>
          <p:cNvPr id="3" name="Slide Number Placeholder 2">
            <a:extLst>
              <a:ext uri="{FF2B5EF4-FFF2-40B4-BE49-F238E27FC236}">
                <a16:creationId xmlns:a16="http://schemas.microsoft.com/office/drawing/2014/main" id="{4AD97D08-B5F8-05A2-0447-C318248E92F6}"/>
              </a:ext>
            </a:extLst>
          </p:cNvPr>
          <p:cNvSpPr>
            <a:spLocks noGrp="1"/>
          </p:cNvSpPr>
          <p:nvPr>
            <p:ph type="sldNum" sz="quarter" idx="12"/>
          </p:nvPr>
        </p:nvSpPr>
        <p:spPr/>
        <p:txBody>
          <a:bodyPr/>
          <a:lstStyle/>
          <a:p>
            <a:pPr>
              <a:defRPr/>
            </a:pPr>
            <a:fld id="{9C10EB89-1475-4332-AC66-2657F847E4F2}" type="slidenum">
              <a:rPr lang="en-US" smtClean="0"/>
              <a:pPr>
                <a:defRPr/>
              </a:pPr>
              <a:t>2</a:t>
            </a:fld>
            <a:endParaRPr lang="en-US" dirty="0"/>
          </a:p>
        </p:txBody>
      </p:sp>
    </p:spTree>
    <p:extLst>
      <p:ext uri="{BB962C8B-B14F-4D97-AF65-F5344CB8AC3E}">
        <p14:creationId xmlns:p14="http://schemas.microsoft.com/office/powerpoint/2010/main" val="98827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381000"/>
            <a:ext cx="5486400" cy="523875"/>
          </a:xfrm>
          <a:prstGeom prst="rect">
            <a:avLst/>
          </a:prstGeom>
        </p:spPr>
        <p:txBody>
          <a:bodyPr/>
          <a:lstStyle/>
          <a:p>
            <a:pPr algn="l"/>
            <a:r>
              <a:rPr lang="en-US" sz="1800" dirty="0">
                <a:solidFill>
                  <a:schemeClr val="bg1"/>
                </a:solidFill>
              </a:rPr>
              <a:t>FQHC Practitioner - Adding a New Service Location</a:t>
            </a:r>
          </a:p>
        </p:txBody>
      </p:sp>
      <p:sp>
        <p:nvSpPr>
          <p:cNvPr id="8195" name="Content Placeholder 5"/>
          <p:cNvSpPr>
            <a:spLocks noGrp="1"/>
          </p:cNvSpPr>
          <p:nvPr>
            <p:ph idx="4294967295"/>
          </p:nvPr>
        </p:nvSpPr>
        <p:spPr>
          <a:xfrm>
            <a:off x="609600" y="1219200"/>
            <a:ext cx="8077200" cy="4525963"/>
          </a:xfrm>
          <a:prstGeom prst="rect">
            <a:avLst/>
          </a:prstGeom>
        </p:spPr>
        <p:txBody>
          <a:bodyPr/>
          <a:lstStyle/>
          <a:p>
            <a:pPr>
              <a:buClrTx/>
            </a:pPr>
            <a:r>
              <a:rPr lang="en-US" sz="2600" dirty="0">
                <a:effectLst/>
                <a:latin typeface="+mj-lt"/>
                <a:ea typeface="Times New Roman" panose="02020603050405020304" pitchFamily="18" charset="0"/>
                <a:cs typeface="Times New Roman" panose="02020603050405020304" pitchFamily="18" charset="0"/>
              </a:rPr>
              <a:t>Enrolled FQHC Practitioner adding a New Service Location</a:t>
            </a:r>
            <a:endParaRPr lang="en-US" sz="28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Practitioner’s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New Service Location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a:t>
            </a:r>
            <a:r>
              <a:rPr lang="en-US" sz="2000" dirty="0">
                <a:effectLst/>
                <a:latin typeface="+mj-lt"/>
                <a:ea typeface="Times New Roman" panose="02020603050405020304" pitchFamily="18" charset="0"/>
                <a:cs typeface="Times New Roman" panose="02020603050405020304" pitchFamily="18" charset="0"/>
              </a:rPr>
              <a:t>Practitioner</a:t>
            </a:r>
            <a:r>
              <a:rPr lang="en-US" sz="2000" dirty="0">
                <a:effectLst/>
                <a:latin typeface="Arial" panose="020B0604020202020204" pitchFamily="34" charset="0"/>
                <a:ea typeface="Times New Roman" panose="02020603050405020304" pitchFamily="18" charset="0"/>
              </a:rPr>
              <a:t>’s information and submit</a:t>
            </a:r>
            <a:endParaRPr lang="en-US" sz="2000" dirty="0"/>
          </a:p>
        </p:txBody>
      </p:sp>
      <p:sp>
        <p:nvSpPr>
          <p:cNvPr id="2" name="Date Placeholder 1">
            <a:extLst>
              <a:ext uri="{FF2B5EF4-FFF2-40B4-BE49-F238E27FC236}">
                <a16:creationId xmlns:a16="http://schemas.microsoft.com/office/drawing/2014/main" id="{48E79784-0DD1-4FAB-2784-EB3EF3E41C59}"/>
              </a:ext>
            </a:extLst>
          </p:cNvPr>
          <p:cNvSpPr>
            <a:spLocks noGrp="1"/>
          </p:cNvSpPr>
          <p:nvPr>
            <p:ph type="dt" sz="half" idx="10"/>
          </p:nvPr>
        </p:nvSpPr>
        <p:spPr/>
        <p:txBody>
          <a:bodyPr/>
          <a:lstStyle/>
          <a:p>
            <a:pPr>
              <a:defRPr/>
            </a:pPr>
            <a:fld id="{6BF1E4D1-1AE9-452E-9081-BA3B45B483D5}" type="datetime1">
              <a:rPr lang="en-US" smtClean="0"/>
              <a:t>10/13/2023</a:t>
            </a:fld>
            <a:endParaRPr lang="en-US" dirty="0"/>
          </a:p>
        </p:txBody>
      </p:sp>
      <p:sp>
        <p:nvSpPr>
          <p:cNvPr id="3" name="Slide Number Placeholder 2">
            <a:extLst>
              <a:ext uri="{FF2B5EF4-FFF2-40B4-BE49-F238E27FC236}">
                <a16:creationId xmlns:a16="http://schemas.microsoft.com/office/drawing/2014/main" id="{CA66237E-0EAD-6A6C-75EC-D181020508B5}"/>
              </a:ext>
            </a:extLst>
          </p:cNvPr>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spTree>
    <p:extLst>
      <p:ext uri="{BB962C8B-B14F-4D97-AF65-F5344CB8AC3E}">
        <p14:creationId xmlns:p14="http://schemas.microsoft.com/office/powerpoint/2010/main" val="266127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655637"/>
          </a:xfrm>
          <a:prstGeom prst="rect">
            <a:avLst/>
          </a:prstGeom>
        </p:spPr>
        <p:txBody>
          <a:bodyPr/>
          <a:lstStyle/>
          <a:p>
            <a:pPr algn="l"/>
            <a:r>
              <a:rPr lang="en-US" sz="1800" dirty="0">
                <a:solidFill>
                  <a:schemeClr val="bg1"/>
                </a:solidFill>
              </a:rPr>
              <a:t>FQHC Practitioner- Adding a New Service Location</a:t>
            </a:r>
          </a:p>
        </p:txBody>
      </p:sp>
      <p:pic>
        <p:nvPicPr>
          <p:cNvPr id="2" name="Content Placeholder 1">
            <a:extLst>
              <a:ext uri="{FF2B5EF4-FFF2-40B4-BE49-F238E27FC236}">
                <a16:creationId xmlns:a16="http://schemas.microsoft.com/office/drawing/2014/main" id="{AB02CFB7-86E7-F4A7-9553-97164D6B2D32}"/>
              </a:ext>
            </a:extLst>
          </p:cNvPr>
          <p:cNvPicPr>
            <a:picLocks noGrp="1" noChangeAspect="1"/>
          </p:cNvPicPr>
          <p:nvPr>
            <p:ph idx="4294967295"/>
          </p:nvPr>
        </p:nvPicPr>
        <p:blipFill>
          <a:blip r:embed="rId3"/>
          <a:stretch>
            <a:fillRect/>
          </a:stretch>
        </p:blipFill>
        <p:spPr>
          <a:xfrm>
            <a:off x="914400" y="1219200"/>
            <a:ext cx="7315200" cy="4525963"/>
          </a:xfrm>
          <a:prstGeom prst="rect">
            <a:avLst/>
          </a:prstGeom>
        </p:spPr>
      </p:pic>
      <p:sp>
        <p:nvSpPr>
          <p:cNvPr id="3" name="Date Placeholder 2">
            <a:extLst>
              <a:ext uri="{FF2B5EF4-FFF2-40B4-BE49-F238E27FC236}">
                <a16:creationId xmlns:a16="http://schemas.microsoft.com/office/drawing/2014/main" id="{47BAC7DD-0595-48AB-8A96-B417A4825C27}"/>
              </a:ext>
            </a:extLst>
          </p:cNvPr>
          <p:cNvSpPr>
            <a:spLocks noGrp="1"/>
          </p:cNvSpPr>
          <p:nvPr>
            <p:ph type="dt" sz="half" idx="10"/>
          </p:nvPr>
        </p:nvSpPr>
        <p:spPr/>
        <p:txBody>
          <a:bodyPr/>
          <a:lstStyle/>
          <a:p>
            <a:pPr>
              <a:defRPr/>
            </a:pPr>
            <a:fld id="{7EB77554-FD8E-4D09-9922-2AB2B4F916DF}" type="datetime1">
              <a:rPr lang="en-US" smtClean="0"/>
              <a:t>10/13/2023</a:t>
            </a:fld>
            <a:endParaRPr lang="en-US" dirty="0"/>
          </a:p>
        </p:txBody>
      </p:sp>
      <p:sp>
        <p:nvSpPr>
          <p:cNvPr id="4" name="Slide Number Placeholder 3">
            <a:extLst>
              <a:ext uri="{FF2B5EF4-FFF2-40B4-BE49-F238E27FC236}">
                <a16:creationId xmlns:a16="http://schemas.microsoft.com/office/drawing/2014/main" id="{DE4F0588-34AC-B774-A48A-D527369E3965}"/>
              </a:ext>
            </a:extLst>
          </p:cNvPr>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spTree>
    <p:extLst>
      <p:ext uri="{BB962C8B-B14F-4D97-AF65-F5344CB8AC3E}">
        <p14:creationId xmlns:p14="http://schemas.microsoft.com/office/powerpoint/2010/main" val="21421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000" dirty="0">
                <a:solidFill>
                  <a:schemeClr val="bg1"/>
                </a:solidFill>
              </a:rPr>
              <a:t>FQHC Practitioner – Revalidation Application</a:t>
            </a:r>
          </a:p>
        </p:txBody>
      </p:sp>
      <p:sp>
        <p:nvSpPr>
          <p:cNvPr id="8195" name="Content Placeholder 5"/>
          <p:cNvSpPr>
            <a:spLocks noGrp="1"/>
          </p:cNvSpPr>
          <p:nvPr>
            <p:ph idx="4294967295"/>
          </p:nvPr>
        </p:nvSpPr>
        <p:spPr>
          <a:xfrm>
            <a:off x="609600" y="1219201"/>
            <a:ext cx="8077200" cy="4419600"/>
          </a:xfrm>
          <a:prstGeom prst="rect">
            <a:avLst/>
          </a:prstGeom>
        </p:spPr>
        <p:txBody>
          <a:bodyPr/>
          <a:lstStyle/>
          <a:p>
            <a:pPr>
              <a:buClrTx/>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Enrolled FQHC Practitioner needing to Revalidate a Service Location</a:t>
            </a:r>
            <a:endParaRPr lang="en-US" sz="26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Practitioner’s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Revalidation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a:t>
            </a:r>
            <a:r>
              <a:rPr lang="en-US" sz="2000" dirty="0">
                <a:latin typeface="Arial" panose="020B0604020202020204" pitchFamily="34" charset="0"/>
                <a:ea typeface="Times New Roman" panose="02020603050405020304" pitchFamily="18" charset="0"/>
              </a:rPr>
              <a:t>P</a:t>
            </a:r>
            <a:r>
              <a:rPr lang="en-US" sz="2000" dirty="0">
                <a:effectLst/>
                <a:latin typeface="Arial" panose="020B0604020202020204" pitchFamily="34" charset="0"/>
                <a:ea typeface="Times New Roman" panose="02020603050405020304" pitchFamily="18" charset="0"/>
              </a:rPr>
              <a:t>ractitioner’s information and submit</a:t>
            </a:r>
          </a:p>
        </p:txBody>
      </p:sp>
      <p:sp>
        <p:nvSpPr>
          <p:cNvPr id="4" name="TextBox 3">
            <a:extLst>
              <a:ext uri="{FF2B5EF4-FFF2-40B4-BE49-F238E27FC236}">
                <a16:creationId xmlns:a16="http://schemas.microsoft.com/office/drawing/2014/main" id="{2D1236B6-C608-9C7E-1AA4-3393D89A3C31}"/>
              </a:ext>
            </a:extLst>
          </p:cNvPr>
          <p:cNvSpPr txBox="1"/>
          <p:nvPr/>
        </p:nvSpPr>
        <p:spPr>
          <a:xfrm>
            <a:off x="609600" y="5638799"/>
            <a:ext cx="8212960" cy="369332"/>
          </a:xfrm>
          <a:prstGeom prst="rect">
            <a:avLst/>
          </a:prstGeom>
          <a:noFill/>
        </p:spPr>
        <p:txBody>
          <a:bodyPr wrap="square" rtlCol="0">
            <a:spAutoFit/>
          </a:bodyPr>
          <a:lstStyle/>
          <a:p>
            <a:r>
              <a:rPr lang="en-US" sz="1800" dirty="0">
                <a:effectLst/>
                <a:latin typeface="Arial" panose="020B0604020202020204" pitchFamily="34" charset="0"/>
                <a:ea typeface="Times New Roman" panose="02020603050405020304" pitchFamily="18" charset="0"/>
              </a:rPr>
              <a:t>NOTE:  Some fields may be prepopulated with the Practitioner’s information</a:t>
            </a:r>
            <a:endParaRPr lang="en-US" dirty="0"/>
          </a:p>
        </p:txBody>
      </p:sp>
      <p:sp>
        <p:nvSpPr>
          <p:cNvPr id="2" name="Date Placeholder 1">
            <a:extLst>
              <a:ext uri="{FF2B5EF4-FFF2-40B4-BE49-F238E27FC236}">
                <a16:creationId xmlns:a16="http://schemas.microsoft.com/office/drawing/2014/main" id="{EDD43CCC-E207-00C3-EDC6-856748921408}"/>
              </a:ext>
            </a:extLst>
          </p:cNvPr>
          <p:cNvSpPr>
            <a:spLocks noGrp="1"/>
          </p:cNvSpPr>
          <p:nvPr>
            <p:ph type="dt" sz="half" idx="10"/>
          </p:nvPr>
        </p:nvSpPr>
        <p:spPr/>
        <p:txBody>
          <a:bodyPr/>
          <a:lstStyle/>
          <a:p>
            <a:pPr>
              <a:defRPr/>
            </a:pPr>
            <a:fld id="{B601CED8-54B3-4386-A89E-B8B79B254CDB}" type="datetime1">
              <a:rPr lang="en-US" smtClean="0"/>
              <a:t>10/13/2023</a:t>
            </a:fld>
            <a:endParaRPr lang="en-US" dirty="0"/>
          </a:p>
        </p:txBody>
      </p:sp>
      <p:sp>
        <p:nvSpPr>
          <p:cNvPr id="3" name="Slide Number Placeholder 2">
            <a:extLst>
              <a:ext uri="{FF2B5EF4-FFF2-40B4-BE49-F238E27FC236}">
                <a16:creationId xmlns:a16="http://schemas.microsoft.com/office/drawing/2014/main" id="{3AB88287-653A-46EB-D8D6-14ACF8AFA30D}"/>
              </a:ext>
            </a:extLst>
          </p:cNvPr>
          <p:cNvSpPr>
            <a:spLocks noGrp="1"/>
          </p:cNvSpPr>
          <p:nvPr>
            <p:ph type="sldNum" sz="quarter" idx="12"/>
          </p:nvPr>
        </p:nvSpPr>
        <p:spPr/>
        <p:txBody>
          <a:bodyPr/>
          <a:lstStyle/>
          <a:p>
            <a:pPr>
              <a:defRPr/>
            </a:pPr>
            <a:fld id="{9C10EB89-1475-4332-AC66-2657F847E4F2}" type="slidenum">
              <a:rPr lang="en-US" smtClean="0"/>
              <a:pPr>
                <a:defRPr/>
              </a:pPr>
              <a:t>22</a:t>
            </a:fld>
            <a:endParaRPr lang="en-US" dirty="0"/>
          </a:p>
        </p:txBody>
      </p:sp>
    </p:spTree>
    <p:extLst>
      <p:ext uri="{BB962C8B-B14F-4D97-AF65-F5344CB8AC3E}">
        <p14:creationId xmlns:p14="http://schemas.microsoft.com/office/powerpoint/2010/main" val="239557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000" dirty="0">
                <a:solidFill>
                  <a:schemeClr val="bg1"/>
                </a:solidFill>
              </a:rPr>
              <a:t>FQHC Practitioner– Revalidation Application</a:t>
            </a:r>
          </a:p>
        </p:txBody>
      </p:sp>
      <p:pic>
        <p:nvPicPr>
          <p:cNvPr id="2" name="Content Placeholder 1">
            <a:extLst>
              <a:ext uri="{FF2B5EF4-FFF2-40B4-BE49-F238E27FC236}">
                <a16:creationId xmlns:a16="http://schemas.microsoft.com/office/drawing/2014/main" id="{724C3F47-C1F3-4A14-BE3F-03FDA6B53386}"/>
              </a:ext>
            </a:extLst>
          </p:cNvPr>
          <p:cNvPicPr>
            <a:picLocks noGrp="1" noChangeAspect="1"/>
          </p:cNvPicPr>
          <p:nvPr>
            <p:ph idx="4294967295"/>
          </p:nvPr>
        </p:nvPicPr>
        <p:blipFill>
          <a:blip r:embed="rId3"/>
          <a:stretch>
            <a:fillRect/>
          </a:stretch>
        </p:blipFill>
        <p:spPr>
          <a:xfrm>
            <a:off x="838200" y="1219200"/>
            <a:ext cx="6971277" cy="4419600"/>
          </a:xfrm>
          <a:prstGeom prst="rect">
            <a:avLst/>
          </a:prstGeom>
        </p:spPr>
      </p:pic>
      <p:sp>
        <p:nvSpPr>
          <p:cNvPr id="3" name="Date Placeholder 2">
            <a:extLst>
              <a:ext uri="{FF2B5EF4-FFF2-40B4-BE49-F238E27FC236}">
                <a16:creationId xmlns:a16="http://schemas.microsoft.com/office/drawing/2014/main" id="{3026AD13-CEC1-4719-DCB9-0FAC31421F31}"/>
              </a:ext>
            </a:extLst>
          </p:cNvPr>
          <p:cNvSpPr>
            <a:spLocks noGrp="1"/>
          </p:cNvSpPr>
          <p:nvPr>
            <p:ph type="dt" sz="half" idx="10"/>
          </p:nvPr>
        </p:nvSpPr>
        <p:spPr/>
        <p:txBody>
          <a:bodyPr/>
          <a:lstStyle/>
          <a:p>
            <a:pPr>
              <a:defRPr/>
            </a:pPr>
            <a:fld id="{71621FA2-3D09-437A-ACED-C3C4F23A852D}" type="datetime1">
              <a:rPr lang="en-US" smtClean="0"/>
              <a:t>10/13/2023</a:t>
            </a:fld>
            <a:endParaRPr lang="en-US" dirty="0"/>
          </a:p>
        </p:txBody>
      </p:sp>
      <p:sp>
        <p:nvSpPr>
          <p:cNvPr id="4" name="Slide Number Placeholder 3">
            <a:extLst>
              <a:ext uri="{FF2B5EF4-FFF2-40B4-BE49-F238E27FC236}">
                <a16:creationId xmlns:a16="http://schemas.microsoft.com/office/drawing/2014/main" id="{7E67AE19-1A81-FCA4-0734-7C527EEE828A}"/>
              </a:ext>
            </a:extLst>
          </p:cNvPr>
          <p:cNvSpPr>
            <a:spLocks noGrp="1"/>
          </p:cNvSpPr>
          <p:nvPr>
            <p:ph type="sldNum" sz="quarter" idx="12"/>
          </p:nvPr>
        </p:nvSpPr>
        <p:spPr/>
        <p:txBody>
          <a:bodyPr/>
          <a:lstStyle/>
          <a:p>
            <a:pPr>
              <a:defRPr/>
            </a:pPr>
            <a:fld id="{9C10EB89-1475-4332-AC66-2657F847E4F2}" type="slidenum">
              <a:rPr lang="en-US" smtClean="0"/>
              <a:pPr>
                <a:defRPr/>
              </a:pPr>
              <a:t>23</a:t>
            </a:fld>
            <a:endParaRPr lang="en-US" dirty="0"/>
          </a:p>
        </p:txBody>
      </p:sp>
    </p:spTree>
    <p:extLst>
      <p:ext uri="{BB962C8B-B14F-4D97-AF65-F5344CB8AC3E}">
        <p14:creationId xmlns:p14="http://schemas.microsoft.com/office/powerpoint/2010/main" val="281279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33633"/>
            <a:ext cx="5486400" cy="633167"/>
          </a:xfrm>
          <a:prstGeom prst="rect">
            <a:avLst/>
          </a:prstGeom>
        </p:spPr>
        <p:txBody>
          <a:bodyPr/>
          <a:lstStyle/>
          <a:p>
            <a:pPr algn="l"/>
            <a:r>
              <a:rPr lang="en-US" sz="1600" dirty="0">
                <a:solidFill>
                  <a:schemeClr val="bg1"/>
                </a:solidFill>
              </a:rPr>
              <a:t>FQHC Practitioner– Reactivation - Service Location closed for more than 2 years</a:t>
            </a:r>
          </a:p>
        </p:txBody>
      </p:sp>
      <p:sp>
        <p:nvSpPr>
          <p:cNvPr id="8195" name="Content Placeholder 5"/>
          <p:cNvSpPr>
            <a:spLocks noGrp="1"/>
          </p:cNvSpPr>
          <p:nvPr>
            <p:ph idx="4294967295"/>
          </p:nvPr>
        </p:nvSpPr>
        <p:spPr>
          <a:xfrm>
            <a:off x="609600" y="1219200"/>
            <a:ext cx="8077200" cy="4572000"/>
          </a:xfrm>
          <a:prstGeom prst="rect">
            <a:avLst/>
          </a:prstGeom>
        </p:spPr>
        <p:txBody>
          <a:bodyPr/>
          <a:lstStyle/>
          <a:p>
            <a:pPr>
              <a:buClrTx/>
            </a:pPr>
            <a:r>
              <a:rPr lang="en-US" sz="2400" dirty="0">
                <a:effectLst/>
                <a:latin typeface="Arial" panose="020B0604020202020204" pitchFamily="34" charset="0"/>
                <a:ea typeface="Times New Roman" panose="02020603050405020304" pitchFamily="18" charset="0"/>
              </a:rPr>
              <a:t>FQHC Practitioner who wish to reactivate an existing service location that has been closed for </a:t>
            </a:r>
            <a:r>
              <a:rPr lang="en-US" sz="2400" dirty="0">
                <a:solidFill>
                  <a:srgbClr val="FF0000"/>
                </a:solidFill>
                <a:effectLst/>
                <a:latin typeface="Arial" panose="020B0604020202020204" pitchFamily="34" charset="0"/>
                <a:ea typeface="Times New Roman" panose="02020603050405020304" pitchFamily="18" charset="0"/>
              </a:rPr>
              <a:t>more than 2 years</a:t>
            </a:r>
            <a:r>
              <a:rPr lang="en-US" sz="2400" dirty="0">
                <a:effectLst/>
                <a:latin typeface="Arial" panose="020B0604020202020204" pitchFamily="34" charset="0"/>
                <a:ea typeface="Times New Roman" panose="02020603050405020304" pitchFamily="18" charset="0"/>
              </a:rPr>
              <a:t> </a:t>
            </a: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mj-lt"/>
                <a:ea typeface="Times New Roman" panose="02020603050405020304" pitchFamily="18" charset="0"/>
                <a:cs typeface="Times New Roman" panose="02020603050405020304" pitchFamily="18" charset="0"/>
              </a:rPr>
              <a:t>Select “Reactivation”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mj-lt"/>
                <a:ea typeface="Times New Roman" panose="02020603050405020304" pitchFamily="18" charset="0"/>
                <a:cs typeface="Times New Roman" panose="02020603050405020304" pitchFamily="18" charset="0"/>
              </a:rPr>
              <a:t>Complete the application using the Practitioner’s information and submit</a:t>
            </a:r>
            <a:endParaRPr lang="en-US" sz="1600" dirty="0">
              <a:effectLst/>
              <a:latin typeface="+mj-lt"/>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E84A4D2C-77AC-03AE-F0DD-72F0039829FE}"/>
              </a:ext>
            </a:extLst>
          </p:cNvPr>
          <p:cNvSpPr>
            <a:spLocks noGrp="1"/>
          </p:cNvSpPr>
          <p:nvPr>
            <p:ph type="dt" sz="half" idx="10"/>
          </p:nvPr>
        </p:nvSpPr>
        <p:spPr/>
        <p:txBody>
          <a:bodyPr/>
          <a:lstStyle/>
          <a:p>
            <a:pPr>
              <a:defRPr/>
            </a:pPr>
            <a:fld id="{AA3CA28C-0ED0-4A23-86F6-E411AAA8189E}" type="datetime1">
              <a:rPr lang="en-US" smtClean="0"/>
              <a:t>10/13/2023</a:t>
            </a:fld>
            <a:endParaRPr lang="en-US" dirty="0"/>
          </a:p>
        </p:txBody>
      </p:sp>
      <p:sp>
        <p:nvSpPr>
          <p:cNvPr id="3" name="Slide Number Placeholder 2">
            <a:extLst>
              <a:ext uri="{FF2B5EF4-FFF2-40B4-BE49-F238E27FC236}">
                <a16:creationId xmlns:a16="http://schemas.microsoft.com/office/drawing/2014/main" id="{C76D4972-E00A-9B9F-12B1-C66F6BE795BC}"/>
              </a:ext>
            </a:extLst>
          </p:cNvPr>
          <p:cNvSpPr>
            <a:spLocks noGrp="1"/>
          </p:cNvSpPr>
          <p:nvPr>
            <p:ph type="sldNum" sz="quarter" idx="12"/>
          </p:nvPr>
        </p:nvSpPr>
        <p:spPr/>
        <p:txBody>
          <a:bodyPr/>
          <a:lstStyle/>
          <a:p>
            <a:pPr>
              <a:defRPr/>
            </a:pPr>
            <a:fld id="{9C10EB89-1475-4332-AC66-2657F847E4F2}" type="slidenum">
              <a:rPr lang="en-US" smtClean="0"/>
              <a:pPr>
                <a:defRPr/>
              </a:pPr>
              <a:t>24</a:t>
            </a:fld>
            <a:endParaRPr lang="en-US" dirty="0"/>
          </a:p>
        </p:txBody>
      </p:sp>
    </p:spTree>
    <p:extLst>
      <p:ext uri="{BB962C8B-B14F-4D97-AF65-F5344CB8AC3E}">
        <p14:creationId xmlns:p14="http://schemas.microsoft.com/office/powerpoint/2010/main" val="1339917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90550"/>
          </a:xfrm>
          <a:prstGeom prst="rect">
            <a:avLst/>
          </a:prstGeom>
        </p:spPr>
        <p:txBody>
          <a:bodyPr/>
          <a:lstStyle/>
          <a:p>
            <a:pPr algn="l"/>
            <a:r>
              <a:rPr lang="en-US" sz="1600" dirty="0">
                <a:solidFill>
                  <a:schemeClr val="bg1"/>
                </a:solidFill>
              </a:rPr>
              <a:t>FQHC Practitioner– Reactivation –Service Location closed for more than 2 years</a:t>
            </a:r>
          </a:p>
        </p:txBody>
      </p:sp>
      <p:pic>
        <p:nvPicPr>
          <p:cNvPr id="2" name="Content Placeholder 1">
            <a:extLst>
              <a:ext uri="{FF2B5EF4-FFF2-40B4-BE49-F238E27FC236}">
                <a16:creationId xmlns:a16="http://schemas.microsoft.com/office/drawing/2014/main" id="{6D6C6696-07E5-1DFA-B48D-86121FFF127B}"/>
              </a:ext>
            </a:extLst>
          </p:cNvPr>
          <p:cNvPicPr>
            <a:picLocks noGrp="1" noChangeAspect="1"/>
          </p:cNvPicPr>
          <p:nvPr>
            <p:ph idx="4294967295"/>
          </p:nvPr>
        </p:nvPicPr>
        <p:blipFill>
          <a:blip r:embed="rId3"/>
          <a:stretch>
            <a:fillRect/>
          </a:stretch>
        </p:blipFill>
        <p:spPr>
          <a:xfrm>
            <a:off x="838201" y="1219200"/>
            <a:ext cx="6867804" cy="4419600"/>
          </a:xfrm>
          <a:prstGeom prst="rect">
            <a:avLst/>
          </a:prstGeom>
        </p:spPr>
      </p:pic>
      <p:sp>
        <p:nvSpPr>
          <p:cNvPr id="3" name="Date Placeholder 2">
            <a:extLst>
              <a:ext uri="{FF2B5EF4-FFF2-40B4-BE49-F238E27FC236}">
                <a16:creationId xmlns:a16="http://schemas.microsoft.com/office/drawing/2014/main" id="{92233D77-ED38-13A2-E8F9-CDDBD923A111}"/>
              </a:ext>
            </a:extLst>
          </p:cNvPr>
          <p:cNvSpPr>
            <a:spLocks noGrp="1"/>
          </p:cNvSpPr>
          <p:nvPr>
            <p:ph type="dt" sz="half" idx="10"/>
          </p:nvPr>
        </p:nvSpPr>
        <p:spPr/>
        <p:txBody>
          <a:bodyPr/>
          <a:lstStyle/>
          <a:p>
            <a:pPr>
              <a:defRPr/>
            </a:pPr>
            <a:fld id="{B7440035-5C66-4DA9-B6B9-8BB001227D7A}" type="datetime1">
              <a:rPr lang="en-US" smtClean="0"/>
              <a:t>10/13/2023</a:t>
            </a:fld>
            <a:endParaRPr lang="en-US" dirty="0"/>
          </a:p>
        </p:txBody>
      </p:sp>
      <p:sp>
        <p:nvSpPr>
          <p:cNvPr id="4" name="Slide Number Placeholder 3">
            <a:extLst>
              <a:ext uri="{FF2B5EF4-FFF2-40B4-BE49-F238E27FC236}">
                <a16:creationId xmlns:a16="http://schemas.microsoft.com/office/drawing/2014/main" id="{8AB2CAE1-159A-AB81-8566-AF48906207B8}"/>
              </a:ext>
            </a:extLst>
          </p:cNvPr>
          <p:cNvSpPr>
            <a:spLocks noGrp="1"/>
          </p:cNvSpPr>
          <p:nvPr>
            <p:ph type="sldNum" sz="quarter" idx="12"/>
          </p:nvPr>
        </p:nvSpPr>
        <p:spPr/>
        <p:txBody>
          <a:bodyPr/>
          <a:lstStyle/>
          <a:p>
            <a:pPr>
              <a:defRPr/>
            </a:pPr>
            <a:fld id="{9C10EB89-1475-4332-AC66-2657F847E4F2}" type="slidenum">
              <a:rPr lang="en-US" smtClean="0"/>
              <a:pPr>
                <a:defRPr/>
              </a:pPr>
              <a:t>25</a:t>
            </a:fld>
            <a:endParaRPr lang="en-US" dirty="0"/>
          </a:p>
        </p:txBody>
      </p:sp>
    </p:spTree>
    <p:extLst>
      <p:ext uri="{BB962C8B-B14F-4D97-AF65-F5344CB8AC3E}">
        <p14:creationId xmlns:p14="http://schemas.microsoft.com/office/powerpoint/2010/main" val="37674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381000"/>
            <a:ext cx="5486400" cy="685800"/>
          </a:xfrm>
          <a:prstGeom prst="rect">
            <a:avLst/>
          </a:prstGeom>
        </p:spPr>
        <p:txBody>
          <a:bodyPr/>
          <a:lstStyle/>
          <a:p>
            <a:pPr algn="l"/>
            <a:r>
              <a:rPr lang="en-US" sz="1800" dirty="0">
                <a:solidFill>
                  <a:schemeClr val="bg1"/>
                </a:solidFill>
              </a:rPr>
              <a:t>FQHC Practitioner– Reactivation –Service Location closed less than 2 years</a:t>
            </a:r>
          </a:p>
        </p:txBody>
      </p:sp>
      <p:sp>
        <p:nvSpPr>
          <p:cNvPr id="8195" name="Content Placeholder 5"/>
          <p:cNvSpPr>
            <a:spLocks noGrp="1"/>
          </p:cNvSpPr>
          <p:nvPr>
            <p:ph idx="4294967295"/>
          </p:nvPr>
        </p:nvSpPr>
        <p:spPr>
          <a:xfrm>
            <a:off x="609600" y="1219201"/>
            <a:ext cx="8077200" cy="4419600"/>
          </a:xfrm>
          <a:prstGeom prst="rect">
            <a:avLst/>
          </a:prstGeom>
        </p:spPr>
        <p:txBody>
          <a:bodyPr/>
          <a:lstStyle/>
          <a:p>
            <a:pPr>
              <a:buClrTx/>
            </a:pPr>
            <a:r>
              <a:rPr lang="en-US" sz="2400" dirty="0">
                <a:effectLst/>
                <a:latin typeface="Arial" panose="020B0604020202020204" pitchFamily="34" charset="0"/>
                <a:ea typeface="Times New Roman" panose="02020603050405020304" pitchFamily="18" charset="0"/>
              </a:rPr>
              <a:t>FQHC Practitioner who wish to reactivate a service location that has been closed for </a:t>
            </a:r>
            <a:r>
              <a:rPr lang="en-US" sz="2400" dirty="0">
                <a:solidFill>
                  <a:srgbClr val="FF0000"/>
                </a:solidFill>
                <a:effectLst/>
                <a:latin typeface="Arial" panose="020B0604020202020204" pitchFamily="34" charset="0"/>
                <a:ea typeface="Times New Roman" panose="02020603050405020304" pitchFamily="18" charset="0"/>
              </a:rPr>
              <a:t>less than</a:t>
            </a:r>
            <a:r>
              <a:rPr lang="en-US" sz="2400" dirty="0">
                <a:effectLst/>
                <a:latin typeface="Arial" panose="020B0604020202020204" pitchFamily="34" charset="0"/>
                <a:ea typeface="Times New Roman" panose="02020603050405020304" pitchFamily="18" charset="0"/>
              </a:rPr>
              <a:t> </a:t>
            </a:r>
            <a:r>
              <a:rPr lang="en-US" sz="2400" dirty="0">
                <a:solidFill>
                  <a:srgbClr val="FF0000"/>
                </a:solidFill>
                <a:effectLst/>
                <a:latin typeface="Arial" panose="020B0604020202020204" pitchFamily="34" charset="0"/>
                <a:ea typeface="Times New Roman" panose="02020603050405020304" pitchFamily="18" charset="0"/>
              </a:rPr>
              <a:t>2 years</a:t>
            </a:r>
            <a:r>
              <a:rPr lang="en-US" sz="2400" dirty="0">
                <a:effectLst/>
                <a:latin typeface="Arial" panose="020B0604020202020204" pitchFamily="34" charset="0"/>
                <a:ea typeface="Times New Roman" panose="02020603050405020304" pitchFamily="18" charset="0"/>
              </a:rPr>
              <a:t> </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Practitioner’s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Reactivation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Practitioner’s information and submit</a:t>
            </a:r>
          </a:p>
        </p:txBody>
      </p:sp>
      <p:sp>
        <p:nvSpPr>
          <p:cNvPr id="4" name="TextBox 3">
            <a:extLst>
              <a:ext uri="{FF2B5EF4-FFF2-40B4-BE49-F238E27FC236}">
                <a16:creationId xmlns:a16="http://schemas.microsoft.com/office/drawing/2014/main" id="{2D1236B6-C608-9C7E-1AA4-3393D89A3C31}"/>
              </a:ext>
            </a:extLst>
          </p:cNvPr>
          <p:cNvSpPr txBox="1"/>
          <p:nvPr/>
        </p:nvSpPr>
        <p:spPr>
          <a:xfrm>
            <a:off x="609600" y="5638799"/>
            <a:ext cx="8212960" cy="369332"/>
          </a:xfrm>
          <a:prstGeom prst="rect">
            <a:avLst/>
          </a:prstGeom>
          <a:noFill/>
        </p:spPr>
        <p:txBody>
          <a:bodyPr wrap="square" rtlCol="0">
            <a:spAutoFit/>
          </a:bodyPr>
          <a:lstStyle/>
          <a:p>
            <a:r>
              <a:rPr lang="en-US" sz="1800" dirty="0">
                <a:effectLst/>
                <a:latin typeface="Arial" panose="020B0604020202020204" pitchFamily="34" charset="0"/>
                <a:ea typeface="Times New Roman" panose="02020603050405020304" pitchFamily="18" charset="0"/>
              </a:rPr>
              <a:t>NOTE:  Some fields may be prepopulated with the Practitioner’s information</a:t>
            </a:r>
            <a:endParaRPr lang="en-US" dirty="0"/>
          </a:p>
        </p:txBody>
      </p:sp>
      <p:sp>
        <p:nvSpPr>
          <p:cNvPr id="2" name="Date Placeholder 1">
            <a:extLst>
              <a:ext uri="{FF2B5EF4-FFF2-40B4-BE49-F238E27FC236}">
                <a16:creationId xmlns:a16="http://schemas.microsoft.com/office/drawing/2014/main" id="{F68AD2A8-0030-7B64-322F-4F1F1C50C96F}"/>
              </a:ext>
            </a:extLst>
          </p:cNvPr>
          <p:cNvSpPr>
            <a:spLocks noGrp="1"/>
          </p:cNvSpPr>
          <p:nvPr>
            <p:ph type="dt" sz="half" idx="10"/>
          </p:nvPr>
        </p:nvSpPr>
        <p:spPr/>
        <p:txBody>
          <a:bodyPr/>
          <a:lstStyle/>
          <a:p>
            <a:pPr>
              <a:defRPr/>
            </a:pPr>
            <a:fld id="{EFAD50AF-5776-4C99-88E2-F5D9EC1DC752}" type="datetime1">
              <a:rPr lang="en-US" smtClean="0"/>
              <a:t>10/13/2023</a:t>
            </a:fld>
            <a:endParaRPr lang="en-US" dirty="0"/>
          </a:p>
        </p:txBody>
      </p:sp>
      <p:sp>
        <p:nvSpPr>
          <p:cNvPr id="3" name="Slide Number Placeholder 2">
            <a:extLst>
              <a:ext uri="{FF2B5EF4-FFF2-40B4-BE49-F238E27FC236}">
                <a16:creationId xmlns:a16="http://schemas.microsoft.com/office/drawing/2014/main" id="{25CF0DCF-A05C-45BA-7B3E-25A7C30575EC}"/>
              </a:ext>
            </a:extLst>
          </p:cNvPr>
          <p:cNvSpPr>
            <a:spLocks noGrp="1"/>
          </p:cNvSpPr>
          <p:nvPr>
            <p:ph type="sldNum" sz="quarter" idx="12"/>
          </p:nvPr>
        </p:nvSpPr>
        <p:spPr/>
        <p:txBody>
          <a:bodyPr/>
          <a:lstStyle/>
          <a:p>
            <a:pPr>
              <a:defRPr/>
            </a:pPr>
            <a:fld id="{9C10EB89-1475-4332-AC66-2657F847E4F2}" type="slidenum">
              <a:rPr lang="en-US" smtClean="0"/>
              <a:pPr>
                <a:defRPr/>
              </a:pPr>
              <a:t>26</a:t>
            </a:fld>
            <a:endParaRPr lang="en-US" dirty="0"/>
          </a:p>
        </p:txBody>
      </p:sp>
    </p:spTree>
    <p:extLst>
      <p:ext uri="{BB962C8B-B14F-4D97-AF65-F5344CB8AC3E}">
        <p14:creationId xmlns:p14="http://schemas.microsoft.com/office/powerpoint/2010/main" val="210296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381000"/>
            <a:ext cx="5486400" cy="685800"/>
          </a:xfrm>
          <a:prstGeom prst="rect">
            <a:avLst/>
          </a:prstGeom>
        </p:spPr>
        <p:txBody>
          <a:bodyPr/>
          <a:lstStyle/>
          <a:p>
            <a:pPr algn="l"/>
            <a:r>
              <a:rPr lang="en-US" sz="1800" dirty="0">
                <a:solidFill>
                  <a:schemeClr val="bg1"/>
                </a:solidFill>
              </a:rPr>
              <a:t>FQHC Practitioner– Reactivation Application –Service Location closed less than 2 years</a:t>
            </a:r>
          </a:p>
        </p:txBody>
      </p:sp>
      <p:pic>
        <p:nvPicPr>
          <p:cNvPr id="2" name="Content Placeholder 1">
            <a:extLst>
              <a:ext uri="{FF2B5EF4-FFF2-40B4-BE49-F238E27FC236}">
                <a16:creationId xmlns:a16="http://schemas.microsoft.com/office/drawing/2014/main" id="{5DD9D5F7-9898-9D93-E597-82581526126D}"/>
              </a:ext>
            </a:extLst>
          </p:cNvPr>
          <p:cNvPicPr>
            <a:picLocks noGrp="1" noChangeAspect="1"/>
          </p:cNvPicPr>
          <p:nvPr>
            <p:ph idx="4294967295"/>
          </p:nvPr>
        </p:nvPicPr>
        <p:blipFill>
          <a:blip r:embed="rId3"/>
          <a:stretch>
            <a:fillRect/>
          </a:stretch>
        </p:blipFill>
        <p:spPr>
          <a:xfrm>
            <a:off x="609600" y="1219200"/>
            <a:ext cx="7848600" cy="4419600"/>
          </a:xfrm>
          <a:prstGeom prst="rect">
            <a:avLst/>
          </a:prstGeom>
        </p:spPr>
      </p:pic>
      <p:sp>
        <p:nvSpPr>
          <p:cNvPr id="3" name="Date Placeholder 2">
            <a:extLst>
              <a:ext uri="{FF2B5EF4-FFF2-40B4-BE49-F238E27FC236}">
                <a16:creationId xmlns:a16="http://schemas.microsoft.com/office/drawing/2014/main" id="{915B0FEC-BA7E-2207-EC95-6EE890021830}"/>
              </a:ext>
            </a:extLst>
          </p:cNvPr>
          <p:cNvSpPr>
            <a:spLocks noGrp="1"/>
          </p:cNvSpPr>
          <p:nvPr>
            <p:ph type="dt" sz="half" idx="10"/>
          </p:nvPr>
        </p:nvSpPr>
        <p:spPr/>
        <p:txBody>
          <a:bodyPr/>
          <a:lstStyle/>
          <a:p>
            <a:pPr>
              <a:defRPr/>
            </a:pPr>
            <a:fld id="{B9D1B92B-CDFB-4FEF-A096-E88157590ECC}" type="datetime1">
              <a:rPr lang="en-US" smtClean="0"/>
              <a:t>10/13/2023</a:t>
            </a:fld>
            <a:endParaRPr lang="en-US" dirty="0"/>
          </a:p>
        </p:txBody>
      </p:sp>
      <p:sp>
        <p:nvSpPr>
          <p:cNvPr id="4" name="Slide Number Placeholder 3">
            <a:extLst>
              <a:ext uri="{FF2B5EF4-FFF2-40B4-BE49-F238E27FC236}">
                <a16:creationId xmlns:a16="http://schemas.microsoft.com/office/drawing/2014/main" id="{C0890643-3F5D-266F-05CA-01E71ACBC2AF}"/>
              </a:ext>
            </a:extLst>
          </p:cNvPr>
          <p:cNvSpPr>
            <a:spLocks noGrp="1"/>
          </p:cNvSpPr>
          <p:nvPr>
            <p:ph type="sldNum" sz="quarter" idx="12"/>
          </p:nvPr>
        </p:nvSpPr>
        <p:spPr/>
        <p:txBody>
          <a:bodyPr/>
          <a:lstStyle/>
          <a:p>
            <a:pPr>
              <a:defRPr/>
            </a:pPr>
            <a:fld id="{9C10EB89-1475-4332-AC66-2657F847E4F2}" type="slidenum">
              <a:rPr lang="en-US" smtClean="0"/>
              <a:pPr>
                <a:defRPr/>
              </a:pPr>
              <a:t>27</a:t>
            </a:fld>
            <a:endParaRPr lang="en-US" dirty="0"/>
          </a:p>
        </p:txBody>
      </p:sp>
    </p:spTree>
    <p:extLst>
      <p:ext uri="{BB962C8B-B14F-4D97-AF65-F5344CB8AC3E}">
        <p14:creationId xmlns:p14="http://schemas.microsoft.com/office/powerpoint/2010/main" val="176923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A613D-9675-2E5A-6231-BA1829671E49}"/>
              </a:ext>
            </a:extLst>
          </p:cNvPr>
          <p:cNvSpPr>
            <a:spLocks noGrp="1"/>
          </p:cNvSpPr>
          <p:nvPr>
            <p:ph type="dt" sz="half" idx="10"/>
          </p:nvPr>
        </p:nvSpPr>
        <p:spPr/>
        <p:txBody>
          <a:bodyPr/>
          <a:lstStyle/>
          <a:p>
            <a:pPr>
              <a:defRPr/>
            </a:pPr>
            <a:fld id="{C8ED9865-406A-4601-A858-977C1386958D}" type="datetime1">
              <a:rPr lang="en-US" smtClean="0"/>
              <a:t>10/13/2023</a:t>
            </a:fld>
            <a:endParaRPr lang="en-US" dirty="0"/>
          </a:p>
        </p:txBody>
      </p:sp>
      <p:sp>
        <p:nvSpPr>
          <p:cNvPr id="4" name="TextBox 3">
            <a:extLst>
              <a:ext uri="{FF2B5EF4-FFF2-40B4-BE49-F238E27FC236}">
                <a16:creationId xmlns:a16="http://schemas.microsoft.com/office/drawing/2014/main" id="{9005EBCA-18A0-64DA-63F3-4BAEB9154B4B}"/>
              </a:ext>
            </a:extLst>
          </p:cNvPr>
          <p:cNvSpPr txBox="1"/>
          <p:nvPr/>
        </p:nvSpPr>
        <p:spPr>
          <a:xfrm>
            <a:off x="2514600" y="2016205"/>
            <a:ext cx="4114800" cy="954107"/>
          </a:xfrm>
          <a:prstGeom prst="rect">
            <a:avLst/>
          </a:prstGeom>
          <a:noFill/>
        </p:spPr>
        <p:txBody>
          <a:bodyPr wrap="square" rtlCol="0">
            <a:spAutoFit/>
          </a:bodyPr>
          <a:lstStyle/>
          <a:p>
            <a:pPr algn="ctr"/>
            <a:r>
              <a:rPr lang="en-US" sz="2800" dirty="0"/>
              <a:t>Enrollment Application Walk Through</a:t>
            </a:r>
          </a:p>
        </p:txBody>
      </p:sp>
      <p:sp>
        <p:nvSpPr>
          <p:cNvPr id="5" name="TextBox 4">
            <a:extLst>
              <a:ext uri="{FF2B5EF4-FFF2-40B4-BE49-F238E27FC236}">
                <a16:creationId xmlns:a16="http://schemas.microsoft.com/office/drawing/2014/main" id="{A3A8EE80-4BDE-AADC-8007-8007CF47EAF6}"/>
              </a:ext>
            </a:extLst>
          </p:cNvPr>
          <p:cNvSpPr txBox="1"/>
          <p:nvPr/>
        </p:nvSpPr>
        <p:spPr>
          <a:xfrm>
            <a:off x="1371600" y="3815392"/>
            <a:ext cx="6596678" cy="369332"/>
          </a:xfrm>
          <a:prstGeom prst="rect">
            <a:avLst/>
          </a:prstGeom>
          <a:noFill/>
        </p:spPr>
        <p:txBody>
          <a:bodyPr wrap="none" rtlCol="0">
            <a:spAutoFit/>
          </a:bodyPr>
          <a:lstStyle/>
          <a:p>
            <a:r>
              <a:rPr lang="en-US" dirty="0"/>
              <a:t>Benita Bishop, Human Services Program Specialist Supervisor</a:t>
            </a:r>
          </a:p>
        </p:txBody>
      </p:sp>
      <p:sp>
        <p:nvSpPr>
          <p:cNvPr id="6" name="TextBox 5">
            <a:extLst>
              <a:ext uri="{FF2B5EF4-FFF2-40B4-BE49-F238E27FC236}">
                <a16:creationId xmlns:a16="http://schemas.microsoft.com/office/drawing/2014/main" id="{A652AF96-1123-4984-915D-BE50A6281F0C}"/>
              </a:ext>
            </a:extLst>
          </p:cNvPr>
          <p:cNvSpPr txBox="1"/>
          <p:nvPr/>
        </p:nvSpPr>
        <p:spPr>
          <a:xfrm>
            <a:off x="3787170" y="3446060"/>
            <a:ext cx="1569660" cy="369332"/>
          </a:xfrm>
          <a:prstGeom prst="rect">
            <a:avLst/>
          </a:prstGeom>
          <a:noFill/>
        </p:spPr>
        <p:txBody>
          <a:bodyPr wrap="none" rtlCol="0">
            <a:spAutoFit/>
          </a:bodyPr>
          <a:lstStyle/>
          <a:p>
            <a:r>
              <a:rPr lang="en-US" dirty="0"/>
              <a:t>Presented By</a:t>
            </a:r>
          </a:p>
        </p:txBody>
      </p:sp>
      <p:sp>
        <p:nvSpPr>
          <p:cNvPr id="7" name="Slide Number Placeholder 6">
            <a:extLst>
              <a:ext uri="{FF2B5EF4-FFF2-40B4-BE49-F238E27FC236}">
                <a16:creationId xmlns:a16="http://schemas.microsoft.com/office/drawing/2014/main" id="{68CAC923-3174-BB92-1BB1-5811D7E87231}"/>
              </a:ext>
            </a:extLst>
          </p:cNvPr>
          <p:cNvSpPr>
            <a:spLocks noGrp="1"/>
          </p:cNvSpPr>
          <p:nvPr>
            <p:ph type="sldNum" sz="quarter" idx="12"/>
          </p:nvPr>
        </p:nvSpPr>
        <p:spPr/>
        <p:txBody>
          <a:bodyPr/>
          <a:lstStyle/>
          <a:p>
            <a:pPr>
              <a:defRPr/>
            </a:pPr>
            <a:fld id="{9C10EB89-1475-4332-AC66-2657F847E4F2}" type="slidenum">
              <a:rPr lang="en-US" smtClean="0"/>
              <a:pPr>
                <a:defRPr/>
              </a:pPr>
              <a:t>28</a:t>
            </a:fld>
            <a:endParaRPr lang="en-US" dirty="0"/>
          </a:p>
        </p:txBody>
      </p:sp>
    </p:spTree>
    <p:extLst>
      <p:ext uri="{BB962C8B-B14F-4D97-AF65-F5344CB8AC3E}">
        <p14:creationId xmlns:p14="http://schemas.microsoft.com/office/powerpoint/2010/main" val="224999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CA882-B6FF-765B-F465-15F830E2A027}"/>
              </a:ext>
            </a:extLst>
          </p:cNvPr>
          <p:cNvSpPr>
            <a:spLocks noGrp="1"/>
          </p:cNvSpPr>
          <p:nvPr>
            <p:ph type="dt" sz="half" idx="10"/>
          </p:nvPr>
        </p:nvSpPr>
        <p:spPr/>
        <p:txBody>
          <a:bodyPr/>
          <a:lstStyle/>
          <a:p>
            <a:pPr>
              <a:defRPr/>
            </a:pPr>
            <a:fld id="{2928AC5A-F973-47C7-B32C-ABBBDD6CDB51}" type="datetime1">
              <a:rPr lang="en-US" smtClean="0"/>
              <a:t>10/13/2023</a:t>
            </a:fld>
            <a:endParaRPr lang="en-US" dirty="0"/>
          </a:p>
        </p:txBody>
      </p:sp>
      <p:pic>
        <p:nvPicPr>
          <p:cNvPr id="5" name="Picture 4">
            <a:extLst>
              <a:ext uri="{FF2B5EF4-FFF2-40B4-BE49-F238E27FC236}">
                <a16:creationId xmlns:a16="http://schemas.microsoft.com/office/drawing/2014/main" id="{D81930CE-7164-E548-00A4-26CD2D577B4C}"/>
              </a:ext>
            </a:extLst>
          </p:cNvPr>
          <p:cNvPicPr>
            <a:picLocks noChangeAspect="1"/>
          </p:cNvPicPr>
          <p:nvPr/>
        </p:nvPicPr>
        <p:blipFill>
          <a:blip r:embed="rId3"/>
          <a:stretch>
            <a:fillRect/>
          </a:stretch>
        </p:blipFill>
        <p:spPr>
          <a:xfrm>
            <a:off x="762001" y="1295400"/>
            <a:ext cx="7001320" cy="4800600"/>
          </a:xfrm>
          <a:prstGeom prst="rect">
            <a:avLst/>
          </a:prstGeom>
        </p:spPr>
      </p:pic>
      <p:sp>
        <p:nvSpPr>
          <p:cNvPr id="4" name="Slide Number Placeholder 3">
            <a:extLst>
              <a:ext uri="{FF2B5EF4-FFF2-40B4-BE49-F238E27FC236}">
                <a16:creationId xmlns:a16="http://schemas.microsoft.com/office/drawing/2014/main" id="{1E6B4781-0A58-0DAB-9644-01E64F993667}"/>
              </a:ext>
            </a:extLst>
          </p:cNvPr>
          <p:cNvSpPr>
            <a:spLocks noGrp="1"/>
          </p:cNvSpPr>
          <p:nvPr>
            <p:ph type="sldNum" sz="quarter" idx="12"/>
          </p:nvPr>
        </p:nvSpPr>
        <p:spPr/>
        <p:txBody>
          <a:bodyPr/>
          <a:lstStyle/>
          <a:p>
            <a:pPr>
              <a:defRPr/>
            </a:pPr>
            <a:fld id="{9C10EB89-1475-4332-AC66-2657F847E4F2}" type="slidenum">
              <a:rPr lang="en-US" smtClean="0"/>
              <a:pPr>
                <a:defRPr/>
              </a:pPr>
              <a:t>29</a:t>
            </a:fld>
            <a:endParaRPr lang="en-US" dirty="0"/>
          </a:p>
        </p:txBody>
      </p:sp>
    </p:spTree>
    <p:extLst>
      <p:ext uri="{BB962C8B-B14F-4D97-AF65-F5344CB8AC3E}">
        <p14:creationId xmlns:p14="http://schemas.microsoft.com/office/powerpoint/2010/main" val="265751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Topics - continued</a:t>
            </a:r>
          </a:p>
        </p:txBody>
      </p:sp>
      <p:sp>
        <p:nvSpPr>
          <p:cNvPr id="8195" name="Content Placeholder 5"/>
          <p:cNvSpPr>
            <a:spLocks noGrp="1"/>
          </p:cNvSpPr>
          <p:nvPr>
            <p:ph idx="4294967295"/>
          </p:nvPr>
        </p:nvSpPr>
        <p:spPr>
          <a:xfrm>
            <a:off x="609600" y="1219200"/>
            <a:ext cx="8077200" cy="4525963"/>
          </a:xfrm>
          <a:prstGeom prst="rect">
            <a:avLst/>
          </a:prstGeom>
        </p:spPr>
        <p:txBody>
          <a:bodyPr/>
          <a:lstStyle/>
          <a:p>
            <a:pPr>
              <a:buClrTx/>
            </a:pPr>
            <a:r>
              <a:rPr lang="en-US" sz="2800" dirty="0"/>
              <a:t>How to complete application</a:t>
            </a:r>
          </a:p>
          <a:p>
            <a:pPr lvl="1">
              <a:buClrTx/>
            </a:pPr>
            <a:r>
              <a:rPr lang="en-US" sz="2400" dirty="0"/>
              <a:t>FQHC application</a:t>
            </a:r>
          </a:p>
          <a:p>
            <a:pPr lvl="1">
              <a:buClrTx/>
            </a:pPr>
            <a:r>
              <a:rPr lang="en-US" sz="2400" dirty="0"/>
              <a:t>FQHC Practitioner application</a:t>
            </a:r>
          </a:p>
          <a:p>
            <a:pPr>
              <a:buClrTx/>
            </a:pPr>
            <a:r>
              <a:rPr lang="en-US" sz="2800" dirty="0"/>
              <a:t>Questions</a:t>
            </a:r>
          </a:p>
          <a:p>
            <a:pPr>
              <a:buClrTx/>
            </a:pPr>
            <a:r>
              <a:rPr lang="en-US" sz="2800" dirty="0"/>
              <a:t>Resources</a:t>
            </a:r>
          </a:p>
        </p:txBody>
      </p:sp>
      <p:sp>
        <p:nvSpPr>
          <p:cNvPr id="2" name="Date Placeholder 1">
            <a:extLst>
              <a:ext uri="{FF2B5EF4-FFF2-40B4-BE49-F238E27FC236}">
                <a16:creationId xmlns:a16="http://schemas.microsoft.com/office/drawing/2014/main" id="{97B9387A-1E19-701A-144F-990F2D7DD87A}"/>
              </a:ext>
            </a:extLst>
          </p:cNvPr>
          <p:cNvSpPr>
            <a:spLocks noGrp="1"/>
          </p:cNvSpPr>
          <p:nvPr>
            <p:ph type="dt" sz="half" idx="10"/>
          </p:nvPr>
        </p:nvSpPr>
        <p:spPr/>
        <p:txBody>
          <a:bodyPr/>
          <a:lstStyle/>
          <a:p>
            <a:pPr>
              <a:defRPr/>
            </a:pPr>
            <a:fld id="{DE8459C8-0509-435C-A6EC-613989D99B30}" type="datetime1">
              <a:rPr lang="en-US" smtClean="0"/>
              <a:t>10/13/2023</a:t>
            </a:fld>
            <a:endParaRPr lang="en-US" dirty="0"/>
          </a:p>
        </p:txBody>
      </p:sp>
      <p:sp>
        <p:nvSpPr>
          <p:cNvPr id="3" name="Slide Number Placeholder 2">
            <a:extLst>
              <a:ext uri="{FF2B5EF4-FFF2-40B4-BE49-F238E27FC236}">
                <a16:creationId xmlns:a16="http://schemas.microsoft.com/office/drawing/2014/main" id="{767615B8-160C-AE1D-2BD7-908FEA7CD873}"/>
              </a:ext>
            </a:extLst>
          </p:cNvPr>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spTree>
    <p:extLst>
      <p:ext uri="{BB962C8B-B14F-4D97-AF65-F5344CB8AC3E}">
        <p14:creationId xmlns:p14="http://schemas.microsoft.com/office/powerpoint/2010/main" val="301533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34DBD-E471-78E3-9DAA-48008049E220}"/>
              </a:ext>
            </a:extLst>
          </p:cNvPr>
          <p:cNvSpPr>
            <a:spLocks noGrp="1"/>
          </p:cNvSpPr>
          <p:nvPr>
            <p:ph type="dt" sz="half" idx="10"/>
          </p:nvPr>
        </p:nvSpPr>
        <p:spPr/>
        <p:txBody>
          <a:bodyPr/>
          <a:lstStyle/>
          <a:p>
            <a:pPr>
              <a:defRPr/>
            </a:pPr>
            <a:fld id="{2CA33CA3-C163-4ACF-89DF-6748CDE4EE38}" type="datetime1">
              <a:rPr lang="en-US" smtClean="0"/>
              <a:t>10/13/2023</a:t>
            </a:fld>
            <a:endParaRPr lang="en-US" dirty="0"/>
          </a:p>
        </p:txBody>
      </p:sp>
      <p:pic>
        <p:nvPicPr>
          <p:cNvPr id="5" name="Picture 4">
            <a:extLst>
              <a:ext uri="{FF2B5EF4-FFF2-40B4-BE49-F238E27FC236}">
                <a16:creationId xmlns:a16="http://schemas.microsoft.com/office/drawing/2014/main" id="{CAD790D2-F114-6069-7543-916006E32720}"/>
              </a:ext>
            </a:extLst>
          </p:cNvPr>
          <p:cNvPicPr>
            <a:picLocks noChangeAspect="1"/>
          </p:cNvPicPr>
          <p:nvPr/>
        </p:nvPicPr>
        <p:blipFill>
          <a:blip r:embed="rId3"/>
          <a:stretch>
            <a:fillRect/>
          </a:stretch>
        </p:blipFill>
        <p:spPr>
          <a:xfrm>
            <a:off x="1143000" y="1315462"/>
            <a:ext cx="5973009" cy="1952898"/>
          </a:xfrm>
          <a:prstGeom prst="rect">
            <a:avLst/>
          </a:prstGeom>
        </p:spPr>
      </p:pic>
      <p:pic>
        <p:nvPicPr>
          <p:cNvPr id="9" name="Picture 8">
            <a:extLst>
              <a:ext uri="{FF2B5EF4-FFF2-40B4-BE49-F238E27FC236}">
                <a16:creationId xmlns:a16="http://schemas.microsoft.com/office/drawing/2014/main" id="{72EB717B-F67D-CC73-FD38-397DDE4647A7}"/>
              </a:ext>
            </a:extLst>
          </p:cNvPr>
          <p:cNvPicPr>
            <a:picLocks noChangeAspect="1"/>
          </p:cNvPicPr>
          <p:nvPr/>
        </p:nvPicPr>
        <p:blipFill>
          <a:blip r:embed="rId4"/>
          <a:stretch>
            <a:fillRect/>
          </a:stretch>
        </p:blipFill>
        <p:spPr>
          <a:xfrm>
            <a:off x="1143000" y="2895600"/>
            <a:ext cx="4765835" cy="2849361"/>
          </a:xfrm>
          <a:prstGeom prst="rect">
            <a:avLst/>
          </a:prstGeom>
        </p:spPr>
      </p:pic>
      <p:sp>
        <p:nvSpPr>
          <p:cNvPr id="4" name="Slide Number Placeholder 3">
            <a:extLst>
              <a:ext uri="{FF2B5EF4-FFF2-40B4-BE49-F238E27FC236}">
                <a16:creationId xmlns:a16="http://schemas.microsoft.com/office/drawing/2014/main" id="{54BBBF6B-FD41-4FF0-427A-451ED6D0A242}"/>
              </a:ext>
            </a:extLst>
          </p:cNvPr>
          <p:cNvSpPr>
            <a:spLocks noGrp="1"/>
          </p:cNvSpPr>
          <p:nvPr>
            <p:ph type="sldNum" sz="quarter" idx="12"/>
          </p:nvPr>
        </p:nvSpPr>
        <p:spPr/>
        <p:txBody>
          <a:bodyPr/>
          <a:lstStyle/>
          <a:p>
            <a:pPr>
              <a:defRPr/>
            </a:pPr>
            <a:fld id="{9C10EB89-1475-4332-AC66-2657F847E4F2}" type="slidenum">
              <a:rPr lang="en-US" smtClean="0"/>
              <a:pPr>
                <a:defRPr/>
              </a:pPr>
              <a:t>30</a:t>
            </a:fld>
            <a:endParaRPr lang="en-US" dirty="0"/>
          </a:p>
        </p:txBody>
      </p:sp>
    </p:spTree>
    <p:extLst>
      <p:ext uri="{BB962C8B-B14F-4D97-AF65-F5344CB8AC3E}">
        <p14:creationId xmlns:p14="http://schemas.microsoft.com/office/powerpoint/2010/main" val="1297223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46365-0D39-828A-3747-282B43BE6F81}"/>
              </a:ext>
            </a:extLst>
          </p:cNvPr>
          <p:cNvSpPr>
            <a:spLocks noGrp="1"/>
          </p:cNvSpPr>
          <p:nvPr>
            <p:ph type="dt" sz="half" idx="10"/>
          </p:nvPr>
        </p:nvSpPr>
        <p:spPr/>
        <p:txBody>
          <a:bodyPr/>
          <a:lstStyle/>
          <a:p>
            <a:pPr>
              <a:defRPr/>
            </a:pPr>
            <a:fld id="{34454F78-9538-4343-8079-8A59CD48DC33}" type="datetime1">
              <a:rPr lang="en-US" smtClean="0"/>
              <a:t>10/13/2023</a:t>
            </a:fld>
            <a:endParaRPr lang="en-US" dirty="0"/>
          </a:p>
        </p:txBody>
      </p:sp>
      <p:pic>
        <p:nvPicPr>
          <p:cNvPr id="5" name="Picture 4">
            <a:extLst>
              <a:ext uri="{FF2B5EF4-FFF2-40B4-BE49-F238E27FC236}">
                <a16:creationId xmlns:a16="http://schemas.microsoft.com/office/drawing/2014/main" id="{BBEFAE8F-39E6-9527-780C-EE37FBBEF1F1}"/>
              </a:ext>
            </a:extLst>
          </p:cNvPr>
          <p:cNvPicPr>
            <a:picLocks noChangeAspect="1"/>
          </p:cNvPicPr>
          <p:nvPr/>
        </p:nvPicPr>
        <p:blipFill>
          <a:blip r:embed="rId3"/>
          <a:stretch>
            <a:fillRect/>
          </a:stretch>
        </p:blipFill>
        <p:spPr>
          <a:xfrm>
            <a:off x="914400" y="1666629"/>
            <a:ext cx="5953956" cy="3524742"/>
          </a:xfrm>
          <a:prstGeom prst="rect">
            <a:avLst/>
          </a:prstGeom>
        </p:spPr>
      </p:pic>
      <p:sp>
        <p:nvSpPr>
          <p:cNvPr id="4" name="Slide Number Placeholder 3">
            <a:extLst>
              <a:ext uri="{FF2B5EF4-FFF2-40B4-BE49-F238E27FC236}">
                <a16:creationId xmlns:a16="http://schemas.microsoft.com/office/drawing/2014/main" id="{1DBFAF7D-F1BB-7CEA-E05A-F0AF430CB1B7}"/>
              </a:ext>
            </a:extLst>
          </p:cNvPr>
          <p:cNvSpPr>
            <a:spLocks noGrp="1"/>
          </p:cNvSpPr>
          <p:nvPr>
            <p:ph type="sldNum" sz="quarter" idx="12"/>
          </p:nvPr>
        </p:nvSpPr>
        <p:spPr/>
        <p:txBody>
          <a:bodyPr/>
          <a:lstStyle/>
          <a:p>
            <a:pPr>
              <a:defRPr/>
            </a:pPr>
            <a:fld id="{9C10EB89-1475-4332-AC66-2657F847E4F2}" type="slidenum">
              <a:rPr lang="en-US" smtClean="0"/>
              <a:pPr>
                <a:defRPr/>
              </a:pPr>
              <a:t>31</a:t>
            </a:fld>
            <a:endParaRPr lang="en-US" dirty="0"/>
          </a:p>
        </p:txBody>
      </p:sp>
    </p:spTree>
    <p:extLst>
      <p:ext uri="{BB962C8B-B14F-4D97-AF65-F5344CB8AC3E}">
        <p14:creationId xmlns:p14="http://schemas.microsoft.com/office/powerpoint/2010/main" val="4081504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865AC-5D4A-45F9-5E3F-0A1E55D8C4DE}"/>
              </a:ext>
            </a:extLst>
          </p:cNvPr>
          <p:cNvSpPr>
            <a:spLocks noGrp="1"/>
          </p:cNvSpPr>
          <p:nvPr>
            <p:ph type="dt" sz="half" idx="10"/>
          </p:nvPr>
        </p:nvSpPr>
        <p:spPr/>
        <p:txBody>
          <a:bodyPr/>
          <a:lstStyle/>
          <a:p>
            <a:pPr>
              <a:defRPr/>
            </a:pPr>
            <a:fld id="{E5CE755D-BB3B-4C29-B74F-773BD4892D7F}" type="datetime1">
              <a:rPr lang="en-US" smtClean="0"/>
              <a:t>10/13/2023</a:t>
            </a:fld>
            <a:endParaRPr lang="en-US" dirty="0"/>
          </a:p>
        </p:txBody>
      </p:sp>
      <p:pic>
        <p:nvPicPr>
          <p:cNvPr id="5" name="Picture 4">
            <a:extLst>
              <a:ext uri="{FF2B5EF4-FFF2-40B4-BE49-F238E27FC236}">
                <a16:creationId xmlns:a16="http://schemas.microsoft.com/office/drawing/2014/main" id="{D5AC6B80-C940-B440-BC00-76FBE9A5B948}"/>
              </a:ext>
            </a:extLst>
          </p:cNvPr>
          <p:cNvPicPr>
            <a:picLocks noChangeAspect="1"/>
          </p:cNvPicPr>
          <p:nvPr/>
        </p:nvPicPr>
        <p:blipFill>
          <a:blip r:embed="rId3"/>
          <a:stretch>
            <a:fillRect/>
          </a:stretch>
        </p:blipFill>
        <p:spPr>
          <a:xfrm>
            <a:off x="593686" y="1524000"/>
            <a:ext cx="7797494" cy="3733800"/>
          </a:xfrm>
          <a:prstGeom prst="rect">
            <a:avLst/>
          </a:prstGeom>
        </p:spPr>
      </p:pic>
      <p:sp>
        <p:nvSpPr>
          <p:cNvPr id="4" name="Slide Number Placeholder 3">
            <a:extLst>
              <a:ext uri="{FF2B5EF4-FFF2-40B4-BE49-F238E27FC236}">
                <a16:creationId xmlns:a16="http://schemas.microsoft.com/office/drawing/2014/main" id="{D741921D-8CAE-B571-963E-9E1886FABC0F}"/>
              </a:ext>
            </a:extLst>
          </p:cNvPr>
          <p:cNvSpPr>
            <a:spLocks noGrp="1"/>
          </p:cNvSpPr>
          <p:nvPr>
            <p:ph type="sldNum" sz="quarter" idx="12"/>
          </p:nvPr>
        </p:nvSpPr>
        <p:spPr/>
        <p:txBody>
          <a:bodyPr/>
          <a:lstStyle/>
          <a:p>
            <a:pPr>
              <a:defRPr/>
            </a:pPr>
            <a:fld id="{9C10EB89-1475-4332-AC66-2657F847E4F2}" type="slidenum">
              <a:rPr lang="en-US" smtClean="0"/>
              <a:pPr>
                <a:defRPr/>
              </a:pPr>
              <a:t>32</a:t>
            </a:fld>
            <a:endParaRPr lang="en-US" dirty="0"/>
          </a:p>
        </p:txBody>
      </p:sp>
    </p:spTree>
    <p:extLst>
      <p:ext uri="{BB962C8B-B14F-4D97-AF65-F5344CB8AC3E}">
        <p14:creationId xmlns:p14="http://schemas.microsoft.com/office/powerpoint/2010/main" val="86143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D1C9-3568-27E1-259B-7BF10B233262}"/>
              </a:ext>
            </a:extLst>
          </p:cNvPr>
          <p:cNvSpPr>
            <a:spLocks noGrp="1"/>
          </p:cNvSpPr>
          <p:nvPr>
            <p:ph type="dt" sz="half" idx="10"/>
          </p:nvPr>
        </p:nvSpPr>
        <p:spPr/>
        <p:txBody>
          <a:bodyPr/>
          <a:lstStyle/>
          <a:p>
            <a:pPr>
              <a:defRPr/>
            </a:pPr>
            <a:fld id="{B73C0BCE-848D-4DF3-8C9D-E46FC1FF5BDA}" type="datetime1">
              <a:rPr lang="en-US" smtClean="0"/>
              <a:t>10/13/2023</a:t>
            </a:fld>
            <a:endParaRPr lang="en-US" dirty="0"/>
          </a:p>
        </p:txBody>
      </p:sp>
      <p:pic>
        <p:nvPicPr>
          <p:cNvPr id="5" name="Picture 4">
            <a:extLst>
              <a:ext uri="{FF2B5EF4-FFF2-40B4-BE49-F238E27FC236}">
                <a16:creationId xmlns:a16="http://schemas.microsoft.com/office/drawing/2014/main" id="{065B3774-BFE4-596B-89C5-E6C7FCC705FE}"/>
              </a:ext>
            </a:extLst>
          </p:cNvPr>
          <p:cNvPicPr>
            <a:picLocks noChangeAspect="1"/>
          </p:cNvPicPr>
          <p:nvPr/>
        </p:nvPicPr>
        <p:blipFill>
          <a:blip r:embed="rId2"/>
          <a:stretch>
            <a:fillRect/>
          </a:stretch>
        </p:blipFill>
        <p:spPr>
          <a:xfrm>
            <a:off x="304800" y="1600200"/>
            <a:ext cx="8087079" cy="3276600"/>
          </a:xfrm>
          <a:prstGeom prst="rect">
            <a:avLst/>
          </a:prstGeom>
        </p:spPr>
      </p:pic>
      <p:sp>
        <p:nvSpPr>
          <p:cNvPr id="4" name="Slide Number Placeholder 3">
            <a:extLst>
              <a:ext uri="{FF2B5EF4-FFF2-40B4-BE49-F238E27FC236}">
                <a16:creationId xmlns:a16="http://schemas.microsoft.com/office/drawing/2014/main" id="{95067E9F-B35B-A643-CE1B-A9621264D811}"/>
              </a:ext>
            </a:extLst>
          </p:cNvPr>
          <p:cNvSpPr>
            <a:spLocks noGrp="1"/>
          </p:cNvSpPr>
          <p:nvPr>
            <p:ph type="sldNum" sz="quarter" idx="12"/>
          </p:nvPr>
        </p:nvSpPr>
        <p:spPr/>
        <p:txBody>
          <a:bodyPr/>
          <a:lstStyle/>
          <a:p>
            <a:pPr>
              <a:defRPr/>
            </a:pPr>
            <a:fld id="{9C10EB89-1475-4332-AC66-2657F847E4F2}" type="slidenum">
              <a:rPr lang="en-US" smtClean="0"/>
              <a:pPr>
                <a:defRPr/>
              </a:pPr>
              <a:t>33</a:t>
            </a:fld>
            <a:endParaRPr lang="en-US" dirty="0"/>
          </a:p>
        </p:txBody>
      </p:sp>
    </p:spTree>
    <p:extLst>
      <p:ext uri="{BB962C8B-B14F-4D97-AF65-F5344CB8AC3E}">
        <p14:creationId xmlns:p14="http://schemas.microsoft.com/office/powerpoint/2010/main" val="372437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7BFDA-45A7-4BFC-7B1D-6EA642466C97}"/>
              </a:ext>
            </a:extLst>
          </p:cNvPr>
          <p:cNvSpPr>
            <a:spLocks noGrp="1"/>
          </p:cNvSpPr>
          <p:nvPr>
            <p:ph type="dt" sz="half" idx="10"/>
          </p:nvPr>
        </p:nvSpPr>
        <p:spPr/>
        <p:txBody>
          <a:bodyPr/>
          <a:lstStyle/>
          <a:p>
            <a:pPr>
              <a:defRPr/>
            </a:pPr>
            <a:fld id="{F61FE6A6-D33D-4987-87A2-1E46D5FD1A34}" type="datetime1">
              <a:rPr lang="en-US" smtClean="0"/>
              <a:t>10/13/2023</a:t>
            </a:fld>
            <a:endParaRPr lang="en-US" dirty="0"/>
          </a:p>
        </p:txBody>
      </p:sp>
      <p:pic>
        <p:nvPicPr>
          <p:cNvPr id="5" name="Picture 4">
            <a:extLst>
              <a:ext uri="{FF2B5EF4-FFF2-40B4-BE49-F238E27FC236}">
                <a16:creationId xmlns:a16="http://schemas.microsoft.com/office/drawing/2014/main" id="{51711FDD-C6B9-F2DB-1968-31A3ED5F59D1}"/>
              </a:ext>
            </a:extLst>
          </p:cNvPr>
          <p:cNvPicPr>
            <a:picLocks noChangeAspect="1"/>
          </p:cNvPicPr>
          <p:nvPr/>
        </p:nvPicPr>
        <p:blipFill>
          <a:blip r:embed="rId3"/>
          <a:stretch>
            <a:fillRect/>
          </a:stretch>
        </p:blipFill>
        <p:spPr>
          <a:xfrm>
            <a:off x="761999" y="1524000"/>
            <a:ext cx="7492885" cy="3581400"/>
          </a:xfrm>
          <a:prstGeom prst="rect">
            <a:avLst/>
          </a:prstGeom>
        </p:spPr>
      </p:pic>
      <p:sp>
        <p:nvSpPr>
          <p:cNvPr id="6" name="TextBox 5">
            <a:extLst>
              <a:ext uri="{FF2B5EF4-FFF2-40B4-BE49-F238E27FC236}">
                <a16:creationId xmlns:a16="http://schemas.microsoft.com/office/drawing/2014/main" id="{E1B6115A-B1B6-484A-02BC-E7754F8E8E9B}"/>
              </a:ext>
            </a:extLst>
          </p:cNvPr>
          <p:cNvSpPr txBox="1"/>
          <p:nvPr/>
        </p:nvSpPr>
        <p:spPr>
          <a:xfrm>
            <a:off x="732262" y="4711224"/>
            <a:ext cx="5134739" cy="369332"/>
          </a:xfrm>
          <a:prstGeom prst="rect">
            <a:avLst/>
          </a:prstGeom>
          <a:noFill/>
        </p:spPr>
        <p:txBody>
          <a:bodyPr wrap="none" rtlCol="0">
            <a:spAutoFit/>
          </a:bodyPr>
          <a:lstStyle/>
          <a:p>
            <a:r>
              <a:rPr lang="en-US" dirty="0"/>
              <a:t>Name must match the IRS verification document</a:t>
            </a:r>
          </a:p>
        </p:txBody>
      </p:sp>
      <p:sp>
        <p:nvSpPr>
          <p:cNvPr id="7" name="TextBox 6">
            <a:extLst>
              <a:ext uri="{FF2B5EF4-FFF2-40B4-BE49-F238E27FC236}">
                <a16:creationId xmlns:a16="http://schemas.microsoft.com/office/drawing/2014/main" id="{C83E239E-6D65-EA62-0BCF-842AF908FC81}"/>
              </a:ext>
            </a:extLst>
          </p:cNvPr>
          <p:cNvSpPr txBox="1"/>
          <p:nvPr/>
        </p:nvSpPr>
        <p:spPr>
          <a:xfrm>
            <a:off x="735979" y="5345177"/>
            <a:ext cx="5660909" cy="369332"/>
          </a:xfrm>
          <a:prstGeom prst="rect">
            <a:avLst/>
          </a:prstGeom>
          <a:noFill/>
        </p:spPr>
        <p:txBody>
          <a:bodyPr wrap="none" rtlCol="0">
            <a:spAutoFit/>
          </a:bodyPr>
          <a:lstStyle/>
          <a:p>
            <a:r>
              <a:rPr lang="en-US" dirty="0">
                <a:solidFill>
                  <a:srgbClr val="FF0000"/>
                </a:solidFill>
              </a:rPr>
              <a:t>We DO NOT accept a W9 as verification of the Tax ID</a:t>
            </a:r>
          </a:p>
        </p:txBody>
      </p:sp>
      <p:sp>
        <p:nvSpPr>
          <p:cNvPr id="4" name="Slide Number Placeholder 3">
            <a:extLst>
              <a:ext uri="{FF2B5EF4-FFF2-40B4-BE49-F238E27FC236}">
                <a16:creationId xmlns:a16="http://schemas.microsoft.com/office/drawing/2014/main" id="{AB01BE68-6207-D757-9E20-CAB133C79847}"/>
              </a:ext>
            </a:extLst>
          </p:cNvPr>
          <p:cNvSpPr>
            <a:spLocks noGrp="1"/>
          </p:cNvSpPr>
          <p:nvPr>
            <p:ph type="sldNum" sz="quarter" idx="12"/>
          </p:nvPr>
        </p:nvSpPr>
        <p:spPr/>
        <p:txBody>
          <a:bodyPr/>
          <a:lstStyle/>
          <a:p>
            <a:pPr>
              <a:defRPr/>
            </a:pPr>
            <a:fld id="{9C10EB89-1475-4332-AC66-2657F847E4F2}" type="slidenum">
              <a:rPr lang="en-US" smtClean="0"/>
              <a:pPr>
                <a:defRPr/>
              </a:pPr>
              <a:t>34</a:t>
            </a:fld>
            <a:endParaRPr lang="en-US" dirty="0"/>
          </a:p>
        </p:txBody>
      </p:sp>
    </p:spTree>
    <p:extLst>
      <p:ext uri="{BB962C8B-B14F-4D97-AF65-F5344CB8AC3E}">
        <p14:creationId xmlns:p14="http://schemas.microsoft.com/office/powerpoint/2010/main" val="190314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AB8D5-D536-CDAD-6227-BB4A613648DB}"/>
              </a:ext>
            </a:extLst>
          </p:cNvPr>
          <p:cNvSpPr>
            <a:spLocks noGrp="1"/>
          </p:cNvSpPr>
          <p:nvPr>
            <p:ph type="dt" sz="half" idx="10"/>
          </p:nvPr>
        </p:nvSpPr>
        <p:spPr/>
        <p:txBody>
          <a:bodyPr/>
          <a:lstStyle/>
          <a:p>
            <a:pPr>
              <a:defRPr/>
            </a:pPr>
            <a:fld id="{D93F8453-A8E8-4261-A25E-3FE5F231200A}" type="datetime1">
              <a:rPr lang="en-US" smtClean="0"/>
              <a:t>10/13/2023</a:t>
            </a:fld>
            <a:endParaRPr lang="en-US" dirty="0"/>
          </a:p>
        </p:txBody>
      </p:sp>
      <p:pic>
        <p:nvPicPr>
          <p:cNvPr id="8" name="Picture 7">
            <a:extLst>
              <a:ext uri="{FF2B5EF4-FFF2-40B4-BE49-F238E27FC236}">
                <a16:creationId xmlns:a16="http://schemas.microsoft.com/office/drawing/2014/main" id="{BA329397-1834-8310-E106-310FBB91A0B0}"/>
              </a:ext>
            </a:extLst>
          </p:cNvPr>
          <p:cNvPicPr>
            <a:picLocks noChangeAspect="1"/>
          </p:cNvPicPr>
          <p:nvPr/>
        </p:nvPicPr>
        <p:blipFill>
          <a:blip r:embed="rId3"/>
          <a:stretch>
            <a:fillRect/>
          </a:stretch>
        </p:blipFill>
        <p:spPr>
          <a:xfrm>
            <a:off x="762000" y="1371600"/>
            <a:ext cx="7086600" cy="4452232"/>
          </a:xfrm>
          <a:prstGeom prst="rect">
            <a:avLst/>
          </a:prstGeom>
        </p:spPr>
      </p:pic>
      <p:sp>
        <p:nvSpPr>
          <p:cNvPr id="4" name="Slide Number Placeholder 3">
            <a:extLst>
              <a:ext uri="{FF2B5EF4-FFF2-40B4-BE49-F238E27FC236}">
                <a16:creationId xmlns:a16="http://schemas.microsoft.com/office/drawing/2014/main" id="{A7BC0A34-8DEA-F473-9B0C-479DCA20104C}"/>
              </a:ext>
            </a:extLst>
          </p:cNvPr>
          <p:cNvSpPr>
            <a:spLocks noGrp="1"/>
          </p:cNvSpPr>
          <p:nvPr>
            <p:ph type="sldNum" sz="quarter" idx="12"/>
          </p:nvPr>
        </p:nvSpPr>
        <p:spPr/>
        <p:txBody>
          <a:bodyPr/>
          <a:lstStyle/>
          <a:p>
            <a:pPr>
              <a:defRPr/>
            </a:pPr>
            <a:fld id="{9C10EB89-1475-4332-AC66-2657F847E4F2}" type="slidenum">
              <a:rPr lang="en-US" smtClean="0"/>
              <a:pPr>
                <a:defRPr/>
              </a:pPr>
              <a:t>35</a:t>
            </a:fld>
            <a:endParaRPr lang="en-US" dirty="0"/>
          </a:p>
        </p:txBody>
      </p:sp>
    </p:spTree>
    <p:extLst>
      <p:ext uri="{BB962C8B-B14F-4D97-AF65-F5344CB8AC3E}">
        <p14:creationId xmlns:p14="http://schemas.microsoft.com/office/powerpoint/2010/main" val="186314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D1DAD-1AE0-296B-A6F4-0E1A209460D2}"/>
              </a:ext>
            </a:extLst>
          </p:cNvPr>
          <p:cNvSpPr>
            <a:spLocks noGrp="1"/>
          </p:cNvSpPr>
          <p:nvPr>
            <p:ph type="dt" sz="half" idx="10"/>
          </p:nvPr>
        </p:nvSpPr>
        <p:spPr/>
        <p:txBody>
          <a:bodyPr/>
          <a:lstStyle/>
          <a:p>
            <a:pPr>
              <a:defRPr/>
            </a:pPr>
            <a:fld id="{306CC795-598D-4330-85A9-B96C7FB4F983}" type="datetime1">
              <a:rPr lang="en-US" smtClean="0"/>
              <a:t>10/13/2023</a:t>
            </a:fld>
            <a:endParaRPr lang="en-US" dirty="0"/>
          </a:p>
        </p:txBody>
      </p:sp>
      <p:pic>
        <p:nvPicPr>
          <p:cNvPr id="5" name="Picture 4">
            <a:extLst>
              <a:ext uri="{FF2B5EF4-FFF2-40B4-BE49-F238E27FC236}">
                <a16:creationId xmlns:a16="http://schemas.microsoft.com/office/drawing/2014/main" id="{30BC7F69-21FF-AE95-3FDC-5269B0C9FE5F}"/>
              </a:ext>
            </a:extLst>
          </p:cNvPr>
          <p:cNvPicPr>
            <a:picLocks noChangeAspect="1"/>
          </p:cNvPicPr>
          <p:nvPr/>
        </p:nvPicPr>
        <p:blipFill>
          <a:blip r:embed="rId3"/>
          <a:stretch>
            <a:fillRect/>
          </a:stretch>
        </p:blipFill>
        <p:spPr>
          <a:xfrm>
            <a:off x="304800" y="1524000"/>
            <a:ext cx="8205065" cy="2971800"/>
          </a:xfrm>
          <a:prstGeom prst="rect">
            <a:avLst/>
          </a:prstGeom>
        </p:spPr>
      </p:pic>
      <p:sp>
        <p:nvSpPr>
          <p:cNvPr id="4" name="Slide Number Placeholder 3">
            <a:extLst>
              <a:ext uri="{FF2B5EF4-FFF2-40B4-BE49-F238E27FC236}">
                <a16:creationId xmlns:a16="http://schemas.microsoft.com/office/drawing/2014/main" id="{CBEFCF7D-6D42-DFB7-E93F-7E01D1FFFD41}"/>
              </a:ext>
            </a:extLst>
          </p:cNvPr>
          <p:cNvSpPr>
            <a:spLocks noGrp="1"/>
          </p:cNvSpPr>
          <p:nvPr>
            <p:ph type="sldNum" sz="quarter" idx="12"/>
          </p:nvPr>
        </p:nvSpPr>
        <p:spPr/>
        <p:txBody>
          <a:bodyPr/>
          <a:lstStyle/>
          <a:p>
            <a:pPr>
              <a:defRPr/>
            </a:pPr>
            <a:fld id="{9C10EB89-1475-4332-AC66-2657F847E4F2}" type="slidenum">
              <a:rPr lang="en-US" smtClean="0"/>
              <a:pPr>
                <a:defRPr/>
              </a:pPr>
              <a:t>36</a:t>
            </a:fld>
            <a:endParaRPr lang="en-US" dirty="0"/>
          </a:p>
        </p:txBody>
      </p:sp>
    </p:spTree>
    <p:extLst>
      <p:ext uri="{BB962C8B-B14F-4D97-AF65-F5344CB8AC3E}">
        <p14:creationId xmlns:p14="http://schemas.microsoft.com/office/powerpoint/2010/main" val="1491939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64365-7F74-B680-A108-02EBFBF2C574}"/>
              </a:ext>
            </a:extLst>
          </p:cNvPr>
          <p:cNvSpPr>
            <a:spLocks noGrp="1"/>
          </p:cNvSpPr>
          <p:nvPr>
            <p:ph type="dt" sz="half" idx="10"/>
          </p:nvPr>
        </p:nvSpPr>
        <p:spPr/>
        <p:txBody>
          <a:bodyPr/>
          <a:lstStyle/>
          <a:p>
            <a:pPr>
              <a:defRPr/>
            </a:pPr>
            <a:fld id="{175CF63D-F993-4D57-B28F-A54E42BBAF94}" type="datetime1">
              <a:rPr lang="en-US" smtClean="0"/>
              <a:t>10/13/2023</a:t>
            </a:fld>
            <a:endParaRPr lang="en-US" dirty="0"/>
          </a:p>
        </p:txBody>
      </p:sp>
      <p:pic>
        <p:nvPicPr>
          <p:cNvPr id="5" name="Picture 4">
            <a:extLst>
              <a:ext uri="{FF2B5EF4-FFF2-40B4-BE49-F238E27FC236}">
                <a16:creationId xmlns:a16="http://schemas.microsoft.com/office/drawing/2014/main" id="{E91CA6EB-233C-9ABF-D950-86397CC95854}"/>
              </a:ext>
            </a:extLst>
          </p:cNvPr>
          <p:cNvPicPr>
            <a:picLocks noChangeAspect="1"/>
          </p:cNvPicPr>
          <p:nvPr/>
        </p:nvPicPr>
        <p:blipFill>
          <a:blip r:embed="rId3"/>
          <a:stretch>
            <a:fillRect/>
          </a:stretch>
        </p:blipFill>
        <p:spPr>
          <a:xfrm>
            <a:off x="609600" y="1371600"/>
            <a:ext cx="5729598" cy="4453628"/>
          </a:xfrm>
          <a:prstGeom prst="rect">
            <a:avLst/>
          </a:prstGeom>
        </p:spPr>
      </p:pic>
      <p:sp>
        <p:nvSpPr>
          <p:cNvPr id="4" name="Slide Number Placeholder 3">
            <a:extLst>
              <a:ext uri="{FF2B5EF4-FFF2-40B4-BE49-F238E27FC236}">
                <a16:creationId xmlns:a16="http://schemas.microsoft.com/office/drawing/2014/main" id="{822487C7-3B5F-4DAF-41CB-8CB98829A7F3}"/>
              </a:ext>
            </a:extLst>
          </p:cNvPr>
          <p:cNvSpPr>
            <a:spLocks noGrp="1"/>
          </p:cNvSpPr>
          <p:nvPr>
            <p:ph type="sldNum" sz="quarter" idx="12"/>
          </p:nvPr>
        </p:nvSpPr>
        <p:spPr/>
        <p:txBody>
          <a:bodyPr/>
          <a:lstStyle/>
          <a:p>
            <a:pPr>
              <a:defRPr/>
            </a:pPr>
            <a:fld id="{9C10EB89-1475-4332-AC66-2657F847E4F2}" type="slidenum">
              <a:rPr lang="en-US" smtClean="0"/>
              <a:pPr>
                <a:defRPr/>
              </a:pPr>
              <a:t>37</a:t>
            </a:fld>
            <a:endParaRPr lang="en-US" dirty="0"/>
          </a:p>
        </p:txBody>
      </p:sp>
    </p:spTree>
    <p:extLst>
      <p:ext uri="{BB962C8B-B14F-4D97-AF65-F5344CB8AC3E}">
        <p14:creationId xmlns:p14="http://schemas.microsoft.com/office/powerpoint/2010/main" val="2302804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D8077-D13A-37CE-5E27-C6A07CC8C470}"/>
              </a:ext>
            </a:extLst>
          </p:cNvPr>
          <p:cNvSpPr>
            <a:spLocks noGrp="1"/>
          </p:cNvSpPr>
          <p:nvPr>
            <p:ph type="dt" sz="half" idx="10"/>
          </p:nvPr>
        </p:nvSpPr>
        <p:spPr/>
        <p:txBody>
          <a:bodyPr/>
          <a:lstStyle/>
          <a:p>
            <a:pPr>
              <a:defRPr/>
            </a:pPr>
            <a:fld id="{081FA742-E2DC-4DFD-8952-059F708C91AA}" type="datetime1">
              <a:rPr lang="en-US" smtClean="0"/>
              <a:t>10/13/2023</a:t>
            </a:fld>
            <a:endParaRPr lang="en-US" dirty="0"/>
          </a:p>
        </p:txBody>
      </p:sp>
      <p:pic>
        <p:nvPicPr>
          <p:cNvPr id="5" name="Picture 4">
            <a:extLst>
              <a:ext uri="{FF2B5EF4-FFF2-40B4-BE49-F238E27FC236}">
                <a16:creationId xmlns:a16="http://schemas.microsoft.com/office/drawing/2014/main" id="{B3C2A02C-862F-F043-D3DE-65FA1F6D18F0}"/>
              </a:ext>
            </a:extLst>
          </p:cNvPr>
          <p:cNvPicPr>
            <a:picLocks noChangeAspect="1"/>
          </p:cNvPicPr>
          <p:nvPr/>
        </p:nvPicPr>
        <p:blipFill>
          <a:blip r:embed="rId2"/>
          <a:stretch>
            <a:fillRect/>
          </a:stretch>
        </p:blipFill>
        <p:spPr>
          <a:xfrm>
            <a:off x="609600" y="1371600"/>
            <a:ext cx="6332976" cy="4724400"/>
          </a:xfrm>
          <a:prstGeom prst="rect">
            <a:avLst/>
          </a:prstGeom>
        </p:spPr>
      </p:pic>
      <p:sp>
        <p:nvSpPr>
          <p:cNvPr id="4" name="Slide Number Placeholder 3">
            <a:extLst>
              <a:ext uri="{FF2B5EF4-FFF2-40B4-BE49-F238E27FC236}">
                <a16:creationId xmlns:a16="http://schemas.microsoft.com/office/drawing/2014/main" id="{9EC655B5-885E-6CEC-FCEC-F0A714A00290}"/>
              </a:ext>
            </a:extLst>
          </p:cNvPr>
          <p:cNvSpPr>
            <a:spLocks noGrp="1"/>
          </p:cNvSpPr>
          <p:nvPr>
            <p:ph type="sldNum" sz="quarter" idx="12"/>
          </p:nvPr>
        </p:nvSpPr>
        <p:spPr/>
        <p:txBody>
          <a:bodyPr/>
          <a:lstStyle/>
          <a:p>
            <a:pPr>
              <a:defRPr/>
            </a:pPr>
            <a:fld id="{9C10EB89-1475-4332-AC66-2657F847E4F2}" type="slidenum">
              <a:rPr lang="en-US" smtClean="0"/>
              <a:pPr>
                <a:defRPr/>
              </a:pPr>
              <a:t>38</a:t>
            </a:fld>
            <a:endParaRPr lang="en-US" dirty="0"/>
          </a:p>
        </p:txBody>
      </p:sp>
    </p:spTree>
    <p:extLst>
      <p:ext uri="{BB962C8B-B14F-4D97-AF65-F5344CB8AC3E}">
        <p14:creationId xmlns:p14="http://schemas.microsoft.com/office/powerpoint/2010/main" val="145933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F83CD-C4B7-AD9B-3C26-B2BB91F72D34}"/>
              </a:ext>
            </a:extLst>
          </p:cNvPr>
          <p:cNvSpPr>
            <a:spLocks noGrp="1"/>
          </p:cNvSpPr>
          <p:nvPr>
            <p:ph type="dt" sz="half" idx="10"/>
          </p:nvPr>
        </p:nvSpPr>
        <p:spPr/>
        <p:txBody>
          <a:bodyPr/>
          <a:lstStyle/>
          <a:p>
            <a:pPr>
              <a:defRPr/>
            </a:pPr>
            <a:fld id="{97E762CA-E748-40E1-8297-B4D1ADEDF5A7}" type="datetime1">
              <a:rPr lang="en-US" smtClean="0"/>
              <a:t>10/13/2023</a:t>
            </a:fld>
            <a:endParaRPr lang="en-US" dirty="0"/>
          </a:p>
        </p:txBody>
      </p:sp>
      <p:pic>
        <p:nvPicPr>
          <p:cNvPr id="5" name="Picture 4">
            <a:extLst>
              <a:ext uri="{FF2B5EF4-FFF2-40B4-BE49-F238E27FC236}">
                <a16:creationId xmlns:a16="http://schemas.microsoft.com/office/drawing/2014/main" id="{D1F68625-CD63-D3C2-DC86-3F319A78D423}"/>
              </a:ext>
            </a:extLst>
          </p:cNvPr>
          <p:cNvPicPr>
            <a:picLocks noChangeAspect="1"/>
          </p:cNvPicPr>
          <p:nvPr/>
        </p:nvPicPr>
        <p:blipFill>
          <a:blip r:embed="rId3"/>
          <a:stretch>
            <a:fillRect/>
          </a:stretch>
        </p:blipFill>
        <p:spPr>
          <a:xfrm>
            <a:off x="609600" y="1295400"/>
            <a:ext cx="5020376" cy="4591691"/>
          </a:xfrm>
          <a:prstGeom prst="rect">
            <a:avLst/>
          </a:prstGeom>
        </p:spPr>
      </p:pic>
      <p:sp>
        <p:nvSpPr>
          <p:cNvPr id="4" name="Slide Number Placeholder 3">
            <a:extLst>
              <a:ext uri="{FF2B5EF4-FFF2-40B4-BE49-F238E27FC236}">
                <a16:creationId xmlns:a16="http://schemas.microsoft.com/office/drawing/2014/main" id="{E5305B30-F188-D9E6-9CA2-08A684D05D71}"/>
              </a:ext>
            </a:extLst>
          </p:cNvPr>
          <p:cNvSpPr>
            <a:spLocks noGrp="1"/>
          </p:cNvSpPr>
          <p:nvPr>
            <p:ph type="sldNum" sz="quarter" idx="12"/>
          </p:nvPr>
        </p:nvSpPr>
        <p:spPr/>
        <p:txBody>
          <a:bodyPr/>
          <a:lstStyle/>
          <a:p>
            <a:pPr>
              <a:defRPr/>
            </a:pPr>
            <a:fld id="{9C10EB89-1475-4332-AC66-2657F847E4F2}" type="slidenum">
              <a:rPr lang="en-US" smtClean="0"/>
              <a:pPr>
                <a:defRPr/>
              </a:pPr>
              <a:t>39</a:t>
            </a:fld>
            <a:endParaRPr lang="en-US" dirty="0"/>
          </a:p>
        </p:txBody>
      </p:sp>
    </p:spTree>
    <p:extLst>
      <p:ext uri="{BB962C8B-B14F-4D97-AF65-F5344CB8AC3E}">
        <p14:creationId xmlns:p14="http://schemas.microsoft.com/office/powerpoint/2010/main" val="114738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ACA - Overview</a:t>
            </a:r>
          </a:p>
        </p:txBody>
      </p:sp>
      <p:sp>
        <p:nvSpPr>
          <p:cNvPr id="8195" name="Content Placeholder 5"/>
          <p:cNvSpPr>
            <a:spLocks noGrp="1"/>
          </p:cNvSpPr>
          <p:nvPr>
            <p:ph idx="4294967295"/>
          </p:nvPr>
        </p:nvSpPr>
        <p:spPr>
          <a:xfrm>
            <a:off x="609600" y="1219200"/>
            <a:ext cx="8077200" cy="4525963"/>
          </a:xfrm>
          <a:prstGeom prst="rect">
            <a:avLst/>
          </a:prstGeom>
        </p:spPr>
        <p:txBody>
          <a:bodyPr/>
          <a:lstStyle/>
          <a:p>
            <a:pPr>
              <a:buClrTx/>
            </a:pPr>
            <a:r>
              <a:rPr lang="en-US" sz="2400" dirty="0"/>
              <a:t>The Federally mandated Affordable Care Act (ACA) requires that all states comply with the provider screening and enrollment regulations found at 42 Code of Regulations (CFR) 455, Subpart E – Provider Screening and Enrollment Requirements.</a:t>
            </a:r>
          </a:p>
          <a:p>
            <a:pPr>
              <a:buClrTx/>
            </a:pPr>
            <a:r>
              <a:rPr lang="en-US" sz="2400" dirty="0"/>
              <a:t>As required by the ACA, all practitioners, including those who order, refer or prescribe items or services for MA beneficiaries, must enroll in the MA Program. </a:t>
            </a:r>
          </a:p>
          <a:p>
            <a:pPr>
              <a:buClrTx/>
            </a:pPr>
            <a:r>
              <a:rPr lang="en-US" sz="2400" dirty="0"/>
              <a:t>The ACA and implementing regulations require states to revalidate the enrollment of providers every five years. </a:t>
            </a:r>
          </a:p>
        </p:txBody>
      </p:sp>
      <p:sp>
        <p:nvSpPr>
          <p:cNvPr id="2" name="Date Placeholder 1">
            <a:extLst>
              <a:ext uri="{FF2B5EF4-FFF2-40B4-BE49-F238E27FC236}">
                <a16:creationId xmlns:a16="http://schemas.microsoft.com/office/drawing/2014/main" id="{9508C979-888E-94D7-57C8-E29B26FECA30}"/>
              </a:ext>
            </a:extLst>
          </p:cNvPr>
          <p:cNvSpPr>
            <a:spLocks noGrp="1"/>
          </p:cNvSpPr>
          <p:nvPr>
            <p:ph type="dt" sz="half" idx="10"/>
          </p:nvPr>
        </p:nvSpPr>
        <p:spPr/>
        <p:txBody>
          <a:bodyPr/>
          <a:lstStyle/>
          <a:p>
            <a:pPr>
              <a:defRPr/>
            </a:pPr>
            <a:fld id="{2337ADD1-97A6-4C02-B694-F788E7160D54}" type="datetime1">
              <a:rPr lang="en-US" smtClean="0"/>
              <a:t>10/13/2023</a:t>
            </a:fld>
            <a:endParaRPr lang="en-US" dirty="0"/>
          </a:p>
        </p:txBody>
      </p:sp>
      <p:sp>
        <p:nvSpPr>
          <p:cNvPr id="3" name="Slide Number Placeholder 2">
            <a:extLst>
              <a:ext uri="{FF2B5EF4-FFF2-40B4-BE49-F238E27FC236}">
                <a16:creationId xmlns:a16="http://schemas.microsoft.com/office/drawing/2014/main" id="{4EACF6DB-09C7-9D7C-DC61-455F0D929EEE}"/>
              </a:ext>
            </a:extLst>
          </p:cNvPr>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spTree>
    <p:extLst>
      <p:ext uri="{BB962C8B-B14F-4D97-AF65-F5344CB8AC3E}">
        <p14:creationId xmlns:p14="http://schemas.microsoft.com/office/powerpoint/2010/main" val="3152610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BAE2-6377-12D7-104D-B2CB5345E6F0}"/>
              </a:ext>
            </a:extLst>
          </p:cNvPr>
          <p:cNvSpPr>
            <a:spLocks noGrp="1"/>
          </p:cNvSpPr>
          <p:nvPr>
            <p:ph type="dt" sz="half" idx="10"/>
          </p:nvPr>
        </p:nvSpPr>
        <p:spPr/>
        <p:txBody>
          <a:bodyPr/>
          <a:lstStyle/>
          <a:p>
            <a:pPr>
              <a:defRPr/>
            </a:pPr>
            <a:fld id="{0F1E7573-4D1C-4874-84A4-97D76A87F108}" type="datetime1">
              <a:rPr lang="en-US" smtClean="0"/>
              <a:t>10/13/2023</a:t>
            </a:fld>
            <a:endParaRPr lang="en-US" dirty="0"/>
          </a:p>
        </p:txBody>
      </p:sp>
      <p:pic>
        <p:nvPicPr>
          <p:cNvPr id="5" name="Picture 4">
            <a:extLst>
              <a:ext uri="{FF2B5EF4-FFF2-40B4-BE49-F238E27FC236}">
                <a16:creationId xmlns:a16="http://schemas.microsoft.com/office/drawing/2014/main" id="{926F0ABF-2ED2-5DEB-8E3B-067897BE3008}"/>
              </a:ext>
            </a:extLst>
          </p:cNvPr>
          <p:cNvPicPr>
            <a:picLocks noChangeAspect="1"/>
          </p:cNvPicPr>
          <p:nvPr/>
        </p:nvPicPr>
        <p:blipFill>
          <a:blip r:embed="rId3"/>
          <a:stretch>
            <a:fillRect/>
          </a:stretch>
        </p:blipFill>
        <p:spPr>
          <a:xfrm>
            <a:off x="533400" y="1219200"/>
            <a:ext cx="5220429" cy="1952898"/>
          </a:xfrm>
          <a:prstGeom prst="rect">
            <a:avLst/>
          </a:prstGeom>
        </p:spPr>
      </p:pic>
      <p:pic>
        <p:nvPicPr>
          <p:cNvPr id="7" name="Picture 6">
            <a:extLst>
              <a:ext uri="{FF2B5EF4-FFF2-40B4-BE49-F238E27FC236}">
                <a16:creationId xmlns:a16="http://schemas.microsoft.com/office/drawing/2014/main" id="{19B09D84-629C-3374-60FA-CE74B40A26C3}"/>
              </a:ext>
            </a:extLst>
          </p:cNvPr>
          <p:cNvPicPr>
            <a:picLocks noChangeAspect="1"/>
          </p:cNvPicPr>
          <p:nvPr/>
        </p:nvPicPr>
        <p:blipFill>
          <a:blip r:embed="rId4"/>
          <a:stretch>
            <a:fillRect/>
          </a:stretch>
        </p:blipFill>
        <p:spPr>
          <a:xfrm>
            <a:off x="609600" y="3076494"/>
            <a:ext cx="4277322" cy="3019506"/>
          </a:xfrm>
          <a:prstGeom prst="rect">
            <a:avLst/>
          </a:prstGeom>
        </p:spPr>
      </p:pic>
      <p:sp>
        <p:nvSpPr>
          <p:cNvPr id="4" name="Slide Number Placeholder 3">
            <a:extLst>
              <a:ext uri="{FF2B5EF4-FFF2-40B4-BE49-F238E27FC236}">
                <a16:creationId xmlns:a16="http://schemas.microsoft.com/office/drawing/2014/main" id="{C50585BA-6275-A570-B0B7-D2010886D472}"/>
              </a:ext>
            </a:extLst>
          </p:cNvPr>
          <p:cNvSpPr>
            <a:spLocks noGrp="1"/>
          </p:cNvSpPr>
          <p:nvPr>
            <p:ph type="sldNum" sz="quarter" idx="12"/>
          </p:nvPr>
        </p:nvSpPr>
        <p:spPr/>
        <p:txBody>
          <a:bodyPr/>
          <a:lstStyle/>
          <a:p>
            <a:pPr>
              <a:defRPr/>
            </a:pPr>
            <a:fld id="{9C10EB89-1475-4332-AC66-2657F847E4F2}" type="slidenum">
              <a:rPr lang="en-US" smtClean="0"/>
              <a:pPr>
                <a:defRPr/>
              </a:pPr>
              <a:t>40</a:t>
            </a:fld>
            <a:endParaRPr lang="en-US" dirty="0"/>
          </a:p>
        </p:txBody>
      </p:sp>
    </p:spTree>
    <p:extLst>
      <p:ext uri="{BB962C8B-B14F-4D97-AF65-F5344CB8AC3E}">
        <p14:creationId xmlns:p14="http://schemas.microsoft.com/office/powerpoint/2010/main" val="108029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0F76A-AC8D-30E7-1EA1-933C79248AC9}"/>
              </a:ext>
            </a:extLst>
          </p:cNvPr>
          <p:cNvSpPr>
            <a:spLocks noGrp="1"/>
          </p:cNvSpPr>
          <p:nvPr>
            <p:ph type="dt" sz="half" idx="10"/>
          </p:nvPr>
        </p:nvSpPr>
        <p:spPr/>
        <p:txBody>
          <a:bodyPr/>
          <a:lstStyle/>
          <a:p>
            <a:pPr>
              <a:defRPr/>
            </a:pPr>
            <a:fld id="{AE6327B3-02EE-4420-AF10-0C9E09576A7E}" type="datetime1">
              <a:rPr lang="en-US" smtClean="0"/>
              <a:t>10/13/2023</a:t>
            </a:fld>
            <a:endParaRPr lang="en-US" dirty="0"/>
          </a:p>
        </p:txBody>
      </p:sp>
      <p:pic>
        <p:nvPicPr>
          <p:cNvPr id="7" name="Picture 6">
            <a:extLst>
              <a:ext uri="{FF2B5EF4-FFF2-40B4-BE49-F238E27FC236}">
                <a16:creationId xmlns:a16="http://schemas.microsoft.com/office/drawing/2014/main" id="{E2DB9285-E4FE-6B27-4F83-D283C18A60DC}"/>
              </a:ext>
            </a:extLst>
          </p:cNvPr>
          <p:cNvPicPr>
            <a:picLocks noChangeAspect="1"/>
          </p:cNvPicPr>
          <p:nvPr/>
        </p:nvPicPr>
        <p:blipFill>
          <a:blip r:embed="rId3"/>
          <a:stretch>
            <a:fillRect/>
          </a:stretch>
        </p:blipFill>
        <p:spPr>
          <a:xfrm>
            <a:off x="474136" y="1600200"/>
            <a:ext cx="8212664" cy="914400"/>
          </a:xfrm>
          <a:prstGeom prst="rect">
            <a:avLst/>
          </a:prstGeom>
        </p:spPr>
      </p:pic>
      <p:sp>
        <p:nvSpPr>
          <p:cNvPr id="8" name="TextBox 7">
            <a:extLst>
              <a:ext uri="{FF2B5EF4-FFF2-40B4-BE49-F238E27FC236}">
                <a16:creationId xmlns:a16="http://schemas.microsoft.com/office/drawing/2014/main" id="{6D904E28-68A7-378B-F13A-509D473DABB9}"/>
              </a:ext>
            </a:extLst>
          </p:cNvPr>
          <p:cNvSpPr txBox="1"/>
          <p:nvPr/>
        </p:nvSpPr>
        <p:spPr>
          <a:xfrm>
            <a:off x="152400" y="2772624"/>
            <a:ext cx="8839200" cy="584775"/>
          </a:xfrm>
          <a:prstGeom prst="rect">
            <a:avLst/>
          </a:prstGeom>
          <a:noFill/>
        </p:spPr>
        <p:txBody>
          <a:bodyPr wrap="square" rtlCol="0">
            <a:spAutoFit/>
          </a:bodyPr>
          <a:lstStyle/>
          <a:p>
            <a:r>
              <a:rPr lang="en-US" sz="1600" dirty="0"/>
              <a:t>This question is followed by questions regarding Subcontractor ownership.</a:t>
            </a:r>
          </a:p>
          <a:p>
            <a:r>
              <a:rPr lang="en-US" sz="1600" dirty="0"/>
              <a:t>These questions are asking about the disclosed Corporate owner and if they own other entitles.</a:t>
            </a:r>
          </a:p>
        </p:txBody>
      </p:sp>
      <p:sp>
        <p:nvSpPr>
          <p:cNvPr id="9" name="TextBox 8">
            <a:extLst>
              <a:ext uri="{FF2B5EF4-FFF2-40B4-BE49-F238E27FC236}">
                <a16:creationId xmlns:a16="http://schemas.microsoft.com/office/drawing/2014/main" id="{3AD75AEC-BDC0-3668-9627-E4FAF31B9996}"/>
              </a:ext>
            </a:extLst>
          </p:cNvPr>
          <p:cNvSpPr txBox="1"/>
          <p:nvPr/>
        </p:nvSpPr>
        <p:spPr>
          <a:xfrm>
            <a:off x="183995" y="3463000"/>
            <a:ext cx="8404865" cy="923330"/>
          </a:xfrm>
          <a:prstGeom prst="rect">
            <a:avLst/>
          </a:prstGeom>
          <a:noFill/>
        </p:spPr>
        <p:txBody>
          <a:bodyPr wrap="none" rtlCol="0">
            <a:spAutoFit/>
          </a:bodyPr>
          <a:lstStyle/>
          <a:p>
            <a:r>
              <a:rPr lang="en-US" dirty="0"/>
              <a:t>After this section is completed you will need to upload verification documentation</a:t>
            </a:r>
          </a:p>
          <a:p>
            <a:r>
              <a:rPr lang="en-US" dirty="0"/>
              <a:t>to be able to submit the application. Please note as you answer questions in the </a:t>
            </a:r>
          </a:p>
          <a:p>
            <a:r>
              <a:rPr lang="en-US" dirty="0"/>
              <a:t>portal any item that has a paperclip will require a document to be uploaded here. </a:t>
            </a:r>
          </a:p>
        </p:txBody>
      </p:sp>
      <p:sp>
        <p:nvSpPr>
          <p:cNvPr id="10" name="TextBox 9">
            <a:extLst>
              <a:ext uri="{FF2B5EF4-FFF2-40B4-BE49-F238E27FC236}">
                <a16:creationId xmlns:a16="http://schemas.microsoft.com/office/drawing/2014/main" id="{650859CC-23E5-BBC2-2771-CE1BBF31A15C}"/>
              </a:ext>
            </a:extLst>
          </p:cNvPr>
          <p:cNvSpPr txBox="1"/>
          <p:nvPr/>
        </p:nvSpPr>
        <p:spPr>
          <a:xfrm>
            <a:off x="183995" y="4491931"/>
            <a:ext cx="8905002" cy="1200329"/>
          </a:xfrm>
          <a:prstGeom prst="rect">
            <a:avLst/>
          </a:prstGeom>
          <a:noFill/>
        </p:spPr>
        <p:txBody>
          <a:bodyPr wrap="none" rtlCol="0">
            <a:spAutoFit/>
          </a:bodyPr>
          <a:lstStyle/>
          <a:p>
            <a:r>
              <a:rPr lang="en-US" dirty="0"/>
              <a:t>All entity and individual provider applications will require signature of a provider </a:t>
            </a:r>
          </a:p>
          <a:p>
            <a:r>
              <a:rPr lang="en-US" dirty="0"/>
              <a:t>Agreement. This agreement must be signed by the individual or on an entity</a:t>
            </a:r>
          </a:p>
          <a:p>
            <a:r>
              <a:rPr lang="en-US" dirty="0"/>
              <a:t>application the signature must be from an individual in the organization that can make</a:t>
            </a:r>
          </a:p>
          <a:p>
            <a:r>
              <a:rPr lang="en-US" dirty="0"/>
              <a:t>Business decisions on behalf of the entity. </a:t>
            </a:r>
          </a:p>
        </p:txBody>
      </p:sp>
      <p:sp>
        <p:nvSpPr>
          <p:cNvPr id="4" name="Slide Number Placeholder 3">
            <a:extLst>
              <a:ext uri="{FF2B5EF4-FFF2-40B4-BE49-F238E27FC236}">
                <a16:creationId xmlns:a16="http://schemas.microsoft.com/office/drawing/2014/main" id="{53E04B74-C262-0E67-183A-A5898CC02A13}"/>
              </a:ext>
            </a:extLst>
          </p:cNvPr>
          <p:cNvSpPr>
            <a:spLocks noGrp="1"/>
          </p:cNvSpPr>
          <p:nvPr>
            <p:ph type="sldNum" sz="quarter" idx="12"/>
          </p:nvPr>
        </p:nvSpPr>
        <p:spPr/>
        <p:txBody>
          <a:bodyPr/>
          <a:lstStyle/>
          <a:p>
            <a:pPr>
              <a:defRPr/>
            </a:pPr>
            <a:fld id="{9C10EB89-1475-4332-AC66-2657F847E4F2}" type="slidenum">
              <a:rPr lang="en-US" smtClean="0"/>
              <a:pPr>
                <a:defRPr/>
              </a:pPr>
              <a:t>41</a:t>
            </a:fld>
            <a:endParaRPr lang="en-US" dirty="0"/>
          </a:p>
        </p:txBody>
      </p:sp>
    </p:spTree>
    <p:extLst>
      <p:ext uri="{BB962C8B-B14F-4D97-AF65-F5344CB8AC3E}">
        <p14:creationId xmlns:p14="http://schemas.microsoft.com/office/powerpoint/2010/main" val="3142770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AE418-AB92-2A13-374B-7E08542C1A06}"/>
              </a:ext>
            </a:extLst>
          </p:cNvPr>
          <p:cNvSpPr>
            <a:spLocks noGrp="1"/>
          </p:cNvSpPr>
          <p:nvPr>
            <p:ph type="dt" sz="half" idx="10"/>
          </p:nvPr>
        </p:nvSpPr>
        <p:spPr/>
        <p:txBody>
          <a:bodyPr/>
          <a:lstStyle/>
          <a:p>
            <a:pPr>
              <a:defRPr/>
            </a:pPr>
            <a:fld id="{89C7EE00-C082-4484-9BDA-2F6D1C99B0AE}" type="datetime1">
              <a:rPr lang="en-US" smtClean="0"/>
              <a:t>10/13/2023</a:t>
            </a:fld>
            <a:endParaRPr lang="en-US" dirty="0"/>
          </a:p>
        </p:txBody>
      </p:sp>
      <p:sp>
        <p:nvSpPr>
          <p:cNvPr id="4" name="TextBox 3">
            <a:extLst>
              <a:ext uri="{FF2B5EF4-FFF2-40B4-BE49-F238E27FC236}">
                <a16:creationId xmlns:a16="http://schemas.microsoft.com/office/drawing/2014/main" id="{58379280-BEC6-A6E5-05EA-EA49F0B39DB1}"/>
              </a:ext>
            </a:extLst>
          </p:cNvPr>
          <p:cNvSpPr txBox="1"/>
          <p:nvPr/>
        </p:nvSpPr>
        <p:spPr>
          <a:xfrm>
            <a:off x="664520" y="1752600"/>
            <a:ext cx="7814960" cy="646331"/>
          </a:xfrm>
          <a:prstGeom prst="rect">
            <a:avLst/>
          </a:prstGeom>
          <a:noFill/>
        </p:spPr>
        <p:txBody>
          <a:bodyPr wrap="none" rtlCol="0">
            <a:spAutoFit/>
          </a:bodyPr>
          <a:lstStyle/>
          <a:p>
            <a:r>
              <a:rPr lang="en-US" dirty="0"/>
              <a:t>After the agreement and the application is signed you will have to review</a:t>
            </a:r>
          </a:p>
          <a:p>
            <a:r>
              <a:rPr lang="en-US" dirty="0"/>
              <a:t>all of the sections of the application prior to submitting it to the department.</a:t>
            </a:r>
          </a:p>
        </p:txBody>
      </p:sp>
      <p:sp>
        <p:nvSpPr>
          <p:cNvPr id="5" name="TextBox 4">
            <a:extLst>
              <a:ext uri="{FF2B5EF4-FFF2-40B4-BE49-F238E27FC236}">
                <a16:creationId xmlns:a16="http://schemas.microsoft.com/office/drawing/2014/main" id="{11358182-2140-C1C3-C509-9B228D574D84}"/>
              </a:ext>
            </a:extLst>
          </p:cNvPr>
          <p:cNvSpPr txBox="1"/>
          <p:nvPr/>
        </p:nvSpPr>
        <p:spPr>
          <a:xfrm>
            <a:off x="664520" y="2667000"/>
            <a:ext cx="7661136" cy="646331"/>
          </a:xfrm>
          <a:prstGeom prst="rect">
            <a:avLst/>
          </a:prstGeom>
          <a:noFill/>
        </p:spPr>
        <p:txBody>
          <a:bodyPr wrap="none" rtlCol="0">
            <a:spAutoFit/>
          </a:bodyPr>
          <a:lstStyle/>
          <a:p>
            <a:r>
              <a:rPr lang="en-US" dirty="0"/>
              <a:t>Please note: All application pass through automated checks that can take</a:t>
            </a:r>
          </a:p>
          <a:p>
            <a:r>
              <a:rPr lang="en-US" dirty="0"/>
              <a:t>Up to 15 days prior to appearing in the departments work queues.</a:t>
            </a:r>
          </a:p>
        </p:txBody>
      </p:sp>
      <p:sp>
        <p:nvSpPr>
          <p:cNvPr id="6" name="TextBox 5">
            <a:extLst>
              <a:ext uri="{FF2B5EF4-FFF2-40B4-BE49-F238E27FC236}">
                <a16:creationId xmlns:a16="http://schemas.microsoft.com/office/drawing/2014/main" id="{BC8BBDA8-F4AA-8ED0-38C2-831CC436617E}"/>
              </a:ext>
            </a:extLst>
          </p:cNvPr>
          <p:cNvSpPr txBox="1"/>
          <p:nvPr/>
        </p:nvSpPr>
        <p:spPr>
          <a:xfrm>
            <a:off x="175027" y="3605599"/>
            <a:ext cx="8793946" cy="369332"/>
          </a:xfrm>
          <a:prstGeom prst="rect">
            <a:avLst/>
          </a:prstGeom>
          <a:noFill/>
        </p:spPr>
        <p:txBody>
          <a:bodyPr wrap="none" rtlCol="0">
            <a:spAutoFit/>
          </a:bodyPr>
          <a:lstStyle/>
          <a:p>
            <a:r>
              <a:rPr lang="en-US" dirty="0"/>
              <a:t>The Department cannot see an ATN prior to the ATN being completed and submitted.</a:t>
            </a:r>
          </a:p>
        </p:txBody>
      </p:sp>
      <p:sp>
        <p:nvSpPr>
          <p:cNvPr id="7" name="Slide Number Placeholder 6">
            <a:extLst>
              <a:ext uri="{FF2B5EF4-FFF2-40B4-BE49-F238E27FC236}">
                <a16:creationId xmlns:a16="http://schemas.microsoft.com/office/drawing/2014/main" id="{378FEEEC-6031-BA0C-442B-1A9C3A265E42}"/>
              </a:ext>
            </a:extLst>
          </p:cNvPr>
          <p:cNvSpPr>
            <a:spLocks noGrp="1"/>
          </p:cNvSpPr>
          <p:nvPr>
            <p:ph type="sldNum" sz="quarter" idx="12"/>
          </p:nvPr>
        </p:nvSpPr>
        <p:spPr/>
        <p:txBody>
          <a:bodyPr/>
          <a:lstStyle/>
          <a:p>
            <a:pPr>
              <a:defRPr/>
            </a:pPr>
            <a:fld id="{9C10EB89-1475-4332-AC66-2657F847E4F2}" type="slidenum">
              <a:rPr lang="en-US" smtClean="0"/>
              <a:pPr>
                <a:defRPr/>
              </a:pPr>
              <a:t>42</a:t>
            </a:fld>
            <a:endParaRPr lang="en-US" dirty="0"/>
          </a:p>
        </p:txBody>
      </p:sp>
    </p:spTree>
    <p:extLst>
      <p:ext uri="{BB962C8B-B14F-4D97-AF65-F5344CB8AC3E}">
        <p14:creationId xmlns:p14="http://schemas.microsoft.com/office/powerpoint/2010/main" val="4086820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5A3FC-DE36-343B-1C9D-10A301286E58}"/>
              </a:ext>
            </a:extLst>
          </p:cNvPr>
          <p:cNvSpPr>
            <a:spLocks noGrp="1"/>
          </p:cNvSpPr>
          <p:nvPr>
            <p:ph type="dt" sz="half" idx="10"/>
          </p:nvPr>
        </p:nvSpPr>
        <p:spPr/>
        <p:txBody>
          <a:bodyPr/>
          <a:lstStyle/>
          <a:p>
            <a:pPr>
              <a:defRPr/>
            </a:pPr>
            <a:fld id="{F6D3EE9A-049D-4A25-8F45-E8651ADC9329}" type="datetime1">
              <a:rPr lang="en-US" smtClean="0"/>
              <a:t>10/13/2023</a:t>
            </a:fld>
            <a:endParaRPr lang="en-US" dirty="0"/>
          </a:p>
        </p:txBody>
      </p:sp>
      <p:sp>
        <p:nvSpPr>
          <p:cNvPr id="4" name="TextBox 3">
            <a:extLst>
              <a:ext uri="{FF2B5EF4-FFF2-40B4-BE49-F238E27FC236}">
                <a16:creationId xmlns:a16="http://schemas.microsoft.com/office/drawing/2014/main" id="{889AC761-3E01-6960-4652-B7A25532289E}"/>
              </a:ext>
            </a:extLst>
          </p:cNvPr>
          <p:cNvSpPr txBox="1"/>
          <p:nvPr/>
        </p:nvSpPr>
        <p:spPr>
          <a:xfrm>
            <a:off x="2514601" y="2286000"/>
            <a:ext cx="3581400" cy="1384995"/>
          </a:xfrm>
          <a:prstGeom prst="rect">
            <a:avLst/>
          </a:prstGeom>
          <a:noFill/>
        </p:spPr>
        <p:txBody>
          <a:bodyPr wrap="square" rtlCol="0">
            <a:spAutoFit/>
          </a:bodyPr>
          <a:lstStyle/>
          <a:p>
            <a:r>
              <a:rPr lang="en-US" sz="2800" dirty="0"/>
              <a:t>Individual Application</a:t>
            </a:r>
          </a:p>
          <a:p>
            <a:r>
              <a:rPr lang="en-US" sz="2800" dirty="0"/>
              <a:t> 	     for</a:t>
            </a:r>
          </a:p>
          <a:p>
            <a:r>
              <a:rPr lang="en-US" sz="2800" dirty="0"/>
              <a:t>      FQHC / RHC</a:t>
            </a:r>
          </a:p>
        </p:txBody>
      </p:sp>
      <p:sp>
        <p:nvSpPr>
          <p:cNvPr id="5" name="Slide Number Placeholder 4">
            <a:extLst>
              <a:ext uri="{FF2B5EF4-FFF2-40B4-BE49-F238E27FC236}">
                <a16:creationId xmlns:a16="http://schemas.microsoft.com/office/drawing/2014/main" id="{E5E0CE97-CDD1-8A87-CB06-7962C180AE38}"/>
              </a:ext>
            </a:extLst>
          </p:cNvPr>
          <p:cNvSpPr>
            <a:spLocks noGrp="1"/>
          </p:cNvSpPr>
          <p:nvPr>
            <p:ph type="sldNum" sz="quarter" idx="12"/>
          </p:nvPr>
        </p:nvSpPr>
        <p:spPr/>
        <p:txBody>
          <a:bodyPr/>
          <a:lstStyle/>
          <a:p>
            <a:pPr>
              <a:defRPr/>
            </a:pPr>
            <a:fld id="{9C10EB89-1475-4332-AC66-2657F847E4F2}" type="slidenum">
              <a:rPr lang="en-US" smtClean="0"/>
              <a:pPr>
                <a:defRPr/>
              </a:pPr>
              <a:t>43</a:t>
            </a:fld>
            <a:endParaRPr lang="en-US" dirty="0"/>
          </a:p>
        </p:txBody>
      </p:sp>
    </p:spTree>
    <p:extLst>
      <p:ext uri="{BB962C8B-B14F-4D97-AF65-F5344CB8AC3E}">
        <p14:creationId xmlns:p14="http://schemas.microsoft.com/office/powerpoint/2010/main" val="319967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B532A-B074-E305-3553-6D7F4160DDC5}"/>
              </a:ext>
            </a:extLst>
          </p:cNvPr>
          <p:cNvSpPr>
            <a:spLocks noGrp="1"/>
          </p:cNvSpPr>
          <p:nvPr>
            <p:ph type="dt" sz="half" idx="10"/>
          </p:nvPr>
        </p:nvSpPr>
        <p:spPr/>
        <p:txBody>
          <a:bodyPr/>
          <a:lstStyle/>
          <a:p>
            <a:pPr>
              <a:defRPr/>
            </a:pPr>
            <a:fld id="{70A30DC0-A529-4F41-9D27-0C203CB47818}" type="datetime1">
              <a:rPr lang="en-US" smtClean="0"/>
              <a:t>10/13/2023</a:t>
            </a:fld>
            <a:endParaRPr lang="en-US" dirty="0"/>
          </a:p>
        </p:txBody>
      </p:sp>
      <p:pic>
        <p:nvPicPr>
          <p:cNvPr id="7" name="Picture 6">
            <a:extLst>
              <a:ext uri="{FF2B5EF4-FFF2-40B4-BE49-F238E27FC236}">
                <a16:creationId xmlns:a16="http://schemas.microsoft.com/office/drawing/2014/main" id="{6E041986-845C-01B1-2042-AEEC564A00EC}"/>
              </a:ext>
            </a:extLst>
          </p:cNvPr>
          <p:cNvPicPr>
            <a:picLocks noChangeAspect="1"/>
          </p:cNvPicPr>
          <p:nvPr/>
        </p:nvPicPr>
        <p:blipFill>
          <a:blip r:embed="rId2"/>
          <a:stretch>
            <a:fillRect/>
          </a:stretch>
        </p:blipFill>
        <p:spPr>
          <a:xfrm>
            <a:off x="457200" y="1133877"/>
            <a:ext cx="7624166" cy="4885923"/>
          </a:xfrm>
          <a:prstGeom prst="rect">
            <a:avLst/>
          </a:prstGeom>
        </p:spPr>
      </p:pic>
      <p:sp>
        <p:nvSpPr>
          <p:cNvPr id="4" name="Slide Number Placeholder 3">
            <a:extLst>
              <a:ext uri="{FF2B5EF4-FFF2-40B4-BE49-F238E27FC236}">
                <a16:creationId xmlns:a16="http://schemas.microsoft.com/office/drawing/2014/main" id="{CED016CF-626B-3363-6615-D5BAC6DDC688}"/>
              </a:ext>
            </a:extLst>
          </p:cNvPr>
          <p:cNvSpPr>
            <a:spLocks noGrp="1"/>
          </p:cNvSpPr>
          <p:nvPr>
            <p:ph type="sldNum" sz="quarter" idx="12"/>
          </p:nvPr>
        </p:nvSpPr>
        <p:spPr/>
        <p:txBody>
          <a:bodyPr/>
          <a:lstStyle/>
          <a:p>
            <a:pPr>
              <a:defRPr/>
            </a:pPr>
            <a:fld id="{9C10EB89-1475-4332-AC66-2657F847E4F2}" type="slidenum">
              <a:rPr lang="en-US" smtClean="0"/>
              <a:pPr>
                <a:defRPr/>
              </a:pPr>
              <a:t>44</a:t>
            </a:fld>
            <a:endParaRPr lang="en-US" dirty="0"/>
          </a:p>
        </p:txBody>
      </p:sp>
    </p:spTree>
    <p:extLst>
      <p:ext uri="{BB962C8B-B14F-4D97-AF65-F5344CB8AC3E}">
        <p14:creationId xmlns:p14="http://schemas.microsoft.com/office/powerpoint/2010/main" val="3609724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0D0C4-EC29-17B2-884F-355E96D2AB52}"/>
              </a:ext>
            </a:extLst>
          </p:cNvPr>
          <p:cNvSpPr>
            <a:spLocks noGrp="1"/>
          </p:cNvSpPr>
          <p:nvPr>
            <p:ph type="dt" sz="half" idx="10"/>
          </p:nvPr>
        </p:nvSpPr>
        <p:spPr/>
        <p:txBody>
          <a:bodyPr/>
          <a:lstStyle/>
          <a:p>
            <a:pPr>
              <a:defRPr/>
            </a:pPr>
            <a:fld id="{92F9C8E3-6C63-49F4-82CB-39ACC29653AE}" type="datetime1">
              <a:rPr lang="en-US" smtClean="0"/>
              <a:t>10/13/2023</a:t>
            </a:fld>
            <a:endParaRPr lang="en-US" dirty="0"/>
          </a:p>
        </p:txBody>
      </p:sp>
      <p:pic>
        <p:nvPicPr>
          <p:cNvPr id="5" name="Picture 4">
            <a:extLst>
              <a:ext uri="{FF2B5EF4-FFF2-40B4-BE49-F238E27FC236}">
                <a16:creationId xmlns:a16="http://schemas.microsoft.com/office/drawing/2014/main" id="{77D2684B-1336-192F-4E37-0716F8AD0886}"/>
              </a:ext>
            </a:extLst>
          </p:cNvPr>
          <p:cNvPicPr>
            <a:picLocks noChangeAspect="1"/>
          </p:cNvPicPr>
          <p:nvPr/>
        </p:nvPicPr>
        <p:blipFill>
          <a:blip r:embed="rId3"/>
          <a:stretch>
            <a:fillRect/>
          </a:stretch>
        </p:blipFill>
        <p:spPr>
          <a:xfrm>
            <a:off x="304801" y="1143000"/>
            <a:ext cx="6248399" cy="1670735"/>
          </a:xfrm>
          <a:prstGeom prst="rect">
            <a:avLst/>
          </a:prstGeom>
        </p:spPr>
      </p:pic>
      <p:pic>
        <p:nvPicPr>
          <p:cNvPr id="11" name="Picture 10">
            <a:extLst>
              <a:ext uri="{FF2B5EF4-FFF2-40B4-BE49-F238E27FC236}">
                <a16:creationId xmlns:a16="http://schemas.microsoft.com/office/drawing/2014/main" id="{36E70BA2-2A4E-E89B-1E66-688A3B6B89E8}"/>
              </a:ext>
            </a:extLst>
          </p:cNvPr>
          <p:cNvPicPr>
            <a:picLocks noChangeAspect="1"/>
          </p:cNvPicPr>
          <p:nvPr/>
        </p:nvPicPr>
        <p:blipFill>
          <a:blip r:embed="rId4"/>
          <a:stretch>
            <a:fillRect/>
          </a:stretch>
        </p:blipFill>
        <p:spPr>
          <a:xfrm>
            <a:off x="533400" y="2813735"/>
            <a:ext cx="6410962" cy="3228487"/>
          </a:xfrm>
          <a:prstGeom prst="rect">
            <a:avLst/>
          </a:prstGeom>
        </p:spPr>
      </p:pic>
      <p:sp>
        <p:nvSpPr>
          <p:cNvPr id="4" name="Slide Number Placeholder 3">
            <a:extLst>
              <a:ext uri="{FF2B5EF4-FFF2-40B4-BE49-F238E27FC236}">
                <a16:creationId xmlns:a16="http://schemas.microsoft.com/office/drawing/2014/main" id="{4D9F6248-4C08-B46A-0620-92A3685FC956}"/>
              </a:ext>
            </a:extLst>
          </p:cNvPr>
          <p:cNvSpPr>
            <a:spLocks noGrp="1"/>
          </p:cNvSpPr>
          <p:nvPr>
            <p:ph type="sldNum" sz="quarter" idx="12"/>
          </p:nvPr>
        </p:nvSpPr>
        <p:spPr/>
        <p:txBody>
          <a:bodyPr/>
          <a:lstStyle/>
          <a:p>
            <a:pPr>
              <a:defRPr/>
            </a:pPr>
            <a:fld id="{9C10EB89-1475-4332-AC66-2657F847E4F2}" type="slidenum">
              <a:rPr lang="en-US" smtClean="0"/>
              <a:pPr>
                <a:defRPr/>
              </a:pPr>
              <a:t>45</a:t>
            </a:fld>
            <a:endParaRPr lang="en-US" dirty="0"/>
          </a:p>
        </p:txBody>
      </p:sp>
    </p:spTree>
    <p:extLst>
      <p:ext uri="{BB962C8B-B14F-4D97-AF65-F5344CB8AC3E}">
        <p14:creationId xmlns:p14="http://schemas.microsoft.com/office/powerpoint/2010/main" val="2764407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46365-0D39-828A-3747-282B43BE6F81}"/>
              </a:ext>
            </a:extLst>
          </p:cNvPr>
          <p:cNvSpPr>
            <a:spLocks noGrp="1"/>
          </p:cNvSpPr>
          <p:nvPr>
            <p:ph type="dt" sz="half" idx="10"/>
          </p:nvPr>
        </p:nvSpPr>
        <p:spPr/>
        <p:txBody>
          <a:bodyPr/>
          <a:lstStyle/>
          <a:p>
            <a:pPr>
              <a:defRPr/>
            </a:pPr>
            <a:fld id="{857BC33A-C806-4A05-A1CA-3635A75BC427}" type="datetime1">
              <a:rPr lang="en-US" smtClean="0"/>
              <a:t>10/13/2023</a:t>
            </a:fld>
            <a:endParaRPr lang="en-US" dirty="0"/>
          </a:p>
        </p:txBody>
      </p:sp>
      <p:pic>
        <p:nvPicPr>
          <p:cNvPr id="5" name="Picture 4">
            <a:extLst>
              <a:ext uri="{FF2B5EF4-FFF2-40B4-BE49-F238E27FC236}">
                <a16:creationId xmlns:a16="http://schemas.microsoft.com/office/drawing/2014/main" id="{BBEFAE8F-39E6-9527-780C-EE37FBBEF1F1}"/>
              </a:ext>
            </a:extLst>
          </p:cNvPr>
          <p:cNvPicPr>
            <a:picLocks noChangeAspect="1"/>
          </p:cNvPicPr>
          <p:nvPr/>
        </p:nvPicPr>
        <p:blipFill>
          <a:blip r:embed="rId3"/>
          <a:stretch>
            <a:fillRect/>
          </a:stretch>
        </p:blipFill>
        <p:spPr>
          <a:xfrm>
            <a:off x="914400" y="1666629"/>
            <a:ext cx="5953956" cy="3524742"/>
          </a:xfrm>
          <a:prstGeom prst="rect">
            <a:avLst/>
          </a:prstGeom>
        </p:spPr>
      </p:pic>
      <p:sp>
        <p:nvSpPr>
          <p:cNvPr id="4" name="Slide Number Placeholder 3">
            <a:extLst>
              <a:ext uri="{FF2B5EF4-FFF2-40B4-BE49-F238E27FC236}">
                <a16:creationId xmlns:a16="http://schemas.microsoft.com/office/drawing/2014/main" id="{76F68A59-5663-C68C-45D6-DC24A29823E6}"/>
              </a:ext>
            </a:extLst>
          </p:cNvPr>
          <p:cNvSpPr>
            <a:spLocks noGrp="1"/>
          </p:cNvSpPr>
          <p:nvPr>
            <p:ph type="sldNum" sz="quarter" idx="12"/>
          </p:nvPr>
        </p:nvSpPr>
        <p:spPr/>
        <p:txBody>
          <a:bodyPr/>
          <a:lstStyle/>
          <a:p>
            <a:pPr>
              <a:defRPr/>
            </a:pPr>
            <a:fld id="{9C10EB89-1475-4332-AC66-2657F847E4F2}" type="slidenum">
              <a:rPr lang="en-US" smtClean="0"/>
              <a:pPr>
                <a:defRPr/>
              </a:pPr>
              <a:t>46</a:t>
            </a:fld>
            <a:endParaRPr lang="en-US" dirty="0"/>
          </a:p>
        </p:txBody>
      </p:sp>
    </p:spTree>
    <p:extLst>
      <p:ext uri="{BB962C8B-B14F-4D97-AF65-F5344CB8AC3E}">
        <p14:creationId xmlns:p14="http://schemas.microsoft.com/office/powerpoint/2010/main" val="3634236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82618-ECC3-A7D7-F2D5-427876A5EFE6}"/>
              </a:ext>
            </a:extLst>
          </p:cNvPr>
          <p:cNvSpPr>
            <a:spLocks noGrp="1"/>
          </p:cNvSpPr>
          <p:nvPr>
            <p:ph type="dt" sz="half" idx="10"/>
          </p:nvPr>
        </p:nvSpPr>
        <p:spPr/>
        <p:txBody>
          <a:bodyPr/>
          <a:lstStyle/>
          <a:p>
            <a:pPr>
              <a:defRPr/>
            </a:pPr>
            <a:fld id="{F95E901B-05A8-472D-9953-7083EC6FD22E}" type="datetime1">
              <a:rPr lang="en-US" smtClean="0"/>
              <a:t>10/13/2023</a:t>
            </a:fld>
            <a:endParaRPr lang="en-US" dirty="0"/>
          </a:p>
        </p:txBody>
      </p:sp>
      <p:pic>
        <p:nvPicPr>
          <p:cNvPr id="5" name="Picture 4">
            <a:extLst>
              <a:ext uri="{FF2B5EF4-FFF2-40B4-BE49-F238E27FC236}">
                <a16:creationId xmlns:a16="http://schemas.microsoft.com/office/drawing/2014/main" id="{D2DD934A-54AF-0D27-97AD-513F42E2BBE6}"/>
              </a:ext>
            </a:extLst>
          </p:cNvPr>
          <p:cNvPicPr>
            <a:picLocks noChangeAspect="1"/>
          </p:cNvPicPr>
          <p:nvPr/>
        </p:nvPicPr>
        <p:blipFill>
          <a:blip r:embed="rId3"/>
          <a:stretch>
            <a:fillRect/>
          </a:stretch>
        </p:blipFill>
        <p:spPr>
          <a:xfrm>
            <a:off x="457200" y="1600200"/>
            <a:ext cx="8305800" cy="3429000"/>
          </a:xfrm>
          <a:prstGeom prst="rect">
            <a:avLst/>
          </a:prstGeom>
        </p:spPr>
      </p:pic>
      <p:sp>
        <p:nvSpPr>
          <p:cNvPr id="4" name="Slide Number Placeholder 3">
            <a:extLst>
              <a:ext uri="{FF2B5EF4-FFF2-40B4-BE49-F238E27FC236}">
                <a16:creationId xmlns:a16="http://schemas.microsoft.com/office/drawing/2014/main" id="{58287A71-AC6D-D81A-3612-EC2C4A8382BB}"/>
              </a:ext>
            </a:extLst>
          </p:cNvPr>
          <p:cNvSpPr>
            <a:spLocks noGrp="1"/>
          </p:cNvSpPr>
          <p:nvPr>
            <p:ph type="sldNum" sz="quarter" idx="12"/>
          </p:nvPr>
        </p:nvSpPr>
        <p:spPr/>
        <p:txBody>
          <a:bodyPr/>
          <a:lstStyle/>
          <a:p>
            <a:pPr>
              <a:defRPr/>
            </a:pPr>
            <a:fld id="{9C10EB89-1475-4332-AC66-2657F847E4F2}" type="slidenum">
              <a:rPr lang="en-US" smtClean="0"/>
              <a:pPr>
                <a:defRPr/>
              </a:pPr>
              <a:t>47</a:t>
            </a:fld>
            <a:endParaRPr lang="en-US" dirty="0"/>
          </a:p>
        </p:txBody>
      </p:sp>
    </p:spTree>
    <p:extLst>
      <p:ext uri="{BB962C8B-B14F-4D97-AF65-F5344CB8AC3E}">
        <p14:creationId xmlns:p14="http://schemas.microsoft.com/office/powerpoint/2010/main" val="646193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CE9B63-1146-281C-E34A-791874A23C07}"/>
              </a:ext>
            </a:extLst>
          </p:cNvPr>
          <p:cNvSpPr>
            <a:spLocks noGrp="1"/>
          </p:cNvSpPr>
          <p:nvPr>
            <p:ph type="dt" sz="half" idx="10"/>
          </p:nvPr>
        </p:nvSpPr>
        <p:spPr/>
        <p:txBody>
          <a:bodyPr/>
          <a:lstStyle/>
          <a:p>
            <a:pPr>
              <a:defRPr/>
            </a:pPr>
            <a:fld id="{559A3912-DE96-44B0-82DD-3261456FF575}" type="datetime1">
              <a:rPr lang="en-US" smtClean="0"/>
              <a:t>10/13/2023</a:t>
            </a:fld>
            <a:endParaRPr lang="en-US" dirty="0"/>
          </a:p>
        </p:txBody>
      </p:sp>
      <p:pic>
        <p:nvPicPr>
          <p:cNvPr id="5" name="Picture 4">
            <a:extLst>
              <a:ext uri="{FF2B5EF4-FFF2-40B4-BE49-F238E27FC236}">
                <a16:creationId xmlns:a16="http://schemas.microsoft.com/office/drawing/2014/main" id="{18341B84-C90D-AFCA-65D1-C91BFE1A5CDB}"/>
              </a:ext>
            </a:extLst>
          </p:cNvPr>
          <p:cNvPicPr>
            <a:picLocks noChangeAspect="1"/>
          </p:cNvPicPr>
          <p:nvPr/>
        </p:nvPicPr>
        <p:blipFill>
          <a:blip r:embed="rId2"/>
          <a:stretch>
            <a:fillRect/>
          </a:stretch>
        </p:blipFill>
        <p:spPr>
          <a:xfrm>
            <a:off x="651915" y="1752600"/>
            <a:ext cx="7840169" cy="3352800"/>
          </a:xfrm>
          <a:prstGeom prst="rect">
            <a:avLst/>
          </a:prstGeom>
        </p:spPr>
      </p:pic>
      <p:sp>
        <p:nvSpPr>
          <p:cNvPr id="4" name="Slide Number Placeholder 3">
            <a:extLst>
              <a:ext uri="{FF2B5EF4-FFF2-40B4-BE49-F238E27FC236}">
                <a16:creationId xmlns:a16="http://schemas.microsoft.com/office/drawing/2014/main" id="{DC90627E-EDBC-05CA-BD15-6D34B8313F00}"/>
              </a:ext>
            </a:extLst>
          </p:cNvPr>
          <p:cNvSpPr>
            <a:spLocks noGrp="1"/>
          </p:cNvSpPr>
          <p:nvPr>
            <p:ph type="sldNum" sz="quarter" idx="12"/>
          </p:nvPr>
        </p:nvSpPr>
        <p:spPr/>
        <p:txBody>
          <a:bodyPr/>
          <a:lstStyle/>
          <a:p>
            <a:pPr>
              <a:defRPr/>
            </a:pPr>
            <a:fld id="{9C10EB89-1475-4332-AC66-2657F847E4F2}" type="slidenum">
              <a:rPr lang="en-US" smtClean="0"/>
              <a:pPr>
                <a:defRPr/>
              </a:pPr>
              <a:t>48</a:t>
            </a:fld>
            <a:endParaRPr lang="en-US" dirty="0"/>
          </a:p>
        </p:txBody>
      </p:sp>
    </p:spTree>
    <p:extLst>
      <p:ext uri="{BB962C8B-B14F-4D97-AF65-F5344CB8AC3E}">
        <p14:creationId xmlns:p14="http://schemas.microsoft.com/office/powerpoint/2010/main" val="482765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5EA60-A791-EE30-853B-66C78F4579D5}"/>
              </a:ext>
            </a:extLst>
          </p:cNvPr>
          <p:cNvSpPr>
            <a:spLocks noGrp="1"/>
          </p:cNvSpPr>
          <p:nvPr>
            <p:ph type="dt" sz="half" idx="10"/>
          </p:nvPr>
        </p:nvSpPr>
        <p:spPr/>
        <p:txBody>
          <a:bodyPr/>
          <a:lstStyle/>
          <a:p>
            <a:pPr>
              <a:defRPr/>
            </a:pPr>
            <a:fld id="{36EFE451-4F0B-452B-B7A4-232E410ED352}" type="datetime1">
              <a:rPr lang="en-US" smtClean="0"/>
              <a:t>10/13/2023</a:t>
            </a:fld>
            <a:endParaRPr lang="en-US" dirty="0"/>
          </a:p>
        </p:txBody>
      </p:sp>
      <p:pic>
        <p:nvPicPr>
          <p:cNvPr id="5" name="Picture 4">
            <a:extLst>
              <a:ext uri="{FF2B5EF4-FFF2-40B4-BE49-F238E27FC236}">
                <a16:creationId xmlns:a16="http://schemas.microsoft.com/office/drawing/2014/main" id="{A20645D6-6E42-3BED-720E-D7076C04862D}"/>
              </a:ext>
            </a:extLst>
          </p:cNvPr>
          <p:cNvPicPr>
            <a:picLocks noChangeAspect="1"/>
          </p:cNvPicPr>
          <p:nvPr/>
        </p:nvPicPr>
        <p:blipFill>
          <a:blip r:embed="rId2"/>
          <a:stretch>
            <a:fillRect/>
          </a:stretch>
        </p:blipFill>
        <p:spPr>
          <a:xfrm>
            <a:off x="457200" y="1524000"/>
            <a:ext cx="8087854" cy="4029329"/>
          </a:xfrm>
          <a:prstGeom prst="rect">
            <a:avLst/>
          </a:prstGeom>
        </p:spPr>
      </p:pic>
      <p:sp>
        <p:nvSpPr>
          <p:cNvPr id="4" name="Slide Number Placeholder 3">
            <a:extLst>
              <a:ext uri="{FF2B5EF4-FFF2-40B4-BE49-F238E27FC236}">
                <a16:creationId xmlns:a16="http://schemas.microsoft.com/office/drawing/2014/main" id="{4045585D-3895-09B7-406C-DE885459E6AB}"/>
              </a:ext>
            </a:extLst>
          </p:cNvPr>
          <p:cNvSpPr>
            <a:spLocks noGrp="1"/>
          </p:cNvSpPr>
          <p:nvPr>
            <p:ph type="sldNum" sz="quarter" idx="12"/>
          </p:nvPr>
        </p:nvSpPr>
        <p:spPr/>
        <p:txBody>
          <a:bodyPr/>
          <a:lstStyle/>
          <a:p>
            <a:pPr>
              <a:defRPr/>
            </a:pPr>
            <a:fld id="{9C10EB89-1475-4332-AC66-2657F847E4F2}" type="slidenum">
              <a:rPr lang="en-US" smtClean="0"/>
              <a:pPr>
                <a:defRPr/>
              </a:pPr>
              <a:t>49</a:t>
            </a:fld>
            <a:endParaRPr lang="en-US" dirty="0"/>
          </a:p>
        </p:txBody>
      </p:sp>
    </p:spTree>
    <p:extLst>
      <p:ext uri="{BB962C8B-B14F-4D97-AF65-F5344CB8AC3E}">
        <p14:creationId xmlns:p14="http://schemas.microsoft.com/office/powerpoint/2010/main" val="348113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076914-3530-449C-A165-5F7529173240}" type="datetime1">
              <a:rPr lang="en-US" smtClean="0"/>
              <a:t>10/13/2023</a:t>
            </a:fld>
            <a:endParaRPr lang="en-US" dirty="0"/>
          </a:p>
        </p:txBody>
      </p:sp>
      <p:sp>
        <p:nvSpPr>
          <p:cNvPr id="5" name="Content Placeholder 4"/>
          <p:cNvSpPr>
            <a:spLocks noGrp="1"/>
          </p:cNvSpPr>
          <p:nvPr>
            <p:ph sz="quarter" idx="13"/>
          </p:nvPr>
        </p:nvSpPr>
        <p:spPr>
          <a:xfrm>
            <a:off x="457200" y="1066800"/>
            <a:ext cx="8458200" cy="4953000"/>
          </a:xfrm>
        </p:spPr>
        <p:txBody>
          <a:bodyPr/>
          <a:lstStyle/>
          <a:p>
            <a:r>
              <a:rPr lang="en-US" sz="2800" dirty="0"/>
              <a:t>Providers must revalidate their enrollment every 5 years</a:t>
            </a:r>
          </a:p>
          <a:p>
            <a:r>
              <a:rPr lang="en-US" sz="2800" dirty="0"/>
              <a:t>An application fee must be collected prior to executing a provider agreement except in the following instances:</a:t>
            </a:r>
          </a:p>
          <a:p>
            <a:pPr lvl="1"/>
            <a:r>
              <a:rPr lang="en-US" sz="2200" dirty="0"/>
              <a:t>Individual physicians or non-physician practitioners</a:t>
            </a:r>
          </a:p>
          <a:p>
            <a:pPr lvl="1"/>
            <a:r>
              <a:rPr lang="en-US" sz="2200" dirty="0"/>
              <a:t>Providers enrolled in Title XVIII of the ACT or another states title XIX or XXI plan</a:t>
            </a:r>
          </a:p>
          <a:p>
            <a:pPr lvl="1"/>
            <a:r>
              <a:rPr lang="en-US" sz="2200" dirty="0"/>
              <a:t>Providers that have paid the application fee to a Medicare contractor or another state</a:t>
            </a:r>
          </a:p>
          <a:p>
            <a:endParaRPr lang="en-US" dirty="0"/>
          </a:p>
        </p:txBody>
      </p:sp>
      <p:sp>
        <p:nvSpPr>
          <p:cNvPr id="4" name="Title 3"/>
          <p:cNvSpPr>
            <a:spLocks noGrp="1"/>
          </p:cNvSpPr>
          <p:nvPr>
            <p:ph type="title"/>
          </p:nvPr>
        </p:nvSpPr>
        <p:spPr>
          <a:xfrm>
            <a:off x="457200" y="457199"/>
            <a:ext cx="5410200" cy="381001"/>
          </a:xfrm>
        </p:spPr>
        <p:txBody>
          <a:bodyPr/>
          <a:lstStyle/>
          <a:p>
            <a:r>
              <a:rPr lang="en-US" dirty="0"/>
              <a:t>Provider Enrollment</a:t>
            </a:r>
          </a:p>
        </p:txBody>
      </p:sp>
      <p:sp>
        <p:nvSpPr>
          <p:cNvPr id="6" name="Slide Number Placeholder 5">
            <a:extLst>
              <a:ext uri="{FF2B5EF4-FFF2-40B4-BE49-F238E27FC236}">
                <a16:creationId xmlns:a16="http://schemas.microsoft.com/office/drawing/2014/main" id="{8B73A17F-86AD-6A19-66E4-211BFC092CF9}"/>
              </a:ext>
            </a:extLst>
          </p:cNvPr>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Tree>
    <p:extLst>
      <p:ext uri="{BB962C8B-B14F-4D97-AF65-F5344CB8AC3E}">
        <p14:creationId xmlns:p14="http://schemas.microsoft.com/office/powerpoint/2010/main" val="3710056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69E03-4F1A-835D-DEE5-7FEB2688DF87}"/>
              </a:ext>
            </a:extLst>
          </p:cNvPr>
          <p:cNvSpPr>
            <a:spLocks noGrp="1"/>
          </p:cNvSpPr>
          <p:nvPr>
            <p:ph type="dt" sz="half" idx="10"/>
          </p:nvPr>
        </p:nvSpPr>
        <p:spPr/>
        <p:txBody>
          <a:bodyPr/>
          <a:lstStyle/>
          <a:p>
            <a:pPr>
              <a:defRPr/>
            </a:pPr>
            <a:fld id="{B409BE75-F708-488D-B149-C2604428CB24}" type="datetime1">
              <a:rPr lang="en-US" smtClean="0"/>
              <a:t>10/13/2023</a:t>
            </a:fld>
            <a:endParaRPr lang="en-US" dirty="0"/>
          </a:p>
        </p:txBody>
      </p:sp>
      <p:pic>
        <p:nvPicPr>
          <p:cNvPr id="5" name="Picture 4">
            <a:extLst>
              <a:ext uri="{FF2B5EF4-FFF2-40B4-BE49-F238E27FC236}">
                <a16:creationId xmlns:a16="http://schemas.microsoft.com/office/drawing/2014/main" id="{72BA27AC-9955-7D4F-949F-76005B10CEC6}"/>
              </a:ext>
            </a:extLst>
          </p:cNvPr>
          <p:cNvPicPr>
            <a:picLocks noChangeAspect="1"/>
          </p:cNvPicPr>
          <p:nvPr/>
        </p:nvPicPr>
        <p:blipFill>
          <a:blip r:embed="rId3"/>
          <a:stretch>
            <a:fillRect/>
          </a:stretch>
        </p:blipFill>
        <p:spPr>
          <a:xfrm>
            <a:off x="457200" y="1388138"/>
            <a:ext cx="7815822" cy="4081724"/>
          </a:xfrm>
          <a:prstGeom prst="rect">
            <a:avLst/>
          </a:prstGeom>
        </p:spPr>
      </p:pic>
      <p:sp>
        <p:nvSpPr>
          <p:cNvPr id="4" name="Slide Number Placeholder 3">
            <a:extLst>
              <a:ext uri="{FF2B5EF4-FFF2-40B4-BE49-F238E27FC236}">
                <a16:creationId xmlns:a16="http://schemas.microsoft.com/office/drawing/2014/main" id="{E3681B21-60E7-5A58-E221-82922DB1329D}"/>
              </a:ext>
            </a:extLst>
          </p:cNvPr>
          <p:cNvSpPr>
            <a:spLocks noGrp="1"/>
          </p:cNvSpPr>
          <p:nvPr>
            <p:ph type="sldNum" sz="quarter" idx="12"/>
          </p:nvPr>
        </p:nvSpPr>
        <p:spPr/>
        <p:txBody>
          <a:bodyPr/>
          <a:lstStyle/>
          <a:p>
            <a:pPr>
              <a:defRPr/>
            </a:pPr>
            <a:fld id="{9C10EB89-1475-4332-AC66-2657F847E4F2}" type="slidenum">
              <a:rPr lang="en-US" smtClean="0"/>
              <a:pPr>
                <a:defRPr/>
              </a:pPr>
              <a:t>50</a:t>
            </a:fld>
            <a:endParaRPr lang="en-US" dirty="0"/>
          </a:p>
        </p:txBody>
      </p:sp>
    </p:spTree>
    <p:extLst>
      <p:ext uri="{BB962C8B-B14F-4D97-AF65-F5344CB8AC3E}">
        <p14:creationId xmlns:p14="http://schemas.microsoft.com/office/powerpoint/2010/main" val="3728174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0162C-446D-400E-31DE-D07398F5BAE5}"/>
              </a:ext>
            </a:extLst>
          </p:cNvPr>
          <p:cNvSpPr>
            <a:spLocks noGrp="1"/>
          </p:cNvSpPr>
          <p:nvPr>
            <p:ph type="dt" sz="half" idx="10"/>
          </p:nvPr>
        </p:nvSpPr>
        <p:spPr/>
        <p:txBody>
          <a:bodyPr/>
          <a:lstStyle/>
          <a:p>
            <a:pPr>
              <a:defRPr/>
            </a:pPr>
            <a:fld id="{2AEA5082-99BA-4A35-9FE2-5252E9E34713}" type="datetime1">
              <a:rPr lang="en-US" smtClean="0"/>
              <a:t>10/13/2023</a:t>
            </a:fld>
            <a:endParaRPr lang="en-US" dirty="0"/>
          </a:p>
        </p:txBody>
      </p:sp>
      <p:pic>
        <p:nvPicPr>
          <p:cNvPr id="7" name="Picture 6">
            <a:extLst>
              <a:ext uri="{FF2B5EF4-FFF2-40B4-BE49-F238E27FC236}">
                <a16:creationId xmlns:a16="http://schemas.microsoft.com/office/drawing/2014/main" id="{2BEFD7AB-761A-F307-D4C0-B09D391440B4}"/>
              </a:ext>
            </a:extLst>
          </p:cNvPr>
          <p:cNvPicPr>
            <a:picLocks noChangeAspect="1"/>
          </p:cNvPicPr>
          <p:nvPr/>
        </p:nvPicPr>
        <p:blipFill>
          <a:blip r:embed="rId3"/>
          <a:stretch>
            <a:fillRect/>
          </a:stretch>
        </p:blipFill>
        <p:spPr>
          <a:xfrm>
            <a:off x="457200" y="1524000"/>
            <a:ext cx="7868748" cy="2590800"/>
          </a:xfrm>
          <a:prstGeom prst="rect">
            <a:avLst/>
          </a:prstGeom>
        </p:spPr>
      </p:pic>
      <p:sp>
        <p:nvSpPr>
          <p:cNvPr id="4" name="Slide Number Placeholder 3">
            <a:extLst>
              <a:ext uri="{FF2B5EF4-FFF2-40B4-BE49-F238E27FC236}">
                <a16:creationId xmlns:a16="http://schemas.microsoft.com/office/drawing/2014/main" id="{48B6C5CB-B272-3DE4-13B0-6BB8D8CFDD7E}"/>
              </a:ext>
            </a:extLst>
          </p:cNvPr>
          <p:cNvSpPr>
            <a:spLocks noGrp="1"/>
          </p:cNvSpPr>
          <p:nvPr>
            <p:ph type="sldNum" sz="quarter" idx="12"/>
          </p:nvPr>
        </p:nvSpPr>
        <p:spPr/>
        <p:txBody>
          <a:bodyPr/>
          <a:lstStyle/>
          <a:p>
            <a:pPr>
              <a:defRPr/>
            </a:pPr>
            <a:fld id="{9C10EB89-1475-4332-AC66-2657F847E4F2}" type="slidenum">
              <a:rPr lang="en-US" smtClean="0"/>
              <a:pPr>
                <a:defRPr/>
              </a:pPr>
              <a:t>51</a:t>
            </a:fld>
            <a:endParaRPr lang="en-US" dirty="0"/>
          </a:p>
        </p:txBody>
      </p:sp>
    </p:spTree>
    <p:extLst>
      <p:ext uri="{BB962C8B-B14F-4D97-AF65-F5344CB8AC3E}">
        <p14:creationId xmlns:p14="http://schemas.microsoft.com/office/powerpoint/2010/main" val="4191352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E1A45-C25B-E5B5-9EB8-60E23C7E5427}"/>
              </a:ext>
            </a:extLst>
          </p:cNvPr>
          <p:cNvSpPr>
            <a:spLocks noGrp="1"/>
          </p:cNvSpPr>
          <p:nvPr>
            <p:ph type="dt" sz="half" idx="10"/>
          </p:nvPr>
        </p:nvSpPr>
        <p:spPr/>
        <p:txBody>
          <a:bodyPr/>
          <a:lstStyle/>
          <a:p>
            <a:pPr>
              <a:defRPr/>
            </a:pPr>
            <a:fld id="{C007027D-E151-47B4-A55E-D5B91153ACC0}" type="datetime1">
              <a:rPr lang="en-US" smtClean="0"/>
              <a:t>10/13/2023</a:t>
            </a:fld>
            <a:endParaRPr lang="en-US" dirty="0"/>
          </a:p>
        </p:txBody>
      </p:sp>
      <p:pic>
        <p:nvPicPr>
          <p:cNvPr id="5" name="Picture 4">
            <a:extLst>
              <a:ext uri="{FF2B5EF4-FFF2-40B4-BE49-F238E27FC236}">
                <a16:creationId xmlns:a16="http://schemas.microsoft.com/office/drawing/2014/main" id="{968289C1-B033-9E25-6BE0-29C338927B77}"/>
              </a:ext>
            </a:extLst>
          </p:cNvPr>
          <p:cNvPicPr>
            <a:picLocks noChangeAspect="1"/>
          </p:cNvPicPr>
          <p:nvPr/>
        </p:nvPicPr>
        <p:blipFill>
          <a:blip r:embed="rId2"/>
          <a:stretch>
            <a:fillRect/>
          </a:stretch>
        </p:blipFill>
        <p:spPr>
          <a:xfrm>
            <a:off x="457200" y="1447800"/>
            <a:ext cx="8049748" cy="3886200"/>
          </a:xfrm>
          <a:prstGeom prst="rect">
            <a:avLst/>
          </a:prstGeom>
        </p:spPr>
      </p:pic>
      <p:sp>
        <p:nvSpPr>
          <p:cNvPr id="4" name="Slide Number Placeholder 3">
            <a:extLst>
              <a:ext uri="{FF2B5EF4-FFF2-40B4-BE49-F238E27FC236}">
                <a16:creationId xmlns:a16="http://schemas.microsoft.com/office/drawing/2014/main" id="{F790004A-77F0-3CFB-D3B7-8511638E760F}"/>
              </a:ext>
            </a:extLst>
          </p:cNvPr>
          <p:cNvSpPr>
            <a:spLocks noGrp="1"/>
          </p:cNvSpPr>
          <p:nvPr>
            <p:ph type="sldNum" sz="quarter" idx="12"/>
          </p:nvPr>
        </p:nvSpPr>
        <p:spPr/>
        <p:txBody>
          <a:bodyPr/>
          <a:lstStyle/>
          <a:p>
            <a:pPr>
              <a:defRPr/>
            </a:pPr>
            <a:fld id="{9C10EB89-1475-4332-AC66-2657F847E4F2}" type="slidenum">
              <a:rPr lang="en-US" smtClean="0"/>
              <a:pPr>
                <a:defRPr/>
              </a:pPr>
              <a:t>52</a:t>
            </a:fld>
            <a:endParaRPr lang="en-US" dirty="0"/>
          </a:p>
        </p:txBody>
      </p:sp>
    </p:spTree>
    <p:extLst>
      <p:ext uri="{BB962C8B-B14F-4D97-AF65-F5344CB8AC3E}">
        <p14:creationId xmlns:p14="http://schemas.microsoft.com/office/powerpoint/2010/main" val="2165382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BD0EE-071D-D645-8F52-E3094964AC67}"/>
              </a:ext>
            </a:extLst>
          </p:cNvPr>
          <p:cNvSpPr>
            <a:spLocks noGrp="1"/>
          </p:cNvSpPr>
          <p:nvPr>
            <p:ph type="dt" sz="half" idx="10"/>
          </p:nvPr>
        </p:nvSpPr>
        <p:spPr/>
        <p:txBody>
          <a:bodyPr/>
          <a:lstStyle/>
          <a:p>
            <a:pPr>
              <a:defRPr/>
            </a:pPr>
            <a:fld id="{BB0E9B9B-E51F-40DD-B013-03BB34A4C627}" type="datetime1">
              <a:rPr lang="en-US" smtClean="0"/>
              <a:t>10/13/2023</a:t>
            </a:fld>
            <a:endParaRPr lang="en-US" dirty="0"/>
          </a:p>
        </p:txBody>
      </p:sp>
      <p:pic>
        <p:nvPicPr>
          <p:cNvPr id="5" name="Picture 4">
            <a:extLst>
              <a:ext uri="{FF2B5EF4-FFF2-40B4-BE49-F238E27FC236}">
                <a16:creationId xmlns:a16="http://schemas.microsoft.com/office/drawing/2014/main" id="{30E465D2-9B34-0FBD-19C9-08A060D58A53}"/>
              </a:ext>
            </a:extLst>
          </p:cNvPr>
          <p:cNvPicPr>
            <a:picLocks noChangeAspect="1"/>
          </p:cNvPicPr>
          <p:nvPr/>
        </p:nvPicPr>
        <p:blipFill>
          <a:blip r:embed="rId2"/>
          <a:stretch>
            <a:fillRect/>
          </a:stretch>
        </p:blipFill>
        <p:spPr>
          <a:xfrm>
            <a:off x="457200" y="1295400"/>
            <a:ext cx="7925906" cy="4462745"/>
          </a:xfrm>
          <a:prstGeom prst="rect">
            <a:avLst/>
          </a:prstGeom>
        </p:spPr>
      </p:pic>
      <p:sp>
        <p:nvSpPr>
          <p:cNvPr id="4" name="Slide Number Placeholder 3">
            <a:extLst>
              <a:ext uri="{FF2B5EF4-FFF2-40B4-BE49-F238E27FC236}">
                <a16:creationId xmlns:a16="http://schemas.microsoft.com/office/drawing/2014/main" id="{FFE9E676-B63D-CCDC-5898-08BB315459AB}"/>
              </a:ext>
            </a:extLst>
          </p:cNvPr>
          <p:cNvSpPr>
            <a:spLocks noGrp="1"/>
          </p:cNvSpPr>
          <p:nvPr>
            <p:ph type="sldNum" sz="quarter" idx="12"/>
          </p:nvPr>
        </p:nvSpPr>
        <p:spPr/>
        <p:txBody>
          <a:bodyPr/>
          <a:lstStyle/>
          <a:p>
            <a:pPr>
              <a:defRPr/>
            </a:pPr>
            <a:fld id="{9C10EB89-1475-4332-AC66-2657F847E4F2}" type="slidenum">
              <a:rPr lang="en-US" smtClean="0"/>
              <a:pPr>
                <a:defRPr/>
              </a:pPr>
              <a:t>53</a:t>
            </a:fld>
            <a:endParaRPr lang="en-US" dirty="0"/>
          </a:p>
        </p:txBody>
      </p:sp>
    </p:spTree>
    <p:extLst>
      <p:ext uri="{BB962C8B-B14F-4D97-AF65-F5344CB8AC3E}">
        <p14:creationId xmlns:p14="http://schemas.microsoft.com/office/powerpoint/2010/main" val="480070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DBC28-05BC-2F39-A5FE-E3D8CA77A072}"/>
              </a:ext>
            </a:extLst>
          </p:cNvPr>
          <p:cNvSpPr>
            <a:spLocks noGrp="1"/>
          </p:cNvSpPr>
          <p:nvPr>
            <p:ph type="dt" sz="half" idx="10"/>
          </p:nvPr>
        </p:nvSpPr>
        <p:spPr/>
        <p:txBody>
          <a:bodyPr/>
          <a:lstStyle/>
          <a:p>
            <a:pPr>
              <a:defRPr/>
            </a:pPr>
            <a:fld id="{D949BC7F-8283-4119-BE76-6CDB0C22F7CD}" type="datetime1">
              <a:rPr lang="en-US" smtClean="0"/>
              <a:t>10/13/2023</a:t>
            </a:fld>
            <a:endParaRPr lang="en-US" dirty="0"/>
          </a:p>
        </p:txBody>
      </p:sp>
      <p:pic>
        <p:nvPicPr>
          <p:cNvPr id="5" name="Picture 4">
            <a:extLst>
              <a:ext uri="{FF2B5EF4-FFF2-40B4-BE49-F238E27FC236}">
                <a16:creationId xmlns:a16="http://schemas.microsoft.com/office/drawing/2014/main" id="{79A5B79C-5A80-6A98-9F9B-CB48AF9052B9}"/>
              </a:ext>
            </a:extLst>
          </p:cNvPr>
          <p:cNvPicPr>
            <a:picLocks noChangeAspect="1"/>
          </p:cNvPicPr>
          <p:nvPr/>
        </p:nvPicPr>
        <p:blipFill>
          <a:blip r:embed="rId2"/>
          <a:stretch>
            <a:fillRect/>
          </a:stretch>
        </p:blipFill>
        <p:spPr>
          <a:xfrm>
            <a:off x="697989" y="1219200"/>
            <a:ext cx="6769611" cy="4800600"/>
          </a:xfrm>
          <a:prstGeom prst="rect">
            <a:avLst/>
          </a:prstGeom>
        </p:spPr>
      </p:pic>
      <p:sp>
        <p:nvSpPr>
          <p:cNvPr id="4" name="Slide Number Placeholder 3">
            <a:extLst>
              <a:ext uri="{FF2B5EF4-FFF2-40B4-BE49-F238E27FC236}">
                <a16:creationId xmlns:a16="http://schemas.microsoft.com/office/drawing/2014/main" id="{4D03491F-437A-75AD-0450-F6C257DBE773}"/>
              </a:ext>
            </a:extLst>
          </p:cNvPr>
          <p:cNvSpPr>
            <a:spLocks noGrp="1"/>
          </p:cNvSpPr>
          <p:nvPr>
            <p:ph type="sldNum" sz="quarter" idx="12"/>
          </p:nvPr>
        </p:nvSpPr>
        <p:spPr/>
        <p:txBody>
          <a:bodyPr/>
          <a:lstStyle/>
          <a:p>
            <a:pPr>
              <a:defRPr/>
            </a:pPr>
            <a:fld id="{9C10EB89-1475-4332-AC66-2657F847E4F2}" type="slidenum">
              <a:rPr lang="en-US" smtClean="0"/>
              <a:pPr>
                <a:defRPr/>
              </a:pPr>
              <a:t>54</a:t>
            </a:fld>
            <a:endParaRPr lang="en-US" dirty="0"/>
          </a:p>
        </p:txBody>
      </p:sp>
    </p:spTree>
    <p:extLst>
      <p:ext uri="{BB962C8B-B14F-4D97-AF65-F5344CB8AC3E}">
        <p14:creationId xmlns:p14="http://schemas.microsoft.com/office/powerpoint/2010/main" val="2425400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09973-E933-600F-77F3-0E110E0E9AF1}"/>
              </a:ext>
            </a:extLst>
          </p:cNvPr>
          <p:cNvSpPr>
            <a:spLocks noGrp="1"/>
          </p:cNvSpPr>
          <p:nvPr>
            <p:ph type="dt" sz="half" idx="10"/>
          </p:nvPr>
        </p:nvSpPr>
        <p:spPr/>
        <p:txBody>
          <a:bodyPr/>
          <a:lstStyle/>
          <a:p>
            <a:pPr>
              <a:defRPr/>
            </a:pPr>
            <a:fld id="{214927BB-6682-4D15-981C-3EDCDE676470}" type="datetime1">
              <a:rPr lang="en-US" smtClean="0"/>
              <a:t>10/13/2023</a:t>
            </a:fld>
            <a:endParaRPr lang="en-US" dirty="0"/>
          </a:p>
        </p:txBody>
      </p:sp>
      <p:pic>
        <p:nvPicPr>
          <p:cNvPr id="5" name="Picture 4">
            <a:extLst>
              <a:ext uri="{FF2B5EF4-FFF2-40B4-BE49-F238E27FC236}">
                <a16:creationId xmlns:a16="http://schemas.microsoft.com/office/drawing/2014/main" id="{2629AFAA-66CE-B4FC-7C32-D0B888BD5183}"/>
              </a:ext>
            </a:extLst>
          </p:cNvPr>
          <p:cNvPicPr>
            <a:picLocks noChangeAspect="1"/>
          </p:cNvPicPr>
          <p:nvPr/>
        </p:nvPicPr>
        <p:blipFill>
          <a:blip r:embed="rId3"/>
          <a:stretch>
            <a:fillRect/>
          </a:stretch>
        </p:blipFill>
        <p:spPr>
          <a:xfrm>
            <a:off x="457200" y="1371600"/>
            <a:ext cx="6400800" cy="4038600"/>
          </a:xfrm>
          <a:prstGeom prst="rect">
            <a:avLst/>
          </a:prstGeom>
        </p:spPr>
      </p:pic>
      <p:sp>
        <p:nvSpPr>
          <p:cNvPr id="4" name="Slide Number Placeholder 3">
            <a:extLst>
              <a:ext uri="{FF2B5EF4-FFF2-40B4-BE49-F238E27FC236}">
                <a16:creationId xmlns:a16="http://schemas.microsoft.com/office/drawing/2014/main" id="{AEAD8206-3996-E6D9-D54F-9EEC1E8367C2}"/>
              </a:ext>
            </a:extLst>
          </p:cNvPr>
          <p:cNvSpPr>
            <a:spLocks noGrp="1"/>
          </p:cNvSpPr>
          <p:nvPr>
            <p:ph type="sldNum" sz="quarter" idx="12"/>
          </p:nvPr>
        </p:nvSpPr>
        <p:spPr/>
        <p:txBody>
          <a:bodyPr/>
          <a:lstStyle/>
          <a:p>
            <a:pPr>
              <a:defRPr/>
            </a:pPr>
            <a:fld id="{9C10EB89-1475-4332-AC66-2657F847E4F2}" type="slidenum">
              <a:rPr lang="en-US" smtClean="0"/>
              <a:pPr>
                <a:defRPr/>
              </a:pPr>
              <a:t>55</a:t>
            </a:fld>
            <a:endParaRPr lang="en-US" dirty="0"/>
          </a:p>
        </p:txBody>
      </p:sp>
    </p:spTree>
    <p:extLst>
      <p:ext uri="{BB962C8B-B14F-4D97-AF65-F5344CB8AC3E}">
        <p14:creationId xmlns:p14="http://schemas.microsoft.com/office/powerpoint/2010/main" val="598530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6CE8A-90C6-06F3-61CC-E1CB6AF55021}"/>
              </a:ext>
            </a:extLst>
          </p:cNvPr>
          <p:cNvSpPr>
            <a:spLocks noGrp="1"/>
          </p:cNvSpPr>
          <p:nvPr>
            <p:ph type="dt" sz="half" idx="10"/>
          </p:nvPr>
        </p:nvSpPr>
        <p:spPr/>
        <p:txBody>
          <a:bodyPr/>
          <a:lstStyle/>
          <a:p>
            <a:pPr>
              <a:defRPr/>
            </a:pPr>
            <a:fld id="{67A320BE-B842-4B7C-98BF-445B42FA1B09}" type="datetime1">
              <a:rPr lang="en-US" smtClean="0"/>
              <a:t>10/13/2023</a:t>
            </a:fld>
            <a:endParaRPr lang="en-US" dirty="0"/>
          </a:p>
        </p:txBody>
      </p:sp>
      <p:pic>
        <p:nvPicPr>
          <p:cNvPr id="5" name="Picture 4">
            <a:extLst>
              <a:ext uri="{FF2B5EF4-FFF2-40B4-BE49-F238E27FC236}">
                <a16:creationId xmlns:a16="http://schemas.microsoft.com/office/drawing/2014/main" id="{664AE7F9-F673-A530-76A4-CBF67E924EA0}"/>
              </a:ext>
            </a:extLst>
          </p:cNvPr>
          <p:cNvPicPr>
            <a:picLocks noChangeAspect="1"/>
          </p:cNvPicPr>
          <p:nvPr/>
        </p:nvPicPr>
        <p:blipFill>
          <a:blip r:embed="rId2"/>
          <a:stretch>
            <a:fillRect/>
          </a:stretch>
        </p:blipFill>
        <p:spPr>
          <a:xfrm>
            <a:off x="457200" y="2743200"/>
            <a:ext cx="7944959" cy="3200400"/>
          </a:xfrm>
          <a:prstGeom prst="rect">
            <a:avLst/>
          </a:prstGeom>
        </p:spPr>
      </p:pic>
      <p:sp>
        <p:nvSpPr>
          <p:cNvPr id="7" name="TextBox 6">
            <a:extLst>
              <a:ext uri="{FF2B5EF4-FFF2-40B4-BE49-F238E27FC236}">
                <a16:creationId xmlns:a16="http://schemas.microsoft.com/office/drawing/2014/main" id="{4A114047-348C-FEED-5C53-EBB535FEDB89}"/>
              </a:ext>
            </a:extLst>
          </p:cNvPr>
          <p:cNvSpPr txBox="1"/>
          <p:nvPr/>
        </p:nvSpPr>
        <p:spPr>
          <a:xfrm>
            <a:off x="457200" y="1524000"/>
            <a:ext cx="8229600" cy="830997"/>
          </a:xfrm>
          <a:prstGeom prst="rect">
            <a:avLst/>
          </a:prstGeom>
          <a:noFill/>
        </p:spPr>
        <p:txBody>
          <a:bodyPr wrap="square">
            <a:spAutoFit/>
          </a:bodyPr>
          <a:lstStyle/>
          <a:p>
            <a:r>
              <a:rPr lang="en-US" sz="1600" dirty="0"/>
              <a:t>You will need to upload verification documentation to be able to submit the application. Please note as you answer questions in the portal any item that has a paperclip will require a document to be uploaded here. </a:t>
            </a:r>
          </a:p>
        </p:txBody>
      </p:sp>
      <p:sp>
        <p:nvSpPr>
          <p:cNvPr id="4" name="Slide Number Placeholder 3">
            <a:extLst>
              <a:ext uri="{FF2B5EF4-FFF2-40B4-BE49-F238E27FC236}">
                <a16:creationId xmlns:a16="http://schemas.microsoft.com/office/drawing/2014/main" id="{01ECA380-7D82-3ACD-2048-DC3A664F723A}"/>
              </a:ext>
            </a:extLst>
          </p:cNvPr>
          <p:cNvSpPr>
            <a:spLocks noGrp="1"/>
          </p:cNvSpPr>
          <p:nvPr>
            <p:ph type="sldNum" sz="quarter" idx="12"/>
          </p:nvPr>
        </p:nvSpPr>
        <p:spPr/>
        <p:txBody>
          <a:bodyPr/>
          <a:lstStyle/>
          <a:p>
            <a:pPr>
              <a:defRPr/>
            </a:pPr>
            <a:fld id="{9C10EB89-1475-4332-AC66-2657F847E4F2}" type="slidenum">
              <a:rPr lang="en-US" smtClean="0"/>
              <a:pPr>
                <a:defRPr/>
              </a:pPr>
              <a:t>56</a:t>
            </a:fld>
            <a:endParaRPr lang="en-US" dirty="0"/>
          </a:p>
        </p:txBody>
      </p:sp>
    </p:spTree>
    <p:extLst>
      <p:ext uri="{BB962C8B-B14F-4D97-AF65-F5344CB8AC3E}">
        <p14:creationId xmlns:p14="http://schemas.microsoft.com/office/powerpoint/2010/main" val="109109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DE25-DFCC-957A-221E-B3298B934B9C}"/>
              </a:ext>
            </a:extLst>
          </p:cNvPr>
          <p:cNvSpPr>
            <a:spLocks noGrp="1"/>
          </p:cNvSpPr>
          <p:nvPr>
            <p:ph type="dt" sz="half" idx="10"/>
          </p:nvPr>
        </p:nvSpPr>
        <p:spPr/>
        <p:txBody>
          <a:bodyPr/>
          <a:lstStyle/>
          <a:p>
            <a:pPr>
              <a:defRPr/>
            </a:pPr>
            <a:fld id="{835CE8F3-3378-45ED-B73B-5BD1FF17ED75}" type="datetime1">
              <a:rPr lang="en-US" smtClean="0"/>
              <a:t>10/13/2023</a:t>
            </a:fld>
            <a:endParaRPr lang="en-US" dirty="0"/>
          </a:p>
        </p:txBody>
      </p:sp>
      <p:sp>
        <p:nvSpPr>
          <p:cNvPr id="5" name="TextBox 4">
            <a:extLst>
              <a:ext uri="{FF2B5EF4-FFF2-40B4-BE49-F238E27FC236}">
                <a16:creationId xmlns:a16="http://schemas.microsoft.com/office/drawing/2014/main" id="{357BC897-FD33-8DC2-A50C-82351A6674D6}"/>
              </a:ext>
            </a:extLst>
          </p:cNvPr>
          <p:cNvSpPr txBox="1"/>
          <p:nvPr/>
        </p:nvSpPr>
        <p:spPr>
          <a:xfrm>
            <a:off x="457200" y="1524000"/>
            <a:ext cx="7696200" cy="1200329"/>
          </a:xfrm>
          <a:prstGeom prst="rect">
            <a:avLst/>
          </a:prstGeom>
          <a:noFill/>
        </p:spPr>
        <p:txBody>
          <a:bodyPr wrap="square">
            <a:spAutoFit/>
          </a:bodyPr>
          <a:lstStyle/>
          <a:p>
            <a:r>
              <a:rPr lang="en-US" dirty="0"/>
              <a:t>SIGNATURE FOR INDIVIDUAL ENROLLMENT</a:t>
            </a:r>
          </a:p>
          <a:p>
            <a:endParaRPr lang="en-US" dirty="0"/>
          </a:p>
          <a:p>
            <a:r>
              <a:rPr lang="en-US" dirty="0"/>
              <a:t>The signatures on the application and the provider agreement must be the individual PROVIDER’S signature that is being enrolled.</a:t>
            </a:r>
          </a:p>
        </p:txBody>
      </p:sp>
      <p:sp>
        <p:nvSpPr>
          <p:cNvPr id="4" name="Slide Number Placeholder 3">
            <a:extLst>
              <a:ext uri="{FF2B5EF4-FFF2-40B4-BE49-F238E27FC236}">
                <a16:creationId xmlns:a16="http://schemas.microsoft.com/office/drawing/2014/main" id="{D3077904-C2DB-8AC4-7BA9-62D8C71F2C88}"/>
              </a:ext>
            </a:extLst>
          </p:cNvPr>
          <p:cNvSpPr>
            <a:spLocks noGrp="1"/>
          </p:cNvSpPr>
          <p:nvPr>
            <p:ph type="sldNum" sz="quarter" idx="12"/>
          </p:nvPr>
        </p:nvSpPr>
        <p:spPr/>
        <p:txBody>
          <a:bodyPr/>
          <a:lstStyle/>
          <a:p>
            <a:pPr>
              <a:defRPr/>
            </a:pPr>
            <a:fld id="{9C10EB89-1475-4332-AC66-2657F847E4F2}" type="slidenum">
              <a:rPr lang="en-US" smtClean="0"/>
              <a:pPr>
                <a:defRPr/>
              </a:pPr>
              <a:t>57</a:t>
            </a:fld>
            <a:endParaRPr lang="en-US" dirty="0"/>
          </a:p>
        </p:txBody>
      </p:sp>
    </p:spTree>
    <p:extLst>
      <p:ext uri="{BB962C8B-B14F-4D97-AF65-F5344CB8AC3E}">
        <p14:creationId xmlns:p14="http://schemas.microsoft.com/office/powerpoint/2010/main" val="174752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AE418-AB92-2A13-374B-7E08542C1A06}"/>
              </a:ext>
            </a:extLst>
          </p:cNvPr>
          <p:cNvSpPr>
            <a:spLocks noGrp="1"/>
          </p:cNvSpPr>
          <p:nvPr>
            <p:ph type="dt" sz="half" idx="10"/>
          </p:nvPr>
        </p:nvSpPr>
        <p:spPr/>
        <p:txBody>
          <a:bodyPr/>
          <a:lstStyle/>
          <a:p>
            <a:pPr>
              <a:defRPr/>
            </a:pPr>
            <a:fld id="{FCC933BA-AD3D-4F9C-A37E-004D295CDEE2}" type="datetime1">
              <a:rPr lang="en-US" smtClean="0"/>
              <a:t>10/13/2023</a:t>
            </a:fld>
            <a:endParaRPr lang="en-US" dirty="0"/>
          </a:p>
        </p:txBody>
      </p:sp>
      <p:sp>
        <p:nvSpPr>
          <p:cNvPr id="4" name="TextBox 3">
            <a:extLst>
              <a:ext uri="{FF2B5EF4-FFF2-40B4-BE49-F238E27FC236}">
                <a16:creationId xmlns:a16="http://schemas.microsoft.com/office/drawing/2014/main" id="{58379280-BEC6-A6E5-05EA-EA49F0B39DB1}"/>
              </a:ext>
            </a:extLst>
          </p:cNvPr>
          <p:cNvSpPr txBox="1"/>
          <p:nvPr/>
        </p:nvSpPr>
        <p:spPr>
          <a:xfrm>
            <a:off x="664520" y="1752600"/>
            <a:ext cx="7814960" cy="646331"/>
          </a:xfrm>
          <a:prstGeom prst="rect">
            <a:avLst/>
          </a:prstGeom>
          <a:noFill/>
        </p:spPr>
        <p:txBody>
          <a:bodyPr wrap="none" rtlCol="0">
            <a:spAutoFit/>
          </a:bodyPr>
          <a:lstStyle/>
          <a:p>
            <a:r>
              <a:rPr lang="en-US" dirty="0"/>
              <a:t>After the agreement and the application is signed, you will have to review</a:t>
            </a:r>
          </a:p>
          <a:p>
            <a:r>
              <a:rPr lang="en-US" dirty="0"/>
              <a:t>all of the sections of the application prior to submitting it to the department.</a:t>
            </a:r>
          </a:p>
        </p:txBody>
      </p:sp>
      <p:sp>
        <p:nvSpPr>
          <p:cNvPr id="5" name="TextBox 4">
            <a:extLst>
              <a:ext uri="{FF2B5EF4-FFF2-40B4-BE49-F238E27FC236}">
                <a16:creationId xmlns:a16="http://schemas.microsoft.com/office/drawing/2014/main" id="{11358182-2140-C1C3-C509-9B228D574D84}"/>
              </a:ext>
            </a:extLst>
          </p:cNvPr>
          <p:cNvSpPr txBox="1"/>
          <p:nvPr/>
        </p:nvSpPr>
        <p:spPr>
          <a:xfrm>
            <a:off x="664520" y="2667000"/>
            <a:ext cx="7661136" cy="646331"/>
          </a:xfrm>
          <a:prstGeom prst="rect">
            <a:avLst/>
          </a:prstGeom>
          <a:noFill/>
        </p:spPr>
        <p:txBody>
          <a:bodyPr wrap="none" rtlCol="0">
            <a:spAutoFit/>
          </a:bodyPr>
          <a:lstStyle/>
          <a:p>
            <a:r>
              <a:rPr lang="en-US" dirty="0"/>
              <a:t>Please note: All application pass through automated checks that can take</a:t>
            </a:r>
          </a:p>
          <a:p>
            <a:r>
              <a:rPr lang="en-US" dirty="0"/>
              <a:t>Up to 15 days prior to appearing in the departments work queues.</a:t>
            </a:r>
          </a:p>
        </p:txBody>
      </p:sp>
      <p:sp>
        <p:nvSpPr>
          <p:cNvPr id="6" name="TextBox 5">
            <a:extLst>
              <a:ext uri="{FF2B5EF4-FFF2-40B4-BE49-F238E27FC236}">
                <a16:creationId xmlns:a16="http://schemas.microsoft.com/office/drawing/2014/main" id="{BC8BBDA8-F4AA-8ED0-38C2-831CC436617E}"/>
              </a:ext>
            </a:extLst>
          </p:cNvPr>
          <p:cNvSpPr txBox="1"/>
          <p:nvPr/>
        </p:nvSpPr>
        <p:spPr>
          <a:xfrm>
            <a:off x="175027" y="3605599"/>
            <a:ext cx="8793946" cy="369332"/>
          </a:xfrm>
          <a:prstGeom prst="rect">
            <a:avLst/>
          </a:prstGeom>
          <a:noFill/>
        </p:spPr>
        <p:txBody>
          <a:bodyPr wrap="none" rtlCol="0">
            <a:spAutoFit/>
          </a:bodyPr>
          <a:lstStyle/>
          <a:p>
            <a:r>
              <a:rPr lang="en-US" dirty="0"/>
              <a:t>The Department cannot see an ATN prior to the ATN being completed and submitted.</a:t>
            </a:r>
          </a:p>
        </p:txBody>
      </p:sp>
      <p:sp>
        <p:nvSpPr>
          <p:cNvPr id="7" name="Slide Number Placeholder 6">
            <a:extLst>
              <a:ext uri="{FF2B5EF4-FFF2-40B4-BE49-F238E27FC236}">
                <a16:creationId xmlns:a16="http://schemas.microsoft.com/office/drawing/2014/main" id="{CB8F2EA7-1292-383A-5A22-B43412780114}"/>
              </a:ext>
            </a:extLst>
          </p:cNvPr>
          <p:cNvSpPr>
            <a:spLocks noGrp="1"/>
          </p:cNvSpPr>
          <p:nvPr>
            <p:ph type="sldNum" sz="quarter" idx="12"/>
          </p:nvPr>
        </p:nvSpPr>
        <p:spPr/>
        <p:txBody>
          <a:bodyPr/>
          <a:lstStyle/>
          <a:p>
            <a:pPr>
              <a:defRPr/>
            </a:pPr>
            <a:fld id="{9C10EB89-1475-4332-AC66-2657F847E4F2}" type="slidenum">
              <a:rPr lang="en-US" smtClean="0"/>
              <a:pPr>
                <a:defRPr/>
              </a:pPr>
              <a:t>58</a:t>
            </a:fld>
            <a:endParaRPr lang="en-US" dirty="0"/>
          </a:p>
        </p:txBody>
      </p:sp>
    </p:spTree>
    <p:extLst>
      <p:ext uri="{BB962C8B-B14F-4D97-AF65-F5344CB8AC3E}">
        <p14:creationId xmlns:p14="http://schemas.microsoft.com/office/powerpoint/2010/main" val="2471156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0320A-28BA-5037-634D-02237916ACCD}"/>
              </a:ext>
            </a:extLst>
          </p:cNvPr>
          <p:cNvSpPr>
            <a:spLocks noGrp="1"/>
          </p:cNvSpPr>
          <p:nvPr>
            <p:ph type="dt" sz="half" idx="10"/>
          </p:nvPr>
        </p:nvSpPr>
        <p:spPr/>
        <p:txBody>
          <a:bodyPr/>
          <a:lstStyle/>
          <a:p>
            <a:pPr>
              <a:defRPr/>
            </a:pPr>
            <a:fld id="{E0B91832-1802-4B0D-982B-3DFA69BD6F0B}" type="datetime1">
              <a:rPr lang="en-US" smtClean="0"/>
              <a:t>10/13/2023</a:t>
            </a:fld>
            <a:endParaRPr lang="en-US" dirty="0"/>
          </a:p>
        </p:txBody>
      </p:sp>
      <p:sp>
        <p:nvSpPr>
          <p:cNvPr id="4" name="TextBox 3">
            <a:extLst>
              <a:ext uri="{FF2B5EF4-FFF2-40B4-BE49-F238E27FC236}">
                <a16:creationId xmlns:a16="http://schemas.microsoft.com/office/drawing/2014/main" id="{4B5F2C1E-2DCF-C788-DB50-614DB2F832AE}"/>
              </a:ext>
            </a:extLst>
          </p:cNvPr>
          <p:cNvSpPr txBox="1"/>
          <p:nvPr/>
        </p:nvSpPr>
        <p:spPr>
          <a:xfrm>
            <a:off x="2579649" y="2819400"/>
            <a:ext cx="4495800" cy="1015663"/>
          </a:xfrm>
          <a:prstGeom prst="rect">
            <a:avLst/>
          </a:prstGeom>
          <a:noFill/>
        </p:spPr>
        <p:txBody>
          <a:bodyPr wrap="square" rtlCol="0">
            <a:spAutoFit/>
          </a:bodyPr>
          <a:lstStyle/>
          <a:p>
            <a:r>
              <a:rPr lang="en-US" sz="6000" dirty="0"/>
              <a:t>Questions?</a:t>
            </a:r>
          </a:p>
        </p:txBody>
      </p:sp>
      <p:sp>
        <p:nvSpPr>
          <p:cNvPr id="5" name="Slide Number Placeholder 4">
            <a:extLst>
              <a:ext uri="{FF2B5EF4-FFF2-40B4-BE49-F238E27FC236}">
                <a16:creationId xmlns:a16="http://schemas.microsoft.com/office/drawing/2014/main" id="{735C2B6D-F6E1-8E34-B832-933D5B633F7D}"/>
              </a:ext>
            </a:extLst>
          </p:cNvPr>
          <p:cNvSpPr>
            <a:spLocks noGrp="1"/>
          </p:cNvSpPr>
          <p:nvPr>
            <p:ph type="sldNum" sz="quarter" idx="12"/>
          </p:nvPr>
        </p:nvSpPr>
        <p:spPr/>
        <p:txBody>
          <a:bodyPr/>
          <a:lstStyle/>
          <a:p>
            <a:pPr>
              <a:defRPr/>
            </a:pPr>
            <a:fld id="{9C10EB89-1475-4332-AC66-2657F847E4F2}" type="slidenum">
              <a:rPr lang="en-US" smtClean="0"/>
              <a:pPr>
                <a:defRPr/>
              </a:pPr>
              <a:t>59</a:t>
            </a:fld>
            <a:endParaRPr lang="en-US" dirty="0"/>
          </a:p>
        </p:txBody>
      </p:sp>
    </p:spTree>
    <p:extLst>
      <p:ext uri="{BB962C8B-B14F-4D97-AF65-F5344CB8AC3E}">
        <p14:creationId xmlns:p14="http://schemas.microsoft.com/office/powerpoint/2010/main" val="197316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09337" y="1447800"/>
            <a:ext cx="8153400" cy="4009292"/>
          </a:xfrm>
        </p:spPr>
        <p:txBody>
          <a:bodyPr/>
          <a:lstStyle/>
          <a:p>
            <a:pPr marL="804672" lvl="2" indent="-342900">
              <a:spcBef>
                <a:spcPts val="1200"/>
              </a:spcBef>
              <a:spcAft>
                <a:spcPts val="0"/>
              </a:spcAft>
            </a:pPr>
            <a:r>
              <a:rPr lang="en-US" sz="2400" dirty="0"/>
              <a:t>New application – brand new provider never enrolled with PA Medicaid</a:t>
            </a:r>
          </a:p>
          <a:p>
            <a:pPr marL="804672" lvl="2" indent="-342900">
              <a:spcBef>
                <a:spcPts val="1200"/>
              </a:spcBef>
              <a:spcAft>
                <a:spcPts val="0"/>
              </a:spcAft>
            </a:pPr>
            <a:r>
              <a:rPr lang="en-US" sz="2400" dirty="0"/>
              <a:t>Revalidation application – provider currently enrolled with PA Medicaid </a:t>
            </a:r>
          </a:p>
          <a:p>
            <a:pPr marL="804672" lvl="2" indent="-342900">
              <a:spcBef>
                <a:spcPts val="1200"/>
              </a:spcBef>
              <a:spcAft>
                <a:spcPts val="0"/>
              </a:spcAft>
            </a:pPr>
            <a:r>
              <a:rPr lang="en-US" sz="2400" dirty="0"/>
              <a:t>Reactivation application – provider re-enrolling with PA Medicaid</a:t>
            </a:r>
          </a:p>
          <a:p>
            <a:pPr marL="804672" lvl="2" indent="-342900">
              <a:spcBef>
                <a:spcPts val="1200"/>
              </a:spcBef>
              <a:spcAft>
                <a:spcPts val="0"/>
              </a:spcAft>
            </a:pPr>
            <a:r>
              <a:rPr lang="en-US" sz="2400" dirty="0"/>
              <a:t>Change Request application – provider application for active providers who need to change specific enrollment information</a:t>
            </a:r>
          </a:p>
          <a:p>
            <a:pPr marL="457200" lvl="1" indent="0">
              <a:buNone/>
            </a:pPr>
            <a:endParaRPr lang="en-US" sz="2400" dirty="0"/>
          </a:p>
          <a:p>
            <a:pPr lvl="1"/>
            <a:endParaRPr lang="en-US" sz="2400" dirty="0"/>
          </a:p>
          <a:p>
            <a:pPr marL="914400" lvl="2" indent="0">
              <a:buNone/>
            </a:pPr>
            <a:endParaRPr lang="en-US" sz="2200" dirty="0"/>
          </a:p>
          <a:p>
            <a:endParaRPr lang="en-US" dirty="0"/>
          </a:p>
        </p:txBody>
      </p:sp>
      <p:sp>
        <p:nvSpPr>
          <p:cNvPr id="5" name="Title 4"/>
          <p:cNvSpPr>
            <a:spLocks noGrp="1"/>
          </p:cNvSpPr>
          <p:nvPr>
            <p:ph type="title"/>
          </p:nvPr>
        </p:nvSpPr>
        <p:spPr>
          <a:xfrm>
            <a:off x="457200" y="381000"/>
            <a:ext cx="5410200" cy="597040"/>
          </a:xfrm>
        </p:spPr>
        <p:txBody>
          <a:bodyPr/>
          <a:lstStyle/>
          <a:p>
            <a:r>
              <a:rPr lang="en-US" dirty="0"/>
              <a:t>Types of Enrollment Applications</a:t>
            </a:r>
          </a:p>
        </p:txBody>
      </p:sp>
      <p:sp>
        <p:nvSpPr>
          <p:cNvPr id="2" name="Date Placeholder 1">
            <a:extLst>
              <a:ext uri="{FF2B5EF4-FFF2-40B4-BE49-F238E27FC236}">
                <a16:creationId xmlns:a16="http://schemas.microsoft.com/office/drawing/2014/main" id="{491E32CE-A1B8-8235-23E9-DCEB385B9E86}"/>
              </a:ext>
            </a:extLst>
          </p:cNvPr>
          <p:cNvSpPr>
            <a:spLocks noGrp="1"/>
          </p:cNvSpPr>
          <p:nvPr>
            <p:ph type="dt" sz="half" idx="10"/>
          </p:nvPr>
        </p:nvSpPr>
        <p:spPr/>
        <p:txBody>
          <a:bodyPr/>
          <a:lstStyle/>
          <a:p>
            <a:pPr>
              <a:defRPr/>
            </a:pPr>
            <a:fld id="{7F9FA0E8-E370-4087-BF30-FF492E9B5DC8}" type="datetime1">
              <a:rPr lang="en-US" smtClean="0"/>
              <a:t>10/13/2023</a:t>
            </a:fld>
            <a:endParaRPr lang="en-US" dirty="0"/>
          </a:p>
        </p:txBody>
      </p:sp>
      <p:sp>
        <p:nvSpPr>
          <p:cNvPr id="3" name="Slide Number Placeholder 2">
            <a:extLst>
              <a:ext uri="{FF2B5EF4-FFF2-40B4-BE49-F238E27FC236}">
                <a16:creationId xmlns:a16="http://schemas.microsoft.com/office/drawing/2014/main" id="{3CAB51CB-A47C-C138-0E0E-49D8B1E8E5B3}"/>
              </a:ext>
            </a:extLst>
          </p:cNvPr>
          <p:cNvSpPr>
            <a:spLocks noGrp="1"/>
          </p:cNvSpPr>
          <p:nvPr>
            <p:ph type="sldNum" sz="quarter" idx="12"/>
          </p:nvPr>
        </p:nvSpPr>
        <p:spPr/>
        <p:txBody>
          <a:bodyPr/>
          <a:lstStyle/>
          <a:p>
            <a:pPr>
              <a:defRPr/>
            </a:pPr>
            <a:fld id="{9C10EB89-1475-4332-AC66-2657F847E4F2}" type="slidenum">
              <a:rPr lang="en-US" smtClean="0"/>
              <a:pPr>
                <a:defRPr/>
              </a:pPr>
              <a:t>6</a:t>
            </a:fld>
            <a:endParaRPr lang="en-US" dirty="0"/>
          </a:p>
        </p:txBody>
      </p:sp>
    </p:spTree>
    <p:extLst>
      <p:ext uri="{BB962C8B-B14F-4D97-AF65-F5344CB8AC3E}">
        <p14:creationId xmlns:p14="http://schemas.microsoft.com/office/powerpoint/2010/main" val="1675023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343DE-246A-A28C-1072-DFC9108A5D94}"/>
              </a:ext>
            </a:extLst>
          </p:cNvPr>
          <p:cNvSpPr>
            <a:spLocks noGrp="1"/>
          </p:cNvSpPr>
          <p:nvPr>
            <p:ph type="dt" sz="half" idx="10"/>
          </p:nvPr>
        </p:nvSpPr>
        <p:spPr/>
        <p:txBody>
          <a:bodyPr/>
          <a:lstStyle/>
          <a:p>
            <a:pPr>
              <a:defRPr/>
            </a:pPr>
            <a:fld id="{3E526AB8-25F9-4115-A60E-50B554FF13BB}" type="datetime1">
              <a:rPr lang="en-US" smtClean="0"/>
              <a:t>10/13/2023</a:t>
            </a:fld>
            <a:endParaRPr lang="en-US" dirty="0"/>
          </a:p>
        </p:txBody>
      </p:sp>
      <p:sp>
        <p:nvSpPr>
          <p:cNvPr id="4" name="TextBox 3">
            <a:extLst>
              <a:ext uri="{FF2B5EF4-FFF2-40B4-BE49-F238E27FC236}">
                <a16:creationId xmlns:a16="http://schemas.microsoft.com/office/drawing/2014/main" id="{FE732AA4-801F-DDEC-7379-1179D2A2516B}"/>
              </a:ext>
            </a:extLst>
          </p:cNvPr>
          <p:cNvSpPr txBox="1"/>
          <p:nvPr/>
        </p:nvSpPr>
        <p:spPr>
          <a:xfrm>
            <a:off x="1295400" y="2362200"/>
            <a:ext cx="6858000" cy="523220"/>
          </a:xfrm>
          <a:prstGeom prst="rect">
            <a:avLst/>
          </a:prstGeom>
          <a:noFill/>
        </p:spPr>
        <p:txBody>
          <a:bodyPr wrap="square" rtlCol="0">
            <a:spAutoFit/>
          </a:bodyPr>
          <a:lstStyle/>
          <a:p>
            <a:r>
              <a:rPr lang="en-US" sz="2800" dirty="0"/>
              <a:t>Questions Submitted Prior to Training</a:t>
            </a:r>
          </a:p>
        </p:txBody>
      </p:sp>
      <p:sp>
        <p:nvSpPr>
          <p:cNvPr id="5" name="Slide Number Placeholder 4">
            <a:extLst>
              <a:ext uri="{FF2B5EF4-FFF2-40B4-BE49-F238E27FC236}">
                <a16:creationId xmlns:a16="http://schemas.microsoft.com/office/drawing/2014/main" id="{38FD3CEB-4D1D-98E1-F1BA-4795F57F5761}"/>
              </a:ext>
            </a:extLst>
          </p:cNvPr>
          <p:cNvSpPr>
            <a:spLocks noGrp="1"/>
          </p:cNvSpPr>
          <p:nvPr>
            <p:ph type="sldNum" sz="quarter" idx="12"/>
          </p:nvPr>
        </p:nvSpPr>
        <p:spPr/>
        <p:txBody>
          <a:bodyPr/>
          <a:lstStyle/>
          <a:p>
            <a:pPr>
              <a:defRPr/>
            </a:pPr>
            <a:fld id="{9C10EB89-1475-4332-AC66-2657F847E4F2}" type="slidenum">
              <a:rPr lang="en-US" smtClean="0"/>
              <a:pPr>
                <a:defRPr/>
              </a:pPr>
              <a:t>60</a:t>
            </a:fld>
            <a:endParaRPr lang="en-US" dirty="0"/>
          </a:p>
        </p:txBody>
      </p:sp>
    </p:spTree>
    <p:extLst>
      <p:ext uri="{BB962C8B-B14F-4D97-AF65-F5344CB8AC3E}">
        <p14:creationId xmlns:p14="http://schemas.microsoft.com/office/powerpoint/2010/main" val="3230418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3B0B-B5BA-DF08-88DD-CF5C57319640}"/>
              </a:ext>
            </a:extLst>
          </p:cNvPr>
          <p:cNvSpPr>
            <a:spLocks noGrp="1"/>
          </p:cNvSpPr>
          <p:nvPr>
            <p:ph type="dt" sz="half" idx="10"/>
          </p:nvPr>
        </p:nvSpPr>
        <p:spPr/>
        <p:txBody>
          <a:bodyPr/>
          <a:lstStyle/>
          <a:p>
            <a:pPr>
              <a:defRPr/>
            </a:pPr>
            <a:fld id="{CE186EA6-E54A-4400-BE54-DFC7E0E63406}" type="datetime1">
              <a:rPr lang="en-US" smtClean="0"/>
              <a:t>10/13/2023</a:t>
            </a:fld>
            <a:endParaRPr lang="en-US" dirty="0"/>
          </a:p>
        </p:txBody>
      </p:sp>
      <p:sp>
        <p:nvSpPr>
          <p:cNvPr id="5" name="TextBox 4">
            <a:extLst>
              <a:ext uri="{FF2B5EF4-FFF2-40B4-BE49-F238E27FC236}">
                <a16:creationId xmlns:a16="http://schemas.microsoft.com/office/drawing/2014/main" id="{CDAB19DE-612B-0A47-B21A-B66D7B74C90E}"/>
              </a:ext>
            </a:extLst>
          </p:cNvPr>
          <p:cNvSpPr txBox="1"/>
          <p:nvPr/>
        </p:nvSpPr>
        <p:spPr>
          <a:xfrm>
            <a:off x="457200" y="1600200"/>
            <a:ext cx="8229600" cy="3662541"/>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Is there a way to add/delete the medical director when provider changes happen instead of having to email </a:t>
            </a:r>
            <a:r>
              <a:rPr lang="en-US" sz="2000" u="sng" dirty="0">
                <a:solidFill>
                  <a:srgbClr val="0563C1"/>
                </a:solidFill>
                <a:effectLst/>
                <a:latin typeface="Arial" panose="020B0604020202020204" pitchFamily="34" charset="0"/>
                <a:ea typeface="Times New Roman" panose="02020603050405020304" pitchFamily="18" charset="0"/>
                <a:hlinkClick r:id="rId2"/>
              </a:rPr>
              <a:t>RA-PROVAPP@pa.gov</a:t>
            </a:r>
            <a:r>
              <a:rPr lang="en-US" sz="2000" dirty="0">
                <a:effectLst/>
                <a:latin typeface="Arial" panose="020B0604020202020204" pitchFamily="34" charset="0"/>
                <a:ea typeface="Times New Roman" panose="02020603050405020304" pitchFamily="18" charset="0"/>
              </a:rPr>
              <a:t>. When we email this mailbox, we do not receive communication back. </a:t>
            </a:r>
          </a:p>
          <a:p>
            <a:pPr marR="0" lvl="0">
              <a:spcBef>
                <a:spcPts val="0"/>
              </a:spcBef>
              <a:spcAft>
                <a:spcPts val="0"/>
              </a:spcAft>
            </a:pPr>
            <a:endParaRPr lang="en-US" sz="2000" dirty="0">
              <a:solidFill>
                <a:srgbClr val="FF0000"/>
              </a:solidFill>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The </a:t>
            </a:r>
            <a:r>
              <a:rPr lang="en-US" sz="2000" dirty="0" err="1">
                <a:solidFill>
                  <a:srgbClr val="FF0000"/>
                </a:solidFill>
                <a:effectLst/>
                <a:latin typeface="Arial" panose="020B0604020202020204" pitchFamily="34" charset="0"/>
                <a:ea typeface="Times New Roman" panose="02020603050405020304" pitchFamily="18" charset="0"/>
              </a:rPr>
              <a:t>ProvApp</a:t>
            </a:r>
            <a:r>
              <a:rPr lang="en-US" sz="2000" dirty="0">
                <a:solidFill>
                  <a:srgbClr val="FF0000"/>
                </a:solidFill>
                <a:effectLst/>
                <a:latin typeface="Arial" panose="020B0604020202020204" pitchFamily="34" charset="0"/>
                <a:ea typeface="Times New Roman" panose="02020603050405020304" pitchFamily="18" charset="0"/>
              </a:rPr>
              <a:t> mailbox is set up to automatically send out a confirmation that the document was received. The provider will receive a change letter once the change is completed in the system. This information can also be completed electronically by submitting a Revalidation ATN for the FQHC service location and indicating a new Medical Director on the Medical Director question.</a:t>
            </a:r>
          </a:p>
          <a:p>
            <a:pPr marR="0" lvl="0">
              <a:spcBef>
                <a:spcPts val="0"/>
              </a:spcBef>
              <a:spcAft>
                <a:spcPts val="0"/>
              </a:spcAft>
            </a:pPr>
            <a:endParaRPr lang="en-US" dirty="0">
              <a:solidFill>
                <a:srgbClr val="FF0000"/>
              </a:solidFill>
              <a:latin typeface="Arial" panose="020B0604020202020204" pitchFamily="34" charset="0"/>
              <a:ea typeface="Calibri" panose="020F0502020204030204" pitchFamily="34" charset="0"/>
            </a:endParaRPr>
          </a:p>
          <a:p>
            <a:pPr marR="0" lvl="0">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0F0EF1E-AABD-87D0-4E76-9B7CE708D929}"/>
              </a:ext>
            </a:extLst>
          </p:cNvPr>
          <p:cNvSpPr>
            <a:spLocks noGrp="1"/>
          </p:cNvSpPr>
          <p:nvPr>
            <p:ph type="sldNum" sz="quarter" idx="12"/>
          </p:nvPr>
        </p:nvSpPr>
        <p:spPr/>
        <p:txBody>
          <a:bodyPr/>
          <a:lstStyle/>
          <a:p>
            <a:pPr>
              <a:defRPr/>
            </a:pPr>
            <a:fld id="{9C10EB89-1475-4332-AC66-2657F847E4F2}" type="slidenum">
              <a:rPr lang="en-US" smtClean="0"/>
              <a:pPr>
                <a:defRPr/>
              </a:pPr>
              <a:t>61</a:t>
            </a:fld>
            <a:endParaRPr lang="en-US" dirty="0"/>
          </a:p>
        </p:txBody>
      </p:sp>
    </p:spTree>
    <p:extLst>
      <p:ext uri="{BB962C8B-B14F-4D97-AF65-F5344CB8AC3E}">
        <p14:creationId xmlns:p14="http://schemas.microsoft.com/office/powerpoint/2010/main" val="1471424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D5C83-BD1D-A172-608D-998D828A7B5A}"/>
              </a:ext>
            </a:extLst>
          </p:cNvPr>
          <p:cNvSpPr>
            <a:spLocks noGrp="1"/>
          </p:cNvSpPr>
          <p:nvPr>
            <p:ph type="dt" sz="half" idx="10"/>
          </p:nvPr>
        </p:nvSpPr>
        <p:spPr/>
        <p:txBody>
          <a:bodyPr/>
          <a:lstStyle/>
          <a:p>
            <a:pPr>
              <a:defRPr/>
            </a:pPr>
            <a:fld id="{5141671B-3ECE-49C6-AAEE-CF10956E0650}" type="datetime1">
              <a:rPr lang="en-US" smtClean="0"/>
              <a:t>10/13/2023</a:t>
            </a:fld>
            <a:endParaRPr lang="en-US" dirty="0"/>
          </a:p>
        </p:txBody>
      </p:sp>
      <p:sp>
        <p:nvSpPr>
          <p:cNvPr id="11" name="TextBox 10">
            <a:extLst>
              <a:ext uri="{FF2B5EF4-FFF2-40B4-BE49-F238E27FC236}">
                <a16:creationId xmlns:a16="http://schemas.microsoft.com/office/drawing/2014/main" id="{685517A7-161B-700B-94D8-241EA0BC81DD}"/>
              </a:ext>
            </a:extLst>
          </p:cNvPr>
          <p:cNvSpPr txBox="1"/>
          <p:nvPr/>
        </p:nvSpPr>
        <p:spPr>
          <a:xfrm>
            <a:off x="457200" y="1752600"/>
            <a:ext cx="8229600" cy="2554545"/>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When we call in, is it possible to have an option to speak with a rep. who is familiar with FQHC enrollments? </a:t>
            </a:r>
          </a:p>
          <a:p>
            <a:pPr marR="0" lvl="0">
              <a:spcBef>
                <a:spcPts val="0"/>
              </a:spcBef>
              <a:spcAft>
                <a:spcPts val="0"/>
              </a:spcAft>
            </a:pPr>
            <a:endParaRPr lang="en-US" sz="2000" dirty="0">
              <a:solidFill>
                <a:srgbClr val="FF0000"/>
              </a:solidFill>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All staff for provider enrollment can assist with questions regarding issues encountered during the entry of an application into the enrollment portal. Staff have the ability to reach out to specialized staff during a call and/or can take down information to have return calls completed for any items they cannot address during the call. </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9183316-08E2-6CEF-2CA8-2D4B77FC8CE5}"/>
              </a:ext>
            </a:extLst>
          </p:cNvPr>
          <p:cNvSpPr>
            <a:spLocks noGrp="1"/>
          </p:cNvSpPr>
          <p:nvPr>
            <p:ph type="sldNum" sz="quarter" idx="12"/>
          </p:nvPr>
        </p:nvSpPr>
        <p:spPr/>
        <p:txBody>
          <a:bodyPr/>
          <a:lstStyle/>
          <a:p>
            <a:pPr>
              <a:defRPr/>
            </a:pPr>
            <a:fld id="{9C10EB89-1475-4332-AC66-2657F847E4F2}" type="slidenum">
              <a:rPr lang="en-US" smtClean="0"/>
              <a:pPr>
                <a:defRPr/>
              </a:pPr>
              <a:t>62</a:t>
            </a:fld>
            <a:endParaRPr lang="en-US" dirty="0"/>
          </a:p>
        </p:txBody>
      </p:sp>
    </p:spTree>
    <p:extLst>
      <p:ext uri="{BB962C8B-B14F-4D97-AF65-F5344CB8AC3E}">
        <p14:creationId xmlns:p14="http://schemas.microsoft.com/office/powerpoint/2010/main" val="2419651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6B643-6B9B-2F19-EF98-40FDA8CACD99}"/>
              </a:ext>
            </a:extLst>
          </p:cNvPr>
          <p:cNvSpPr>
            <a:spLocks noGrp="1"/>
          </p:cNvSpPr>
          <p:nvPr>
            <p:ph type="dt" sz="half" idx="10"/>
          </p:nvPr>
        </p:nvSpPr>
        <p:spPr/>
        <p:txBody>
          <a:bodyPr/>
          <a:lstStyle/>
          <a:p>
            <a:pPr>
              <a:defRPr/>
            </a:pPr>
            <a:fld id="{DF32F9AE-A8A2-4AD3-8E13-609841CD4883}" type="datetime1">
              <a:rPr lang="en-US" smtClean="0"/>
              <a:t>10/13/2023</a:t>
            </a:fld>
            <a:endParaRPr lang="en-US" dirty="0"/>
          </a:p>
        </p:txBody>
      </p:sp>
      <p:sp>
        <p:nvSpPr>
          <p:cNvPr id="5" name="TextBox 4">
            <a:extLst>
              <a:ext uri="{FF2B5EF4-FFF2-40B4-BE49-F238E27FC236}">
                <a16:creationId xmlns:a16="http://schemas.microsoft.com/office/drawing/2014/main" id="{04E8645D-04FC-5055-B511-21E2722AED45}"/>
              </a:ext>
            </a:extLst>
          </p:cNvPr>
          <p:cNvSpPr txBox="1"/>
          <p:nvPr/>
        </p:nvSpPr>
        <p:spPr>
          <a:xfrm>
            <a:off x="457200" y="1828800"/>
            <a:ext cx="8077200" cy="2554545"/>
          </a:xfrm>
          <a:prstGeom prst="rect">
            <a:avLst/>
          </a:prstGeom>
          <a:noFill/>
        </p:spPr>
        <p:txBody>
          <a:bodyPr wrap="square">
            <a:spAutoFit/>
          </a:bodyPr>
          <a:lstStyle/>
          <a:p>
            <a:pPr marR="0" algn="just">
              <a:spcBef>
                <a:spcPts val="0"/>
              </a:spcBef>
              <a:spcAft>
                <a:spcPts val="0"/>
              </a:spcAft>
            </a:pPr>
            <a:r>
              <a:rPr lang="en-US" sz="2000" dirty="0">
                <a:effectLst/>
                <a:latin typeface="Arial" panose="020B0604020202020204" pitchFamily="34" charset="0"/>
                <a:ea typeface="Calibri" panose="020F0502020204030204" pitchFamily="34" charset="0"/>
              </a:rPr>
              <a:t>Can you please discuss how DHS is handling the enrollment of Mobile Health Units for FQHC’s?</a:t>
            </a:r>
          </a:p>
          <a:p>
            <a:pPr marL="457200" marR="0" algn="just">
              <a:spcBef>
                <a:spcPts val="0"/>
              </a:spcBef>
              <a:spcAft>
                <a:spcPts val="0"/>
              </a:spcAft>
            </a:pPr>
            <a:endParaRPr lang="en-US" sz="2000" dirty="0">
              <a:solidFill>
                <a:srgbClr val="FF0000"/>
              </a:solidFill>
              <a:latin typeface="Arial" panose="020B0604020202020204" pitchFamily="34" charset="0"/>
              <a:ea typeface="Calibri" panose="020F0502020204030204" pitchFamily="34" charset="0"/>
            </a:endParaRPr>
          </a:p>
          <a:p>
            <a:pPr marR="0" algn="just">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rPr>
              <a:t>Mobile Medical and Mobile Dental units are not separately enrolled. If an FQHC or RHC location has these units a special indicator of MMU (Mobile Medical Unit) or MDU (Mobile Dental Unit) is placed on the service location where the van is housed or dispatched from when it is not deployed.  </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98A5D04-4D7B-EF3F-D0B3-F75633015063}"/>
              </a:ext>
            </a:extLst>
          </p:cNvPr>
          <p:cNvSpPr>
            <a:spLocks noGrp="1"/>
          </p:cNvSpPr>
          <p:nvPr>
            <p:ph type="sldNum" sz="quarter" idx="12"/>
          </p:nvPr>
        </p:nvSpPr>
        <p:spPr/>
        <p:txBody>
          <a:bodyPr/>
          <a:lstStyle/>
          <a:p>
            <a:pPr>
              <a:defRPr/>
            </a:pPr>
            <a:fld id="{9C10EB89-1475-4332-AC66-2657F847E4F2}" type="slidenum">
              <a:rPr lang="en-US" smtClean="0"/>
              <a:pPr>
                <a:defRPr/>
              </a:pPr>
              <a:t>63</a:t>
            </a:fld>
            <a:endParaRPr lang="en-US" dirty="0"/>
          </a:p>
        </p:txBody>
      </p:sp>
    </p:spTree>
    <p:extLst>
      <p:ext uri="{BB962C8B-B14F-4D97-AF65-F5344CB8AC3E}">
        <p14:creationId xmlns:p14="http://schemas.microsoft.com/office/powerpoint/2010/main" val="2482930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CB6B4-552E-6C09-7CE7-A28EEEB903F5}"/>
              </a:ext>
            </a:extLst>
          </p:cNvPr>
          <p:cNvSpPr>
            <a:spLocks noGrp="1"/>
          </p:cNvSpPr>
          <p:nvPr>
            <p:ph type="dt" sz="half" idx="10"/>
          </p:nvPr>
        </p:nvSpPr>
        <p:spPr/>
        <p:txBody>
          <a:bodyPr/>
          <a:lstStyle/>
          <a:p>
            <a:pPr>
              <a:defRPr/>
            </a:pPr>
            <a:fld id="{898C694B-D0F5-4F43-B684-F5BFED945B8D}" type="datetime1">
              <a:rPr lang="en-US" smtClean="0"/>
              <a:t>10/13/2023</a:t>
            </a:fld>
            <a:endParaRPr lang="en-US" dirty="0"/>
          </a:p>
        </p:txBody>
      </p:sp>
      <p:sp>
        <p:nvSpPr>
          <p:cNvPr id="5" name="TextBox 4">
            <a:extLst>
              <a:ext uri="{FF2B5EF4-FFF2-40B4-BE49-F238E27FC236}">
                <a16:creationId xmlns:a16="http://schemas.microsoft.com/office/drawing/2014/main" id="{B2E0730A-4D33-7CA2-7921-6E5AEB67FA92}"/>
              </a:ext>
            </a:extLst>
          </p:cNvPr>
          <p:cNvSpPr txBox="1"/>
          <p:nvPr/>
        </p:nvSpPr>
        <p:spPr>
          <a:xfrm>
            <a:off x="457200" y="1295400"/>
            <a:ext cx="8229600" cy="4708981"/>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Calibri" panose="020F0502020204030204" pitchFamily="34" charset="0"/>
              </a:rPr>
              <a:t>Has there been any more discussion or progress on the following enhancements that were shared with the FQHC’s previously?  </a:t>
            </a:r>
            <a:endParaRPr lang="en-US" sz="20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2000" dirty="0">
                <a:effectLst/>
                <a:latin typeface="Arial" panose="020B060402020202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2000" dirty="0">
                <a:effectLst/>
                <a:latin typeface="Arial" panose="020B0604020202020204" pitchFamily="34" charset="0"/>
                <a:ea typeface="Times New Roman" panose="02020603050405020304" pitchFamily="18" charset="0"/>
              </a:rPr>
              <a:t>One application to revalidate up to 10 locations </a:t>
            </a:r>
            <a:endParaRPr lang="en-US" sz="2000" dirty="0">
              <a:solidFill>
                <a:srgbClr val="FF0000"/>
              </a:solidFill>
              <a:latin typeface="Arial" panose="020B0604020202020204" pitchFamily="34" charset="0"/>
              <a:ea typeface="Times New Roman" panose="02020603050405020304" pitchFamily="18" charset="0"/>
            </a:endParaRPr>
          </a:p>
          <a:p>
            <a:pPr marR="0" lvl="1">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This is slated to go into production on November 1</a:t>
            </a:r>
            <a:r>
              <a:rPr lang="en-US" sz="2000" baseline="30000" dirty="0">
                <a:solidFill>
                  <a:srgbClr val="FF0000"/>
                </a:solidFill>
                <a:effectLst/>
                <a:latin typeface="Arial" panose="020B0604020202020204" pitchFamily="34" charset="0"/>
                <a:ea typeface="Times New Roman" panose="02020603050405020304" pitchFamily="18" charset="0"/>
              </a:rPr>
              <a:t>st</a:t>
            </a:r>
            <a:r>
              <a:rPr lang="en-US" sz="2000" dirty="0">
                <a:solidFill>
                  <a:srgbClr val="FF0000"/>
                </a:solidFill>
                <a:effectLst/>
                <a:latin typeface="Arial" panose="020B0604020202020204" pitchFamily="34" charset="0"/>
                <a:ea typeface="Times New Roman" panose="02020603050405020304" pitchFamily="18" charset="0"/>
              </a:rPr>
              <a:t> but will only be for individual and group locations that are limited risk.</a:t>
            </a:r>
          </a:p>
          <a:p>
            <a:pPr marR="0" lvl="1">
              <a:spcBef>
                <a:spcPts val="0"/>
              </a:spcBef>
              <a:spcAft>
                <a:spcPts val="0"/>
              </a:spcAft>
            </a:pPr>
            <a:endParaRPr lang="en-US" sz="20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2000" dirty="0">
                <a:effectLst/>
                <a:latin typeface="Arial" panose="020B0604020202020204" pitchFamily="34" charset="0"/>
                <a:ea typeface="Times New Roman" panose="02020603050405020304" pitchFamily="18" charset="0"/>
              </a:rPr>
              <a:t>b. One application per provider linked to multiple groups. </a:t>
            </a:r>
          </a:p>
          <a:p>
            <a:pPr marR="0" lvl="1">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This is slated to go into production on November 1</a:t>
            </a:r>
            <a:r>
              <a:rPr lang="en-US" sz="2000" baseline="30000" dirty="0">
                <a:solidFill>
                  <a:srgbClr val="FF0000"/>
                </a:solidFill>
                <a:effectLst/>
                <a:latin typeface="Arial" panose="020B0604020202020204" pitchFamily="34" charset="0"/>
                <a:ea typeface="Times New Roman" panose="02020603050405020304" pitchFamily="18" charset="0"/>
              </a:rPr>
              <a:t>st</a:t>
            </a:r>
            <a:r>
              <a:rPr lang="en-US" sz="2000" dirty="0">
                <a:solidFill>
                  <a:srgbClr val="FF0000"/>
                </a:solidFill>
                <a:effectLst/>
                <a:latin typeface="Arial" panose="020B0604020202020204" pitchFamily="34" charset="0"/>
                <a:ea typeface="Times New Roman" panose="02020603050405020304" pitchFamily="18" charset="0"/>
              </a:rPr>
              <a:t> but will only be for group locations that are limited risk.</a:t>
            </a:r>
          </a:p>
          <a:p>
            <a:pPr marR="0" lvl="1">
              <a:spcBef>
                <a:spcPts val="0"/>
              </a:spcBef>
              <a:spcAft>
                <a:spcPts val="0"/>
              </a:spcAft>
            </a:pPr>
            <a:endParaRPr lang="en-US" sz="20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2000" dirty="0">
                <a:effectLst/>
                <a:latin typeface="Arial" panose="020B0604020202020204" pitchFamily="34" charset="0"/>
                <a:ea typeface="Times New Roman" panose="02020603050405020304" pitchFamily="18" charset="0"/>
              </a:rPr>
              <a:t>c. Using a data compare from CMS to revalidate without application those providers who are enrolled in both Medicare and Medicaid. </a:t>
            </a:r>
          </a:p>
          <a:p>
            <a:pPr marR="0" lvl="1">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Due </a:t>
            </a:r>
            <a:r>
              <a:rPr lang="en-US" sz="2000" dirty="0">
                <a:solidFill>
                  <a:srgbClr val="FF0000"/>
                </a:solidFill>
                <a:latin typeface="Arial" panose="020B0604020202020204" pitchFamily="34" charset="0"/>
                <a:ea typeface="Times New Roman" panose="02020603050405020304" pitchFamily="18" charset="0"/>
              </a:rPr>
              <a:t>to </a:t>
            </a:r>
            <a:r>
              <a:rPr lang="en-US" sz="2000" dirty="0">
                <a:solidFill>
                  <a:srgbClr val="FF0000"/>
                </a:solidFill>
                <a:effectLst/>
                <a:latin typeface="Arial" panose="020B0604020202020204" pitchFamily="34" charset="0"/>
                <a:ea typeface="Times New Roman" panose="02020603050405020304" pitchFamily="18" charset="0"/>
              </a:rPr>
              <a:t>regulatory requirements within the Medicare Compendium, we are not able to automate this process.</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18ED9CD8-A112-CEFA-0FD7-EC92CFCE43FE}"/>
              </a:ext>
            </a:extLst>
          </p:cNvPr>
          <p:cNvSpPr>
            <a:spLocks noGrp="1"/>
          </p:cNvSpPr>
          <p:nvPr>
            <p:ph type="sldNum" sz="quarter" idx="12"/>
          </p:nvPr>
        </p:nvSpPr>
        <p:spPr/>
        <p:txBody>
          <a:bodyPr/>
          <a:lstStyle/>
          <a:p>
            <a:pPr>
              <a:defRPr/>
            </a:pPr>
            <a:fld id="{9C10EB89-1475-4332-AC66-2657F847E4F2}" type="slidenum">
              <a:rPr lang="en-US" smtClean="0"/>
              <a:pPr>
                <a:defRPr/>
              </a:pPr>
              <a:t>64</a:t>
            </a:fld>
            <a:endParaRPr lang="en-US" dirty="0"/>
          </a:p>
        </p:txBody>
      </p:sp>
    </p:spTree>
    <p:extLst>
      <p:ext uri="{BB962C8B-B14F-4D97-AF65-F5344CB8AC3E}">
        <p14:creationId xmlns:p14="http://schemas.microsoft.com/office/powerpoint/2010/main" val="3903830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382E1-1884-5128-99C2-D4CB67D54D75}"/>
              </a:ext>
            </a:extLst>
          </p:cNvPr>
          <p:cNvSpPr>
            <a:spLocks noGrp="1"/>
          </p:cNvSpPr>
          <p:nvPr>
            <p:ph type="dt" sz="half" idx="10"/>
          </p:nvPr>
        </p:nvSpPr>
        <p:spPr/>
        <p:txBody>
          <a:bodyPr/>
          <a:lstStyle/>
          <a:p>
            <a:pPr>
              <a:defRPr/>
            </a:pPr>
            <a:fld id="{5FC543E6-DDEE-4B2E-A2F6-DD4664310753}" type="datetime1">
              <a:rPr lang="en-US" smtClean="0"/>
              <a:t>10/13/2023</a:t>
            </a:fld>
            <a:endParaRPr lang="en-US" dirty="0"/>
          </a:p>
        </p:txBody>
      </p:sp>
      <p:sp>
        <p:nvSpPr>
          <p:cNvPr id="5" name="TextBox 4">
            <a:extLst>
              <a:ext uri="{FF2B5EF4-FFF2-40B4-BE49-F238E27FC236}">
                <a16:creationId xmlns:a16="http://schemas.microsoft.com/office/drawing/2014/main" id="{3363CFDC-155C-76B6-B22C-A50F27DC2BEB}"/>
              </a:ext>
            </a:extLst>
          </p:cNvPr>
          <p:cNvSpPr txBox="1"/>
          <p:nvPr/>
        </p:nvSpPr>
        <p:spPr>
          <a:xfrm>
            <a:off x="457200" y="1089680"/>
            <a:ext cx="8153400" cy="5016758"/>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If we do not need to add a CLIA or lab permit on individual provider enrollments, why are those sections there? </a:t>
            </a:r>
          </a:p>
          <a:p>
            <a:pPr marR="0" lvl="0">
              <a:spcBef>
                <a:spcPts val="0"/>
              </a:spcBef>
              <a:spcAft>
                <a:spcPts val="0"/>
              </a:spcAft>
            </a:pPr>
            <a:endParaRPr lang="en-US" sz="2000" dirty="0">
              <a:effectLst/>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Individual providers can have the CLIA and Clinical Laboratory Permit applied if the individual is the one performing the laboratory testing. The individual application being used is not specific to individual providers at an FQHC, this application is for any individual provider that is enrolling. </a:t>
            </a:r>
          </a:p>
          <a:p>
            <a:pPr marR="0" lvl="0">
              <a:spcBef>
                <a:spcPts val="0"/>
              </a:spcBef>
              <a:spcAft>
                <a:spcPts val="0"/>
              </a:spcAft>
            </a:pPr>
            <a:endParaRPr lang="en-US" sz="2000" dirty="0">
              <a:solidFill>
                <a:srgbClr val="FF0000"/>
              </a:solidFill>
              <a:effectLst/>
              <a:latin typeface="Arial" panose="020B0604020202020204" pitchFamily="34" charset="0"/>
              <a:ea typeface="Times New Roman" panose="02020603050405020304" pitchFamily="18" charset="0"/>
            </a:endParaRPr>
          </a:p>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Is it possible to remove those sections so they aren’t accidentally completed? </a:t>
            </a:r>
          </a:p>
          <a:p>
            <a:pPr marR="0" lvl="0">
              <a:spcBef>
                <a:spcPts val="0"/>
              </a:spcBef>
              <a:spcAft>
                <a:spcPts val="0"/>
              </a:spcAft>
            </a:pPr>
            <a:endParaRPr lang="en-US" sz="2000" dirty="0">
              <a:effectLst/>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This is not possible at the current time as it requires significant system changes to program questions that sometimes apply and sometimes do not apply. For FQHC individual provider you will need to answer this question as NO.</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CCE177A-C794-C8E8-E747-03AB4ED08447}"/>
              </a:ext>
            </a:extLst>
          </p:cNvPr>
          <p:cNvSpPr>
            <a:spLocks noGrp="1"/>
          </p:cNvSpPr>
          <p:nvPr>
            <p:ph type="sldNum" sz="quarter" idx="12"/>
          </p:nvPr>
        </p:nvSpPr>
        <p:spPr/>
        <p:txBody>
          <a:bodyPr/>
          <a:lstStyle/>
          <a:p>
            <a:pPr>
              <a:defRPr/>
            </a:pPr>
            <a:fld id="{9C10EB89-1475-4332-AC66-2657F847E4F2}" type="slidenum">
              <a:rPr lang="en-US" smtClean="0"/>
              <a:pPr>
                <a:defRPr/>
              </a:pPr>
              <a:t>65</a:t>
            </a:fld>
            <a:endParaRPr lang="en-US" dirty="0"/>
          </a:p>
        </p:txBody>
      </p:sp>
    </p:spTree>
    <p:extLst>
      <p:ext uri="{BB962C8B-B14F-4D97-AF65-F5344CB8AC3E}">
        <p14:creationId xmlns:p14="http://schemas.microsoft.com/office/powerpoint/2010/main" val="620397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C5F67-8E2C-A3C0-96CC-62C76AB9143C}"/>
              </a:ext>
            </a:extLst>
          </p:cNvPr>
          <p:cNvSpPr>
            <a:spLocks noGrp="1"/>
          </p:cNvSpPr>
          <p:nvPr>
            <p:ph type="dt" sz="half" idx="10"/>
          </p:nvPr>
        </p:nvSpPr>
        <p:spPr/>
        <p:txBody>
          <a:bodyPr/>
          <a:lstStyle/>
          <a:p>
            <a:pPr>
              <a:defRPr/>
            </a:pPr>
            <a:fld id="{F2ECCE0B-AF46-4A99-A5A6-7822AC18E20B}" type="datetime1">
              <a:rPr lang="en-US" smtClean="0"/>
              <a:t>10/13/2023</a:t>
            </a:fld>
            <a:endParaRPr lang="en-US" dirty="0"/>
          </a:p>
        </p:txBody>
      </p:sp>
      <p:sp>
        <p:nvSpPr>
          <p:cNvPr id="5" name="TextBox 4">
            <a:extLst>
              <a:ext uri="{FF2B5EF4-FFF2-40B4-BE49-F238E27FC236}">
                <a16:creationId xmlns:a16="http://schemas.microsoft.com/office/drawing/2014/main" id="{51D5C8F9-FD59-6716-02A4-A01C3AD7A6EE}"/>
              </a:ext>
            </a:extLst>
          </p:cNvPr>
          <p:cNvSpPr txBox="1"/>
          <p:nvPr/>
        </p:nvSpPr>
        <p:spPr>
          <a:xfrm>
            <a:off x="457200" y="1905000"/>
            <a:ext cx="8153400" cy="1938992"/>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When an add/change has been completed, why does the communication come back via mail stating that an add/change has been done, but doesn’t specify what that add/change was? </a:t>
            </a:r>
          </a:p>
          <a:p>
            <a:pPr marR="0" lvl="0">
              <a:spcBef>
                <a:spcPts val="0"/>
              </a:spcBef>
              <a:spcAft>
                <a:spcPts val="0"/>
              </a:spcAft>
            </a:pPr>
            <a:endParaRPr lang="en-US" sz="2000" dirty="0">
              <a:solidFill>
                <a:srgbClr val="FF0000"/>
              </a:solidFill>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The provider letter does indicate the change that occurred on page two of the letter.</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61DC5F1-E122-5C0E-575F-129FA1B268F6}"/>
              </a:ext>
            </a:extLst>
          </p:cNvPr>
          <p:cNvSpPr>
            <a:spLocks noGrp="1"/>
          </p:cNvSpPr>
          <p:nvPr>
            <p:ph type="sldNum" sz="quarter" idx="12"/>
          </p:nvPr>
        </p:nvSpPr>
        <p:spPr/>
        <p:txBody>
          <a:bodyPr/>
          <a:lstStyle/>
          <a:p>
            <a:pPr>
              <a:defRPr/>
            </a:pPr>
            <a:fld id="{9C10EB89-1475-4332-AC66-2657F847E4F2}" type="slidenum">
              <a:rPr lang="en-US" smtClean="0"/>
              <a:pPr>
                <a:defRPr/>
              </a:pPr>
              <a:t>66</a:t>
            </a:fld>
            <a:endParaRPr lang="en-US" dirty="0"/>
          </a:p>
        </p:txBody>
      </p:sp>
    </p:spTree>
    <p:extLst>
      <p:ext uri="{BB962C8B-B14F-4D97-AF65-F5344CB8AC3E}">
        <p14:creationId xmlns:p14="http://schemas.microsoft.com/office/powerpoint/2010/main" val="1957254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46BA1-0CAC-18B3-202D-1E9CAFA3AD15}"/>
              </a:ext>
            </a:extLst>
          </p:cNvPr>
          <p:cNvSpPr>
            <a:spLocks noGrp="1"/>
          </p:cNvSpPr>
          <p:nvPr>
            <p:ph type="dt" sz="half" idx="10"/>
          </p:nvPr>
        </p:nvSpPr>
        <p:spPr/>
        <p:txBody>
          <a:bodyPr/>
          <a:lstStyle/>
          <a:p>
            <a:pPr>
              <a:defRPr/>
            </a:pPr>
            <a:fld id="{4952014A-CBCB-446B-B72D-D6CC15964BE0}" type="datetime1">
              <a:rPr lang="en-US" smtClean="0"/>
              <a:t>10/13/2023</a:t>
            </a:fld>
            <a:endParaRPr lang="en-US" dirty="0"/>
          </a:p>
        </p:txBody>
      </p:sp>
      <p:sp>
        <p:nvSpPr>
          <p:cNvPr id="5" name="TextBox 4">
            <a:extLst>
              <a:ext uri="{FF2B5EF4-FFF2-40B4-BE49-F238E27FC236}">
                <a16:creationId xmlns:a16="http://schemas.microsoft.com/office/drawing/2014/main" id="{0DAD152E-B244-9CAF-B071-656942D7D743}"/>
              </a:ext>
            </a:extLst>
          </p:cNvPr>
          <p:cNvSpPr txBox="1"/>
          <p:nvPr/>
        </p:nvSpPr>
        <p:spPr>
          <a:xfrm>
            <a:off x="457200" y="2286000"/>
            <a:ext cx="8229600" cy="1631216"/>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Times New Roman" panose="02020603050405020304" pitchFamily="18" charset="0"/>
              </a:rPr>
              <a:t>Can we get the approval letters digitally instead of through the mail? </a:t>
            </a:r>
          </a:p>
          <a:p>
            <a:pPr marR="0" lvl="0">
              <a:spcBef>
                <a:spcPts val="0"/>
              </a:spcBef>
              <a:spcAft>
                <a:spcPts val="0"/>
              </a:spcAft>
            </a:pPr>
            <a:endParaRPr lang="en-US" sz="2000" dirty="0">
              <a:solidFill>
                <a:srgbClr val="FF0000"/>
              </a:solidFill>
              <a:latin typeface="Arial" panose="020B0604020202020204" pitchFamily="34" charset="0"/>
              <a:ea typeface="Times New Roman" panose="02020603050405020304" pitchFamily="18" charset="0"/>
            </a:endParaRPr>
          </a:p>
          <a:p>
            <a:pPr marR="0" lvl="0">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State regulation requires approval letters to go out via postal mail. However, you can return to the portal to get a verification snapshot that confirms the enrollment.</a:t>
            </a:r>
            <a:r>
              <a:rPr lang="en-US" sz="2000" dirty="0">
                <a:effectLst/>
                <a:latin typeface="Arial" panose="020B060402020202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D399970-9485-3F0D-167D-FAC4675A7748}"/>
              </a:ext>
            </a:extLst>
          </p:cNvPr>
          <p:cNvSpPr>
            <a:spLocks noGrp="1"/>
          </p:cNvSpPr>
          <p:nvPr>
            <p:ph type="sldNum" sz="quarter" idx="12"/>
          </p:nvPr>
        </p:nvSpPr>
        <p:spPr/>
        <p:txBody>
          <a:bodyPr/>
          <a:lstStyle/>
          <a:p>
            <a:pPr>
              <a:defRPr/>
            </a:pPr>
            <a:fld id="{9C10EB89-1475-4332-AC66-2657F847E4F2}" type="slidenum">
              <a:rPr lang="en-US" smtClean="0"/>
              <a:pPr>
                <a:defRPr/>
              </a:pPr>
              <a:t>67</a:t>
            </a:fld>
            <a:endParaRPr lang="en-US" dirty="0"/>
          </a:p>
        </p:txBody>
      </p:sp>
    </p:spTree>
    <p:extLst>
      <p:ext uri="{BB962C8B-B14F-4D97-AF65-F5344CB8AC3E}">
        <p14:creationId xmlns:p14="http://schemas.microsoft.com/office/powerpoint/2010/main" val="2323694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C20D3-D7B5-E0AD-8A54-0F28D65052CB}"/>
              </a:ext>
            </a:extLst>
          </p:cNvPr>
          <p:cNvSpPr>
            <a:spLocks noGrp="1"/>
          </p:cNvSpPr>
          <p:nvPr>
            <p:ph type="dt" sz="half" idx="10"/>
          </p:nvPr>
        </p:nvSpPr>
        <p:spPr/>
        <p:txBody>
          <a:bodyPr/>
          <a:lstStyle/>
          <a:p>
            <a:pPr>
              <a:defRPr/>
            </a:pPr>
            <a:fld id="{E372D16C-97B3-480B-97CC-FCC5317C572C}" type="datetime1">
              <a:rPr lang="en-US" smtClean="0"/>
              <a:t>10/13/2023</a:t>
            </a:fld>
            <a:endParaRPr lang="en-US" dirty="0"/>
          </a:p>
        </p:txBody>
      </p:sp>
      <p:sp>
        <p:nvSpPr>
          <p:cNvPr id="5" name="TextBox 4">
            <a:extLst>
              <a:ext uri="{FF2B5EF4-FFF2-40B4-BE49-F238E27FC236}">
                <a16:creationId xmlns:a16="http://schemas.microsoft.com/office/drawing/2014/main" id="{6D5C8308-4363-C3B2-1D2A-AE4C38A43619}"/>
              </a:ext>
            </a:extLst>
          </p:cNvPr>
          <p:cNvSpPr txBox="1"/>
          <p:nvPr/>
        </p:nvSpPr>
        <p:spPr>
          <a:xfrm>
            <a:off x="457200" y="2057400"/>
            <a:ext cx="8229600" cy="1938992"/>
          </a:xfrm>
          <a:prstGeom prst="rect">
            <a:avLst/>
          </a:prstGeom>
          <a:noFill/>
        </p:spPr>
        <p:txBody>
          <a:bodyPr wrap="square">
            <a:spAutoFit/>
          </a:bodyPr>
          <a:lstStyle/>
          <a:p>
            <a:pPr marR="0" lvl="0">
              <a:spcBef>
                <a:spcPts val="0"/>
              </a:spcBef>
              <a:spcAft>
                <a:spcPts val="0"/>
              </a:spcAft>
            </a:pPr>
            <a:r>
              <a:rPr lang="en-US" sz="2000" dirty="0">
                <a:effectLst/>
                <a:latin typeface="Arial" panose="020B0604020202020204" pitchFamily="34" charset="0"/>
                <a:ea typeface="Calibri" panose="020F0502020204030204" pitchFamily="34" charset="0"/>
              </a:rPr>
              <a:t>Will you be providing an updated Electronic Provider Enrollment Application User Interface Provider Training documents for us?  </a:t>
            </a:r>
          </a:p>
          <a:p>
            <a:pPr marR="0" lvl="0">
              <a:spcBef>
                <a:spcPts val="0"/>
              </a:spcBef>
              <a:spcAft>
                <a:spcPts val="0"/>
              </a:spcAft>
            </a:pPr>
            <a:endParaRPr lang="en-US" sz="2000" dirty="0">
              <a:solidFill>
                <a:srgbClr val="FF0000"/>
              </a:solidFill>
              <a:latin typeface="Arial" panose="020B0604020202020204" pitchFamily="34" charset="0"/>
              <a:ea typeface="Calibri" panose="020F0502020204030204" pitchFamily="34" charset="0"/>
            </a:endParaRPr>
          </a:p>
          <a:p>
            <a:pPr marR="0" lvl="0">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rPr>
              <a:t>We will be sharing a copy of today’s power point, and the recording of the meeting will be posted on the website.  There is also a user manual on the website for the electronic enrollment portal.</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7746BDF2-1700-7D15-C9DE-D99A5E5B9E98}"/>
              </a:ext>
            </a:extLst>
          </p:cNvPr>
          <p:cNvSpPr>
            <a:spLocks noGrp="1"/>
          </p:cNvSpPr>
          <p:nvPr>
            <p:ph type="sldNum" sz="quarter" idx="12"/>
          </p:nvPr>
        </p:nvSpPr>
        <p:spPr/>
        <p:txBody>
          <a:bodyPr/>
          <a:lstStyle/>
          <a:p>
            <a:pPr>
              <a:defRPr/>
            </a:pPr>
            <a:fld id="{9C10EB89-1475-4332-AC66-2657F847E4F2}" type="slidenum">
              <a:rPr lang="en-US" smtClean="0"/>
              <a:pPr>
                <a:defRPr/>
              </a:pPr>
              <a:t>68</a:t>
            </a:fld>
            <a:endParaRPr lang="en-US" dirty="0"/>
          </a:p>
        </p:txBody>
      </p:sp>
    </p:spTree>
    <p:extLst>
      <p:ext uri="{BB962C8B-B14F-4D97-AF65-F5344CB8AC3E}">
        <p14:creationId xmlns:p14="http://schemas.microsoft.com/office/powerpoint/2010/main" val="2655575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A4D32-3100-D24D-F739-D9F4BABCE22E}"/>
              </a:ext>
            </a:extLst>
          </p:cNvPr>
          <p:cNvSpPr>
            <a:spLocks noGrp="1"/>
          </p:cNvSpPr>
          <p:nvPr>
            <p:ph type="dt" sz="half" idx="10"/>
          </p:nvPr>
        </p:nvSpPr>
        <p:spPr/>
        <p:txBody>
          <a:bodyPr/>
          <a:lstStyle/>
          <a:p>
            <a:pPr>
              <a:defRPr/>
            </a:pPr>
            <a:fld id="{33C663C4-17F2-4ACE-9990-564CF9895C71}" type="datetime1">
              <a:rPr lang="en-US" smtClean="0"/>
              <a:t>10/13/2023</a:t>
            </a:fld>
            <a:endParaRPr lang="en-US" dirty="0"/>
          </a:p>
        </p:txBody>
      </p:sp>
      <p:sp>
        <p:nvSpPr>
          <p:cNvPr id="5" name="TextBox 4">
            <a:extLst>
              <a:ext uri="{FF2B5EF4-FFF2-40B4-BE49-F238E27FC236}">
                <a16:creationId xmlns:a16="http://schemas.microsoft.com/office/drawing/2014/main" id="{A9FF8F58-12A6-6930-EE83-4615E64E4580}"/>
              </a:ext>
            </a:extLst>
          </p:cNvPr>
          <p:cNvSpPr txBox="1"/>
          <p:nvPr/>
        </p:nvSpPr>
        <p:spPr>
          <a:xfrm>
            <a:off x="533400" y="2133600"/>
            <a:ext cx="8153400" cy="1938992"/>
          </a:xfrm>
          <a:prstGeom prst="rect">
            <a:avLst/>
          </a:prstGeom>
          <a:noFill/>
        </p:spPr>
        <p:txBody>
          <a:bodyPr wrap="square">
            <a:spAutoFit/>
          </a:bodyPr>
          <a:lstStyle/>
          <a:p>
            <a:pPr marR="0" lvl="0" algn="just">
              <a:spcBef>
                <a:spcPts val="0"/>
              </a:spcBef>
              <a:spcAft>
                <a:spcPts val="0"/>
              </a:spcAft>
            </a:pPr>
            <a:r>
              <a:rPr lang="en-US" sz="2000" dirty="0">
                <a:effectLst/>
                <a:latin typeface="Arial" panose="020B0604020202020204" pitchFamily="34" charset="0"/>
                <a:ea typeface="Calibri" panose="020F0502020204030204" pitchFamily="34" charset="0"/>
              </a:rPr>
              <a:t>Is there discussion about only having to register a provider once in PROMISe versus multiple times when they have more than one service location? </a:t>
            </a:r>
          </a:p>
          <a:p>
            <a:pPr marR="0" lvl="0" algn="just">
              <a:spcBef>
                <a:spcPts val="0"/>
              </a:spcBef>
              <a:spcAft>
                <a:spcPts val="0"/>
              </a:spcAft>
            </a:pPr>
            <a:endParaRPr lang="en-US" sz="2000" dirty="0">
              <a:solidFill>
                <a:srgbClr val="FF0000"/>
              </a:solidFill>
              <a:latin typeface="Arial" panose="020B0604020202020204" pitchFamily="34" charset="0"/>
              <a:ea typeface="Calibri" panose="020F0502020204030204" pitchFamily="34" charset="0"/>
            </a:endParaRPr>
          </a:p>
          <a:p>
            <a:pPr marR="0" lvl="0" algn="just">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rPr>
              <a:t>This cannot be accomplished in our current system but, is being looked at for future system development.</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7AF4723-52ED-84B0-08D7-B720D31FA01A}"/>
              </a:ext>
            </a:extLst>
          </p:cNvPr>
          <p:cNvSpPr>
            <a:spLocks noGrp="1"/>
          </p:cNvSpPr>
          <p:nvPr>
            <p:ph type="sldNum" sz="quarter" idx="12"/>
          </p:nvPr>
        </p:nvSpPr>
        <p:spPr/>
        <p:txBody>
          <a:bodyPr/>
          <a:lstStyle/>
          <a:p>
            <a:pPr>
              <a:defRPr/>
            </a:pPr>
            <a:fld id="{9C10EB89-1475-4332-AC66-2657F847E4F2}" type="slidenum">
              <a:rPr lang="en-US" smtClean="0"/>
              <a:pPr>
                <a:defRPr/>
              </a:pPr>
              <a:t>69</a:t>
            </a:fld>
            <a:endParaRPr lang="en-US" dirty="0"/>
          </a:p>
        </p:txBody>
      </p:sp>
    </p:spTree>
    <p:extLst>
      <p:ext uri="{BB962C8B-B14F-4D97-AF65-F5344CB8AC3E}">
        <p14:creationId xmlns:p14="http://schemas.microsoft.com/office/powerpoint/2010/main" val="85534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Enrolling a New FQHC</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effectLst/>
                <a:latin typeface="+mj-lt"/>
                <a:ea typeface="Times New Roman" panose="02020603050405020304" pitchFamily="18" charset="0"/>
                <a:cs typeface="Times New Roman" panose="02020603050405020304" pitchFamily="18" charset="0"/>
              </a:rPr>
              <a:t>FQHC newly enrolling in the MA Program (have never been enrolled)</a:t>
            </a: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1800" dirty="0">
                <a:effectLst/>
                <a:latin typeface="+mj-lt"/>
                <a:ea typeface="Times New Roman" panose="02020603050405020304" pitchFamily="18" charset="0"/>
                <a:cs typeface="Times New Roman" panose="02020603050405020304" pitchFamily="18" charset="0"/>
              </a:rPr>
              <a:t>Select “New Application”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1800" dirty="0">
                <a:effectLst/>
                <a:latin typeface="+mj-lt"/>
                <a:ea typeface="Times New Roman" panose="02020603050405020304" pitchFamily="18" charset="0"/>
                <a:cs typeface="Times New Roman" panose="02020603050405020304" pitchFamily="18" charset="0"/>
              </a:rPr>
              <a:t>Complete the application using the FQHC’s information and submit</a:t>
            </a:r>
            <a:endParaRPr lang="en-US" sz="1400" dirty="0">
              <a:effectLst/>
              <a:latin typeface="+mj-lt"/>
              <a:ea typeface="Times New Roman" panose="02020603050405020304" pitchFamily="18" charset="0"/>
              <a:cs typeface="Times New Roman" panose="02020603050405020304" pitchFamily="18" charset="0"/>
            </a:endParaRPr>
          </a:p>
          <a:p>
            <a:pPr marL="0" indent="0">
              <a:buNone/>
            </a:pPr>
            <a:endParaRPr lang="en-US" dirty="0"/>
          </a:p>
        </p:txBody>
      </p:sp>
      <p:sp>
        <p:nvSpPr>
          <p:cNvPr id="2" name="Date Placeholder 1">
            <a:extLst>
              <a:ext uri="{FF2B5EF4-FFF2-40B4-BE49-F238E27FC236}">
                <a16:creationId xmlns:a16="http://schemas.microsoft.com/office/drawing/2014/main" id="{D821E76C-3B60-51C8-72EC-81C29A2DCD4B}"/>
              </a:ext>
            </a:extLst>
          </p:cNvPr>
          <p:cNvSpPr>
            <a:spLocks noGrp="1"/>
          </p:cNvSpPr>
          <p:nvPr>
            <p:ph type="dt" sz="half" idx="10"/>
          </p:nvPr>
        </p:nvSpPr>
        <p:spPr/>
        <p:txBody>
          <a:bodyPr/>
          <a:lstStyle/>
          <a:p>
            <a:pPr>
              <a:defRPr/>
            </a:pPr>
            <a:fld id="{84EB5C85-4CAD-4307-91EE-7DDD90DA8150}" type="datetime1">
              <a:rPr lang="en-US" smtClean="0"/>
              <a:t>10/13/2023</a:t>
            </a:fld>
            <a:endParaRPr lang="en-US" dirty="0"/>
          </a:p>
        </p:txBody>
      </p:sp>
      <p:sp>
        <p:nvSpPr>
          <p:cNvPr id="3" name="Slide Number Placeholder 2">
            <a:extLst>
              <a:ext uri="{FF2B5EF4-FFF2-40B4-BE49-F238E27FC236}">
                <a16:creationId xmlns:a16="http://schemas.microsoft.com/office/drawing/2014/main" id="{109FB9CA-E19C-3629-C803-BC37BA0665DB}"/>
              </a:ext>
            </a:extLst>
          </p:cNvPr>
          <p:cNvSpPr>
            <a:spLocks noGrp="1"/>
          </p:cNvSpPr>
          <p:nvPr>
            <p:ph type="sldNum" sz="quarter" idx="12"/>
          </p:nvPr>
        </p:nvSpPr>
        <p:spPr/>
        <p:txBody>
          <a:bodyPr/>
          <a:lstStyle/>
          <a:p>
            <a:pPr>
              <a:defRPr/>
            </a:pPr>
            <a:fld id="{9C10EB89-1475-4332-AC66-2657F847E4F2}" type="slidenum">
              <a:rPr lang="en-US" smtClean="0"/>
              <a:pPr>
                <a:defRPr/>
              </a:pPr>
              <a:t>7</a:t>
            </a:fld>
            <a:endParaRPr lang="en-US" dirty="0"/>
          </a:p>
        </p:txBody>
      </p:sp>
    </p:spTree>
    <p:extLst>
      <p:ext uri="{BB962C8B-B14F-4D97-AF65-F5344CB8AC3E}">
        <p14:creationId xmlns:p14="http://schemas.microsoft.com/office/powerpoint/2010/main" val="936392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62B5B-06FC-BF64-7455-4416B5337DC2}"/>
              </a:ext>
            </a:extLst>
          </p:cNvPr>
          <p:cNvSpPr>
            <a:spLocks noGrp="1"/>
          </p:cNvSpPr>
          <p:nvPr>
            <p:ph type="dt" sz="half" idx="10"/>
          </p:nvPr>
        </p:nvSpPr>
        <p:spPr/>
        <p:txBody>
          <a:bodyPr/>
          <a:lstStyle/>
          <a:p>
            <a:pPr>
              <a:defRPr/>
            </a:pPr>
            <a:fld id="{FF6B0633-4400-4897-969E-688A0A5C339E}" type="datetime1">
              <a:rPr lang="en-US" smtClean="0"/>
              <a:t>10/13/2023</a:t>
            </a:fld>
            <a:endParaRPr lang="en-US" dirty="0"/>
          </a:p>
        </p:txBody>
      </p:sp>
      <p:sp>
        <p:nvSpPr>
          <p:cNvPr id="5" name="TextBox 4">
            <a:extLst>
              <a:ext uri="{FF2B5EF4-FFF2-40B4-BE49-F238E27FC236}">
                <a16:creationId xmlns:a16="http://schemas.microsoft.com/office/drawing/2014/main" id="{1754E16A-53A1-C38A-DC6D-106E9AE9BEC2}"/>
              </a:ext>
            </a:extLst>
          </p:cNvPr>
          <p:cNvSpPr txBox="1"/>
          <p:nvPr/>
        </p:nvSpPr>
        <p:spPr>
          <a:xfrm>
            <a:off x="457200" y="1219200"/>
            <a:ext cx="8153400" cy="4708981"/>
          </a:xfrm>
          <a:prstGeom prst="rect">
            <a:avLst/>
          </a:prstGeom>
          <a:noFill/>
        </p:spPr>
        <p:txBody>
          <a:bodyPr wrap="square">
            <a:spAutoFit/>
          </a:bodyPr>
          <a:lstStyle/>
          <a:p>
            <a:pPr marR="0" lvl="0" algn="just">
              <a:spcBef>
                <a:spcPts val="0"/>
              </a:spcBef>
              <a:spcAft>
                <a:spcPts val="0"/>
              </a:spcAft>
            </a:pPr>
            <a:r>
              <a:rPr lang="en-US" sz="2000" dirty="0">
                <a:effectLst/>
                <a:latin typeface="Arial" panose="020B0604020202020204" pitchFamily="34" charset="0"/>
                <a:ea typeface="Calibri" panose="020F0502020204030204" pitchFamily="34" charset="0"/>
              </a:rPr>
              <a:t>Can you tell us the correct procedure for enrollment for our LCSW’s/LPC’s/LMFT’s – The FQHC’s are having many issues with our behavioral health plans requiring a PA Medicaid (or a CHIP) number for our LCSW/LPC/LMFT providers.</a:t>
            </a:r>
            <a:r>
              <a:rPr lang="en-US" sz="2000" dirty="0">
                <a:effectLst/>
                <a:latin typeface="Arial" panose="020B0604020202020204" pitchFamily="34" charset="0"/>
                <a:ea typeface="Times New Roman" panose="02020603050405020304" pitchFamily="18" charset="0"/>
              </a:rPr>
              <a:t> </a:t>
            </a:r>
          </a:p>
          <a:p>
            <a:pPr marR="0" lvl="0" algn="just">
              <a:spcBef>
                <a:spcPts val="0"/>
              </a:spcBef>
              <a:spcAft>
                <a:spcPts val="0"/>
              </a:spcAft>
            </a:pPr>
            <a:endParaRPr lang="en-US" sz="2000" dirty="0">
              <a:solidFill>
                <a:srgbClr val="FF0000"/>
              </a:solidFill>
              <a:latin typeface="Arial" panose="020B0604020202020204" pitchFamily="34" charset="0"/>
              <a:ea typeface="Times New Roman" panose="02020603050405020304" pitchFamily="18" charset="0"/>
            </a:endParaRPr>
          </a:p>
          <a:p>
            <a:pPr marR="0" lvl="0" algn="just">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LCSWs are enrolled for MA as well as for CHIP. Under the CHIP program they are enrolled as an 11-116 with the CHIP only PEP.  LPCs are enrolled for the CHIP program as PT 11-117 with the CHIP only PEP. LMFTs are enrolled for the CHIP program as PT 11-122 with the CHIP only PEP. </a:t>
            </a:r>
            <a:endParaRPr lang="en-US" sz="2000" dirty="0">
              <a:latin typeface="Calibri" panose="020F0502020204030204" pitchFamily="34" charset="0"/>
              <a:ea typeface="Times New Roman" panose="02020603050405020304" pitchFamily="18" charset="0"/>
            </a:endParaRPr>
          </a:p>
          <a:p>
            <a:pPr marR="0" lvl="0" algn="just">
              <a:spcBef>
                <a:spcPts val="0"/>
              </a:spcBef>
              <a:spcAft>
                <a:spcPts val="0"/>
              </a:spcAft>
            </a:pPr>
            <a:endParaRPr lang="en-US" sz="2000" dirty="0">
              <a:solidFill>
                <a:srgbClr val="FF0000"/>
              </a:solidFill>
              <a:effectLst/>
              <a:latin typeface="Calibri" panose="020F0502020204030204" pitchFamily="34" charset="0"/>
              <a:ea typeface="Times New Roman" panose="02020603050405020304" pitchFamily="18" charset="0"/>
            </a:endParaRPr>
          </a:p>
          <a:p>
            <a:pPr marR="0" lvl="0" algn="just">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rPr>
              <a:t>For MA all these provider types are enrolled as an 11-112 with a BHHC PEP. To enroll, as MA with the 11-112 you must contact the BH MCO first to obtain the BH MCO Attestation as you will need this to upload in the application.</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27A59AD-353F-96B3-9FB9-DD25F201A380}"/>
              </a:ext>
            </a:extLst>
          </p:cNvPr>
          <p:cNvSpPr>
            <a:spLocks noGrp="1"/>
          </p:cNvSpPr>
          <p:nvPr>
            <p:ph type="sldNum" sz="quarter" idx="12"/>
          </p:nvPr>
        </p:nvSpPr>
        <p:spPr/>
        <p:txBody>
          <a:bodyPr/>
          <a:lstStyle/>
          <a:p>
            <a:pPr>
              <a:defRPr/>
            </a:pPr>
            <a:fld id="{9C10EB89-1475-4332-AC66-2657F847E4F2}" type="slidenum">
              <a:rPr lang="en-US" smtClean="0"/>
              <a:pPr>
                <a:defRPr/>
              </a:pPr>
              <a:t>70</a:t>
            </a:fld>
            <a:endParaRPr lang="en-US" dirty="0"/>
          </a:p>
        </p:txBody>
      </p:sp>
    </p:spTree>
    <p:extLst>
      <p:ext uri="{BB962C8B-B14F-4D97-AF65-F5344CB8AC3E}">
        <p14:creationId xmlns:p14="http://schemas.microsoft.com/office/powerpoint/2010/main" val="1012054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143000"/>
            <a:ext cx="8153400" cy="4953000"/>
          </a:xfrm>
        </p:spPr>
        <p:txBody>
          <a:bodyPr/>
          <a:lstStyle/>
          <a:p>
            <a:pPr marL="0" indent="0">
              <a:spcBef>
                <a:spcPts val="0"/>
              </a:spcBef>
              <a:spcAft>
                <a:spcPts val="0"/>
              </a:spcAft>
              <a:buNone/>
            </a:pPr>
            <a:r>
              <a:rPr lang="en-US" sz="1500" b="1" dirty="0"/>
              <a:t>Electronic Provider Enrollment Application</a:t>
            </a:r>
            <a:endParaRPr lang="en-US" sz="1500" dirty="0"/>
          </a:p>
          <a:p>
            <a:pPr lvl="1">
              <a:buFont typeface="Arial" panose="020B0604020202020204" pitchFamily="34" charset="0"/>
              <a:buChar char="•"/>
            </a:pPr>
            <a:r>
              <a:rPr lang="en-US" sz="1500" u="sng" dirty="0">
                <a:hlinkClick r:id="rId3"/>
              </a:rPr>
              <a:t>https://promise.dpw.state.pa.us</a:t>
            </a:r>
            <a:endParaRPr lang="en-US" sz="1500" dirty="0"/>
          </a:p>
          <a:p>
            <a:pPr marL="0" indent="0">
              <a:buNone/>
            </a:pPr>
            <a:endParaRPr lang="en-US" sz="1500" b="1" dirty="0"/>
          </a:p>
          <a:p>
            <a:pPr marL="0" indent="0">
              <a:buNone/>
            </a:pPr>
            <a:r>
              <a:rPr lang="en-US" sz="1500" b="1" dirty="0"/>
              <a:t>Provider Enrollment Information</a:t>
            </a:r>
            <a:endParaRPr lang="en-US" sz="1500" dirty="0"/>
          </a:p>
          <a:p>
            <a:pPr lvl="1">
              <a:buFont typeface="Arial" panose="020B0604020202020204" pitchFamily="34" charset="0"/>
              <a:buChar char="•"/>
            </a:pPr>
            <a:r>
              <a:rPr lang="en-US" sz="1400" dirty="0">
                <a:solidFill>
                  <a:schemeClr val="accent1">
                    <a:lumMod val="50000"/>
                  </a:schemeClr>
                </a:solidFill>
                <a:hlinkClick r:id="rId4">
                  <a:extLst>
                    <a:ext uri="{A12FA001-AC4F-418D-AE19-62706E023703}">
                      <ahyp:hlinkClr xmlns:ahyp="http://schemas.microsoft.com/office/drawing/2018/hyperlinkcolor" val="tx"/>
                    </a:ext>
                  </a:extLst>
                </a:hlinkClick>
              </a:rPr>
              <a:t>Enrollment Information (pa.gov)</a:t>
            </a:r>
            <a:endParaRPr lang="en-US" sz="1400" dirty="0">
              <a:solidFill>
                <a:schemeClr val="accent1">
                  <a:lumMod val="50000"/>
                </a:schemeClr>
              </a:solidFill>
            </a:endParaRPr>
          </a:p>
          <a:p>
            <a:pPr lvl="1">
              <a:buFont typeface="Arial" panose="020B0604020202020204" pitchFamily="34" charset="0"/>
              <a:buChar char="•"/>
            </a:pPr>
            <a:r>
              <a:rPr lang="en-US" sz="1500" dirty="0"/>
              <a:t>Includes information regarding requirements for each Provider Type</a:t>
            </a:r>
          </a:p>
          <a:p>
            <a:pPr marL="0" indent="0">
              <a:buNone/>
            </a:pPr>
            <a:r>
              <a:rPr lang="en-US" sz="1500" dirty="0">
                <a:solidFill>
                  <a:srgbClr val="FF0000"/>
                </a:solidFill>
              </a:rPr>
              <a:t> </a:t>
            </a:r>
          </a:p>
          <a:p>
            <a:pPr marL="0" indent="0">
              <a:buNone/>
            </a:pPr>
            <a:r>
              <a:rPr lang="en-US" sz="1500" b="1" dirty="0"/>
              <a:t>Provider Enrollment and Screening Requirements of the Affordable Care Act</a:t>
            </a:r>
            <a:endParaRPr lang="en-US" sz="1500" dirty="0"/>
          </a:p>
          <a:p>
            <a:pPr lvl="1">
              <a:buFont typeface="Arial" panose="020B0604020202020204" pitchFamily="34" charset="0"/>
              <a:buChar char="•"/>
            </a:pPr>
            <a:r>
              <a:rPr lang="en-US" sz="1400" dirty="0" err="1">
                <a:solidFill>
                  <a:schemeClr val="accent1">
                    <a:lumMod val="50000"/>
                  </a:schemeClr>
                </a:solidFill>
                <a:hlinkClick r:id="rId5">
                  <a:extLst>
                    <a:ext uri="{A12FA001-AC4F-418D-AE19-62706E023703}">
                      <ahyp:hlinkClr xmlns:ahyp="http://schemas.microsoft.com/office/drawing/2018/hyperlinkcolor" val="tx"/>
                    </a:ext>
                  </a:extLst>
                </a:hlinkClick>
              </a:rPr>
              <a:t>ACAforproviders</a:t>
            </a:r>
            <a:r>
              <a:rPr lang="en-US" sz="1400" dirty="0">
                <a:solidFill>
                  <a:schemeClr val="accent1">
                    <a:lumMod val="50000"/>
                  </a:schemeClr>
                </a:solidFill>
                <a:hlinkClick r:id="rId5">
                  <a:extLst>
                    <a:ext uri="{A12FA001-AC4F-418D-AE19-62706E023703}">
                      <ahyp:hlinkClr xmlns:ahyp="http://schemas.microsoft.com/office/drawing/2018/hyperlinkcolor" val="tx"/>
                    </a:ext>
                  </a:extLst>
                </a:hlinkClick>
              </a:rPr>
              <a:t> (pa.gov)</a:t>
            </a:r>
            <a:endParaRPr lang="en-US" sz="1400" dirty="0">
              <a:solidFill>
                <a:schemeClr val="accent1">
                  <a:lumMod val="50000"/>
                </a:schemeClr>
              </a:solidFill>
            </a:endParaRPr>
          </a:p>
          <a:p>
            <a:pPr lvl="1">
              <a:buFont typeface="Arial" panose="020B0604020202020204" pitchFamily="34" charset="0"/>
              <a:buChar char="•"/>
            </a:pPr>
            <a:r>
              <a:rPr lang="en-US" sz="1500" dirty="0"/>
              <a:t>Includes the most current information from the Department relating to the ACA federally mandated regulations</a:t>
            </a:r>
          </a:p>
          <a:p>
            <a:pPr marL="0" indent="0">
              <a:buNone/>
            </a:pPr>
            <a:endParaRPr lang="en-US" sz="1500" dirty="0">
              <a:solidFill>
                <a:srgbClr val="FF0000"/>
              </a:solidFill>
            </a:endParaRPr>
          </a:p>
          <a:p>
            <a:pPr marL="0" indent="0">
              <a:buNone/>
            </a:pPr>
            <a:r>
              <a:rPr lang="en-US" sz="1500" b="1" dirty="0"/>
              <a:t>Medicaid Information </a:t>
            </a:r>
            <a:endParaRPr lang="en-US" sz="1500" dirty="0"/>
          </a:p>
          <a:p>
            <a:pPr lvl="1">
              <a:buFont typeface="Arial" panose="020B0604020202020204" pitchFamily="34" charset="0"/>
              <a:buChar char="•"/>
            </a:pPr>
            <a:r>
              <a:rPr lang="en-US" sz="1200" dirty="0">
                <a:hlinkClick r:id="rId6"/>
              </a:rPr>
              <a:t>Medicaid | Medicaid </a:t>
            </a:r>
            <a:endParaRPr lang="en-US" sz="1200" dirty="0"/>
          </a:p>
          <a:p>
            <a:pPr lvl="1">
              <a:buFont typeface="Arial" panose="020B0604020202020204" pitchFamily="34" charset="0"/>
              <a:buChar char="•"/>
            </a:pPr>
            <a:r>
              <a:rPr lang="en-US" sz="1500" dirty="0"/>
              <a:t>Provides information about the ACA federally mandated regulations and how they relate to the Medicaid program</a:t>
            </a:r>
          </a:p>
          <a:p>
            <a:pPr marL="0" lvl="0" indent="0">
              <a:spcBef>
                <a:spcPts val="0"/>
              </a:spcBef>
              <a:buNone/>
            </a:pPr>
            <a:endParaRPr lang="en-US" sz="1100" dirty="0">
              <a:solidFill>
                <a:srgbClr val="FF0000"/>
              </a:solidFill>
            </a:endParaRPr>
          </a:p>
        </p:txBody>
      </p:sp>
      <p:sp>
        <p:nvSpPr>
          <p:cNvPr id="5" name="Title 4"/>
          <p:cNvSpPr>
            <a:spLocks noGrp="1"/>
          </p:cNvSpPr>
          <p:nvPr>
            <p:ph type="title"/>
          </p:nvPr>
        </p:nvSpPr>
        <p:spPr/>
        <p:txBody>
          <a:bodyPr/>
          <a:lstStyle/>
          <a:p>
            <a:r>
              <a:rPr lang="en-US" dirty="0"/>
              <a:t>Resources</a:t>
            </a:r>
          </a:p>
        </p:txBody>
      </p:sp>
      <p:sp>
        <p:nvSpPr>
          <p:cNvPr id="2" name="Date Placeholder 1">
            <a:extLst>
              <a:ext uri="{FF2B5EF4-FFF2-40B4-BE49-F238E27FC236}">
                <a16:creationId xmlns:a16="http://schemas.microsoft.com/office/drawing/2014/main" id="{7D0AECD0-C3DA-CFDA-35F7-2F64E9836834}"/>
              </a:ext>
            </a:extLst>
          </p:cNvPr>
          <p:cNvSpPr>
            <a:spLocks noGrp="1"/>
          </p:cNvSpPr>
          <p:nvPr>
            <p:ph type="dt" sz="half" idx="10"/>
          </p:nvPr>
        </p:nvSpPr>
        <p:spPr/>
        <p:txBody>
          <a:bodyPr/>
          <a:lstStyle/>
          <a:p>
            <a:pPr>
              <a:defRPr/>
            </a:pPr>
            <a:fld id="{2A374361-DD17-4466-A926-F5A5751329AC}" type="datetime1">
              <a:rPr lang="en-US" smtClean="0"/>
              <a:t>10/13/2023</a:t>
            </a:fld>
            <a:endParaRPr lang="en-US" dirty="0"/>
          </a:p>
        </p:txBody>
      </p:sp>
      <p:sp>
        <p:nvSpPr>
          <p:cNvPr id="3" name="Slide Number Placeholder 2">
            <a:extLst>
              <a:ext uri="{FF2B5EF4-FFF2-40B4-BE49-F238E27FC236}">
                <a16:creationId xmlns:a16="http://schemas.microsoft.com/office/drawing/2014/main" id="{3027FFDF-9D0E-4954-9754-CA2910C33C76}"/>
              </a:ext>
            </a:extLst>
          </p:cNvPr>
          <p:cNvSpPr>
            <a:spLocks noGrp="1"/>
          </p:cNvSpPr>
          <p:nvPr>
            <p:ph type="sldNum" sz="quarter" idx="12"/>
          </p:nvPr>
        </p:nvSpPr>
        <p:spPr/>
        <p:txBody>
          <a:bodyPr/>
          <a:lstStyle/>
          <a:p>
            <a:pPr>
              <a:defRPr/>
            </a:pPr>
            <a:fld id="{9C10EB89-1475-4332-AC66-2657F847E4F2}" type="slidenum">
              <a:rPr lang="en-US" smtClean="0"/>
              <a:pPr>
                <a:defRPr/>
              </a:pPr>
              <a:t>71</a:t>
            </a:fld>
            <a:endParaRPr lang="en-US" dirty="0"/>
          </a:p>
        </p:txBody>
      </p:sp>
    </p:spTree>
    <p:extLst>
      <p:ext uri="{BB962C8B-B14F-4D97-AF65-F5344CB8AC3E}">
        <p14:creationId xmlns:p14="http://schemas.microsoft.com/office/powerpoint/2010/main" val="3753169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219200"/>
            <a:ext cx="8153400" cy="4800600"/>
          </a:xfrm>
        </p:spPr>
        <p:txBody>
          <a:bodyPr/>
          <a:lstStyle/>
          <a:p>
            <a:pPr marL="0" indent="0">
              <a:spcBef>
                <a:spcPts val="0"/>
              </a:spcBef>
              <a:spcAft>
                <a:spcPts val="0"/>
              </a:spcAft>
              <a:buNone/>
            </a:pPr>
            <a:r>
              <a:rPr lang="en-US" sz="1500" b="1" dirty="0"/>
              <a:t>Department of Human Services Website</a:t>
            </a:r>
          </a:p>
          <a:p>
            <a:pPr lvl="1">
              <a:spcBef>
                <a:spcPts val="0"/>
              </a:spcBef>
              <a:spcAft>
                <a:spcPts val="0"/>
              </a:spcAft>
              <a:buFont typeface="Arial" panose="020B0604020202020204" pitchFamily="34" charset="0"/>
              <a:buChar char="•"/>
            </a:pPr>
            <a:r>
              <a:rPr lang="en-US" sz="1500" dirty="0">
                <a:solidFill>
                  <a:srgbClr val="009999"/>
                </a:solidFill>
                <a:hlinkClick r:id="rId3">
                  <a:extLst>
                    <a:ext uri="{A12FA001-AC4F-418D-AE19-62706E023703}">
                      <ahyp:hlinkClr xmlns:ahyp="http://schemas.microsoft.com/office/drawing/2018/hyperlinkcolor" val="tx"/>
                    </a:ext>
                  </a:extLst>
                </a:hlinkClick>
              </a:rPr>
              <a:t>http://www.dhs.pa.gov</a:t>
            </a:r>
            <a:r>
              <a:rPr lang="en-US" sz="1500" dirty="0">
                <a:solidFill>
                  <a:schemeClr val="accent1">
                    <a:lumMod val="50000"/>
                  </a:schemeClr>
                </a:solidFill>
                <a:hlinkClick r:id="rId3">
                  <a:extLst>
                    <a:ext uri="{A12FA001-AC4F-418D-AE19-62706E023703}">
                      <ahyp:hlinkClr xmlns:ahyp="http://schemas.microsoft.com/office/drawing/2018/hyperlinkcolor" val="tx"/>
                    </a:ext>
                  </a:extLst>
                </a:hlinkClick>
              </a:rPr>
              <a:t>/</a:t>
            </a:r>
            <a:endParaRPr lang="en-US" sz="1500" dirty="0">
              <a:solidFill>
                <a:schemeClr val="accent1">
                  <a:lumMod val="50000"/>
                </a:schemeClr>
              </a:solidFill>
            </a:endParaRPr>
          </a:p>
          <a:p>
            <a:pPr marL="457200" lvl="1" indent="0">
              <a:spcBef>
                <a:spcPts val="0"/>
              </a:spcBef>
              <a:spcAft>
                <a:spcPts val="0"/>
              </a:spcAft>
              <a:buNone/>
            </a:pPr>
            <a:endParaRPr lang="en-US" sz="1500" dirty="0"/>
          </a:p>
          <a:p>
            <a:pPr marL="0" indent="0">
              <a:spcBef>
                <a:spcPts val="0"/>
              </a:spcBef>
              <a:spcAft>
                <a:spcPts val="0"/>
              </a:spcAft>
              <a:buNone/>
            </a:pPr>
            <a:r>
              <a:rPr lang="en-US" sz="1500" b="1" dirty="0"/>
              <a:t>Provider Assistance Center - 800/248-2152</a:t>
            </a:r>
          </a:p>
          <a:p>
            <a:pPr lvl="1">
              <a:spcBef>
                <a:spcPts val="0"/>
              </a:spcBef>
              <a:spcAft>
                <a:spcPts val="0"/>
              </a:spcAft>
              <a:buFont typeface="Arial" panose="020B0604020202020204" pitchFamily="34" charset="0"/>
              <a:buChar char="•"/>
            </a:pPr>
            <a:r>
              <a:rPr lang="en-US" sz="1500" dirty="0"/>
              <a:t>Obtain PROMISe™ Portal account information and portal password resets</a:t>
            </a:r>
          </a:p>
          <a:p>
            <a:pPr marL="0" indent="0">
              <a:spcBef>
                <a:spcPts val="0"/>
              </a:spcBef>
              <a:spcAft>
                <a:spcPts val="0"/>
              </a:spcAft>
              <a:buNone/>
            </a:pPr>
            <a:endParaRPr lang="en-US" sz="1500" b="1" dirty="0"/>
          </a:p>
          <a:p>
            <a:pPr marL="0" indent="0">
              <a:spcBef>
                <a:spcPts val="0"/>
              </a:spcBef>
              <a:spcAft>
                <a:spcPts val="0"/>
              </a:spcAft>
              <a:buNone/>
            </a:pPr>
            <a:r>
              <a:rPr lang="en-US" sz="1500" b="1" dirty="0"/>
              <a:t>Provider Quick Tip</a:t>
            </a:r>
          </a:p>
          <a:p>
            <a:pPr marL="0" indent="0">
              <a:spcBef>
                <a:spcPts val="0"/>
              </a:spcBef>
              <a:spcAft>
                <a:spcPts val="0"/>
              </a:spcAft>
              <a:buNone/>
            </a:pPr>
            <a:r>
              <a:rPr lang="en-US" sz="1500"/>
              <a:t>#270 - Revalidation </a:t>
            </a:r>
            <a:r>
              <a:rPr lang="en-US" sz="1500" dirty="0"/>
              <a:t>of </a:t>
            </a:r>
            <a:r>
              <a:rPr lang="en-US" sz="1500"/>
              <a:t>Multiple Locations</a:t>
            </a:r>
            <a:endParaRPr lang="en-US" sz="1500" dirty="0"/>
          </a:p>
          <a:p>
            <a:pPr marL="0" indent="0">
              <a:spcBef>
                <a:spcPts val="0"/>
              </a:spcBef>
              <a:spcAft>
                <a:spcPts val="0"/>
              </a:spcAft>
              <a:buNone/>
            </a:pPr>
            <a:r>
              <a:rPr lang="en-US" sz="1500" dirty="0"/>
              <a:t>#265 - How to Check the Status of Your Electronic Provider Enrollment Application/Actions to Take if Your Application Was Returned for Additional Information </a:t>
            </a:r>
          </a:p>
          <a:p>
            <a:pPr marL="0" indent="0">
              <a:spcBef>
                <a:spcPts val="0"/>
              </a:spcBef>
              <a:spcAft>
                <a:spcPts val="0"/>
              </a:spcAft>
              <a:buNone/>
            </a:pPr>
            <a:r>
              <a:rPr lang="en-US" sz="1500" dirty="0"/>
              <a:t>#195 - Additional Information on the Provider Enrollment Application Fee</a:t>
            </a:r>
          </a:p>
          <a:p>
            <a:pPr lvl="1">
              <a:spcBef>
                <a:spcPts val="0"/>
              </a:spcBef>
              <a:spcAft>
                <a:spcPts val="0"/>
              </a:spcAft>
              <a:buFont typeface="Arial" panose="020B0604020202020204" pitchFamily="34" charset="0"/>
              <a:buChar char="•"/>
            </a:pPr>
            <a:r>
              <a:rPr lang="en-US" sz="1400" dirty="0">
                <a:solidFill>
                  <a:schemeClr val="accent1">
                    <a:lumMod val="50000"/>
                  </a:schemeClr>
                </a:solidFill>
                <a:hlinkClick r:id="rId4">
                  <a:extLst>
                    <a:ext uri="{A12FA001-AC4F-418D-AE19-62706E023703}">
                      <ahyp:hlinkClr xmlns:ahyp="http://schemas.microsoft.com/office/drawing/2018/hyperlinkcolor" val="tx"/>
                    </a:ext>
                  </a:extLst>
                </a:hlinkClick>
              </a:rPr>
              <a:t>Quick Tips (pa.gov)</a:t>
            </a:r>
            <a:endParaRPr lang="en-US" sz="1500" dirty="0">
              <a:solidFill>
                <a:schemeClr val="accent1">
                  <a:lumMod val="50000"/>
                </a:schemeClr>
              </a:solidFill>
            </a:endParaRPr>
          </a:p>
          <a:p>
            <a:pPr marL="0" indent="0">
              <a:spcBef>
                <a:spcPts val="0"/>
              </a:spcBef>
              <a:buNone/>
            </a:pPr>
            <a:endParaRPr lang="en-US" sz="1500" dirty="0">
              <a:solidFill>
                <a:srgbClr val="FF0000"/>
              </a:solidFill>
            </a:endParaRPr>
          </a:p>
          <a:p>
            <a:pPr marL="0" indent="0">
              <a:spcBef>
                <a:spcPts val="0"/>
              </a:spcBef>
              <a:buNone/>
            </a:pPr>
            <a:r>
              <a:rPr lang="en-US" sz="1500" b="1" dirty="0"/>
              <a:t>Medical Assistance Bulletins</a:t>
            </a:r>
          </a:p>
          <a:p>
            <a:pPr marL="0" indent="0">
              <a:spcBef>
                <a:spcPts val="0"/>
              </a:spcBef>
              <a:buNone/>
            </a:pPr>
            <a:r>
              <a:rPr lang="en-US" sz="1500" dirty="0"/>
              <a:t>MAB 99-16-10 – Revalidation of Medical Assistance (MA) Providers</a:t>
            </a:r>
          </a:p>
          <a:p>
            <a:pPr marL="0" indent="0">
              <a:spcBef>
                <a:spcPts val="0"/>
              </a:spcBef>
              <a:buNone/>
            </a:pPr>
            <a:r>
              <a:rPr lang="en-US" sz="1500" dirty="0"/>
              <a:t>MAB 99-16-07 – Enrollment of Ordering, Referring and Prescribing Providers</a:t>
            </a:r>
          </a:p>
          <a:p>
            <a:pPr marL="0" indent="0">
              <a:spcBef>
                <a:spcPts val="0"/>
              </a:spcBef>
              <a:buNone/>
            </a:pPr>
            <a:r>
              <a:rPr lang="en-US" sz="1500" dirty="0"/>
              <a:t>MAB 08-16-13 – ACA Enrollment Application Fee</a:t>
            </a:r>
          </a:p>
          <a:p>
            <a:pPr lvl="1">
              <a:spcBef>
                <a:spcPts val="0"/>
              </a:spcBef>
              <a:spcAft>
                <a:spcPts val="600"/>
              </a:spcAft>
              <a:buFont typeface="Arial" panose="020B0604020202020204" pitchFamily="34" charset="0"/>
              <a:buChar char="•"/>
            </a:pPr>
            <a:r>
              <a:rPr lang="en-US" sz="1400" dirty="0">
                <a:solidFill>
                  <a:schemeClr val="accent1">
                    <a:lumMod val="50000"/>
                  </a:schemeClr>
                </a:solidFill>
                <a:hlinkClick r:id="rId5">
                  <a:extLst>
                    <a:ext uri="{A12FA001-AC4F-418D-AE19-62706E023703}">
                      <ahyp:hlinkClr xmlns:ahyp="http://schemas.microsoft.com/office/drawing/2018/hyperlinkcolor" val="tx"/>
                    </a:ext>
                  </a:extLst>
                </a:hlinkClick>
              </a:rPr>
              <a:t>Bulletin Search (pa.gov)</a:t>
            </a:r>
            <a:endParaRPr lang="en-US" sz="1500" b="1" dirty="0">
              <a:solidFill>
                <a:schemeClr val="accent1">
                  <a:lumMod val="50000"/>
                </a:schemeClr>
              </a:solidFill>
            </a:endParaRPr>
          </a:p>
          <a:p>
            <a:pPr marL="0" indent="0">
              <a:spcBef>
                <a:spcPts val="0"/>
              </a:spcBef>
              <a:spcAft>
                <a:spcPts val="0"/>
              </a:spcAft>
              <a:buNone/>
            </a:pPr>
            <a:r>
              <a:rPr lang="en-US" sz="1500" b="1" dirty="0"/>
              <a:t>DHS Provider Services Center – 800/537-8862 option 2; option 4 for Enrollment</a:t>
            </a:r>
            <a:endParaRPr lang="en-US" dirty="0"/>
          </a:p>
        </p:txBody>
      </p:sp>
      <p:sp>
        <p:nvSpPr>
          <p:cNvPr id="5" name="Title 4"/>
          <p:cNvSpPr>
            <a:spLocks noGrp="1"/>
          </p:cNvSpPr>
          <p:nvPr>
            <p:ph type="title"/>
          </p:nvPr>
        </p:nvSpPr>
        <p:spPr/>
        <p:txBody>
          <a:bodyPr/>
          <a:lstStyle/>
          <a:p>
            <a:r>
              <a:rPr lang="en-US" dirty="0"/>
              <a:t>Resources (continued)</a:t>
            </a:r>
          </a:p>
        </p:txBody>
      </p:sp>
      <p:sp>
        <p:nvSpPr>
          <p:cNvPr id="2" name="Date Placeholder 1">
            <a:extLst>
              <a:ext uri="{FF2B5EF4-FFF2-40B4-BE49-F238E27FC236}">
                <a16:creationId xmlns:a16="http://schemas.microsoft.com/office/drawing/2014/main" id="{1FAEDE16-69F6-AB61-085F-B00009C6C6D4}"/>
              </a:ext>
            </a:extLst>
          </p:cNvPr>
          <p:cNvSpPr>
            <a:spLocks noGrp="1"/>
          </p:cNvSpPr>
          <p:nvPr>
            <p:ph type="dt" sz="half" idx="10"/>
          </p:nvPr>
        </p:nvSpPr>
        <p:spPr/>
        <p:txBody>
          <a:bodyPr/>
          <a:lstStyle/>
          <a:p>
            <a:pPr>
              <a:defRPr/>
            </a:pPr>
            <a:fld id="{EAD6C71F-5945-4C35-85EA-D97AB8420976}" type="datetime1">
              <a:rPr lang="en-US" smtClean="0"/>
              <a:t>10/13/2023</a:t>
            </a:fld>
            <a:endParaRPr lang="en-US" dirty="0"/>
          </a:p>
        </p:txBody>
      </p:sp>
      <p:sp>
        <p:nvSpPr>
          <p:cNvPr id="3" name="Slide Number Placeholder 2">
            <a:extLst>
              <a:ext uri="{FF2B5EF4-FFF2-40B4-BE49-F238E27FC236}">
                <a16:creationId xmlns:a16="http://schemas.microsoft.com/office/drawing/2014/main" id="{1F52E036-7294-BEC3-306C-96997C7A7DF4}"/>
              </a:ext>
            </a:extLst>
          </p:cNvPr>
          <p:cNvSpPr>
            <a:spLocks noGrp="1"/>
          </p:cNvSpPr>
          <p:nvPr>
            <p:ph type="sldNum" sz="quarter" idx="12"/>
          </p:nvPr>
        </p:nvSpPr>
        <p:spPr/>
        <p:txBody>
          <a:bodyPr/>
          <a:lstStyle/>
          <a:p>
            <a:pPr>
              <a:defRPr/>
            </a:pPr>
            <a:fld id="{9C10EB89-1475-4332-AC66-2657F847E4F2}" type="slidenum">
              <a:rPr lang="en-US" smtClean="0"/>
              <a:pPr>
                <a:defRPr/>
              </a:pPr>
              <a:t>72</a:t>
            </a:fld>
            <a:endParaRPr lang="en-US" dirty="0"/>
          </a:p>
        </p:txBody>
      </p:sp>
    </p:spTree>
    <p:extLst>
      <p:ext uri="{BB962C8B-B14F-4D97-AF65-F5344CB8AC3E}">
        <p14:creationId xmlns:p14="http://schemas.microsoft.com/office/powerpoint/2010/main" val="254388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Enrolling a New FQHC</a:t>
            </a:r>
          </a:p>
        </p:txBody>
      </p:sp>
      <p:pic>
        <p:nvPicPr>
          <p:cNvPr id="2" name="Content Placeholder 1">
            <a:extLst>
              <a:ext uri="{FF2B5EF4-FFF2-40B4-BE49-F238E27FC236}">
                <a16:creationId xmlns:a16="http://schemas.microsoft.com/office/drawing/2014/main" id="{261FB257-D680-D418-E54E-7EF0F47B7B22}"/>
              </a:ext>
            </a:extLst>
          </p:cNvPr>
          <p:cNvPicPr>
            <a:picLocks noGrp="1" noChangeAspect="1"/>
          </p:cNvPicPr>
          <p:nvPr>
            <p:ph idx="4294967295"/>
          </p:nvPr>
        </p:nvPicPr>
        <p:blipFill>
          <a:blip r:embed="rId3"/>
          <a:stretch>
            <a:fillRect/>
          </a:stretch>
        </p:blipFill>
        <p:spPr>
          <a:xfrm>
            <a:off x="971401" y="1219200"/>
            <a:ext cx="7353597" cy="4648200"/>
          </a:xfrm>
          <a:prstGeom prst="rect">
            <a:avLst/>
          </a:prstGeom>
        </p:spPr>
      </p:pic>
      <p:sp>
        <p:nvSpPr>
          <p:cNvPr id="3" name="Date Placeholder 2">
            <a:extLst>
              <a:ext uri="{FF2B5EF4-FFF2-40B4-BE49-F238E27FC236}">
                <a16:creationId xmlns:a16="http://schemas.microsoft.com/office/drawing/2014/main" id="{42C9E8DC-E81A-42E4-5C92-27BE44524B9A}"/>
              </a:ext>
            </a:extLst>
          </p:cNvPr>
          <p:cNvSpPr>
            <a:spLocks noGrp="1"/>
          </p:cNvSpPr>
          <p:nvPr>
            <p:ph type="dt" sz="half" idx="10"/>
          </p:nvPr>
        </p:nvSpPr>
        <p:spPr/>
        <p:txBody>
          <a:bodyPr/>
          <a:lstStyle/>
          <a:p>
            <a:pPr>
              <a:defRPr/>
            </a:pPr>
            <a:fld id="{49E77C69-F3D7-477D-ACB8-A61BAEF5AAE5}" type="datetime1">
              <a:rPr lang="en-US" smtClean="0"/>
              <a:t>10/13/2023</a:t>
            </a:fld>
            <a:endParaRPr lang="en-US" dirty="0"/>
          </a:p>
        </p:txBody>
      </p:sp>
      <p:sp>
        <p:nvSpPr>
          <p:cNvPr id="4" name="Slide Number Placeholder 3">
            <a:extLst>
              <a:ext uri="{FF2B5EF4-FFF2-40B4-BE49-F238E27FC236}">
                <a16:creationId xmlns:a16="http://schemas.microsoft.com/office/drawing/2014/main" id="{7FD73B64-602C-BDF7-38AE-F69024C37084}"/>
              </a:ext>
            </a:extLst>
          </p:cNvPr>
          <p:cNvSpPr>
            <a:spLocks noGrp="1"/>
          </p:cNvSpPr>
          <p:nvPr>
            <p:ph type="sldNum" sz="quarter" idx="12"/>
          </p:nvPr>
        </p:nvSpPr>
        <p:spPr/>
        <p:txBody>
          <a:bodyPr/>
          <a:lstStyle/>
          <a:p>
            <a:pPr>
              <a:defRPr/>
            </a:pPr>
            <a:fld id="{9C10EB89-1475-4332-AC66-2657F847E4F2}" type="slidenum">
              <a:rPr lang="en-US" smtClean="0"/>
              <a:pPr>
                <a:defRPr/>
              </a:pPr>
              <a:t>8</a:t>
            </a:fld>
            <a:endParaRPr lang="en-US" dirty="0"/>
          </a:p>
        </p:txBody>
      </p:sp>
    </p:spTree>
    <p:extLst>
      <p:ext uri="{BB962C8B-B14F-4D97-AF65-F5344CB8AC3E}">
        <p14:creationId xmlns:p14="http://schemas.microsoft.com/office/powerpoint/2010/main" val="384617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533400"/>
            <a:ext cx="5486400" cy="533400"/>
          </a:xfrm>
          <a:prstGeom prst="rect">
            <a:avLst/>
          </a:prstGeom>
        </p:spPr>
        <p:txBody>
          <a:bodyPr/>
          <a:lstStyle/>
          <a:p>
            <a:pPr algn="l"/>
            <a:r>
              <a:rPr lang="en-US" sz="2200" dirty="0">
                <a:solidFill>
                  <a:schemeClr val="bg1"/>
                </a:solidFill>
              </a:rPr>
              <a:t>FQHC - Adding a New Service Location</a:t>
            </a:r>
          </a:p>
        </p:txBody>
      </p:sp>
      <p:sp>
        <p:nvSpPr>
          <p:cNvPr id="8195" name="Content Placeholder 5"/>
          <p:cNvSpPr>
            <a:spLocks noGrp="1"/>
          </p:cNvSpPr>
          <p:nvPr>
            <p:ph idx="4294967295"/>
          </p:nvPr>
        </p:nvSpPr>
        <p:spPr>
          <a:xfrm>
            <a:off x="609600" y="1219200"/>
            <a:ext cx="8077200" cy="4525963"/>
          </a:xfrm>
          <a:prstGeom prst="rect">
            <a:avLst/>
          </a:prstGeom>
        </p:spPr>
        <p:txBody>
          <a:bodyPr/>
          <a:lstStyle/>
          <a:p>
            <a:pPr>
              <a:buClrTx/>
            </a:pPr>
            <a:r>
              <a:rPr lang="en-US" sz="2600" dirty="0">
                <a:effectLst/>
                <a:latin typeface="+mj-lt"/>
                <a:ea typeface="Times New Roman" panose="02020603050405020304" pitchFamily="18" charset="0"/>
                <a:cs typeface="Times New Roman" panose="02020603050405020304" pitchFamily="18" charset="0"/>
              </a:rPr>
              <a:t>Enrolled FQHC adding a New Service Location</a:t>
            </a:r>
            <a:endParaRPr lang="en-US" sz="28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Logon to the PROMISe™ Portal </a:t>
            </a:r>
            <a:r>
              <a:rPr lang="en-US" sz="2000" dirty="0">
                <a:effectLst/>
                <a:latin typeface="+mj-lt"/>
                <a:ea typeface="Times New Roman" panose="02020603050405020304" pitchFamily="18" charset="0"/>
                <a:cs typeface="Times New Roman" panose="02020603050405020304" pitchFamily="18" charset="0"/>
              </a:rPr>
              <a:t>using the FQHC’s logon credentials</a:t>
            </a:r>
            <a:endParaRPr lang="en-US" sz="2000" dirty="0">
              <a:latin typeface="+mj-lt"/>
              <a:ea typeface="Times New Roman" panose="02020603050405020304" pitchFamily="18" charset="0"/>
              <a:cs typeface="Times New Roman" panose="02020603050405020304" pitchFamily="18" charset="0"/>
            </a:endParaRP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From the Provider Services Section on the My Home Page select New Service Location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Arial" panose="020B0604020202020204" pitchFamily="34" charset="0"/>
                <a:ea typeface="Times New Roman" panose="02020603050405020304" pitchFamily="18" charset="0"/>
              </a:rPr>
              <a:t>Complete the application using the FQHC’s information and submit</a:t>
            </a:r>
            <a:endParaRPr lang="en-US" sz="2000" dirty="0"/>
          </a:p>
        </p:txBody>
      </p:sp>
      <p:sp>
        <p:nvSpPr>
          <p:cNvPr id="2" name="Date Placeholder 1">
            <a:extLst>
              <a:ext uri="{FF2B5EF4-FFF2-40B4-BE49-F238E27FC236}">
                <a16:creationId xmlns:a16="http://schemas.microsoft.com/office/drawing/2014/main" id="{06CFBD00-8673-C77E-12DC-9C279A922FDB}"/>
              </a:ext>
            </a:extLst>
          </p:cNvPr>
          <p:cNvSpPr>
            <a:spLocks noGrp="1"/>
          </p:cNvSpPr>
          <p:nvPr>
            <p:ph type="dt" sz="half" idx="10"/>
          </p:nvPr>
        </p:nvSpPr>
        <p:spPr/>
        <p:txBody>
          <a:bodyPr/>
          <a:lstStyle/>
          <a:p>
            <a:pPr>
              <a:defRPr/>
            </a:pPr>
            <a:fld id="{1ED709B2-A101-48E9-87A7-D148BF28B32B}" type="datetime1">
              <a:rPr lang="en-US" smtClean="0"/>
              <a:t>10/13/2023</a:t>
            </a:fld>
            <a:endParaRPr lang="en-US" dirty="0"/>
          </a:p>
        </p:txBody>
      </p:sp>
      <p:sp>
        <p:nvSpPr>
          <p:cNvPr id="3" name="Slide Number Placeholder 2">
            <a:extLst>
              <a:ext uri="{FF2B5EF4-FFF2-40B4-BE49-F238E27FC236}">
                <a16:creationId xmlns:a16="http://schemas.microsoft.com/office/drawing/2014/main" id="{8FE19022-C463-ABA5-2E5E-BD09C84AC86B}"/>
              </a:ext>
            </a:extLst>
          </p:cNvPr>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spTree>
    <p:extLst>
      <p:ext uri="{BB962C8B-B14F-4D97-AF65-F5344CB8AC3E}">
        <p14:creationId xmlns:p14="http://schemas.microsoft.com/office/powerpoint/2010/main" val="2450710558"/>
      </p:ext>
    </p:extLst>
  </p:cSld>
  <p:clrMapOvr>
    <a:masterClrMapping/>
  </p:clrMapOvr>
</p:sld>
</file>

<file path=ppt/theme/theme1.xml><?xml version="1.0" encoding="utf-8"?>
<a:theme xmlns:a="http://schemas.openxmlformats.org/drawingml/2006/main" name="DPW-1 - MS 2007">
  <a:themeElements>
    <a:clrScheme name="DPW">
      <a:dk1>
        <a:srgbClr val="000000"/>
      </a:dk1>
      <a:lt1>
        <a:srgbClr val="FFFFFF"/>
      </a:lt1>
      <a:dk2>
        <a:srgbClr val="000000"/>
      </a:dk2>
      <a:lt2>
        <a:srgbClr val="969696"/>
      </a:lt2>
      <a:accent1>
        <a:srgbClr val="D2A305"/>
      </a:accent1>
      <a:accent2>
        <a:srgbClr val="003399"/>
      </a:accent2>
      <a:accent3>
        <a:srgbClr val="FFFFFF"/>
      </a:accent3>
      <a:accent4>
        <a:srgbClr val="D2A305"/>
      </a:accent4>
      <a:accent5>
        <a:srgbClr val="0070C0"/>
      </a:accent5>
      <a:accent6>
        <a:srgbClr val="E78A5C"/>
      </a:accent6>
      <a:hlink>
        <a:srgbClr val="0070C0"/>
      </a:hlink>
      <a:folHlink>
        <a:srgbClr val="00206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956F62CA20F846870A2686BB7E6E50" ma:contentTypeVersion="1" ma:contentTypeDescription="Create a new document." ma:contentTypeScope="" ma:versionID="972100d3985c9c1cd1c96da8a3df52b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FC4049-D793-4715-B79F-F8C51234B011}">
  <ds:schemaRefs>
    <ds:schemaRef ds:uri="http://schemas.microsoft.com/sharepoint/v3/contenttype/forms"/>
  </ds:schemaRefs>
</ds:datastoreItem>
</file>

<file path=customXml/itemProps2.xml><?xml version="1.0" encoding="utf-8"?>
<ds:datastoreItem xmlns:ds="http://schemas.openxmlformats.org/officeDocument/2006/customXml" ds:itemID="{8D852658-3312-43BA-A6D4-942D4ACEBA34}"/>
</file>

<file path=customXml/itemProps3.xml><?xml version="1.0" encoding="utf-8"?>
<ds:datastoreItem xmlns:ds="http://schemas.openxmlformats.org/officeDocument/2006/customXml" ds:itemID="{0E7FA03D-C286-4B63-9F17-F646BD35F8EF}">
  <ds:schemaRef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5144f1d-80e4-4f58-bd48-69fa1dfb0d1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DPW-1 - MS 2007</Template>
  <TotalTime>2374</TotalTime>
  <Words>3410</Words>
  <Application>Microsoft Office PowerPoint</Application>
  <PresentationFormat>On-screen Show (4:3)</PresentationFormat>
  <Paragraphs>460</Paragraphs>
  <Slides>72</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72</vt:i4>
      </vt:variant>
    </vt:vector>
  </HeadingPairs>
  <TitlesOfParts>
    <vt:vector size="78" baseType="lpstr">
      <vt:lpstr>Arial</vt:lpstr>
      <vt:lpstr>Calibri</vt:lpstr>
      <vt:lpstr>Franklin Gothic Medium</vt:lpstr>
      <vt:lpstr>Verdana</vt:lpstr>
      <vt:lpstr>DPW-1 - MS 2007</vt:lpstr>
      <vt:lpstr>DHS PowerPoint Template 3</vt:lpstr>
      <vt:lpstr>Welcome to  Federally Qualified Health Centers (FQHCs) and FQHC Practitioners Enrollment Training</vt:lpstr>
      <vt:lpstr>Topics </vt:lpstr>
      <vt:lpstr>Topics - continued</vt:lpstr>
      <vt:lpstr>ACA - Overview</vt:lpstr>
      <vt:lpstr>Provider Enrollment</vt:lpstr>
      <vt:lpstr>Types of Enrollment Applications</vt:lpstr>
      <vt:lpstr>Enrolling a New FQHC</vt:lpstr>
      <vt:lpstr>Enrolling a New FQHC</vt:lpstr>
      <vt:lpstr>FQHC - Adding a New Service Location</vt:lpstr>
      <vt:lpstr>FQHC - Adding a New Service Location</vt:lpstr>
      <vt:lpstr>FQHC – Revalidation Application</vt:lpstr>
      <vt:lpstr>FQHC – Revalidation Application</vt:lpstr>
      <vt:lpstr>FQHC – Reactivation - Service Location closed for more than 2 years</vt:lpstr>
      <vt:lpstr>FQHC – Reactivation - Service Location closed for more than 2 years</vt:lpstr>
      <vt:lpstr>FQHC – Reactivation - Service Location closed for less than 2 years</vt:lpstr>
      <vt:lpstr>FQHC – Reactivation Application –Service Location closed less than 2 years</vt:lpstr>
      <vt:lpstr> FQHC Practitioners Enrollment</vt:lpstr>
      <vt:lpstr>Enrolling a New FQHC Practitioner</vt:lpstr>
      <vt:lpstr>Enrolling a New FQHC Practitioner</vt:lpstr>
      <vt:lpstr>FQHC Practitioner - Adding a New Service Location</vt:lpstr>
      <vt:lpstr>FQHC Practitioner- Adding a New Service Location</vt:lpstr>
      <vt:lpstr>FQHC Practitioner – Revalidation Application</vt:lpstr>
      <vt:lpstr>FQHC Practitioner– Revalidation Application</vt:lpstr>
      <vt:lpstr>FQHC Practitioner– Reactivation - Service Location closed for more than 2 years</vt:lpstr>
      <vt:lpstr>FQHC Practitioner– Reactivation –Service Location closed for more than 2 years</vt:lpstr>
      <vt:lpstr>FQHC Practitioner– Reactivation –Service Location closed less than 2 years</vt:lpstr>
      <vt:lpstr>FQHC Practitioner– Reactivation Application –Service Location closed less than 2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 (continued)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Schim</dc:creator>
  <cp:lastModifiedBy>Robison, Michele</cp:lastModifiedBy>
  <cp:revision>55</cp:revision>
  <cp:lastPrinted>2012-06-22T18:23:04Z</cp:lastPrinted>
  <dcterms:created xsi:type="dcterms:W3CDTF">2012-06-22T14:04:48Z</dcterms:created>
  <dcterms:modified xsi:type="dcterms:W3CDTF">2023-10-13T20:07:15Z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pdating Metadata">
    <vt:lpwstr>False</vt:lpwstr>
  </property>
  <property fmtid="{D5CDD505-2E9C-101B-9397-08002B2CF9AE}" pid="3" name="Destination">
    <vt:lpwstr>http://promise.paxix.slg.eds.com/sites/training/User Training/Training Modules/Provider Inquiry/Current/Handouts/</vt:lpwstr>
  </property>
  <property fmtid="{D5CDD505-2E9C-101B-9397-08002B2CF9AE}" pid="4" name="Upload Status">
    <vt:lpwstr>False</vt:lpwstr>
  </property>
  <property fmtid="{D5CDD505-2E9C-101B-9397-08002B2CF9AE}" pid="5" name="Error">
    <vt:lpwstr/>
  </property>
  <property fmtid="{D5CDD505-2E9C-101B-9397-08002B2CF9AE}" pid="6" name="Source Path">
    <vt:lpwstr/>
  </property>
  <property fmtid="{D5CDD505-2E9C-101B-9397-08002B2CF9AE}" pid="7" name="ContentTypeId">
    <vt:lpwstr>0x010100A9956F62CA20F846870A2686BB7E6E50</vt:lpwstr>
  </property>
  <property fmtid="{D5CDD505-2E9C-101B-9397-08002B2CF9AE}" pid="8" name="Status">
    <vt:lpwstr>Processing</vt:lpwstr>
  </property>
  <property fmtid="{D5CDD505-2E9C-101B-9397-08002B2CF9AE}" pid="9" name="Order">
    <vt:r8>416900</vt:r8>
  </property>
  <property fmtid="{D5CDD505-2E9C-101B-9397-08002B2CF9AE}" pid="10" name="xd_Signature">
    <vt:bool>false</vt:bool>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ies>
</file>