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84" r:id="rId5"/>
    <p:sldId id="954" r:id="rId6"/>
    <p:sldId id="918" r:id="rId7"/>
    <p:sldId id="942" r:id="rId8"/>
    <p:sldId id="941" r:id="rId9"/>
    <p:sldId id="937" r:id="rId10"/>
    <p:sldId id="957" r:id="rId11"/>
    <p:sldId id="958" r:id="rId12"/>
    <p:sldId id="938" r:id="rId13"/>
    <p:sldId id="939" r:id="rId14"/>
    <p:sldId id="948" r:id="rId15"/>
    <p:sldId id="956" r:id="rId16"/>
    <p:sldId id="943" r:id="rId17"/>
    <p:sldId id="920" r:id="rId18"/>
    <p:sldId id="955" r:id="rId19"/>
    <p:sldId id="932" r:id="rId2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300615C-F0AD-4714-AC0B-7B008F1C8885}">
          <p14:sldIdLst>
            <p14:sldId id="284"/>
            <p14:sldId id="954"/>
            <p14:sldId id="918"/>
            <p14:sldId id="942"/>
            <p14:sldId id="941"/>
            <p14:sldId id="937"/>
            <p14:sldId id="957"/>
            <p14:sldId id="958"/>
            <p14:sldId id="938"/>
          </p14:sldIdLst>
        </p14:section>
        <p14:section name="Untitled Section" id="{28A029B3-1761-402D-B523-2AA9535E4E29}">
          <p14:sldIdLst>
            <p14:sldId id="939"/>
            <p14:sldId id="948"/>
            <p14:sldId id="956"/>
            <p14:sldId id="943"/>
            <p14:sldId id="920"/>
            <p14:sldId id="955"/>
            <p14:sldId id="93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llingham, Patricia" initials="GP" lastIdx="1" clrIdx="0">
    <p:extLst>
      <p:ext uri="{19B8F6BF-5375-455C-9EA6-DF929625EA0E}">
        <p15:presenceInfo xmlns:p15="http://schemas.microsoft.com/office/powerpoint/2012/main" userId="Gillingham, Patric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FABD5"/>
    <a:srgbClr val="CFD5EA"/>
    <a:srgbClr val="8E9CCE"/>
    <a:srgbClr val="7C8CC6"/>
    <a:srgbClr val="6D7FBF"/>
    <a:srgbClr val="99CCFF"/>
    <a:srgbClr val="6699FF"/>
    <a:srgbClr val="FFFF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336" y="48"/>
      </p:cViewPr>
      <p:guideLst>
        <p:guide orient="horz" pos="2160"/>
        <p:guide pos="2880"/>
        <p:guide orient="horz" pos="22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llingham, Patricia" userId="7b570bcb-c2fa-4ccb-abe6-a5e53188f688" providerId="ADAL" clId="{7EEDD413-4562-40FC-806D-48477AE6C95A}"/>
    <pc:docChg chg="modSld">
      <pc:chgData name="Gillingham, Patricia" userId="7b570bcb-c2fa-4ccb-abe6-a5e53188f688" providerId="ADAL" clId="{7EEDD413-4562-40FC-806D-48477AE6C95A}" dt="2021-11-22T20:45:10.966" v="4" actId="13926"/>
      <pc:docMkLst>
        <pc:docMk/>
      </pc:docMkLst>
      <pc:sldChg chg="modSp mod">
        <pc:chgData name="Gillingham, Patricia" userId="7b570bcb-c2fa-4ccb-abe6-a5e53188f688" providerId="ADAL" clId="{7EEDD413-4562-40FC-806D-48477AE6C95A}" dt="2021-11-22T20:44:32.844" v="0" actId="13926"/>
        <pc:sldMkLst>
          <pc:docMk/>
          <pc:sldMk cId="1059773267" sldId="284"/>
        </pc:sldMkLst>
        <pc:spChg chg="mod">
          <ac:chgData name="Gillingham, Patricia" userId="7b570bcb-c2fa-4ccb-abe6-a5e53188f688" providerId="ADAL" clId="{7EEDD413-4562-40FC-806D-48477AE6C95A}" dt="2021-11-22T20:44:32.844" v="0" actId="13926"/>
          <ac:spMkLst>
            <pc:docMk/>
            <pc:sldMk cId="1059773267" sldId="284"/>
            <ac:spMk id="2" creationId="{00000000-0000-0000-0000-000000000000}"/>
          </ac:spMkLst>
        </pc:spChg>
      </pc:sldChg>
      <pc:sldChg chg="modSp mod">
        <pc:chgData name="Gillingham, Patricia" userId="7b570bcb-c2fa-4ccb-abe6-a5e53188f688" providerId="ADAL" clId="{7EEDD413-4562-40FC-806D-48477AE6C95A}" dt="2021-11-22T20:44:49.497" v="2" actId="13926"/>
        <pc:sldMkLst>
          <pc:docMk/>
          <pc:sldMk cId="3423526638" sldId="937"/>
        </pc:sldMkLst>
        <pc:spChg chg="mod">
          <ac:chgData name="Gillingham, Patricia" userId="7b570bcb-c2fa-4ccb-abe6-a5e53188f688" providerId="ADAL" clId="{7EEDD413-4562-40FC-806D-48477AE6C95A}" dt="2021-11-22T20:44:49.497" v="2" actId="13926"/>
          <ac:spMkLst>
            <pc:docMk/>
            <pc:sldMk cId="3423526638" sldId="937"/>
            <ac:spMk id="2" creationId="{00000000-0000-0000-0000-000000000000}"/>
          </ac:spMkLst>
        </pc:spChg>
      </pc:sldChg>
      <pc:sldChg chg="modSp mod">
        <pc:chgData name="Gillingham, Patricia" userId="7b570bcb-c2fa-4ccb-abe6-a5e53188f688" providerId="ADAL" clId="{7EEDD413-4562-40FC-806D-48477AE6C95A}" dt="2021-11-22T20:44:39.378" v="1" actId="13926"/>
        <pc:sldMkLst>
          <pc:docMk/>
          <pc:sldMk cId="3231012073" sldId="941"/>
        </pc:sldMkLst>
        <pc:spChg chg="mod">
          <ac:chgData name="Gillingham, Patricia" userId="7b570bcb-c2fa-4ccb-abe6-a5e53188f688" providerId="ADAL" clId="{7EEDD413-4562-40FC-806D-48477AE6C95A}" dt="2021-11-22T20:44:39.378" v="1" actId="13926"/>
          <ac:spMkLst>
            <pc:docMk/>
            <pc:sldMk cId="3231012073" sldId="941"/>
            <ac:spMk id="2" creationId="{00000000-0000-0000-0000-000000000000}"/>
          </ac:spMkLst>
        </pc:spChg>
      </pc:sldChg>
      <pc:sldChg chg="modSp mod">
        <pc:chgData name="Gillingham, Patricia" userId="7b570bcb-c2fa-4ccb-abe6-a5e53188f688" providerId="ADAL" clId="{7EEDD413-4562-40FC-806D-48477AE6C95A}" dt="2021-11-22T20:44:57.244" v="3" actId="13926"/>
        <pc:sldMkLst>
          <pc:docMk/>
          <pc:sldMk cId="4231260466" sldId="957"/>
        </pc:sldMkLst>
        <pc:spChg chg="mod">
          <ac:chgData name="Gillingham, Patricia" userId="7b570bcb-c2fa-4ccb-abe6-a5e53188f688" providerId="ADAL" clId="{7EEDD413-4562-40FC-806D-48477AE6C95A}" dt="2021-11-22T20:44:57.244" v="3" actId="13926"/>
          <ac:spMkLst>
            <pc:docMk/>
            <pc:sldMk cId="4231260466" sldId="957"/>
            <ac:spMk id="2" creationId="{00000000-0000-0000-0000-000000000000}"/>
          </ac:spMkLst>
        </pc:spChg>
      </pc:sldChg>
      <pc:sldChg chg="modSp mod">
        <pc:chgData name="Gillingham, Patricia" userId="7b570bcb-c2fa-4ccb-abe6-a5e53188f688" providerId="ADAL" clId="{7EEDD413-4562-40FC-806D-48477AE6C95A}" dt="2021-11-22T20:45:10.966" v="4" actId="13926"/>
        <pc:sldMkLst>
          <pc:docMk/>
          <pc:sldMk cId="3434674944" sldId="958"/>
        </pc:sldMkLst>
        <pc:spChg chg="mod">
          <ac:chgData name="Gillingham, Patricia" userId="7b570bcb-c2fa-4ccb-abe6-a5e53188f688" providerId="ADAL" clId="{7EEDD413-4562-40FC-806D-48477AE6C95A}" dt="2021-11-22T20:45:10.966" v="4" actId="13926"/>
          <ac:spMkLst>
            <pc:docMk/>
            <pc:sldMk cId="3434674944" sldId="958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8F056FC-9E5F-4410-8C3B-3A1C4E48A9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6" y="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78855F-3F6D-4778-A6AC-E6CB13117A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43" y="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6B41E-0B03-4D33-96E9-E46FFBFF2079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3DF10-0711-42C9-AF94-94A3A7B2770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6" y="8829678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68DED9-69D2-4C84-B541-5E5A757187D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43" y="8829678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0FF1E-BD50-4F91-B856-88A20F344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6835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7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5" y="7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A1B2C67B-524F-41BC-87AC-39F108E54238}" type="datetimeFigureOut">
              <a:rPr lang="en-US"/>
              <a:pPr>
                <a:defRPr/>
              </a:pPr>
              <a:t>11/22/2021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9"/>
            <a:ext cx="5607050" cy="366077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8" y="8829679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5" y="8829679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E09358F9-C082-4C48-B25E-6917DBC74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756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797" indent="-285692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766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9872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6979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086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191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298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404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384C9D6-736F-4021-952A-AF9E45ECA8BD}" type="slidenum">
              <a:rPr lang="en-US" altLang="en-US" sz="1800" kern="0"/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altLang="en-US" sz="1800" kern="0"/>
          </a:p>
        </p:txBody>
      </p:sp>
    </p:spTree>
    <p:extLst>
      <p:ext uri="{BB962C8B-B14F-4D97-AF65-F5344CB8AC3E}">
        <p14:creationId xmlns:p14="http://schemas.microsoft.com/office/powerpoint/2010/main" val="1180711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797" indent="-285692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766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9872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6979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086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191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298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404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384C9D6-736F-4021-952A-AF9E45ECA8BD}" type="slidenum">
              <a:rPr lang="en-US" altLang="en-US" sz="1800" kern="0"/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n-US" altLang="en-US" sz="1800" kern="0"/>
          </a:p>
        </p:txBody>
      </p:sp>
    </p:spTree>
    <p:extLst>
      <p:ext uri="{BB962C8B-B14F-4D97-AF65-F5344CB8AC3E}">
        <p14:creationId xmlns:p14="http://schemas.microsoft.com/office/powerpoint/2010/main" val="6733897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797" indent="-285692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766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9872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6979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086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191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298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404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384C9D6-736F-4021-952A-AF9E45ECA8BD}" type="slidenum">
              <a:rPr lang="en-US" altLang="en-US" sz="1800" kern="0"/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en-US" altLang="en-US" sz="1800" kern="0"/>
          </a:p>
        </p:txBody>
      </p:sp>
    </p:spTree>
    <p:extLst>
      <p:ext uri="{BB962C8B-B14F-4D97-AF65-F5344CB8AC3E}">
        <p14:creationId xmlns:p14="http://schemas.microsoft.com/office/powerpoint/2010/main" val="21102752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797" indent="-285692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766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9872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6979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086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191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298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404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384C9D6-736F-4021-952A-AF9E45ECA8BD}" type="slidenum">
              <a:rPr lang="en-US" altLang="en-US" sz="1800" kern="0"/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en-US" altLang="en-US" sz="1800" kern="0"/>
          </a:p>
        </p:txBody>
      </p:sp>
    </p:spTree>
    <p:extLst>
      <p:ext uri="{BB962C8B-B14F-4D97-AF65-F5344CB8AC3E}">
        <p14:creationId xmlns:p14="http://schemas.microsoft.com/office/powerpoint/2010/main" val="12185585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797" indent="-285692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766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9872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6979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086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191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298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404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384C9D6-736F-4021-952A-AF9E45ECA8BD}" type="slidenum">
              <a:rPr lang="en-US" altLang="en-US" sz="1800" kern="0"/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en-US" altLang="en-US" sz="1800" kern="0"/>
          </a:p>
        </p:txBody>
      </p:sp>
    </p:spTree>
    <p:extLst>
      <p:ext uri="{BB962C8B-B14F-4D97-AF65-F5344CB8AC3E}">
        <p14:creationId xmlns:p14="http://schemas.microsoft.com/office/powerpoint/2010/main" val="884465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797" indent="-285692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766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9872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6979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086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191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298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404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384C9D6-736F-4021-952A-AF9E45ECA8BD}" type="slidenum">
              <a:rPr lang="en-US" altLang="en-US" sz="1800" kern="0"/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en-US" altLang="en-US" sz="1800" kern="0"/>
          </a:p>
        </p:txBody>
      </p:sp>
    </p:spTree>
    <p:extLst>
      <p:ext uri="{BB962C8B-B14F-4D97-AF65-F5344CB8AC3E}">
        <p14:creationId xmlns:p14="http://schemas.microsoft.com/office/powerpoint/2010/main" val="31958396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797" indent="-285692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766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9872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6979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086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191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298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404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384C9D6-736F-4021-952A-AF9E45ECA8BD}" type="slidenum">
              <a:rPr lang="en-US" altLang="en-US" sz="1800" kern="0"/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en-US" altLang="en-US" sz="1800" kern="0"/>
          </a:p>
        </p:txBody>
      </p:sp>
    </p:spTree>
    <p:extLst>
      <p:ext uri="{BB962C8B-B14F-4D97-AF65-F5344CB8AC3E}">
        <p14:creationId xmlns:p14="http://schemas.microsoft.com/office/powerpoint/2010/main" val="32748167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797" indent="-285692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766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9872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6979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086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191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298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404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384C9D6-736F-4021-952A-AF9E45ECA8BD}" type="slidenum">
              <a:rPr lang="en-US" altLang="en-US" sz="1800" kern="0"/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en-US" altLang="en-US" sz="1800" kern="0"/>
          </a:p>
        </p:txBody>
      </p:sp>
    </p:spTree>
    <p:extLst>
      <p:ext uri="{BB962C8B-B14F-4D97-AF65-F5344CB8AC3E}">
        <p14:creationId xmlns:p14="http://schemas.microsoft.com/office/powerpoint/2010/main" val="835329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797" indent="-285692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766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9872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6979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086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191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298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404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384C9D6-736F-4021-952A-AF9E45ECA8BD}" type="slidenum">
              <a:rPr lang="en-US" altLang="en-US" sz="1800" kern="0"/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n-US" altLang="en-US" sz="1800" kern="0"/>
          </a:p>
        </p:txBody>
      </p:sp>
    </p:spTree>
    <p:extLst>
      <p:ext uri="{BB962C8B-B14F-4D97-AF65-F5344CB8AC3E}">
        <p14:creationId xmlns:p14="http://schemas.microsoft.com/office/powerpoint/2010/main" val="2885574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797" indent="-285692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766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9872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6979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086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191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298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404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384C9D6-736F-4021-952A-AF9E45ECA8BD}" type="slidenum">
              <a:rPr lang="en-US" altLang="en-US" sz="1800" kern="0"/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altLang="en-US" sz="1800" kern="0"/>
          </a:p>
        </p:txBody>
      </p:sp>
    </p:spTree>
    <p:extLst>
      <p:ext uri="{BB962C8B-B14F-4D97-AF65-F5344CB8AC3E}">
        <p14:creationId xmlns:p14="http://schemas.microsoft.com/office/powerpoint/2010/main" val="3079219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797" indent="-285692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766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9872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6979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086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191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298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404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384C9D6-736F-4021-952A-AF9E45ECA8BD}" type="slidenum">
              <a:rPr lang="en-US" altLang="en-US" sz="1800" kern="0"/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altLang="en-US" sz="1800" kern="0"/>
          </a:p>
        </p:txBody>
      </p:sp>
    </p:spTree>
    <p:extLst>
      <p:ext uri="{BB962C8B-B14F-4D97-AF65-F5344CB8AC3E}">
        <p14:creationId xmlns:p14="http://schemas.microsoft.com/office/powerpoint/2010/main" val="577362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797" indent="-285692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766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9872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6979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086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191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298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404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384C9D6-736F-4021-952A-AF9E45ECA8BD}" type="slidenum">
              <a:rPr lang="en-US" altLang="en-US" sz="1800" kern="0"/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altLang="en-US" sz="1800" kern="0"/>
          </a:p>
        </p:txBody>
      </p:sp>
    </p:spTree>
    <p:extLst>
      <p:ext uri="{BB962C8B-B14F-4D97-AF65-F5344CB8AC3E}">
        <p14:creationId xmlns:p14="http://schemas.microsoft.com/office/powerpoint/2010/main" val="3527875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797" indent="-285692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766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9872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6979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086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191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298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404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384C9D6-736F-4021-952A-AF9E45ECA8BD}" type="slidenum">
              <a:rPr lang="en-US" altLang="en-US" sz="1800" kern="0"/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US" altLang="en-US" sz="1800" kern="0"/>
          </a:p>
        </p:txBody>
      </p:sp>
    </p:spTree>
    <p:extLst>
      <p:ext uri="{BB962C8B-B14F-4D97-AF65-F5344CB8AC3E}">
        <p14:creationId xmlns:p14="http://schemas.microsoft.com/office/powerpoint/2010/main" val="28336841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797" indent="-285692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766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9872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6979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086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191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298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404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384C9D6-736F-4021-952A-AF9E45ECA8BD}" type="slidenum">
              <a:rPr lang="en-US" altLang="en-US" sz="1800" kern="0"/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 altLang="en-US" sz="1800" kern="0"/>
          </a:p>
        </p:txBody>
      </p:sp>
    </p:spTree>
    <p:extLst>
      <p:ext uri="{BB962C8B-B14F-4D97-AF65-F5344CB8AC3E}">
        <p14:creationId xmlns:p14="http://schemas.microsoft.com/office/powerpoint/2010/main" val="10304054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797" indent="-285692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766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9872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6979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086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191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298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404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384C9D6-736F-4021-952A-AF9E45ECA8BD}" type="slidenum">
              <a:rPr lang="en-US" altLang="en-US" sz="1800" kern="0"/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altLang="en-US" sz="1800" kern="0"/>
          </a:p>
        </p:txBody>
      </p:sp>
    </p:spTree>
    <p:extLst>
      <p:ext uri="{BB962C8B-B14F-4D97-AF65-F5344CB8AC3E}">
        <p14:creationId xmlns:p14="http://schemas.microsoft.com/office/powerpoint/2010/main" val="20661972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797" indent="-285692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766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9872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6979" indent="-22855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086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191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298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404" indent="-2285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384C9D6-736F-4021-952A-AF9E45ECA8BD}" type="slidenum">
              <a:rPr lang="en-US" altLang="en-US" sz="1800" kern="0"/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n-US" altLang="en-US" sz="1800" kern="0"/>
          </a:p>
        </p:txBody>
      </p:sp>
    </p:spTree>
    <p:extLst>
      <p:ext uri="{BB962C8B-B14F-4D97-AF65-F5344CB8AC3E}">
        <p14:creationId xmlns:p14="http://schemas.microsoft.com/office/powerpoint/2010/main" val="2710270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CFCDB-9C11-48E8-992E-18677DD23D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8933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096D5-7C1C-4A34-A8CC-271AB163A2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91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099C0-7772-4BFC-BBF3-D224D8BC3F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9255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A-left-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324606"/>
            <a:ext cx="1760538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228600" y="6515103"/>
            <a:ext cx="4572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fld id="{07C40229-1E18-408B-B241-41CC6235842D}" type="slidenum">
              <a:rPr lang="en-US" altLang="en-US" sz="900" b="1" smtClean="0">
                <a:solidFill>
                  <a:srgbClr val="002060"/>
                </a:solidFill>
                <a:latin typeface="Arial Narrow" panose="020B0606020202030204" pitchFamily="34" charset="0"/>
              </a:rPr>
              <a:pPr>
                <a:defRPr/>
              </a:pPr>
              <a:t>‹#›</a:t>
            </a:fld>
            <a:endParaRPr lang="en-US" altLang="en-US" sz="900" b="1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98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5CDF0-EA35-409A-A592-AA6129ACB2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740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B9C90-69BC-4F15-9B74-EA38416C8D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59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D0A6A-964B-459C-88DA-C2F3A4A4F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7654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C5D4D-9981-45F1-A901-A1C23C7E6C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919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CE2A4-56CA-4474-8596-6461E8433C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3877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CBA36-C6F8-4129-843D-F7B41DF96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354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30C80-CBA2-4910-95B9-B7105A3E88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507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3C3CA-1993-4201-AD79-0B76709B8B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38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5D61C28-765E-4187-AE09-2C6319BB7F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pagov.sharepoint.com/sites/hhs-dc-it-solutions-management/SitePages/Business%20and%20Technical%20Standards/Business-and-Technical-Standards.asp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pagov.sharepoint.com/sites/hhs-dc-it-solutions-management/SitePages/Business%20and%20Technical%20Standards/Data-Domain.asp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7" descr="gold 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89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649288"/>
            <a:ext cx="9144000" cy="5114925"/>
          </a:xfrm>
        </p:spPr>
        <p:txBody>
          <a:bodyPr/>
          <a:lstStyle/>
          <a:p>
            <a:pPr marL="514350" lvl="0" indent="-514350">
              <a:lnSpc>
                <a:spcPct val="150000"/>
              </a:lnSpc>
              <a:buFont typeface="+mj-lt"/>
              <a:buAutoNum type="romanUcPeriod"/>
            </a:pPr>
            <a:endParaRPr lang="en-US" sz="2400" dirty="0"/>
          </a:p>
          <a:p>
            <a:pPr marL="514350" lvl="0" indent="-514350">
              <a:lnSpc>
                <a:spcPct val="150000"/>
              </a:lnSpc>
              <a:buFont typeface="+mj-lt"/>
              <a:buAutoNum type="romanUcPeriod"/>
            </a:pPr>
            <a:endParaRPr lang="en-US" sz="2400" dirty="0"/>
          </a:p>
          <a:p>
            <a:pPr marL="0" lvl="0" indent="0" algn="ctr">
              <a:lnSpc>
                <a:spcPct val="150000"/>
              </a:lnSpc>
              <a:buNone/>
            </a:pPr>
            <a:r>
              <a:rPr lang="en-US" sz="3600" b="1" dirty="0">
                <a:latin typeface="+mj-lt"/>
              </a:rPr>
              <a:t>[ARB Title]</a:t>
            </a:r>
          </a:p>
          <a:p>
            <a:pPr marL="0" lvl="0" indent="0" algn="ctr">
              <a:lnSpc>
                <a:spcPct val="150000"/>
              </a:lnSpc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[Work Order # and/or Initiative Name]</a:t>
            </a:r>
            <a:br>
              <a:rPr lang="en-US" sz="24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[Release name &amp; number (if this is a release ARB)]</a:t>
            </a:r>
          </a:p>
          <a:p>
            <a:pPr marL="0" lvl="0" indent="0" algn="ctr">
              <a:lnSpc>
                <a:spcPct val="150000"/>
              </a:lnSpc>
              <a:buNone/>
            </a:pPr>
            <a:endParaRPr lang="en-US" sz="24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400" dirty="0"/>
              <a:t>[Department]</a:t>
            </a:r>
          </a:p>
          <a:p>
            <a:pPr marL="0" indent="0" algn="ctr">
              <a:buNone/>
            </a:pPr>
            <a:r>
              <a:rPr lang="en-US" sz="2400" dirty="0"/>
              <a:t>[ARB Date]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160426" y="0"/>
            <a:ext cx="898357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2400" kern="0" dirty="0">
                <a:solidFill>
                  <a:schemeClr val="bg1"/>
                </a:solidFill>
              </a:rPr>
              <a:t>Health and Human Services Delivery Center</a:t>
            </a:r>
          </a:p>
        </p:txBody>
      </p:sp>
    </p:spTree>
    <p:extLst>
      <p:ext uri="{BB962C8B-B14F-4D97-AF65-F5344CB8AC3E}">
        <p14:creationId xmlns:p14="http://schemas.microsoft.com/office/powerpoint/2010/main" val="1059773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7" descr="gold 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89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27819" y="649287"/>
            <a:ext cx="8482781" cy="6075977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lvl="0"/>
            <a:endParaRPr lang="en-US" sz="1000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160426" y="0"/>
            <a:ext cx="898357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2400" kern="0" dirty="0">
                <a:solidFill>
                  <a:schemeClr val="bg1"/>
                </a:solidFill>
              </a:rPr>
              <a:t>Key DSD Considerations </a:t>
            </a:r>
            <a:r>
              <a:rPr lang="en-US" altLang="en-US" sz="1200" kern="0" dirty="0">
                <a:solidFill>
                  <a:schemeClr val="bg1"/>
                </a:solidFill>
              </a:rPr>
              <a:t>[ARB 3 Only]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94F763F-3E35-42B3-A153-334D4D6564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56914"/>
              </p:ext>
            </p:extLst>
          </p:nvPr>
        </p:nvGraphicFramePr>
        <p:xfrm>
          <a:off x="152400" y="990600"/>
          <a:ext cx="8839200" cy="4663440"/>
        </p:xfrm>
        <a:graphic>
          <a:graphicData uri="http://schemas.openxmlformats.org/drawingml/2006/table">
            <a:tbl>
              <a:tblPr firstRow="1" bandRow="1"/>
              <a:tblGrid>
                <a:gridCol w="2884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54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9880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dirty="0"/>
                        <a:t>HHSDC Domain (see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Business and Technical Standards (sharepoint.com)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dirty="0"/>
                        <a:t>for what each domain entails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326C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dirty="0"/>
                        <a:t>Key Considerations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32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880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b="1" dirty="0"/>
                        <a:t>Security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880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b="1" dirty="0"/>
                        <a:t>Network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880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b="1" dirty="0"/>
                        <a:t>Knowledge Management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880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b="1" dirty="0"/>
                        <a:t>Platform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880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b="1" dirty="0"/>
                        <a:t>Integration and Middleware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880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b="1" dirty="0"/>
                        <a:t>Data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880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b="1" dirty="0"/>
                        <a:t>Operations and Support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880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b="1" dirty="0"/>
                        <a:t>Application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880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b="1" dirty="0"/>
                        <a:t>Business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r>
                        <a:rPr lang="en-US" sz="1400" b="1" dirty="0"/>
                        <a:t>Procedures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529474"/>
                  </a:ext>
                </a:extLst>
              </a:tr>
              <a:tr h="309880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l" defTabSz="914377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Privacy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l" defTabSz="914377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9880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b="1" dirty="0"/>
                        <a:t>Access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377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7" descr="gold 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89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19100" y="677863"/>
            <a:ext cx="8305800" cy="5394164"/>
          </a:xfrm>
        </p:spPr>
        <p:txBody>
          <a:bodyPr/>
          <a:lstStyle/>
          <a:p>
            <a:pPr marL="457188" lvl="1" indent="0">
              <a:buNone/>
            </a:pPr>
            <a:endParaRPr lang="en-US" sz="1600" dirty="0"/>
          </a:p>
          <a:p>
            <a:pPr marL="0" lvl="0" indent="0">
              <a:buNone/>
            </a:pPr>
            <a:endParaRPr lang="en-US" sz="2000" dirty="0"/>
          </a:p>
          <a:p>
            <a:endParaRPr lang="en-US" sz="2000" dirty="0">
              <a:latin typeface="+mj-lt"/>
            </a:endParaRPr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lvl="0"/>
            <a:endParaRPr lang="en-US" sz="1000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160426" y="0"/>
            <a:ext cx="898357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2400" kern="0" dirty="0">
                <a:solidFill>
                  <a:schemeClr val="bg1"/>
                </a:solidFill>
              </a:rPr>
              <a:t>Deployment Scope </a:t>
            </a:r>
            <a:r>
              <a:rPr lang="en-US" altLang="en-US" sz="1200" kern="0" dirty="0">
                <a:solidFill>
                  <a:schemeClr val="bg1"/>
                </a:solidFill>
              </a:rPr>
              <a:t>[ARB 4 Only]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7C8521-4B02-4D67-8123-96FD5D248C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775" y="1012723"/>
            <a:ext cx="8870449" cy="4684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099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7" descr="gold 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89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19100" y="677863"/>
            <a:ext cx="8305800" cy="5394164"/>
          </a:xfrm>
        </p:spPr>
        <p:txBody>
          <a:bodyPr/>
          <a:lstStyle/>
          <a:p>
            <a:pPr marL="457188" lvl="1" indent="0">
              <a:buNone/>
            </a:pPr>
            <a:endParaRPr lang="en-US" sz="1600" dirty="0"/>
          </a:p>
          <a:p>
            <a:pPr marL="0" lvl="0" indent="0">
              <a:buNone/>
            </a:pPr>
            <a:endParaRPr lang="en-US" sz="2000" dirty="0"/>
          </a:p>
          <a:p>
            <a:endParaRPr lang="en-US" sz="2000" dirty="0">
              <a:latin typeface="+mj-lt"/>
            </a:endParaRPr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lvl="0"/>
            <a:endParaRPr lang="en-US" sz="1000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160426" y="0"/>
            <a:ext cx="898357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2400" kern="0" dirty="0">
                <a:solidFill>
                  <a:schemeClr val="bg1"/>
                </a:solidFill>
              </a:rPr>
              <a:t>Deployment Scope </a:t>
            </a:r>
            <a:r>
              <a:rPr lang="en-US" altLang="en-US" sz="1200" kern="0" dirty="0">
                <a:solidFill>
                  <a:schemeClr val="bg1"/>
                </a:solidFill>
              </a:rPr>
              <a:t>[ARB 4 Only]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8847926-3D06-42D9-A414-A1930D21DBAF}"/>
              </a:ext>
            </a:extLst>
          </p:cNvPr>
          <p:cNvGraphicFramePr>
            <a:graphicFrameLocks noGrp="1"/>
          </p:cNvGraphicFramePr>
          <p:nvPr/>
        </p:nvGraphicFramePr>
        <p:xfrm>
          <a:off x="152399" y="1066800"/>
          <a:ext cx="8839201" cy="4512366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1865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7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76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28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Area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366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System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366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Description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36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87">
                <a:tc rowSpan="3"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Web Application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System 1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87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System 2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87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System 3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287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Services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System 1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16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System 2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287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System 3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287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Security</a:t>
                      </a:r>
                    </a:p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System 1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2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System 2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Syste</a:t>
                      </a:r>
                      <a:r>
                        <a:rPr lang="en-US" sz="1200" baseline="0" dirty="0"/>
                        <a:t>m 3</a:t>
                      </a:r>
                      <a:endParaRPr lang="en-US" sz="1200" dirty="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287">
                <a:tc rowSpan="3"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Reporting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System 1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104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System 2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797"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System 3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797">
                <a:tc rowSpan="3"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Data Warehouse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System 1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955134"/>
                  </a:ext>
                </a:extLst>
              </a:tr>
              <a:tr h="2877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System 2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85407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System 3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24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469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7" descr="gold 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89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160426" y="0"/>
            <a:ext cx="898357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2400" dirty="0">
                <a:solidFill>
                  <a:schemeClr val="bg1"/>
                </a:solidFill>
              </a:rPr>
              <a:t>System Operational Readiness </a:t>
            </a:r>
            <a:r>
              <a:rPr lang="en-US" sz="1200" dirty="0">
                <a:solidFill>
                  <a:schemeClr val="bg1"/>
                </a:solidFill>
              </a:rPr>
              <a:t>[ARB 4 Only] </a:t>
            </a:r>
            <a:endParaRPr lang="en-US" altLang="en-US" sz="1200" kern="0" dirty="0">
              <a:solidFill>
                <a:schemeClr val="bg1"/>
              </a:solidFill>
            </a:endParaRPr>
          </a:p>
        </p:txBody>
      </p:sp>
      <p:graphicFrame>
        <p:nvGraphicFramePr>
          <p:cNvPr id="8" name="Group 37">
            <a:extLst>
              <a:ext uri="{FF2B5EF4-FFF2-40B4-BE49-F238E27FC236}">
                <a16:creationId xmlns:a16="http://schemas.microsoft.com/office/drawing/2014/main" id="{2EC2BBEE-8AA1-491A-8910-59E0E0E708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294114"/>
              </p:ext>
            </p:extLst>
          </p:nvPr>
        </p:nvGraphicFramePr>
        <p:xfrm>
          <a:off x="152400" y="990600"/>
          <a:ext cx="8839200" cy="4859592"/>
        </p:xfrm>
        <a:graphic>
          <a:graphicData uri="http://schemas.openxmlformats.org/drawingml/2006/table">
            <a:tbl>
              <a:tblPr/>
              <a:tblGrid>
                <a:gridCol w="461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5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6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497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3876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A366C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Activity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3326C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Y / N / NA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3326C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Date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3326C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Notes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332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273">
                <a:tc rowSpan="2"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SAT</a:t>
                      </a:r>
                    </a:p>
                  </a:txBody>
                  <a:tcPr marT="45709" marB="45709" vert="vert27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A366C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Performance Testing Completed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36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Vulnerability Testing Completed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273">
                <a:tc rowSpan="4"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UAT</a:t>
                      </a:r>
                    </a:p>
                  </a:txBody>
                  <a:tcPr marT="45709" marB="45709" vert="vert27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User Acceptance Testing Completed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27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Conversion Testing Completed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27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Batch Testing Completed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27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Outstanding TFS Defects From Testing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[Functional and non-functional]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273">
                <a:tc rowSpan="5"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Deployment Readiness</a:t>
                      </a:r>
                    </a:p>
                  </a:txBody>
                  <a:tcPr marT="45709" marB="45709" vert="vert27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3326C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Batch Schedule and Manual Updated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327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Playbook Reviews Scheduled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327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Final User Roles / Account Sign-Offs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327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Health Checks / Business Metrics Included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0989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Operational Preparations Completed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[Field support, war rooms scheduled, etc.]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530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7" descr="gold 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89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160426" y="0"/>
            <a:ext cx="898357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2400" kern="0" dirty="0">
                <a:solidFill>
                  <a:schemeClr val="bg1"/>
                </a:solidFill>
              </a:rPr>
              <a:t>Business Operational Readiness Review </a:t>
            </a:r>
            <a:r>
              <a:rPr lang="en-US" altLang="en-US" sz="1200" kern="0" dirty="0">
                <a:solidFill>
                  <a:schemeClr val="bg1"/>
                </a:solidFill>
              </a:rPr>
              <a:t>[ARB 4]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68624A5-BEA3-4CAC-A06A-A9044469EEA4}"/>
              </a:ext>
            </a:extLst>
          </p:cNvPr>
          <p:cNvSpPr/>
          <p:nvPr/>
        </p:nvSpPr>
        <p:spPr>
          <a:xfrm>
            <a:off x="304800" y="843677"/>
            <a:ext cx="8610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Group 37">
            <a:extLst>
              <a:ext uri="{FF2B5EF4-FFF2-40B4-BE49-F238E27FC236}">
                <a16:creationId xmlns:a16="http://schemas.microsoft.com/office/drawing/2014/main" id="{8C0694C4-B282-4E90-91C0-899B5CA003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309017"/>
              </p:ext>
            </p:extLst>
          </p:nvPr>
        </p:nvGraphicFramePr>
        <p:xfrm>
          <a:off x="137653" y="894735"/>
          <a:ext cx="8780206" cy="5211095"/>
        </p:xfrm>
        <a:graphic>
          <a:graphicData uri="http://schemas.openxmlformats.org/drawingml/2006/table">
            <a:tbl>
              <a:tblPr/>
              <a:tblGrid>
                <a:gridCol w="458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1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26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15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367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585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7DA7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Activity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7DA7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Y/N/NA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7DA7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Date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7DA7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Notes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7D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183">
                <a:tc row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Project Management</a:t>
                      </a:r>
                    </a:p>
                  </a:txBody>
                  <a:tcPr marT="45709" marB="45709" vert="vert27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7DA7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 the Integrated Work Plan Current?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"/>
                        <a:cs typeface="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2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Have the Business Requirements Document and Requirements Traceability Matrix been updated?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"/>
                        <a:cs typeface="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240">
                <a:tc rowSpan="6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UAT</a:t>
                      </a:r>
                    </a:p>
                  </a:txBody>
                  <a:tcPr marT="45709" marB="45709" vert="vert27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 the UAT Test Plan Approved?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71450" marR="0" indent="-1714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"/>
                        <a:cs typeface="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07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 the Testing completed?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/>
                          <a:ea typeface=""/>
                          <a:cs typeface=""/>
                        </a:rPr>
                        <a:t>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2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Has the testing Exit Criteria been met?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/>
                          <a:ea typeface=""/>
                          <a:cs typeface=""/>
                        </a:rPr>
                        <a:t>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79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Has Requirements Traceability been established through identification of Testing Scenarios?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4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 the completed UAT approved?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dirty="0"/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dirty="0"/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79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9" marB="45709" vert="vert27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Have all defects been reviewed, and current status approved?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dirty="0"/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dirty="0"/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240">
                <a:tc rowSpan="4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User Training &amp; Materials</a:t>
                      </a:r>
                    </a:p>
                  </a:txBody>
                  <a:tcPr marT="45709" marB="45709" vert="vert27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7DA7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Has the Training Plan been approved? 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"/>
                        <a:cs typeface="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377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Have Training Materials been approved?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"/>
                        <a:cs typeface="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679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 User Reference Documentation approved and available? 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ea typeface=""/>
                          <a:cs typeface="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"/>
                        <a:cs typeface="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04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 the Training completed?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"/>
                        <a:cs typeface="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5045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7" descr="gold 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89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19100" y="1258528"/>
            <a:ext cx="8305800" cy="4306530"/>
          </a:xfrm>
        </p:spPr>
        <p:txBody>
          <a:bodyPr/>
          <a:lstStyle/>
          <a:p>
            <a:endParaRPr lang="en-US" sz="2000" dirty="0"/>
          </a:p>
          <a:p>
            <a:pPr marL="0" indent="0">
              <a:buNone/>
            </a:pPr>
            <a:endParaRPr lang="en-US" sz="1600" dirty="0"/>
          </a:p>
          <a:p>
            <a:endParaRPr lang="en-US" sz="1400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160426" y="0"/>
            <a:ext cx="898357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2400" kern="0" dirty="0">
                <a:solidFill>
                  <a:schemeClr val="bg1"/>
                </a:solidFill>
              </a:rPr>
              <a:t>Business Operational Readiness Review Contd. </a:t>
            </a:r>
            <a:r>
              <a:rPr lang="en-US" altLang="en-US" sz="1200" kern="0" dirty="0">
                <a:solidFill>
                  <a:schemeClr val="bg1"/>
                </a:solidFill>
              </a:rPr>
              <a:t>[ARB 4 ]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91D48FE-6243-402C-9F5D-EAEE84EE33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505" y="1139753"/>
            <a:ext cx="8272989" cy="4578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827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7" descr="gold 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89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160426" y="0"/>
            <a:ext cx="898357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2400" kern="0" dirty="0">
                <a:solidFill>
                  <a:schemeClr val="bg1"/>
                </a:solidFill>
              </a:rPr>
              <a:t>Timeline &amp; Testing Activities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5EFFD37-3F76-4D3D-9A4D-E8244D57BEB3}"/>
              </a:ext>
            </a:extLst>
          </p:cNvPr>
          <p:cNvSpPr/>
          <p:nvPr/>
        </p:nvSpPr>
        <p:spPr>
          <a:xfrm>
            <a:off x="304800" y="838201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r>
              <a:rPr lang="en-US" dirty="0"/>
              <a:t> 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5" name="Group 58">
            <a:extLst>
              <a:ext uri="{FF2B5EF4-FFF2-40B4-BE49-F238E27FC236}">
                <a16:creationId xmlns:a16="http://schemas.microsoft.com/office/drawing/2014/main" id="{55F39AB7-F580-43A3-912E-4C714949C8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178996"/>
              </p:ext>
            </p:extLst>
          </p:nvPr>
        </p:nvGraphicFramePr>
        <p:xfrm>
          <a:off x="152400" y="782320"/>
          <a:ext cx="8735961" cy="4620079"/>
        </p:xfrm>
        <a:graphic>
          <a:graphicData uri="http://schemas.openxmlformats.org/drawingml/2006/table">
            <a:tbl>
              <a:tblPr/>
              <a:tblGrid>
                <a:gridCol w="1656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4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6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80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7743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Phase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Activities 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Specific Provisions or Tools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Expected Timeframe 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987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System Requirements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lumMod val="50000"/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lumMod val="50000"/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Team Foundation Server (TFS)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lumMod val="50000"/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Complete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lumMod val="50000"/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987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General System Design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>
                        <a:alpha val="48235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General System Design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>
                        <a:alpha val="48235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TFS, Erwin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>
                        <a:alpha val="48235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&lt;Enter Dates&gt;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>
                        <a:alpha val="4823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987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Detailed System Design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Detailed System Design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TFS, Erwin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&lt;Enter Dates&gt;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634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Development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Development, Unit Testing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Visual Studio, TFS, Cognos, Informatica, MBUnit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SoapUI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27432" marB="274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&lt;Enter Dates&gt;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634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Integration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Integration Testing, ADA Compliance, Security Testing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MTM, SoapUI, Compliance Sheriff, WebInspect, AppScan and Nessus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&lt;Enter Dates&gt;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5222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System Acceptance Testing (SAT)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SAT Environment Readiness Testing, Performance Testing, Regression Testing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MTM, SoapUI, NeoLoad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&lt;Enter Dates&gt;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0987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User Acceptance Testing (UAT) 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Support Lot Vendor and Program Office as required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&lt;Enter Dates&gt;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0987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Test for Production (TFP)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Production Readiness Testing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MTM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&lt;Enter Dates&gt;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752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Production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Deployment Testing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MTM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&lt;Enter Dates&gt;</a:t>
                      </a:r>
                    </a:p>
                  </a:txBody>
                  <a:tcPr marT="27432" marB="274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432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7" descr="gold 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89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381000" y="770562"/>
            <a:ext cx="8305800" cy="476720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/>
              <a:t>[Agenda Items]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See ARB Process for required items for ARB 1, 2, 3 and 4 meetings.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romanUcPeriod"/>
            </a:pPr>
            <a:endParaRPr lang="en-US" sz="2400" dirty="0"/>
          </a:p>
          <a:p>
            <a:pPr marL="514350" lvl="0" indent="-514350">
              <a:lnSpc>
                <a:spcPct val="150000"/>
              </a:lnSpc>
              <a:buFont typeface="+mj-lt"/>
              <a:buAutoNum type="romanUcPeriod"/>
            </a:pPr>
            <a:endParaRPr lang="en-US" sz="2400" dirty="0"/>
          </a:p>
          <a:p>
            <a:pPr marL="514350" lvl="0" indent="-514350">
              <a:lnSpc>
                <a:spcPct val="150000"/>
              </a:lnSpc>
              <a:buFont typeface="+mj-lt"/>
              <a:buAutoNum type="romanUcPeriod"/>
            </a:pPr>
            <a:endParaRPr lang="en-US" sz="2400" dirty="0"/>
          </a:p>
          <a:p>
            <a:pPr marL="514350" lvl="0" indent="-514350">
              <a:lnSpc>
                <a:spcPct val="150000"/>
              </a:lnSpc>
              <a:buFont typeface="+mj-lt"/>
              <a:buAutoNum type="romanUcPeriod"/>
            </a:pPr>
            <a:endParaRPr lang="en-US" sz="2400" dirty="0"/>
          </a:p>
          <a:p>
            <a:pPr marL="0" lvl="0" indent="0">
              <a:lnSpc>
                <a:spcPct val="150000"/>
              </a:lnSpc>
              <a:buNone/>
            </a:pPr>
            <a:endParaRPr lang="en-US" sz="2400" dirty="0"/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160426" y="0"/>
            <a:ext cx="898357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2400" kern="0" dirty="0">
                <a:solidFill>
                  <a:schemeClr val="bg1"/>
                </a:solidFill>
              </a:rPr>
              <a:t>ARB Agenda</a:t>
            </a:r>
          </a:p>
        </p:txBody>
      </p:sp>
    </p:spTree>
    <p:extLst>
      <p:ext uri="{BB962C8B-B14F-4D97-AF65-F5344CB8AC3E}">
        <p14:creationId xmlns:p14="http://schemas.microsoft.com/office/powerpoint/2010/main" val="1314733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7" descr="gold 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89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19100" y="904568"/>
            <a:ext cx="8305800" cy="3924286"/>
          </a:xfrm>
        </p:spPr>
        <p:txBody>
          <a:bodyPr/>
          <a:lstStyle/>
          <a:p>
            <a:r>
              <a:rPr lang="en-US" sz="2000" dirty="0"/>
              <a:t>Provide a description of the purpose of the initiative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1600" dirty="0"/>
          </a:p>
          <a:p>
            <a:endParaRPr lang="en-US" sz="1400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160426" y="0"/>
            <a:ext cx="898357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2400" kern="0" dirty="0">
                <a:solidFill>
                  <a:schemeClr val="bg1"/>
                </a:solidFill>
              </a:rPr>
              <a:t>Background</a:t>
            </a:r>
            <a:r>
              <a:rPr lang="en-US" altLang="en-US" sz="3200" b="1" kern="0" dirty="0">
                <a:solidFill>
                  <a:schemeClr val="bg1"/>
                </a:solidFill>
              </a:rPr>
              <a:t> </a:t>
            </a:r>
            <a:r>
              <a:rPr lang="en-US" altLang="en-US" sz="1200" kern="0" dirty="0">
                <a:solidFill>
                  <a:schemeClr val="bg1"/>
                </a:solidFill>
              </a:rPr>
              <a:t>[ARB 1-3 ] </a:t>
            </a:r>
          </a:p>
        </p:txBody>
      </p:sp>
    </p:spTree>
    <p:extLst>
      <p:ext uri="{BB962C8B-B14F-4D97-AF65-F5344CB8AC3E}">
        <p14:creationId xmlns:p14="http://schemas.microsoft.com/office/powerpoint/2010/main" val="2727528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7" descr="gold 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89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02741" y="842482"/>
            <a:ext cx="8876871" cy="4746660"/>
          </a:xfrm>
        </p:spPr>
        <p:txBody>
          <a:bodyPr/>
          <a:lstStyle/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160426" y="0"/>
            <a:ext cx="898357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2400" kern="0" dirty="0">
                <a:solidFill>
                  <a:schemeClr val="bg1"/>
                </a:solidFill>
              </a:rPr>
              <a:t>Initiative Overview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6AC8013-72E3-4520-A7D0-2DBEA7C5E6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766217"/>
              </p:ext>
            </p:extLst>
          </p:nvPr>
        </p:nvGraphicFramePr>
        <p:xfrm>
          <a:off x="143838" y="796413"/>
          <a:ext cx="8774132" cy="4343905"/>
        </p:xfrm>
        <a:graphic>
          <a:graphicData uri="http://schemas.openxmlformats.org/drawingml/2006/table">
            <a:tbl>
              <a:tblPr/>
              <a:tblGrid>
                <a:gridCol w="1397634">
                  <a:extLst>
                    <a:ext uri="{9D8B030D-6E8A-4147-A177-3AD203B41FA5}">
                      <a16:colId xmlns:a16="http://schemas.microsoft.com/office/drawing/2014/main" val="1776391980"/>
                    </a:ext>
                  </a:extLst>
                </a:gridCol>
                <a:gridCol w="2826753">
                  <a:extLst>
                    <a:ext uri="{9D8B030D-6E8A-4147-A177-3AD203B41FA5}">
                      <a16:colId xmlns:a16="http://schemas.microsoft.com/office/drawing/2014/main" val="3687516824"/>
                    </a:ext>
                  </a:extLst>
                </a:gridCol>
                <a:gridCol w="2253007">
                  <a:extLst>
                    <a:ext uri="{9D8B030D-6E8A-4147-A177-3AD203B41FA5}">
                      <a16:colId xmlns:a16="http://schemas.microsoft.com/office/drawing/2014/main" val="2270931711"/>
                    </a:ext>
                  </a:extLst>
                </a:gridCol>
                <a:gridCol w="2296738">
                  <a:extLst>
                    <a:ext uri="{9D8B030D-6E8A-4147-A177-3AD203B41FA5}">
                      <a16:colId xmlns:a16="http://schemas.microsoft.com/office/drawing/2014/main" val="1963442085"/>
                    </a:ext>
                  </a:extLst>
                </a:gridCol>
              </a:tblGrid>
              <a:tr h="392398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Initiative </a:t>
                      </a:r>
                    </a:p>
                  </a:txBody>
                  <a:tcPr marT="73131" marB="73131" anchor="ctr" anchorCtr="1" horzOverflow="overflow">
                    <a:lnL>
                      <a:noFill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3326C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587" marR="0" lvl="1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Business Problem</a:t>
                      </a:r>
                    </a:p>
                  </a:txBody>
                  <a:tcPr marT="73131" marB="73131" anchor="ctr" anchorCtr="1" horzOverflow="overflow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3326C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Business Solution</a:t>
                      </a:r>
                    </a:p>
                  </a:txBody>
                  <a:tcPr marT="73131" marB="73131" anchor="ctr" anchorCtr="1" horzOverflow="overflow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3326C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Business Outcome</a:t>
                      </a:r>
                    </a:p>
                  </a:txBody>
                  <a:tcPr marT="73131" marB="73131" anchor="ctr" anchorCtr="1" horzOverflow="overflow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332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402059"/>
                  </a:ext>
                </a:extLst>
              </a:tr>
              <a:tr h="1829692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Initiative #1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73131" marB="73131" horzOverflow="overflow">
                    <a:lnL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71450" marR="0" lvl="1" indent="-169863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Business Problem #1</a:t>
                      </a:r>
                    </a:p>
                    <a:p>
                      <a:pPr marL="171450" marR="0" lvl="1" indent="-169863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Business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Problem #2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3133" marB="73133" horzOverflow="overflow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71450" marR="0" lvl="1" indent="-169863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Business Solution #1</a:t>
                      </a:r>
                    </a:p>
                  </a:txBody>
                  <a:tcPr marT="73133" marB="73133" horzOverflow="overflow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71450" marR="0" lvl="1" indent="-169863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Outcome #1</a:t>
                      </a:r>
                    </a:p>
                    <a:p>
                      <a:pPr marL="171450" marR="0" lvl="1" indent="-169863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Outcome #2</a:t>
                      </a:r>
                    </a:p>
                    <a:p>
                      <a:pPr marL="171450" marR="0" lvl="1" indent="-169863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Outcome #3</a:t>
                      </a:r>
                    </a:p>
                  </a:txBody>
                  <a:tcPr marT="73133" marB="73133" horzOverflow="overflow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1736686"/>
                  </a:ext>
                </a:extLst>
              </a:tr>
              <a:tr h="2121815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Initiative #2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73131" marB="73131" horzOverflow="overflow">
                    <a:lnL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71450" marR="0" lvl="1" indent="-169863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Business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Problem #3</a:t>
                      </a:r>
                    </a:p>
                    <a:p>
                      <a:pPr marL="171450" marR="0" lvl="1" indent="-169863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Business Problem #4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3133" marB="73133" horzOverflow="overflow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71450" marR="0" lvl="1" indent="-169863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Business Solution #2</a:t>
                      </a:r>
                    </a:p>
                    <a:p>
                      <a:pPr marL="171450" marR="0" lvl="1" indent="-169863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Business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Solution #3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3133" marB="73133" horzOverflow="overflow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71450" marR="0" lvl="1" indent="-169863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1200" baseline="0" dirty="0">
                          <a:latin typeface="Arial" charset="0"/>
                          <a:cs typeface="Arial" charset="0"/>
                        </a:rPr>
                        <a:t>Outcome #4. </a:t>
                      </a:r>
                    </a:p>
                    <a:p>
                      <a:pPr marL="1587" marR="0" lvl="1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1200" baseline="0" dirty="0">
                        <a:latin typeface="Arial" charset="0"/>
                        <a:cs typeface="Arial" charset="0"/>
                      </a:endParaRPr>
                    </a:p>
                  </a:txBody>
                  <a:tcPr marT="73133" marB="73133" horzOverflow="overflow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9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9790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8541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7" descr="gold 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89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19100" y="863028"/>
            <a:ext cx="8305800" cy="5239821"/>
          </a:xfrm>
        </p:spPr>
        <p:txBody>
          <a:bodyPr/>
          <a:lstStyle/>
          <a:p>
            <a:r>
              <a:rPr lang="en-US" sz="2000" dirty="0"/>
              <a:t>System requirement #1</a:t>
            </a:r>
          </a:p>
          <a:p>
            <a:r>
              <a:rPr lang="en-US" sz="2000" dirty="0"/>
              <a:t>System requirement #2</a:t>
            </a:r>
          </a:p>
          <a:p>
            <a:r>
              <a:rPr lang="en-US" sz="2000" dirty="0"/>
              <a:t>System requirement #3</a:t>
            </a:r>
          </a:p>
          <a:p>
            <a:r>
              <a:rPr lang="en-US" sz="2000" dirty="0"/>
              <a:t>System requirement #4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* </a:t>
            </a:r>
            <a:r>
              <a:rPr lang="en-US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Only capture system requirements that have architecturally significant impacts to any of the HHSDC domains”.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dirty="0"/>
              <a:t> 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160426" y="0"/>
            <a:ext cx="898357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2400" kern="0" dirty="0">
                <a:solidFill>
                  <a:schemeClr val="bg1"/>
                </a:solidFill>
              </a:rPr>
              <a:t>Key System Requirements </a:t>
            </a:r>
            <a:r>
              <a:rPr lang="en-US" altLang="en-US" sz="1200" kern="0" dirty="0">
                <a:solidFill>
                  <a:schemeClr val="bg1"/>
                </a:solidFill>
              </a:rPr>
              <a:t>[ ARB 1 Only]</a:t>
            </a:r>
          </a:p>
        </p:txBody>
      </p:sp>
    </p:spTree>
    <p:extLst>
      <p:ext uri="{BB962C8B-B14F-4D97-AF65-F5344CB8AC3E}">
        <p14:creationId xmlns:p14="http://schemas.microsoft.com/office/powerpoint/2010/main" val="3231012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7" descr="gold 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89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60426" y="649288"/>
            <a:ext cx="8305800" cy="5569826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en-US" sz="2400" dirty="0"/>
              <a:t>*Note – </a:t>
            </a:r>
            <a:r>
              <a:rPr lang="en-US" sz="1800" dirty="0"/>
              <a:t>for SaaS initiatives mark the section as N/A or No impacts if the scope of the change does not impact the area.</a:t>
            </a:r>
          </a:p>
          <a:p>
            <a:pPr>
              <a:spcBef>
                <a:spcPts val="300"/>
              </a:spcBef>
              <a:spcAft>
                <a:spcPts val="400"/>
              </a:spcAft>
            </a:pPr>
            <a:endParaRPr lang="en-US" sz="18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2400" dirty="0"/>
              <a:t>Database</a:t>
            </a:r>
            <a:r>
              <a:rPr lang="en-US" sz="2000" dirty="0"/>
              <a:t> - </a:t>
            </a:r>
            <a:r>
              <a:rPr lang="en-US" sz="1800" dirty="0">
                <a:effectLst/>
                <a:ea typeface="Calibri" panose="020F0502020204030204" pitchFamily="34" charset="0"/>
              </a:rPr>
              <a:t>changes to the OLTP DB (Oracle, SQL, Mainframe, etc.)</a:t>
            </a:r>
            <a:endParaRPr lang="en-US" sz="1800" dirty="0"/>
          </a:p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en-US" sz="2400" dirty="0"/>
              <a:t>Data Warehouse </a:t>
            </a:r>
            <a:r>
              <a:rPr lang="en-US" sz="2000" dirty="0"/>
              <a:t>- </a:t>
            </a:r>
            <a:r>
              <a:rPr lang="en-US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changes to the OLAP DB (Oracle DW, Cognos etc.)</a:t>
            </a:r>
            <a:endParaRPr lang="en-US" sz="1800" dirty="0">
              <a:cs typeface="Calibri" panose="020F0502020204030204" pitchFamily="34" charset="0"/>
            </a:endParaRPr>
          </a:p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en-US" sz="2400" dirty="0"/>
              <a:t>Capacity</a:t>
            </a:r>
            <a:r>
              <a:rPr lang="en-US" sz="2000" dirty="0"/>
              <a:t> - </a:t>
            </a:r>
            <a:r>
              <a:rPr lang="en-US" sz="1800" dirty="0">
                <a:effectLst/>
                <a:ea typeface="Calibri" panose="020F0502020204030204" pitchFamily="34" charset="0"/>
              </a:rPr>
              <a:t>change to capacity including database, file storage, CPU / Memory, etc. (A Summary of the capacity plan that should have details)</a:t>
            </a:r>
            <a:endParaRPr lang="en-US" sz="1800" dirty="0"/>
          </a:p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en-US" sz="2400" dirty="0"/>
              <a:t>Security</a:t>
            </a:r>
            <a:r>
              <a:rPr lang="en-US" sz="2000" dirty="0"/>
              <a:t> - </a:t>
            </a:r>
            <a:r>
              <a:rPr lang="en-US" sz="1800" dirty="0">
                <a:effectLst/>
                <a:ea typeface="Calibri" panose="020F0502020204030204" pitchFamily="34" charset="0"/>
              </a:rPr>
              <a:t>changes to security services and impacts (users, roles, SOA services, security role mapping to web pages, MFA (Multi Factor Authentication), PUM (Privileged User Management), increase/reduction in usage, etc.)</a:t>
            </a:r>
          </a:p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en-US" sz="2400" dirty="0">
                <a:effectLst/>
                <a:ea typeface="Calibri" panose="020F0502020204030204" pitchFamily="34" charset="0"/>
              </a:rPr>
              <a:t>Middleware </a:t>
            </a:r>
            <a:r>
              <a:rPr lang="en-US" sz="1800" dirty="0">
                <a:effectLst/>
                <a:ea typeface="Calibri" panose="020F0502020204030204" pitchFamily="34" charset="0"/>
              </a:rPr>
              <a:t>- changes to services or capabilities that leverage middleware</a:t>
            </a:r>
          </a:p>
          <a:p>
            <a:pPr marL="114309" marR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800" dirty="0">
                <a:ea typeface="Calibri" panose="020F0502020204030204" pitchFamily="34" charset="0"/>
              </a:rPr>
              <a:t>  </a:t>
            </a:r>
            <a:r>
              <a:rPr lang="en-US" sz="1800" dirty="0">
                <a:effectLst/>
                <a:ea typeface="Calibri" panose="020F0502020204030204" pitchFamily="34" charset="0"/>
              </a:rPr>
              <a:t> technologies and impacts (webMethods services, BizTalk services, </a:t>
            </a:r>
            <a:r>
              <a:rPr lang="en-US" sz="1800" dirty="0" err="1">
                <a:effectLst/>
                <a:ea typeface="Calibri" panose="020F0502020204030204" pitchFamily="34" charset="0"/>
              </a:rPr>
              <a:t>OpenTI</a:t>
            </a:r>
            <a:endParaRPr lang="en-US" sz="1800" dirty="0">
              <a:effectLst/>
              <a:ea typeface="Calibri" panose="020F0502020204030204" pitchFamily="34" charset="0"/>
            </a:endParaRPr>
          </a:p>
          <a:p>
            <a:pPr marL="114309" marR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800" dirty="0">
                <a:ea typeface="Calibri" panose="020F0502020204030204" pitchFamily="34" charset="0"/>
              </a:rPr>
              <a:t>  </a:t>
            </a:r>
            <a:r>
              <a:rPr lang="en-US" sz="1800" dirty="0">
                <a:effectLst/>
                <a:ea typeface="Calibri" panose="020F0502020204030204" pitchFamily="34" charset="0"/>
              </a:rPr>
              <a:t> services, increase/reduction in usage, execution timeline, etc.)</a:t>
            </a:r>
          </a:p>
          <a:p>
            <a:pPr lvl="0"/>
            <a:endParaRPr lang="en-US" sz="1000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160426" y="0"/>
            <a:ext cx="898357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2400" kern="0" dirty="0">
                <a:solidFill>
                  <a:schemeClr val="bg1"/>
                </a:solidFill>
              </a:rPr>
              <a:t>Architecture </a:t>
            </a:r>
            <a:r>
              <a:rPr lang="en-US" altLang="en-US" sz="1200" kern="0" dirty="0">
                <a:solidFill>
                  <a:schemeClr val="bg1"/>
                </a:solidFill>
              </a:rPr>
              <a:t>[ARB 2 and 3 Only]</a:t>
            </a:r>
          </a:p>
        </p:txBody>
      </p:sp>
    </p:spTree>
    <p:extLst>
      <p:ext uri="{BB962C8B-B14F-4D97-AF65-F5344CB8AC3E}">
        <p14:creationId xmlns:p14="http://schemas.microsoft.com/office/powerpoint/2010/main" val="3423526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7" descr="gold 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89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60426" y="649288"/>
            <a:ext cx="8305800" cy="5569826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/>
              <a:t>Batch</a:t>
            </a:r>
            <a:r>
              <a:rPr lang="en-US" sz="2800" dirty="0"/>
              <a:t> - </a:t>
            </a:r>
            <a:r>
              <a:rPr lang="en-US" sz="1800" dirty="0">
                <a:effectLst/>
                <a:ea typeface="Calibri" panose="020F0502020204030204" pitchFamily="34" charset="0"/>
              </a:rPr>
              <a:t>changes to batch processes and impacts (batch schedule, processing volume, increase/reduction in usage, execution timeline, etc.)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/>
              <a:t>Web Application </a:t>
            </a:r>
            <a:r>
              <a:rPr lang="en-US" sz="2800" dirty="0"/>
              <a:t>– </a:t>
            </a:r>
            <a:r>
              <a:rPr lang="en-US" sz="1800" dirty="0">
                <a:effectLst/>
                <a:ea typeface="Calibri" panose="020F0502020204030204" pitchFamily="34" charset="0"/>
              </a:rPr>
              <a:t>changes to the web application and impacts (screen changes, increase/reduction in usage, seasonal ups and downs, etc.)</a:t>
            </a:r>
            <a:r>
              <a:rPr lang="en-US" sz="1800" dirty="0"/>
              <a:t>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/>
              <a:t>Reporting – </a:t>
            </a:r>
            <a:r>
              <a:rPr lang="en-US" sz="1800" dirty="0">
                <a:effectLst/>
                <a:ea typeface="Calibri" panose="020F0502020204030204" pitchFamily="34" charset="0"/>
              </a:rPr>
              <a:t>changes to reporting solutions and impacts (SSRS reports, data volume, increase/reduction in usage, execution timeline, etc.)</a:t>
            </a:r>
            <a:endParaRPr lang="en-US" sz="18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/>
              <a:t>Correspondence</a:t>
            </a:r>
            <a:r>
              <a:rPr lang="en-US" sz="2000" dirty="0"/>
              <a:t> - </a:t>
            </a:r>
            <a:r>
              <a:rPr lang="en-US" sz="1800" dirty="0">
                <a:effectLst/>
                <a:ea typeface="Calibri" panose="020F0502020204030204" pitchFamily="34" charset="0"/>
              </a:rPr>
              <a:t>changes to correspondence generation processes and impacts (Adobe Experience Manager, PDF Templates, File Storage Service, Languages supported, increase/reduction in usage, execution timeline, etc.)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/>
              <a:t>Conversion</a:t>
            </a:r>
            <a:r>
              <a:rPr lang="en-US" sz="2000" dirty="0"/>
              <a:t> - </a:t>
            </a:r>
            <a:r>
              <a:rPr lang="en-US" sz="1800" dirty="0">
                <a:effectLst/>
                <a:ea typeface="Calibri" panose="020F0502020204030204" pitchFamily="34" charset="0"/>
              </a:rPr>
              <a:t>impacts due to one-time conversation processes (data volume, run time, execution timeline,  etc.)</a:t>
            </a:r>
            <a:endParaRPr lang="en-US" sz="1800" dirty="0"/>
          </a:p>
          <a:p>
            <a:pPr marL="114309" marR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000" dirty="0"/>
              <a:t>   </a:t>
            </a:r>
            <a:r>
              <a:rPr lang="en-US" sz="2400" dirty="0"/>
              <a:t>Rules</a:t>
            </a:r>
            <a:r>
              <a:rPr lang="en-US" sz="2000" dirty="0"/>
              <a:t> - </a:t>
            </a:r>
            <a:r>
              <a:rPr lang="en-US" sz="1800" dirty="0">
                <a:effectLst/>
                <a:ea typeface="Calibri" panose="020F0502020204030204" pitchFamily="34" charset="0"/>
              </a:rPr>
              <a:t>changes to business rules engine and impacts (</a:t>
            </a:r>
            <a:r>
              <a:rPr lang="en-US" sz="1800" dirty="0" err="1">
                <a:effectLst/>
                <a:ea typeface="Calibri" panose="020F0502020204030204" pitchFamily="34" charset="0"/>
              </a:rPr>
              <a:t>Corticon</a:t>
            </a:r>
            <a:r>
              <a:rPr lang="en-US" sz="1800" dirty="0">
                <a:effectLst/>
                <a:ea typeface="Calibri" panose="020F0502020204030204" pitchFamily="34" charset="0"/>
              </a:rPr>
              <a:t> rules,</a:t>
            </a:r>
          </a:p>
          <a:p>
            <a:pPr marL="114309" marR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800" dirty="0">
                <a:ea typeface="Calibri" panose="020F0502020204030204" pitchFamily="34" charset="0"/>
              </a:rPr>
              <a:t>   </a:t>
            </a:r>
            <a:r>
              <a:rPr lang="en-US" sz="1800" dirty="0">
                <a:effectLst/>
                <a:ea typeface="Calibri" panose="020F0502020204030204" pitchFamily="34" charset="0"/>
              </a:rPr>
              <a:t> increase/reduction in usage, execution timeline, etc.)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lvl="0"/>
            <a:endParaRPr lang="en-US" sz="1000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160426" y="0"/>
            <a:ext cx="898357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2400" kern="0" dirty="0">
                <a:solidFill>
                  <a:schemeClr val="bg1"/>
                </a:solidFill>
              </a:rPr>
              <a:t>Architecture </a:t>
            </a:r>
            <a:r>
              <a:rPr lang="en-US" altLang="en-US" sz="1200" kern="0" dirty="0">
                <a:solidFill>
                  <a:schemeClr val="bg1"/>
                </a:solidFill>
              </a:rPr>
              <a:t>[ARB 2 and 3 Only]</a:t>
            </a:r>
          </a:p>
        </p:txBody>
      </p:sp>
    </p:spTree>
    <p:extLst>
      <p:ext uri="{BB962C8B-B14F-4D97-AF65-F5344CB8AC3E}">
        <p14:creationId xmlns:p14="http://schemas.microsoft.com/office/powerpoint/2010/main" val="4231260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7" descr="gold 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89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60426" y="649288"/>
            <a:ext cx="8305800" cy="5569826"/>
          </a:xfrm>
        </p:spPr>
        <p:txBody>
          <a:bodyPr/>
          <a:lstStyle/>
          <a:p>
            <a:pPr>
              <a:spcBef>
                <a:spcPts val="900"/>
              </a:spcBef>
              <a:spcAft>
                <a:spcPts val="300"/>
              </a:spcAft>
            </a:pPr>
            <a:r>
              <a:rPr lang="en-US" sz="2400" dirty="0"/>
              <a:t>Disaster Recovery </a:t>
            </a:r>
            <a:r>
              <a:rPr lang="en-US" sz="2000" dirty="0"/>
              <a:t>- </a:t>
            </a:r>
            <a:r>
              <a:rPr lang="en-US" sz="1800" dirty="0">
                <a:effectLst/>
                <a:ea typeface="Calibri" panose="020F0502020204030204" pitchFamily="34" charset="0"/>
              </a:rPr>
              <a:t>changes to disaster recovery plan or processes</a:t>
            </a:r>
            <a:endParaRPr lang="en-US" sz="18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/>
              <a:t>Services</a:t>
            </a:r>
            <a:r>
              <a:rPr lang="en-US" sz="2000" dirty="0"/>
              <a:t> - </a:t>
            </a:r>
            <a:r>
              <a:rPr lang="en-US" sz="1800" dirty="0">
                <a:effectLst/>
                <a:ea typeface="Calibri" panose="020F0502020204030204" pitchFamily="34" charset="0"/>
              </a:rPr>
              <a:t>changes to the application or enterprise SOA services (services changes, increase/reduction in usage, seasonal ups and downs, etc.)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/>
              <a:t>Interface </a:t>
            </a:r>
            <a:r>
              <a:rPr lang="en-US" sz="2000" dirty="0"/>
              <a:t>- </a:t>
            </a:r>
            <a:r>
              <a:rPr lang="en-US" sz="1800" dirty="0">
                <a:cs typeface="Arial" panose="020B0604020202020204" pitchFamily="34" charset="0"/>
              </a:rPr>
              <a:t>other application(s) this solution connects to for data; </a:t>
            </a:r>
            <a:r>
              <a:rPr lang="en-US" sz="1800" u="sng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changes to interfaces with applications external to HHSDC (</a:t>
            </a:r>
            <a:r>
              <a:rPr lang="en-US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seGov</a:t>
            </a:r>
            <a:r>
              <a:rPr lang="en-US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transfer schedules, increase/reduction in usage, file size, etc.)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/>
              <a:t>Archive Purge Requirements </a:t>
            </a:r>
            <a:r>
              <a:rPr lang="en-US" sz="2000" dirty="0"/>
              <a:t>- </a:t>
            </a:r>
            <a:r>
              <a:rPr lang="en-US" sz="1800" dirty="0">
                <a:effectLst/>
                <a:ea typeface="Calibri" panose="020F0502020204030204" pitchFamily="34" charset="0"/>
              </a:rPr>
              <a:t>changes to / new data retention requirements; reference the General or A</a:t>
            </a:r>
            <a:r>
              <a:rPr lang="en-US" sz="1800" dirty="0"/>
              <a:t>gency specific Records Retention and Disposition Schedule at </a:t>
            </a:r>
            <a:r>
              <a:rPr lang="en-US" sz="1600" dirty="0">
                <a:hlinkClick r:id="rId4"/>
              </a:rPr>
              <a:t>https://pagov.sharepoint.com/sites/hhs-dc-it-solutions-management/SitePages/Business%20and%20Technical%20Standards/Data-Domain.aspx</a:t>
            </a:r>
            <a:endParaRPr lang="en-US" sz="16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US" sz="1600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lvl="0"/>
            <a:endParaRPr lang="en-US" sz="1000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160426" y="0"/>
            <a:ext cx="898357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2400" kern="0" dirty="0">
                <a:solidFill>
                  <a:schemeClr val="bg1"/>
                </a:solidFill>
              </a:rPr>
              <a:t>Architecture </a:t>
            </a:r>
            <a:r>
              <a:rPr lang="en-US" altLang="en-US" sz="1200" kern="0" dirty="0">
                <a:solidFill>
                  <a:schemeClr val="bg1"/>
                </a:solidFill>
              </a:rPr>
              <a:t>[ARB 2 and 3 Only]</a:t>
            </a:r>
          </a:p>
        </p:txBody>
      </p:sp>
    </p:spTree>
    <p:extLst>
      <p:ext uri="{BB962C8B-B14F-4D97-AF65-F5344CB8AC3E}">
        <p14:creationId xmlns:p14="http://schemas.microsoft.com/office/powerpoint/2010/main" val="3434674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7" descr="gold 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89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304800" y="1068512"/>
            <a:ext cx="8305800" cy="4972692"/>
          </a:xfrm>
        </p:spPr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 </a:t>
            </a:r>
            <a:endParaRPr lang="en-US" sz="1000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160426" y="0"/>
            <a:ext cx="898357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2400" kern="0" dirty="0">
                <a:solidFill>
                  <a:schemeClr val="bg1"/>
                </a:solidFill>
              </a:rPr>
              <a:t>Implementation Scope </a:t>
            </a:r>
            <a:r>
              <a:rPr lang="en-US" altLang="en-US" sz="1200" kern="0" dirty="0">
                <a:solidFill>
                  <a:schemeClr val="bg1"/>
                </a:solidFill>
              </a:rPr>
              <a:t>[ARB 2,3&amp; 4] </a:t>
            </a:r>
          </a:p>
        </p:txBody>
      </p:sp>
      <p:graphicFrame>
        <p:nvGraphicFramePr>
          <p:cNvPr id="5" name="Group 37">
            <a:extLst>
              <a:ext uri="{FF2B5EF4-FFF2-40B4-BE49-F238E27FC236}">
                <a16:creationId xmlns:a16="http://schemas.microsoft.com/office/drawing/2014/main" id="{18D11EA0-D75B-4AA1-9E2B-ADAE79EA0F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901184"/>
              </p:ext>
            </p:extLst>
          </p:nvPr>
        </p:nvGraphicFramePr>
        <p:xfrm>
          <a:off x="152400" y="990600"/>
          <a:ext cx="8839199" cy="2377318"/>
        </p:xfrm>
        <a:graphic>
          <a:graphicData uri="http://schemas.openxmlformats.org/drawingml/2006/table">
            <a:tbl>
              <a:tblPr/>
              <a:tblGrid>
                <a:gridCol w="2868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3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072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Activity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A366C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Y / N / NA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A366C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Notes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A36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654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b="1" dirty="0"/>
                        <a:t>Cross-Application</a:t>
                      </a:r>
                      <a:r>
                        <a:rPr lang="en-US" sz="1400" b="1" baseline="0" dirty="0"/>
                        <a:t> Dependencies</a:t>
                      </a:r>
                      <a:endParaRPr lang="en-US" sz="1400" b="1" dirty="0"/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Systems internal or external to Agency.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34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b="1" dirty="0"/>
                        <a:t>Deployment Expectations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Teams required to be in Saturday and Sunday to support deployment and validation.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34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b="1" dirty="0"/>
                        <a:t>Pre-Deployment Activities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Put up maintenance pages for multiple apps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34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b="1" dirty="0"/>
                        <a:t>Post-Deployment</a:t>
                      </a:r>
                      <a:r>
                        <a:rPr lang="en-US" sz="1400" b="1" baseline="0" dirty="0"/>
                        <a:t> Activities</a:t>
                      </a:r>
                      <a:endParaRPr lang="en-US" sz="1400" b="1" dirty="0"/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Execute specific batch jobs or data manipulation scripts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34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b="1" dirty="0"/>
                        <a:t>Post-Implementation Activities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X days after deployment, do Y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386409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956F62CA20F846870A2686BB7E6E50" ma:contentTypeVersion="1" ma:contentTypeDescription="Create a new document." ma:contentTypeScope="" ma:versionID="972100d3985c9c1cd1c96da8a3df52b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968D346-1447-46C1-A9A0-D1E59BB83C20}"/>
</file>

<file path=customXml/itemProps2.xml><?xml version="1.0" encoding="utf-8"?>
<ds:datastoreItem xmlns:ds="http://schemas.openxmlformats.org/officeDocument/2006/customXml" ds:itemID="{61A2779C-CB53-4BB8-8BE9-CC5E5ED67F53}">
  <ds:schemaRefs>
    <ds:schemaRef ds:uri="http://schemas.microsoft.com/office/infopath/2007/PartnerControls"/>
    <ds:schemaRef ds:uri="e5a8a745-a7c0-4a39-898b-0041e3ac8540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b4cd4de3-e888-4f47-bfb0-c2814c738991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1ECAABC-290E-41F6-808B-2F561AF6AE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1215</Words>
  <Application>Microsoft Office PowerPoint</Application>
  <PresentationFormat>On-screen Show (4:3)</PresentationFormat>
  <Paragraphs>265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Arial Narrow</vt:lpstr>
      <vt:lpstr>Calibri</vt:lpstr>
      <vt:lpstr>Symbol</vt:lpstr>
      <vt:lpstr>Tahoma</vt:lpstr>
      <vt:lpstr>Verdana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Office of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aforsman</dc:creator>
  <cp:lastModifiedBy>Gillingham, Patricia</cp:lastModifiedBy>
  <cp:revision>6</cp:revision>
  <cp:lastPrinted>2019-09-16T17:13:00Z</cp:lastPrinted>
  <dcterms:created xsi:type="dcterms:W3CDTF">2011-11-29T20:35:02Z</dcterms:created>
  <dcterms:modified xsi:type="dcterms:W3CDTF">2021-11-22T20:45:12Z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0x010100A9956F62CA20F846870A2686BB7E6E50</vt:lpwstr>
  </property>
  <property fmtid="{D5CDD505-2E9C-101B-9397-08002B2CF9AE}" pid="3" name="MSIP_Label_ea60d57e-af5b-4752-ac57-3e4f28ca11dc_Enabled">
    <vt:lpwstr>true</vt:lpwstr>
  </property>
  <property fmtid="{D5CDD505-2E9C-101B-9397-08002B2CF9AE}" pid="4" name="MSIP_Label_ea60d57e-af5b-4752-ac57-3e4f28ca11dc_SetDate">
    <vt:lpwstr>2021-10-04T03:04:34Z</vt:lpwstr>
  </property>
  <property fmtid="{D5CDD505-2E9C-101B-9397-08002B2CF9AE}" pid="5" name="MSIP_Label_ea60d57e-af5b-4752-ac57-3e4f28ca11dc_Method">
    <vt:lpwstr>Standard</vt:lpwstr>
  </property>
  <property fmtid="{D5CDD505-2E9C-101B-9397-08002B2CF9AE}" pid="6" name="MSIP_Label_ea60d57e-af5b-4752-ac57-3e4f28ca11dc_Name">
    <vt:lpwstr>ea60d57e-af5b-4752-ac57-3e4f28ca11dc</vt:lpwstr>
  </property>
  <property fmtid="{D5CDD505-2E9C-101B-9397-08002B2CF9AE}" pid="7" name="MSIP_Label_ea60d57e-af5b-4752-ac57-3e4f28ca11dc_SiteId">
    <vt:lpwstr>36da45f1-dd2c-4d1f-af13-5abe46b99921</vt:lpwstr>
  </property>
  <property fmtid="{D5CDD505-2E9C-101B-9397-08002B2CF9AE}" pid="8" name="MSIP_Label_ea60d57e-af5b-4752-ac57-3e4f28ca11dc_ActionId">
    <vt:lpwstr>e68a3cc5-9c96-4313-884c-46d22ffec83b</vt:lpwstr>
  </property>
  <property fmtid="{D5CDD505-2E9C-101B-9397-08002B2CF9AE}" pid="9" name="MSIP_Label_ea60d57e-af5b-4752-ac57-3e4f28ca11dc_ContentBits">
    <vt:lpwstr>0</vt:lpwstr>
  </property>
  <property fmtid="{D5CDD505-2E9C-101B-9397-08002B2CF9AE}" pid="10" name="Order">
    <vt:r8>107800</vt:r8>
  </property>
  <property fmtid="{D5CDD505-2E9C-101B-9397-08002B2CF9AE}" pid="11" name="xd_Signature">
    <vt:bool>false</vt:bool>
  </property>
  <property fmtid="{D5CDD505-2E9C-101B-9397-08002B2CF9AE}" pid="12" name="xd_ProgID">
    <vt:lpwstr/>
  </property>
  <property fmtid="{D5CDD505-2E9C-101B-9397-08002B2CF9AE}" pid="13" name="_SourceUrl">
    <vt:lpwstr/>
  </property>
  <property fmtid="{D5CDD505-2E9C-101B-9397-08002B2CF9AE}" pid="14" name="_SharedFileIndex">
    <vt:lpwstr/>
  </property>
  <property fmtid="{D5CDD505-2E9C-101B-9397-08002B2CF9AE}" pid="15" name="TemplateUrl">
    <vt:lpwstr/>
  </property>
</Properties>
</file>