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5.xml" ContentType="application/vnd.openxmlformats-officedocument.presentationml.tags+xml"/>
  <Override PartName="/ppt/tags/tag53.xml" ContentType="application/vnd.openxmlformats-officedocument.presentationml.tags+xml"/>
  <Override PartName="/ppt/tags/tag68.xml" ContentType="application/vnd.openxmlformats-officedocument.presentationml.tags+xml"/>
  <Override PartName="/ppt/tags/tag5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66.xml" ContentType="application/vnd.openxmlformats-officedocument.presentationml.tags+xml"/>
  <Override PartName="/ppt/tags/tag46.xml" ContentType="application/vnd.openxmlformats-officedocument.presentationml.tags+xml"/>
  <Override PartName="/ppt/tags/tag69.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tags/tag70.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8.xml" ContentType="application/vnd.openxmlformats-officedocument.presentationml.tags+xml"/>
  <Override PartName="/ppt/tags/tag43.xml" ContentType="application/vnd.openxmlformats-officedocument.presentationml.tags+xml"/>
  <Override PartName="/ppt/tags/tag71.xml" ContentType="application/vnd.openxmlformats-officedocument.presentationml.tags+xml"/>
  <Override PartName="/ppt/tags/tag42.xml" ContentType="application/vnd.openxmlformats-officedocument.presentationml.tags+xml"/>
  <Override PartName="/ppt/tags/tag49.xml" ContentType="application/vnd.openxmlformats-officedocument.presentationml.tags+xml"/>
  <Override PartName="/ppt/tags/tag41.xml" ContentType="application/vnd.openxmlformats-officedocument.presentationml.tags+xml"/>
  <Override PartName="/ppt/tags/tag67.xml" ContentType="application/vnd.openxmlformats-officedocument.presentationml.tags+xml"/>
  <Override PartName="/ppt/tags/tag40.xml" ContentType="application/vnd.openxmlformats-officedocument.presentationml.tags+xml"/>
  <Override PartName="/ppt/tags/tag47.xml" ContentType="application/vnd.openxmlformats-officedocument.presentationml.tags+xml"/>
  <Override PartName="/ppt/tags/tag39.xml" ContentType="application/vnd.openxmlformats-officedocument.presentationml.tags+xml"/>
  <Override PartName="/ppt/tags/tag50.xml" ContentType="application/vnd.openxmlformats-officedocument.presentationml.tags+xml"/>
  <Override PartName="/ppt/tags/tag38.xml" ContentType="application/vnd.openxmlformats-officedocument.presentationml.tags+xml"/>
  <Override PartName="/ppt/tags/tag51.xml" ContentType="application/vnd.openxmlformats-officedocument.presentationml.tags+xml"/>
  <Override PartName="/ppt/tags/tag56.xml" ContentType="application/vnd.openxmlformats-officedocument.presentationml.tags+xml"/>
  <Override PartName="/ppt/tags/tag72.xml" ContentType="application/vnd.openxmlformats-officedocument.presentationml.tags+xml"/>
  <Override PartName="/ppt/tags/tag57.xml" ContentType="application/vnd.openxmlformats-officedocument.presentationml.tags+xml"/>
  <Override PartName="/ppt/tags/tag65.xml" ContentType="application/vnd.openxmlformats-officedocument.presentationml.tags+xml"/>
  <Override PartName="/ppt/tags/tag58.xml" ContentType="application/vnd.openxmlformats-officedocument.presentationml.tags+xml"/>
  <Override PartName="/ppt/tags/tag52.xml" ContentType="application/vnd.openxmlformats-officedocument.presentationml.tags+xml"/>
  <Override PartName="/ppt/tags/tag59.xml" ContentType="application/vnd.openxmlformats-officedocument.presentationml.tags+xml"/>
  <Override PartName="/ppt/tags/tag73.xml" ContentType="application/vnd.openxmlformats-officedocument.presentationml.tags+xml"/>
  <Override PartName="/ppt/tags/tag60.xml" ContentType="application/vnd.openxmlformats-officedocument.presentationml.tags+xml"/>
  <Override PartName="/ppt/tags/tag30.xml" ContentType="application/vnd.openxmlformats-officedocument.presentationml.tags+xml"/>
  <Override PartName="/ppt/tags/tag61.xml" ContentType="application/vnd.openxmlformats-officedocument.presentationml.tags+xml"/>
  <Override PartName="/ppt/tags/tag7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18"/>
  </p:notesMasterIdLst>
  <p:sldIdLst>
    <p:sldId id="3757" r:id="rId3"/>
    <p:sldId id="3790" r:id="rId4"/>
    <p:sldId id="3786" r:id="rId5"/>
    <p:sldId id="3787" r:id="rId6"/>
    <p:sldId id="3792" r:id="rId7"/>
    <p:sldId id="3795" r:id="rId8"/>
    <p:sldId id="3794" r:id="rId9"/>
    <p:sldId id="3793" r:id="rId10"/>
    <p:sldId id="3799" r:id="rId11"/>
    <p:sldId id="3800" r:id="rId12"/>
    <p:sldId id="3797" r:id="rId13"/>
    <p:sldId id="3798" r:id="rId14"/>
    <p:sldId id="3791" r:id="rId15"/>
    <p:sldId id="3801" r:id="rId16"/>
    <p:sldId id="37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C0A3D2-4F7B-46B8-AE73-9680C4A9B451}" v="1" dt="2021-08-30T15:06:14.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7" autoAdjust="0"/>
    <p:restoredTop sz="95238" autoAdjust="0"/>
  </p:normalViewPr>
  <p:slideViewPr>
    <p:cSldViewPr snapToGrid="0">
      <p:cViewPr varScale="1">
        <p:scale>
          <a:sx n="82" d="100"/>
          <a:sy n="82" d="100"/>
        </p:scale>
        <p:origin x="69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9/29/2021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transportation benefit is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832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86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27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64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86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86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12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807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85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623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4" descr="Go to Community HealthChoices Home">
            <a:extLst>
              <a:ext uri="{FF2B5EF4-FFF2-40B4-BE49-F238E27FC236}">
                <a16:creationId xmlns:a16="http://schemas.microsoft.com/office/drawing/2014/main" id="{0E1A0C5B-A1D9-4B60-A93A-98BD1319066D}"/>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9106929" y="275167"/>
            <a:ext cx="2751438" cy="79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3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6" Type="http://schemas.openxmlformats.org/officeDocument/2006/relationships/theme" Target="../theme/theme2.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827" r:id="rId75"/>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tempusunlimited.org/"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3" y="3127634"/>
            <a:ext cx="7555215" cy="1313308"/>
          </a:xfrm>
        </p:spPr>
        <p:txBody>
          <a:bodyPr/>
          <a:lstStyle/>
          <a:p>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923330"/>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October 1, 2021</a:t>
            </a:r>
          </a:p>
          <a:p>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4129336"/>
          </a:xfrm>
        </p:spPr>
        <p:txBody>
          <a:bodyPr/>
          <a:lstStyle/>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1984645" y="414815"/>
            <a:ext cx="9016147" cy="463296"/>
          </a:xfrm>
        </p:spPr>
        <p:txBody>
          <a:bodyPr>
            <a:noAutofit/>
          </a:bodyPr>
          <a:lstStyle/>
          <a:p>
            <a:r>
              <a:rPr lang="en-US" sz="3200" dirty="0">
                <a:solidFill>
                  <a:srgbClr val="1C7BC0"/>
                </a:solidFill>
              </a:rPr>
              <a:t>Call-in and Online Information Session Details</a:t>
            </a:r>
          </a:p>
        </p:txBody>
      </p:sp>
      <p:pic>
        <p:nvPicPr>
          <p:cNvPr id="7" name="Picture 6"/>
          <p:cNvPicPr>
            <a:picLocks noChangeAspect="1"/>
          </p:cNvPicPr>
          <p:nvPr/>
        </p:nvPicPr>
        <p:blipFill>
          <a:blip r:embed="rId3"/>
          <a:stretch>
            <a:fillRect/>
          </a:stretch>
        </p:blipFill>
        <p:spPr>
          <a:xfrm>
            <a:off x="6952093" y="1550764"/>
            <a:ext cx="4867275" cy="4429125"/>
          </a:xfrm>
          <a:prstGeom prst="rect">
            <a:avLst/>
          </a:prstGeom>
        </p:spPr>
      </p:pic>
      <p:pic>
        <p:nvPicPr>
          <p:cNvPr id="9" name="Picture 8"/>
          <p:cNvPicPr>
            <a:picLocks noChangeAspect="1"/>
          </p:cNvPicPr>
          <p:nvPr/>
        </p:nvPicPr>
        <p:blipFill>
          <a:blip r:embed="rId4"/>
          <a:stretch>
            <a:fillRect/>
          </a:stretch>
        </p:blipFill>
        <p:spPr>
          <a:xfrm>
            <a:off x="1909111" y="1555534"/>
            <a:ext cx="4905375" cy="4419600"/>
          </a:xfrm>
          <a:prstGeom prst="rect">
            <a:avLst/>
          </a:prstGeom>
        </p:spPr>
      </p:pic>
    </p:spTree>
    <p:extLst>
      <p:ext uri="{BB962C8B-B14F-4D97-AF65-F5344CB8AC3E}">
        <p14:creationId xmlns:p14="http://schemas.microsoft.com/office/powerpoint/2010/main" val="422821759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0"/>
            <a:ext cx="9836962" cy="4616648"/>
          </a:xfrm>
        </p:spPr>
        <p:txBody>
          <a:bodyPr/>
          <a:lstStyle/>
          <a:p>
            <a:pPr marL="533387" indent="-380990">
              <a:buClr>
                <a:srgbClr val="225F98"/>
              </a:buClr>
            </a:pPr>
            <a:r>
              <a:rPr lang="en-US" sz="2133" dirty="0">
                <a:solidFill>
                  <a:srgbClr val="55585A"/>
                </a:solidFill>
              </a:rPr>
              <a:t>In-person Information Sessions for Common Law Employers and Direct Care Workers will be held in each region across the Commonwealth beginning in November</a:t>
            </a:r>
          </a:p>
          <a:p>
            <a:pPr marL="1154346" lvl="1" indent="-380990">
              <a:buClr>
                <a:srgbClr val="225F98"/>
              </a:buClr>
            </a:pPr>
            <a:r>
              <a:rPr lang="en-US" sz="1733" dirty="0">
                <a:solidFill>
                  <a:srgbClr val="55585A"/>
                </a:solidFill>
              </a:rPr>
              <a:t>Schedule of dates and times will be posted on the Tempus website</a:t>
            </a:r>
            <a:br>
              <a:rPr lang="en-US" sz="1733" dirty="0">
                <a:solidFill>
                  <a:srgbClr val="55585A"/>
                </a:solidFill>
              </a:rPr>
            </a:br>
            <a:endParaRPr lang="en-US" sz="1733" dirty="0">
              <a:solidFill>
                <a:srgbClr val="55585A"/>
              </a:solidFill>
            </a:endParaRPr>
          </a:p>
          <a:p>
            <a:pPr marL="533387" indent="-380990">
              <a:buClr>
                <a:srgbClr val="225F98"/>
              </a:buClr>
            </a:pPr>
            <a:r>
              <a:rPr lang="en-US" sz="2133" dirty="0">
                <a:solidFill>
                  <a:srgbClr val="55585A"/>
                </a:solidFill>
              </a:rPr>
              <a:t>Southwest – Pittsburgh</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Southeast – King of Prussia</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Northwest – Erie </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Northeast – Clarks Summit</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Lehigh/Capital – Lancaster</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In-person Information Sessions</a:t>
            </a:r>
          </a:p>
        </p:txBody>
      </p:sp>
      <p:pic>
        <p:nvPicPr>
          <p:cNvPr id="5" name="Picture 4"/>
          <p:cNvPicPr>
            <a:picLocks noChangeAspect="1"/>
          </p:cNvPicPr>
          <p:nvPr/>
        </p:nvPicPr>
        <p:blipFill>
          <a:blip r:embed="rId3"/>
          <a:stretch>
            <a:fillRect/>
          </a:stretch>
        </p:blipFill>
        <p:spPr>
          <a:xfrm>
            <a:off x="5987770" y="2425017"/>
            <a:ext cx="6139704" cy="3686533"/>
          </a:xfrm>
          <a:prstGeom prst="rect">
            <a:avLst/>
          </a:prstGeom>
        </p:spPr>
      </p:pic>
      <p:sp>
        <p:nvSpPr>
          <p:cNvPr id="6" name="6-Point Star 5"/>
          <p:cNvSpPr>
            <a:spLocks noChangeAspect="1"/>
          </p:cNvSpPr>
          <p:nvPr/>
        </p:nvSpPr>
        <p:spPr>
          <a:xfrm>
            <a:off x="2269496" y="2767405"/>
            <a:ext cx="239732" cy="274320"/>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6-Point Star 6"/>
          <p:cNvSpPr>
            <a:spLocks noChangeAspect="1"/>
          </p:cNvSpPr>
          <p:nvPr/>
        </p:nvSpPr>
        <p:spPr>
          <a:xfrm>
            <a:off x="2290512" y="4060162"/>
            <a:ext cx="239732" cy="27432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6-Point Star 7"/>
          <p:cNvSpPr>
            <a:spLocks noChangeAspect="1"/>
          </p:cNvSpPr>
          <p:nvPr/>
        </p:nvSpPr>
        <p:spPr>
          <a:xfrm>
            <a:off x="2290514" y="5331921"/>
            <a:ext cx="239732" cy="274320"/>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6-Point Star 8"/>
          <p:cNvSpPr>
            <a:spLocks noChangeAspect="1"/>
          </p:cNvSpPr>
          <p:nvPr/>
        </p:nvSpPr>
        <p:spPr>
          <a:xfrm>
            <a:off x="2280000" y="3429548"/>
            <a:ext cx="239732" cy="274320"/>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6-Point Star 9"/>
          <p:cNvSpPr>
            <a:spLocks noChangeAspect="1"/>
          </p:cNvSpPr>
          <p:nvPr/>
        </p:nvSpPr>
        <p:spPr>
          <a:xfrm>
            <a:off x="2301017" y="4680277"/>
            <a:ext cx="239732" cy="274320"/>
          </a:xfrm>
          <a:prstGeom prst="star6">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416561703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257850"/>
          </a:xfrm>
        </p:spPr>
        <p:txBody>
          <a:bodyPr/>
          <a:lstStyle/>
          <a:p>
            <a:pPr marL="533387" indent="-380990">
              <a:buClr>
                <a:srgbClr val="225F98"/>
              </a:buClr>
            </a:pPr>
            <a:r>
              <a:rPr lang="en-US" sz="2133" dirty="0">
                <a:solidFill>
                  <a:srgbClr val="55585A"/>
                </a:solidFill>
              </a:rPr>
              <a:t>Tempus will host training sessions for Participants, Common Law Employer and Direct Care Workers.</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Topics for future training will include:</a:t>
            </a:r>
          </a:p>
          <a:p>
            <a:pPr marL="1154346" lvl="1" indent="-380990">
              <a:buClr>
                <a:srgbClr val="225F98"/>
              </a:buClr>
            </a:pPr>
            <a:r>
              <a:rPr lang="en-US" sz="1933" dirty="0">
                <a:solidFill>
                  <a:srgbClr val="55585A"/>
                </a:solidFill>
              </a:rPr>
              <a:t>Introduction to Tempus EVV timesheet submission and approval process</a:t>
            </a:r>
          </a:p>
          <a:p>
            <a:pPr marL="1154346" lvl="1" indent="-380990">
              <a:buClr>
                <a:srgbClr val="225F98"/>
              </a:buClr>
            </a:pPr>
            <a:r>
              <a:rPr lang="en-US" sz="1933" dirty="0">
                <a:solidFill>
                  <a:srgbClr val="55585A"/>
                </a:solidFill>
              </a:rPr>
              <a:t>Introduction to Tempus Online Tools and Self-Service Portal</a:t>
            </a:r>
          </a:p>
          <a:p>
            <a:pPr marL="1154346" lvl="1" indent="-380990">
              <a:buClr>
                <a:srgbClr val="225F98"/>
              </a:buClr>
            </a:pPr>
            <a:r>
              <a:rPr lang="en-US" sz="1933" dirty="0">
                <a:solidFill>
                  <a:srgbClr val="55585A"/>
                </a:solidFill>
              </a:rPr>
              <a:t>Introduction to Tempus Enrollment Process</a:t>
            </a:r>
            <a:br>
              <a:rPr lang="en-US" sz="1933" dirty="0">
                <a:solidFill>
                  <a:srgbClr val="55585A"/>
                </a:solidFill>
              </a:rPr>
            </a:b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will be conducted through:</a:t>
            </a:r>
          </a:p>
          <a:p>
            <a:pPr marL="1154346" lvl="1" indent="-380990">
              <a:buClr>
                <a:srgbClr val="225F98"/>
              </a:buClr>
            </a:pPr>
            <a:r>
              <a:rPr lang="en-US" sz="1933" dirty="0">
                <a:solidFill>
                  <a:srgbClr val="55585A"/>
                </a:solidFill>
              </a:rPr>
              <a:t>Call-in Sessions</a:t>
            </a:r>
          </a:p>
          <a:p>
            <a:pPr marL="1154346" lvl="1" indent="-380990">
              <a:buClr>
                <a:srgbClr val="225F98"/>
              </a:buClr>
            </a:pPr>
            <a:r>
              <a:rPr lang="en-US" sz="1933" dirty="0">
                <a:solidFill>
                  <a:srgbClr val="55585A"/>
                </a:solidFill>
              </a:rPr>
              <a:t>Online Webex Sessions</a:t>
            </a:r>
          </a:p>
          <a:p>
            <a:pPr marL="1154346" lvl="1" indent="-380990">
              <a:buClr>
                <a:srgbClr val="225F98"/>
              </a:buClr>
            </a:pPr>
            <a:r>
              <a:rPr lang="en-US" sz="1933" dirty="0">
                <a:solidFill>
                  <a:srgbClr val="55585A"/>
                </a:solidFill>
              </a:rPr>
              <a:t>In-person Sessions</a:t>
            </a:r>
          </a:p>
          <a:p>
            <a:pPr marL="1154346" lvl="1" indent="-380990">
              <a:buClr>
                <a:srgbClr val="225F98"/>
              </a:buClr>
            </a:pPr>
            <a:r>
              <a:rPr lang="en-US" sz="1933" dirty="0">
                <a:solidFill>
                  <a:srgbClr val="55585A"/>
                </a:solidFill>
              </a:rPr>
              <a:t>How-to Guides and Videos posted to the Tempus website</a:t>
            </a: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Future Training Sessions</a:t>
            </a:r>
          </a:p>
        </p:txBody>
      </p:sp>
    </p:spTree>
    <p:extLst>
      <p:ext uri="{BB962C8B-B14F-4D97-AF65-F5344CB8AC3E}">
        <p14:creationId xmlns:p14="http://schemas.microsoft.com/office/powerpoint/2010/main" val="308976622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898777"/>
          </a:xfrm>
        </p:spPr>
        <p:txBody>
          <a:bodyPr/>
          <a:lstStyle/>
          <a:p>
            <a:pPr marL="533387" indent="-380990">
              <a:buClr>
                <a:srgbClr val="225F98"/>
              </a:buClr>
            </a:pPr>
            <a:r>
              <a:rPr lang="en-US" sz="2133" dirty="0">
                <a:solidFill>
                  <a:schemeClr val="tx1">
                    <a:lumMod val="65000"/>
                    <a:lumOff val="35000"/>
                  </a:schemeClr>
                </a:solidFill>
              </a:rPr>
              <a:t>Website address:  </a:t>
            </a:r>
            <a:r>
              <a:rPr lang="en-US" sz="2133" dirty="0">
                <a:solidFill>
                  <a:srgbClr val="55585A"/>
                </a:solidFill>
                <a:hlinkClick r:id="rId3"/>
              </a:rPr>
              <a:t>https://pa.tempusunlimited.org</a:t>
            </a:r>
            <a:endParaRPr lang="en-US" sz="2133" dirty="0">
              <a:solidFill>
                <a:srgbClr val="55585A"/>
              </a:solidFill>
            </a:endParaRPr>
          </a:p>
          <a:p>
            <a:pPr marL="1154346" lvl="1" indent="-380990">
              <a:buClr>
                <a:srgbClr val="225F98"/>
              </a:buClr>
            </a:pPr>
            <a:r>
              <a:rPr lang="en-US" sz="1933" dirty="0">
                <a:solidFill>
                  <a:schemeClr val="tx1">
                    <a:lumMod val="65000"/>
                    <a:lumOff val="35000"/>
                  </a:schemeClr>
                </a:solidFill>
              </a:rPr>
              <a:t>This can be one of your primary sources of information</a:t>
            </a:r>
          </a:p>
          <a:p>
            <a:pPr marL="152397" indent="0">
              <a:buClr>
                <a:srgbClr val="225F98"/>
              </a:buClr>
              <a:buNone/>
            </a:pPr>
            <a:endParaRPr lang="en-US" sz="2133" dirty="0">
              <a:solidFill>
                <a:schemeClr val="tx1">
                  <a:lumMod val="65000"/>
                  <a:lumOff val="35000"/>
                </a:schemeClr>
              </a:solidFill>
            </a:endParaRPr>
          </a:p>
          <a:p>
            <a:pPr marL="533387" indent="-380990">
              <a:buClr>
                <a:srgbClr val="225F98"/>
              </a:buClr>
            </a:pPr>
            <a:r>
              <a:rPr lang="en-US" sz="2133" b="1" dirty="0">
                <a:solidFill>
                  <a:schemeClr val="tx1">
                    <a:lumMod val="65000"/>
                    <a:lumOff val="35000"/>
                  </a:schemeClr>
                </a:solidFill>
              </a:rPr>
              <a:t>Check Frequently: </a:t>
            </a:r>
            <a:r>
              <a:rPr lang="en-US" sz="2133" dirty="0">
                <a:solidFill>
                  <a:schemeClr val="tx1">
                    <a:lumMod val="65000"/>
                    <a:lumOff val="35000"/>
                  </a:schemeClr>
                </a:solidFill>
              </a:rPr>
              <a:t>Information and updates from the MCOs and from Tempus will be posted to the Documentation section</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Webinars and In-person sessions: Soon we’ll post the schedules for important webinars and in-person sessions to assist you with paperwork and to answer questions</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The FAQs will be updated as we provide more information to Participants, Common Law Employers, and Direct Care Workers</a:t>
            </a: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rgbClr val="55585A"/>
              </a:solidFill>
            </a:endParaRP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Informational Website</a:t>
            </a:r>
          </a:p>
        </p:txBody>
      </p:sp>
    </p:spTree>
    <p:extLst>
      <p:ext uri="{BB962C8B-B14F-4D97-AF65-F5344CB8AC3E}">
        <p14:creationId xmlns:p14="http://schemas.microsoft.com/office/powerpoint/2010/main" val="3422314044"/>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373266"/>
          </a:xfrm>
        </p:spPr>
        <p:txBody>
          <a:bodyPr/>
          <a:lstStyle/>
          <a:p>
            <a:pPr marL="533387" indent="-380990">
              <a:buClr>
                <a:srgbClr val="225F98"/>
              </a:buClr>
            </a:pPr>
            <a:r>
              <a:rPr lang="en-US" sz="2133" dirty="0">
                <a:solidFill>
                  <a:schemeClr val="tx1">
                    <a:lumMod val="65000"/>
                    <a:lumOff val="35000"/>
                  </a:schemeClr>
                </a:solidFill>
              </a:rPr>
              <a:t>Tempus is looking to hire remote and in-office staff for Pennsylvania</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Tempus is planning to open three offices in Pennsylvania</a:t>
            </a:r>
          </a:p>
          <a:p>
            <a:pPr marL="1154346" lvl="1" indent="-380990">
              <a:buClr>
                <a:srgbClr val="225F98"/>
              </a:buClr>
            </a:pPr>
            <a:r>
              <a:rPr lang="en-US" sz="1933" dirty="0">
                <a:solidFill>
                  <a:schemeClr val="tx1">
                    <a:lumMod val="65000"/>
                    <a:lumOff val="35000"/>
                  </a:schemeClr>
                </a:solidFill>
              </a:rPr>
              <a:t>Pittsburgh Area</a:t>
            </a:r>
          </a:p>
          <a:p>
            <a:pPr marL="1154346" lvl="1" indent="-380990">
              <a:buClr>
                <a:srgbClr val="225F98"/>
              </a:buClr>
            </a:pPr>
            <a:r>
              <a:rPr lang="en-US" sz="1933" dirty="0">
                <a:solidFill>
                  <a:schemeClr val="tx1">
                    <a:lumMod val="65000"/>
                    <a:lumOff val="35000"/>
                  </a:schemeClr>
                </a:solidFill>
              </a:rPr>
              <a:t>Central Pennsylvania</a:t>
            </a:r>
          </a:p>
          <a:p>
            <a:pPr marL="1154346" lvl="1" indent="-380990">
              <a:buClr>
                <a:srgbClr val="225F98"/>
              </a:buClr>
            </a:pPr>
            <a:r>
              <a:rPr lang="en-US" sz="1933" dirty="0">
                <a:solidFill>
                  <a:schemeClr val="tx1">
                    <a:lumMod val="65000"/>
                    <a:lumOff val="35000"/>
                  </a:schemeClr>
                </a:solidFill>
              </a:rPr>
              <a:t>Philadelphia area</a:t>
            </a:r>
            <a:endParaRPr lang="en-US" sz="2133" dirty="0">
              <a:solidFill>
                <a:schemeClr val="tx1">
                  <a:lumMod val="65000"/>
                  <a:lumOff val="35000"/>
                </a:schemeClr>
              </a:solidFill>
            </a:endParaRP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Individuals with lived experience or an understanding of self-direction would be valuable</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Please check the Tempus website frequently for job openings:</a:t>
            </a:r>
          </a:p>
          <a:p>
            <a:pPr marL="1154346" lvl="1" indent="-380990">
              <a:buClr>
                <a:srgbClr val="225F98"/>
              </a:buClr>
            </a:pPr>
            <a:r>
              <a:rPr lang="en-US" sz="1933" dirty="0">
                <a:solidFill>
                  <a:schemeClr val="tx1">
                    <a:lumMod val="65000"/>
                    <a:lumOff val="35000"/>
                  </a:schemeClr>
                </a:solidFill>
              </a:rPr>
              <a:t>Website:  </a:t>
            </a:r>
            <a:r>
              <a:rPr lang="en-US" sz="1933" dirty="0">
                <a:solidFill>
                  <a:schemeClr val="tx1"/>
                </a:solidFill>
                <a:hlinkClick r:id="rId3"/>
              </a:rPr>
              <a:t>https://tempusunlimited.org</a:t>
            </a:r>
            <a:endParaRPr lang="en-US" sz="1933" dirty="0">
              <a:solidFill>
                <a:schemeClr val="tx1"/>
              </a:solidFill>
            </a:endParaRPr>
          </a:p>
          <a:p>
            <a:pPr marL="1154346" lvl="1" indent="-380990">
              <a:buClr>
                <a:srgbClr val="225F98"/>
              </a:buClr>
            </a:pPr>
            <a:endParaRPr lang="en-US" sz="19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rgbClr val="55585A"/>
              </a:solidFill>
            </a:endParaRP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Pennsylvania In-State Hiring Initiative</a:t>
            </a:r>
          </a:p>
        </p:txBody>
      </p:sp>
    </p:spTree>
    <p:extLst>
      <p:ext uri="{BB962C8B-B14F-4D97-AF65-F5344CB8AC3E}">
        <p14:creationId xmlns:p14="http://schemas.microsoft.com/office/powerpoint/2010/main" val="244333094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3E41-5371-A34D-895C-8B05AED43765}"/>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1B56F638-CA9C-7049-A227-43B25EFC868B}"/>
              </a:ext>
            </a:extLst>
          </p:cNvPr>
          <p:cNvSpPr>
            <a:spLocks noGrp="1"/>
          </p:cNvSpPr>
          <p:nvPr>
            <p:ph type="sldNum" sz="quarter" idx="12"/>
          </p:nvPr>
        </p:nvSpPr>
        <p:spPr/>
        <p:txBody>
          <a:bodyPr/>
          <a:lstStyle/>
          <a:p>
            <a:fld id="{65DFA85A-DAD2-3545-9EF2-9823132B00E5}" type="slidenum">
              <a:rPr lang="en-US" smtClean="0"/>
              <a:pPr/>
              <a:t>2</a:t>
            </a:fld>
            <a:endParaRPr lang="en-US" dirty="0"/>
          </a:p>
        </p:txBody>
      </p:sp>
      <p:sp>
        <p:nvSpPr>
          <p:cNvPr id="32" name="Slide Number Placeholder 2">
            <a:extLst>
              <a:ext uri="{FF2B5EF4-FFF2-40B4-BE49-F238E27FC236}">
                <a16:creationId xmlns:a16="http://schemas.microsoft.com/office/drawing/2014/main" id="{03C13A9E-27AD-9241-8AE4-55244FC8EDED}"/>
              </a:ext>
            </a:extLst>
          </p:cNvPr>
          <p:cNvSpPr txBox="1">
            <a:spLocks/>
          </p:cNvSpPr>
          <p:nvPr/>
        </p:nvSpPr>
        <p:spPr>
          <a:xfrm>
            <a:off x="11454653" y="6437948"/>
            <a:ext cx="5687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FA85A-DAD2-3545-9EF2-9823132B00E5}" type="slidenum">
              <a:rPr lang="en-US" smtClean="0"/>
              <a:pPr/>
              <a:t>2</a:t>
            </a:fld>
            <a:endParaRPr lang="en-US" dirty="0"/>
          </a:p>
        </p:txBody>
      </p:sp>
      <p:sp>
        <p:nvSpPr>
          <p:cNvPr id="37" name="Content Placeholder 7">
            <a:extLst>
              <a:ext uri="{FF2B5EF4-FFF2-40B4-BE49-F238E27FC236}">
                <a16:creationId xmlns:a16="http://schemas.microsoft.com/office/drawing/2014/main" id="{63F0D341-C2F9-B644-B130-65CCA76B8536}"/>
              </a:ext>
            </a:extLst>
          </p:cNvPr>
          <p:cNvSpPr txBox="1">
            <a:spLocks/>
          </p:cNvSpPr>
          <p:nvPr/>
        </p:nvSpPr>
        <p:spPr>
          <a:xfrm>
            <a:off x="1312119" y="3447209"/>
            <a:ext cx="9764592" cy="276999"/>
          </a:xfrm>
          <a:prstGeom prst="rect">
            <a:avLst/>
          </a:prstGeom>
        </p:spPr>
        <p:txBody>
          <a:bodyPr/>
          <a:lst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What to expect during Transition</a:t>
            </a:r>
          </a:p>
        </p:txBody>
      </p:sp>
      <p:grpSp>
        <p:nvGrpSpPr>
          <p:cNvPr id="38" name="Group 37">
            <a:extLst>
              <a:ext uri="{FF2B5EF4-FFF2-40B4-BE49-F238E27FC236}">
                <a16:creationId xmlns:a16="http://schemas.microsoft.com/office/drawing/2014/main" id="{CC96027B-5B0C-F14A-9938-DE17980B9D31}"/>
              </a:ext>
            </a:extLst>
          </p:cNvPr>
          <p:cNvGrpSpPr/>
          <p:nvPr/>
        </p:nvGrpSpPr>
        <p:grpSpPr>
          <a:xfrm>
            <a:off x="155971" y="3431069"/>
            <a:ext cx="1228036" cy="397565"/>
            <a:chOff x="-1" y="1863340"/>
            <a:chExt cx="921027" cy="298174"/>
          </a:xfrm>
        </p:grpSpPr>
        <p:cxnSp>
          <p:nvCxnSpPr>
            <p:cNvPr id="39" name="Straight Connector 38">
              <a:extLst>
                <a:ext uri="{FF2B5EF4-FFF2-40B4-BE49-F238E27FC236}">
                  <a16:creationId xmlns:a16="http://schemas.microsoft.com/office/drawing/2014/main" id="{77BB5D5D-7E8A-184D-95A1-03F3C38516B9}"/>
                </a:ext>
              </a:extLst>
            </p:cNvPr>
            <p:cNvCxnSpPr>
              <a:cxnSpLocks/>
            </p:cNvCxnSpPr>
            <p:nvPr/>
          </p:nvCxnSpPr>
          <p:spPr>
            <a:xfrm>
              <a:off x="692777" y="2005799"/>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90C8C607-7F00-1E43-98EB-5204373AA8AC}"/>
                </a:ext>
              </a:extLst>
            </p:cNvPr>
            <p:cNvSpPr/>
            <p:nvPr/>
          </p:nvSpPr>
          <p:spPr>
            <a:xfrm rot="5400000">
              <a:off x="202707" y="1660632"/>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41" name="Chevron 40">
              <a:extLst>
                <a:ext uri="{FF2B5EF4-FFF2-40B4-BE49-F238E27FC236}">
                  <a16:creationId xmlns:a16="http://schemas.microsoft.com/office/drawing/2014/main" id="{894091E2-382A-2045-9A49-71AF814CCA73}"/>
                </a:ext>
              </a:extLst>
            </p:cNvPr>
            <p:cNvSpPr/>
            <p:nvPr/>
          </p:nvSpPr>
          <p:spPr>
            <a:xfrm>
              <a:off x="496957" y="1929600"/>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grpSp>
        <p:nvGrpSpPr>
          <p:cNvPr id="50" name="Group 49">
            <a:extLst>
              <a:ext uri="{FF2B5EF4-FFF2-40B4-BE49-F238E27FC236}">
                <a16:creationId xmlns:a16="http://schemas.microsoft.com/office/drawing/2014/main" id="{EDC622B2-C735-0A4F-8092-EC082DA4BE4F}"/>
              </a:ext>
            </a:extLst>
          </p:cNvPr>
          <p:cNvGrpSpPr/>
          <p:nvPr/>
        </p:nvGrpSpPr>
        <p:grpSpPr>
          <a:xfrm>
            <a:off x="163746" y="4562046"/>
            <a:ext cx="1228036" cy="397565"/>
            <a:chOff x="-1" y="2491171"/>
            <a:chExt cx="921027" cy="298174"/>
          </a:xfrm>
        </p:grpSpPr>
        <p:cxnSp>
          <p:nvCxnSpPr>
            <p:cNvPr id="51" name="Straight Connector 50">
              <a:extLst>
                <a:ext uri="{FF2B5EF4-FFF2-40B4-BE49-F238E27FC236}">
                  <a16:creationId xmlns:a16="http://schemas.microsoft.com/office/drawing/2014/main" id="{00D27DB7-3A62-554A-8BAC-082B6F188506}"/>
                </a:ext>
              </a:extLst>
            </p:cNvPr>
            <p:cNvCxnSpPr>
              <a:cxnSpLocks/>
            </p:cNvCxnSpPr>
            <p:nvPr/>
          </p:nvCxnSpPr>
          <p:spPr>
            <a:xfrm>
              <a:off x="692777" y="2633630"/>
              <a:ext cx="228249"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2" name="Round Same Side Corner Rectangle 51">
              <a:extLst>
                <a:ext uri="{FF2B5EF4-FFF2-40B4-BE49-F238E27FC236}">
                  <a16:creationId xmlns:a16="http://schemas.microsoft.com/office/drawing/2014/main" id="{433B644A-3E06-AB40-A235-F55FADB5AC11}"/>
                </a:ext>
              </a:extLst>
            </p:cNvPr>
            <p:cNvSpPr/>
            <p:nvPr/>
          </p:nvSpPr>
          <p:spPr>
            <a:xfrm rot="5400000">
              <a:off x="202707" y="2288463"/>
              <a:ext cx="298174" cy="703589"/>
            </a:xfrm>
            <a:prstGeom prst="round2SameRect">
              <a:avLst>
                <a:gd name="adj1" fmla="val 50000"/>
                <a:gd name="adj2" fmla="val 0"/>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sp>
          <p:nvSpPr>
            <p:cNvPr id="53" name="Chevron 52">
              <a:extLst>
                <a:ext uri="{FF2B5EF4-FFF2-40B4-BE49-F238E27FC236}">
                  <a16:creationId xmlns:a16="http://schemas.microsoft.com/office/drawing/2014/main" id="{EFF5A3E3-037F-C947-9D6B-B6EC3CE48822}"/>
                </a:ext>
              </a:extLst>
            </p:cNvPr>
            <p:cNvSpPr/>
            <p:nvPr/>
          </p:nvSpPr>
          <p:spPr>
            <a:xfrm>
              <a:off x="496957" y="2557431"/>
              <a:ext cx="125896" cy="165652"/>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155"/>
              <a:endParaRPr lang="en-US" sz="1853" dirty="0">
                <a:solidFill>
                  <a:prstClr val="white"/>
                </a:solidFill>
                <a:latin typeface="Arial"/>
              </a:endParaRPr>
            </a:p>
          </p:txBody>
        </p:sp>
      </p:grpSp>
      <p:sp>
        <p:nvSpPr>
          <p:cNvPr id="62" name="Content Placeholder 3">
            <a:extLst>
              <a:ext uri="{FF2B5EF4-FFF2-40B4-BE49-F238E27FC236}">
                <a16:creationId xmlns:a16="http://schemas.microsoft.com/office/drawing/2014/main" id="{C198F77B-A34F-A643-853D-F18DAEB7D70F}"/>
              </a:ext>
            </a:extLst>
          </p:cNvPr>
          <p:cNvSpPr txBox="1">
            <a:spLocks/>
          </p:cNvSpPr>
          <p:nvPr/>
        </p:nvSpPr>
        <p:spPr>
          <a:xfrm>
            <a:off x="1396200" y="3778484"/>
            <a:ext cx="9764592" cy="276999"/>
          </a:xfrm>
          <a:prstGeom prst="rect">
            <a:avLst/>
          </a:prstGeom>
        </p:spPr>
        <p:txBody>
          <a:bodyPr vert="horz" wrap="square" lIns="0" tIns="0" rIns="0" bIns="0" rtlCol="0" anchor="ctr">
            <a:sp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a:t>
            </a:r>
          </a:p>
        </p:txBody>
      </p:sp>
      <p:sp>
        <p:nvSpPr>
          <p:cNvPr id="64" name="Content Placeholder 33">
            <a:extLst>
              <a:ext uri="{FF2B5EF4-FFF2-40B4-BE49-F238E27FC236}">
                <a16:creationId xmlns:a16="http://schemas.microsoft.com/office/drawing/2014/main" id="{6E42ABEB-E916-E747-AA3A-B7772B5565F1}"/>
              </a:ext>
            </a:extLst>
          </p:cNvPr>
          <p:cNvSpPr txBox="1">
            <a:spLocks/>
          </p:cNvSpPr>
          <p:nvPr/>
        </p:nvSpPr>
        <p:spPr>
          <a:xfrm>
            <a:off x="1428471" y="4633910"/>
            <a:ext cx="9764592" cy="276999"/>
          </a:xfrm>
          <a:prstGeom prst="rect">
            <a:avLst/>
          </a:prstGeom>
        </p:spPr>
        <p:txBody>
          <a:bodyPr vert="horz" wrap="square" lIns="0" tIns="0" rIns="0" bIns="0" rtlCol="0" anchor="ctr">
            <a:spAutoFit/>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dirty="0"/>
              <a:t>Questions</a:t>
            </a:r>
          </a:p>
        </p:txBody>
      </p:sp>
      <p:sp>
        <p:nvSpPr>
          <p:cNvPr id="65" name="Content Placeholder 4">
            <a:extLst>
              <a:ext uri="{FF2B5EF4-FFF2-40B4-BE49-F238E27FC236}">
                <a16:creationId xmlns:a16="http://schemas.microsoft.com/office/drawing/2014/main" id="{1428526D-6C8E-3741-97E9-090541375C59}"/>
              </a:ext>
            </a:extLst>
          </p:cNvPr>
          <p:cNvSpPr txBox="1">
            <a:spLocks/>
          </p:cNvSpPr>
          <p:nvPr/>
        </p:nvSpPr>
        <p:spPr>
          <a:xfrm>
            <a:off x="904568" y="1435067"/>
            <a:ext cx="10256224" cy="1489440"/>
          </a:xfrm>
          <a:prstGeom prst="rect">
            <a:avLst/>
          </a:prstGeom>
        </p:spPr>
        <p:txBody>
          <a:bodyPr vert="horz" wrap="square" lIns="0" tIns="0" rIns="0" bIns="0" rtlCol="0" anchor="t">
            <a:normAutofit lnSpcReduction="10000"/>
          </a:bodyPr>
          <a:lstStyle>
            <a:lvl1pPr marL="0" indent="0" algn="l" defTabSz="342875" rtl="0" eaLnBrk="1" latinLnBrk="0" hangingPunct="1">
              <a:spcBef>
                <a:spcPct val="20000"/>
              </a:spcBef>
              <a:buClr>
                <a:srgbClr val="E5712C"/>
              </a:buClr>
              <a:buFont typeface="Courier New" panose="02070309020205020404" pitchFamily="49" charset="0"/>
              <a:buNone/>
              <a:defRPr sz="1350" b="1" kern="1200">
                <a:solidFill>
                  <a:srgbClr val="7F7F7F"/>
                </a:solidFill>
                <a:latin typeface="+mn-lt"/>
                <a:ea typeface="+mn-ea"/>
                <a:cs typeface="+mn-cs"/>
              </a:defRPr>
            </a:lvl1pPr>
            <a:lvl2pPr marL="342873" indent="0" algn="l" defTabSz="342875" rtl="0" eaLnBrk="1" latinLnBrk="0" hangingPunct="1">
              <a:spcBef>
                <a:spcPct val="20000"/>
              </a:spcBef>
              <a:buClr>
                <a:srgbClr val="E5712C"/>
              </a:buClr>
              <a:buFont typeface="Courier New" panose="02070309020205020404" pitchFamily="49" charset="0"/>
              <a:buNone/>
              <a:defRPr sz="1200" kern="1200">
                <a:solidFill>
                  <a:srgbClr val="7F7F7F"/>
                </a:solidFill>
                <a:latin typeface="+mn-lt"/>
                <a:ea typeface="+mn-ea"/>
                <a:cs typeface="+mn-cs"/>
              </a:defRPr>
            </a:lvl2pPr>
            <a:lvl3pPr marL="685748" indent="0" algn="l" defTabSz="342875" rtl="0" eaLnBrk="1" latinLnBrk="0" hangingPunct="1">
              <a:spcBef>
                <a:spcPct val="20000"/>
              </a:spcBef>
              <a:buClr>
                <a:srgbClr val="E5712C"/>
              </a:buClr>
              <a:buFont typeface="Courier New" panose="02070309020205020404" pitchFamily="49" charset="0"/>
              <a:buNone/>
              <a:defRPr sz="1050" kern="1200">
                <a:solidFill>
                  <a:srgbClr val="7F7F7F"/>
                </a:solidFill>
                <a:latin typeface="+mn-lt"/>
                <a:ea typeface="+mn-ea"/>
                <a:cs typeface="+mn-cs"/>
              </a:defRPr>
            </a:lvl3pPr>
            <a:lvl4pPr marL="1028622"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4pPr>
            <a:lvl5pPr marL="1371497" indent="0" algn="l" defTabSz="342875" rtl="0" eaLnBrk="1" latinLnBrk="0" hangingPunct="1">
              <a:spcBef>
                <a:spcPct val="20000"/>
              </a:spcBef>
              <a:buClr>
                <a:srgbClr val="E5712C"/>
              </a:buClr>
              <a:buFont typeface="Courier New" panose="02070309020205020404" pitchFamily="49" charset="0"/>
              <a:buNone/>
              <a:defRPr sz="900" kern="1200">
                <a:solidFill>
                  <a:srgbClr val="7F7F7F"/>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a:lstStyle>
          <a:p>
            <a:pPr marL="342045" indent="-342045" algn="ctr">
              <a:lnSpc>
                <a:spcPct val="90000"/>
              </a:lnSpc>
            </a:pPr>
            <a:r>
              <a:rPr lang="en-US" sz="2667" dirty="0">
                <a:solidFill>
                  <a:srgbClr val="E5712C"/>
                </a:solidFill>
              </a:rPr>
              <a:t>Today: FMS Transition</a:t>
            </a:r>
          </a:p>
          <a:p>
            <a:pPr marL="342045" indent="-342045" algn="ctr">
              <a:lnSpc>
                <a:spcPct val="90000"/>
              </a:lnSpc>
            </a:pPr>
            <a:r>
              <a:rPr lang="en-US" sz="1900" dirty="0">
                <a:solidFill>
                  <a:srgbClr val="E5712C"/>
                </a:solidFill>
              </a:rPr>
              <a:t>Presented by your Community </a:t>
            </a:r>
            <a:r>
              <a:rPr lang="en-US" sz="1900" dirty="0" err="1">
                <a:solidFill>
                  <a:srgbClr val="E5712C"/>
                </a:solidFill>
              </a:rPr>
              <a:t>HealthChoices</a:t>
            </a:r>
            <a:r>
              <a:rPr lang="en-US" sz="1900" dirty="0">
                <a:solidFill>
                  <a:srgbClr val="E5712C"/>
                </a:solidFill>
              </a:rPr>
              <a:t> MCOs: AmeriHealth Caritas Pennsylvania; Keystone First; PA Health &amp; Wellness, Inc.; and UPMC </a:t>
            </a:r>
          </a:p>
          <a:p>
            <a:pPr marL="342045" indent="-342045" algn="ctr">
              <a:lnSpc>
                <a:spcPct val="90000"/>
              </a:lnSpc>
            </a:pPr>
            <a:endParaRPr lang="en-US" sz="1900" dirty="0">
              <a:solidFill>
                <a:srgbClr val="E5712C"/>
              </a:solidFill>
            </a:endParaRPr>
          </a:p>
          <a:p>
            <a:pPr marL="342045" indent="-342045" algn="ctr">
              <a:lnSpc>
                <a:spcPct val="90000"/>
              </a:lnSpc>
            </a:pPr>
            <a:r>
              <a:rPr lang="en-US" sz="1900">
                <a:solidFill>
                  <a:srgbClr val="E5712C"/>
                </a:solidFill>
              </a:rPr>
              <a:t>AND Tempus </a:t>
            </a:r>
            <a:r>
              <a:rPr lang="en-US" sz="1900" dirty="0">
                <a:solidFill>
                  <a:srgbClr val="E5712C"/>
                </a:solidFill>
              </a:rPr>
              <a:t>Unlimited</a:t>
            </a:r>
          </a:p>
          <a:p>
            <a:pPr marL="342045" indent="-342045" algn="ctr">
              <a:lnSpc>
                <a:spcPct val="90000"/>
              </a:lnSpc>
            </a:pPr>
            <a:endParaRPr lang="en-US" sz="2667" dirty="0">
              <a:solidFill>
                <a:srgbClr val="E5712C"/>
              </a:solidFill>
            </a:endParaRPr>
          </a:p>
        </p:txBody>
      </p:sp>
      <p:pic>
        <p:nvPicPr>
          <p:cNvPr id="66" name="Picture 65"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2"/>
          <a:stretch>
            <a:fillRect/>
          </a:stretch>
        </p:blipFill>
        <p:spPr>
          <a:xfrm>
            <a:off x="9314305" y="6019727"/>
            <a:ext cx="2583404" cy="838273"/>
          </a:xfrm>
          <a:prstGeom prst="rect">
            <a:avLst/>
          </a:prstGeom>
        </p:spPr>
      </p:pic>
    </p:spTree>
    <p:extLst>
      <p:ext uri="{BB962C8B-B14F-4D97-AF65-F5344CB8AC3E}">
        <p14:creationId xmlns:p14="http://schemas.microsoft.com/office/powerpoint/2010/main" val="171739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What to Expect during Transition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3</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257850"/>
          </a:xfrm>
        </p:spPr>
        <p:txBody>
          <a:bodyPr/>
          <a:lstStyle/>
          <a:p>
            <a:pPr marL="533387" indent="-380990">
              <a:buClr>
                <a:srgbClr val="225F98"/>
              </a:buClr>
            </a:pPr>
            <a:r>
              <a:rPr lang="en-US" sz="2133" dirty="0">
                <a:solidFill>
                  <a:srgbClr val="55585A"/>
                </a:solidFill>
              </a:rPr>
              <a:t>Introductory letters and communication from Tempus</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Common Law Employers will receive pre-populated transition packets from Tempus</a:t>
            </a:r>
            <a:endParaRPr lang="en-US" sz="2133" dirty="0">
              <a:solidFill>
                <a:srgbClr val="55585A"/>
              </a:solidFill>
              <a:highlight>
                <a:srgbClr val="FFFF00"/>
              </a:highlight>
            </a:endParaRPr>
          </a:p>
          <a:p>
            <a:pPr marL="1154346" lvl="1" indent="-380990">
              <a:buClr>
                <a:srgbClr val="225F98"/>
              </a:buClr>
            </a:pPr>
            <a:r>
              <a:rPr lang="en-US" sz="1933" dirty="0">
                <a:solidFill>
                  <a:srgbClr val="55585A"/>
                </a:solidFill>
              </a:rPr>
              <a:t>Participant/Common Law Employer Transition Packet</a:t>
            </a:r>
          </a:p>
          <a:p>
            <a:pPr marL="1154346" lvl="1" indent="-380990">
              <a:buClr>
                <a:srgbClr val="225F98"/>
              </a:buClr>
            </a:pPr>
            <a:r>
              <a:rPr lang="en-US" sz="1933" dirty="0">
                <a:solidFill>
                  <a:srgbClr val="55585A"/>
                </a:solidFill>
              </a:rPr>
              <a:t>Direct Care Worker Transition Packet</a:t>
            </a:r>
            <a:endParaRPr lang="en-US" sz="21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Attend Tempus Information and Training Sessions</a:t>
            </a:r>
          </a:p>
          <a:p>
            <a:pPr marL="1154346" lvl="1" indent="-380990">
              <a:buClr>
                <a:srgbClr val="225F98"/>
              </a:buClr>
            </a:pPr>
            <a:r>
              <a:rPr lang="en-US" sz="1933" dirty="0">
                <a:solidFill>
                  <a:srgbClr val="55585A"/>
                </a:solidFill>
              </a:rPr>
              <a:t>Call-in/Online Webex</a:t>
            </a:r>
          </a:p>
          <a:p>
            <a:pPr marL="1154346" lvl="1" indent="-380990">
              <a:buClr>
                <a:srgbClr val="225F98"/>
              </a:buClr>
            </a:pPr>
            <a:r>
              <a:rPr lang="en-US" sz="1933" dirty="0">
                <a:solidFill>
                  <a:srgbClr val="55585A"/>
                </a:solidFill>
              </a:rPr>
              <a:t>In-Person</a:t>
            </a:r>
            <a:br>
              <a:rPr lang="en-US" sz="19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Future Training</a:t>
            </a:r>
          </a:p>
          <a:p>
            <a:pPr marL="1154346" lvl="1" indent="-380990">
              <a:buClr>
                <a:srgbClr val="225F98"/>
              </a:buClr>
            </a:pPr>
            <a:r>
              <a:rPr lang="en-US" sz="1933" dirty="0">
                <a:solidFill>
                  <a:srgbClr val="55585A"/>
                </a:solidFill>
              </a:rPr>
              <a:t>Introduction to Tempus EVV timesheet submission and approval process</a:t>
            </a:r>
          </a:p>
          <a:p>
            <a:pPr marL="1154346" lvl="1" indent="-380990">
              <a:buClr>
                <a:srgbClr val="225F98"/>
              </a:buClr>
            </a:pPr>
            <a:r>
              <a:rPr lang="en-US" sz="1933" dirty="0">
                <a:solidFill>
                  <a:srgbClr val="55585A"/>
                </a:solidFill>
              </a:rPr>
              <a:t>Introduction to Tempus Enrollment Process</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Tempus Informational Website updates</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What to Expect during Transition</a:t>
            </a:r>
          </a:p>
        </p:txBody>
      </p:sp>
    </p:spTree>
    <p:extLst>
      <p:ext uri="{BB962C8B-B14F-4D97-AF65-F5344CB8AC3E}">
        <p14:creationId xmlns:p14="http://schemas.microsoft.com/office/powerpoint/2010/main" val="12529321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296048"/>
          </a:xfrm>
        </p:spPr>
        <p:txBody>
          <a:bodyPr/>
          <a:lstStyle/>
          <a:p>
            <a:pPr marL="533387" indent="-380990">
              <a:buClr>
                <a:srgbClr val="225F98"/>
              </a:buClr>
            </a:pPr>
            <a:r>
              <a:rPr lang="en-US" sz="2133" dirty="0">
                <a:solidFill>
                  <a:srgbClr val="55585A"/>
                </a:solidFill>
              </a:rPr>
              <a:t>Introduction letter from Tempus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Communication to be mailed to the Common Law Employers and Direct Care Workers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Transition Packet mailing and follow-up</a:t>
            </a:r>
            <a:br>
              <a:rPr lang="en-US" sz="2133" dirty="0">
                <a:solidFill>
                  <a:srgbClr val="55585A"/>
                </a:solidFill>
              </a:rPr>
            </a:br>
            <a:endParaRPr lang="en-US" sz="2133" dirty="0">
              <a:solidFill>
                <a:srgbClr val="55585A"/>
              </a:solidFill>
            </a:endParaRPr>
          </a:p>
          <a:p>
            <a:pPr marL="533387" indent="-380990">
              <a:buClr>
                <a:srgbClr val="225F98"/>
              </a:buClr>
            </a:pPr>
            <a:r>
              <a:rPr lang="en-US" sz="2133" dirty="0">
                <a:solidFill>
                  <a:srgbClr val="55585A"/>
                </a:solidFill>
              </a:rPr>
              <a:t>Participant/Common Law Employer and Direct Care Worker Information and Training Sessions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Tempus Informational Website </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Emails, Text Messages and Voice Messages</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Communication</a:t>
            </a:r>
          </a:p>
        </p:txBody>
      </p:sp>
    </p:spTree>
    <p:extLst>
      <p:ext uri="{BB962C8B-B14F-4D97-AF65-F5344CB8AC3E}">
        <p14:creationId xmlns:p14="http://schemas.microsoft.com/office/powerpoint/2010/main" val="405125754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013919"/>
          </a:xfrm>
        </p:spPr>
        <p:txBody>
          <a:bodyPr/>
          <a:lstStyle/>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Tempus will mail pre-populated Transition Packets with information received from Public Partnerships LLC.</a:t>
            </a:r>
          </a:p>
          <a:p>
            <a:pPr marL="1154346" lvl="1" indent="-380990">
              <a:buClr>
                <a:srgbClr val="225F98"/>
              </a:buClr>
            </a:pPr>
            <a:r>
              <a:rPr lang="en-US" sz="1933" dirty="0">
                <a:solidFill>
                  <a:srgbClr val="55585A"/>
                </a:solidFill>
              </a:rPr>
              <a:t>Packets will be mailed to the Common Law Employer’s address on file.</a:t>
            </a:r>
            <a:br>
              <a:rPr lang="en-US" sz="1933" dirty="0">
                <a:solidFill>
                  <a:srgbClr val="55585A"/>
                </a:solidFill>
              </a:rPr>
            </a:br>
            <a:endParaRPr lang="en-US" sz="1933" dirty="0">
              <a:solidFill>
                <a:srgbClr val="55585A"/>
              </a:solidFill>
            </a:endParaRPr>
          </a:p>
          <a:p>
            <a:pPr marL="533387" indent="-380990">
              <a:buClr>
                <a:srgbClr val="225F98"/>
              </a:buClr>
            </a:pPr>
            <a:r>
              <a:rPr lang="en-US" sz="2133" dirty="0">
                <a:solidFill>
                  <a:srgbClr val="55585A"/>
                </a:solidFill>
              </a:rPr>
              <a:t>Participant/Common Law Employer Transition Packets will include:</a:t>
            </a:r>
          </a:p>
          <a:p>
            <a:pPr marL="1154346" lvl="1" indent="-380990">
              <a:buClr>
                <a:srgbClr val="225F98"/>
              </a:buClr>
            </a:pPr>
            <a:r>
              <a:rPr lang="en-US" sz="1933" dirty="0">
                <a:solidFill>
                  <a:srgbClr val="55585A"/>
                </a:solidFill>
              </a:rPr>
              <a:t>Common Law Employer Agreement</a:t>
            </a:r>
          </a:p>
          <a:p>
            <a:pPr marL="1154346" lvl="1" indent="-380990">
              <a:buClr>
                <a:srgbClr val="225F98"/>
              </a:buClr>
            </a:pPr>
            <a:r>
              <a:rPr lang="en-US" sz="1933" dirty="0">
                <a:solidFill>
                  <a:srgbClr val="55585A"/>
                </a:solidFill>
              </a:rPr>
              <a:t>IRS Form 2678 - Employer/Payer Appointment of Agent</a:t>
            </a:r>
            <a:br>
              <a:rPr lang="en-US" sz="1933" dirty="0">
                <a:solidFill>
                  <a:srgbClr val="55585A"/>
                </a:solidFill>
              </a:rPr>
            </a:br>
            <a:endParaRPr lang="en-US" sz="1933" dirty="0">
              <a:solidFill>
                <a:srgbClr val="55585A"/>
              </a:solidFill>
            </a:endParaRPr>
          </a:p>
          <a:p>
            <a:pPr marL="533387" indent="-380990">
              <a:buClr>
                <a:srgbClr val="225F98"/>
              </a:buClr>
            </a:pPr>
            <a:r>
              <a:rPr lang="en-US" sz="2133" dirty="0">
                <a:solidFill>
                  <a:srgbClr val="55585A"/>
                </a:solidFill>
              </a:rPr>
              <a:t>Direct Care Worker Transition Packets will include:</a:t>
            </a:r>
          </a:p>
          <a:p>
            <a:pPr marL="1154346" lvl="1" indent="-380990">
              <a:buClr>
                <a:srgbClr val="225F98"/>
              </a:buClr>
            </a:pPr>
            <a:r>
              <a:rPr lang="en-US" sz="1933" dirty="0">
                <a:solidFill>
                  <a:srgbClr val="55585A"/>
                </a:solidFill>
              </a:rPr>
              <a:t>Direct Care Worker Agreement</a:t>
            </a:r>
          </a:p>
          <a:p>
            <a:pPr marL="1154346" lvl="1" indent="-380990">
              <a:buClr>
                <a:srgbClr val="225F98"/>
              </a:buClr>
            </a:pPr>
            <a:r>
              <a:rPr lang="en-US" sz="1933" dirty="0">
                <a:solidFill>
                  <a:srgbClr val="55585A"/>
                </a:solidFill>
              </a:rPr>
              <a:t>Direct Care Worker Information and Acknowledgement Form</a:t>
            </a:r>
          </a:p>
          <a:p>
            <a:pPr marL="773356" lvl="1" indent="0">
              <a:buClr>
                <a:srgbClr val="225F98"/>
              </a:buClr>
              <a:buNone/>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Packets for Common Law Employers and Direct Care Workers</a:t>
            </a:r>
          </a:p>
        </p:txBody>
      </p:sp>
    </p:spTree>
    <p:extLst>
      <p:ext uri="{BB962C8B-B14F-4D97-AF65-F5344CB8AC3E}">
        <p14:creationId xmlns:p14="http://schemas.microsoft.com/office/powerpoint/2010/main" val="263516253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296048"/>
          </a:xfrm>
        </p:spPr>
        <p:txBody>
          <a:bodyPr/>
          <a:lstStyle/>
          <a:p>
            <a:pPr marL="533387" indent="-380990">
              <a:buClr>
                <a:srgbClr val="225F98"/>
              </a:buClr>
            </a:pPr>
            <a:r>
              <a:rPr lang="en-US" sz="2133" dirty="0">
                <a:solidFill>
                  <a:srgbClr val="55585A"/>
                </a:solidFill>
              </a:rPr>
              <a:t>Transition packets will be mailed in phases based on MCO regions</a:t>
            </a:r>
            <a:br>
              <a:rPr lang="en-US" sz="1933" dirty="0">
                <a:solidFill>
                  <a:srgbClr val="55585A"/>
                </a:solidFill>
              </a:rPr>
            </a:br>
            <a:endParaRPr lang="en-US" sz="1933" dirty="0">
              <a:solidFill>
                <a:srgbClr val="55585A"/>
              </a:solidFill>
            </a:endParaRPr>
          </a:p>
          <a:p>
            <a:pPr marL="1154346" lvl="1" indent="-380990">
              <a:buClr>
                <a:srgbClr val="225F98"/>
              </a:buClr>
            </a:pPr>
            <a:r>
              <a:rPr lang="en-US" sz="1800" dirty="0">
                <a:solidFill>
                  <a:srgbClr val="55585A"/>
                </a:solidFill>
              </a:rPr>
              <a:t>Southwest Region – week of 10/24/2021; expect to receive by 11/7/2021</a:t>
            </a:r>
          </a:p>
          <a:p>
            <a:pPr marL="533387" indent="-380990">
              <a:buClr>
                <a:srgbClr val="225F98"/>
              </a:buClr>
            </a:pPr>
            <a:endParaRPr lang="en-US" dirty="0">
              <a:solidFill>
                <a:srgbClr val="55585A"/>
              </a:solidFill>
            </a:endParaRPr>
          </a:p>
          <a:p>
            <a:pPr marL="1154346" lvl="1" indent="-380990">
              <a:buClr>
                <a:srgbClr val="225F98"/>
              </a:buClr>
            </a:pPr>
            <a:r>
              <a:rPr lang="en-US" sz="1800" dirty="0">
                <a:solidFill>
                  <a:srgbClr val="55585A"/>
                </a:solidFill>
              </a:rPr>
              <a:t>Southeast Region – week of 10/31/2021; expect to receive by 11/14/2021</a:t>
            </a:r>
          </a:p>
          <a:p>
            <a:pPr marL="533387" indent="-380990">
              <a:buClr>
                <a:srgbClr val="225F98"/>
              </a:buClr>
            </a:pPr>
            <a:endParaRPr lang="en-US" dirty="0">
              <a:solidFill>
                <a:srgbClr val="55585A"/>
              </a:solidFill>
            </a:endParaRPr>
          </a:p>
          <a:p>
            <a:pPr marL="1154346" lvl="1" indent="-380990">
              <a:buClr>
                <a:srgbClr val="225F98"/>
              </a:buClr>
            </a:pPr>
            <a:r>
              <a:rPr lang="en-US" sz="1800" dirty="0">
                <a:solidFill>
                  <a:srgbClr val="55585A"/>
                </a:solidFill>
              </a:rPr>
              <a:t>Northwest/Northeast Region – week of 11/7/2021; expect to receive by 11/21/2021</a:t>
            </a:r>
          </a:p>
          <a:p>
            <a:pPr marL="533387" indent="-380990">
              <a:buClr>
                <a:srgbClr val="225F98"/>
              </a:buClr>
            </a:pPr>
            <a:endParaRPr lang="en-US" dirty="0">
              <a:solidFill>
                <a:srgbClr val="55585A"/>
              </a:solidFill>
            </a:endParaRPr>
          </a:p>
          <a:p>
            <a:pPr marL="1154346" lvl="1" indent="-380990">
              <a:buClr>
                <a:srgbClr val="225F98"/>
              </a:buClr>
            </a:pPr>
            <a:r>
              <a:rPr lang="en-US" sz="1800" dirty="0">
                <a:solidFill>
                  <a:srgbClr val="55585A"/>
                </a:solidFill>
              </a:rPr>
              <a:t>L</a:t>
            </a:r>
            <a:r>
              <a:rPr lang="en-US" sz="1933" dirty="0">
                <a:solidFill>
                  <a:srgbClr val="55585A"/>
                </a:solidFill>
              </a:rPr>
              <a:t>ehigh/Capital Region– week of 11/14/2021; expect to receive by 11/28/2021 </a:t>
            </a:r>
          </a:p>
          <a:p>
            <a:pPr marL="152397" indent="0">
              <a:buClr>
                <a:srgbClr val="225F98"/>
              </a:buClr>
              <a:buNone/>
            </a:pPr>
            <a:endParaRPr lang="en-US" sz="2133" dirty="0">
              <a:solidFill>
                <a:srgbClr val="55585A"/>
              </a:solidFill>
            </a:endParaRPr>
          </a:p>
          <a:p>
            <a:pPr marL="533387" indent="-380990">
              <a:buClr>
                <a:srgbClr val="225F98"/>
              </a:buClr>
            </a:pPr>
            <a:r>
              <a:rPr lang="en-US" sz="2133" dirty="0">
                <a:solidFill>
                  <a:srgbClr val="55585A"/>
                </a:solidFill>
              </a:rPr>
              <a:t>You should expect to receive your transition packet within two weeks of the scheduled mailing date.  If you do not receive your packets, please contact Tempus.</a:t>
            </a: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Packet Mailing Schedule</a:t>
            </a:r>
          </a:p>
        </p:txBody>
      </p:sp>
    </p:spTree>
    <p:extLst>
      <p:ext uri="{BB962C8B-B14F-4D97-AF65-F5344CB8AC3E}">
        <p14:creationId xmlns:p14="http://schemas.microsoft.com/office/powerpoint/2010/main" val="46014928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463034"/>
          </a:xfrm>
        </p:spPr>
        <p:txBody>
          <a:bodyPr/>
          <a:lstStyle/>
          <a:p>
            <a:pPr marL="533387" indent="-380990">
              <a:buClr>
                <a:srgbClr val="225F98"/>
              </a:buClr>
            </a:pPr>
            <a:r>
              <a:rPr lang="en-US" sz="2133" dirty="0">
                <a:solidFill>
                  <a:srgbClr val="55585A"/>
                </a:solidFill>
              </a:rPr>
              <a:t>Tempus will offer multiple training opportunities on how to complete the transition documents and answer questions</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Instructions on how to complete the forms will be included in the packet</a:t>
            </a:r>
            <a:br>
              <a:rPr lang="en-US" sz="1933" dirty="0">
                <a:solidFill>
                  <a:srgbClr val="55585A"/>
                </a:solidFill>
              </a:rPr>
            </a:br>
            <a:endParaRPr lang="en-US" sz="1933" dirty="0">
              <a:solidFill>
                <a:srgbClr val="55585A"/>
              </a:solidFill>
            </a:endParaRPr>
          </a:p>
          <a:p>
            <a:pPr marL="533387" indent="-380990">
              <a:buClr>
                <a:srgbClr val="225F98"/>
              </a:buClr>
            </a:pPr>
            <a:r>
              <a:rPr lang="en-US" sz="2133" dirty="0">
                <a:solidFill>
                  <a:srgbClr val="55585A"/>
                </a:solidFill>
              </a:rPr>
              <a:t>When packets are received, please review pre-populated information for accuracy and complete any required sections, sign and return to Tempus within 2-weeks of receipt</a:t>
            </a:r>
          </a:p>
          <a:p>
            <a:pPr marL="1154346" lvl="1" indent="-380990">
              <a:buClr>
                <a:srgbClr val="225F98"/>
              </a:buClr>
            </a:pPr>
            <a:r>
              <a:rPr lang="en-US" sz="1933" dirty="0">
                <a:solidFill>
                  <a:srgbClr val="55585A"/>
                </a:solidFill>
              </a:rPr>
              <a:t>If anything is incorrect, please cross-off and make the correction then initial the change</a:t>
            </a:r>
          </a:p>
          <a:p>
            <a:pPr marL="1154346" lvl="1" indent="-380990">
              <a:buClr>
                <a:srgbClr val="225F98"/>
              </a:buClr>
            </a:pPr>
            <a:r>
              <a:rPr lang="en-US" sz="1933" dirty="0">
                <a:solidFill>
                  <a:srgbClr val="55585A"/>
                </a:solidFill>
              </a:rPr>
              <a:t>If you are unsure on what to do, please attend an Information Session</a:t>
            </a:r>
          </a:p>
          <a:p>
            <a:pPr marL="1154346" lvl="1"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Common Law Employer packets will require the signature of the Common Law Employer</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Direct Care Worker packets will require the signature of both the Common Law Employer and the Direct Care Worker</a:t>
            </a: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How to Complete and Due Dates</a:t>
            </a:r>
          </a:p>
        </p:txBody>
      </p:sp>
    </p:spTree>
    <p:extLst>
      <p:ext uri="{BB962C8B-B14F-4D97-AF65-F5344CB8AC3E}">
        <p14:creationId xmlns:p14="http://schemas.microsoft.com/office/powerpoint/2010/main" val="242178023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373266"/>
          </a:xfrm>
        </p:spPr>
        <p:txBody>
          <a:bodyPr/>
          <a:lstStyle/>
          <a:p>
            <a:pPr marL="533387" indent="-380990">
              <a:buClr>
                <a:srgbClr val="225F98"/>
              </a:buClr>
            </a:pPr>
            <a:r>
              <a:rPr lang="en-US" sz="2133" dirty="0">
                <a:solidFill>
                  <a:srgbClr val="55585A"/>
                </a:solidFill>
              </a:rPr>
              <a:t>Tempus will host </a:t>
            </a:r>
            <a:r>
              <a:rPr lang="en-US" sz="2133" b="1" dirty="0">
                <a:solidFill>
                  <a:srgbClr val="55585A"/>
                </a:solidFill>
              </a:rPr>
              <a:t>one-hour Call-in and Online WebEx sessions </a:t>
            </a:r>
            <a:r>
              <a:rPr lang="en-US" sz="2133" dirty="0">
                <a:solidFill>
                  <a:srgbClr val="55585A"/>
                </a:solidFill>
              </a:rPr>
              <a:t>beginning in October</a:t>
            </a:r>
          </a:p>
          <a:p>
            <a:pPr marL="1154346" lvl="1" indent="-380990">
              <a:buClr>
                <a:srgbClr val="225F98"/>
              </a:buClr>
            </a:pPr>
            <a:r>
              <a:rPr lang="en-US" sz="1933" dirty="0">
                <a:solidFill>
                  <a:srgbClr val="55585A"/>
                </a:solidFill>
              </a:rPr>
              <a:t>Login Information will be posted to the Tempus website</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Call-in and Online Information Sessions</a:t>
            </a:r>
          </a:p>
        </p:txBody>
      </p:sp>
      <p:pic>
        <p:nvPicPr>
          <p:cNvPr id="12" name="Picture 11"/>
          <p:cNvPicPr>
            <a:picLocks noChangeAspect="1"/>
          </p:cNvPicPr>
          <p:nvPr/>
        </p:nvPicPr>
        <p:blipFill>
          <a:blip r:embed="rId3"/>
          <a:stretch>
            <a:fillRect/>
          </a:stretch>
        </p:blipFill>
        <p:spPr>
          <a:xfrm>
            <a:off x="4326488" y="2388967"/>
            <a:ext cx="4905375" cy="3971925"/>
          </a:xfrm>
          <a:prstGeom prst="rect">
            <a:avLst/>
          </a:prstGeom>
        </p:spPr>
      </p:pic>
    </p:spTree>
    <p:extLst>
      <p:ext uri="{BB962C8B-B14F-4D97-AF65-F5344CB8AC3E}">
        <p14:creationId xmlns:p14="http://schemas.microsoft.com/office/powerpoint/2010/main" val="1840346253"/>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B73E966-15BD-41F9-94FD-0AF4F11AEE1D}"/>
</file>

<file path=customXml/itemProps2.xml><?xml version="1.0" encoding="utf-8"?>
<ds:datastoreItem xmlns:ds="http://schemas.openxmlformats.org/officeDocument/2006/customXml" ds:itemID="{01706B9C-4C90-424A-845E-E7750BD4E2AE}"/>
</file>

<file path=customXml/itemProps3.xml><?xml version="1.0" encoding="utf-8"?>
<ds:datastoreItem xmlns:ds="http://schemas.openxmlformats.org/officeDocument/2006/customXml" ds:itemID="{4C2AD9A8-4009-41F5-A724-5182162287D6}"/>
</file>

<file path=docProps/app.xml><?xml version="1.0" encoding="utf-8"?>
<Properties xmlns="http://schemas.openxmlformats.org/officeDocument/2006/extended-properties" xmlns:vt="http://schemas.openxmlformats.org/officeDocument/2006/docPropsVTypes">
  <TotalTime>15712</TotalTime>
  <Words>835</Words>
  <Application>Microsoft Office PowerPoint</Application>
  <PresentationFormat>Widescreen</PresentationFormat>
  <Paragraphs>176</Paragraphs>
  <Slides>15</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Catamaran</vt:lpstr>
      <vt:lpstr>Courier New</vt:lpstr>
      <vt:lpstr>Montserrat</vt:lpstr>
      <vt:lpstr>Montserrat Medium</vt:lpstr>
      <vt:lpstr>Custom Design</vt:lpstr>
      <vt:lpstr>Office Theme</vt:lpstr>
      <vt:lpstr>FMS Vendor Transition for  Self-Directed Services</vt:lpstr>
      <vt:lpstr>Agenda</vt:lpstr>
      <vt:lpstr>What to Expect during Transition</vt:lpstr>
      <vt:lpstr>What to Expect during Transition</vt:lpstr>
      <vt:lpstr>Tempus Communication</vt:lpstr>
      <vt:lpstr>Transition Packets for Common Law Employers and Direct Care Workers</vt:lpstr>
      <vt:lpstr>Transition Packet Mailing Schedule</vt:lpstr>
      <vt:lpstr>How to Complete and Due Dates</vt:lpstr>
      <vt:lpstr>Call-in and Online Information Sessions</vt:lpstr>
      <vt:lpstr>Call-in and Online Information Session Details</vt:lpstr>
      <vt:lpstr>In-person Information Sessions</vt:lpstr>
      <vt:lpstr>Future Training Sessions</vt:lpstr>
      <vt:lpstr>Tempus Informational Website</vt:lpstr>
      <vt:lpstr>Pennsylvania In-State Hiring Initiative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Beauregard, Garrett</cp:lastModifiedBy>
  <cp:revision>138</cp:revision>
  <dcterms:created xsi:type="dcterms:W3CDTF">2021-04-22T14:02:33Z</dcterms:created>
  <dcterms:modified xsi:type="dcterms:W3CDTF">2021-09-29T22:10:16Z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TemplateUrl">
    <vt:lpwstr/>
  </property>
</Properties>
</file>