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18"/>
  </p:notesMasterIdLst>
  <p:sldIdLst>
    <p:sldId id="3757" r:id="rId6"/>
    <p:sldId id="3787" r:id="rId7"/>
    <p:sldId id="3786" r:id="rId8"/>
    <p:sldId id="3823" r:id="rId9"/>
    <p:sldId id="3841" r:id="rId10"/>
    <p:sldId id="3839" r:id="rId11"/>
    <p:sldId id="3838" r:id="rId12"/>
    <p:sldId id="3811" r:id="rId13"/>
    <p:sldId id="3819" r:id="rId14"/>
    <p:sldId id="3812" r:id="rId15"/>
    <p:sldId id="3822" r:id="rId16"/>
    <p:sldId id="37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regard, Garrett" initials="BG" lastIdx="6" clrIdx="0">
    <p:extLst>
      <p:ext uri="{19B8F6BF-5375-455C-9EA6-DF929625EA0E}">
        <p15:presenceInfo xmlns:p15="http://schemas.microsoft.com/office/powerpoint/2012/main" userId="S::beauregardg@upmc.edu::a9710543-3381-4d70-b521-9ec8bd0ac8fd" providerId="AD"/>
      </p:ext>
    </p:extLst>
  </p:cmAuthor>
  <p:cmAuthor id="2" name="Ries, William S" initials="RWS" lastIdx="6" clrIdx="1">
    <p:extLst>
      <p:ext uri="{19B8F6BF-5375-455C-9EA6-DF929625EA0E}">
        <p15:presenceInfo xmlns:p15="http://schemas.microsoft.com/office/powerpoint/2012/main" userId="S::riesws@upmc.edu::39dcc85c-6b97-429a-826a-d5dc5056a00e" providerId="AD"/>
      </p:ext>
    </p:extLst>
  </p:cmAuthor>
  <p:cmAuthor id="3" name="Jay A. Pagni" initials="JAP" lastIdx="3" clrIdx="2">
    <p:extLst>
      <p:ext uri="{19B8F6BF-5375-455C-9EA6-DF929625EA0E}">
        <p15:presenceInfo xmlns:p15="http://schemas.microsoft.com/office/powerpoint/2012/main" userId="S::CN140068@CENTENE.com::4dc3b02c-ebf0-4192-89c4-2c6db5746d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F7"/>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4" autoAdjust="0"/>
    <p:restoredTop sz="95238" autoAdjust="0"/>
  </p:normalViewPr>
  <p:slideViewPr>
    <p:cSldViewPr snapToGrid="0">
      <p:cViewPr varScale="1">
        <p:scale>
          <a:sx n="62" d="100"/>
          <a:sy n="62" d="100"/>
        </p:scale>
        <p:origin x="824"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g, Kathy" userId="e64c0b24-0bb2-4c7a-ae5e-b066934a6ffe" providerId="ADAL" clId="{057B62FD-2AF4-4AE9-95D0-D79DFC85634F}"/>
    <pc:docChg chg="undo custSel addSld delSld modSld sldOrd delMainMaster">
      <pc:chgData name="Montag, Kathy" userId="e64c0b24-0bb2-4c7a-ae5e-b066934a6ffe" providerId="ADAL" clId="{057B62FD-2AF4-4AE9-95D0-D79DFC85634F}" dt="2022-02-24T16:03:25.834" v="27" actId="2696"/>
      <pc:docMkLst>
        <pc:docMk/>
      </pc:docMkLst>
      <pc:sldChg chg="del ord">
        <pc:chgData name="Montag, Kathy" userId="e64c0b24-0bb2-4c7a-ae5e-b066934a6ffe" providerId="ADAL" clId="{057B62FD-2AF4-4AE9-95D0-D79DFC85634F}" dt="2022-02-24T16:03:21.455" v="25" actId="2696"/>
        <pc:sldMkLst>
          <pc:docMk/>
          <pc:sldMk cId="2669039741" sldId="3843"/>
        </pc:sldMkLst>
      </pc:sldChg>
      <pc:sldChg chg="addSp delSp new del mod">
        <pc:chgData name="Montag, Kathy" userId="e64c0b24-0bb2-4c7a-ae5e-b066934a6ffe" providerId="ADAL" clId="{057B62FD-2AF4-4AE9-95D0-D79DFC85634F}" dt="2022-02-18T12:56:56.048" v="5" actId="680"/>
        <pc:sldMkLst>
          <pc:docMk/>
          <pc:sldMk cId="454098047" sldId="3844"/>
        </pc:sldMkLst>
        <pc:picChg chg="add del">
          <ac:chgData name="Montag, Kathy" userId="e64c0b24-0bb2-4c7a-ae5e-b066934a6ffe" providerId="ADAL" clId="{057B62FD-2AF4-4AE9-95D0-D79DFC85634F}" dt="2022-02-18T12:56:54.970" v="4" actId="22"/>
          <ac:picMkLst>
            <pc:docMk/>
            <pc:sldMk cId="454098047" sldId="3844"/>
            <ac:picMk id="5" creationId="{C4348262-C401-45D0-B96A-5614E2DF60D7}"/>
          </ac:picMkLst>
        </pc:picChg>
      </pc:sldChg>
      <pc:sldChg chg="addSp delSp modSp new del mod">
        <pc:chgData name="Montag, Kathy" userId="e64c0b24-0bb2-4c7a-ae5e-b066934a6ffe" providerId="ADAL" clId="{057B62FD-2AF4-4AE9-95D0-D79DFC85634F}" dt="2022-02-24T16:03:23.449" v="26" actId="2696"/>
        <pc:sldMkLst>
          <pc:docMk/>
          <pc:sldMk cId="2072890608" sldId="3844"/>
        </pc:sldMkLst>
        <pc:spChg chg="del mod">
          <ac:chgData name="Montag, Kathy" userId="e64c0b24-0bb2-4c7a-ae5e-b066934a6ffe" providerId="ADAL" clId="{057B62FD-2AF4-4AE9-95D0-D79DFC85634F}" dt="2022-02-18T13:04:55.962" v="20" actId="478"/>
          <ac:spMkLst>
            <pc:docMk/>
            <pc:sldMk cId="2072890608" sldId="3844"/>
            <ac:spMk id="2" creationId="{B77766B8-C5EA-40DD-9C13-71F0A92B5AAF}"/>
          </ac:spMkLst>
        </pc:spChg>
        <pc:spChg chg="del">
          <ac:chgData name="Montag, Kathy" userId="e64c0b24-0bb2-4c7a-ae5e-b066934a6ffe" providerId="ADAL" clId="{057B62FD-2AF4-4AE9-95D0-D79DFC85634F}" dt="2022-02-18T13:04:36.050" v="19" actId="478"/>
          <ac:spMkLst>
            <pc:docMk/>
            <pc:sldMk cId="2072890608" sldId="3844"/>
            <ac:spMk id="3" creationId="{B4D892DB-38FE-44A5-BAE7-4C348C0829B4}"/>
          </ac:spMkLst>
        </pc:spChg>
        <pc:spChg chg="add">
          <ac:chgData name="Montag, Kathy" userId="e64c0b24-0bb2-4c7a-ae5e-b066934a6ffe" providerId="ADAL" clId="{057B62FD-2AF4-4AE9-95D0-D79DFC85634F}" dt="2022-02-18T13:05:15.974" v="21" actId="22"/>
          <ac:spMkLst>
            <pc:docMk/>
            <pc:sldMk cId="2072890608" sldId="3844"/>
            <ac:spMk id="7" creationId="{33B5EC6D-B870-426E-91E6-318EC8A64740}"/>
          </ac:spMkLst>
        </pc:spChg>
        <pc:spChg chg="add del">
          <ac:chgData name="Montag, Kathy" userId="e64c0b24-0bb2-4c7a-ae5e-b066934a6ffe" providerId="ADAL" clId="{057B62FD-2AF4-4AE9-95D0-D79DFC85634F}" dt="2022-02-18T13:06:40.243" v="23" actId="22"/>
          <ac:spMkLst>
            <pc:docMk/>
            <pc:sldMk cId="2072890608" sldId="3844"/>
            <ac:spMk id="9" creationId="{EA54C981-DF5E-4387-BC70-02EFE65A711B}"/>
          </ac:spMkLst>
        </pc:spChg>
        <pc:picChg chg="add del">
          <ac:chgData name="Montag, Kathy" userId="e64c0b24-0bb2-4c7a-ae5e-b066934a6ffe" providerId="ADAL" clId="{057B62FD-2AF4-4AE9-95D0-D79DFC85634F}" dt="2022-02-18T13:04:19.449" v="18" actId="478"/>
          <ac:picMkLst>
            <pc:docMk/>
            <pc:sldMk cId="2072890608" sldId="3844"/>
            <ac:picMk id="5" creationId="{1EE8AADE-D483-4FF5-8A28-879FD75CDD08}"/>
          </ac:picMkLst>
        </pc:picChg>
      </pc:sldChg>
      <pc:sldChg chg="new del">
        <pc:chgData name="Montag, Kathy" userId="e64c0b24-0bb2-4c7a-ae5e-b066934a6ffe" providerId="ADAL" clId="{057B62FD-2AF4-4AE9-95D0-D79DFC85634F}" dt="2022-02-18T12:59:56.427" v="11" actId="680"/>
        <pc:sldMkLst>
          <pc:docMk/>
          <pc:sldMk cId="2538847756" sldId="3844"/>
        </pc:sldMkLst>
      </pc:sldChg>
      <pc:sldChg chg="addSp delSp new del mod">
        <pc:chgData name="Montag, Kathy" userId="e64c0b24-0bb2-4c7a-ae5e-b066934a6ffe" providerId="ADAL" clId="{057B62FD-2AF4-4AE9-95D0-D79DFC85634F}" dt="2022-02-18T12:58:49.206" v="9" actId="680"/>
        <pc:sldMkLst>
          <pc:docMk/>
          <pc:sldMk cId="4072256468" sldId="3844"/>
        </pc:sldMkLst>
        <pc:spChg chg="add del">
          <ac:chgData name="Montag, Kathy" userId="e64c0b24-0bb2-4c7a-ae5e-b066934a6ffe" providerId="ADAL" clId="{057B62FD-2AF4-4AE9-95D0-D79DFC85634F}" dt="2022-02-18T12:58:47.712" v="8" actId="22"/>
          <ac:spMkLst>
            <pc:docMk/>
            <pc:sldMk cId="4072256468" sldId="3844"/>
            <ac:spMk id="5" creationId="{0A57FE97-D436-42C7-AA8A-8E758B59FC1D}"/>
          </ac:spMkLst>
        </pc:spChg>
      </pc:sldChg>
      <pc:sldChg chg="new del">
        <pc:chgData name="Montag, Kathy" userId="e64c0b24-0bb2-4c7a-ae5e-b066934a6ffe" providerId="ADAL" clId="{057B62FD-2AF4-4AE9-95D0-D79DFC85634F}" dt="2022-02-24T16:03:25.834" v="27" actId="2696"/>
        <pc:sldMkLst>
          <pc:docMk/>
          <pc:sldMk cId="3689940292" sldId="3845"/>
        </pc:sldMkLst>
      </pc:sldChg>
      <pc:sldMasterChg chg="del delSldLayout">
        <pc:chgData name="Montag, Kathy" userId="e64c0b24-0bb2-4c7a-ae5e-b066934a6ffe" providerId="ADAL" clId="{057B62FD-2AF4-4AE9-95D0-D79DFC85634F}" dt="2022-02-24T16:03:25.834" v="27" actId="2696"/>
        <pc:sldMasterMkLst>
          <pc:docMk/>
          <pc:sldMasterMk cId="2048332638" sldId="2147483962"/>
        </pc:sldMasterMkLst>
        <pc:sldLayoutChg chg="del">
          <pc:chgData name="Montag, Kathy" userId="e64c0b24-0bb2-4c7a-ae5e-b066934a6ffe" providerId="ADAL" clId="{057B62FD-2AF4-4AE9-95D0-D79DFC85634F}" dt="2022-02-24T16:03:25.834" v="27" actId="2696"/>
          <pc:sldLayoutMkLst>
            <pc:docMk/>
            <pc:sldMasterMk cId="2048332638" sldId="2147483962"/>
            <pc:sldLayoutMk cId="3562275327" sldId="2147483963"/>
          </pc:sldLayoutMkLst>
        </pc:sldLayoutChg>
        <pc:sldLayoutChg chg="del">
          <pc:chgData name="Montag, Kathy" userId="e64c0b24-0bb2-4c7a-ae5e-b066934a6ffe" providerId="ADAL" clId="{057B62FD-2AF4-4AE9-95D0-D79DFC85634F}" dt="2022-02-24T16:03:25.834" v="27" actId="2696"/>
          <pc:sldLayoutMkLst>
            <pc:docMk/>
            <pc:sldMasterMk cId="2048332638" sldId="2147483962"/>
            <pc:sldLayoutMk cId="139619716" sldId="2147483964"/>
          </pc:sldLayoutMkLst>
        </pc:sldLayoutChg>
        <pc:sldLayoutChg chg="del">
          <pc:chgData name="Montag, Kathy" userId="e64c0b24-0bb2-4c7a-ae5e-b066934a6ffe" providerId="ADAL" clId="{057B62FD-2AF4-4AE9-95D0-D79DFC85634F}" dt="2022-02-24T16:03:25.834" v="27" actId="2696"/>
          <pc:sldLayoutMkLst>
            <pc:docMk/>
            <pc:sldMasterMk cId="2048332638" sldId="2147483962"/>
            <pc:sldLayoutMk cId="778206880" sldId="2147483965"/>
          </pc:sldLayoutMkLst>
        </pc:sldLayoutChg>
        <pc:sldLayoutChg chg="del">
          <pc:chgData name="Montag, Kathy" userId="e64c0b24-0bb2-4c7a-ae5e-b066934a6ffe" providerId="ADAL" clId="{057B62FD-2AF4-4AE9-95D0-D79DFC85634F}" dt="2022-02-24T16:03:25.834" v="27" actId="2696"/>
          <pc:sldLayoutMkLst>
            <pc:docMk/>
            <pc:sldMasterMk cId="2048332638" sldId="2147483962"/>
            <pc:sldLayoutMk cId="1545027323" sldId="2147483966"/>
          </pc:sldLayoutMkLst>
        </pc:sldLayoutChg>
        <pc:sldLayoutChg chg="del">
          <pc:chgData name="Montag, Kathy" userId="e64c0b24-0bb2-4c7a-ae5e-b066934a6ffe" providerId="ADAL" clId="{057B62FD-2AF4-4AE9-95D0-D79DFC85634F}" dt="2022-02-24T16:03:25.834" v="27" actId="2696"/>
          <pc:sldLayoutMkLst>
            <pc:docMk/>
            <pc:sldMasterMk cId="2048332638" sldId="2147483962"/>
            <pc:sldLayoutMk cId="2780021574" sldId="21474839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E071-1522-4DF0-8DDF-42CED9A117F7}" type="datetimeFigureOut">
              <a:rPr lang="en-US" smtClean="0"/>
              <a:t>2/24/2022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1DF25-7DA5-402E-AE38-30B56B373A93}" type="slidenum">
              <a:rPr lang="en-US" smtClean="0"/>
              <a:t>‹#›</a:t>
            </a:fld>
            <a:endParaRPr lang="en-US" dirty="0"/>
          </a:p>
        </p:txBody>
      </p:sp>
    </p:spTree>
    <p:extLst>
      <p:ext uri="{BB962C8B-B14F-4D97-AF65-F5344CB8AC3E}">
        <p14:creationId xmlns:p14="http://schemas.microsoft.com/office/powerpoint/2010/main" val="27172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2F9E8-2E77-E140-A04B-57D76D8E1FAE}" type="slidenum">
              <a:rPr lang="en-US" smtClean="0"/>
              <a:t>1</a:t>
            </a:fld>
            <a:endParaRPr lang="en-US" dirty="0"/>
          </a:p>
        </p:txBody>
      </p:sp>
    </p:spTree>
    <p:extLst>
      <p:ext uri="{BB962C8B-B14F-4D97-AF65-F5344CB8AC3E}">
        <p14:creationId xmlns:p14="http://schemas.microsoft.com/office/powerpoint/2010/main" val="198943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53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04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18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8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11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641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264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90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88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49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9.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21" name="Text Placeholder 20">
            <a:extLst>
              <a:ext uri="{FF2B5EF4-FFF2-40B4-BE49-F238E27FC236}">
                <a16:creationId xmlns:a16="http://schemas.microsoft.com/office/drawing/2014/main" id="{0F056F93-C546-2C4D-AF8C-AAD52D205FD5}"/>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74514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8497361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417475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1730635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60774244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92014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pic>
        <p:nvPicPr>
          <p:cNvPr id="12" name="Picture 2" descr="Logo, company name&#10;&#10;Description automatically generated">
            <a:extLst>
              <a:ext uri="{FF2B5EF4-FFF2-40B4-BE49-F238E27FC236}">
                <a16:creationId xmlns:a16="http://schemas.microsoft.com/office/drawing/2014/main" id="{63BF3AD3-6685-4346-B5D7-BB4ACF9C420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328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43" name="Picture 2" descr="Logo, company name&#10;&#10;Description automatically generated">
            <a:extLst>
              <a:ext uri="{FF2B5EF4-FFF2-40B4-BE49-F238E27FC236}">
                <a16:creationId xmlns:a16="http://schemas.microsoft.com/office/drawing/2014/main" id="{2EF5F6DD-013A-49C4-BB52-8BF990952BD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0150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107996"/>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107996"/>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107996"/>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107996"/>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29" name="Picture 2" descr="Logo, company name&#10;&#10;Description automatically generated">
            <a:extLst>
              <a:ext uri="{FF2B5EF4-FFF2-40B4-BE49-F238E27FC236}">
                <a16:creationId xmlns:a16="http://schemas.microsoft.com/office/drawing/2014/main" id="{CA948C1D-1F72-466C-8925-1235834128E8}"/>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87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1274195"/>
          </a:xfrm>
        </p:spPr>
        <p:txBody>
          <a:bodyPr lIns="0" tIns="0" rIns="0" bIns="0">
            <a:sp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pic>
        <p:nvPicPr>
          <p:cNvPr id="9" name="Picture 2" descr="Logo, company name&#10;&#10;Description automatically generated">
            <a:extLst>
              <a:ext uri="{FF2B5EF4-FFF2-40B4-BE49-F238E27FC236}">
                <a16:creationId xmlns:a16="http://schemas.microsoft.com/office/drawing/2014/main" id="{183F63EE-3D36-4F12-812A-249845842D6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6892"/>
      </p:ext>
    </p:extLst>
  </p:cSld>
  <p:clrMapOvr>
    <a:masterClrMapping/>
  </p:clrMapOvr>
  <p:extLst>
    <p:ext uri="{DCECCB84-F9BA-43D5-87BE-67443E8EF086}">
      <p15:sldGuideLst xmlns:p15="http://schemas.microsoft.com/office/powerpoint/2012/main">
        <p15:guide id="1" orient="horz" pos="276">
          <p15:clr>
            <a:srgbClr val="FBAE40"/>
          </p15:clr>
        </p15:guide>
        <p15:guide id="2" pos="54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72593FAD-A7C0-4E92-BF6C-B5517A99E32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8500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0" name="Text Placeholder 20">
            <a:extLst>
              <a:ext uri="{FF2B5EF4-FFF2-40B4-BE49-F238E27FC236}">
                <a16:creationId xmlns:a16="http://schemas.microsoft.com/office/drawing/2014/main" id="{42C3711B-AFD3-0F42-B87A-73734A3C99CD}"/>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83810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F5D795C7-728A-4609-84A0-23D38D7FF67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3328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3F108EC-5275-458B-ACD5-3C1A9D89FCE2}"/>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435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4667F760-92CF-4F2C-9808-0C7D65C919AB}"/>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93615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4F98344-6768-4F73-AAED-6D601B883A4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839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2B2D602-4F2D-4D3E-B8AA-250E9709AE6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103195"/>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8404F509-104C-4123-BA32-DB910440DE1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7660"/>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06F10775-0D75-4D09-A09D-BF6B9C8840F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1100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C7A82C3F-F816-44E8-880F-E88A5D34CDD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9284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20219719-2B33-43C0-99E2-F167D6CEACA7}"/>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5956"/>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5246FA9D-9F28-401D-840C-2A1E670773F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0965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4" name="Text Placeholder 20">
            <a:extLst>
              <a:ext uri="{FF2B5EF4-FFF2-40B4-BE49-F238E27FC236}">
                <a16:creationId xmlns:a16="http://schemas.microsoft.com/office/drawing/2014/main" id="{F61BDA89-341A-7843-A005-B43B07917EB5}"/>
              </a:ext>
            </a:extLst>
          </p:cNvPr>
          <p:cNvSpPr>
            <a:spLocks noGrp="1"/>
          </p:cNvSpPr>
          <p:nvPr>
            <p:ph type="body" sz="quarter" idx="11"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69411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1" name="Picture 2" descr="Logo, company name&#10;&#10;Description automatically generated">
            <a:extLst>
              <a:ext uri="{FF2B5EF4-FFF2-40B4-BE49-F238E27FC236}">
                <a16:creationId xmlns:a16="http://schemas.microsoft.com/office/drawing/2014/main" id="{E639B98E-A915-41FF-A4BE-EC3D778823D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044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FD38BC81-7304-4E8F-A8CC-A2B13785A8B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7105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5" name="Picture 2" descr="Logo, company name&#10;&#10;Description automatically generated">
            <a:extLst>
              <a:ext uri="{FF2B5EF4-FFF2-40B4-BE49-F238E27FC236}">
                <a16:creationId xmlns:a16="http://schemas.microsoft.com/office/drawing/2014/main" id="{AAA0689C-9933-4E40-B977-A68382DA49E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0172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F5CCB7D7-8A52-45ED-8C23-E31043ABAB83}"/>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9DB2AF3D-3C65-4590-9D14-AC82DDB53FA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B70D90C4-B4AE-4AF6-B780-3B099E9650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68091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A1EAB95-C3CB-43B5-BDD0-4137AB4B6375}"/>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D7873066-B757-40DE-B385-C6CE654E8F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62494C6-9F7F-4B4A-8F93-B9331984672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496343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664A87C-0B14-49BA-A948-D33E3B331D62}"/>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0001FFFE-96F4-475C-9D52-82A8453E0BF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A0EA140-44A8-45B4-AEF3-706B4490AC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387264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E066292-B3EB-4DCA-A8BC-FA81D61B667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015E566-D799-4373-B5E2-6680E505D0F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EDDA9C7-3F89-4E22-BD0A-7C3F2ACAD38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80042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3B65D8C6-A875-41E1-867F-394ABDC788D8}"/>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C93F534-426D-4AF8-AA09-F8EEC198084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DD2907-F83C-4AC0-863D-0C5A68088D0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091876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283925B3-9330-44EC-A07D-EF6A51C05709}"/>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9C04158-3562-4517-9F13-7FDA222A8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0A0A203-5AB6-4D8D-BB67-9BC66A337D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147901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B766E37-BF6E-4E58-A8ED-55C3048769DF}"/>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FAB1D80B-54E6-4497-A3B8-3D46EE0F824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655ADC0-36B2-4D37-BAF3-02D11481D2E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355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BD7FE232-AE01-EB4F-9A80-33A11AE9367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287807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46A97CA-2EEF-412D-9F50-C5F1DC0CA523}"/>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E50724C8-675C-4674-81E4-0CD73EF4FD3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F0270C-F860-495F-931D-C1525B5FB6F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182261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17C3770F-FBEB-4215-9926-A91C73C4D219}"/>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2273FDD4-309E-4A6D-9423-0AB359CFCF2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2FD7293A-8A09-4736-BADC-989BC20CB72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530552"/>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B937EDF-CAFC-4A5C-B986-68AA5DABB63C}"/>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9FAF5A62-B4F0-40CD-9AB2-3DFEF93A9F3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D4B6292D-42BC-4BF3-8E1E-429D6D50619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961036"/>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3" name="Group 22">
            <a:extLst>
              <a:ext uri="{FF2B5EF4-FFF2-40B4-BE49-F238E27FC236}">
                <a16:creationId xmlns:a16="http://schemas.microsoft.com/office/drawing/2014/main" id="{8746367E-79B9-406A-9D9C-B972FDD5C763}"/>
              </a:ext>
            </a:extLst>
          </p:cNvPr>
          <p:cNvGrpSpPr/>
          <p:nvPr userDrawn="1"/>
        </p:nvGrpSpPr>
        <p:grpSpPr>
          <a:xfrm>
            <a:off x="10402034" y="2878984"/>
            <a:ext cx="1178897" cy="1181961"/>
            <a:chOff x="7801525" y="2159237"/>
            <a:chExt cx="884173" cy="886471"/>
          </a:xfrm>
        </p:grpSpPr>
        <p:sp>
          <p:nvSpPr>
            <p:cNvPr id="24" name="Oval 23">
              <a:extLst>
                <a:ext uri="{FF2B5EF4-FFF2-40B4-BE49-F238E27FC236}">
                  <a16:creationId xmlns:a16="http://schemas.microsoft.com/office/drawing/2014/main" id="{AC39269B-EC31-4EFF-A4B5-E74BADE62F0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5" name="Picture 2" descr="Logo, company name&#10;&#10;Description automatically generated">
              <a:extLst>
                <a:ext uri="{FF2B5EF4-FFF2-40B4-BE49-F238E27FC236}">
                  <a16:creationId xmlns:a16="http://schemas.microsoft.com/office/drawing/2014/main" id="{11C325C9-4606-4A33-86CF-6164C3AF76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770349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0" name="Group 19">
            <a:extLst>
              <a:ext uri="{FF2B5EF4-FFF2-40B4-BE49-F238E27FC236}">
                <a16:creationId xmlns:a16="http://schemas.microsoft.com/office/drawing/2014/main" id="{95E7B2D3-EC2E-4AFB-B9F7-9F9654F9C890}"/>
              </a:ext>
            </a:extLst>
          </p:cNvPr>
          <p:cNvGrpSpPr/>
          <p:nvPr userDrawn="1"/>
        </p:nvGrpSpPr>
        <p:grpSpPr>
          <a:xfrm>
            <a:off x="10402034" y="2878984"/>
            <a:ext cx="1178897" cy="1181961"/>
            <a:chOff x="7801525" y="2159237"/>
            <a:chExt cx="884173" cy="886471"/>
          </a:xfrm>
        </p:grpSpPr>
        <p:sp>
          <p:nvSpPr>
            <p:cNvPr id="21" name="Oval 20">
              <a:extLst>
                <a:ext uri="{FF2B5EF4-FFF2-40B4-BE49-F238E27FC236}">
                  <a16:creationId xmlns:a16="http://schemas.microsoft.com/office/drawing/2014/main" id="{C7FCF47E-A586-4482-B6F3-9AD5DFD8791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2" name="Picture 2" descr="Logo, company name&#10;&#10;Description automatically generated">
              <a:extLst>
                <a:ext uri="{FF2B5EF4-FFF2-40B4-BE49-F238E27FC236}">
                  <a16:creationId xmlns:a16="http://schemas.microsoft.com/office/drawing/2014/main" id="{EE22D2B5-6F48-4DBE-978C-96C6A4263C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62426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C0A84AA0-3825-4C35-985F-BCB82E91FEE9}"/>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13113603-543E-46F0-8695-86679F9D7A1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BB8F11D6-AF20-4AD8-A402-EF1A2B68951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6831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122DAF42-3D13-4469-821B-4E816BC79C87}"/>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424E00F2-AC3C-47B8-928F-FA658C64B34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C70A78EC-3E96-421C-B394-88A417D7E2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19536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7" name="Group 26">
            <a:extLst>
              <a:ext uri="{FF2B5EF4-FFF2-40B4-BE49-F238E27FC236}">
                <a16:creationId xmlns:a16="http://schemas.microsoft.com/office/drawing/2014/main" id="{83EC71A7-D18D-41E6-A13E-9FFFD227E76C}"/>
              </a:ext>
            </a:extLst>
          </p:cNvPr>
          <p:cNvGrpSpPr/>
          <p:nvPr userDrawn="1"/>
        </p:nvGrpSpPr>
        <p:grpSpPr>
          <a:xfrm>
            <a:off x="10402034" y="2878984"/>
            <a:ext cx="1178897" cy="1181961"/>
            <a:chOff x="7801525" y="2159237"/>
            <a:chExt cx="884173" cy="886471"/>
          </a:xfrm>
        </p:grpSpPr>
        <p:sp>
          <p:nvSpPr>
            <p:cNvPr id="28" name="Oval 27">
              <a:extLst>
                <a:ext uri="{FF2B5EF4-FFF2-40B4-BE49-F238E27FC236}">
                  <a16:creationId xmlns:a16="http://schemas.microsoft.com/office/drawing/2014/main" id="{022B832E-5991-4A45-8B71-E93D7E8753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9" name="Picture 2" descr="Logo, company name&#10;&#10;Description automatically generated">
              <a:extLst>
                <a:ext uri="{FF2B5EF4-FFF2-40B4-BE49-F238E27FC236}">
                  <a16:creationId xmlns:a16="http://schemas.microsoft.com/office/drawing/2014/main" id="{1C5A6F9A-67E4-4683-A193-BD0074926C5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815118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47349C4E-F2B8-4805-8D17-2547E107F01A}"/>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5540CDAF-6957-445D-89E5-6C242753265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CDEE678B-F839-4F34-8574-25F2C508C57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4761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506AA3B5-5D44-4DAA-A6DC-062D4775F5E3}"/>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0DEC2663-1DF8-4604-BAFD-184946E318E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F3B77310-F7DC-44D3-A8A9-06C286F2BA0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362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C8300E84-36DC-3B48-9CFD-45EA232B32BA}"/>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7367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1" name="Group 20">
            <a:extLst>
              <a:ext uri="{FF2B5EF4-FFF2-40B4-BE49-F238E27FC236}">
                <a16:creationId xmlns:a16="http://schemas.microsoft.com/office/drawing/2014/main" id="{F5D1F4A6-9514-45EC-A3CA-7CF9F2A5F3A3}"/>
              </a:ext>
            </a:extLst>
          </p:cNvPr>
          <p:cNvGrpSpPr/>
          <p:nvPr userDrawn="1"/>
        </p:nvGrpSpPr>
        <p:grpSpPr>
          <a:xfrm>
            <a:off x="10402034" y="2878984"/>
            <a:ext cx="1178897" cy="1181961"/>
            <a:chOff x="7801525" y="2159237"/>
            <a:chExt cx="884173" cy="886471"/>
          </a:xfrm>
        </p:grpSpPr>
        <p:sp>
          <p:nvSpPr>
            <p:cNvPr id="22" name="Oval 21">
              <a:extLst>
                <a:ext uri="{FF2B5EF4-FFF2-40B4-BE49-F238E27FC236}">
                  <a16:creationId xmlns:a16="http://schemas.microsoft.com/office/drawing/2014/main" id="{AFD786B5-FE7B-4344-A06D-E7CB2BD0AE8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3" name="Picture 2" descr="Logo, company name&#10;&#10;Description automatically generated">
              <a:extLst>
                <a:ext uri="{FF2B5EF4-FFF2-40B4-BE49-F238E27FC236}">
                  <a16:creationId xmlns:a16="http://schemas.microsoft.com/office/drawing/2014/main" id="{EC1C1A6F-D9CF-490D-9F4B-C8364A51CE6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3410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3BEE38B6-351B-4939-B839-3B269B0BBFE8}"/>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F15962AC-F1C0-46C1-9983-F30E065FAF4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19FA0CD8-3578-4A75-A375-A907BDB1F14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45587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7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89F2B73-7573-4EC8-87EF-D634E9C1AC85}"/>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623D4376-4B64-446A-965F-DAB67CB035A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9B16E377-0E6C-4B8C-BF85-DCDD4F5F50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233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8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D7C4B762-3CD5-447E-B6BD-38E9C9958787}"/>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97822EAF-D002-4257-9D92-1B36BBA7689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2" descr="Logo, company name&#10;&#10;Description automatically generated">
              <a:extLst>
                <a:ext uri="{FF2B5EF4-FFF2-40B4-BE49-F238E27FC236}">
                  <a16:creationId xmlns:a16="http://schemas.microsoft.com/office/drawing/2014/main" id="{FDAFB9B4-147F-4D8C-897F-7F63402D3DFB}"/>
                </a:ext>
              </a:extLst>
            </p:cNvPr>
            <p:cNvPicPr>
              <a:picLocks noChangeAspect="1" noChangeArrowheads="1"/>
            </p:cNvPicPr>
            <p:nvPr userDrawn="1"/>
          </p:nvPicPr>
          <p:blipFill rotWithShape="1">
            <a:blip r:embed="rId5">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70568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C41C9F3-C0C0-4E84-B4CB-5322527AEABC}"/>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E794E215-46EF-41A8-A9F2-71B51BF5F17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8315084E-3E51-4B5B-BE4B-8DBE7DD8B02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390221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0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AD5CAE60-BA21-4DF2-A362-77C1B9E6DDB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12724F-0FE0-4D01-86C6-427F3DC06E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3981DFC-EBBF-4A66-A3FF-4F231C8A1B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225473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BF08939-0C0E-43D9-8F3C-848B93E10E2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EA31F1-6519-4DD2-B56C-0D2613111EA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4256C8A9-350F-4F3D-8DA3-A925BE89C5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6980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1FEDE84-2D81-4E5B-8E93-15E1A4DB53F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C265F37-0EFD-4C25-BFF8-45F41872A9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A72F6261-EA80-4829-AADF-7987E7F2585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37298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D75C95A8-1F12-4D97-AC16-A1854D03D3CF}"/>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1631D518-C228-4AD9-BB0E-9E823A0402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65AD1176-4E52-49A4-B138-9AD58500351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500852"/>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6F6FEFC-2D66-4B27-9236-A6F65B4CD3C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4912CD-0897-4A9B-BF07-37D1EBDAE0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EC07F5C1-EBE3-4E64-9775-CCD83131C8E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2060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5809C53E-2E11-CE40-9BDC-FC59BE6A1FA0}"/>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89091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E0BD63E-D520-4074-8366-0EA24E24C44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E7EC7FD-4829-4E90-A5D6-3BA17163B6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3344319-F759-40B1-AB20-5DCEBDC4D7E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2280714"/>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23C060D-8BEA-43BB-8080-96412F6A679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7F913FE-B526-4EB6-9523-A7D8FB2458C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B7218783-254C-4AA3-85A9-471F44839BF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988103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9E14E7D-A3EE-4F0D-9FD7-3803EF6E61C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545A5E3-02F0-4BA6-822F-A8AE952515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C08AF57-C52F-4CBB-83C9-931BE1CD513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71622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54C8C86-3799-4C50-9DDB-249DAA42A2A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E4B068FA-B386-452D-ACC7-9627A6B5CE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B3E5769-3987-43B6-A687-1417FB86151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32409"/>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634BCCA-E52D-458B-86C0-033D39C4A76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67800B9-1244-43B7-8216-79015AF869A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BB689D9A-7E33-4327-B481-7572F95F40E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194682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DD07670B-5E1F-4AD8-8F6B-09DDA12DAFD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4AEA522-D291-4BEB-9DF5-A2918097FC8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616067F-DCFB-4F4F-A4E6-856E0623FE4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3653422"/>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A7BBC5C-0ADF-4C91-9375-2EB99E59C182}"/>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A1E7ADA-2018-40AE-8E49-0528A686B05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F6274C-B509-48F3-BED4-C7506E45CA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977526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07D9E84E-F946-4BE8-8B04-093CC0D8154F}"/>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9073D52-7829-46B1-BF9C-37F85AB6514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7D7814-3898-45C1-8C85-8667DBCE8D55}"/>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926223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3D7A116-C24E-408D-912D-471DC566D13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3F45723-35A1-4BB6-9A97-FC687085072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42BCD97-E6A2-4696-9655-B394CE40A9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66747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D44636D-3421-43AD-8DF1-6EAB7BCD8B4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AC19DF87-2B24-4E5D-9C3A-810E6C1ABA3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C52A5A49-DCC2-4468-B630-CAE00EC6658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47472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1D4B16B4-8760-F842-8968-A2F35F8A450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3275047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DBBA8E6-A13B-4BB1-9240-7D2E5ADC61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85C7E8-C7DD-48F8-BC43-9D5C56841AE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83C56DC7-E072-41ED-B2C9-7195979B9DB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9602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6F04352-1A1C-4353-847A-C7022F8C676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9374A73C-E111-4B69-B8D2-0C4958A3E5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470D9EC-7B75-44E1-9CA5-16DFA89D34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733282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9E73030-50E2-42A8-81F0-4DFF689CFE7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29CD0182-8489-40CD-96BD-5900DC3C15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BD5D553-962D-4C2C-AE66-11CE28C4DE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574858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683486183"/>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DC0517E-F0BF-4A08-8F51-F61BBA8B077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0EF87ACD-086B-47F1-9A33-E08FF2EC769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B4C7F90-0EA8-451F-818C-8B62ED8DDCF7}"/>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065768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8867208-4123-4A54-89A1-D8AD6F80358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DF2785D-857D-43D7-9AFC-8F91B1AF076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781085E-C84E-4F58-AA0B-565B60A45D0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48643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5992097-A2D1-4F4F-A42D-4B5E1C1FD9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D4AD6C7-1A4B-496B-8266-C6A9F479B93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C49E637-5AB8-4942-8B1B-410A8B5E4FF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28794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0FF60C6-8CBD-41B8-8252-C16A5E77FC2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896258A-BEDE-4E07-B920-6BB6C6567FF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F16BE17B-EADA-4CB2-B863-9E7A7B65578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532263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129E3AD-DA33-4868-A88B-39CD426A2AC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A168B24-F1AF-4F2A-BB63-8B344A2C0FF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1E65875-22FB-40DE-88B8-0A59A68171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39386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8BF122E-3DFD-49E4-8F46-456CE074FB1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7795D85-3C14-4AD6-8DB2-D813E508CC2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9FCC638-8813-4A53-B997-A3666980CD4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96044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334833" y="6356352"/>
            <a:ext cx="2844800" cy="365125"/>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831137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F64DC3D-C1FA-4A17-B3C7-38534344CD9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2EAFE4D-052E-4D77-AD1F-6A55118E643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2CD3189-6CF4-45C3-8FF9-20BB495235C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1757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90FC39C-47D0-431E-8AD9-EC54EA23822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D5AFC68-C10F-457E-A00B-6F69D5BACA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A0711ED-6263-4610-AF16-89E1DCC916D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20719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Oval 4">
            <a:extLst>
              <a:ext uri="{FF2B5EF4-FFF2-40B4-BE49-F238E27FC236}">
                <a16:creationId xmlns:a16="http://schemas.microsoft.com/office/drawing/2014/main" id="{161555D3-96BF-DB4E-9776-9651655C6C0D}"/>
              </a:ext>
            </a:extLst>
          </p:cNvPr>
          <p:cNvSpPr/>
          <p:nvPr userDrawn="1"/>
        </p:nvSpPr>
        <p:spPr>
          <a:xfrm>
            <a:off x="10402034" y="2878984"/>
            <a:ext cx="1178897" cy="118196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pic>
        <p:nvPicPr>
          <p:cNvPr id="13" name="Picture 2" descr="Logo, company name&#10;&#10;Description automatically generated">
            <a:extLst>
              <a:ext uri="{FF2B5EF4-FFF2-40B4-BE49-F238E27FC236}">
                <a16:creationId xmlns:a16="http://schemas.microsoft.com/office/drawing/2014/main" id="{291EFD48-451D-494D-8E7B-D1655BA0E282}"/>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alphaModFix amt="50000"/>
            <a:extLst>
              <a:ext uri="{28A0092B-C50C-407E-A947-70E740481C1C}">
                <a14:useLocalDpi xmlns:a14="http://schemas.microsoft.com/office/drawing/2010/main" val="0"/>
              </a:ext>
            </a:extLst>
          </a:blip>
          <a:srcRect l="1" r="61492"/>
          <a:stretch/>
        </p:blipFill>
        <p:spPr bwMode="auto">
          <a:xfrm>
            <a:off x="10532857" y="3189339"/>
            <a:ext cx="897144" cy="5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26970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48245872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pic>
        <p:nvPicPr>
          <p:cNvPr id="9" name="Picture 8">
            <a:extLst>
              <a:ext uri="{FF2B5EF4-FFF2-40B4-BE49-F238E27FC236}">
                <a16:creationId xmlns:a16="http://schemas.microsoft.com/office/drawing/2014/main" id="{9E320038-9A93-E149-AC40-272D3F15503E}"/>
              </a:ext>
            </a:extLst>
          </p:cNvPr>
          <p:cNvPicPr>
            <a:picLocks noChangeAspect="1"/>
          </p:cNvPicPr>
          <p:nvPr userDrawn="1"/>
        </p:nvPicPr>
        <p:blipFill>
          <a:blip r:embed="rId3"/>
          <a:srcRect/>
          <a:stretch/>
        </p:blipFill>
        <p:spPr>
          <a:xfrm>
            <a:off x="520849" y="125605"/>
            <a:ext cx="2749339" cy="682595"/>
          </a:xfrm>
          <a:prstGeom prst="rect">
            <a:avLst/>
          </a:prstGeom>
        </p:spPr>
      </p:pic>
    </p:spTree>
    <p:extLst>
      <p:ext uri="{BB962C8B-B14F-4D97-AF65-F5344CB8AC3E}">
        <p14:creationId xmlns:p14="http://schemas.microsoft.com/office/powerpoint/2010/main" val="94503188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8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961" r:id="rId9"/>
  </p:sldLayoutIdLst>
  <p:hf hdr="0" ftr="0" dt="0"/>
  <p:txStyles>
    <p:titleStyle>
      <a:lvl1pPr algn="ctr" defTabSz="609585" rtl="0" eaLnBrk="1" latinLnBrk="0" hangingPunct="1">
        <a:spcBef>
          <a:spcPct val="0"/>
        </a:spcBef>
        <a:buNone/>
        <a:defRPr sz="4267" b="1" kern="1200">
          <a:solidFill>
            <a:srgbClr val="FFFFFF"/>
          </a:solidFill>
          <a:latin typeface="Montserrat" pitchFamily="2" charset="77"/>
          <a:ea typeface="+mj-ea"/>
          <a:cs typeface="+mj-cs"/>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Catamaran" pitchFamily="2" charset="77"/>
          <a:ea typeface="+mn-ea"/>
          <a:cs typeface="Catamaran" pitchFamily="2" charset="77"/>
        </a:defRPr>
      </a:lvl1pPr>
      <a:lvl2pPr marL="990575" indent="-380990" algn="l" defTabSz="609585" rtl="0" eaLnBrk="1" latinLnBrk="0" hangingPunct="1">
        <a:spcBef>
          <a:spcPct val="20000"/>
        </a:spcBef>
        <a:buFont typeface="Arial"/>
        <a:buChar char="–"/>
        <a:defRPr sz="3733" kern="1200">
          <a:solidFill>
            <a:srgbClr val="FFFFFF"/>
          </a:solidFill>
          <a:latin typeface="Catamaran" pitchFamily="2" charset="77"/>
          <a:ea typeface="+mn-ea"/>
          <a:cs typeface="Catamaran" pitchFamily="2" charset="77"/>
        </a:defRPr>
      </a:lvl2pPr>
      <a:lvl3pPr marL="1523962" indent="-304792" algn="l" defTabSz="609585" rtl="0" eaLnBrk="1" latinLnBrk="0" hangingPunct="1">
        <a:spcBef>
          <a:spcPct val="20000"/>
        </a:spcBef>
        <a:buFont typeface="Arial"/>
        <a:buChar char="•"/>
        <a:defRPr sz="3200" kern="1200">
          <a:solidFill>
            <a:srgbClr val="FFFFFF"/>
          </a:solidFill>
          <a:latin typeface="Catamaran" pitchFamily="2" charset="77"/>
          <a:ea typeface="+mn-ea"/>
          <a:cs typeface="Catamaran" pitchFamily="2" charset="77"/>
        </a:defRPr>
      </a:lvl3pPr>
      <a:lvl4pPr marL="2133547"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4pPr>
      <a:lvl5pPr marL="2743131"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12741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45288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Lst>
  <p:hf hdr="0" dt="0"/>
  <p:txStyles>
    <p:titleStyle>
      <a:lvl1pPr algn="l" defTabSz="457155" rtl="0" eaLnBrk="1" latinLnBrk="0" hangingPunct="1">
        <a:spcBef>
          <a:spcPct val="0"/>
        </a:spcBef>
        <a:buNone/>
        <a:defRPr sz="2400" b="1"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416AA-BDF6-EA42-825E-4C381D2FAF03}"/>
              </a:ext>
            </a:extLst>
          </p:cNvPr>
          <p:cNvSpPr>
            <a:spLocks noGrp="1"/>
          </p:cNvSpPr>
          <p:nvPr>
            <p:ph type="title"/>
          </p:nvPr>
        </p:nvSpPr>
        <p:spPr>
          <a:xfrm>
            <a:off x="518142" y="1432193"/>
            <a:ext cx="9672459" cy="2963537"/>
          </a:xfrm>
        </p:spPr>
        <p:txBody>
          <a:bodyPr/>
          <a:lstStyle/>
          <a:p>
            <a:r>
              <a:rPr lang="en-US" dirty="0"/>
              <a:t>Financial Management Services (FMS) Stakeholder Meeting</a:t>
            </a:r>
            <a:br>
              <a:rPr lang="en-US" dirty="0"/>
            </a:br>
            <a:br>
              <a:rPr lang="en-US" sz="2000" dirty="0"/>
            </a:br>
            <a:r>
              <a:rPr lang="en-US" dirty="0"/>
              <a:t>FMS Vendor Transition for </a:t>
            </a:r>
            <a:br>
              <a:rPr lang="en-US" dirty="0"/>
            </a:br>
            <a:r>
              <a:rPr lang="en-US" dirty="0"/>
              <a:t>Self-Directed Services</a:t>
            </a:r>
          </a:p>
        </p:txBody>
      </p:sp>
      <p:sp>
        <p:nvSpPr>
          <p:cNvPr id="2" name="TextBox 1">
            <a:extLst>
              <a:ext uri="{FF2B5EF4-FFF2-40B4-BE49-F238E27FC236}">
                <a16:creationId xmlns:a16="http://schemas.microsoft.com/office/drawing/2014/main" id="{5B38E12D-1C60-4571-B44A-C76DBE7E2FFD}"/>
              </a:ext>
            </a:extLst>
          </p:cNvPr>
          <p:cNvSpPr txBox="1"/>
          <p:nvPr/>
        </p:nvSpPr>
        <p:spPr>
          <a:xfrm>
            <a:off x="622570" y="4440942"/>
            <a:ext cx="5162145" cy="646331"/>
          </a:xfrm>
          <a:prstGeom prst="rect">
            <a:avLst/>
          </a:prstGeom>
          <a:noFill/>
        </p:spPr>
        <p:txBody>
          <a:bodyPr wrap="square" rtlCol="0">
            <a:spAutoFit/>
          </a:bodyPr>
          <a:lstStyle/>
          <a:p>
            <a:r>
              <a:rPr lang="en-US" i="1" dirty="0">
                <a:solidFill>
                  <a:schemeClr val="bg1"/>
                </a:solidFill>
              </a:rPr>
              <a:t>Community HealthChoices</a:t>
            </a:r>
          </a:p>
          <a:p>
            <a:r>
              <a:rPr lang="en-US" i="1" dirty="0">
                <a:solidFill>
                  <a:schemeClr val="bg1"/>
                </a:solidFill>
              </a:rPr>
              <a:t>February 18, 2022</a:t>
            </a:r>
            <a:endParaRPr lang="en-US" dirty="0"/>
          </a:p>
        </p:txBody>
      </p:sp>
      <p:pic>
        <p:nvPicPr>
          <p:cNvPr id="5" name="Picture 4">
            <a:extLst>
              <a:ext uri="{FF2B5EF4-FFF2-40B4-BE49-F238E27FC236}">
                <a16:creationId xmlns:a16="http://schemas.microsoft.com/office/drawing/2014/main" id="{9D60DFB0-FB63-48A8-9FB5-703CC7FB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 y="105497"/>
            <a:ext cx="3700648" cy="810092"/>
          </a:xfrm>
          <a:prstGeom prst="rect">
            <a:avLst/>
          </a:prstGeom>
        </p:spPr>
      </p:pic>
    </p:spTree>
    <p:extLst>
      <p:ext uri="{BB962C8B-B14F-4D97-AF65-F5344CB8AC3E}">
        <p14:creationId xmlns:p14="http://schemas.microsoft.com/office/powerpoint/2010/main" val="176761326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184667"/>
            <a:ext cx="9836962" cy="6258123"/>
          </a:xfrm>
        </p:spPr>
        <p:txBody>
          <a:bodyPr/>
          <a:lstStyle/>
          <a:p>
            <a:pPr marL="533387" indent="-380990">
              <a:buClr>
                <a:srgbClr val="225F98"/>
              </a:buClr>
            </a:pPr>
            <a:r>
              <a:rPr lang="en-US" sz="2133" dirty="0">
                <a:solidFill>
                  <a:srgbClr val="55585A"/>
                </a:solidFill>
              </a:rPr>
              <a:t>Tempus began to host multiple training sessions for CLEs and DCWs on January 10, 2022.</a:t>
            </a:r>
            <a:endParaRPr lang="en-US" sz="1933"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is conducted through:</a:t>
            </a:r>
          </a:p>
          <a:p>
            <a:pPr marL="1154346" lvl="1" indent="-380990">
              <a:buClr>
                <a:srgbClr val="225F98"/>
              </a:buClr>
            </a:pPr>
            <a:r>
              <a:rPr lang="en-US" sz="1800" dirty="0">
                <a:solidFill>
                  <a:srgbClr val="55585A"/>
                </a:solidFill>
              </a:rPr>
              <a:t>Online WebEx Sessions</a:t>
            </a:r>
          </a:p>
          <a:p>
            <a:pPr marL="1154346" lvl="1" indent="-380990">
              <a:buClr>
                <a:srgbClr val="225F98"/>
              </a:buClr>
            </a:pPr>
            <a:r>
              <a:rPr lang="en-US" sz="1800" dirty="0">
                <a:solidFill>
                  <a:srgbClr val="55585A"/>
                </a:solidFill>
              </a:rPr>
              <a:t>In-person Sessions will be scheduled closer to the new “go live”</a:t>
            </a:r>
          </a:p>
          <a:p>
            <a:pPr marL="1154346" lvl="1" indent="-380990">
              <a:buClr>
                <a:srgbClr val="225F98"/>
              </a:buClr>
            </a:pPr>
            <a:r>
              <a:rPr lang="en-US" sz="1800" i="1" u="sng" dirty="0">
                <a:solidFill>
                  <a:srgbClr val="55585A"/>
                </a:solidFill>
              </a:rPr>
              <a:t>NEW!</a:t>
            </a:r>
            <a:r>
              <a:rPr lang="en-US" sz="1800" dirty="0">
                <a:solidFill>
                  <a:srgbClr val="55585A"/>
                </a:solidFill>
              </a:rPr>
              <a:t> Training Videos are now posted on the Tempus website</a:t>
            </a:r>
          </a:p>
          <a:p>
            <a:pPr marL="1154346" lvl="1" indent="-380990">
              <a:buClr>
                <a:srgbClr val="225F98"/>
              </a:buClr>
            </a:pPr>
            <a:r>
              <a:rPr lang="en-US" sz="1800" i="1" u="sng" dirty="0">
                <a:solidFill>
                  <a:srgbClr val="55585A"/>
                </a:solidFill>
              </a:rPr>
              <a:t>NEW! </a:t>
            </a:r>
            <a:r>
              <a:rPr lang="en-US" sz="1800" dirty="0">
                <a:solidFill>
                  <a:srgbClr val="55585A"/>
                </a:solidFill>
              </a:rPr>
              <a:t>How-to Guides will be posted soon to the Tempus website</a:t>
            </a:r>
          </a:p>
          <a:p>
            <a:pPr marL="533387" indent="-380990">
              <a:lnSpc>
                <a:spcPct val="100000"/>
              </a:lnSpc>
              <a:spcBef>
                <a:spcPts val="0"/>
              </a:spcBef>
              <a:buClr>
                <a:srgbClr val="225F98"/>
              </a:buClr>
            </a:pPr>
            <a:endParaRPr lang="en-US" sz="1000" dirty="0">
              <a:solidFill>
                <a:srgbClr val="55585A"/>
              </a:solidFill>
            </a:endParaRPr>
          </a:p>
          <a:p>
            <a:pPr marL="533387" indent="-380990">
              <a:buClr>
                <a:srgbClr val="225F98"/>
              </a:buClr>
            </a:pPr>
            <a:r>
              <a:rPr lang="en-US" sz="2133" dirty="0">
                <a:solidFill>
                  <a:srgbClr val="55585A"/>
                </a:solidFill>
              </a:rPr>
              <a:t>Training topics include:</a:t>
            </a:r>
          </a:p>
          <a:p>
            <a:pPr marL="1154346" lvl="1" indent="-380990">
              <a:buClr>
                <a:srgbClr val="225F98"/>
              </a:buClr>
            </a:pPr>
            <a:r>
              <a:rPr lang="en-US" sz="1800" dirty="0">
                <a:solidFill>
                  <a:srgbClr val="55585A"/>
                </a:solidFill>
              </a:rPr>
              <a:t>How to obtain a user account to access the </a:t>
            </a:r>
            <a:r>
              <a:rPr lang="en-US" sz="1800" b="1" dirty="0">
                <a:solidFill>
                  <a:srgbClr val="55585A"/>
                </a:solidFill>
              </a:rPr>
              <a:t>Tempus EVV app </a:t>
            </a:r>
            <a:r>
              <a:rPr lang="en-US" sz="1800" dirty="0">
                <a:solidFill>
                  <a:srgbClr val="55585A"/>
                </a:solidFill>
              </a:rPr>
              <a:t>and        </a:t>
            </a:r>
            <a:r>
              <a:rPr lang="en-US" sz="1800" b="1" dirty="0">
                <a:solidFill>
                  <a:srgbClr val="55585A"/>
                </a:solidFill>
              </a:rPr>
              <a:t>Tempus portal</a:t>
            </a:r>
          </a:p>
          <a:p>
            <a:pPr marL="1154346" lvl="1" indent="-380990">
              <a:buClr>
                <a:srgbClr val="225F98"/>
              </a:buClr>
            </a:pPr>
            <a:r>
              <a:rPr lang="en-US" sz="1800" dirty="0">
                <a:solidFill>
                  <a:srgbClr val="55585A"/>
                </a:solidFill>
              </a:rPr>
              <a:t>How to download and use the </a:t>
            </a:r>
            <a:r>
              <a:rPr lang="en-US" sz="1800" b="1" dirty="0">
                <a:solidFill>
                  <a:srgbClr val="55585A"/>
                </a:solidFill>
              </a:rPr>
              <a:t>Tempus EVV app</a:t>
            </a:r>
            <a:r>
              <a:rPr lang="en-US" sz="1800" dirty="0">
                <a:solidFill>
                  <a:srgbClr val="55585A"/>
                </a:solidFill>
              </a:rPr>
              <a:t> to clock in and clock out</a:t>
            </a:r>
          </a:p>
          <a:p>
            <a:pPr marL="1154346" lvl="1" indent="-380990">
              <a:buClr>
                <a:srgbClr val="225F98"/>
              </a:buClr>
            </a:pPr>
            <a:r>
              <a:rPr lang="en-US" sz="1800" dirty="0">
                <a:solidFill>
                  <a:srgbClr val="55585A"/>
                </a:solidFill>
              </a:rPr>
              <a:t>How to use the </a:t>
            </a:r>
            <a:r>
              <a:rPr lang="en-US" sz="1800" b="1" dirty="0">
                <a:solidFill>
                  <a:srgbClr val="55585A"/>
                </a:solidFill>
              </a:rPr>
              <a:t>Tempus portal</a:t>
            </a:r>
            <a:r>
              <a:rPr lang="en-US" sz="1800" dirty="0">
                <a:solidFill>
                  <a:srgbClr val="55585A"/>
                </a:solidFill>
              </a:rPr>
              <a:t> to submit time worked, edit a shift and create a manual entry</a:t>
            </a:r>
          </a:p>
          <a:p>
            <a:pPr marL="1154346" lvl="1" indent="-380990">
              <a:buClr>
                <a:srgbClr val="225F98"/>
              </a:buClr>
            </a:pPr>
            <a:r>
              <a:rPr lang="en-US" sz="1800" dirty="0">
                <a:solidFill>
                  <a:srgbClr val="55585A"/>
                </a:solidFill>
              </a:rPr>
              <a:t>How to use </a:t>
            </a:r>
            <a:r>
              <a:rPr lang="en-US" sz="1800" b="1" dirty="0">
                <a:solidFill>
                  <a:srgbClr val="55585A"/>
                </a:solidFill>
              </a:rPr>
              <a:t>Tempus phone system</a:t>
            </a:r>
            <a:r>
              <a:rPr lang="en-US" sz="1800" dirty="0">
                <a:solidFill>
                  <a:srgbClr val="55585A"/>
                </a:solidFill>
              </a:rPr>
              <a:t> to clock in and clock out</a:t>
            </a:r>
          </a:p>
          <a:p>
            <a:pPr marL="1154346" lvl="1" indent="-380990">
              <a:buClr>
                <a:srgbClr val="225F98"/>
              </a:buClr>
            </a:pPr>
            <a:r>
              <a:rPr lang="en-US" sz="1800" dirty="0">
                <a:solidFill>
                  <a:srgbClr val="55585A"/>
                </a:solidFill>
              </a:rPr>
              <a:t>How to approve or reject a shift</a:t>
            </a:r>
          </a:p>
          <a:p>
            <a:pPr marL="1154346" lvl="1" indent="-380990">
              <a:buClr>
                <a:srgbClr val="225F98"/>
              </a:buClr>
            </a:pPr>
            <a:r>
              <a:rPr lang="en-US" sz="1800" dirty="0">
                <a:solidFill>
                  <a:srgbClr val="55585A"/>
                </a:solidFill>
              </a:rPr>
              <a:t>How to use the </a:t>
            </a:r>
            <a:r>
              <a:rPr lang="en-US" sz="1800" b="1" dirty="0">
                <a:solidFill>
                  <a:srgbClr val="55585A"/>
                </a:solidFill>
              </a:rPr>
              <a:t>Tempus portal </a:t>
            </a:r>
            <a:r>
              <a:rPr lang="en-US" sz="1800" dirty="0">
                <a:solidFill>
                  <a:srgbClr val="55585A"/>
                </a:solidFill>
              </a:rPr>
              <a:t>to view timesheet and payment information</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10</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44224197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5937523"/>
          </a:xfrm>
        </p:spPr>
        <p:txBody>
          <a:bodyPr/>
          <a:lstStyle/>
          <a:p>
            <a:pPr marL="533387" indent="-380990">
              <a:buClr>
                <a:srgbClr val="225F98"/>
              </a:buClr>
            </a:pPr>
            <a:r>
              <a:rPr lang="en-US" sz="2133" dirty="0">
                <a:solidFill>
                  <a:srgbClr val="55585A"/>
                </a:solidFill>
              </a:rPr>
              <a:t>Tempus is hosting </a:t>
            </a:r>
            <a:r>
              <a:rPr lang="en-US" sz="2133" b="1" dirty="0">
                <a:solidFill>
                  <a:srgbClr val="55585A"/>
                </a:solidFill>
              </a:rPr>
              <a:t>90-minute Online WebEx sessions</a:t>
            </a:r>
            <a:r>
              <a:rPr lang="en-US" sz="2133" dirty="0">
                <a:solidFill>
                  <a:srgbClr val="55585A"/>
                </a:solidFill>
              </a:rPr>
              <a:t> through </a:t>
            </a:r>
            <a:r>
              <a:rPr lang="en-US" sz="2133" b="1" dirty="0">
                <a:solidFill>
                  <a:srgbClr val="55585A"/>
                </a:solidFill>
              </a:rPr>
              <a:t>4/2/2022</a:t>
            </a:r>
            <a:r>
              <a:rPr lang="en-US" sz="2133" dirty="0">
                <a:solidFill>
                  <a:srgbClr val="55585A"/>
                </a:solidFill>
              </a:rPr>
              <a:t> for CLEs and DCWs to learn how to submit and approve time worked. Tempus will post an updated schedule in March for additional sessions.</a:t>
            </a:r>
          </a:p>
          <a:p>
            <a:pPr marL="1154346" lvl="1" indent="-380990">
              <a:buClr>
                <a:srgbClr val="225F98"/>
              </a:buClr>
            </a:pPr>
            <a:r>
              <a:rPr lang="en-US" sz="1933" dirty="0">
                <a:solidFill>
                  <a:srgbClr val="55585A"/>
                </a:solidFill>
              </a:rPr>
              <a:t>Login Information included in the monthly communication to CLEs and posted to the Tempus website at </a:t>
            </a:r>
            <a:r>
              <a:rPr lang="en-US" sz="1933" dirty="0">
                <a:solidFill>
                  <a:srgbClr val="55585A"/>
                </a:solidFill>
                <a:hlinkClick r:id="rId3"/>
              </a:rPr>
              <a:t>https://pa.tempusunlimited.org/</a:t>
            </a:r>
            <a:r>
              <a:rPr lang="en-US" sz="1933" dirty="0">
                <a:solidFill>
                  <a:srgbClr val="55585A"/>
                </a:solidFill>
              </a:rPr>
              <a:t>.</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11</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813582" cy="463296"/>
          </a:xfrm>
        </p:spPr>
        <p:txBody>
          <a:bodyPr>
            <a:noAutofit/>
          </a:bodyPr>
          <a:lstStyle/>
          <a:p>
            <a:r>
              <a:rPr lang="en-US" sz="3200" dirty="0">
                <a:solidFill>
                  <a:srgbClr val="1C7BC0"/>
                </a:solidFill>
              </a:rPr>
              <a:t>Timesheet Submission &amp; Approval Process</a:t>
            </a:r>
          </a:p>
        </p:txBody>
      </p:sp>
      <p:pic>
        <p:nvPicPr>
          <p:cNvPr id="8" name="Picture 7"/>
          <p:cNvPicPr>
            <a:picLocks noChangeAspect="1"/>
          </p:cNvPicPr>
          <p:nvPr/>
        </p:nvPicPr>
        <p:blipFill>
          <a:blip r:embed="rId4"/>
          <a:stretch>
            <a:fillRect/>
          </a:stretch>
        </p:blipFill>
        <p:spPr>
          <a:xfrm>
            <a:off x="3406008" y="2679487"/>
            <a:ext cx="7498080" cy="4092579"/>
          </a:xfrm>
          <a:prstGeom prst="rect">
            <a:avLst/>
          </a:prstGeom>
        </p:spPr>
      </p:pic>
      <p:sp>
        <p:nvSpPr>
          <p:cNvPr id="5" name="Rectangle 4">
            <a:extLst>
              <a:ext uri="{FF2B5EF4-FFF2-40B4-BE49-F238E27FC236}">
                <a16:creationId xmlns:a16="http://schemas.microsoft.com/office/drawing/2014/main" id="{783BF367-38A5-4200-A76F-BB3D64370BDA}"/>
              </a:ext>
            </a:extLst>
          </p:cNvPr>
          <p:cNvSpPr/>
          <p:nvPr/>
        </p:nvSpPr>
        <p:spPr>
          <a:xfrm>
            <a:off x="4865077" y="2754923"/>
            <a:ext cx="4548554" cy="259663"/>
          </a:xfrm>
          <a:prstGeom prst="rect">
            <a:avLst/>
          </a:prstGeom>
          <a:solidFill>
            <a:srgbClr val="F0F3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a:solidFill>
                <a:prstClr val="white"/>
              </a:solidFill>
              <a:latin typeface="Arial"/>
            </a:endParaRPr>
          </a:p>
        </p:txBody>
      </p:sp>
    </p:spTree>
    <p:extLst>
      <p:ext uri="{BB962C8B-B14F-4D97-AF65-F5344CB8AC3E}">
        <p14:creationId xmlns:p14="http://schemas.microsoft.com/office/powerpoint/2010/main" val="214898583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9A9E-7BD0-429F-B4BD-F67991B566BA}"/>
              </a:ext>
            </a:extLst>
          </p:cNvPr>
          <p:cNvSpPr>
            <a:spLocks noGrp="1"/>
          </p:cNvSpPr>
          <p:nvPr>
            <p:ph type="title"/>
          </p:nvPr>
        </p:nvSpPr>
        <p:spPr>
          <a:xfrm>
            <a:off x="323687" y="-235130"/>
            <a:ext cx="6099487" cy="6858000"/>
          </a:xfrm>
        </p:spPr>
        <p:txBody>
          <a:bodyPr/>
          <a:lstStyle/>
          <a:p>
            <a:r>
              <a:rPr lang="en-US" dirty="0"/>
              <a:t>Questions? </a:t>
            </a:r>
          </a:p>
        </p:txBody>
      </p:sp>
    </p:spTree>
    <p:extLst>
      <p:ext uri="{BB962C8B-B14F-4D97-AF65-F5344CB8AC3E}">
        <p14:creationId xmlns:p14="http://schemas.microsoft.com/office/powerpoint/2010/main" val="238350312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64341" y="2428130"/>
            <a:ext cx="9836962" cy="2616101"/>
          </a:xfrm>
        </p:spPr>
        <p:txBody>
          <a:bodyPr/>
          <a:lstStyle/>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Transition Information</a:t>
            </a:r>
          </a:p>
          <a:p>
            <a:pPr marL="533387" indent="-380990">
              <a:lnSpc>
                <a:spcPts val="2000"/>
              </a:lnSpc>
              <a:buClr>
                <a:srgbClr val="225F98"/>
              </a:buClr>
            </a:pPr>
            <a:endParaRPr lang="en-US" sz="1200" dirty="0">
              <a:solidFill>
                <a:srgbClr val="55585A"/>
              </a:solidFill>
            </a:endParaRPr>
          </a:p>
          <a:p>
            <a:pPr marL="533387" indent="-380990">
              <a:lnSpc>
                <a:spcPts val="2000"/>
              </a:lnSpc>
              <a:buClr>
                <a:srgbClr val="225F98"/>
              </a:buClr>
            </a:pPr>
            <a:r>
              <a:rPr lang="en-US" sz="2133" dirty="0">
                <a:solidFill>
                  <a:srgbClr val="55585A"/>
                </a:solidFill>
              </a:rPr>
              <a:t>Tempus Call Center</a:t>
            </a: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EVV Training</a:t>
            </a:r>
            <a:endParaRPr lang="en-US" sz="1933" dirty="0">
              <a:solidFill>
                <a:srgbClr val="55585A"/>
              </a:solidFill>
            </a:endParaRPr>
          </a:p>
          <a:p>
            <a:pPr marL="1154346" lvl="1" indent="-380990">
              <a:lnSpc>
                <a:spcPts val="2000"/>
              </a:lnSpc>
              <a:buClr>
                <a:srgbClr val="225F98"/>
              </a:buClr>
            </a:pPr>
            <a:endParaRPr lang="en-US" sz="1933" dirty="0">
              <a:solidFill>
                <a:srgbClr val="55585A"/>
              </a:solidFill>
            </a:endParaRPr>
          </a:p>
          <a:p>
            <a:pPr marL="533387" indent="-380990">
              <a:lnSpc>
                <a:spcPts val="2000"/>
              </a:lnSpc>
              <a:buClr>
                <a:srgbClr val="225F98"/>
              </a:buClr>
            </a:pPr>
            <a:r>
              <a:rPr lang="en-US" sz="2133" dirty="0">
                <a:solidFill>
                  <a:srgbClr val="55585A"/>
                </a:solidFill>
              </a:rPr>
              <a:t>Questions</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470468"/>
            <a:ext cx="8464861" cy="463296"/>
          </a:xfrm>
        </p:spPr>
        <p:txBody>
          <a:bodyPr>
            <a:noAutofit/>
          </a:bodyPr>
          <a:lstStyle/>
          <a:p>
            <a:pPr algn="ctr"/>
            <a:r>
              <a:rPr lang="en-US" sz="3200" dirty="0">
                <a:solidFill>
                  <a:srgbClr val="1C7BC0"/>
                </a:solidFill>
              </a:rPr>
              <a:t>Agenda</a:t>
            </a:r>
          </a:p>
        </p:txBody>
      </p:sp>
      <p:sp>
        <p:nvSpPr>
          <p:cNvPr id="6" name="Rectangle 5"/>
          <p:cNvSpPr/>
          <p:nvPr/>
        </p:nvSpPr>
        <p:spPr>
          <a:xfrm>
            <a:off x="2703899" y="1168375"/>
            <a:ext cx="8156154" cy="1172629"/>
          </a:xfrm>
          <a:prstGeom prst="rect">
            <a:avLst/>
          </a:prstGeom>
        </p:spPr>
        <p:txBody>
          <a:bodyPr wrap="square">
            <a:spAutoFit/>
          </a:bodyPr>
          <a:lstStyle/>
          <a:p>
            <a:pPr marL="342045" indent="-342045" algn="ctr">
              <a:lnSpc>
                <a:spcPct val="90000"/>
              </a:lnSpc>
            </a:pPr>
            <a:r>
              <a:rPr lang="en-US" sz="2400" dirty="0">
                <a:solidFill>
                  <a:srgbClr val="E5712C"/>
                </a:solidFill>
              </a:rPr>
              <a:t>FMS Transition</a:t>
            </a:r>
          </a:p>
          <a:p>
            <a:pPr marL="342045" indent="-342045" algn="ctr">
              <a:lnSpc>
                <a:spcPct val="90000"/>
              </a:lnSpc>
            </a:pPr>
            <a:r>
              <a:rPr lang="en-US" dirty="0">
                <a:solidFill>
                  <a:srgbClr val="E5712C"/>
                </a:solidFill>
              </a:rPr>
              <a:t>Presented by your Community HealthChoices MCOs: AmeriHealth Caritas PA CHC, Keystone First CHC, PA Health &amp; Wellness, Inc., UPMC </a:t>
            </a:r>
          </a:p>
          <a:p>
            <a:pPr marL="342045" indent="-342045" algn="ctr">
              <a:lnSpc>
                <a:spcPct val="90000"/>
              </a:lnSpc>
            </a:pPr>
            <a:r>
              <a:rPr lang="en-US" dirty="0">
                <a:solidFill>
                  <a:srgbClr val="E5712C"/>
                </a:solidFill>
              </a:rPr>
              <a:t>AND Tempus Unlimited</a:t>
            </a:r>
          </a:p>
        </p:txBody>
      </p:sp>
      <p:pic>
        <p:nvPicPr>
          <p:cNvPr id="7" name="Picture 6" descr="A blue sign with white text&#10;&#10;Description automatically generated with low confidence">
            <a:extLst>
              <a:ext uri="{FF2B5EF4-FFF2-40B4-BE49-F238E27FC236}">
                <a16:creationId xmlns:a16="http://schemas.microsoft.com/office/drawing/2014/main" id="{66D8FE00-6903-9E4B-AA96-4479DECA5EAE}"/>
              </a:ext>
            </a:extLst>
          </p:cNvPr>
          <p:cNvPicPr>
            <a:picLocks noChangeAspect="1"/>
          </p:cNvPicPr>
          <p:nvPr/>
        </p:nvPicPr>
        <p:blipFill>
          <a:blip r:embed="rId3"/>
          <a:stretch>
            <a:fillRect/>
          </a:stretch>
        </p:blipFill>
        <p:spPr>
          <a:xfrm>
            <a:off x="2164341" y="235857"/>
            <a:ext cx="2583404" cy="838273"/>
          </a:xfrm>
          <a:prstGeom prst="rect">
            <a:avLst/>
          </a:prstGeom>
        </p:spPr>
      </p:pic>
    </p:spTree>
    <p:extLst>
      <p:ext uri="{BB962C8B-B14F-4D97-AF65-F5344CB8AC3E}">
        <p14:creationId xmlns:p14="http://schemas.microsoft.com/office/powerpoint/2010/main" val="12529321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Transition  Information</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3</a:t>
            </a:fld>
            <a:endParaRPr lang="en-US" dirty="0">
              <a:solidFill>
                <a:prstClr val="black">
                  <a:tint val="75000"/>
                </a:prstClr>
              </a:solidFill>
              <a:latin typeface="Arial"/>
            </a:endParaRPr>
          </a:p>
        </p:txBody>
      </p:sp>
    </p:spTree>
    <p:extLst>
      <p:ext uri="{BB962C8B-B14F-4D97-AF65-F5344CB8AC3E}">
        <p14:creationId xmlns:p14="http://schemas.microsoft.com/office/powerpoint/2010/main" val="163924822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6219651"/>
          </a:xfrm>
        </p:spPr>
        <p:txBody>
          <a:bodyPr/>
          <a:lstStyle/>
          <a:p>
            <a:pPr marL="533387" indent="-380990">
              <a:buClr>
                <a:srgbClr val="225F98"/>
              </a:buClr>
            </a:pPr>
            <a:r>
              <a:rPr lang="en-US" sz="2133" dirty="0">
                <a:solidFill>
                  <a:srgbClr val="55585A"/>
                </a:solidFill>
              </a:rPr>
              <a:t>Transition Packet Statistics</a:t>
            </a:r>
          </a:p>
          <a:p>
            <a:pPr marL="533387" indent="-380990">
              <a:buClr>
                <a:srgbClr val="225F98"/>
              </a:buClr>
            </a:pPr>
            <a:endParaRPr lang="en-US" sz="2133" dirty="0">
              <a:solidFill>
                <a:srgbClr val="55585A"/>
              </a:solidFill>
            </a:endParaRPr>
          </a:p>
          <a:p>
            <a:pPr marL="1154346" lvl="1" indent="-380990">
              <a:buClr>
                <a:srgbClr val="225F98"/>
              </a:buClr>
            </a:pPr>
            <a:r>
              <a:rPr lang="en-US" sz="1933" dirty="0">
                <a:solidFill>
                  <a:srgbClr val="55585A"/>
                </a:solidFill>
              </a:rPr>
              <a:t>52% of CLE packets and 46% of DCW packets were returned</a:t>
            </a:r>
          </a:p>
          <a:p>
            <a:pPr marL="1154346" lvl="1" indent="-380990">
              <a:buClr>
                <a:srgbClr val="225F98"/>
              </a:buClr>
            </a:pPr>
            <a:r>
              <a:rPr lang="en-US" sz="1933" dirty="0">
                <a:solidFill>
                  <a:srgbClr val="55585A"/>
                </a:solidFill>
              </a:rPr>
              <a:t>Tempus re-mailed transition packets to all individuals who have not returned their packet</a:t>
            </a:r>
          </a:p>
          <a:p>
            <a:pPr marL="1154346" lvl="1" indent="-380990">
              <a:buClr>
                <a:srgbClr val="225F98"/>
              </a:buClr>
            </a:pPr>
            <a:r>
              <a:rPr lang="en-US" sz="1933" dirty="0">
                <a:solidFill>
                  <a:srgbClr val="55585A"/>
                </a:solidFill>
              </a:rPr>
              <a:t>Tempus mailed transition packets to new CLEs and DCWs who recently became active</a:t>
            </a:r>
          </a:p>
          <a:p>
            <a:pPr marL="1154346" lvl="1" indent="-380990">
              <a:buClr>
                <a:srgbClr val="225F98"/>
              </a:buClr>
            </a:pPr>
            <a:r>
              <a:rPr lang="en-US" sz="1933" dirty="0">
                <a:solidFill>
                  <a:srgbClr val="55585A"/>
                </a:solidFill>
              </a:rPr>
              <a:t>Tempus sent email, phone and text messages to CLEs and DCWs to advise:</a:t>
            </a:r>
          </a:p>
          <a:p>
            <a:pPr marL="1554356" lvl="2" indent="-380990">
              <a:buClr>
                <a:srgbClr val="225F98"/>
              </a:buClr>
            </a:pPr>
            <a:r>
              <a:rPr lang="en-US" sz="1733" dirty="0">
                <a:solidFill>
                  <a:srgbClr val="55585A"/>
                </a:solidFill>
              </a:rPr>
              <a:t>Transition packet received and processed</a:t>
            </a:r>
          </a:p>
          <a:p>
            <a:pPr marL="1554356" lvl="2" indent="-380990">
              <a:buClr>
                <a:srgbClr val="225F98"/>
              </a:buClr>
            </a:pPr>
            <a:r>
              <a:rPr lang="en-US" sz="1733" dirty="0">
                <a:solidFill>
                  <a:srgbClr val="55585A"/>
                </a:solidFill>
              </a:rPr>
              <a:t>Transition packet has not been received and was re-mailed</a:t>
            </a:r>
          </a:p>
          <a:p>
            <a:pPr marL="1554356" lvl="2" indent="-380990">
              <a:buClr>
                <a:srgbClr val="225F98"/>
              </a:buClr>
            </a:pPr>
            <a:r>
              <a:rPr lang="en-US" sz="1733" dirty="0">
                <a:solidFill>
                  <a:srgbClr val="55585A"/>
                </a:solidFill>
              </a:rPr>
              <a:t>Transition packet mailed</a:t>
            </a:r>
          </a:p>
          <a:p>
            <a:pPr marL="1154346" lvl="1" indent="-380990">
              <a:buClr>
                <a:srgbClr val="225F98"/>
              </a:buClr>
            </a:pPr>
            <a:r>
              <a:rPr lang="en-US" sz="2000" dirty="0">
                <a:solidFill>
                  <a:srgbClr val="55585A"/>
                </a:solidFill>
              </a:rPr>
              <a:t>Transition packets received and needing corrections will be addressed in the near future</a:t>
            </a:r>
          </a:p>
          <a:p>
            <a:pPr marL="1154346" lvl="1" indent="-380990">
              <a:buClr>
                <a:srgbClr val="225F98"/>
              </a:buClr>
            </a:pPr>
            <a:r>
              <a:rPr lang="en-US" sz="2000" dirty="0">
                <a:solidFill>
                  <a:srgbClr val="55585A"/>
                </a:solidFill>
              </a:rPr>
              <a:t>Tempus is working on translating transition </a:t>
            </a:r>
            <a:r>
              <a:rPr lang="en-US" sz="2000">
                <a:solidFill>
                  <a:srgbClr val="55585A"/>
                </a:solidFill>
              </a:rPr>
              <a:t>packets in </a:t>
            </a:r>
            <a:r>
              <a:rPr lang="en-US" sz="2000" dirty="0">
                <a:solidFill>
                  <a:srgbClr val="55585A"/>
                </a:solidFill>
              </a:rPr>
              <a:t>other languages</a:t>
            </a:r>
          </a:p>
          <a:p>
            <a:pPr marL="1154346" lvl="1" indent="-380990">
              <a:buClr>
                <a:srgbClr val="225F98"/>
              </a:buClr>
            </a:pPr>
            <a:endParaRPr lang="en-US" sz="2000" dirty="0">
              <a:solidFill>
                <a:srgbClr val="55585A"/>
              </a:solidFill>
            </a:endParaRP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Packets</a:t>
            </a:r>
          </a:p>
        </p:txBody>
      </p:sp>
    </p:spTree>
    <p:extLst>
      <p:ext uri="{BB962C8B-B14F-4D97-AF65-F5344CB8AC3E}">
        <p14:creationId xmlns:p14="http://schemas.microsoft.com/office/powerpoint/2010/main" val="295665655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937523"/>
          </a:xfrm>
        </p:spPr>
        <p:txBody>
          <a:bodyPr/>
          <a:lstStyle/>
          <a:p>
            <a:pPr marL="533387" indent="-380990">
              <a:buClr>
                <a:srgbClr val="225F98"/>
              </a:buClr>
            </a:pPr>
            <a:r>
              <a:rPr lang="en-US" dirty="0">
                <a:solidFill>
                  <a:srgbClr val="55585A"/>
                </a:solidFill>
              </a:rPr>
              <a:t>Tempus will send the EVV enrollment (“Welcome!”) emails at the </a:t>
            </a:r>
            <a:r>
              <a:rPr lang="en-US" i="1" u="sng" dirty="0">
                <a:solidFill>
                  <a:srgbClr val="55585A"/>
                </a:solidFill>
              </a:rPr>
              <a:t>end of March 2022</a:t>
            </a:r>
            <a:r>
              <a:rPr lang="en-US" dirty="0">
                <a:solidFill>
                  <a:srgbClr val="55585A"/>
                </a:solidFill>
              </a:rPr>
              <a:t>.</a:t>
            </a:r>
          </a:p>
          <a:p>
            <a:pPr marL="533387" indent="-380990">
              <a:buClr>
                <a:srgbClr val="225F98"/>
              </a:buClr>
            </a:pPr>
            <a:endParaRPr lang="en-US" dirty="0">
              <a:solidFill>
                <a:srgbClr val="55585A"/>
              </a:solidFill>
            </a:endParaRPr>
          </a:p>
          <a:p>
            <a:pPr marL="533387" indent="-380990">
              <a:buClr>
                <a:srgbClr val="225F98"/>
              </a:buClr>
            </a:pPr>
            <a:r>
              <a:rPr lang="en-US" dirty="0">
                <a:solidFill>
                  <a:srgbClr val="55585A"/>
                </a:solidFill>
              </a:rPr>
              <a:t>New Enrollments with Tempus will begin around </a:t>
            </a:r>
            <a:r>
              <a:rPr lang="en-US" i="1" u="sng" dirty="0">
                <a:solidFill>
                  <a:srgbClr val="55585A"/>
                </a:solidFill>
              </a:rPr>
              <a:t>May 20, 2022</a:t>
            </a:r>
            <a:br>
              <a:rPr lang="en-US" dirty="0">
                <a:solidFill>
                  <a:srgbClr val="55585A"/>
                </a:solidFill>
              </a:rPr>
            </a:br>
            <a:endParaRPr lang="en-US" dirty="0">
              <a:solidFill>
                <a:srgbClr val="55585A"/>
              </a:solidFill>
            </a:endParaRPr>
          </a:p>
          <a:p>
            <a:pPr marL="533387" indent="-380990">
              <a:buClr>
                <a:srgbClr val="225F98"/>
              </a:buClr>
            </a:pPr>
            <a:r>
              <a:rPr lang="en-US" dirty="0">
                <a:solidFill>
                  <a:srgbClr val="55585A"/>
                </a:solidFill>
              </a:rPr>
              <a:t>Time Entry</a:t>
            </a:r>
          </a:p>
          <a:p>
            <a:pPr marL="1154346" lvl="1" indent="-380990">
              <a:buClr>
                <a:srgbClr val="225F98"/>
              </a:buClr>
            </a:pPr>
            <a:r>
              <a:rPr lang="en-US" sz="1800" dirty="0">
                <a:solidFill>
                  <a:srgbClr val="55585A"/>
                </a:solidFill>
              </a:rPr>
              <a:t>First day for </a:t>
            </a:r>
            <a:r>
              <a:rPr lang="en-US" sz="1800" i="1" u="sng" dirty="0">
                <a:solidFill>
                  <a:srgbClr val="55585A"/>
                </a:solidFill>
              </a:rPr>
              <a:t>Payroll Schedule A </a:t>
            </a:r>
            <a:r>
              <a:rPr lang="en-US" sz="1800" dirty="0">
                <a:solidFill>
                  <a:srgbClr val="55585A"/>
                </a:solidFill>
              </a:rPr>
              <a:t>to submit time to Tempus is </a:t>
            </a:r>
            <a:r>
              <a:rPr lang="en-US" sz="1800" i="1" u="sng" dirty="0">
                <a:solidFill>
                  <a:srgbClr val="55585A"/>
                </a:solidFill>
              </a:rPr>
              <a:t>June 5</a:t>
            </a:r>
          </a:p>
          <a:p>
            <a:pPr marL="1154346" lvl="1" indent="-380990">
              <a:buClr>
                <a:srgbClr val="225F98"/>
              </a:buClr>
            </a:pPr>
            <a:r>
              <a:rPr lang="en-US" sz="1800" dirty="0">
                <a:solidFill>
                  <a:srgbClr val="55585A"/>
                </a:solidFill>
              </a:rPr>
              <a:t>First day for </a:t>
            </a:r>
            <a:r>
              <a:rPr lang="en-US" sz="1800" i="1" u="sng" dirty="0">
                <a:solidFill>
                  <a:srgbClr val="55585A"/>
                </a:solidFill>
              </a:rPr>
              <a:t>Payroll Schedule B </a:t>
            </a:r>
            <a:r>
              <a:rPr lang="en-US" sz="1800" dirty="0">
                <a:solidFill>
                  <a:srgbClr val="55585A"/>
                </a:solidFill>
              </a:rPr>
              <a:t>to submit time to Tempus is </a:t>
            </a:r>
            <a:r>
              <a:rPr lang="en-US" sz="1800" i="1" u="sng" dirty="0">
                <a:solidFill>
                  <a:srgbClr val="55585A"/>
                </a:solidFill>
              </a:rPr>
              <a:t>June 12</a:t>
            </a:r>
            <a:br>
              <a:rPr lang="en-US" sz="1800" i="1" u="sng" dirty="0">
                <a:solidFill>
                  <a:srgbClr val="55585A"/>
                </a:solidFill>
              </a:rPr>
            </a:br>
            <a:endParaRPr lang="en-US" sz="1800" i="1" u="sng" dirty="0">
              <a:solidFill>
                <a:srgbClr val="55585A"/>
              </a:solidFill>
            </a:endParaRPr>
          </a:p>
          <a:p>
            <a:pPr marL="533387" indent="-380990">
              <a:buClr>
                <a:srgbClr val="225F98"/>
              </a:buClr>
            </a:pPr>
            <a:r>
              <a:rPr lang="en-US" dirty="0">
                <a:solidFill>
                  <a:srgbClr val="55585A"/>
                </a:solidFill>
              </a:rPr>
              <a:t>Payroll:  First payroll from Tempus for BOTH A and B schedules will be </a:t>
            </a:r>
            <a:r>
              <a:rPr lang="en-US" i="1" u="sng" dirty="0">
                <a:solidFill>
                  <a:srgbClr val="55585A"/>
                </a:solidFill>
              </a:rPr>
              <a:t>July 1</a:t>
            </a:r>
            <a:endParaRPr lang="en-US" dirty="0">
              <a:solidFill>
                <a:srgbClr val="55585A"/>
              </a:solidFill>
            </a:endParaRPr>
          </a:p>
          <a:p>
            <a:pPr marL="533387" indent="-380990">
              <a:buClr>
                <a:srgbClr val="225F98"/>
              </a:buClr>
            </a:pPr>
            <a:endParaRPr lang="en-US" dirty="0">
              <a:solidFill>
                <a:srgbClr val="55585A"/>
              </a:solidFill>
            </a:endParaRPr>
          </a:p>
          <a:p>
            <a:pPr marL="533387" indent="-380990">
              <a:buClr>
                <a:srgbClr val="225F98"/>
              </a:buClr>
            </a:pPr>
            <a:r>
              <a:rPr lang="en-US" dirty="0">
                <a:solidFill>
                  <a:srgbClr val="55585A"/>
                </a:solidFill>
              </a:rPr>
              <a:t>How will this extension be communicated to CLEs and DCWs?</a:t>
            </a:r>
          </a:p>
          <a:p>
            <a:pPr marL="1154346" lvl="1" indent="-380990">
              <a:buClr>
                <a:srgbClr val="225F98"/>
              </a:buClr>
            </a:pPr>
            <a:r>
              <a:rPr lang="en-US" sz="1800" dirty="0">
                <a:solidFill>
                  <a:srgbClr val="55585A"/>
                </a:solidFill>
              </a:rPr>
              <a:t>Broadcast by email, text and voice message</a:t>
            </a:r>
          </a:p>
          <a:p>
            <a:pPr marL="1154346" lvl="1" indent="-380990">
              <a:buClr>
                <a:srgbClr val="225F98"/>
              </a:buClr>
            </a:pPr>
            <a:r>
              <a:rPr lang="en-US" sz="1800" dirty="0">
                <a:solidFill>
                  <a:srgbClr val="55585A"/>
                </a:solidFill>
              </a:rPr>
              <a:t>Tempus communication letter to CLEs</a:t>
            </a:r>
          </a:p>
          <a:p>
            <a:pPr marL="1154346" lvl="1" indent="-380990">
              <a:buClr>
                <a:srgbClr val="225F98"/>
              </a:buClr>
            </a:pPr>
            <a:r>
              <a:rPr lang="en-US" sz="1800" dirty="0">
                <a:solidFill>
                  <a:srgbClr val="55585A"/>
                </a:solidFill>
              </a:rPr>
              <a:t>Tempus will post notification on the PA website</a:t>
            </a: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Timeline</a:t>
            </a:r>
          </a:p>
        </p:txBody>
      </p:sp>
    </p:spTree>
    <p:extLst>
      <p:ext uri="{BB962C8B-B14F-4D97-AF65-F5344CB8AC3E}">
        <p14:creationId xmlns:p14="http://schemas.microsoft.com/office/powerpoint/2010/main" val="2473376289"/>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Tempus Call Center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6</a:t>
            </a:fld>
            <a:endParaRPr lang="en-US" dirty="0">
              <a:solidFill>
                <a:prstClr val="black">
                  <a:tint val="75000"/>
                </a:prstClr>
              </a:solidFill>
              <a:latin typeface="Arial"/>
            </a:endParaRPr>
          </a:p>
        </p:txBody>
      </p:sp>
    </p:spTree>
    <p:extLst>
      <p:ext uri="{BB962C8B-B14F-4D97-AF65-F5344CB8AC3E}">
        <p14:creationId xmlns:p14="http://schemas.microsoft.com/office/powerpoint/2010/main" val="185946752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81929" y="1747751"/>
            <a:ext cx="9836962" cy="3129062"/>
          </a:xfrm>
        </p:spPr>
        <p:txBody>
          <a:bodyPr/>
          <a:lstStyle/>
          <a:p>
            <a:pPr marL="533387" indent="-380990">
              <a:buClr>
                <a:srgbClr val="225F98"/>
              </a:buClr>
            </a:pPr>
            <a:r>
              <a:rPr lang="en-US" sz="2400" dirty="0">
                <a:solidFill>
                  <a:srgbClr val="55585A"/>
                </a:solidFill>
              </a:rPr>
              <a:t>Tempus call back feature is now live in the call center</a:t>
            </a:r>
          </a:p>
          <a:p>
            <a:pPr marL="533387" indent="-380990">
              <a:buClr>
                <a:srgbClr val="225F98"/>
              </a:buClr>
            </a:pPr>
            <a:endParaRPr lang="en-US" sz="2400" dirty="0">
              <a:solidFill>
                <a:srgbClr val="55585A"/>
              </a:solidFill>
            </a:endParaRPr>
          </a:p>
          <a:p>
            <a:pPr marL="533387"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Tempus is continuing to hire and train staff</a:t>
            </a:r>
          </a:p>
          <a:p>
            <a:pPr marL="533387" indent="-380990">
              <a:buClr>
                <a:srgbClr val="225F98"/>
              </a:buClr>
            </a:pPr>
            <a:endParaRPr lang="en-US" sz="2400" dirty="0">
              <a:solidFill>
                <a:srgbClr val="55585A"/>
              </a:solidFill>
            </a:endParaRPr>
          </a:p>
          <a:p>
            <a:pPr marL="533387"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Average time in queue is below 5 minutes</a:t>
            </a:r>
          </a:p>
          <a:p>
            <a:pPr marL="1154346" lvl="1" indent="-380990">
              <a:buClr>
                <a:srgbClr val="225F98"/>
              </a:buClr>
            </a:pPr>
            <a:r>
              <a:rPr lang="en-US" sz="2000" dirty="0">
                <a:solidFill>
                  <a:srgbClr val="55585A"/>
                </a:solidFill>
              </a:rPr>
              <a:t>Goal is to get below 2 minute average queue time in 2-3 weeks</a:t>
            </a:r>
          </a:p>
          <a:p>
            <a:pPr marL="1154346" lvl="1" indent="-380990">
              <a:buClr>
                <a:srgbClr val="225F98"/>
              </a:buClr>
            </a:pPr>
            <a:r>
              <a:rPr lang="en-US" sz="2000" dirty="0">
                <a:solidFill>
                  <a:srgbClr val="55585A"/>
                </a:solidFill>
              </a:rPr>
              <a:t>Eventual goal is 85% of calls answered in 30 seconds or less</a:t>
            </a:r>
            <a:br>
              <a:rPr lang="en-US" sz="1933" dirty="0">
                <a:solidFill>
                  <a:srgbClr val="55585A"/>
                </a:solidFill>
              </a:rPr>
            </a:b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7</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Call Center</a:t>
            </a:r>
          </a:p>
        </p:txBody>
      </p:sp>
    </p:spTree>
    <p:extLst>
      <p:ext uri="{BB962C8B-B14F-4D97-AF65-F5344CB8AC3E}">
        <p14:creationId xmlns:p14="http://schemas.microsoft.com/office/powerpoint/2010/main" val="244804372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EVV Training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8</a:t>
            </a:fld>
            <a:endParaRPr lang="en-US" dirty="0">
              <a:solidFill>
                <a:prstClr val="black">
                  <a:tint val="75000"/>
                </a:prstClr>
              </a:solidFill>
              <a:latin typeface="Arial"/>
            </a:endParaRPr>
          </a:p>
        </p:txBody>
      </p:sp>
    </p:spTree>
    <p:extLst>
      <p:ext uri="{BB962C8B-B14F-4D97-AF65-F5344CB8AC3E}">
        <p14:creationId xmlns:p14="http://schemas.microsoft.com/office/powerpoint/2010/main" val="385404487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5860579"/>
          </a:xfrm>
        </p:spPr>
        <p:txBody>
          <a:bodyPr/>
          <a:lstStyle/>
          <a:p>
            <a:pPr marL="533387" indent="-380990">
              <a:buClr>
                <a:srgbClr val="225F98"/>
              </a:buClr>
            </a:pPr>
            <a:r>
              <a:rPr lang="en-US" sz="2133" b="1" dirty="0">
                <a:solidFill>
                  <a:srgbClr val="55585A"/>
                </a:solidFill>
              </a:rPr>
              <a:t>Electronic Visit Verification (EVV) requirements do not change.  Changes to process include:</a:t>
            </a:r>
          </a:p>
          <a:p>
            <a:pPr marL="1154346" lvl="1" indent="-380990">
              <a:buClr>
                <a:srgbClr val="225F98"/>
              </a:buClr>
            </a:pPr>
            <a:r>
              <a:rPr lang="en-US" sz="1933" dirty="0">
                <a:solidFill>
                  <a:srgbClr val="55585A"/>
                </a:solidFill>
              </a:rPr>
              <a:t>New app to clock in and clock out</a:t>
            </a:r>
          </a:p>
          <a:p>
            <a:pPr marL="1154346" lvl="1" indent="-380990">
              <a:buClr>
                <a:srgbClr val="225F98"/>
              </a:buClr>
            </a:pPr>
            <a:r>
              <a:rPr lang="en-US" sz="1933" dirty="0">
                <a:solidFill>
                  <a:srgbClr val="55585A"/>
                </a:solidFill>
              </a:rPr>
              <a:t>New process for DCWs to review and submit time to CLE for approval</a:t>
            </a:r>
          </a:p>
          <a:p>
            <a:pPr marL="1154346" lvl="1" indent="-380990">
              <a:buClr>
                <a:srgbClr val="225F98"/>
              </a:buClr>
            </a:pPr>
            <a:r>
              <a:rPr lang="en-US" sz="1933" dirty="0">
                <a:solidFill>
                  <a:srgbClr val="55585A"/>
                </a:solidFill>
              </a:rPr>
              <a:t>New approval process for CLEs</a:t>
            </a:r>
          </a:p>
          <a:p>
            <a:pPr marL="1154346" lvl="1" indent="-380990">
              <a:buClr>
                <a:srgbClr val="225F98"/>
              </a:buClr>
            </a:pPr>
            <a:r>
              <a:rPr lang="en-US" sz="1933" dirty="0">
                <a:solidFill>
                  <a:srgbClr val="55585A"/>
                </a:solidFill>
              </a:rPr>
              <a:t>New phone system (“IVR”) option for DCWs and CLEs to record and approve time</a:t>
            </a: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Important information regarding Tempus user accounts:</a:t>
            </a:r>
          </a:p>
          <a:p>
            <a:pPr marL="1154346" lvl="1" indent="-380990">
              <a:buClr>
                <a:srgbClr val="225F98"/>
              </a:buClr>
            </a:pPr>
            <a:r>
              <a:rPr lang="en-US" sz="1933" dirty="0">
                <a:solidFill>
                  <a:srgbClr val="55585A"/>
                </a:solidFill>
              </a:rPr>
              <a:t>All CLEs and DCWs </a:t>
            </a:r>
            <a:r>
              <a:rPr lang="en-US" sz="1933" b="1" i="1" dirty="0">
                <a:solidFill>
                  <a:srgbClr val="55585A"/>
                </a:solidFill>
              </a:rPr>
              <a:t>must have a unique email address</a:t>
            </a:r>
          </a:p>
          <a:p>
            <a:pPr marL="1154346" lvl="1" indent="-380990">
              <a:buClr>
                <a:srgbClr val="225F98"/>
              </a:buClr>
            </a:pPr>
            <a:r>
              <a:rPr lang="en-US" sz="1933" dirty="0">
                <a:solidFill>
                  <a:srgbClr val="55585A"/>
                </a:solidFill>
              </a:rPr>
              <a:t>CLEs and DCWs will need to provide Tempus their email address</a:t>
            </a:r>
          </a:p>
          <a:p>
            <a:pPr marL="1154346" lvl="1" indent="-380990">
              <a:buClr>
                <a:srgbClr val="225F98"/>
              </a:buClr>
            </a:pPr>
            <a:r>
              <a:rPr lang="en-US" sz="1933" dirty="0">
                <a:solidFill>
                  <a:srgbClr val="55585A"/>
                </a:solidFill>
              </a:rPr>
              <a:t>To provide email address to Tempus, visit </a:t>
            </a:r>
            <a:r>
              <a:rPr lang="en-US" sz="1933" dirty="0">
                <a:solidFill>
                  <a:srgbClr val="55585A"/>
                </a:solidFill>
                <a:hlinkClick r:id="rId3"/>
              </a:rPr>
              <a:t>https://pa.tempusunlimited.org/</a:t>
            </a:r>
            <a:r>
              <a:rPr lang="en-US" sz="1933" dirty="0">
                <a:solidFill>
                  <a:srgbClr val="55585A"/>
                </a:solidFill>
              </a:rPr>
              <a:t> and click on the email survey link, answer the questions, and submit the form</a:t>
            </a:r>
          </a:p>
          <a:p>
            <a:pPr marL="1154346" lvl="1" indent="-380990">
              <a:buClr>
                <a:srgbClr val="225F98"/>
              </a:buClr>
            </a:pPr>
            <a:r>
              <a:rPr lang="en-US" sz="1933" dirty="0">
                <a:solidFill>
                  <a:srgbClr val="55585A"/>
                </a:solidFill>
              </a:rPr>
              <a:t>“How to” videos explaining how to get free email accounts with Google, Microsoft and Yahoo! on Tempus website</a:t>
            </a:r>
            <a:endParaRPr lang="en-US" sz="2133" dirty="0">
              <a:solidFill>
                <a:srgbClr val="55585A"/>
              </a:solidFill>
            </a:endParaRP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Every Common Law Employer and Direct Care Worker will need to be trained on the EVV system!</a:t>
            </a:r>
          </a:p>
          <a:p>
            <a:pPr marL="152397" indent="0">
              <a:buClr>
                <a:srgbClr val="225F98"/>
              </a:buClr>
              <a:buNone/>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9</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17607088"/>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_PowerPoint_Movement.potx  -  Read-Only" id="{69CB0DB6-CF4A-4FFE-915A-42FD40092387}" vid="{2FFBC790-8D86-4B57-BBD1-0BC747596D24}"/>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36ACDB165F64E94728C087B746F4E" ma:contentTypeVersion="1" ma:contentTypeDescription="Create a new document." ma:contentTypeScope="" ma:versionID="38e7775210294f63ddc4ac639728973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73E966-15BD-41F9-94FD-0AF4F11AE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2AD9A8-4009-41F5-A724-5182162287D6}">
  <ds:schemaRefs>
    <ds:schemaRef ds:uri="http://schemas.microsoft.com/office/2006/documentManagement/types"/>
    <ds:schemaRef ds:uri="http://purl.org/dc/terms/"/>
    <ds:schemaRef ds:uri="http://schemas.microsoft.com/sharepoint/v3"/>
    <ds:schemaRef ds:uri="http://schemas.microsoft.com/office/infopath/2007/PartnerControls"/>
    <ds:schemaRef ds:uri="http://schemas.microsoft.com/office/2006/metadata/properties"/>
    <ds:schemaRef ds:uri="http://purl.org/dc/dcmitype/"/>
    <ds:schemaRef ds:uri="http://purl.org/dc/elements/1.1/"/>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01706B9C-4C90-424A-845E-E7750BD4E2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33924</TotalTime>
  <Words>736</Words>
  <Application>Microsoft Office PowerPoint</Application>
  <PresentationFormat>Widescreen</PresentationFormat>
  <Paragraphs>130</Paragraphs>
  <Slides>12</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Catamaran</vt:lpstr>
      <vt:lpstr>Courier New</vt:lpstr>
      <vt:lpstr>Montserrat</vt:lpstr>
      <vt:lpstr>Montserrat Medium</vt:lpstr>
      <vt:lpstr>Custom Design</vt:lpstr>
      <vt:lpstr>Office Theme</vt:lpstr>
      <vt:lpstr>Financial Management Services (FMS) Stakeholder Meeting  FMS Vendor Transition for  Self-Directed Services</vt:lpstr>
      <vt:lpstr>Agenda</vt:lpstr>
      <vt:lpstr>Transition  Information</vt:lpstr>
      <vt:lpstr>Transition Packets</vt:lpstr>
      <vt:lpstr>Transition Timeline</vt:lpstr>
      <vt:lpstr>Tempus Call Center </vt:lpstr>
      <vt:lpstr>Tempus Call Center</vt:lpstr>
      <vt:lpstr>EVV Training </vt:lpstr>
      <vt:lpstr>Timesheet Submission &amp; Approval Process</vt:lpstr>
      <vt:lpstr>Timesheet Submission &amp; Approval Process</vt:lpstr>
      <vt:lpstr>Timesheet Submission &amp; Approval Process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Beauregard, Garrett</dc:creator>
  <cp:lastModifiedBy>Montag, Kathy</cp:lastModifiedBy>
  <cp:revision>370</cp:revision>
  <dcterms:created xsi:type="dcterms:W3CDTF">2021-04-22T14:02:33Z</dcterms:created>
  <dcterms:modified xsi:type="dcterms:W3CDTF">2022-02-24T16:03:35Z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2021-04-22T14:02:33Z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988f693d-a723-4b5c-9b2c-9638ea2207b2</vt:lpwstr>
  </property>
  <property fmtid="{D5CDD505-2E9C-101B-9397-08002B2CF9AE}" pid="8" name="MSIP_Label_5e4b1be8-281e-475d-98b0-21c3457e5a46_ContentBits">
    <vt:lpwstr>0</vt:lpwstr>
  </property>
  <property fmtid="{D5CDD505-2E9C-101B-9397-08002B2CF9AE}" pid="9" name="ContentTypeId">
    <vt:lpwstr>0x010100BD836ACDB165F64E94728C087B746F4E</vt:lpwstr>
  </property>
  <property fmtid="{D5CDD505-2E9C-101B-9397-08002B2CF9AE}" pid="10" name="Order">
    <vt:r8>227300</vt:r8>
  </property>
  <property fmtid="{D5CDD505-2E9C-101B-9397-08002B2CF9AE}" pid="11" name="xd_Signature">
    <vt:bool>false</vt:bool>
  </property>
  <property fmtid="{D5CDD505-2E9C-101B-9397-08002B2CF9AE}" pid="12" name="xd_ProgID">
    <vt:lpwstr/>
  </property>
  <property fmtid="{D5CDD505-2E9C-101B-9397-08002B2CF9AE}" pid="13" name="TemplateUrl">
    <vt:lpwstr/>
  </property>
  <property fmtid="{D5CDD505-2E9C-101B-9397-08002B2CF9AE}" pid="14" name="MSIP_Label_5a776955-85f6-4fec-9553-96dd3e0373c4_Enabled">
    <vt:lpwstr>true</vt:lpwstr>
  </property>
  <property fmtid="{D5CDD505-2E9C-101B-9397-08002B2CF9AE}" pid="15" name="MSIP_Label_5a776955-85f6-4fec-9553-96dd3e0373c4_SetDate">
    <vt:lpwstr>2021-11-24T14:30:11Z</vt:lpwstr>
  </property>
  <property fmtid="{D5CDD505-2E9C-101B-9397-08002B2CF9AE}" pid="16" name="MSIP_Label_5a776955-85f6-4fec-9553-96dd3e0373c4_Method">
    <vt:lpwstr>Standard</vt:lpwstr>
  </property>
  <property fmtid="{D5CDD505-2E9C-101B-9397-08002B2CF9AE}" pid="17" name="MSIP_Label_5a776955-85f6-4fec-9553-96dd3e0373c4_Name">
    <vt:lpwstr>Confidential</vt:lpwstr>
  </property>
  <property fmtid="{D5CDD505-2E9C-101B-9397-08002B2CF9AE}" pid="18" name="MSIP_Label_5a776955-85f6-4fec-9553-96dd3e0373c4_SiteId">
    <vt:lpwstr>f45ccc07-e57e-4d15-bf6f-f6cbccd2d395</vt:lpwstr>
  </property>
  <property fmtid="{D5CDD505-2E9C-101B-9397-08002B2CF9AE}" pid="19" name="MSIP_Label_5a776955-85f6-4fec-9553-96dd3e0373c4_ActionId">
    <vt:lpwstr>0ac25270-0009-4579-8cf7-c32136745d3b</vt:lpwstr>
  </property>
  <property fmtid="{D5CDD505-2E9C-101B-9397-08002B2CF9AE}" pid="20" name="MSIP_Label_5a776955-85f6-4fec-9553-96dd3e0373c4_ContentBits">
    <vt:lpwstr>0</vt:lpwstr>
  </property>
  <property fmtid="{D5CDD505-2E9C-101B-9397-08002B2CF9AE}" pid="21" name="_SourceUrl">
    <vt:lpwstr/>
  </property>
  <property fmtid="{D5CDD505-2E9C-101B-9397-08002B2CF9AE}" pid="22" name="_SharedFileIndex">
    <vt:lpwstr/>
  </property>
</Properties>
</file>