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8"/>
  </p:notesMasterIdLst>
  <p:sldIdLst>
    <p:sldId id="279" r:id="rId5"/>
    <p:sldId id="274" r:id="rId6"/>
    <p:sldId id="278" r:id="rId7"/>
  </p:sldIdLst>
  <p:sldSz cx="12801600" cy="7772400"/>
  <p:notesSz cx="9296400" cy="70104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ugh, Lindsay Musser" initials="LH" lastIdx="15" clrIdx="0">
    <p:extLst>
      <p:ext uri="{19B8F6BF-5375-455C-9EA6-DF929625EA0E}">
        <p15:presenceInfo xmlns:p15="http://schemas.microsoft.com/office/powerpoint/2012/main" userId="Hough, Lindsay Musser" providerId="None"/>
      </p:ext>
    </p:extLst>
  </p:cmAuthor>
  <p:cmAuthor id="2" name="Vasquez, Tanya" initials="VT" lastIdx="1" clrIdx="1">
    <p:extLst>
      <p:ext uri="{19B8F6BF-5375-455C-9EA6-DF929625EA0E}">
        <p15:presenceInfo xmlns:p15="http://schemas.microsoft.com/office/powerpoint/2012/main" userId="Vasquez, Tanya" providerId="None"/>
      </p:ext>
    </p:extLst>
  </p:cmAuthor>
  <p:cmAuthor id="3" name="Ho-Jung" initials="HM" lastIdx="3" clrIdx="2">
    <p:extLst>
      <p:ext uri="{19B8F6BF-5375-455C-9EA6-DF929625EA0E}">
        <p15:presenceInfo xmlns:p15="http://schemas.microsoft.com/office/powerpoint/2012/main" userId="Ho-Ju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92C0"/>
    <a:srgbClr val="70AD47"/>
    <a:srgbClr val="4472C4"/>
    <a:srgbClr val="000000"/>
    <a:srgbClr val="1F4E79"/>
    <a:srgbClr val="A5A5A5"/>
    <a:srgbClr val="5B9BD5"/>
    <a:srgbClr val="75787B"/>
    <a:srgbClr val="44546A"/>
    <a:srgbClr val="9ACF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56" autoAdjust="0"/>
    <p:restoredTop sz="93907" autoAdjust="0"/>
  </p:normalViewPr>
  <p:slideViewPr>
    <p:cSldViewPr snapToGrid="0">
      <p:cViewPr varScale="1">
        <p:scale>
          <a:sx n="91" d="100"/>
          <a:sy n="91" d="100"/>
        </p:scale>
        <p:origin x="10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tags" Target="tags/tag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4028440" cy="351737"/>
          </a:xfrm>
          <a:prstGeom prst="rect">
            <a:avLst/>
          </a:prstGeom>
        </p:spPr>
        <p:txBody>
          <a:bodyPr vert="horz" lIns="93145" tIns="46573" rIns="93145" bIns="46573" rtlCol="0"/>
          <a:lstStyle>
            <a:lvl1pPr algn="l">
              <a:defRPr sz="1200"/>
            </a:lvl1pPr>
          </a:lstStyle>
          <a:p>
            <a:endParaRPr lang="en-US" dirty="0"/>
          </a:p>
        </p:txBody>
      </p:sp>
      <p:sp>
        <p:nvSpPr>
          <p:cNvPr id="3" name="Date Placeholder 2"/>
          <p:cNvSpPr>
            <a:spLocks noGrp="1"/>
          </p:cNvSpPr>
          <p:nvPr>
            <p:ph type="dt" idx="1"/>
          </p:nvPr>
        </p:nvSpPr>
        <p:spPr>
          <a:xfrm>
            <a:off x="5265809" y="3"/>
            <a:ext cx="4028440" cy="351737"/>
          </a:xfrm>
          <a:prstGeom prst="rect">
            <a:avLst/>
          </a:prstGeom>
        </p:spPr>
        <p:txBody>
          <a:bodyPr vert="horz" lIns="93145" tIns="46573" rIns="93145" bIns="46573" rtlCol="0"/>
          <a:lstStyle>
            <a:lvl1pPr algn="r">
              <a:defRPr sz="1200"/>
            </a:lvl1pPr>
          </a:lstStyle>
          <a:p>
            <a:fld id="{BFA91E8C-1BAD-4C0F-9301-334DF5DC3CBE}" type="datetimeFigureOut">
              <a:rPr lang="en-US" smtClean="0"/>
              <a:t>1/15/2021</a:t>
            </a:fld>
            <a:endParaRPr lang="en-US" dirty="0"/>
          </a:p>
        </p:txBody>
      </p:sp>
      <p:sp>
        <p:nvSpPr>
          <p:cNvPr id="4" name="Slide Image Placeholder 3"/>
          <p:cNvSpPr>
            <a:spLocks noGrp="1" noRot="1" noChangeAspect="1"/>
          </p:cNvSpPr>
          <p:nvPr>
            <p:ph type="sldImg" idx="2"/>
          </p:nvPr>
        </p:nvSpPr>
        <p:spPr>
          <a:xfrm>
            <a:off x="2700338" y="876300"/>
            <a:ext cx="3895725" cy="2365375"/>
          </a:xfrm>
          <a:prstGeom prst="rect">
            <a:avLst/>
          </a:prstGeom>
          <a:noFill/>
          <a:ln w="12700">
            <a:solidFill>
              <a:prstClr val="black"/>
            </a:solidFill>
          </a:ln>
        </p:spPr>
        <p:txBody>
          <a:bodyPr vert="horz" lIns="93145" tIns="46573" rIns="93145" bIns="46573" rtlCol="0" anchor="ctr"/>
          <a:lstStyle/>
          <a:p>
            <a:endParaRPr lang="en-US" dirty="0"/>
          </a:p>
        </p:txBody>
      </p:sp>
      <p:sp>
        <p:nvSpPr>
          <p:cNvPr id="5" name="Notes Placeholder 4"/>
          <p:cNvSpPr>
            <a:spLocks noGrp="1"/>
          </p:cNvSpPr>
          <p:nvPr>
            <p:ph type="body" sz="quarter" idx="3"/>
          </p:nvPr>
        </p:nvSpPr>
        <p:spPr>
          <a:xfrm>
            <a:off x="929640" y="3373759"/>
            <a:ext cx="7437120" cy="2760345"/>
          </a:xfrm>
          <a:prstGeom prst="rect">
            <a:avLst/>
          </a:prstGeom>
        </p:spPr>
        <p:txBody>
          <a:bodyPr vert="horz" lIns="93145" tIns="46573" rIns="93145" bIns="4657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5"/>
            <a:ext cx="4028440" cy="351736"/>
          </a:xfrm>
          <a:prstGeom prst="rect">
            <a:avLst/>
          </a:prstGeom>
        </p:spPr>
        <p:txBody>
          <a:bodyPr vert="horz" lIns="93145" tIns="46573" rIns="93145" bIns="46573"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5"/>
            <a:ext cx="4028440" cy="351736"/>
          </a:xfrm>
          <a:prstGeom prst="rect">
            <a:avLst/>
          </a:prstGeom>
        </p:spPr>
        <p:txBody>
          <a:bodyPr vert="horz" lIns="93145" tIns="46573" rIns="93145" bIns="46573" rtlCol="0" anchor="b"/>
          <a:lstStyle>
            <a:lvl1pPr algn="r">
              <a:defRPr sz="1200"/>
            </a:lvl1pPr>
          </a:lstStyle>
          <a:p>
            <a:fld id="{F6D79D74-23B6-4DB4-88D1-57FF5A6BC85E}" type="slidenum">
              <a:rPr lang="en-US" smtClean="0"/>
              <a:t>‹#›</a:t>
            </a:fld>
            <a:endParaRPr lang="en-US" dirty="0"/>
          </a:p>
        </p:txBody>
      </p:sp>
    </p:spTree>
    <p:extLst>
      <p:ext uri="{BB962C8B-B14F-4D97-AF65-F5344CB8AC3E}">
        <p14:creationId xmlns:p14="http://schemas.microsoft.com/office/powerpoint/2010/main" val="1801254366"/>
      </p:ext>
    </p:extLst>
  </p:cSld>
  <p:clrMap bg1="lt1" tx1="dk1" bg2="lt2" tx2="dk2" accent1="accent1" accent2="accent2" accent3="accent3" accent4="accent4" accent5="accent5" accent6="accent6" hlink="hlink" folHlink="folHlink"/>
  <p:notesStyle>
    <a:lvl1pPr marL="0" algn="l" defTabSz="734720" rtl="0" eaLnBrk="1" latinLnBrk="0" hangingPunct="1">
      <a:defRPr sz="964" kern="1200">
        <a:solidFill>
          <a:schemeClr val="tx1"/>
        </a:solidFill>
        <a:latin typeface="+mn-lt"/>
        <a:ea typeface="+mn-ea"/>
        <a:cs typeface="+mn-cs"/>
      </a:defRPr>
    </a:lvl1pPr>
    <a:lvl2pPr marL="367360" algn="l" defTabSz="734720" rtl="0" eaLnBrk="1" latinLnBrk="0" hangingPunct="1">
      <a:defRPr sz="964" kern="1200">
        <a:solidFill>
          <a:schemeClr val="tx1"/>
        </a:solidFill>
        <a:latin typeface="+mn-lt"/>
        <a:ea typeface="+mn-ea"/>
        <a:cs typeface="+mn-cs"/>
      </a:defRPr>
    </a:lvl2pPr>
    <a:lvl3pPr marL="734720" algn="l" defTabSz="734720" rtl="0" eaLnBrk="1" latinLnBrk="0" hangingPunct="1">
      <a:defRPr sz="964" kern="1200">
        <a:solidFill>
          <a:schemeClr val="tx1"/>
        </a:solidFill>
        <a:latin typeface="+mn-lt"/>
        <a:ea typeface="+mn-ea"/>
        <a:cs typeface="+mn-cs"/>
      </a:defRPr>
    </a:lvl3pPr>
    <a:lvl4pPr marL="1102081" algn="l" defTabSz="734720" rtl="0" eaLnBrk="1" latinLnBrk="0" hangingPunct="1">
      <a:defRPr sz="964" kern="1200">
        <a:solidFill>
          <a:schemeClr val="tx1"/>
        </a:solidFill>
        <a:latin typeface="+mn-lt"/>
        <a:ea typeface="+mn-ea"/>
        <a:cs typeface="+mn-cs"/>
      </a:defRPr>
    </a:lvl4pPr>
    <a:lvl5pPr marL="1469441" algn="l" defTabSz="734720" rtl="0" eaLnBrk="1" latinLnBrk="0" hangingPunct="1">
      <a:defRPr sz="964" kern="1200">
        <a:solidFill>
          <a:schemeClr val="tx1"/>
        </a:solidFill>
        <a:latin typeface="+mn-lt"/>
        <a:ea typeface="+mn-ea"/>
        <a:cs typeface="+mn-cs"/>
      </a:defRPr>
    </a:lvl5pPr>
    <a:lvl6pPr marL="1836801" algn="l" defTabSz="734720" rtl="0" eaLnBrk="1" latinLnBrk="0" hangingPunct="1">
      <a:defRPr sz="964" kern="1200">
        <a:solidFill>
          <a:schemeClr val="tx1"/>
        </a:solidFill>
        <a:latin typeface="+mn-lt"/>
        <a:ea typeface="+mn-ea"/>
        <a:cs typeface="+mn-cs"/>
      </a:defRPr>
    </a:lvl6pPr>
    <a:lvl7pPr marL="2204161" algn="l" defTabSz="734720" rtl="0" eaLnBrk="1" latinLnBrk="0" hangingPunct="1">
      <a:defRPr sz="964" kern="1200">
        <a:solidFill>
          <a:schemeClr val="tx1"/>
        </a:solidFill>
        <a:latin typeface="+mn-lt"/>
        <a:ea typeface="+mn-ea"/>
        <a:cs typeface="+mn-cs"/>
      </a:defRPr>
    </a:lvl7pPr>
    <a:lvl8pPr marL="2571521" algn="l" defTabSz="734720" rtl="0" eaLnBrk="1" latinLnBrk="0" hangingPunct="1">
      <a:defRPr sz="964" kern="1200">
        <a:solidFill>
          <a:schemeClr val="tx1"/>
        </a:solidFill>
        <a:latin typeface="+mn-lt"/>
        <a:ea typeface="+mn-ea"/>
        <a:cs typeface="+mn-cs"/>
      </a:defRPr>
    </a:lvl8pPr>
    <a:lvl9pPr marL="2938882" algn="l" defTabSz="734720" rtl="0" eaLnBrk="1" latinLnBrk="0" hangingPunct="1">
      <a:defRPr sz="96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D79D74-23B6-4DB4-88D1-57FF5A6BC85E}" type="slidenum">
              <a:rPr lang="en-US" smtClean="0"/>
              <a:t>1</a:t>
            </a:fld>
            <a:endParaRPr lang="en-US" dirty="0"/>
          </a:p>
        </p:txBody>
      </p:sp>
    </p:spTree>
    <p:extLst>
      <p:ext uri="{BB962C8B-B14F-4D97-AF65-F5344CB8AC3E}">
        <p14:creationId xmlns:p14="http://schemas.microsoft.com/office/powerpoint/2010/main" val="85916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D79D74-23B6-4DB4-88D1-57FF5A6BC85E}" type="slidenum">
              <a:rPr lang="en-US" smtClean="0"/>
              <a:t>2</a:t>
            </a:fld>
            <a:endParaRPr lang="en-US" dirty="0"/>
          </a:p>
        </p:txBody>
      </p:sp>
    </p:spTree>
    <p:extLst>
      <p:ext uri="{BB962C8B-B14F-4D97-AF65-F5344CB8AC3E}">
        <p14:creationId xmlns:p14="http://schemas.microsoft.com/office/powerpoint/2010/main" val="3330761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D79D74-23B6-4DB4-88D1-57FF5A6BC85E}" type="slidenum">
              <a:rPr lang="en-US" smtClean="0"/>
              <a:t>3</a:t>
            </a:fld>
            <a:endParaRPr lang="en-US" dirty="0"/>
          </a:p>
        </p:txBody>
      </p:sp>
    </p:spTree>
    <p:extLst>
      <p:ext uri="{BB962C8B-B14F-4D97-AF65-F5344CB8AC3E}">
        <p14:creationId xmlns:p14="http://schemas.microsoft.com/office/powerpoint/2010/main" val="2139261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1272011"/>
            <a:ext cx="9601200" cy="2705947"/>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600200" y="4082310"/>
            <a:ext cx="9601200" cy="1876530"/>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2205D6-9D70-4CF2-865D-C9ABA216D2B9}"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336202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2205D6-9D70-4CF2-865D-C9ABA216D2B9}"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3314465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5" y="413808"/>
            <a:ext cx="2760345" cy="65867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0" y="413808"/>
            <a:ext cx="8121015" cy="65867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2205D6-9D70-4CF2-865D-C9ABA216D2B9}"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673345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2205D6-9D70-4CF2-865D-C9ABA216D2B9}"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39117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1937704"/>
            <a:ext cx="11041380" cy="3233102"/>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873443" y="5201392"/>
            <a:ext cx="11041380" cy="1700212"/>
          </a:xfrm>
        </p:spPr>
        <p:txBody>
          <a:bodyPr/>
          <a:lstStyle>
            <a:lvl1pPr marL="0" indent="0">
              <a:buNone/>
              <a:defRPr sz="2520">
                <a:solidFill>
                  <a:schemeClr val="tx1">
                    <a:tint val="75000"/>
                  </a:schemeClr>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2205D6-9D70-4CF2-865D-C9ABA216D2B9}" type="datetimeFigureOut">
              <a:rPr lang="en-US" smtClean="0"/>
              <a:t>1/15/2021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410799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069042"/>
            <a:ext cx="544068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069042"/>
            <a:ext cx="5440680" cy="49315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82205D6-9D70-4CF2-865D-C9ABA216D2B9}" type="datetimeFigureOut">
              <a:rPr lang="en-US" smtClean="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01850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413809"/>
            <a:ext cx="11041380" cy="1502305"/>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8" y="1905318"/>
            <a:ext cx="5415676" cy="93376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4" name="Content Placeholder 3"/>
          <p:cNvSpPr>
            <a:spLocks noGrp="1"/>
          </p:cNvSpPr>
          <p:nvPr>
            <p:ph sz="half" idx="2"/>
          </p:nvPr>
        </p:nvSpPr>
        <p:spPr>
          <a:xfrm>
            <a:off x="881778" y="2839085"/>
            <a:ext cx="5415676"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0" y="1905318"/>
            <a:ext cx="5442347" cy="93376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Edit Master text styles</a:t>
            </a:r>
          </a:p>
        </p:txBody>
      </p:sp>
      <p:sp>
        <p:nvSpPr>
          <p:cNvPr id="6" name="Content Placeholder 5"/>
          <p:cNvSpPr>
            <a:spLocks noGrp="1"/>
          </p:cNvSpPr>
          <p:nvPr>
            <p:ph sz="quarter" idx="4"/>
          </p:nvPr>
        </p:nvSpPr>
        <p:spPr>
          <a:xfrm>
            <a:off x="6480810" y="2839085"/>
            <a:ext cx="5442347" cy="41758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82205D6-9D70-4CF2-865D-C9ABA216D2B9}" type="datetimeFigureOut">
              <a:rPr lang="en-US" smtClean="0"/>
              <a:t>1/15/2021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314539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2205D6-9D70-4CF2-865D-C9ABA216D2B9}" type="datetimeFigureOut">
              <a:rPr lang="en-US" smtClean="0"/>
              <a:t>1/15/2021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63017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2205D6-9D70-4CF2-865D-C9ABA216D2B9}" type="datetimeFigureOut">
              <a:rPr lang="en-US" smtClean="0"/>
              <a:t>1/15/2021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3421952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518160"/>
            <a:ext cx="4128849" cy="181356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5442347" y="1119082"/>
            <a:ext cx="6480810" cy="5523442"/>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331720"/>
            <a:ext cx="4128849" cy="4319800"/>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682205D6-9D70-4CF2-865D-C9ABA216D2B9}" type="datetimeFigureOut">
              <a:rPr lang="en-US" smtClean="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198005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518160"/>
            <a:ext cx="4128849" cy="181356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119082"/>
            <a:ext cx="6480810" cy="5523442"/>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dirty="0"/>
              <a:t>Click icon to add picture</a:t>
            </a:r>
          </a:p>
        </p:txBody>
      </p:sp>
      <p:sp>
        <p:nvSpPr>
          <p:cNvPr id="4" name="Text Placeholder 3"/>
          <p:cNvSpPr>
            <a:spLocks noGrp="1"/>
          </p:cNvSpPr>
          <p:nvPr>
            <p:ph type="body" sz="half" idx="2"/>
          </p:nvPr>
        </p:nvSpPr>
        <p:spPr>
          <a:xfrm>
            <a:off x="881778" y="2331720"/>
            <a:ext cx="4128849" cy="4319800"/>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Edit Master text styles</a:t>
            </a:r>
          </a:p>
        </p:txBody>
      </p:sp>
      <p:sp>
        <p:nvSpPr>
          <p:cNvPr id="5" name="Date Placeholder 4"/>
          <p:cNvSpPr>
            <a:spLocks noGrp="1"/>
          </p:cNvSpPr>
          <p:nvPr>
            <p:ph type="dt" sz="half" idx="10"/>
          </p:nvPr>
        </p:nvSpPr>
        <p:spPr/>
        <p:txBody>
          <a:bodyPr/>
          <a:lstStyle/>
          <a:p>
            <a:fld id="{682205D6-9D70-4CF2-865D-C9ABA216D2B9}" type="datetimeFigureOut">
              <a:rPr lang="en-US" smtClean="0"/>
              <a:t>1/15/2021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36208D6-4FD2-40A5-AD14-C9DD675B16E9}" type="slidenum">
              <a:rPr lang="en-US" smtClean="0"/>
              <a:t>‹#›</a:t>
            </a:fld>
            <a:endParaRPr lang="en-US" dirty="0"/>
          </a:p>
        </p:txBody>
      </p:sp>
    </p:spTree>
    <p:extLst>
      <p:ext uri="{BB962C8B-B14F-4D97-AF65-F5344CB8AC3E}">
        <p14:creationId xmlns:p14="http://schemas.microsoft.com/office/powerpoint/2010/main" val="2195530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413809"/>
            <a:ext cx="11041380" cy="150230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069042"/>
            <a:ext cx="11041380" cy="49315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7203864"/>
            <a:ext cx="2880360" cy="413808"/>
          </a:xfrm>
          <a:prstGeom prst="rect">
            <a:avLst/>
          </a:prstGeom>
        </p:spPr>
        <p:txBody>
          <a:bodyPr vert="horz" lIns="91440" tIns="45720" rIns="91440" bIns="45720" rtlCol="0" anchor="ctr"/>
          <a:lstStyle>
            <a:lvl1pPr algn="l">
              <a:defRPr sz="1260">
                <a:solidFill>
                  <a:schemeClr val="tx1">
                    <a:tint val="75000"/>
                  </a:schemeClr>
                </a:solidFill>
              </a:defRPr>
            </a:lvl1pPr>
          </a:lstStyle>
          <a:p>
            <a:fld id="{682205D6-9D70-4CF2-865D-C9ABA216D2B9}" type="datetimeFigureOut">
              <a:rPr lang="en-US" smtClean="0"/>
              <a:t>1/15/2021</a:t>
            </a:fld>
            <a:endParaRPr lang="en-US" dirty="0"/>
          </a:p>
        </p:txBody>
      </p:sp>
      <p:sp>
        <p:nvSpPr>
          <p:cNvPr id="5" name="Footer Placeholder 4"/>
          <p:cNvSpPr>
            <a:spLocks noGrp="1"/>
          </p:cNvSpPr>
          <p:nvPr>
            <p:ph type="ftr" sz="quarter" idx="3"/>
          </p:nvPr>
        </p:nvSpPr>
        <p:spPr>
          <a:xfrm>
            <a:off x="4240530" y="7203864"/>
            <a:ext cx="4320540" cy="413808"/>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041130" y="7203864"/>
            <a:ext cx="2880360" cy="413808"/>
          </a:xfrm>
          <a:prstGeom prst="rect">
            <a:avLst/>
          </a:prstGeom>
        </p:spPr>
        <p:txBody>
          <a:bodyPr vert="horz" lIns="91440" tIns="45720" rIns="91440" bIns="45720" rtlCol="0" anchor="ctr"/>
          <a:lstStyle>
            <a:lvl1pPr algn="r">
              <a:defRPr sz="1260">
                <a:solidFill>
                  <a:schemeClr val="tx1">
                    <a:tint val="75000"/>
                  </a:schemeClr>
                </a:solidFill>
              </a:defRPr>
            </a:lvl1pPr>
          </a:lstStyle>
          <a:p>
            <a:fld id="{836208D6-4FD2-40A5-AD14-C9DD675B16E9}" type="slidenum">
              <a:rPr lang="en-US" smtClean="0"/>
              <a:t>‹#›</a:t>
            </a:fld>
            <a:endParaRPr lang="en-US" dirty="0"/>
          </a:p>
        </p:txBody>
      </p:sp>
    </p:spTree>
    <p:extLst>
      <p:ext uri="{BB962C8B-B14F-4D97-AF65-F5344CB8AC3E}">
        <p14:creationId xmlns:p14="http://schemas.microsoft.com/office/powerpoint/2010/main" val="16093875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60120" rtl="0" eaLnBrk="1" latinLnBrk="0" hangingPunct="1">
        <a:lnSpc>
          <a:spcPct val="90000"/>
        </a:lnSpc>
        <a:spcBef>
          <a:spcPct val="0"/>
        </a:spcBef>
        <a:buNone/>
        <a:defRPr sz="4620" b="0" i="0" u="none"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b="0" i="0" u="none"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8" Type="http://schemas.openxmlformats.org/officeDocument/2006/relationships/hyperlink" Target="mailto:Ra-odplicensing@pa.gov" TargetMode="External"/><Relationship Id="rId3" Type="http://schemas.openxmlformats.org/officeDocument/2006/relationships/notesSlide" Target="../notesSlides/notesSlide3.xml"/><Relationship Id="rId7" Type="http://schemas.openxmlformats.org/officeDocument/2006/relationships/hyperlink" Target="mailto:ra-pwarlsoutheast@pa.gov" TargetMode="External"/><Relationship Id="rId2" Type="http://schemas.openxmlformats.org/officeDocument/2006/relationships/slideLayout" Target="../slideLayouts/slideLayout1.xml"/><Relationship Id="rId1" Type="http://schemas.openxmlformats.org/officeDocument/2006/relationships/tags" Target="../tags/tag4.xml"/><Relationship Id="rId6" Type="http://schemas.openxmlformats.org/officeDocument/2006/relationships/hyperlink" Target="mailto:ra-pwarlnortheast@pa.gov" TargetMode="External"/><Relationship Id="rId5" Type="http://schemas.openxmlformats.org/officeDocument/2006/relationships/hyperlink" Target="mailto:ra-pwarlcentral@pa.gov" TargetMode="External"/><Relationship Id="rId4" Type="http://schemas.openxmlformats.org/officeDocument/2006/relationships/hyperlink" Target="mailto:ra-pwarlwest@pa.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Text Box 2"/>
          <p:cNvSpPr>
            <a:spLocks noChangeArrowheads="1"/>
          </p:cNvSpPr>
          <p:nvPr/>
        </p:nvSpPr>
        <p:spPr bwMode="auto">
          <a:xfrm>
            <a:off x="89452" y="122736"/>
            <a:ext cx="12594701" cy="383647"/>
          </a:xfrm>
          <a:prstGeom prst="roundRect">
            <a:avLst>
              <a:gd name="adj" fmla="val 10308"/>
            </a:avLst>
          </a:prstGeom>
          <a:solidFill>
            <a:srgbClr val="002060"/>
          </a:solidFill>
          <a:ln w="25400">
            <a:solidFill>
              <a:srgbClr val="002060"/>
            </a:solidFill>
            <a:miter lim="800000"/>
            <a:headEnd/>
            <a:tailEnd/>
          </a:ln>
        </p:spPr>
        <p:txBody>
          <a:bodyPr wrap="none" lIns="70633" tIns="0" rIns="70633" bIns="0" anchor="ctr"/>
          <a:lstStyle/>
          <a:p>
            <a:pPr defTabSz="847623" eaLnBrk="0" hangingPunct="0">
              <a:defRPr/>
            </a:pPr>
            <a:r>
              <a:rPr lang="en-US" b="1" kern="0" dirty="0">
                <a:solidFill>
                  <a:schemeClr val="bg1"/>
                </a:solidFill>
                <a:latin typeface="Verdana" panose="020B0604030504040204" pitchFamily="34" charset="0"/>
                <a:ea typeface="Verdana" panose="020B0604030504040204" pitchFamily="34" charset="0"/>
                <a:cs typeface="Verdana" panose="020B0604030504040204" pitchFamily="34" charset="0"/>
              </a:rPr>
              <a:t>Licensing Plan of Correction (POC) 						Quick Reference Guide</a:t>
            </a:r>
          </a:p>
        </p:txBody>
      </p:sp>
      <p:sp>
        <p:nvSpPr>
          <p:cNvPr id="3" name="TextBox 2">
            <a:extLst>
              <a:ext uri="{FF2B5EF4-FFF2-40B4-BE49-F238E27FC236}">
                <a16:creationId xmlns:a16="http://schemas.microsoft.com/office/drawing/2014/main" id="{5FEDCE1F-A965-4D72-ABFE-0F3BEC47CFEE}"/>
              </a:ext>
            </a:extLst>
          </p:cNvPr>
          <p:cNvSpPr txBox="1"/>
          <p:nvPr/>
        </p:nvSpPr>
        <p:spPr>
          <a:xfrm>
            <a:off x="89452" y="586796"/>
            <a:ext cx="12555718" cy="523220"/>
          </a:xfrm>
          <a:prstGeom prst="rect">
            <a:avLst/>
          </a:prstGeom>
          <a:noFill/>
        </p:spPr>
        <p:txBody>
          <a:bodyPr wrap="square" rtlCol="0">
            <a:spAutoFit/>
          </a:bodyPr>
          <a:lstStyle/>
          <a:p>
            <a:r>
              <a:rPr lang="en-US" sz="1400" dirty="0">
                <a:ea typeface="Verdana" panose="020B0604030504040204" pitchFamily="34" charset="0"/>
                <a:cs typeface="Verdana" panose="020B0604030504040204" pitchFamily="34" charset="0"/>
              </a:rPr>
              <a:t>To help provide all the elements needed in a Plan of Correction, the following Quick Reference Guide has been created to assist you as you write your POC. The Quick Reference Guide provides an overview of all the components needed in a POC. </a:t>
            </a:r>
          </a:p>
        </p:txBody>
      </p:sp>
      <p:sp>
        <p:nvSpPr>
          <p:cNvPr id="16" name="Text Box 2">
            <a:extLst>
              <a:ext uri="{FF2B5EF4-FFF2-40B4-BE49-F238E27FC236}">
                <a16:creationId xmlns:a16="http://schemas.microsoft.com/office/drawing/2014/main" id="{AFA62A80-FF17-403D-8E20-687604BF59BC}"/>
              </a:ext>
            </a:extLst>
          </p:cNvPr>
          <p:cNvSpPr>
            <a:spLocks noChangeArrowheads="1"/>
          </p:cNvSpPr>
          <p:nvPr/>
        </p:nvSpPr>
        <p:spPr bwMode="auto">
          <a:xfrm>
            <a:off x="103449" y="1196184"/>
            <a:ext cx="12594701" cy="365760"/>
          </a:xfrm>
          <a:prstGeom prst="roundRect">
            <a:avLst>
              <a:gd name="adj" fmla="val 10308"/>
            </a:avLst>
          </a:prstGeom>
          <a:solidFill>
            <a:srgbClr val="00B0F0"/>
          </a:solidFill>
          <a:ln w="12700">
            <a:solidFill>
              <a:schemeClr val="tx1">
                <a:lumMod val="50000"/>
                <a:lumOff val="50000"/>
              </a:schemeClr>
            </a:solidFill>
            <a:miter lim="800000"/>
            <a:headEnd/>
            <a:tailEnd/>
          </a:ln>
        </p:spPr>
        <p:txBody>
          <a:bodyPr wrap="none" lIns="70633" tIns="0" rIns="70633" bIns="0" anchor="ctr"/>
          <a:lstStyle/>
          <a:p>
            <a:pPr algn="ctr" defTabSz="847623" eaLnBrk="0" hangingPunct="0">
              <a:defRPr/>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POC Guide </a:t>
            </a:r>
          </a:p>
        </p:txBody>
      </p:sp>
      <p:sp>
        <p:nvSpPr>
          <p:cNvPr id="40" name="TextBox 39">
            <a:extLst>
              <a:ext uri="{FF2B5EF4-FFF2-40B4-BE49-F238E27FC236}">
                <a16:creationId xmlns:a16="http://schemas.microsoft.com/office/drawing/2014/main" id="{91F51B34-7434-4BA3-897A-AF6B9C9E6670}"/>
              </a:ext>
            </a:extLst>
          </p:cNvPr>
          <p:cNvSpPr txBox="1"/>
          <p:nvPr/>
        </p:nvSpPr>
        <p:spPr>
          <a:xfrm>
            <a:off x="128435" y="7461398"/>
            <a:ext cx="12569715" cy="276999"/>
          </a:xfrm>
          <a:prstGeom prst="rect">
            <a:avLst/>
          </a:prstGeom>
          <a:noFill/>
        </p:spPr>
        <p:txBody>
          <a:bodyPr wrap="square" rtlCol="0">
            <a:spAutoFit/>
          </a:bodyPr>
          <a:lstStyle/>
          <a:p>
            <a:pPr algn="ctr"/>
            <a:r>
              <a:rPr lang="en-US" sz="1200" dirty="0">
                <a:ea typeface="Verdana" panose="020B0604030504040204" pitchFamily="34" charset="0"/>
                <a:cs typeface="Verdana" panose="020B0604030504040204" pitchFamily="34" charset="0"/>
              </a:rPr>
              <a:t>Page 1 of 3</a:t>
            </a:r>
          </a:p>
        </p:txBody>
      </p:sp>
      <p:sp>
        <p:nvSpPr>
          <p:cNvPr id="4" name="Rectangle 3">
            <a:extLst>
              <a:ext uri="{FF2B5EF4-FFF2-40B4-BE49-F238E27FC236}">
                <a16:creationId xmlns:a16="http://schemas.microsoft.com/office/drawing/2014/main" id="{AE1CD386-E4B6-4EEF-B546-17CA72893E7F}"/>
              </a:ext>
            </a:extLst>
          </p:cNvPr>
          <p:cNvSpPr/>
          <p:nvPr/>
        </p:nvSpPr>
        <p:spPr>
          <a:xfrm>
            <a:off x="159392" y="1635853"/>
            <a:ext cx="12452222" cy="5822474"/>
          </a:xfrm>
          <a:prstGeom prst="rec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1DFF9E64-F1BA-492E-AD96-8965309E90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8628" y="1705415"/>
            <a:ext cx="12222759" cy="5666572"/>
          </a:xfrm>
          <a:prstGeom prst="rect">
            <a:avLst/>
          </a:prstGeom>
        </p:spPr>
      </p:pic>
      <p:sp>
        <p:nvSpPr>
          <p:cNvPr id="42" name="Rectangle 41">
            <a:extLst>
              <a:ext uri="{FF2B5EF4-FFF2-40B4-BE49-F238E27FC236}">
                <a16:creationId xmlns:a16="http://schemas.microsoft.com/office/drawing/2014/main" id="{DAF8F90B-BFAE-4D66-9BB9-E8F20C793E2A}"/>
              </a:ext>
            </a:extLst>
          </p:cNvPr>
          <p:cNvSpPr/>
          <p:nvPr/>
        </p:nvSpPr>
        <p:spPr>
          <a:xfrm>
            <a:off x="305541" y="2063158"/>
            <a:ext cx="5849906" cy="430887"/>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Regulations are necessary to ensure the safety and well-being of those that we serve. It is important to keep this in mind as you write your POC. </a:t>
            </a:r>
            <a:endParaRPr lang="en-US" sz="1100" i="1" dirty="0"/>
          </a:p>
        </p:txBody>
      </p:sp>
      <p:sp>
        <p:nvSpPr>
          <p:cNvPr id="43" name="Rectangle 42">
            <a:extLst>
              <a:ext uri="{FF2B5EF4-FFF2-40B4-BE49-F238E27FC236}">
                <a16:creationId xmlns:a16="http://schemas.microsoft.com/office/drawing/2014/main" id="{4BBFA3D9-9A0B-41C3-951E-09AE09DB6D31}"/>
              </a:ext>
            </a:extLst>
          </p:cNvPr>
          <p:cNvSpPr/>
          <p:nvPr/>
        </p:nvSpPr>
        <p:spPr>
          <a:xfrm>
            <a:off x="305540" y="3263573"/>
            <a:ext cx="5875073" cy="769441"/>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Understanding why the violation happened is critical to keep it from happening again. Sometimes the most easily identifiable cause may not be the real reason the violation occurred. One way you can identify the root cause of the problem is by asking yourself “Why” multiple times. This is a very simple approach for identifying each violation’s source. </a:t>
            </a:r>
            <a:endParaRPr lang="en-US" sz="1100" i="1" dirty="0"/>
          </a:p>
        </p:txBody>
      </p:sp>
      <p:sp>
        <p:nvSpPr>
          <p:cNvPr id="44" name="Rectangle 43">
            <a:extLst>
              <a:ext uri="{FF2B5EF4-FFF2-40B4-BE49-F238E27FC236}">
                <a16:creationId xmlns:a16="http://schemas.microsoft.com/office/drawing/2014/main" id="{6A1BCD68-CDD0-4C98-857A-04BFEA2E80A7}"/>
              </a:ext>
            </a:extLst>
          </p:cNvPr>
          <p:cNvSpPr/>
          <p:nvPr/>
        </p:nvSpPr>
        <p:spPr>
          <a:xfrm>
            <a:off x="1224794" y="4636625"/>
            <a:ext cx="4955820" cy="769441"/>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When you write your immediate solution, it should address who is responsible for fixing the problem and monitoring compliance, what action that person will take, and when that action will happen. The solution needs to be realistic, sustainable, and specific. </a:t>
            </a:r>
            <a:endParaRPr lang="en-US" sz="1100" i="1" dirty="0"/>
          </a:p>
        </p:txBody>
      </p:sp>
      <p:sp>
        <p:nvSpPr>
          <p:cNvPr id="45" name="Rectangle 44">
            <a:extLst>
              <a:ext uri="{FF2B5EF4-FFF2-40B4-BE49-F238E27FC236}">
                <a16:creationId xmlns:a16="http://schemas.microsoft.com/office/drawing/2014/main" id="{16AB124F-86FC-4ACE-8170-64ABC90B4BAF}"/>
              </a:ext>
            </a:extLst>
          </p:cNvPr>
          <p:cNvSpPr/>
          <p:nvPr/>
        </p:nvSpPr>
        <p:spPr>
          <a:xfrm>
            <a:off x="1224793" y="6266317"/>
            <a:ext cx="4930653" cy="938719"/>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The goal of the POC is not only to fix the violation, but make sure there is a sustainable plan in place to keep it from happening again. These long-term solutions should greatly reduce or eliminate the chances of the violation happening again and do it in a manner that is sustainable over time. The POC should detail specific, realistic, actionable steps that keep the violation from happening again.</a:t>
            </a:r>
            <a:endParaRPr lang="en-US" sz="1100" i="1" dirty="0"/>
          </a:p>
        </p:txBody>
      </p:sp>
      <p:sp>
        <p:nvSpPr>
          <p:cNvPr id="46" name="Rectangle 45">
            <a:extLst>
              <a:ext uri="{FF2B5EF4-FFF2-40B4-BE49-F238E27FC236}">
                <a16:creationId xmlns:a16="http://schemas.microsoft.com/office/drawing/2014/main" id="{B6D46097-59E2-476D-A290-4C141675B7E1}"/>
              </a:ext>
            </a:extLst>
          </p:cNvPr>
          <p:cNvSpPr/>
          <p:nvPr/>
        </p:nvSpPr>
        <p:spPr>
          <a:xfrm>
            <a:off x="6634361" y="2121926"/>
            <a:ext cx="5792514" cy="430887"/>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This is a simple listing of actions that are needed to fix the violation and keep it from happening again. It lists the action item, the owner, and the date by which the action item will be completed. </a:t>
            </a:r>
          </a:p>
        </p:txBody>
      </p:sp>
      <p:sp>
        <p:nvSpPr>
          <p:cNvPr id="47" name="Rectangle 46">
            <a:extLst>
              <a:ext uri="{FF2B5EF4-FFF2-40B4-BE49-F238E27FC236}">
                <a16:creationId xmlns:a16="http://schemas.microsoft.com/office/drawing/2014/main" id="{0F371EFD-1672-4F57-84BE-BC53ED5AACC9}"/>
              </a:ext>
            </a:extLst>
          </p:cNvPr>
          <p:cNvSpPr/>
          <p:nvPr/>
        </p:nvSpPr>
        <p:spPr>
          <a:xfrm>
            <a:off x="6849903" y="6006842"/>
            <a:ext cx="5498690" cy="124947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extBox 47">
            <a:extLst>
              <a:ext uri="{FF2B5EF4-FFF2-40B4-BE49-F238E27FC236}">
                <a16:creationId xmlns:a16="http://schemas.microsoft.com/office/drawing/2014/main" id="{F254A01E-C081-4133-90DC-38BF9A8D5E59}"/>
              </a:ext>
            </a:extLst>
          </p:cNvPr>
          <p:cNvSpPr txBox="1"/>
          <p:nvPr/>
        </p:nvSpPr>
        <p:spPr>
          <a:xfrm>
            <a:off x="6883459" y="6053760"/>
            <a:ext cx="5465134" cy="1169551"/>
          </a:xfrm>
          <a:prstGeom prst="rect">
            <a:avLst/>
          </a:prstGeom>
          <a:noFill/>
        </p:spPr>
        <p:txBody>
          <a:bodyPr wrap="square" rtlCol="0">
            <a:spAutoFit/>
          </a:bodyPr>
          <a:lstStyle/>
          <a:p>
            <a:r>
              <a:rPr lang="en-US" sz="1400" dirty="0">
                <a:solidFill>
                  <a:schemeClr val="bg1"/>
                </a:solidFill>
                <a:ea typeface="Verdana" panose="020B0604030504040204" pitchFamily="34" charset="0"/>
                <a:cs typeface="Verdana" panose="020B0604030504040204" pitchFamily="34" charset="0"/>
              </a:rPr>
              <a:t>IMPORTANT NOTE:</a:t>
            </a:r>
          </a:p>
          <a:p>
            <a:r>
              <a:rPr lang="en-US" sz="1400" dirty="0">
                <a:solidFill>
                  <a:schemeClr val="bg1"/>
                </a:solidFill>
                <a:ea typeface="Verdana" panose="020B0604030504040204" pitchFamily="34" charset="0"/>
                <a:cs typeface="Verdana" panose="020B0604030504040204" pitchFamily="34" charset="0"/>
              </a:rPr>
              <a:t>This guide is NOT intended to replace the LIS and POC forms that you currently use. The guide is a tool that can be referenced to ensure you include the key elements in your POC. You will continue to write your POC response in the approved format for each DHS Program Office. </a:t>
            </a:r>
          </a:p>
        </p:txBody>
      </p:sp>
      <p:sp>
        <p:nvSpPr>
          <p:cNvPr id="49" name="Rectangle 48">
            <a:extLst>
              <a:ext uri="{FF2B5EF4-FFF2-40B4-BE49-F238E27FC236}">
                <a16:creationId xmlns:a16="http://schemas.microsoft.com/office/drawing/2014/main" id="{64DCC156-C121-44BC-9B24-319A579C9394}"/>
              </a:ext>
            </a:extLst>
          </p:cNvPr>
          <p:cNvSpPr/>
          <p:nvPr/>
        </p:nvSpPr>
        <p:spPr>
          <a:xfrm>
            <a:off x="6634360" y="2552813"/>
            <a:ext cx="5857027" cy="430887"/>
          </a:xfrm>
          <a:prstGeom prst="rect">
            <a:avLst/>
          </a:prstGeom>
        </p:spPr>
        <p:txBody>
          <a:bodyPr wrap="square">
            <a:spAutoFit/>
          </a:bodyPr>
          <a:lstStyle/>
          <a:p>
            <a:r>
              <a:rPr lang="en-US" sz="1100" i="1" dirty="0">
                <a:latin typeface="Calibri" panose="020F0502020204030204" pitchFamily="34" charset="0"/>
                <a:ea typeface="Calibri" panose="020F0502020204030204" pitchFamily="34" charset="0"/>
                <a:cs typeface="Times New Roman" panose="02020603050405020304" pitchFamily="18" charset="0"/>
              </a:rPr>
              <a:t>When all steps have been completed in this plan, your solution should be implemented, the violation corrected, and reasonably prevented from happening in the future. </a:t>
            </a:r>
          </a:p>
        </p:txBody>
      </p:sp>
    </p:spTree>
    <p:custDataLst>
      <p:tags r:id="rId1"/>
    </p:custDataLst>
    <p:extLst>
      <p:ext uri="{BB962C8B-B14F-4D97-AF65-F5344CB8AC3E}">
        <p14:creationId xmlns:p14="http://schemas.microsoft.com/office/powerpoint/2010/main" val="2876223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A354F9-62B3-4373-B1CD-0A5BF5600ED2}"/>
              </a:ext>
            </a:extLst>
          </p:cNvPr>
          <p:cNvSpPr/>
          <p:nvPr/>
        </p:nvSpPr>
        <p:spPr>
          <a:xfrm>
            <a:off x="6493136" y="1040485"/>
            <a:ext cx="6156718" cy="6164782"/>
          </a:xfrm>
          <a:prstGeom prst="rect">
            <a:avLst/>
          </a:prstGeom>
          <a:noFill/>
          <a:ln w="127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3" name="Text Box 2"/>
          <p:cNvSpPr>
            <a:spLocks noChangeArrowheads="1"/>
          </p:cNvSpPr>
          <p:nvPr/>
        </p:nvSpPr>
        <p:spPr bwMode="auto">
          <a:xfrm>
            <a:off x="89452" y="122736"/>
            <a:ext cx="12594701" cy="383647"/>
          </a:xfrm>
          <a:prstGeom prst="roundRect">
            <a:avLst>
              <a:gd name="adj" fmla="val 10308"/>
            </a:avLst>
          </a:prstGeom>
          <a:solidFill>
            <a:srgbClr val="002060"/>
          </a:solidFill>
          <a:ln w="25400">
            <a:solidFill>
              <a:srgbClr val="002060"/>
            </a:solidFill>
            <a:miter lim="800000"/>
            <a:headEnd/>
            <a:tailEnd/>
          </a:ln>
        </p:spPr>
        <p:txBody>
          <a:bodyPr wrap="none" lIns="70633" tIns="0" rIns="70633" bIns="0" anchor="ctr"/>
          <a:lstStyle/>
          <a:p>
            <a:pPr defTabSz="847623" eaLnBrk="0" hangingPunct="0">
              <a:defRPr/>
            </a:pPr>
            <a:r>
              <a:rPr lang="en-US" b="1" kern="0" dirty="0">
                <a:solidFill>
                  <a:schemeClr val="bg1"/>
                </a:solidFill>
                <a:latin typeface="Verdana" panose="020B0604030504040204" pitchFamily="34" charset="0"/>
                <a:ea typeface="Verdana" panose="020B0604030504040204" pitchFamily="34" charset="0"/>
                <a:cs typeface="Verdana" panose="020B0604030504040204" pitchFamily="34" charset="0"/>
              </a:rPr>
              <a:t>Licensing Plan of Correction (POC) 					            Quick Reference Guide </a:t>
            </a:r>
          </a:p>
        </p:txBody>
      </p:sp>
      <p:sp>
        <p:nvSpPr>
          <p:cNvPr id="4" name="Text Box 2">
            <a:extLst>
              <a:ext uri="{FF2B5EF4-FFF2-40B4-BE49-F238E27FC236}">
                <a16:creationId xmlns:a16="http://schemas.microsoft.com/office/drawing/2014/main" id="{38B6CE23-620B-46D7-91A9-888796DDE8FB}"/>
              </a:ext>
            </a:extLst>
          </p:cNvPr>
          <p:cNvSpPr>
            <a:spLocks noChangeArrowheads="1"/>
          </p:cNvSpPr>
          <p:nvPr/>
        </p:nvSpPr>
        <p:spPr bwMode="auto">
          <a:xfrm>
            <a:off x="6491651" y="746543"/>
            <a:ext cx="6159688" cy="383647"/>
          </a:xfrm>
          <a:prstGeom prst="roundRect">
            <a:avLst>
              <a:gd name="adj" fmla="val 10308"/>
            </a:avLst>
          </a:prstGeom>
          <a:solidFill>
            <a:srgbClr val="00B0F0"/>
          </a:solidFill>
          <a:ln w="12700">
            <a:solidFill>
              <a:schemeClr val="bg2">
                <a:lumMod val="50000"/>
              </a:schemeClr>
            </a:solidFill>
            <a:miter lim="800000"/>
            <a:headEnd/>
            <a:tailEnd/>
          </a:ln>
        </p:spPr>
        <p:txBody>
          <a:bodyPr wrap="none" lIns="70633" tIns="0" rIns="70633" bIns="0" anchor="ctr"/>
          <a:lstStyle/>
          <a:p>
            <a:pPr algn="ctr" defTabSz="847623" eaLnBrk="0" hangingPunct="0">
              <a:defRPr/>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Don’t Forget </a:t>
            </a:r>
          </a:p>
        </p:txBody>
      </p:sp>
      <p:sp>
        <p:nvSpPr>
          <p:cNvPr id="27" name="Rectangle 26"/>
          <p:cNvSpPr/>
          <p:nvPr/>
        </p:nvSpPr>
        <p:spPr>
          <a:xfrm>
            <a:off x="89452" y="1040484"/>
            <a:ext cx="6254099" cy="6164781"/>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p:cNvSpPr txBox="1"/>
          <p:nvPr/>
        </p:nvSpPr>
        <p:spPr>
          <a:xfrm>
            <a:off x="179433" y="3059515"/>
            <a:ext cx="2267488" cy="307777"/>
          </a:xfrm>
          <a:prstGeom prst="rect">
            <a:avLst/>
          </a:prstGeom>
          <a:noFill/>
        </p:spPr>
        <p:txBody>
          <a:bodyPr wrap="square" rtlCol="0">
            <a:spAutoFit/>
          </a:bodyPr>
          <a:lstStyle/>
          <a:p>
            <a:r>
              <a:rPr lang="en-US" sz="1400" b="1" u="sng" dirty="0"/>
              <a:t>Internal documentation</a:t>
            </a:r>
          </a:p>
        </p:txBody>
      </p:sp>
      <p:sp>
        <p:nvSpPr>
          <p:cNvPr id="31" name="TextBox 30"/>
          <p:cNvSpPr txBox="1"/>
          <p:nvPr/>
        </p:nvSpPr>
        <p:spPr>
          <a:xfrm>
            <a:off x="179433" y="4127316"/>
            <a:ext cx="2518770" cy="307777"/>
          </a:xfrm>
          <a:prstGeom prst="rect">
            <a:avLst/>
          </a:prstGeom>
          <a:noFill/>
        </p:spPr>
        <p:txBody>
          <a:bodyPr wrap="square" rtlCol="0">
            <a:spAutoFit/>
          </a:bodyPr>
          <a:lstStyle/>
          <a:p>
            <a:r>
              <a:rPr lang="en-US" sz="1400" b="1" u="sng" dirty="0"/>
              <a:t>External documentation</a:t>
            </a:r>
          </a:p>
        </p:txBody>
      </p:sp>
      <p:sp>
        <p:nvSpPr>
          <p:cNvPr id="32" name="TextBox 31"/>
          <p:cNvSpPr txBox="1"/>
          <p:nvPr/>
        </p:nvSpPr>
        <p:spPr>
          <a:xfrm>
            <a:off x="179433" y="5880241"/>
            <a:ext cx="2518770" cy="316090"/>
          </a:xfrm>
          <a:prstGeom prst="rect">
            <a:avLst/>
          </a:prstGeom>
          <a:noFill/>
        </p:spPr>
        <p:txBody>
          <a:bodyPr wrap="square" rtlCol="0">
            <a:spAutoFit/>
          </a:bodyPr>
          <a:lstStyle/>
          <a:p>
            <a:r>
              <a:rPr lang="en-US" sz="1400" b="1" u="sng" dirty="0"/>
              <a:t>Photographic/Video</a:t>
            </a:r>
          </a:p>
        </p:txBody>
      </p:sp>
      <p:sp>
        <p:nvSpPr>
          <p:cNvPr id="53" name="Text Box 2">
            <a:extLst>
              <a:ext uri="{FF2B5EF4-FFF2-40B4-BE49-F238E27FC236}">
                <a16:creationId xmlns:a16="http://schemas.microsoft.com/office/drawing/2014/main" id="{A666EBD7-4B95-41D5-B595-60EE3A7E69E2}"/>
              </a:ext>
            </a:extLst>
          </p:cNvPr>
          <p:cNvSpPr>
            <a:spLocks noChangeArrowheads="1"/>
          </p:cNvSpPr>
          <p:nvPr/>
        </p:nvSpPr>
        <p:spPr bwMode="auto">
          <a:xfrm>
            <a:off x="89452" y="746543"/>
            <a:ext cx="6254098" cy="384048"/>
          </a:xfrm>
          <a:prstGeom prst="roundRect">
            <a:avLst>
              <a:gd name="adj" fmla="val 10308"/>
            </a:avLst>
          </a:prstGeom>
          <a:solidFill>
            <a:srgbClr val="00B0F0"/>
          </a:solidFill>
          <a:ln w="12700">
            <a:solidFill>
              <a:schemeClr val="bg2">
                <a:lumMod val="50000"/>
              </a:schemeClr>
            </a:solidFill>
            <a:miter lim="800000"/>
            <a:headEnd/>
            <a:tailEnd/>
          </a:ln>
        </p:spPr>
        <p:txBody>
          <a:bodyPr wrap="none" lIns="70633" tIns="0" rIns="70633" bIns="0" anchor="ctr"/>
          <a:lstStyle/>
          <a:p>
            <a:pPr algn="ctr" defTabSz="847623" eaLnBrk="0" hangingPunct="0">
              <a:defRPr/>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Useful Evidence</a:t>
            </a:r>
          </a:p>
        </p:txBody>
      </p:sp>
      <p:sp>
        <p:nvSpPr>
          <p:cNvPr id="59" name="TextBox 58">
            <a:extLst>
              <a:ext uri="{FF2B5EF4-FFF2-40B4-BE49-F238E27FC236}">
                <a16:creationId xmlns:a16="http://schemas.microsoft.com/office/drawing/2014/main" id="{F8FE1C3E-A3A0-40EC-BB08-AD32E8DB479A}"/>
              </a:ext>
            </a:extLst>
          </p:cNvPr>
          <p:cNvSpPr txBox="1"/>
          <p:nvPr/>
        </p:nvSpPr>
        <p:spPr>
          <a:xfrm>
            <a:off x="128435" y="7461398"/>
            <a:ext cx="12569715" cy="276999"/>
          </a:xfrm>
          <a:prstGeom prst="rect">
            <a:avLst/>
          </a:prstGeom>
          <a:noFill/>
        </p:spPr>
        <p:txBody>
          <a:bodyPr wrap="square" rtlCol="0">
            <a:spAutoFit/>
          </a:bodyPr>
          <a:lstStyle/>
          <a:p>
            <a:pPr algn="ctr"/>
            <a:r>
              <a:rPr lang="en-US" sz="1200" dirty="0">
                <a:ea typeface="Verdana" panose="020B0604030504040204" pitchFamily="34" charset="0"/>
                <a:cs typeface="Verdana" panose="020B0604030504040204" pitchFamily="34" charset="0"/>
              </a:rPr>
              <a:t>Page 2 of 3</a:t>
            </a:r>
          </a:p>
        </p:txBody>
      </p:sp>
      <p:sp>
        <p:nvSpPr>
          <p:cNvPr id="30" name="TextBox 29">
            <a:extLst>
              <a:ext uri="{FF2B5EF4-FFF2-40B4-BE49-F238E27FC236}">
                <a16:creationId xmlns:a16="http://schemas.microsoft.com/office/drawing/2014/main" id="{E5BB6EDC-CF28-491C-A094-64A7C9BDF78D}"/>
              </a:ext>
            </a:extLst>
          </p:cNvPr>
          <p:cNvSpPr txBox="1"/>
          <p:nvPr/>
        </p:nvSpPr>
        <p:spPr>
          <a:xfrm>
            <a:off x="118561" y="1164674"/>
            <a:ext cx="6226560" cy="954107"/>
          </a:xfrm>
          <a:prstGeom prst="rect">
            <a:avLst/>
          </a:prstGeom>
          <a:noFill/>
        </p:spPr>
        <p:txBody>
          <a:bodyPr wrap="square" rtlCol="0">
            <a:spAutoFit/>
          </a:bodyPr>
          <a:lstStyle/>
          <a:p>
            <a:r>
              <a:rPr lang="en-US" sz="1400" dirty="0"/>
              <a:t>Submitting useful evidence that a plan has been implemented can make it easier to verify compliance with the plan and may expedite the licensing process. Some DHS Program Offices require that useful evidence be submitted while others do not. Check with your DHS Program Office on the specifics of their requirements. </a:t>
            </a:r>
          </a:p>
        </p:txBody>
      </p:sp>
      <p:sp>
        <p:nvSpPr>
          <p:cNvPr id="6" name="Rectangle 5">
            <a:extLst>
              <a:ext uri="{FF2B5EF4-FFF2-40B4-BE49-F238E27FC236}">
                <a16:creationId xmlns:a16="http://schemas.microsoft.com/office/drawing/2014/main" id="{362F3D6F-592F-46EB-864F-6884B9623025}"/>
              </a:ext>
            </a:extLst>
          </p:cNvPr>
          <p:cNvSpPr/>
          <p:nvPr/>
        </p:nvSpPr>
        <p:spPr>
          <a:xfrm>
            <a:off x="7286298" y="1411912"/>
            <a:ext cx="4684763"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Sign and date your POC </a:t>
            </a:r>
            <a:endParaRPr lang="en-US" sz="1400" dirty="0"/>
          </a:p>
        </p:txBody>
      </p:sp>
      <p:sp>
        <p:nvSpPr>
          <p:cNvPr id="8" name="Rectangle 7">
            <a:extLst>
              <a:ext uri="{FF2B5EF4-FFF2-40B4-BE49-F238E27FC236}">
                <a16:creationId xmlns:a16="http://schemas.microsoft.com/office/drawing/2014/main" id="{3E2B4A59-F775-4FA4-A68D-746382194961}"/>
              </a:ext>
            </a:extLst>
          </p:cNvPr>
          <p:cNvSpPr/>
          <p:nvPr/>
        </p:nvSpPr>
        <p:spPr>
          <a:xfrm>
            <a:off x="7286298" y="5743554"/>
            <a:ext cx="4166356"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Attach supporting documentation*</a:t>
            </a:r>
            <a:endParaRPr lang="en-US" sz="1400" dirty="0"/>
          </a:p>
        </p:txBody>
      </p:sp>
      <p:sp>
        <p:nvSpPr>
          <p:cNvPr id="10" name="Rectangle 9">
            <a:extLst>
              <a:ext uri="{FF2B5EF4-FFF2-40B4-BE49-F238E27FC236}">
                <a16:creationId xmlns:a16="http://schemas.microsoft.com/office/drawing/2014/main" id="{217367DD-E8EB-43F6-BF63-9DBF196D8966}"/>
              </a:ext>
            </a:extLst>
          </p:cNvPr>
          <p:cNvSpPr/>
          <p:nvPr/>
        </p:nvSpPr>
        <p:spPr>
          <a:xfrm>
            <a:off x="7286298" y="3968781"/>
            <a:ext cx="4631122"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Verify writing is legible</a:t>
            </a:r>
            <a:endParaRPr lang="en-US" sz="1400" dirty="0"/>
          </a:p>
        </p:txBody>
      </p:sp>
      <p:sp>
        <p:nvSpPr>
          <p:cNvPr id="12" name="Rectangle 11">
            <a:extLst>
              <a:ext uri="{FF2B5EF4-FFF2-40B4-BE49-F238E27FC236}">
                <a16:creationId xmlns:a16="http://schemas.microsoft.com/office/drawing/2014/main" id="{2AC5C5E2-5595-4C45-8A32-1D2853257FBF}"/>
              </a:ext>
            </a:extLst>
          </p:cNvPr>
          <p:cNvSpPr/>
          <p:nvPr/>
        </p:nvSpPr>
        <p:spPr>
          <a:xfrm>
            <a:off x="7258490" y="4611346"/>
            <a:ext cx="4794720"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Submit POC in a timely manner </a:t>
            </a:r>
            <a:endParaRPr lang="en-US" sz="1400" dirty="0"/>
          </a:p>
        </p:txBody>
      </p:sp>
      <p:sp>
        <p:nvSpPr>
          <p:cNvPr id="14" name="Rectangle 13">
            <a:extLst>
              <a:ext uri="{FF2B5EF4-FFF2-40B4-BE49-F238E27FC236}">
                <a16:creationId xmlns:a16="http://schemas.microsoft.com/office/drawing/2014/main" id="{2BFB5A7B-8D10-4CC4-978B-08B55FC27550}"/>
              </a:ext>
            </a:extLst>
          </p:cNvPr>
          <p:cNvSpPr/>
          <p:nvPr/>
        </p:nvSpPr>
        <p:spPr>
          <a:xfrm>
            <a:off x="7286298" y="3340632"/>
            <a:ext cx="4631122"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Exclude names of residents</a:t>
            </a:r>
            <a:endParaRPr lang="en-US" sz="1400" dirty="0"/>
          </a:p>
        </p:txBody>
      </p:sp>
      <p:sp>
        <p:nvSpPr>
          <p:cNvPr id="16" name="Rectangle 15">
            <a:extLst>
              <a:ext uri="{FF2B5EF4-FFF2-40B4-BE49-F238E27FC236}">
                <a16:creationId xmlns:a16="http://schemas.microsoft.com/office/drawing/2014/main" id="{CBECE446-49AF-4450-BA83-E6404DEFA833}"/>
              </a:ext>
            </a:extLst>
          </p:cNvPr>
          <p:cNvSpPr/>
          <p:nvPr/>
        </p:nvSpPr>
        <p:spPr>
          <a:xfrm>
            <a:off x="7286298" y="2112684"/>
            <a:ext cx="4969890" cy="307777"/>
          </a:xfrm>
          <a:prstGeom prst="rect">
            <a:avLst/>
          </a:prstGeom>
        </p:spPr>
        <p:txBody>
          <a:bodyPr wrap="square">
            <a:spAutoFit/>
          </a:bodyPr>
          <a:lstStyle/>
          <a:p>
            <a:r>
              <a:rPr lang="en-US" sz="1400" dirty="0">
                <a:latin typeface="Calibri" panose="020F0502020204030204" pitchFamily="34" charset="0"/>
                <a:cs typeface="Times New Roman" panose="02020603050405020304" pitchFamily="18" charset="0"/>
              </a:rPr>
              <a:t>Complete POC in the correct POC section of your form </a:t>
            </a:r>
            <a:endParaRPr lang="en-US" sz="1400" dirty="0"/>
          </a:p>
        </p:txBody>
      </p:sp>
      <p:sp>
        <p:nvSpPr>
          <p:cNvPr id="19" name="Rectangle 18">
            <a:extLst>
              <a:ext uri="{FF2B5EF4-FFF2-40B4-BE49-F238E27FC236}">
                <a16:creationId xmlns:a16="http://schemas.microsoft.com/office/drawing/2014/main" id="{48121CED-49AE-457E-9F76-3F92B03B878E}"/>
              </a:ext>
            </a:extLst>
          </p:cNvPr>
          <p:cNvSpPr/>
          <p:nvPr/>
        </p:nvSpPr>
        <p:spPr>
          <a:xfrm>
            <a:off x="7286298" y="2774993"/>
            <a:ext cx="4332327" cy="307777"/>
          </a:xfrm>
          <a:prstGeom prst="rect">
            <a:avLst/>
          </a:prstGeom>
        </p:spPr>
        <p:txBody>
          <a:bodyPr wrap="square">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Verify plan is realistic, specific, and sustainable  </a:t>
            </a:r>
            <a:endParaRPr lang="en-US" sz="1400" dirty="0"/>
          </a:p>
        </p:txBody>
      </p:sp>
      <p:sp>
        <p:nvSpPr>
          <p:cNvPr id="23" name="Rectangle 22">
            <a:extLst>
              <a:ext uri="{FF2B5EF4-FFF2-40B4-BE49-F238E27FC236}">
                <a16:creationId xmlns:a16="http://schemas.microsoft.com/office/drawing/2014/main" id="{AF71FD09-5C79-4710-9B7C-D64411E4DE3B}"/>
              </a:ext>
            </a:extLst>
          </p:cNvPr>
          <p:cNvSpPr/>
          <p:nvPr/>
        </p:nvSpPr>
        <p:spPr>
          <a:xfrm>
            <a:off x="7258490" y="5141835"/>
            <a:ext cx="4969890" cy="307777"/>
          </a:xfrm>
          <a:prstGeom prst="rect">
            <a:avLst/>
          </a:prstGeom>
        </p:spPr>
        <p:txBody>
          <a:bodyPr wrap="square">
            <a:spAutoFit/>
          </a:bodyPr>
          <a:lstStyle/>
          <a:p>
            <a:r>
              <a:rPr lang="en-US" sz="1400" dirty="0">
                <a:latin typeface="Calibri" panose="020F0502020204030204" pitchFamily="34" charset="0"/>
                <a:cs typeface="Times New Roman" panose="02020603050405020304" pitchFamily="18" charset="0"/>
              </a:rPr>
              <a:t>Include persons and measurable steps for correction(s)</a:t>
            </a:r>
            <a:endParaRPr lang="en-US" sz="1400" dirty="0"/>
          </a:p>
        </p:txBody>
      </p:sp>
      <p:grpSp>
        <p:nvGrpSpPr>
          <p:cNvPr id="33" name="Group 243">
            <a:extLst>
              <a:ext uri="{FF2B5EF4-FFF2-40B4-BE49-F238E27FC236}">
                <a16:creationId xmlns:a16="http://schemas.microsoft.com/office/drawing/2014/main" id="{5F9C237C-A186-431C-96C6-852A9239265B}"/>
              </a:ext>
            </a:extLst>
          </p:cNvPr>
          <p:cNvGrpSpPr>
            <a:grpSpLocks noChangeAspect="1"/>
          </p:cNvGrpSpPr>
          <p:nvPr/>
        </p:nvGrpSpPr>
        <p:grpSpPr bwMode="auto">
          <a:xfrm>
            <a:off x="6802428" y="1386744"/>
            <a:ext cx="365760" cy="366835"/>
            <a:chOff x="3476" y="785"/>
            <a:chExt cx="340" cy="341"/>
          </a:xfrm>
          <a:solidFill>
            <a:srgbClr val="70AD47"/>
          </a:solidFill>
        </p:grpSpPr>
        <p:sp>
          <p:nvSpPr>
            <p:cNvPr id="34" name="Freeform 244">
              <a:extLst>
                <a:ext uri="{FF2B5EF4-FFF2-40B4-BE49-F238E27FC236}">
                  <a16:creationId xmlns:a16="http://schemas.microsoft.com/office/drawing/2014/main" id="{81757E8E-1447-4442-8E25-C74BC82EE899}"/>
                </a:ext>
              </a:extLst>
            </p:cNvPr>
            <p:cNvSpPr>
              <a:spLocks noEditPoints="1"/>
            </p:cNvSpPr>
            <p:nvPr/>
          </p:nvSpPr>
          <p:spPr bwMode="auto">
            <a:xfrm>
              <a:off x="3539" y="888"/>
              <a:ext cx="214" cy="146"/>
            </a:xfrm>
            <a:custGeom>
              <a:avLst/>
              <a:gdLst>
                <a:gd name="T0" fmla="*/ 48 w 322"/>
                <a:gd name="T1" fmla="*/ 172 h 219"/>
                <a:gd name="T2" fmla="*/ 60 w 322"/>
                <a:gd name="T3" fmla="*/ 188 h 219"/>
                <a:gd name="T4" fmla="*/ 63 w 322"/>
                <a:gd name="T5" fmla="*/ 203 h 219"/>
                <a:gd name="T6" fmla="*/ 54 w 322"/>
                <a:gd name="T7" fmla="*/ 207 h 219"/>
                <a:gd name="T8" fmla="*/ 48 w 322"/>
                <a:gd name="T9" fmla="*/ 205 h 219"/>
                <a:gd name="T10" fmla="*/ 27 w 322"/>
                <a:gd name="T11" fmla="*/ 171 h 219"/>
                <a:gd name="T12" fmla="*/ 50 w 322"/>
                <a:gd name="T13" fmla="*/ 144 h 219"/>
                <a:gd name="T14" fmla="*/ 79 w 322"/>
                <a:gd name="T15" fmla="*/ 114 h 219"/>
                <a:gd name="T16" fmla="*/ 12 w 322"/>
                <a:gd name="T17" fmla="*/ 101 h 219"/>
                <a:gd name="T18" fmla="*/ 1 w 322"/>
                <a:gd name="T19" fmla="*/ 91 h 219"/>
                <a:gd name="T20" fmla="*/ 10 w 322"/>
                <a:gd name="T21" fmla="*/ 79 h 219"/>
                <a:gd name="T22" fmla="*/ 99 w 322"/>
                <a:gd name="T23" fmla="*/ 108 h 219"/>
                <a:gd name="T24" fmla="*/ 58 w 322"/>
                <a:gd name="T25" fmla="*/ 164 h 219"/>
                <a:gd name="T26" fmla="*/ 48 w 322"/>
                <a:gd name="T27" fmla="*/ 172 h 219"/>
                <a:gd name="T28" fmla="*/ 301 w 322"/>
                <a:gd name="T29" fmla="*/ 50 h 219"/>
                <a:gd name="T30" fmla="*/ 151 w 322"/>
                <a:gd name="T31" fmla="*/ 201 h 219"/>
                <a:gd name="T32" fmla="*/ 146 w 322"/>
                <a:gd name="T33" fmla="*/ 203 h 219"/>
                <a:gd name="T34" fmla="*/ 101 w 322"/>
                <a:gd name="T35" fmla="*/ 218 h 219"/>
                <a:gd name="T36" fmla="*/ 98 w 322"/>
                <a:gd name="T37" fmla="*/ 219 h 219"/>
                <a:gd name="T38" fmla="*/ 90 w 322"/>
                <a:gd name="T39" fmla="*/ 216 h 219"/>
                <a:gd name="T40" fmla="*/ 88 w 322"/>
                <a:gd name="T41" fmla="*/ 205 h 219"/>
                <a:gd name="T42" fmla="*/ 103 w 322"/>
                <a:gd name="T43" fmla="*/ 159 h 219"/>
                <a:gd name="T44" fmla="*/ 105 w 322"/>
                <a:gd name="T45" fmla="*/ 155 h 219"/>
                <a:gd name="T46" fmla="*/ 256 w 322"/>
                <a:gd name="T47" fmla="*/ 4 h 219"/>
                <a:gd name="T48" fmla="*/ 271 w 322"/>
                <a:gd name="T49" fmla="*/ 4 h 219"/>
                <a:gd name="T50" fmla="*/ 301 w 322"/>
                <a:gd name="T51" fmla="*/ 35 h 219"/>
                <a:gd name="T52" fmla="*/ 305 w 322"/>
                <a:gd name="T53" fmla="*/ 42 h 219"/>
                <a:gd name="T54" fmla="*/ 301 w 322"/>
                <a:gd name="T55" fmla="*/ 50 h 219"/>
                <a:gd name="T56" fmla="*/ 218 w 322"/>
                <a:gd name="T57" fmla="*/ 102 h 219"/>
                <a:gd name="T58" fmla="*/ 203 w 322"/>
                <a:gd name="T59" fmla="*/ 87 h 219"/>
                <a:gd name="T60" fmla="*/ 122 w 322"/>
                <a:gd name="T61" fmla="*/ 169 h 219"/>
                <a:gd name="T62" fmla="*/ 115 w 322"/>
                <a:gd name="T63" fmla="*/ 191 h 219"/>
                <a:gd name="T64" fmla="*/ 137 w 322"/>
                <a:gd name="T65" fmla="*/ 184 h 219"/>
                <a:gd name="T66" fmla="*/ 218 w 322"/>
                <a:gd name="T67" fmla="*/ 102 h 219"/>
                <a:gd name="T68" fmla="*/ 279 w 322"/>
                <a:gd name="T69" fmla="*/ 42 h 219"/>
                <a:gd name="T70" fmla="*/ 264 w 322"/>
                <a:gd name="T71" fmla="*/ 27 h 219"/>
                <a:gd name="T72" fmla="*/ 218 w 322"/>
                <a:gd name="T73" fmla="*/ 72 h 219"/>
                <a:gd name="T74" fmla="*/ 234 w 322"/>
                <a:gd name="T75" fmla="*/ 87 h 219"/>
                <a:gd name="T76" fmla="*/ 279 w 322"/>
                <a:gd name="T77" fmla="*/ 42 h 219"/>
                <a:gd name="T78" fmla="*/ 318 w 322"/>
                <a:gd name="T79" fmla="*/ 82 h 219"/>
                <a:gd name="T80" fmla="*/ 302 w 322"/>
                <a:gd name="T81" fmla="*/ 82 h 219"/>
                <a:gd name="T82" fmla="*/ 260 w 322"/>
                <a:gd name="T83" fmla="*/ 125 h 219"/>
                <a:gd name="T84" fmla="*/ 260 w 322"/>
                <a:gd name="T85" fmla="*/ 140 h 219"/>
                <a:gd name="T86" fmla="*/ 267 w 322"/>
                <a:gd name="T87" fmla="*/ 143 h 219"/>
                <a:gd name="T88" fmla="*/ 275 w 322"/>
                <a:gd name="T89" fmla="*/ 140 h 219"/>
                <a:gd name="T90" fmla="*/ 318 w 322"/>
                <a:gd name="T91" fmla="*/ 98 h 219"/>
                <a:gd name="T92" fmla="*/ 318 w 322"/>
                <a:gd name="T93" fmla="*/ 82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22" h="219">
                  <a:moveTo>
                    <a:pt x="48" y="172"/>
                  </a:moveTo>
                  <a:cubicBezTo>
                    <a:pt x="48" y="177"/>
                    <a:pt x="56" y="185"/>
                    <a:pt x="60" y="188"/>
                  </a:cubicBezTo>
                  <a:cubicBezTo>
                    <a:pt x="65" y="191"/>
                    <a:pt x="66" y="198"/>
                    <a:pt x="63" y="203"/>
                  </a:cubicBezTo>
                  <a:cubicBezTo>
                    <a:pt x="61" y="206"/>
                    <a:pt x="57" y="207"/>
                    <a:pt x="54" y="207"/>
                  </a:cubicBezTo>
                  <a:cubicBezTo>
                    <a:pt x="52" y="207"/>
                    <a:pt x="50" y="207"/>
                    <a:pt x="48" y="205"/>
                  </a:cubicBezTo>
                  <a:cubicBezTo>
                    <a:pt x="46" y="204"/>
                    <a:pt x="25" y="189"/>
                    <a:pt x="27" y="171"/>
                  </a:cubicBezTo>
                  <a:cubicBezTo>
                    <a:pt x="28" y="160"/>
                    <a:pt x="35" y="151"/>
                    <a:pt x="50" y="144"/>
                  </a:cubicBezTo>
                  <a:cubicBezTo>
                    <a:pt x="70" y="135"/>
                    <a:pt x="81" y="121"/>
                    <a:pt x="79" y="114"/>
                  </a:cubicBezTo>
                  <a:cubicBezTo>
                    <a:pt x="77" y="107"/>
                    <a:pt x="61" y="96"/>
                    <a:pt x="12" y="101"/>
                  </a:cubicBezTo>
                  <a:cubicBezTo>
                    <a:pt x="6" y="101"/>
                    <a:pt x="1" y="97"/>
                    <a:pt x="1" y="91"/>
                  </a:cubicBezTo>
                  <a:cubicBezTo>
                    <a:pt x="0" y="85"/>
                    <a:pt x="5" y="80"/>
                    <a:pt x="10" y="79"/>
                  </a:cubicBezTo>
                  <a:cubicBezTo>
                    <a:pt x="80" y="73"/>
                    <a:pt x="96" y="95"/>
                    <a:pt x="99" y="108"/>
                  </a:cubicBezTo>
                  <a:cubicBezTo>
                    <a:pt x="105" y="128"/>
                    <a:pt x="88" y="150"/>
                    <a:pt x="58" y="164"/>
                  </a:cubicBezTo>
                  <a:cubicBezTo>
                    <a:pt x="52" y="167"/>
                    <a:pt x="48" y="170"/>
                    <a:pt x="48" y="172"/>
                  </a:cubicBezTo>
                  <a:close/>
                  <a:moveTo>
                    <a:pt x="301" y="50"/>
                  </a:moveTo>
                  <a:cubicBezTo>
                    <a:pt x="151" y="201"/>
                    <a:pt x="151" y="201"/>
                    <a:pt x="151" y="201"/>
                  </a:cubicBezTo>
                  <a:cubicBezTo>
                    <a:pt x="149" y="202"/>
                    <a:pt x="148" y="203"/>
                    <a:pt x="146" y="203"/>
                  </a:cubicBezTo>
                  <a:cubicBezTo>
                    <a:pt x="101" y="218"/>
                    <a:pt x="101" y="218"/>
                    <a:pt x="101" y="218"/>
                  </a:cubicBezTo>
                  <a:cubicBezTo>
                    <a:pt x="100" y="219"/>
                    <a:pt x="99" y="219"/>
                    <a:pt x="98" y="219"/>
                  </a:cubicBezTo>
                  <a:cubicBezTo>
                    <a:pt x="95" y="219"/>
                    <a:pt x="92" y="218"/>
                    <a:pt x="90" y="216"/>
                  </a:cubicBezTo>
                  <a:cubicBezTo>
                    <a:pt x="87" y="213"/>
                    <a:pt x="86" y="209"/>
                    <a:pt x="88" y="205"/>
                  </a:cubicBezTo>
                  <a:cubicBezTo>
                    <a:pt x="103" y="159"/>
                    <a:pt x="103" y="159"/>
                    <a:pt x="103" y="159"/>
                  </a:cubicBezTo>
                  <a:cubicBezTo>
                    <a:pt x="103" y="158"/>
                    <a:pt x="104" y="156"/>
                    <a:pt x="105" y="155"/>
                  </a:cubicBezTo>
                  <a:cubicBezTo>
                    <a:pt x="256" y="4"/>
                    <a:pt x="256" y="4"/>
                    <a:pt x="256" y="4"/>
                  </a:cubicBezTo>
                  <a:cubicBezTo>
                    <a:pt x="260" y="0"/>
                    <a:pt x="267" y="0"/>
                    <a:pt x="271" y="4"/>
                  </a:cubicBezTo>
                  <a:cubicBezTo>
                    <a:pt x="301" y="35"/>
                    <a:pt x="301" y="35"/>
                    <a:pt x="301" y="35"/>
                  </a:cubicBezTo>
                  <a:cubicBezTo>
                    <a:pt x="303" y="37"/>
                    <a:pt x="305" y="39"/>
                    <a:pt x="305" y="42"/>
                  </a:cubicBezTo>
                  <a:cubicBezTo>
                    <a:pt x="305" y="45"/>
                    <a:pt x="303" y="48"/>
                    <a:pt x="301" y="50"/>
                  </a:cubicBezTo>
                  <a:close/>
                  <a:moveTo>
                    <a:pt x="218" y="102"/>
                  </a:moveTo>
                  <a:cubicBezTo>
                    <a:pt x="203" y="87"/>
                    <a:pt x="203" y="87"/>
                    <a:pt x="203" y="87"/>
                  </a:cubicBezTo>
                  <a:cubicBezTo>
                    <a:pt x="122" y="169"/>
                    <a:pt x="122" y="169"/>
                    <a:pt x="122" y="169"/>
                  </a:cubicBezTo>
                  <a:cubicBezTo>
                    <a:pt x="115" y="191"/>
                    <a:pt x="115" y="191"/>
                    <a:pt x="115" y="191"/>
                  </a:cubicBezTo>
                  <a:cubicBezTo>
                    <a:pt x="137" y="184"/>
                    <a:pt x="137" y="184"/>
                    <a:pt x="137" y="184"/>
                  </a:cubicBezTo>
                  <a:lnTo>
                    <a:pt x="218" y="102"/>
                  </a:lnTo>
                  <a:close/>
                  <a:moveTo>
                    <a:pt x="279" y="42"/>
                  </a:moveTo>
                  <a:cubicBezTo>
                    <a:pt x="264" y="27"/>
                    <a:pt x="264" y="27"/>
                    <a:pt x="264" y="27"/>
                  </a:cubicBezTo>
                  <a:cubicBezTo>
                    <a:pt x="218" y="72"/>
                    <a:pt x="218" y="72"/>
                    <a:pt x="218" y="72"/>
                  </a:cubicBezTo>
                  <a:cubicBezTo>
                    <a:pt x="234" y="87"/>
                    <a:pt x="234" y="87"/>
                    <a:pt x="234" y="87"/>
                  </a:cubicBezTo>
                  <a:lnTo>
                    <a:pt x="279" y="42"/>
                  </a:lnTo>
                  <a:close/>
                  <a:moveTo>
                    <a:pt x="318" y="82"/>
                  </a:moveTo>
                  <a:cubicBezTo>
                    <a:pt x="313" y="78"/>
                    <a:pt x="307" y="78"/>
                    <a:pt x="302" y="82"/>
                  </a:cubicBezTo>
                  <a:cubicBezTo>
                    <a:pt x="260" y="125"/>
                    <a:pt x="260" y="125"/>
                    <a:pt x="260" y="125"/>
                  </a:cubicBezTo>
                  <a:cubicBezTo>
                    <a:pt x="256" y="129"/>
                    <a:pt x="256" y="136"/>
                    <a:pt x="260" y="140"/>
                  </a:cubicBezTo>
                  <a:cubicBezTo>
                    <a:pt x="262" y="142"/>
                    <a:pt x="265" y="143"/>
                    <a:pt x="267" y="143"/>
                  </a:cubicBezTo>
                  <a:cubicBezTo>
                    <a:pt x="270" y="143"/>
                    <a:pt x="273" y="142"/>
                    <a:pt x="275" y="140"/>
                  </a:cubicBezTo>
                  <a:cubicBezTo>
                    <a:pt x="318" y="98"/>
                    <a:pt x="318" y="98"/>
                    <a:pt x="318" y="98"/>
                  </a:cubicBezTo>
                  <a:cubicBezTo>
                    <a:pt x="322" y="93"/>
                    <a:pt x="322" y="87"/>
                    <a:pt x="318" y="8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sp>
          <p:nvSpPr>
            <p:cNvPr id="35" name="Freeform 245">
              <a:extLst>
                <a:ext uri="{FF2B5EF4-FFF2-40B4-BE49-F238E27FC236}">
                  <a16:creationId xmlns:a16="http://schemas.microsoft.com/office/drawing/2014/main" id="{1C5D2482-97FE-4F2C-B00C-34E578CA9113}"/>
                </a:ext>
              </a:extLst>
            </p:cNvPr>
            <p:cNvSpPr>
              <a:spLocks noEditPoints="1"/>
            </p:cNvSpPr>
            <p:nvPr/>
          </p:nvSpPr>
          <p:spPr bwMode="auto">
            <a:xfrm>
              <a:off x="3476" y="785"/>
              <a:ext cx="340" cy="34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grpSp>
      <p:grpSp>
        <p:nvGrpSpPr>
          <p:cNvPr id="36" name="Group 592">
            <a:extLst>
              <a:ext uri="{FF2B5EF4-FFF2-40B4-BE49-F238E27FC236}">
                <a16:creationId xmlns:a16="http://schemas.microsoft.com/office/drawing/2014/main" id="{DC157F7D-3EBB-47E9-9FE7-A723BE6EF49A}"/>
              </a:ext>
            </a:extLst>
          </p:cNvPr>
          <p:cNvGrpSpPr>
            <a:grpSpLocks noChangeAspect="1"/>
          </p:cNvGrpSpPr>
          <p:nvPr/>
        </p:nvGrpSpPr>
        <p:grpSpPr bwMode="auto">
          <a:xfrm>
            <a:off x="6792336" y="2783181"/>
            <a:ext cx="365760" cy="364688"/>
            <a:chOff x="373" y="1933"/>
            <a:chExt cx="341" cy="340"/>
          </a:xfrm>
          <a:solidFill>
            <a:schemeClr val="accent6"/>
          </a:solidFill>
        </p:grpSpPr>
        <p:sp>
          <p:nvSpPr>
            <p:cNvPr id="37" name="Freeform 693">
              <a:extLst>
                <a:ext uri="{FF2B5EF4-FFF2-40B4-BE49-F238E27FC236}">
                  <a16:creationId xmlns:a16="http://schemas.microsoft.com/office/drawing/2014/main" id="{2147BEE6-1A85-4BBA-A769-8E1C9E682DE5}"/>
                </a:ext>
              </a:extLst>
            </p:cNvPr>
            <p:cNvSpPr>
              <a:spLocks/>
            </p:cNvSpPr>
            <p:nvPr/>
          </p:nvSpPr>
          <p:spPr bwMode="auto">
            <a:xfrm>
              <a:off x="436" y="2031"/>
              <a:ext cx="207" cy="157"/>
            </a:xfrm>
            <a:custGeom>
              <a:avLst/>
              <a:gdLst>
                <a:gd name="T0" fmla="*/ 307 w 311"/>
                <a:gd name="T1" fmla="*/ 4 h 236"/>
                <a:gd name="T2" fmla="*/ 292 w 311"/>
                <a:gd name="T3" fmla="*/ 4 h 236"/>
                <a:gd name="T4" fmla="*/ 86 w 311"/>
                <a:gd name="T5" fmla="*/ 210 h 236"/>
                <a:gd name="T6" fmla="*/ 19 w 311"/>
                <a:gd name="T7" fmla="*/ 143 h 236"/>
                <a:gd name="T8" fmla="*/ 4 w 311"/>
                <a:gd name="T9" fmla="*/ 143 h 236"/>
                <a:gd name="T10" fmla="*/ 4 w 311"/>
                <a:gd name="T11" fmla="*/ 158 h 236"/>
                <a:gd name="T12" fmla="*/ 78 w 311"/>
                <a:gd name="T13" fmla="*/ 233 h 236"/>
                <a:gd name="T14" fmla="*/ 86 w 311"/>
                <a:gd name="T15" fmla="*/ 236 h 236"/>
                <a:gd name="T16" fmla="*/ 94 w 311"/>
                <a:gd name="T17" fmla="*/ 233 h 236"/>
                <a:gd name="T18" fmla="*/ 307 w 311"/>
                <a:gd name="T19" fmla="*/ 19 h 236"/>
                <a:gd name="T20" fmla="*/ 307 w 311"/>
                <a:gd name="T21" fmla="*/ 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1" h="236">
                  <a:moveTo>
                    <a:pt x="307" y="4"/>
                  </a:moveTo>
                  <a:cubicBezTo>
                    <a:pt x="303" y="0"/>
                    <a:pt x="296" y="0"/>
                    <a:pt x="292" y="4"/>
                  </a:cubicBezTo>
                  <a:cubicBezTo>
                    <a:pt x="86" y="210"/>
                    <a:pt x="86" y="210"/>
                    <a:pt x="86" y="210"/>
                  </a:cubicBezTo>
                  <a:cubicBezTo>
                    <a:pt x="19" y="143"/>
                    <a:pt x="19" y="143"/>
                    <a:pt x="19" y="143"/>
                  </a:cubicBezTo>
                  <a:cubicBezTo>
                    <a:pt x="15" y="139"/>
                    <a:pt x="8" y="139"/>
                    <a:pt x="4" y="143"/>
                  </a:cubicBezTo>
                  <a:cubicBezTo>
                    <a:pt x="0" y="147"/>
                    <a:pt x="0" y="154"/>
                    <a:pt x="4" y="158"/>
                  </a:cubicBezTo>
                  <a:cubicBezTo>
                    <a:pt x="78" y="233"/>
                    <a:pt x="78" y="233"/>
                    <a:pt x="78" y="233"/>
                  </a:cubicBezTo>
                  <a:cubicBezTo>
                    <a:pt x="81" y="235"/>
                    <a:pt x="83" y="236"/>
                    <a:pt x="86" y="236"/>
                  </a:cubicBezTo>
                  <a:cubicBezTo>
                    <a:pt x="89" y="236"/>
                    <a:pt x="91" y="235"/>
                    <a:pt x="94" y="233"/>
                  </a:cubicBezTo>
                  <a:cubicBezTo>
                    <a:pt x="307" y="19"/>
                    <a:pt x="307" y="19"/>
                    <a:pt x="307" y="19"/>
                  </a:cubicBezTo>
                  <a:cubicBezTo>
                    <a:pt x="311" y="15"/>
                    <a:pt x="311" y="8"/>
                    <a:pt x="30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sp>
          <p:nvSpPr>
            <p:cNvPr id="38" name="Freeform 694">
              <a:extLst>
                <a:ext uri="{FF2B5EF4-FFF2-40B4-BE49-F238E27FC236}">
                  <a16:creationId xmlns:a16="http://schemas.microsoft.com/office/drawing/2014/main" id="{6E1513FE-F9E3-47D9-B8CC-545A389D4993}"/>
                </a:ext>
              </a:extLst>
            </p:cNvPr>
            <p:cNvSpPr>
              <a:spLocks noEditPoints="1"/>
            </p:cNvSpPr>
            <p:nvPr/>
          </p:nvSpPr>
          <p:spPr bwMode="auto">
            <a:xfrm>
              <a:off x="373" y="1933"/>
              <a:ext cx="341"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grpSp>
      <p:grpSp>
        <p:nvGrpSpPr>
          <p:cNvPr id="39" name="Group 387">
            <a:extLst>
              <a:ext uri="{FF2B5EF4-FFF2-40B4-BE49-F238E27FC236}">
                <a16:creationId xmlns:a16="http://schemas.microsoft.com/office/drawing/2014/main" id="{92CFCA51-2AF4-48B1-A1F4-C4D464BF45EE}"/>
              </a:ext>
            </a:extLst>
          </p:cNvPr>
          <p:cNvGrpSpPr>
            <a:grpSpLocks noChangeAspect="1"/>
          </p:cNvGrpSpPr>
          <p:nvPr/>
        </p:nvGrpSpPr>
        <p:grpSpPr bwMode="auto">
          <a:xfrm>
            <a:off x="6802428" y="5136575"/>
            <a:ext cx="369676" cy="369676"/>
            <a:chOff x="7354" y="1520"/>
            <a:chExt cx="340" cy="340"/>
          </a:xfrm>
          <a:solidFill>
            <a:srgbClr val="70AD47"/>
          </a:solidFill>
        </p:grpSpPr>
        <p:sp>
          <p:nvSpPr>
            <p:cNvPr id="40" name="Freeform 388">
              <a:extLst>
                <a:ext uri="{FF2B5EF4-FFF2-40B4-BE49-F238E27FC236}">
                  <a16:creationId xmlns:a16="http://schemas.microsoft.com/office/drawing/2014/main" id="{8F64CFF6-AB61-43ED-A07E-25749A5A03AE}"/>
                </a:ext>
              </a:extLst>
            </p:cNvPr>
            <p:cNvSpPr>
              <a:spLocks noEditPoints="1"/>
            </p:cNvSpPr>
            <p:nvPr/>
          </p:nvSpPr>
          <p:spPr bwMode="auto">
            <a:xfrm>
              <a:off x="7418" y="1619"/>
              <a:ext cx="212" cy="141"/>
            </a:xfrm>
            <a:custGeom>
              <a:avLst/>
              <a:gdLst>
                <a:gd name="T0" fmla="*/ 64 w 320"/>
                <a:gd name="T1" fmla="*/ 0 h 213"/>
                <a:gd name="T2" fmla="*/ 10 w 320"/>
                <a:gd name="T3" fmla="*/ 0 h 213"/>
                <a:gd name="T4" fmla="*/ 0 w 320"/>
                <a:gd name="T5" fmla="*/ 11 h 213"/>
                <a:gd name="T6" fmla="*/ 0 w 320"/>
                <a:gd name="T7" fmla="*/ 64 h 213"/>
                <a:gd name="T8" fmla="*/ 10 w 320"/>
                <a:gd name="T9" fmla="*/ 75 h 213"/>
                <a:gd name="T10" fmla="*/ 64 w 320"/>
                <a:gd name="T11" fmla="*/ 75 h 213"/>
                <a:gd name="T12" fmla="*/ 74 w 320"/>
                <a:gd name="T13" fmla="*/ 64 h 213"/>
                <a:gd name="T14" fmla="*/ 74 w 320"/>
                <a:gd name="T15" fmla="*/ 11 h 213"/>
                <a:gd name="T16" fmla="*/ 64 w 320"/>
                <a:gd name="T17" fmla="*/ 0 h 213"/>
                <a:gd name="T18" fmla="*/ 53 w 320"/>
                <a:gd name="T19" fmla="*/ 53 h 213"/>
                <a:gd name="T20" fmla="*/ 21 w 320"/>
                <a:gd name="T21" fmla="*/ 53 h 213"/>
                <a:gd name="T22" fmla="*/ 21 w 320"/>
                <a:gd name="T23" fmla="*/ 21 h 213"/>
                <a:gd name="T24" fmla="*/ 53 w 320"/>
                <a:gd name="T25" fmla="*/ 21 h 213"/>
                <a:gd name="T26" fmla="*/ 53 w 320"/>
                <a:gd name="T27" fmla="*/ 53 h 213"/>
                <a:gd name="T28" fmla="*/ 117 w 320"/>
                <a:gd name="T29" fmla="*/ 11 h 213"/>
                <a:gd name="T30" fmla="*/ 128 w 320"/>
                <a:gd name="T31" fmla="*/ 0 h 213"/>
                <a:gd name="T32" fmla="*/ 309 w 320"/>
                <a:gd name="T33" fmla="*/ 0 h 213"/>
                <a:gd name="T34" fmla="*/ 320 w 320"/>
                <a:gd name="T35" fmla="*/ 11 h 213"/>
                <a:gd name="T36" fmla="*/ 309 w 320"/>
                <a:gd name="T37" fmla="*/ 21 h 213"/>
                <a:gd name="T38" fmla="*/ 128 w 320"/>
                <a:gd name="T39" fmla="*/ 21 h 213"/>
                <a:gd name="T40" fmla="*/ 117 w 320"/>
                <a:gd name="T41" fmla="*/ 11 h 213"/>
                <a:gd name="T42" fmla="*/ 320 w 320"/>
                <a:gd name="T43" fmla="*/ 64 h 213"/>
                <a:gd name="T44" fmla="*/ 309 w 320"/>
                <a:gd name="T45" fmla="*/ 75 h 213"/>
                <a:gd name="T46" fmla="*/ 128 w 320"/>
                <a:gd name="T47" fmla="*/ 75 h 213"/>
                <a:gd name="T48" fmla="*/ 117 w 320"/>
                <a:gd name="T49" fmla="*/ 64 h 213"/>
                <a:gd name="T50" fmla="*/ 128 w 320"/>
                <a:gd name="T51" fmla="*/ 53 h 213"/>
                <a:gd name="T52" fmla="*/ 309 w 320"/>
                <a:gd name="T53" fmla="*/ 53 h 213"/>
                <a:gd name="T54" fmla="*/ 320 w 320"/>
                <a:gd name="T55" fmla="*/ 64 h 213"/>
                <a:gd name="T56" fmla="*/ 64 w 320"/>
                <a:gd name="T57" fmla="*/ 139 h 213"/>
                <a:gd name="T58" fmla="*/ 10 w 320"/>
                <a:gd name="T59" fmla="*/ 139 h 213"/>
                <a:gd name="T60" fmla="*/ 0 w 320"/>
                <a:gd name="T61" fmla="*/ 149 h 213"/>
                <a:gd name="T62" fmla="*/ 0 w 320"/>
                <a:gd name="T63" fmla="*/ 203 h 213"/>
                <a:gd name="T64" fmla="*/ 10 w 320"/>
                <a:gd name="T65" fmla="*/ 213 h 213"/>
                <a:gd name="T66" fmla="*/ 64 w 320"/>
                <a:gd name="T67" fmla="*/ 213 h 213"/>
                <a:gd name="T68" fmla="*/ 74 w 320"/>
                <a:gd name="T69" fmla="*/ 203 h 213"/>
                <a:gd name="T70" fmla="*/ 74 w 320"/>
                <a:gd name="T71" fmla="*/ 149 h 213"/>
                <a:gd name="T72" fmla="*/ 64 w 320"/>
                <a:gd name="T73" fmla="*/ 139 h 213"/>
                <a:gd name="T74" fmla="*/ 53 w 320"/>
                <a:gd name="T75" fmla="*/ 192 h 213"/>
                <a:gd name="T76" fmla="*/ 21 w 320"/>
                <a:gd name="T77" fmla="*/ 192 h 213"/>
                <a:gd name="T78" fmla="*/ 21 w 320"/>
                <a:gd name="T79" fmla="*/ 160 h 213"/>
                <a:gd name="T80" fmla="*/ 53 w 320"/>
                <a:gd name="T81" fmla="*/ 160 h 213"/>
                <a:gd name="T82" fmla="*/ 53 w 320"/>
                <a:gd name="T83" fmla="*/ 192 h 213"/>
                <a:gd name="T84" fmla="*/ 320 w 320"/>
                <a:gd name="T85" fmla="*/ 149 h 213"/>
                <a:gd name="T86" fmla="*/ 309 w 320"/>
                <a:gd name="T87" fmla="*/ 160 h 213"/>
                <a:gd name="T88" fmla="*/ 128 w 320"/>
                <a:gd name="T89" fmla="*/ 160 h 213"/>
                <a:gd name="T90" fmla="*/ 117 w 320"/>
                <a:gd name="T91" fmla="*/ 149 h 213"/>
                <a:gd name="T92" fmla="*/ 128 w 320"/>
                <a:gd name="T93" fmla="*/ 139 h 213"/>
                <a:gd name="T94" fmla="*/ 309 w 320"/>
                <a:gd name="T95" fmla="*/ 139 h 213"/>
                <a:gd name="T96" fmla="*/ 320 w 320"/>
                <a:gd name="T97" fmla="*/ 149 h 213"/>
                <a:gd name="T98" fmla="*/ 320 w 320"/>
                <a:gd name="T99" fmla="*/ 203 h 213"/>
                <a:gd name="T100" fmla="*/ 309 w 320"/>
                <a:gd name="T101" fmla="*/ 213 h 213"/>
                <a:gd name="T102" fmla="*/ 128 w 320"/>
                <a:gd name="T103" fmla="*/ 213 h 213"/>
                <a:gd name="T104" fmla="*/ 117 w 320"/>
                <a:gd name="T105" fmla="*/ 203 h 213"/>
                <a:gd name="T106" fmla="*/ 128 w 320"/>
                <a:gd name="T107" fmla="*/ 192 h 213"/>
                <a:gd name="T108" fmla="*/ 309 w 320"/>
                <a:gd name="T109" fmla="*/ 192 h 213"/>
                <a:gd name="T110" fmla="*/ 320 w 320"/>
                <a:gd name="T111" fmla="*/ 203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20" h="213">
                  <a:moveTo>
                    <a:pt x="64" y="0"/>
                  </a:moveTo>
                  <a:cubicBezTo>
                    <a:pt x="10" y="0"/>
                    <a:pt x="10" y="0"/>
                    <a:pt x="10" y="0"/>
                  </a:cubicBezTo>
                  <a:cubicBezTo>
                    <a:pt x="4" y="0"/>
                    <a:pt x="0" y="5"/>
                    <a:pt x="0" y="11"/>
                  </a:cubicBezTo>
                  <a:cubicBezTo>
                    <a:pt x="0" y="64"/>
                    <a:pt x="0" y="64"/>
                    <a:pt x="0" y="64"/>
                  </a:cubicBezTo>
                  <a:cubicBezTo>
                    <a:pt x="0" y="70"/>
                    <a:pt x="4" y="75"/>
                    <a:pt x="10" y="75"/>
                  </a:cubicBezTo>
                  <a:cubicBezTo>
                    <a:pt x="64" y="75"/>
                    <a:pt x="64" y="75"/>
                    <a:pt x="64" y="75"/>
                  </a:cubicBezTo>
                  <a:cubicBezTo>
                    <a:pt x="70" y="75"/>
                    <a:pt x="74" y="70"/>
                    <a:pt x="74" y="64"/>
                  </a:cubicBezTo>
                  <a:cubicBezTo>
                    <a:pt x="74" y="11"/>
                    <a:pt x="74" y="11"/>
                    <a:pt x="74" y="11"/>
                  </a:cubicBezTo>
                  <a:cubicBezTo>
                    <a:pt x="74" y="5"/>
                    <a:pt x="70" y="0"/>
                    <a:pt x="64" y="0"/>
                  </a:cubicBezTo>
                  <a:close/>
                  <a:moveTo>
                    <a:pt x="53" y="53"/>
                  </a:moveTo>
                  <a:cubicBezTo>
                    <a:pt x="21" y="53"/>
                    <a:pt x="21" y="53"/>
                    <a:pt x="21" y="53"/>
                  </a:cubicBezTo>
                  <a:cubicBezTo>
                    <a:pt x="21" y="21"/>
                    <a:pt x="21" y="21"/>
                    <a:pt x="21" y="21"/>
                  </a:cubicBezTo>
                  <a:cubicBezTo>
                    <a:pt x="53" y="21"/>
                    <a:pt x="53" y="21"/>
                    <a:pt x="53" y="21"/>
                  </a:cubicBezTo>
                  <a:lnTo>
                    <a:pt x="53" y="53"/>
                  </a:lnTo>
                  <a:close/>
                  <a:moveTo>
                    <a:pt x="117" y="11"/>
                  </a:moveTo>
                  <a:cubicBezTo>
                    <a:pt x="117" y="5"/>
                    <a:pt x="122" y="0"/>
                    <a:pt x="128" y="0"/>
                  </a:cubicBezTo>
                  <a:cubicBezTo>
                    <a:pt x="309" y="0"/>
                    <a:pt x="309" y="0"/>
                    <a:pt x="309" y="0"/>
                  </a:cubicBezTo>
                  <a:cubicBezTo>
                    <a:pt x="315" y="0"/>
                    <a:pt x="320" y="5"/>
                    <a:pt x="320" y="11"/>
                  </a:cubicBezTo>
                  <a:cubicBezTo>
                    <a:pt x="320" y="17"/>
                    <a:pt x="315" y="21"/>
                    <a:pt x="309" y="21"/>
                  </a:cubicBezTo>
                  <a:cubicBezTo>
                    <a:pt x="128" y="21"/>
                    <a:pt x="128" y="21"/>
                    <a:pt x="128" y="21"/>
                  </a:cubicBezTo>
                  <a:cubicBezTo>
                    <a:pt x="122" y="21"/>
                    <a:pt x="117" y="17"/>
                    <a:pt x="117" y="11"/>
                  </a:cubicBezTo>
                  <a:close/>
                  <a:moveTo>
                    <a:pt x="320" y="64"/>
                  </a:moveTo>
                  <a:cubicBezTo>
                    <a:pt x="320" y="70"/>
                    <a:pt x="315" y="75"/>
                    <a:pt x="309" y="75"/>
                  </a:cubicBezTo>
                  <a:cubicBezTo>
                    <a:pt x="128" y="75"/>
                    <a:pt x="128" y="75"/>
                    <a:pt x="128" y="75"/>
                  </a:cubicBezTo>
                  <a:cubicBezTo>
                    <a:pt x="122" y="75"/>
                    <a:pt x="117" y="70"/>
                    <a:pt x="117" y="64"/>
                  </a:cubicBezTo>
                  <a:cubicBezTo>
                    <a:pt x="117" y="58"/>
                    <a:pt x="122" y="53"/>
                    <a:pt x="128" y="53"/>
                  </a:cubicBezTo>
                  <a:cubicBezTo>
                    <a:pt x="309" y="53"/>
                    <a:pt x="309" y="53"/>
                    <a:pt x="309" y="53"/>
                  </a:cubicBezTo>
                  <a:cubicBezTo>
                    <a:pt x="315" y="53"/>
                    <a:pt x="320" y="58"/>
                    <a:pt x="320" y="64"/>
                  </a:cubicBezTo>
                  <a:close/>
                  <a:moveTo>
                    <a:pt x="64" y="139"/>
                  </a:moveTo>
                  <a:cubicBezTo>
                    <a:pt x="10" y="139"/>
                    <a:pt x="10" y="139"/>
                    <a:pt x="10" y="139"/>
                  </a:cubicBezTo>
                  <a:cubicBezTo>
                    <a:pt x="4" y="139"/>
                    <a:pt x="0" y="143"/>
                    <a:pt x="0" y="149"/>
                  </a:cubicBezTo>
                  <a:cubicBezTo>
                    <a:pt x="0" y="203"/>
                    <a:pt x="0" y="203"/>
                    <a:pt x="0" y="203"/>
                  </a:cubicBezTo>
                  <a:cubicBezTo>
                    <a:pt x="0" y="209"/>
                    <a:pt x="4" y="213"/>
                    <a:pt x="10" y="213"/>
                  </a:cubicBezTo>
                  <a:cubicBezTo>
                    <a:pt x="64" y="213"/>
                    <a:pt x="64" y="213"/>
                    <a:pt x="64" y="213"/>
                  </a:cubicBezTo>
                  <a:cubicBezTo>
                    <a:pt x="70" y="213"/>
                    <a:pt x="74" y="209"/>
                    <a:pt x="74" y="203"/>
                  </a:cubicBezTo>
                  <a:cubicBezTo>
                    <a:pt x="74" y="149"/>
                    <a:pt x="74" y="149"/>
                    <a:pt x="74" y="149"/>
                  </a:cubicBezTo>
                  <a:cubicBezTo>
                    <a:pt x="74" y="143"/>
                    <a:pt x="70" y="139"/>
                    <a:pt x="64" y="139"/>
                  </a:cubicBezTo>
                  <a:close/>
                  <a:moveTo>
                    <a:pt x="53" y="192"/>
                  </a:moveTo>
                  <a:cubicBezTo>
                    <a:pt x="21" y="192"/>
                    <a:pt x="21" y="192"/>
                    <a:pt x="21" y="192"/>
                  </a:cubicBezTo>
                  <a:cubicBezTo>
                    <a:pt x="21" y="160"/>
                    <a:pt x="21" y="160"/>
                    <a:pt x="21" y="160"/>
                  </a:cubicBezTo>
                  <a:cubicBezTo>
                    <a:pt x="53" y="160"/>
                    <a:pt x="53" y="160"/>
                    <a:pt x="53" y="160"/>
                  </a:cubicBezTo>
                  <a:lnTo>
                    <a:pt x="53" y="192"/>
                  </a:lnTo>
                  <a:close/>
                  <a:moveTo>
                    <a:pt x="320" y="149"/>
                  </a:moveTo>
                  <a:cubicBezTo>
                    <a:pt x="320" y="155"/>
                    <a:pt x="315" y="160"/>
                    <a:pt x="309" y="160"/>
                  </a:cubicBezTo>
                  <a:cubicBezTo>
                    <a:pt x="128" y="160"/>
                    <a:pt x="128" y="160"/>
                    <a:pt x="128" y="160"/>
                  </a:cubicBezTo>
                  <a:cubicBezTo>
                    <a:pt x="122" y="160"/>
                    <a:pt x="117" y="155"/>
                    <a:pt x="117" y="149"/>
                  </a:cubicBezTo>
                  <a:cubicBezTo>
                    <a:pt x="117" y="143"/>
                    <a:pt x="122" y="139"/>
                    <a:pt x="128" y="139"/>
                  </a:cubicBezTo>
                  <a:cubicBezTo>
                    <a:pt x="309" y="139"/>
                    <a:pt x="309" y="139"/>
                    <a:pt x="309" y="139"/>
                  </a:cubicBezTo>
                  <a:cubicBezTo>
                    <a:pt x="315" y="139"/>
                    <a:pt x="320" y="143"/>
                    <a:pt x="320" y="149"/>
                  </a:cubicBezTo>
                  <a:close/>
                  <a:moveTo>
                    <a:pt x="320" y="203"/>
                  </a:moveTo>
                  <a:cubicBezTo>
                    <a:pt x="320" y="209"/>
                    <a:pt x="315" y="213"/>
                    <a:pt x="309" y="213"/>
                  </a:cubicBezTo>
                  <a:cubicBezTo>
                    <a:pt x="128" y="213"/>
                    <a:pt x="128" y="213"/>
                    <a:pt x="128" y="213"/>
                  </a:cubicBezTo>
                  <a:cubicBezTo>
                    <a:pt x="122" y="213"/>
                    <a:pt x="117" y="209"/>
                    <a:pt x="117" y="203"/>
                  </a:cubicBezTo>
                  <a:cubicBezTo>
                    <a:pt x="117" y="197"/>
                    <a:pt x="122" y="192"/>
                    <a:pt x="128" y="192"/>
                  </a:cubicBezTo>
                  <a:cubicBezTo>
                    <a:pt x="309" y="192"/>
                    <a:pt x="309" y="192"/>
                    <a:pt x="309" y="192"/>
                  </a:cubicBezTo>
                  <a:cubicBezTo>
                    <a:pt x="315" y="192"/>
                    <a:pt x="320" y="197"/>
                    <a:pt x="320" y="203"/>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sp>
          <p:nvSpPr>
            <p:cNvPr id="41" name="Freeform 389">
              <a:extLst>
                <a:ext uri="{FF2B5EF4-FFF2-40B4-BE49-F238E27FC236}">
                  <a16:creationId xmlns:a16="http://schemas.microsoft.com/office/drawing/2014/main" id="{7E8F4C75-3A33-43DD-8B9F-106AD142D3AD}"/>
                </a:ext>
              </a:extLst>
            </p:cNvPr>
            <p:cNvSpPr>
              <a:spLocks noEditPoints="1"/>
            </p:cNvSpPr>
            <p:nvPr/>
          </p:nvSpPr>
          <p:spPr bwMode="auto">
            <a:xfrm>
              <a:off x="7354" y="1520"/>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grpSp>
      <p:grpSp>
        <p:nvGrpSpPr>
          <p:cNvPr id="42" name="Group 597">
            <a:extLst>
              <a:ext uri="{FF2B5EF4-FFF2-40B4-BE49-F238E27FC236}">
                <a16:creationId xmlns:a16="http://schemas.microsoft.com/office/drawing/2014/main" id="{CD5DF426-11A7-4621-8FB7-FA03D5F9DFF7}"/>
              </a:ext>
            </a:extLst>
          </p:cNvPr>
          <p:cNvGrpSpPr>
            <a:grpSpLocks noChangeAspect="1"/>
          </p:cNvGrpSpPr>
          <p:nvPr/>
        </p:nvGrpSpPr>
        <p:grpSpPr bwMode="auto">
          <a:xfrm>
            <a:off x="6804249" y="5736887"/>
            <a:ext cx="368120" cy="367041"/>
            <a:chOff x="2745" y="2621"/>
            <a:chExt cx="341" cy="340"/>
          </a:xfrm>
          <a:solidFill>
            <a:srgbClr val="70AD47"/>
          </a:solidFill>
        </p:grpSpPr>
        <p:sp>
          <p:nvSpPr>
            <p:cNvPr id="43" name="Freeform 598">
              <a:extLst>
                <a:ext uri="{FF2B5EF4-FFF2-40B4-BE49-F238E27FC236}">
                  <a16:creationId xmlns:a16="http://schemas.microsoft.com/office/drawing/2014/main" id="{34C853B0-8EFD-4230-80AA-302109D6B583}"/>
                </a:ext>
              </a:extLst>
            </p:cNvPr>
            <p:cNvSpPr>
              <a:spLocks noEditPoints="1"/>
            </p:cNvSpPr>
            <p:nvPr/>
          </p:nvSpPr>
          <p:spPr bwMode="auto">
            <a:xfrm>
              <a:off x="2824" y="2700"/>
              <a:ext cx="183" cy="181"/>
            </a:xfrm>
            <a:custGeom>
              <a:avLst/>
              <a:gdLst>
                <a:gd name="T0" fmla="*/ 137 w 274"/>
                <a:gd name="T1" fmla="*/ 197 h 273"/>
                <a:gd name="T2" fmla="*/ 137 w 274"/>
                <a:gd name="T3" fmla="*/ 212 h 273"/>
                <a:gd name="T4" fmla="*/ 91 w 274"/>
                <a:gd name="T5" fmla="*/ 257 h 273"/>
                <a:gd name="T6" fmla="*/ 55 w 274"/>
                <a:gd name="T7" fmla="*/ 273 h 273"/>
                <a:gd name="T8" fmla="*/ 53 w 274"/>
                <a:gd name="T9" fmla="*/ 273 h 273"/>
                <a:gd name="T10" fmla="*/ 16 w 274"/>
                <a:gd name="T11" fmla="*/ 257 h 273"/>
                <a:gd name="T12" fmla="*/ 0 w 274"/>
                <a:gd name="T13" fmla="*/ 219 h 273"/>
                <a:gd name="T14" fmla="*/ 16 w 274"/>
                <a:gd name="T15" fmla="*/ 182 h 273"/>
                <a:gd name="T16" fmla="*/ 84 w 274"/>
                <a:gd name="T17" fmla="*/ 114 h 273"/>
                <a:gd name="T18" fmla="*/ 120 w 274"/>
                <a:gd name="T19" fmla="*/ 98 h 273"/>
                <a:gd name="T20" fmla="*/ 159 w 274"/>
                <a:gd name="T21" fmla="*/ 114 h 273"/>
                <a:gd name="T22" fmla="*/ 159 w 274"/>
                <a:gd name="T23" fmla="*/ 129 h 273"/>
                <a:gd name="T24" fmla="*/ 144 w 274"/>
                <a:gd name="T25" fmla="*/ 129 h 273"/>
                <a:gd name="T26" fmla="*/ 121 w 274"/>
                <a:gd name="T27" fmla="*/ 119 h 273"/>
                <a:gd name="T28" fmla="*/ 99 w 274"/>
                <a:gd name="T29" fmla="*/ 129 h 273"/>
                <a:gd name="T30" fmla="*/ 31 w 274"/>
                <a:gd name="T31" fmla="*/ 197 h 273"/>
                <a:gd name="T32" fmla="*/ 21 w 274"/>
                <a:gd name="T33" fmla="*/ 219 h 273"/>
                <a:gd name="T34" fmla="*/ 31 w 274"/>
                <a:gd name="T35" fmla="*/ 242 h 273"/>
                <a:gd name="T36" fmla="*/ 54 w 274"/>
                <a:gd name="T37" fmla="*/ 252 h 273"/>
                <a:gd name="T38" fmla="*/ 76 w 274"/>
                <a:gd name="T39" fmla="*/ 242 h 273"/>
                <a:gd name="T40" fmla="*/ 122 w 274"/>
                <a:gd name="T41" fmla="*/ 197 h 273"/>
                <a:gd name="T42" fmla="*/ 137 w 274"/>
                <a:gd name="T43" fmla="*/ 197 h 273"/>
                <a:gd name="T44" fmla="*/ 257 w 274"/>
                <a:gd name="T45" fmla="*/ 16 h 273"/>
                <a:gd name="T46" fmla="*/ 219 w 274"/>
                <a:gd name="T47" fmla="*/ 0 h 273"/>
                <a:gd name="T48" fmla="*/ 182 w 274"/>
                <a:gd name="T49" fmla="*/ 16 h 273"/>
                <a:gd name="T50" fmla="*/ 137 w 274"/>
                <a:gd name="T51" fmla="*/ 61 h 273"/>
                <a:gd name="T52" fmla="*/ 137 w 274"/>
                <a:gd name="T53" fmla="*/ 76 h 273"/>
                <a:gd name="T54" fmla="*/ 152 w 274"/>
                <a:gd name="T55" fmla="*/ 76 h 273"/>
                <a:gd name="T56" fmla="*/ 197 w 274"/>
                <a:gd name="T57" fmla="*/ 31 h 273"/>
                <a:gd name="T58" fmla="*/ 219 w 274"/>
                <a:gd name="T59" fmla="*/ 21 h 273"/>
                <a:gd name="T60" fmla="*/ 242 w 274"/>
                <a:gd name="T61" fmla="*/ 31 h 273"/>
                <a:gd name="T62" fmla="*/ 252 w 274"/>
                <a:gd name="T63" fmla="*/ 54 h 273"/>
                <a:gd name="T64" fmla="*/ 242 w 274"/>
                <a:gd name="T65" fmla="*/ 76 h 273"/>
                <a:gd name="T66" fmla="*/ 174 w 274"/>
                <a:gd name="T67" fmla="*/ 144 h 273"/>
                <a:gd name="T68" fmla="*/ 152 w 274"/>
                <a:gd name="T69" fmla="*/ 154 h 273"/>
                <a:gd name="T70" fmla="*/ 129 w 274"/>
                <a:gd name="T71" fmla="*/ 144 h 273"/>
                <a:gd name="T72" fmla="*/ 114 w 274"/>
                <a:gd name="T73" fmla="*/ 144 h 273"/>
                <a:gd name="T74" fmla="*/ 114 w 274"/>
                <a:gd name="T75" fmla="*/ 159 h 273"/>
                <a:gd name="T76" fmla="*/ 152 w 274"/>
                <a:gd name="T77" fmla="*/ 175 h 273"/>
                <a:gd name="T78" fmla="*/ 153 w 274"/>
                <a:gd name="T79" fmla="*/ 175 h 273"/>
                <a:gd name="T80" fmla="*/ 189 w 274"/>
                <a:gd name="T81" fmla="*/ 159 h 273"/>
                <a:gd name="T82" fmla="*/ 257 w 274"/>
                <a:gd name="T83" fmla="*/ 91 h 273"/>
                <a:gd name="T84" fmla="*/ 273 w 274"/>
                <a:gd name="T85" fmla="*/ 55 h 273"/>
                <a:gd name="T86" fmla="*/ 257 w 274"/>
                <a:gd name="T87" fmla="*/ 16 h 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74" h="273">
                  <a:moveTo>
                    <a:pt x="137" y="197"/>
                  </a:moveTo>
                  <a:cubicBezTo>
                    <a:pt x="141" y="201"/>
                    <a:pt x="141" y="208"/>
                    <a:pt x="137" y="212"/>
                  </a:cubicBezTo>
                  <a:cubicBezTo>
                    <a:pt x="91" y="257"/>
                    <a:pt x="91" y="257"/>
                    <a:pt x="91" y="257"/>
                  </a:cubicBezTo>
                  <a:cubicBezTo>
                    <a:pt x="81" y="267"/>
                    <a:pt x="68" y="273"/>
                    <a:pt x="55" y="273"/>
                  </a:cubicBezTo>
                  <a:cubicBezTo>
                    <a:pt x="54" y="273"/>
                    <a:pt x="54" y="273"/>
                    <a:pt x="53" y="273"/>
                  </a:cubicBezTo>
                  <a:cubicBezTo>
                    <a:pt x="40" y="273"/>
                    <a:pt x="26" y="268"/>
                    <a:pt x="16" y="257"/>
                  </a:cubicBezTo>
                  <a:cubicBezTo>
                    <a:pt x="5" y="247"/>
                    <a:pt x="0" y="233"/>
                    <a:pt x="0" y="219"/>
                  </a:cubicBezTo>
                  <a:cubicBezTo>
                    <a:pt x="0" y="205"/>
                    <a:pt x="6" y="192"/>
                    <a:pt x="16" y="182"/>
                  </a:cubicBezTo>
                  <a:cubicBezTo>
                    <a:pt x="84" y="114"/>
                    <a:pt x="84" y="114"/>
                    <a:pt x="84" y="114"/>
                  </a:cubicBezTo>
                  <a:cubicBezTo>
                    <a:pt x="94" y="104"/>
                    <a:pt x="107" y="98"/>
                    <a:pt x="120" y="98"/>
                  </a:cubicBezTo>
                  <a:cubicBezTo>
                    <a:pt x="135" y="98"/>
                    <a:pt x="149" y="103"/>
                    <a:pt x="159" y="114"/>
                  </a:cubicBezTo>
                  <a:cubicBezTo>
                    <a:pt x="163" y="118"/>
                    <a:pt x="163" y="125"/>
                    <a:pt x="159" y="129"/>
                  </a:cubicBezTo>
                  <a:cubicBezTo>
                    <a:pt x="155" y="133"/>
                    <a:pt x="148" y="133"/>
                    <a:pt x="144" y="129"/>
                  </a:cubicBezTo>
                  <a:cubicBezTo>
                    <a:pt x="138" y="123"/>
                    <a:pt x="130" y="119"/>
                    <a:pt x="121" y="119"/>
                  </a:cubicBezTo>
                  <a:cubicBezTo>
                    <a:pt x="113" y="120"/>
                    <a:pt x="105" y="123"/>
                    <a:pt x="99" y="129"/>
                  </a:cubicBezTo>
                  <a:cubicBezTo>
                    <a:pt x="31" y="197"/>
                    <a:pt x="31" y="197"/>
                    <a:pt x="31" y="197"/>
                  </a:cubicBezTo>
                  <a:cubicBezTo>
                    <a:pt x="25" y="203"/>
                    <a:pt x="22" y="211"/>
                    <a:pt x="21" y="219"/>
                  </a:cubicBezTo>
                  <a:cubicBezTo>
                    <a:pt x="21" y="228"/>
                    <a:pt x="24" y="236"/>
                    <a:pt x="31" y="242"/>
                  </a:cubicBezTo>
                  <a:cubicBezTo>
                    <a:pt x="38" y="249"/>
                    <a:pt x="46" y="252"/>
                    <a:pt x="54" y="252"/>
                  </a:cubicBezTo>
                  <a:cubicBezTo>
                    <a:pt x="62" y="252"/>
                    <a:pt x="70" y="248"/>
                    <a:pt x="76" y="242"/>
                  </a:cubicBezTo>
                  <a:cubicBezTo>
                    <a:pt x="122" y="197"/>
                    <a:pt x="122" y="197"/>
                    <a:pt x="122" y="197"/>
                  </a:cubicBezTo>
                  <a:cubicBezTo>
                    <a:pt x="126" y="193"/>
                    <a:pt x="133" y="193"/>
                    <a:pt x="137" y="197"/>
                  </a:cubicBezTo>
                  <a:close/>
                  <a:moveTo>
                    <a:pt x="257" y="16"/>
                  </a:moveTo>
                  <a:cubicBezTo>
                    <a:pt x="247" y="5"/>
                    <a:pt x="233" y="0"/>
                    <a:pt x="219" y="0"/>
                  </a:cubicBezTo>
                  <a:cubicBezTo>
                    <a:pt x="205" y="0"/>
                    <a:pt x="192" y="6"/>
                    <a:pt x="182" y="16"/>
                  </a:cubicBezTo>
                  <a:cubicBezTo>
                    <a:pt x="137" y="61"/>
                    <a:pt x="137" y="61"/>
                    <a:pt x="137" y="61"/>
                  </a:cubicBezTo>
                  <a:cubicBezTo>
                    <a:pt x="133" y="65"/>
                    <a:pt x="133" y="72"/>
                    <a:pt x="137" y="76"/>
                  </a:cubicBezTo>
                  <a:cubicBezTo>
                    <a:pt x="141" y="80"/>
                    <a:pt x="148" y="80"/>
                    <a:pt x="152" y="76"/>
                  </a:cubicBezTo>
                  <a:cubicBezTo>
                    <a:pt x="197" y="31"/>
                    <a:pt x="197" y="31"/>
                    <a:pt x="197" y="31"/>
                  </a:cubicBezTo>
                  <a:cubicBezTo>
                    <a:pt x="203" y="25"/>
                    <a:pt x="211" y="22"/>
                    <a:pt x="219" y="21"/>
                  </a:cubicBezTo>
                  <a:cubicBezTo>
                    <a:pt x="228" y="21"/>
                    <a:pt x="236" y="24"/>
                    <a:pt x="242" y="31"/>
                  </a:cubicBezTo>
                  <a:cubicBezTo>
                    <a:pt x="249" y="38"/>
                    <a:pt x="252" y="46"/>
                    <a:pt x="252" y="54"/>
                  </a:cubicBezTo>
                  <a:cubicBezTo>
                    <a:pt x="252" y="62"/>
                    <a:pt x="248" y="70"/>
                    <a:pt x="242" y="76"/>
                  </a:cubicBezTo>
                  <a:cubicBezTo>
                    <a:pt x="174" y="144"/>
                    <a:pt x="174" y="144"/>
                    <a:pt x="174" y="144"/>
                  </a:cubicBezTo>
                  <a:cubicBezTo>
                    <a:pt x="168" y="150"/>
                    <a:pt x="160" y="154"/>
                    <a:pt x="152" y="154"/>
                  </a:cubicBezTo>
                  <a:cubicBezTo>
                    <a:pt x="144" y="154"/>
                    <a:pt x="136" y="151"/>
                    <a:pt x="129" y="144"/>
                  </a:cubicBezTo>
                  <a:cubicBezTo>
                    <a:pt x="125" y="140"/>
                    <a:pt x="118" y="140"/>
                    <a:pt x="114" y="144"/>
                  </a:cubicBezTo>
                  <a:cubicBezTo>
                    <a:pt x="110" y="148"/>
                    <a:pt x="110" y="155"/>
                    <a:pt x="114" y="159"/>
                  </a:cubicBezTo>
                  <a:cubicBezTo>
                    <a:pt x="124" y="170"/>
                    <a:pt x="138" y="175"/>
                    <a:pt x="152" y="175"/>
                  </a:cubicBezTo>
                  <a:cubicBezTo>
                    <a:pt x="152" y="175"/>
                    <a:pt x="152" y="175"/>
                    <a:pt x="153" y="175"/>
                  </a:cubicBezTo>
                  <a:cubicBezTo>
                    <a:pt x="167" y="175"/>
                    <a:pt x="180" y="169"/>
                    <a:pt x="189" y="159"/>
                  </a:cubicBezTo>
                  <a:cubicBezTo>
                    <a:pt x="257" y="91"/>
                    <a:pt x="257" y="91"/>
                    <a:pt x="257" y="91"/>
                  </a:cubicBezTo>
                  <a:cubicBezTo>
                    <a:pt x="267" y="81"/>
                    <a:pt x="273" y="68"/>
                    <a:pt x="273" y="55"/>
                  </a:cubicBezTo>
                  <a:cubicBezTo>
                    <a:pt x="274" y="40"/>
                    <a:pt x="268" y="27"/>
                    <a:pt x="257" y="1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sp>
          <p:nvSpPr>
            <p:cNvPr id="44" name="Freeform 599">
              <a:extLst>
                <a:ext uri="{FF2B5EF4-FFF2-40B4-BE49-F238E27FC236}">
                  <a16:creationId xmlns:a16="http://schemas.microsoft.com/office/drawing/2014/main" id="{68CF86A3-5C35-4A2E-ABA2-DC40619B26FC}"/>
                </a:ext>
              </a:extLst>
            </p:cNvPr>
            <p:cNvSpPr>
              <a:spLocks noEditPoints="1"/>
            </p:cNvSpPr>
            <p:nvPr/>
          </p:nvSpPr>
          <p:spPr bwMode="auto">
            <a:xfrm>
              <a:off x="2745" y="2621"/>
              <a:ext cx="341"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b="1" dirty="0">
                <a:solidFill>
                  <a:prstClr val="black"/>
                </a:solidFill>
              </a:endParaRPr>
            </a:p>
          </p:txBody>
        </p:sp>
      </p:grpSp>
      <p:grpSp>
        <p:nvGrpSpPr>
          <p:cNvPr id="45" name="Group 740">
            <a:extLst>
              <a:ext uri="{FF2B5EF4-FFF2-40B4-BE49-F238E27FC236}">
                <a16:creationId xmlns:a16="http://schemas.microsoft.com/office/drawing/2014/main" id="{FEFDC887-CD80-45CF-B02E-56F9E593BD4B}"/>
              </a:ext>
            </a:extLst>
          </p:cNvPr>
          <p:cNvGrpSpPr>
            <a:grpSpLocks noChangeAspect="1"/>
          </p:cNvGrpSpPr>
          <p:nvPr/>
        </p:nvGrpSpPr>
        <p:grpSpPr bwMode="auto">
          <a:xfrm>
            <a:off x="6802428" y="3372088"/>
            <a:ext cx="367041" cy="367041"/>
            <a:chOff x="5857" y="3295"/>
            <a:chExt cx="340" cy="340"/>
          </a:xfrm>
          <a:solidFill>
            <a:srgbClr val="70AD47"/>
          </a:solidFill>
        </p:grpSpPr>
        <p:sp>
          <p:nvSpPr>
            <p:cNvPr id="46" name="Freeform 741">
              <a:extLst>
                <a:ext uri="{FF2B5EF4-FFF2-40B4-BE49-F238E27FC236}">
                  <a16:creationId xmlns:a16="http://schemas.microsoft.com/office/drawing/2014/main" id="{69D551EE-2405-4B77-804D-830697B170B0}"/>
                </a:ext>
              </a:extLst>
            </p:cNvPr>
            <p:cNvSpPr>
              <a:spLocks noEditPoints="1"/>
            </p:cNvSpPr>
            <p:nvPr/>
          </p:nvSpPr>
          <p:spPr bwMode="auto">
            <a:xfrm>
              <a:off x="5991" y="3415"/>
              <a:ext cx="71" cy="156"/>
            </a:xfrm>
            <a:custGeom>
              <a:avLst/>
              <a:gdLst>
                <a:gd name="T0" fmla="*/ 96 w 107"/>
                <a:gd name="T1" fmla="*/ 0 h 235"/>
                <a:gd name="T2" fmla="*/ 11 w 107"/>
                <a:gd name="T3" fmla="*/ 0 h 235"/>
                <a:gd name="T4" fmla="*/ 0 w 107"/>
                <a:gd name="T5" fmla="*/ 11 h 235"/>
                <a:gd name="T6" fmla="*/ 0 w 107"/>
                <a:gd name="T7" fmla="*/ 117 h 235"/>
                <a:gd name="T8" fmla="*/ 11 w 107"/>
                <a:gd name="T9" fmla="*/ 128 h 235"/>
                <a:gd name="T10" fmla="*/ 22 w 107"/>
                <a:gd name="T11" fmla="*/ 128 h 235"/>
                <a:gd name="T12" fmla="*/ 22 w 107"/>
                <a:gd name="T13" fmla="*/ 224 h 235"/>
                <a:gd name="T14" fmla="*/ 32 w 107"/>
                <a:gd name="T15" fmla="*/ 235 h 235"/>
                <a:gd name="T16" fmla="*/ 43 w 107"/>
                <a:gd name="T17" fmla="*/ 224 h 235"/>
                <a:gd name="T18" fmla="*/ 43 w 107"/>
                <a:gd name="T19" fmla="*/ 128 h 235"/>
                <a:gd name="T20" fmla="*/ 64 w 107"/>
                <a:gd name="T21" fmla="*/ 128 h 235"/>
                <a:gd name="T22" fmla="*/ 64 w 107"/>
                <a:gd name="T23" fmla="*/ 224 h 235"/>
                <a:gd name="T24" fmla="*/ 75 w 107"/>
                <a:gd name="T25" fmla="*/ 235 h 235"/>
                <a:gd name="T26" fmla="*/ 86 w 107"/>
                <a:gd name="T27" fmla="*/ 224 h 235"/>
                <a:gd name="T28" fmla="*/ 86 w 107"/>
                <a:gd name="T29" fmla="*/ 128 h 235"/>
                <a:gd name="T30" fmla="*/ 96 w 107"/>
                <a:gd name="T31" fmla="*/ 128 h 235"/>
                <a:gd name="T32" fmla="*/ 107 w 107"/>
                <a:gd name="T33" fmla="*/ 117 h 235"/>
                <a:gd name="T34" fmla="*/ 107 w 107"/>
                <a:gd name="T35" fmla="*/ 11 h 235"/>
                <a:gd name="T36" fmla="*/ 96 w 107"/>
                <a:gd name="T37" fmla="*/ 0 h 235"/>
                <a:gd name="T38" fmla="*/ 86 w 107"/>
                <a:gd name="T39" fmla="*/ 107 h 235"/>
                <a:gd name="T40" fmla="*/ 22 w 107"/>
                <a:gd name="T41" fmla="*/ 107 h 235"/>
                <a:gd name="T42" fmla="*/ 22 w 107"/>
                <a:gd name="T43" fmla="*/ 21 h 235"/>
                <a:gd name="T44" fmla="*/ 86 w 107"/>
                <a:gd name="T45" fmla="*/ 21 h 235"/>
                <a:gd name="T46" fmla="*/ 86 w 107"/>
                <a:gd name="T47" fmla="*/ 107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07" h="235">
                  <a:moveTo>
                    <a:pt x="96" y="0"/>
                  </a:moveTo>
                  <a:cubicBezTo>
                    <a:pt x="11" y="0"/>
                    <a:pt x="11" y="0"/>
                    <a:pt x="11" y="0"/>
                  </a:cubicBezTo>
                  <a:cubicBezTo>
                    <a:pt x="5" y="0"/>
                    <a:pt x="0" y="5"/>
                    <a:pt x="0" y="11"/>
                  </a:cubicBezTo>
                  <a:cubicBezTo>
                    <a:pt x="0" y="117"/>
                    <a:pt x="0" y="117"/>
                    <a:pt x="0" y="117"/>
                  </a:cubicBezTo>
                  <a:cubicBezTo>
                    <a:pt x="0" y="123"/>
                    <a:pt x="5" y="128"/>
                    <a:pt x="11" y="128"/>
                  </a:cubicBezTo>
                  <a:cubicBezTo>
                    <a:pt x="22" y="128"/>
                    <a:pt x="22" y="128"/>
                    <a:pt x="22" y="128"/>
                  </a:cubicBezTo>
                  <a:cubicBezTo>
                    <a:pt x="22" y="224"/>
                    <a:pt x="22" y="224"/>
                    <a:pt x="22" y="224"/>
                  </a:cubicBezTo>
                  <a:cubicBezTo>
                    <a:pt x="22" y="230"/>
                    <a:pt x="26" y="235"/>
                    <a:pt x="32" y="235"/>
                  </a:cubicBezTo>
                  <a:cubicBezTo>
                    <a:pt x="38" y="235"/>
                    <a:pt x="43" y="230"/>
                    <a:pt x="43" y="224"/>
                  </a:cubicBezTo>
                  <a:cubicBezTo>
                    <a:pt x="43" y="128"/>
                    <a:pt x="43" y="128"/>
                    <a:pt x="43" y="128"/>
                  </a:cubicBezTo>
                  <a:cubicBezTo>
                    <a:pt x="64" y="128"/>
                    <a:pt x="64" y="128"/>
                    <a:pt x="64" y="128"/>
                  </a:cubicBezTo>
                  <a:cubicBezTo>
                    <a:pt x="64" y="224"/>
                    <a:pt x="64" y="224"/>
                    <a:pt x="64" y="224"/>
                  </a:cubicBezTo>
                  <a:cubicBezTo>
                    <a:pt x="64" y="230"/>
                    <a:pt x="69" y="235"/>
                    <a:pt x="75" y="235"/>
                  </a:cubicBezTo>
                  <a:cubicBezTo>
                    <a:pt x="81" y="235"/>
                    <a:pt x="86" y="230"/>
                    <a:pt x="86" y="224"/>
                  </a:cubicBezTo>
                  <a:cubicBezTo>
                    <a:pt x="86" y="128"/>
                    <a:pt x="86" y="128"/>
                    <a:pt x="86" y="128"/>
                  </a:cubicBezTo>
                  <a:cubicBezTo>
                    <a:pt x="96" y="128"/>
                    <a:pt x="96" y="128"/>
                    <a:pt x="96" y="128"/>
                  </a:cubicBezTo>
                  <a:cubicBezTo>
                    <a:pt x="102" y="128"/>
                    <a:pt x="107" y="123"/>
                    <a:pt x="107" y="117"/>
                  </a:cubicBezTo>
                  <a:cubicBezTo>
                    <a:pt x="107" y="11"/>
                    <a:pt x="107" y="11"/>
                    <a:pt x="107" y="11"/>
                  </a:cubicBezTo>
                  <a:cubicBezTo>
                    <a:pt x="107" y="5"/>
                    <a:pt x="102" y="0"/>
                    <a:pt x="96" y="0"/>
                  </a:cubicBezTo>
                  <a:close/>
                  <a:moveTo>
                    <a:pt x="86" y="107"/>
                  </a:moveTo>
                  <a:cubicBezTo>
                    <a:pt x="22" y="107"/>
                    <a:pt x="22" y="107"/>
                    <a:pt x="22" y="107"/>
                  </a:cubicBezTo>
                  <a:cubicBezTo>
                    <a:pt x="22" y="21"/>
                    <a:pt x="22" y="21"/>
                    <a:pt x="22" y="21"/>
                  </a:cubicBezTo>
                  <a:cubicBezTo>
                    <a:pt x="86" y="21"/>
                    <a:pt x="86" y="21"/>
                    <a:pt x="86" y="21"/>
                  </a:cubicBezTo>
                  <a:lnTo>
                    <a:pt x="86" y="10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7" name="Freeform 742">
              <a:extLst>
                <a:ext uri="{FF2B5EF4-FFF2-40B4-BE49-F238E27FC236}">
                  <a16:creationId xmlns:a16="http://schemas.microsoft.com/office/drawing/2014/main" id="{8F2C5C3A-DB44-44AA-A841-AA456433E97D}"/>
                </a:ext>
              </a:extLst>
            </p:cNvPr>
            <p:cNvSpPr>
              <a:spLocks noEditPoints="1"/>
            </p:cNvSpPr>
            <p:nvPr/>
          </p:nvSpPr>
          <p:spPr bwMode="auto">
            <a:xfrm>
              <a:off x="6006" y="3359"/>
              <a:ext cx="42" cy="42"/>
            </a:xfrm>
            <a:custGeom>
              <a:avLst/>
              <a:gdLst>
                <a:gd name="T0" fmla="*/ 32 w 64"/>
                <a:gd name="T1" fmla="*/ 64 h 64"/>
                <a:gd name="T2" fmla="*/ 64 w 64"/>
                <a:gd name="T3" fmla="*/ 32 h 64"/>
                <a:gd name="T4" fmla="*/ 32 w 64"/>
                <a:gd name="T5" fmla="*/ 0 h 64"/>
                <a:gd name="T6" fmla="*/ 0 w 64"/>
                <a:gd name="T7" fmla="*/ 32 h 64"/>
                <a:gd name="T8" fmla="*/ 32 w 64"/>
                <a:gd name="T9" fmla="*/ 64 h 64"/>
                <a:gd name="T10" fmla="*/ 32 w 64"/>
                <a:gd name="T11" fmla="*/ 21 h 64"/>
                <a:gd name="T12" fmla="*/ 42 w 64"/>
                <a:gd name="T13" fmla="*/ 32 h 64"/>
                <a:gd name="T14" fmla="*/ 32 w 64"/>
                <a:gd name="T15" fmla="*/ 42 h 64"/>
                <a:gd name="T16" fmla="*/ 21 w 64"/>
                <a:gd name="T17" fmla="*/ 32 h 64"/>
                <a:gd name="T18" fmla="*/ 32 w 64"/>
                <a:gd name="T19" fmla="*/ 21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4" h="64">
                  <a:moveTo>
                    <a:pt x="32" y="64"/>
                  </a:moveTo>
                  <a:cubicBezTo>
                    <a:pt x="49" y="64"/>
                    <a:pt x="64" y="49"/>
                    <a:pt x="64" y="32"/>
                  </a:cubicBezTo>
                  <a:cubicBezTo>
                    <a:pt x="64" y="14"/>
                    <a:pt x="49" y="0"/>
                    <a:pt x="32" y="0"/>
                  </a:cubicBezTo>
                  <a:cubicBezTo>
                    <a:pt x="14" y="0"/>
                    <a:pt x="0" y="14"/>
                    <a:pt x="0" y="32"/>
                  </a:cubicBezTo>
                  <a:cubicBezTo>
                    <a:pt x="0" y="49"/>
                    <a:pt x="14" y="64"/>
                    <a:pt x="32" y="64"/>
                  </a:cubicBezTo>
                  <a:close/>
                  <a:moveTo>
                    <a:pt x="32" y="21"/>
                  </a:moveTo>
                  <a:cubicBezTo>
                    <a:pt x="38" y="21"/>
                    <a:pt x="42" y="26"/>
                    <a:pt x="42" y="32"/>
                  </a:cubicBezTo>
                  <a:cubicBezTo>
                    <a:pt x="42" y="38"/>
                    <a:pt x="38" y="42"/>
                    <a:pt x="32" y="42"/>
                  </a:cubicBezTo>
                  <a:cubicBezTo>
                    <a:pt x="26" y="42"/>
                    <a:pt x="21" y="38"/>
                    <a:pt x="21" y="32"/>
                  </a:cubicBezTo>
                  <a:cubicBezTo>
                    <a:pt x="21" y="26"/>
                    <a:pt x="26" y="21"/>
                    <a:pt x="32" y="2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48" name="Freeform 743">
              <a:extLst>
                <a:ext uri="{FF2B5EF4-FFF2-40B4-BE49-F238E27FC236}">
                  <a16:creationId xmlns:a16="http://schemas.microsoft.com/office/drawing/2014/main" id="{D1811003-0EBC-40B4-B11E-1DA09BFFD169}"/>
                </a:ext>
              </a:extLst>
            </p:cNvPr>
            <p:cNvSpPr>
              <a:spLocks noEditPoints="1"/>
            </p:cNvSpPr>
            <p:nvPr/>
          </p:nvSpPr>
          <p:spPr bwMode="auto">
            <a:xfrm>
              <a:off x="5857" y="3295"/>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grpSp>
        <p:nvGrpSpPr>
          <p:cNvPr id="49" name="Group 991">
            <a:extLst>
              <a:ext uri="{FF2B5EF4-FFF2-40B4-BE49-F238E27FC236}">
                <a16:creationId xmlns:a16="http://schemas.microsoft.com/office/drawing/2014/main" id="{928F5EE3-5A90-472A-9EB4-43F310260CB5}"/>
              </a:ext>
            </a:extLst>
          </p:cNvPr>
          <p:cNvGrpSpPr>
            <a:grpSpLocks noChangeAspect="1"/>
          </p:cNvGrpSpPr>
          <p:nvPr/>
        </p:nvGrpSpPr>
        <p:grpSpPr bwMode="auto">
          <a:xfrm>
            <a:off x="6799124" y="4550113"/>
            <a:ext cx="369064" cy="367982"/>
            <a:chOff x="5285" y="4317"/>
            <a:chExt cx="341" cy="340"/>
          </a:xfrm>
          <a:solidFill>
            <a:srgbClr val="70AD47"/>
          </a:solidFill>
        </p:grpSpPr>
        <p:sp>
          <p:nvSpPr>
            <p:cNvPr id="50" name="Freeform 992">
              <a:extLst>
                <a:ext uri="{FF2B5EF4-FFF2-40B4-BE49-F238E27FC236}">
                  <a16:creationId xmlns:a16="http://schemas.microsoft.com/office/drawing/2014/main" id="{8A2039B9-3A8A-41B0-B0FD-DBEF574D0D5E}"/>
                </a:ext>
              </a:extLst>
            </p:cNvPr>
            <p:cNvSpPr>
              <a:spLocks noEditPoints="1"/>
            </p:cNvSpPr>
            <p:nvPr/>
          </p:nvSpPr>
          <p:spPr bwMode="auto">
            <a:xfrm>
              <a:off x="5285" y="4317"/>
              <a:ext cx="341"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51" name="Freeform 993">
              <a:extLst>
                <a:ext uri="{FF2B5EF4-FFF2-40B4-BE49-F238E27FC236}">
                  <a16:creationId xmlns:a16="http://schemas.microsoft.com/office/drawing/2014/main" id="{A7E38A94-8B64-4293-B813-587B45BE377A}"/>
                </a:ext>
              </a:extLst>
            </p:cNvPr>
            <p:cNvSpPr>
              <a:spLocks noEditPoints="1"/>
            </p:cNvSpPr>
            <p:nvPr/>
          </p:nvSpPr>
          <p:spPr bwMode="auto">
            <a:xfrm>
              <a:off x="5349" y="4381"/>
              <a:ext cx="213" cy="212"/>
            </a:xfrm>
            <a:custGeom>
              <a:avLst/>
              <a:gdLst>
                <a:gd name="T0" fmla="*/ 160 w 320"/>
                <a:gd name="T1" fmla="*/ 0 h 320"/>
                <a:gd name="T2" fmla="*/ 0 w 320"/>
                <a:gd name="T3" fmla="*/ 160 h 320"/>
                <a:gd name="T4" fmla="*/ 160 w 320"/>
                <a:gd name="T5" fmla="*/ 320 h 320"/>
                <a:gd name="T6" fmla="*/ 320 w 320"/>
                <a:gd name="T7" fmla="*/ 160 h 320"/>
                <a:gd name="T8" fmla="*/ 160 w 320"/>
                <a:gd name="T9" fmla="*/ 0 h 320"/>
                <a:gd name="T10" fmla="*/ 160 w 320"/>
                <a:gd name="T11" fmla="*/ 298 h 320"/>
                <a:gd name="T12" fmla="*/ 21 w 320"/>
                <a:gd name="T13" fmla="*/ 160 h 320"/>
                <a:gd name="T14" fmla="*/ 160 w 320"/>
                <a:gd name="T15" fmla="*/ 21 h 320"/>
                <a:gd name="T16" fmla="*/ 298 w 320"/>
                <a:gd name="T17" fmla="*/ 160 h 320"/>
                <a:gd name="T18" fmla="*/ 160 w 320"/>
                <a:gd name="T19" fmla="*/ 298 h 320"/>
                <a:gd name="T20" fmla="*/ 210 w 320"/>
                <a:gd name="T21" fmla="*/ 120 h 320"/>
                <a:gd name="T22" fmla="*/ 210 w 320"/>
                <a:gd name="T23" fmla="*/ 135 h 320"/>
                <a:gd name="T24" fmla="*/ 167 w 320"/>
                <a:gd name="T25" fmla="*/ 178 h 320"/>
                <a:gd name="T26" fmla="*/ 160 w 320"/>
                <a:gd name="T27" fmla="*/ 181 h 320"/>
                <a:gd name="T28" fmla="*/ 152 w 320"/>
                <a:gd name="T29" fmla="*/ 178 h 320"/>
                <a:gd name="T30" fmla="*/ 77 w 320"/>
                <a:gd name="T31" fmla="*/ 103 h 320"/>
                <a:gd name="T32" fmla="*/ 77 w 320"/>
                <a:gd name="T33" fmla="*/ 88 h 320"/>
                <a:gd name="T34" fmla="*/ 93 w 320"/>
                <a:gd name="T35" fmla="*/ 88 h 320"/>
                <a:gd name="T36" fmla="*/ 160 w 320"/>
                <a:gd name="T37" fmla="*/ 155 h 320"/>
                <a:gd name="T38" fmla="*/ 195 w 320"/>
                <a:gd name="T39" fmla="*/ 120 h 320"/>
                <a:gd name="T40" fmla="*/ 210 w 320"/>
                <a:gd name="T41" fmla="*/ 120 h 320"/>
                <a:gd name="T42" fmla="*/ 149 w 320"/>
                <a:gd name="T43" fmla="*/ 64 h 320"/>
                <a:gd name="T44" fmla="*/ 149 w 320"/>
                <a:gd name="T45" fmla="*/ 53 h 320"/>
                <a:gd name="T46" fmla="*/ 160 w 320"/>
                <a:gd name="T47" fmla="*/ 42 h 320"/>
                <a:gd name="T48" fmla="*/ 170 w 320"/>
                <a:gd name="T49" fmla="*/ 53 h 320"/>
                <a:gd name="T50" fmla="*/ 170 w 320"/>
                <a:gd name="T51" fmla="*/ 64 h 320"/>
                <a:gd name="T52" fmla="*/ 160 w 320"/>
                <a:gd name="T53" fmla="*/ 74 h 320"/>
                <a:gd name="T54" fmla="*/ 149 w 320"/>
                <a:gd name="T55" fmla="*/ 64 h 320"/>
                <a:gd name="T56" fmla="*/ 170 w 320"/>
                <a:gd name="T57" fmla="*/ 256 h 320"/>
                <a:gd name="T58" fmla="*/ 170 w 320"/>
                <a:gd name="T59" fmla="*/ 266 h 320"/>
                <a:gd name="T60" fmla="*/ 160 w 320"/>
                <a:gd name="T61" fmla="*/ 277 h 320"/>
                <a:gd name="T62" fmla="*/ 149 w 320"/>
                <a:gd name="T63" fmla="*/ 266 h 320"/>
                <a:gd name="T64" fmla="*/ 149 w 320"/>
                <a:gd name="T65" fmla="*/ 256 h 320"/>
                <a:gd name="T66" fmla="*/ 160 w 320"/>
                <a:gd name="T67" fmla="*/ 245 h 320"/>
                <a:gd name="T68" fmla="*/ 170 w 320"/>
                <a:gd name="T69" fmla="*/ 256 h 320"/>
                <a:gd name="T70" fmla="*/ 277 w 320"/>
                <a:gd name="T71" fmla="*/ 160 h 320"/>
                <a:gd name="T72" fmla="*/ 266 w 320"/>
                <a:gd name="T73" fmla="*/ 170 h 320"/>
                <a:gd name="T74" fmla="*/ 256 w 320"/>
                <a:gd name="T75" fmla="*/ 170 h 320"/>
                <a:gd name="T76" fmla="*/ 245 w 320"/>
                <a:gd name="T77" fmla="*/ 160 h 320"/>
                <a:gd name="T78" fmla="*/ 256 w 320"/>
                <a:gd name="T79" fmla="*/ 149 h 320"/>
                <a:gd name="T80" fmla="*/ 266 w 320"/>
                <a:gd name="T81" fmla="*/ 149 h 320"/>
                <a:gd name="T82" fmla="*/ 277 w 320"/>
                <a:gd name="T83" fmla="*/ 160 h 320"/>
                <a:gd name="T84" fmla="*/ 74 w 320"/>
                <a:gd name="T85" fmla="*/ 160 h 320"/>
                <a:gd name="T86" fmla="*/ 64 w 320"/>
                <a:gd name="T87" fmla="*/ 170 h 320"/>
                <a:gd name="T88" fmla="*/ 53 w 320"/>
                <a:gd name="T89" fmla="*/ 170 h 320"/>
                <a:gd name="T90" fmla="*/ 42 w 320"/>
                <a:gd name="T91" fmla="*/ 160 h 320"/>
                <a:gd name="T92" fmla="*/ 53 w 320"/>
                <a:gd name="T93" fmla="*/ 149 h 320"/>
                <a:gd name="T94" fmla="*/ 64 w 320"/>
                <a:gd name="T95" fmla="*/ 149 h 320"/>
                <a:gd name="T96" fmla="*/ 74 w 320"/>
                <a:gd name="T97" fmla="*/ 160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20" h="320">
                  <a:moveTo>
                    <a:pt x="160" y="0"/>
                  </a:moveTo>
                  <a:cubicBezTo>
                    <a:pt x="71" y="0"/>
                    <a:pt x="0" y="71"/>
                    <a:pt x="0" y="160"/>
                  </a:cubicBezTo>
                  <a:cubicBezTo>
                    <a:pt x="0" y="248"/>
                    <a:pt x="71" y="320"/>
                    <a:pt x="160" y="320"/>
                  </a:cubicBezTo>
                  <a:cubicBezTo>
                    <a:pt x="248" y="320"/>
                    <a:pt x="320" y="248"/>
                    <a:pt x="320" y="160"/>
                  </a:cubicBezTo>
                  <a:cubicBezTo>
                    <a:pt x="320" y="71"/>
                    <a:pt x="248" y="0"/>
                    <a:pt x="160" y="0"/>
                  </a:cubicBezTo>
                  <a:close/>
                  <a:moveTo>
                    <a:pt x="160" y="298"/>
                  </a:moveTo>
                  <a:cubicBezTo>
                    <a:pt x="83" y="298"/>
                    <a:pt x="21" y="236"/>
                    <a:pt x="21" y="160"/>
                  </a:cubicBezTo>
                  <a:cubicBezTo>
                    <a:pt x="21" y="83"/>
                    <a:pt x="83" y="21"/>
                    <a:pt x="160" y="21"/>
                  </a:cubicBezTo>
                  <a:cubicBezTo>
                    <a:pt x="236" y="21"/>
                    <a:pt x="298" y="83"/>
                    <a:pt x="298" y="160"/>
                  </a:cubicBezTo>
                  <a:cubicBezTo>
                    <a:pt x="298" y="236"/>
                    <a:pt x="236" y="298"/>
                    <a:pt x="160" y="298"/>
                  </a:cubicBezTo>
                  <a:close/>
                  <a:moveTo>
                    <a:pt x="210" y="120"/>
                  </a:moveTo>
                  <a:cubicBezTo>
                    <a:pt x="214" y="124"/>
                    <a:pt x="214" y="131"/>
                    <a:pt x="210" y="135"/>
                  </a:cubicBezTo>
                  <a:cubicBezTo>
                    <a:pt x="167" y="178"/>
                    <a:pt x="167" y="178"/>
                    <a:pt x="167" y="178"/>
                  </a:cubicBezTo>
                  <a:cubicBezTo>
                    <a:pt x="165" y="180"/>
                    <a:pt x="162" y="181"/>
                    <a:pt x="160" y="181"/>
                  </a:cubicBezTo>
                  <a:cubicBezTo>
                    <a:pt x="157" y="181"/>
                    <a:pt x="154" y="180"/>
                    <a:pt x="152" y="178"/>
                  </a:cubicBezTo>
                  <a:cubicBezTo>
                    <a:pt x="77" y="103"/>
                    <a:pt x="77" y="103"/>
                    <a:pt x="77" y="103"/>
                  </a:cubicBezTo>
                  <a:cubicBezTo>
                    <a:pt x="73" y="99"/>
                    <a:pt x="73" y="92"/>
                    <a:pt x="77" y="88"/>
                  </a:cubicBezTo>
                  <a:cubicBezTo>
                    <a:pt x="82" y="84"/>
                    <a:pt x="88" y="84"/>
                    <a:pt x="93" y="88"/>
                  </a:cubicBezTo>
                  <a:cubicBezTo>
                    <a:pt x="160" y="155"/>
                    <a:pt x="160" y="155"/>
                    <a:pt x="160" y="155"/>
                  </a:cubicBezTo>
                  <a:cubicBezTo>
                    <a:pt x="195" y="120"/>
                    <a:pt x="195" y="120"/>
                    <a:pt x="195" y="120"/>
                  </a:cubicBezTo>
                  <a:cubicBezTo>
                    <a:pt x="199" y="116"/>
                    <a:pt x="206" y="116"/>
                    <a:pt x="210" y="120"/>
                  </a:cubicBezTo>
                  <a:close/>
                  <a:moveTo>
                    <a:pt x="149" y="64"/>
                  </a:moveTo>
                  <a:cubicBezTo>
                    <a:pt x="149" y="53"/>
                    <a:pt x="149" y="53"/>
                    <a:pt x="149" y="53"/>
                  </a:cubicBezTo>
                  <a:cubicBezTo>
                    <a:pt x="149" y="47"/>
                    <a:pt x="154" y="42"/>
                    <a:pt x="160" y="42"/>
                  </a:cubicBezTo>
                  <a:cubicBezTo>
                    <a:pt x="166" y="42"/>
                    <a:pt x="170" y="47"/>
                    <a:pt x="170" y="53"/>
                  </a:cubicBezTo>
                  <a:cubicBezTo>
                    <a:pt x="170" y="64"/>
                    <a:pt x="170" y="64"/>
                    <a:pt x="170" y="64"/>
                  </a:cubicBezTo>
                  <a:cubicBezTo>
                    <a:pt x="170" y="70"/>
                    <a:pt x="166" y="74"/>
                    <a:pt x="160" y="74"/>
                  </a:cubicBezTo>
                  <a:cubicBezTo>
                    <a:pt x="154" y="74"/>
                    <a:pt x="149" y="70"/>
                    <a:pt x="149" y="64"/>
                  </a:cubicBezTo>
                  <a:close/>
                  <a:moveTo>
                    <a:pt x="170" y="256"/>
                  </a:moveTo>
                  <a:cubicBezTo>
                    <a:pt x="170" y="266"/>
                    <a:pt x="170" y="266"/>
                    <a:pt x="170" y="266"/>
                  </a:cubicBezTo>
                  <a:cubicBezTo>
                    <a:pt x="170" y="272"/>
                    <a:pt x="166" y="277"/>
                    <a:pt x="160" y="277"/>
                  </a:cubicBezTo>
                  <a:cubicBezTo>
                    <a:pt x="154" y="277"/>
                    <a:pt x="149" y="272"/>
                    <a:pt x="149" y="266"/>
                  </a:cubicBezTo>
                  <a:cubicBezTo>
                    <a:pt x="149" y="256"/>
                    <a:pt x="149" y="256"/>
                    <a:pt x="149" y="256"/>
                  </a:cubicBezTo>
                  <a:cubicBezTo>
                    <a:pt x="149" y="250"/>
                    <a:pt x="154" y="245"/>
                    <a:pt x="160" y="245"/>
                  </a:cubicBezTo>
                  <a:cubicBezTo>
                    <a:pt x="166" y="245"/>
                    <a:pt x="170" y="250"/>
                    <a:pt x="170" y="256"/>
                  </a:cubicBezTo>
                  <a:close/>
                  <a:moveTo>
                    <a:pt x="277" y="160"/>
                  </a:moveTo>
                  <a:cubicBezTo>
                    <a:pt x="277" y="166"/>
                    <a:pt x="272" y="170"/>
                    <a:pt x="266" y="170"/>
                  </a:cubicBezTo>
                  <a:cubicBezTo>
                    <a:pt x="256" y="170"/>
                    <a:pt x="256" y="170"/>
                    <a:pt x="256" y="170"/>
                  </a:cubicBezTo>
                  <a:cubicBezTo>
                    <a:pt x="250" y="170"/>
                    <a:pt x="245" y="166"/>
                    <a:pt x="245" y="160"/>
                  </a:cubicBezTo>
                  <a:cubicBezTo>
                    <a:pt x="245" y="154"/>
                    <a:pt x="250" y="149"/>
                    <a:pt x="256" y="149"/>
                  </a:cubicBezTo>
                  <a:cubicBezTo>
                    <a:pt x="266" y="149"/>
                    <a:pt x="266" y="149"/>
                    <a:pt x="266" y="149"/>
                  </a:cubicBezTo>
                  <a:cubicBezTo>
                    <a:pt x="272" y="149"/>
                    <a:pt x="277" y="154"/>
                    <a:pt x="277" y="160"/>
                  </a:cubicBezTo>
                  <a:close/>
                  <a:moveTo>
                    <a:pt x="74" y="160"/>
                  </a:moveTo>
                  <a:cubicBezTo>
                    <a:pt x="74" y="166"/>
                    <a:pt x="70" y="170"/>
                    <a:pt x="64" y="170"/>
                  </a:cubicBezTo>
                  <a:cubicBezTo>
                    <a:pt x="53" y="170"/>
                    <a:pt x="53" y="170"/>
                    <a:pt x="53" y="170"/>
                  </a:cubicBezTo>
                  <a:cubicBezTo>
                    <a:pt x="47" y="170"/>
                    <a:pt x="42" y="166"/>
                    <a:pt x="42" y="160"/>
                  </a:cubicBezTo>
                  <a:cubicBezTo>
                    <a:pt x="42" y="154"/>
                    <a:pt x="47" y="149"/>
                    <a:pt x="53" y="149"/>
                  </a:cubicBezTo>
                  <a:cubicBezTo>
                    <a:pt x="64" y="149"/>
                    <a:pt x="64" y="149"/>
                    <a:pt x="64" y="149"/>
                  </a:cubicBezTo>
                  <a:cubicBezTo>
                    <a:pt x="70" y="149"/>
                    <a:pt x="74" y="154"/>
                    <a:pt x="74" y="16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sp>
        <p:nvSpPr>
          <p:cNvPr id="61" name="Freeform 607">
            <a:extLst>
              <a:ext uri="{FF2B5EF4-FFF2-40B4-BE49-F238E27FC236}">
                <a16:creationId xmlns:a16="http://schemas.microsoft.com/office/drawing/2014/main" id="{9D82B5CB-4C19-4086-B102-A0B7EF6DE2C2}"/>
              </a:ext>
            </a:extLst>
          </p:cNvPr>
          <p:cNvSpPr>
            <a:spLocks noChangeAspect="1" noEditPoints="1"/>
          </p:cNvSpPr>
          <p:nvPr/>
        </p:nvSpPr>
        <p:spPr bwMode="auto">
          <a:xfrm>
            <a:off x="6808520" y="3969862"/>
            <a:ext cx="367041" cy="367041"/>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 name="T20" fmla="*/ 405 w 512"/>
              <a:gd name="T21" fmla="*/ 170 h 512"/>
              <a:gd name="T22" fmla="*/ 106 w 512"/>
              <a:gd name="T23" fmla="*/ 170 h 512"/>
              <a:gd name="T24" fmla="*/ 96 w 512"/>
              <a:gd name="T25" fmla="*/ 160 h 512"/>
              <a:gd name="T26" fmla="*/ 106 w 512"/>
              <a:gd name="T27" fmla="*/ 149 h 512"/>
              <a:gd name="T28" fmla="*/ 405 w 512"/>
              <a:gd name="T29" fmla="*/ 149 h 512"/>
              <a:gd name="T30" fmla="*/ 416 w 512"/>
              <a:gd name="T31" fmla="*/ 160 h 512"/>
              <a:gd name="T32" fmla="*/ 405 w 512"/>
              <a:gd name="T33" fmla="*/ 170 h 512"/>
              <a:gd name="T34" fmla="*/ 416 w 512"/>
              <a:gd name="T35" fmla="*/ 224 h 512"/>
              <a:gd name="T36" fmla="*/ 405 w 512"/>
              <a:gd name="T37" fmla="*/ 213 h 512"/>
              <a:gd name="T38" fmla="*/ 106 w 512"/>
              <a:gd name="T39" fmla="*/ 213 h 512"/>
              <a:gd name="T40" fmla="*/ 96 w 512"/>
              <a:gd name="T41" fmla="*/ 224 h 512"/>
              <a:gd name="T42" fmla="*/ 106 w 512"/>
              <a:gd name="T43" fmla="*/ 234 h 512"/>
              <a:gd name="T44" fmla="*/ 405 w 512"/>
              <a:gd name="T45" fmla="*/ 234 h 512"/>
              <a:gd name="T46" fmla="*/ 416 w 512"/>
              <a:gd name="T47" fmla="*/ 224 h 512"/>
              <a:gd name="T48" fmla="*/ 416 w 512"/>
              <a:gd name="T49" fmla="*/ 288 h 512"/>
              <a:gd name="T50" fmla="*/ 405 w 512"/>
              <a:gd name="T51" fmla="*/ 277 h 512"/>
              <a:gd name="T52" fmla="*/ 106 w 512"/>
              <a:gd name="T53" fmla="*/ 277 h 512"/>
              <a:gd name="T54" fmla="*/ 96 w 512"/>
              <a:gd name="T55" fmla="*/ 288 h 512"/>
              <a:gd name="T56" fmla="*/ 106 w 512"/>
              <a:gd name="T57" fmla="*/ 298 h 512"/>
              <a:gd name="T58" fmla="*/ 405 w 512"/>
              <a:gd name="T59" fmla="*/ 298 h 512"/>
              <a:gd name="T60" fmla="*/ 416 w 512"/>
              <a:gd name="T61" fmla="*/ 288 h 512"/>
              <a:gd name="T62" fmla="*/ 416 w 512"/>
              <a:gd name="T63" fmla="*/ 352 h 512"/>
              <a:gd name="T64" fmla="*/ 405 w 512"/>
              <a:gd name="T65" fmla="*/ 341 h 512"/>
              <a:gd name="T66" fmla="*/ 106 w 512"/>
              <a:gd name="T67" fmla="*/ 341 h 512"/>
              <a:gd name="T68" fmla="*/ 96 w 512"/>
              <a:gd name="T69" fmla="*/ 352 h 512"/>
              <a:gd name="T70" fmla="*/ 106 w 512"/>
              <a:gd name="T71" fmla="*/ 362 h 512"/>
              <a:gd name="T72" fmla="*/ 405 w 512"/>
              <a:gd name="T73" fmla="*/ 362 h 512"/>
              <a:gd name="T74" fmla="*/ 416 w 512"/>
              <a:gd name="T75" fmla="*/ 35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405" y="170"/>
                </a:moveTo>
                <a:cubicBezTo>
                  <a:pt x="106" y="170"/>
                  <a:pt x="106" y="170"/>
                  <a:pt x="106" y="170"/>
                </a:cubicBezTo>
                <a:cubicBezTo>
                  <a:pt x="100" y="170"/>
                  <a:pt x="96" y="166"/>
                  <a:pt x="96" y="160"/>
                </a:cubicBezTo>
                <a:cubicBezTo>
                  <a:pt x="96" y="154"/>
                  <a:pt x="100" y="149"/>
                  <a:pt x="106" y="149"/>
                </a:cubicBezTo>
                <a:cubicBezTo>
                  <a:pt x="405" y="149"/>
                  <a:pt x="405" y="149"/>
                  <a:pt x="405" y="149"/>
                </a:cubicBezTo>
                <a:cubicBezTo>
                  <a:pt x="411" y="149"/>
                  <a:pt x="416" y="154"/>
                  <a:pt x="416" y="160"/>
                </a:cubicBezTo>
                <a:cubicBezTo>
                  <a:pt x="416" y="166"/>
                  <a:pt x="411" y="170"/>
                  <a:pt x="405" y="170"/>
                </a:cubicBezTo>
                <a:close/>
                <a:moveTo>
                  <a:pt x="416" y="224"/>
                </a:moveTo>
                <a:cubicBezTo>
                  <a:pt x="416" y="218"/>
                  <a:pt x="411" y="213"/>
                  <a:pt x="405" y="213"/>
                </a:cubicBezTo>
                <a:cubicBezTo>
                  <a:pt x="106" y="213"/>
                  <a:pt x="106" y="213"/>
                  <a:pt x="106" y="213"/>
                </a:cubicBezTo>
                <a:cubicBezTo>
                  <a:pt x="100" y="213"/>
                  <a:pt x="96" y="218"/>
                  <a:pt x="96" y="224"/>
                </a:cubicBezTo>
                <a:cubicBezTo>
                  <a:pt x="96" y="230"/>
                  <a:pt x="100" y="234"/>
                  <a:pt x="106" y="234"/>
                </a:cubicBezTo>
                <a:cubicBezTo>
                  <a:pt x="405" y="234"/>
                  <a:pt x="405" y="234"/>
                  <a:pt x="405" y="234"/>
                </a:cubicBezTo>
                <a:cubicBezTo>
                  <a:pt x="411" y="234"/>
                  <a:pt x="416" y="230"/>
                  <a:pt x="416" y="224"/>
                </a:cubicBezTo>
                <a:close/>
                <a:moveTo>
                  <a:pt x="416" y="288"/>
                </a:moveTo>
                <a:cubicBezTo>
                  <a:pt x="416" y="282"/>
                  <a:pt x="411" y="277"/>
                  <a:pt x="405" y="277"/>
                </a:cubicBezTo>
                <a:cubicBezTo>
                  <a:pt x="106" y="277"/>
                  <a:pt x="106" y="277"/>
                  <a:pt x="106" y="277"/>
                </a:cubicBezTo>
                <a:cubicBezTo>
                  <a:pt x="100" y="277"/>
                  <a:pt x="96" y="282"/>
                  <a:pt x="96" y="288"/>
                </a:cubicBezTo>
                <a:cubicBezTo>
                  <a:pt x="96" y="294"/>
                  <a:pt x="100" y="298"/>
                  <a:pt x="106" y="298"/>
                </a:cubicBezTo>
                <a:cubicBezTo>
                  <a:pt x="405" y="298"/>
                  <a:pt x="405" y="298"/>
                  <a:pt x="405" y="298"/>
                </a:cubicBezTo>
                <a:cubicBezTo>
                  <a:pt x="411" y="298"/>
                  <a:pt x="416" y="294"/>
                  <a:pt x="416" y="288"/>
                </a:cubicBezTo>
                <a:close/>
                <a:moveTo>
                  <a:pt x="416" y="352"/>
                </a:moveTo>
                <a:cubicBezTo>
                  <a:pt x="416" y="346"/>
                  <a:pt x="411" y="341"/>
                  <a:pt x="405" y="341"/>
                </a:cubicBezTo>
                <a:cubicBezTo>
                  <a:pt x="106" y="341"/>
                  <a:pt x="106" y="341"/>
                  <a:pt x="106" y="341"/>
                </a:cubicBezTo>
                <a:cubicBezTo>
                  <a:pt x="100" y="341"/>
                  <a:pt x="96" y="346"/>
                  <a:pt x="96" y="352"/>
                </a:cubicBezTo>
                <a:cubicBezTo>
                  <a:pt x="96" y="358"/>
                  <a:pt x="100" y="362"/>
                  <a:pt x="106" y="362"/>
                </a:cubicBezTo>
                <a:cubicBezTo>
                  <a:pt x="405" y="362"/>
                  <a:pt x="405" y="362"/>
                  <a:pt x="405" y="362"/>
                </a:cubicBezTo>
                <a:cubicBezTo>
                  <a:pt x="411" y="362"/>
                  <a:pt x="416" y="358"/>
                  <a:pt x="416" y="352"/>
                </a:cubicBezTo>
                <a:close/>
              </a:path>
            </a:pathLst>
          </a:custGeom>
          <a:solidFill>
            <a:srgbClr val="70AD47"/>
          </a:solidFill>
          <a:ln>
            <a:noFill/>
          </a:ln>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nvGrpSpPr>
          <p:cNvPr id="62" name="Group 100">
            <a:extLst>
              <a:ext uri="{FF2B5EF4-FFF2-40B4-BE49-F238E27FC236}">
                <a16:creationId xmlns:a16="http://schemas.microsoft.com/office/drawing/2014/main" id="{803BC177-1C60-441C-8E89-A7110ECE9C13}"/>
              </a:ext>
            </a:extLst>
          </p:cNvPr>
          <p:cNvGrpSpPr>
            <a:grpSpLocks noChangeAspect="1"/>
          </p:cNvGrpSpPr>
          <p:nvPr/>
        </p:nvGrpSpPr>
        <p:grpSpPr bwMode="auto">
          <a:xfrm>
            <a:off x="6792336" y="2112684"/>
            <a:ext cx="369021" cy="369021"/>
            <a:chOff x="374" y="351"/>
            <a:chExt cx="340" cy="340"/>
          </a:xfrm>
          <a:solidFill>
            <a:srgbClr val="70AD47"/>
          </a:solidFill>
        </p:grpSpPr>
        <p:sp>
          <p:nvSpPr>
            <p:cNvPr id="63" name="Freeform 101">
              <a:extLst>
                <a:ext uri="{FF2B5EF4-FFF2-40B4-BE49-F238E27FC236}">
                  <a16:creationId xmlns:a16="http://schemas.microsoft.com/office/drawing/2014/main" id="{51AE0EAF-4040-473A-A289-22DCF245B6E6}"/>
                </a:ext>
              </a:extLst>
            </p:cNvPr>
            <p:cNvSpPr>
              <a:spLocks noEditPoints="1"/>
            </p:cNvSpPr>
            <p:nvPr/>
          </p:nvSpPr>
          <p:spPr bwMode="auto">
            <a:xfrm>
              <a:off x="374" y="351"/>
              <a:ext cx="340" cy="340"/>
            </a:xfrm>
            <a:custGeom>
              <a:avLst/>
              <a:gdLst>
                <a:gd name="T0" fmla="*/ 256 w 512"/>
                <a:gd name="T1" fmla="*/ 21 h 512"/>
                <a:gd name="T2" fmla="*/ 490 w 512"/>
                <a:gd name="T3" fmla="*/ 256 h 512"/>
                <a:gd name="T4" fmla="*/ 256 w 512"/>
                <a:gd name="T5" fmla="*/ 490 h 512"/>
                <a:gd name="T6" fmla="*/ 21 w 512"/>
                <a:gd name="T7" fmla="*/ 256 h 512"/>
                <a:gd name="T8" fmla="*/ 256 w 512"/>
                <a:gd name="T9" fmla="*/ 21 h 512"/>
                <a:gd name="T10" fmla="*/ 256 w 512"/>
                <a:gd name="T11" fmla="*/ 0 h 512"/>
                <a:gd name="T12" fmla="*/ 0 w 512"/>
                <a:gd name="T13" fmla="*/ 256 h 512"/>
                <a:gd name="T14" fmla="*/ 256 w 512"/>
                <a:gd name="T15" fmla="*/ 512 h 512"/>
                <a:gd name="T16" fmla="*/ 512 w 512"/>
                <a:gd name="T17" fmla="*/ 256 h 512"/>
                <a:gd name="T18" fmla="*/ 256 w 512"/>
                <a:gd name="T19" fmla="*/ 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12" h="512">
                  <a:moveTo>
                    <a:pt x="256" y="21"/>
                  </a:moveTo>
                  <a:cubicBezTo>
                    <a:pt x="385" y="21"/>
                    <a:pt x="490" y="126"/>
                    <a:pt x="490" y="256"/>
                  </a:cubicBezTo>
                  <a:cubicBezTo>
                    <a:pt x="490" y="385"/>
                    <a:pt x="385" y="490"/>
                    <a:pt x="256" y="490"/>
                  </a:cubicBezTo>
                  <a:cubicBezTo>
                    <a:pt x="126" y="490"/>
                    <a:pt x="21" y="385"/>
                    <a:pt x="21" y="256"/>
                  </a:cubicBezTo>
                  <a:cubicBezTo>
                    <a:pt x="21" y="126"/>
                    <a:pt x="126" y="21"/>
                    <a:pt x="256" y="21"/>
                  </a:cubicBezTo>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6" name="Freeform 102">
              <a:extLst>
                <a:ext uri="{FF2B5EF4-FFF2-40B4-BE49-F238E27FC236}">
                  <a16:creationId xmlns:a16="http://schemas.microsoft.com/office/drawing/2014/main" id="{68FC84BA-15D3-4C13-BDF1-BAF394850E3A}"/>
                </a:ext>
              </a:extLst>
            </p:cNvPr>
            <p:cNvSpPr>
              <a:spLocks noEditPoints="1"/>
            </p:cNvSpPr>
            <p:nvPr/>
          </p:nvSpPr>
          <p:spPr bwMode="auto">
            <a:xfrm>
              <a:off x="452" y="429"/>
              <a:ext cx="77" cy="77"/>
            </a:xfrm>
            <a:custGeom>
              <a:avLst/>
              <a:gdLst>
                <a:gd name="T0" fmla="*/ 107 w 117"/>
                <a:gd name="T1" fmla="*/ 0 h 117"/>
                <a:gd name="T2" fmla="*/ 11 w 117"/>
                <a:gd name="T3" fmla="*/ 0 h 117"/>
                <a:gd name="T4" fmla="*/ 0 w 117"/>
                <a:gd name="T5" fmla="*/ 11 h 117"/>
                <a:gd name="T6" fmla="*/ 0 w 117"/>
                <a:gd name="T7" fmla="*/ 107 h 117"/>
                <a:gd name="T8" fmla="*/ 11 w 117"/>
                <a:gd name="T9" fmla="*/ 117 h 117"/>
                <a:gd name="T10" fmla="*/ 107 w 117"/>
                <a:gd name="T11" fmla="*/ 117 h 117"/>
                <a:gd name="T12" fmla="*/ 117 w 117"/>
                <a:gd name="T13" fmla="*/ 107 h 117"/>
                <a:gd name="T14" fmla="*/ 117 w 117"/>
                <a:gd name="T15" fmla="*/ 11 h 117"/>
                <a:gd name="T16" fmla="*/ 107 w 117"/>
                <a:gd name="T17" fmla="*/ 0 h 117"/>
                <a:gd name="T18" fmla="*/ 96 w 117"/>
                <a:gd name="T19" fmla="*/ 96 h 117"/>
                <a:gd name="T20" fmla="*/ 21 w 117"/>
                <a:gd name="T21" fmla="*/ 96 h 117"/>
                <a:gd name="T22" fmla="*/ 21 w 117"/>
                <a:gd name="T23" fmla="*/ 21 h 117"/>
                <a:gd name="T24" fmla="*/ 96 w 117"/>
                <a:gd name="T25" fmla="*/ 21 h 117"/>
                <a:gd name="T26" fmla="*/ 96 w 117"/>
                <a:gd name="T27" fmla="*/ 9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7">
                  <a:moveTo>
                    <a:pt x="107" y="0"/>
                  </a:moveTo>
                  <a:cubicBezTo>
                    <a:pt x="11" y="0"/>
                    <a:pt x="11" y="0"/>
                    <a:pt x="11" y="0"/>
                  </a:cubicBezTo>
                  <a:cubicBezTo>
                    <a:pt x="5" y="0"/>
                    <a:pt x="0" y="5"/>
                    <a:pt x="0" y="11"/>
                  </a:cubicBezTo>
                  <a:cubicBezTo>
                    <a:pt x="0" y="107"/>
                    <a:pt x="0" y="107"/>
                    <a:pt x="0" y="107"/>
                  </a:cubicBezTo>
                  <a:cubicBezTo>
                    <a:pt x="0" y="113"/>
                    <a:pt x="5" y="117"/>
                    <a:pt x="11" y="117"/>
                  </a:cubicBezTo>
                  <a:cubicBezTo>
                    <a:pt x="107" y="117"/>
                    <a:pt x="107" y="117"/>
                    <a:pt x="107" y="117"/>
                  </a:cubicBezTo>
                  <a:cubicBezTo>
                    <a:pt x="113" y="117"/>
                    <a:pt x="117" y="113"/>
                    <a:pt x="117" y="107"/>
                  </a:cubicBezTo>
                  <a:cubicBezTo>
                    <a:pt x="117" y="11"/>
                    <a:pt x="117" y="11"/>
                    <a:pt x="117" y="11"/>
                  </a:cubicBezTo>
                  <a:cubicBezTo>
                    <a:pt x="117" y="5"/>
                    <a:pt x="113" y="0"/>
                    <a:pt x="107" y="0"/>
                  </a:cubicBezTo>
                  <a:close/>
                  <a:moveTo>
                    <a:pt x="96" y="96"/>
                  </a:moveTo>
                  <a:cubicBezTo>
                    <a:pt x="21" y="96"/>
                    <a:pt x="21" y="96"/>
                    <a:pt x="21" y="96"/>
                  </a:cubicBezTo>
                  <a:cubicBezTo>
                    <a:pt x="21" y="21"/>
                    <a:pt x="21" y="21"/>
                    <a:pt x="21" y="21"/>
                  </a:cubicBezTo>
                  <a:cubicBezTo>
                    <a:pt x="96" y="21"/>
                    <a:pt x="96" y="21"/>
                    <a:pt x="96" y="21"/>
                  </a:cubicBezTo>
                  <a:lnTo>
                    <a:pt x="96" y="9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7" name="Freeform 103">
              <a:extLst>
                <a:ext uri="{FF2B5EF4-FFF2-40B4-BE49-F238E27FC236}">
                  <a16:creationId xmlns:a16="http://schemas.microsoft.com/office/drawing/2014/main" id="{FF7329D5-8C2D-48CB-B2BF-67A0C22909A6}"/>
                </a:ext>
              </a:extLst>
            </p:cNvPr>
            <p:cNvSpPr>
              <a:spLocks noEditPoints="1"/>
            </p:cNvSpPr>
            <p:nvPr/>
          </p:nvSpPr>
          <p:spPr bwMode="auto">
            <a:xfrm>
              <a:off x="558" y="429"/>
              <a:ext cx="78" cy="77"/>
            </a:xfrm>
            <a:custGeom>
              <a:avLst/>
              <a:gdLst>
                <a:gd name="T0" fmla="*/ 107 w 117"/>
                <a:gd name="T1" fmla="*/ 0 h 117"/>
                <a:gd name="T2" fmla="*/ 11 w 117"/>
                <a:gd name="T3" fmla="*/ 0 h 117"/>
                <a:gd name="T4" fmla="*/ 0 w 117"/>
                <a:gd name="T5" fmla="*/ 11 h 117"/>
                <a:gd name="T6" fmla="*/ 0 w 117"/>
                <a:gd name="T7" fmla="*/ 107 h 117"/>
                <a:gd name="T8" fmla="*/ 11 w 117"/>
                <a:gd name="T9" fmla="*/ 117 h 117"/>
                <a:gd name="T10" fmla="*/ 107 w 117"/>
                <a:gd name="T11" fmla="*/ 117 h 117"/>
                <a:gd name="T12" fmla="*/ 117 w 117"/>
                <a:gd name="T13" fmla="*/ 107 h 117"/>
                <a:gd name="T14" fmla="*/ 117 w 117"/>
                <a:gd name="T15" fmla="*/ 11 h 117"/>
                <a:gd name="T16" fmla="*/ 107 w 117"/>
                <a:gd name="T17" fmla="*/ 0 h 117"/>
                <a:gd name="T18" fmla="*/ 96 w 117"/>
                <a:gd name="T19" fmla="*/ 96 h 117"/>
                <a:gd name="T20" fmla="*/ 21 w 117"/>
                <a:gd name="T21" fmla="*/ 96 h 117"/>
                <a:gd name="T22" fmla="*/ 21 w 117"/>
                <a:gd name="T23" fmla="*/ 21 h 117"/>
                <a:gd name="T24" fmla="*/ 96 w 117"/>
                <a:gd name="T25" fmla="*/ 21 h 117"/>
                <a:gd name="T26" fmla="*/ 96 w 117"/>
                <a:gd name="T27" fmla="*/ 9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7">
                  <a:moveTo>
                    <a:pt x="107" y="0"/>
                  </a:moveTo>
                  <a:cubicBezTo>
                    <a:pt x="11" y="0"/>
                    <a:pt x="11" y="0"/>
                    <a:pt x="11" y="0"/>
                  </a:cubicBezTo>
                  <a:cubicBezTo>
                    <a:pt x="5" y="0"/>
                    <a:pt x="0" y="5"/>
                    <a:pt x="0" y="11"/>
                  </a:cubicBezTo>
                  <a:cubicBezTo>
                    <a:pt x="0" y="107"/>
                    <a:pt x="0" y="107"/>
                    <a:pt x="0" y="107"/>
                  </a:cubicBezTo>
                  <a:cubicBezTo>
                    <a:pt x="0" y="113"/>
                    <a:pt x="5" y="117"/>
                    <a:pt x="11" y="117"/>
                  </a:cubicBezTo>
                  <a:cubicBezTo>
                    <a:pt x="107" y="117"/>
                    <a:pt x="107" y="117"/>
                    <a:pt x="107" y="117"/>
                  </a:cubicBezTo>
                  <a:cubicBezTo>
                    <a:pt x="113" y="117"/>
                    <a:pt x="117" y="113"/>
                    <a:pt x="117" y="107"/>
                  </a:cubicBezTo>
                  <a:cubicBezTo>
                    <a:pt x="117" y="11"/>
                    <a:pt x="117" y="11"/>
                    <a:pt x="117" y="11"/>
                  </a:cubicBezTo>
                  <a:cubicBezTo>
                    <a:pt x="117" y="5"/>
                    <a:pt x="113" y="0"/>
                    <a:pt x="107" y="0"/>
                  </a:cubicBezTo>
                  <a:close/>
                  <a:moveTo>
                    <a:pt x="96" y="96"/>
                  </a:moveTo>
                  <a:cubicBezTo>
                    <a:pt x="21" y="96"/>
                    <a:pt x="21" y="96"/>
                    <a:pt x="21" y="96"/>
                  </a:cubicBezTo>
                  <a:cubicBezTo>
                    <a:pt x="21" y="21"/>
                    <a:pt x="21" y="21"/>
                    <a:pt x="21" y="21"/>
                  </a:cubicBezTo>
                  <a:cubicBezTo>
                    <a:pt x="96" y="21"/>
                    <a:pt x="96" y="21"/>
                    <a:pt x="96" y="21"/>
                  </a:cubicBezTo>
                  <a:lnTo>
                    <a:pt x="96" y="9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8" name="Freeform 104">
              <a:extLst>
                <a:ext uri="{FF2B5EF4-FFF2-40B4-BE49-F238E27FC236}">
                  <a16:creationId xmlns:a16="http://schemas.microsoft.com/office/drawing/2014/main" id="{C8703302-116B-4E00-A567-C9145DC7186E}"/>
                </a:ext>
              </a:extLst>
            </p:cNvPr>
            <p:cNvSpPr>
              <a:spLocks noEditPoints="1"/>
            </p:cNvSpPr>
            <p:nvPr/>
          </p:nvSpPr>
          <p:spPr bwMode="auto">
            <a:xfrm>
              <a:off x="452" y="535"/>
              <a:ext cx="77" cy="78"/>
            </a:xfrm>
            <a:custGeom>
              <a:avLst/>
              <a:gdLst>
                <a:gd name="T0" fmla="*/ 107 w 117"/>
                <a:gd name="T1" fmla="*/ 0 h 117"/>
                <a:gd name="T2" fmla="*/ 11 w 117"/>
                <a:gd name="T3" fmla="*/ 0 h 117"/>
                <a:gd name="T4" fmla="*/ 0 w 117"/>
                <a:gd name="T5" fmla="*/ 11 h 117"/>
                <a:gd name="T6" fmla="*/ 0 w 117"/>
                <a:gd name="T7" fmla="*/ 107 h 117"/>
                <a:gd name="T8" fmla="*/ 11 w 117"/>
                <a:gd name="T9" fmla="*/ 117 h 117"/>
                <a:gd name="T10" fmla="*/ 107 w 117"/>
                <a:gd name="T11" fmla="*/ 117 h 117"/>
                <a:gd name="T12" fmla="*/ 117 w 117"/>
                <a:gd name="T13" fmla="*/ 107 h 117"/>
                <a:gd name="T14" fmla="*/ 117 w 117"/>
                <a:gd name="T15" fmla="*/ 11 h 117"/>
                <a:gd name="T16" fmla="*/ 107 w 117"/>
                <a:gd name="T17" fmla="*/ 0 h 117"/>
                <a:gd name="T18" fmla="*/ 96 w 117"/>
                <a:gd name="T19" fmla="*/ 96 h 117"/>
                <a:gd name="T20" fmla="*/ 21 w 117"/>
                <a:gd name="T21" fmla="*/ 96 h 117"/>
                <a:gd name="T22" fmla="*/ 21 w 117"/>
                <a:gd name="T23" fmla="*/ 21 h 117"/>
                <a:gd name="T24" fmla="*/ 96 w 117"/>
                <a:gd name="T25" fmla="*/ 21 h 117"/>
                <a:gd name="T26" fmla="*/ 96 w 117"/>
                <a:gd name="T27" fmla="*/ 9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7">
                  <a:moveTo>
                    <a:pt x="107" y="0"/>
                  </a:moveTo>
                  <a:cubicBezTo>
                    <a:pt x="11" y="0"/>
                    <a:pt x="11" y="0"/>
                    <a:pt x="11" y="0"/>
                  </a:cubicBezTo>
                  <a:cubicBezTo>
                    <a:pt x="5" y="0"/>
                    <a:pt x="0" y="5"/>
                    <a:pt x="0" y="11"/>
                  </a:cubicBezTo>
                  <a:cubicBezTo>
                    <a:pt x="0" y="107"/>
                    <a:pt x="0" y="107"/>
                    <a:pt x="0" y="107"/>
                  </a:cubicBezTo>
                  <a:cubicBezTo>
                    <a:pt x="0" y="113"/>
                    <a:pt x="5" y="117"/>
                    <a:pt x="11" y="117"/>
                  </a:cubicBezTo>
                  <a:cubicBezTo>
                    <a:pt x="107" y="117"/>
                    <a:pt x="107" y="117"/>
                    <a:pt x="107" y="117"/>
                  </a:cubicBezTo>
                  <a:cubicBezTo>
                    <a:pt x="113" y="117"/>
                    <a:pt x="117" y="113"/>
                    <a:pt x="117" y="107"/>
                  </a:cubicBezTo>
                  <a:cubicBezTo>
                    <a:pt x="117" y="11"/>
                    <a:pt x="117" y="11"/>
                    <a:pt x="117" y="11"/>
                  </a:cubicBezTo>
                  <a:cubicBezTo>
                    <a:pt x="117" y="5"/>
                    <a:pt x="113" y="0"/>
                    <a:pt x="107" y="0"/>
                  </a:cubicBezTo>
                  <a:close/>
                  <a:moveTo>
                    <a:pt x="96" y="96"/>
                  </a:moveTo>
                  <a:cubicBezTo>
                    <a:pt x="21" y="96"/>
                    <a:pt x="21" y="96"/>
                    <a:pt x="21" y="96"/>
                  </a:cubicBezTo>
                  <a:cubicBezTo>
                    <a:pt x="21" y="21"/>
                    <a:pt x="21" y="21"/>
                    <a:pt x="21" y="21"/>
                  </a:cubicBezTo>
                  <a:cubicBezTo>
                    <a:pt x="96" y="21"/>
                    <a:pt x="96" y="21"/>
                    <a:pt x="96" y="21"/>
                  </a:cubicBezTo>
                  <a:lnTo>
                    <a:pt x="96" y="9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sp>
          <p:nvSpPr>
            <p:cNvPr id="69" name="Freeform 105">
              <a:extLst>
                <a:ext uri="{FF2B5EF4-FFF2-40B4-BE49-F238E27FC236}">
                  <a16:creationId xmlns:a16="http://schemas.microsoft.com/office/drawing/2014/main" id="{5353210E-9860-4A55-B540-957596069F9A}"/>
                </a:ext>
              </a:extLst>
            </p:cNvPr>
            <p:cNvSpPr>
              <a:spLocks noEditPoints="1"/>
            </p:cNvSpPr>
            <p:nvPr/>
          </p:nvSpPr>
          <p:spPr bwMode="auto">
            <a:xfrm>
              <a:off x="558" y="535"/>
              <a:ext cx="78" cy="78"/>
            </a:xfrm>
            <a:custGeom>
              <a:avLst/>
              <a:gdLst>
                <a:gd name="T0" fmla="*/ 107 w 117"/>
                <a:gd name="T1" fmla="*/ 0 h 117"/>
                <a:gd name="T2" fmla="*/ 11 w 117"/>
                <a:gd name="T3" fmla="*/ 0 h 117"/>
                <a:gd name="T4" fmla="*/ 0 w 117"/>
                <a:gd name="T5" fmla="*/ 11 h 117"/>
                <a:gd name="T6" fmla="*/ 0 w 117"/>
                <a:gd name="T7" fmla="*/ 107 h 117"/>
                <a:gd name="T8" fmla="*/ 11 w 117"/>
                <a:gd name="T9" fmla="*/ 117 h 117"/>
                <a:gd name="T10" fmla="*/ 107 w 117"/>
                <a:gd name="T11" fmla="*/ 117 h 117"/>
                <a:gd name="T12" fmla="*/ 117 w 117"/>
                <a:gd name="T13" fmla="*/ 107 h 117"/>
                <a:gd name="T14" fmla="*/ 117 w 117"/>
                <a:gd name="T15" fmla="*/ 11 h 117"/>
                <a:gd name="T16" fmla="*/ 107 w 117"/>
                <a:gd name="T17" fmla="*/ 0 h 117"/>
                <a:gd name="T18" fmla="*/ 96 w 117"/>
                <a:gd name="T19" fmla="*/ 96 h 117"/>
                <a:gd name="T20" fmla="*/ 21 w 117"/>
                <a:gd name="T21" fmla="*/ 96 h 117"/>
                <a:gd name="T22" fmla="*/ 21 w 117"/>
                <a:gd name="T23" fmla="*/ 21 h 117"/>
                <a:gd name="T24" fmla="*/ 96 w 117"/>
                <a:gd name="T25" fmla="*/ 21 h 117"/>
                <a:gd name="T26" fmla="*/ 96 w 117"/>
                <a:gd name="T27" fmla="*/ 9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 h="117">
                  <a:moveTo>
                    <a:pt x="107" y="0"/>
                  </a:moveTo>
                  <a:cubicBezTo>
                    <a:pt x="11" y="0"/>
                    <a:pt x="11" y="0"/>
                    <a:pt x="11" y="0"/>
                  </a:cubicBezTo>
                  <a:cubicBezTo>
                    <a:pt x="5" y="0"/>
                    <a:pt x="0" y="5"/>
                    <a:pt x="0" y="11"/>
                  </a:cubicBezTo>
                  <a:cubicBezTo>
                    <a:pt x="0" y="107"/>
                    <a:pt x="0" y="107"/>
                    <a:pt x="0" y="107"/>
                  </a:cubicBezTo>
                  <a:cubicBezTo>
                    <a:pt x="0" y="113"/>
                    <a:pt x="5" y="117"/>
                    <a:pt x="11" y="117"/>
                  </a:cubicBezTo>
                  <a:cubicBezTo>
                    <a:pt x="107" y="117"/>
                    <a:pt x="107" y="117"/>
                    <a:pt x="107" y="117"/>
                  </a:cubicBezTo>
                  <a:cubicBezTo>
                    <a:pt x="113" y="117"/>
                    <a:pt x="117" y="113"/>
                    <a:pt x="117" y="107"/>
                  </a:cubicBezTo>
                  <a:cubicBezTo>
                    <a:pt x="117" y="11"/>
                    <a:pt x="117" y="11"/>
                    <a:pt x="117" y="11"/>
                  </a:cubicBezTo>
                  <a:cubicBezTo>
                    <a:pt x="117" y="5"/>
                    <a:pt x="113" y="0"/>
                    <a:pt x="107" y="0"/>
                  </a:cubicBezTo>
                  <a:close/>
                  <a:moveTo>
                    <a:pt x="96" y="96"/>
                  </a:moveTo>
                  <a:cubicBezTo>
                    <a:pt x="21" y="96"/>
                    <a:pt x="21" y="96"/>
                    <a:pt x="21" y="96"/>
                  </a:cubicBezTo>
                  <a:cubicBezTo>
                    <a:pt x="21" y="21"/>
                    <a:pt x="21" y="21"/>
                    <a:pt x="21" y="21"/>
                  </a:cubicBezTo>
                  <a:cubicBezTo>
                    <a:pt x="96" y="21"/>
                    <a:pt x="96" y="21"/>
                    <a:pt x="96" y="21"/>
                  </a:cubicBezTo>
                  <a:lnTo>
                    <a:pt x="96" y="9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prstClr val="black"/>
                </a:solidFill>
              </a:endParaRPr>
            </a:p>
          </p:txBody>
        </p:sp>
      </p:grpSp>
      <p:sp>
        <p:nvSpPr>
          <p:cNvPr id="78" name="TextBox 77">
            <a:extLst>
              <a:ext uri="{FF2B5EF4-FFF2-40B4-BE49-F238E27FC236}">
                <a16:creationId xmlns:a16="http://schemas.microsoft.com/office/drawing/2014/main" id="{AB1536C9-94A7-4E71-8B9F-3535EBCD3441}"/>
              </a:ext>
            </a:extLst>
          </p:cNvPr>
          <p:cNvSpPr txBox="1"/>
          <p:nvPr/>
        </p:nvSpPr>
        <p:spPr>
          <a:xfrm>
            <a:off x="179433" y="6178597"/>
            <a:ext cx="6194108" cy="954107"/>
          </a:xfrm>
          <a:prstGeom prst="rect">
            <a:avLst/>
          </a:prstGeom>
          <a:noFill/>
        </p:spPr>
        <p:txBody>
          <a:bodyPr wrap="square" rtlCol="0">
            <a:spAutoFit/>
          </a:bodyPr>
          <a:lstStyle/>
          <a:p>
            <a:r>
              <a:rPr lang="en-US" sz="1400" dirty="0"/>
              <a:t>Pictures and videos are excellent ways to verify that physical repairs to a setting have been made. If you are not sure about what useful evidence to submit, don’t hesitate to ask your Licensing Representative or his/her Supervisor about acceptable types of evidence to confirm compliance with a specific violation. </a:t>
            </a:r>
          </a:p>
        </p:txBody>
      </p:sp>
      <p:sp>
        <p:nvSpPr>
          <p:cNvPr id="79" name="TextBox 78">
            <a:extLst>
              <a:ext uri="{FF2B5EF4-FFF2-40B4-BE49-F238E27FC236}">
                <a16:creationId xmlns:a16="http://schemas.microsoft.com/office/drawing/2014/main" id="{F345166A-FD95-4558-BFD3-2285F9640935}"/>
              </a:ext>
            </a:extLst>
          </p:cNvPr>
          <p:cNvSpPr txBox="1"/>
          <p:nvPr/>
        </p:nvSpPr>
        <p:spPr>
          <a:xfrm>
            <a:off x="179433" y="4420756"/>
            <a:ext cx="6162632" cy="1384995"/>
          </a:xfrm>
          <a:prstGeom prst="rect">
            <a:avLst/>
          </a:prstGeom>
          <a:noFill/>
        </p:spPr>
        <p:txBody>
          <a:bodyPr wrap="square" rtlCol="0">
            <a:spAutoFit/>
          </a:bodyPr>
          <a:lstStyle/>
          <a:p>
            <a:r>
              <a:rPr lang="en-US" sz="1400" dirty="0"/>
              <a:t>External documentation is generated by reliable third parties, such as bills or invoices for equipment, material, or labor. External documentation can also include letters or statements from professionals assisting in the implementation of the plan such as fire safety experts or outside training sources. External documents could also be confirming future commitments such as repair work or upcoming medical appointments.</a:t>
            </a:r>
          </a:p>
        </p:txBody>
      </p:sp>
      <p:sp>
        <p:nvSpPr>
          <p:cNvPr id="80" name="TextBox 79">
            <a:extLst>
              <a:ext uri="{FF2B5EF4-FFF2-40B4-BE49-F238E27FC236}">
                <a16:creationId xmlns:a16="http://schemas.microsoft.com/office/drawing/2014/main" id="{831B1A59-E2C4-47E3-88A7-F0ED67291E2A}"/>
              </a:ext>
            </a:extLst>
          </p:cNvPr>
          <p:cNvSpPr txBox="1"/>
          <p:nvPr/>
        </p:nvSpPr>
        <p:spPr>
          <a:xfrm>
            <a:off x="179433" y="3326240"/>
            <a:ext cx="6194108" cy="738664"/>
          </a:xfrm>
          <a:prstGeom prst="rect">
            <a:avLst/>
          </a:prstGeom>
          <a:noFill/>
        </p:spPr>
        <p:txBody>
          <a:bodyPr wrap="square" rtlCol="0">
            <a:spAutoFit/>
          </a:bodyPr>
          <a:lstStyle/>
          <a:p>
            <a:r>
              <a:rPr lang="en-US" sz="1400" dirty="0"/>
              <a:t>Internal documentation is documents that you produce. These can include policies or procedures, documentation of staff specific training, updated assessments and support plans, maintenance logs, and any other internal documents. </a:t>
            </a:r>
          </a:p>
        </p:txBody>
      </p:sp>
      <p:sp>
        <p:nvSpPr>
          <p:cNvPr id="52" name="TextBox 51">
            <a:extLst>
              <a:ext uri="{FF2B5EF4-FFF2-40B4-BE49-F238E27FC236}">
                <a16:creationId xmlns:a16="http://schemas.microsoft.com/office/drawing/2014/main" id="{2B622BA4-0520-4F6C-8FBE-FA53B06761B2}"/>
              </a:ext>
            </a:extLst>
          </p:cNvPr>
          <p:cNvSpPr txBox="1"/>
          <p:nvPr/>
        </p:nvSpPr>
        <p:spPr>
          <a:xfrm>
            <a:off x="118561" y="2638928"/>
            <a:ext cx="4805777" cy="307777"/>
          </a:xfrm>
          <a:prstGeom prst="rect">
            <a:avLst/>
          </a:prstGeom>
          <a:noFill/>
        </p:spPr>
        <p:txBody>
          <a:bodyPr wrap="square" rtlCol="0">
            <a:spAutoFit/>
          </a:bodyPr>
          <a:lstStyle/>
          <a:p>
            <a:r>
              <a:rPr lang="en-US" sz="1400" dirty="0"/>
              <a:t>Useful evidence can fall into the following three categories:</a:t>
            </a:r>
          </a:p>
        </p:txBody>
      </p:sp>
      <p:sp>
        <p:nvSpPr>
          <p:cNvPr id="54" name="TextBox 53">
            <a:extLst>
              <a:ext uri="{FF2B5EF4-FFF2-40B4-BE49-F238E27FC236}">
                <a16:creationId xmlns:a16="http://schemas.microsoft.com/office/drawing/2014/main" id="{0159C971-4A47-497B-BD44-AC13399AC7AF}"/>
              </a:ext>
            </a:extLst>
          </p:cNvPr>
          <p:cNvSpPr txBox="1"/>
          <p:nvPr/>
        </p:nvSpPr>
        <p:spPr>
          <a:xfrm>
            <a:off x="118561" y="2117245"/>
            <a:ext cx="6194108" cy="523220"/>
          </a:xfrm>
          <a:prstGeom prst="rect">
            <a:avLst/>
          </a:prstGeom>
          <a:noFill/>
        </p:spPr>
        <p:txBody>
          <a:bodyPr wrap="square" rtlCol="0">
            <a:spAutoFit/>
          </a:bodyPr>
          <a:lstStyle/>
          <a:p>
            <a:r>
              <a:rPr lang="en-US" sz="1400" dirty="0"/>
              <a:t>As of October 1, 2019, all DHS Program Offices will verify all POCs 30 days after the last implementation date identified in the POC. </a:t>
            </a:r>
          </a:p>
        </p:txBody>
      </p:sp>
      <p:sp>
        <p:nvSpPr>
          <p:cNvPr id="3" name="TextBox 2">
            <a:extLst>
              <a:ext uri="{FF2B5EF4-FFF2-40B4-BE49-F238E27FC236}">
                <a16:creationId xmlns:a16="http://schemas.microsoft.com/office/drawing/2014/main" id="{3A17A9F8-DA92-49C5-A1C0-AD5B453E8016}"/>
              </a:ext>
            </a:extLst>
          </p:cNvPr>
          <p:cNvSpPr txBox="1"/>
          <p:nvPr/>
        </p:nvSpPr>
        <p:spPr>
          <a:xfrm>
            <a:off x="6870002" y="6585995"/>
            <a:ext cx="5542410" cy="461665"/>
          </a:xfrm>
          <a:prstGeom prst="rect">
            <a:avLst/>
          </a:prstGeom>
          <a:noFill/>
        </p:spPr>
        <p:txBody>
          <a:bodyPr wrap="square" rtlCol="0">
            <a:spAutoFit/>
          </a:bodyPr>
          <a:lstStyle/>
          <a:p>
            <a:r>
              <a:rPr lang="en-US" sz="1200" dirty="0"/>
              <a:t>*For </a:t>
            </a:r>
            <a:r>
              <a:rPr lang="en-US" sz="1200" dirty="0" err="1"/>
              <a:t>Sanswrite</a:t>
            </a:r>
            <a:r>
              <a:rPr lang="en-US" sz="1200" dirty="0"/>
              <a:t> Users: Upon notification that your POC has been approved, you can submit your supporting documentation.</a:t>
            </a:r>
          </a:p>
        </p:txBody>
      </p:sp>
    </p:spTree>
    <p:custDataLst>
      <p:tags r:id="rId1"/>
    </p:custDataLst>
    <p:extLst>
      <p:ext uri="{BB962C8B-B14F-4D97-AF65-F5344CB8AC3E}">
        <p14:creationId xmlns:p14="http://schemas.microsoft.com/office/powerpoint/2010/main" val="143011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 name="Text Box 2"/>
          <p:cNvSpPr>
            <a:spLocks noChangeArrowheads="1"/>
          </p:cNvSpPr>
          <p:nvPr/>
        </p:nvSpPr>
        <p:spPr bwMode="auto">
          <a:xfrm>
            <a:off x="89452" y="122736"/>
            <a:ext cx="12594701" cy="383647"/>
          </a:xfrm>
          <a:prstGeom prst="roundRect">
            <a:avLst>
              <a:gd name="adj" fmla="val 10308"/>
            </a:avLst>
          </a:prstGeom>
          <a:solidFill>
            <a:srgbClr val="002060"/>
          </a:solidFill>
          <a:ln w="25400">
            <a:solidFill>
              <a:srgbClr val="002060"/>
            </a:solidFill>
            <a:miter lim="800000"/>
            <a:headEnd/>
            <a:tailEnd/>
          </a:ln>
        </p:spPr>
        <p:txBody>
          <a:bodyPr wrap="none" lIns="70633" tIns="0" rIns="70633" bIns="0" anchor="ctr"/>
          <a:lstStyle/>
          <a:p>
            <a:pPr defTabSz="847623" eaLnBrk="0" hangingPunct="0">
              <a:defRPr/>
            </a:pPr>
            <a:r>
              <a:rPr lang="en-US" b="1" kern="0" dirty="0">
                <a:solidFill>
                  <a:schemeClr val="bg1"/>
                </a:solidFill>
                <a:latin typeface="Verdana" panose="020B0604030504040204" pitchFamily="34" charset="0"/>
                <a:ea typeface="Verdana" panose="020B0604030504040204" pitchFamily="34" charset="0"/>
                <a:cs typeface="Verdana" panose="020B0604030504040204" pitchFamily="34" charset="0"/>
              </a:rPr>
              <a:t>Licensing Plan of Correction (POC) 	       	                    		            Quick Reference Guide </a:t>
            </a:r>
          </a:p>
        </p:txBody>
      </p:sp>
      <p:sp>
        <p:nvSpPr>
          <p:cNvPr id="17" name="TextBox 16"/>
          <p:cNvSpPr txBox="1"/>
          <p:nvPr/>
        </p:nvSpPr>
        <p:spPr>
          <a:xfrm>
            <a:off x="104810" y="1088119"/>
            <a:ext cx="8673430" cy="307777"/>
          </a:xfrm>
          <a:prstGeom prst="rect">
            <a:avLst/>
          </a:prstGeom>
          <a:noFill/>
        </p:spPr>
        <p:txBody>
          <a:bodyPr wrap="square" rtlCol="0">
            <a:spAutoFit/>
          </a:bodyPr>
          <a:lstStyle/>
          <a:p>
            <a:r>
              <a:rPr lang="en-US" sz="1400" dirty="0"/>
              <a:t>For any questions on your Plan of Correction, reach out to your Licensing Representative.  </a:t>
            </a:r>
          </a:p>
        </p:txBody>
      </p:sp>
      <p:sp>
        <p:nvSpPr>
          <p:cNvPr id="33" name="Rectangle 32"/>
          <p:cNvSpPr/>
          <p:nvPr/>
        </p:nvSpPr>
        <p:spPr>
          <a:xfrm>
            <a:off x="89451"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 Box 2">
            <a:extLst>
              <a:ext uri="{FF2B5EF4-FFF2-40B4-BE49-F238E27FC236}">
                <a16:creationId xmlns:a16="http://schemas.microsoft.com/office/drawing/2014/main" id="{DAD10547-2261-45E4-98BA-840635395D65}"/>
              </a:ext>
            </a:extLst>
          </p:cNvPr>
          <p:cNvSpPr>
            <a:spLocks noChangeArrowheads="1"/>
          </p:cNvSpPr>
          <p:nvPr/>
        </p:nvSpPr>
        <p:spPr bwMode="auto">
          <a:xfrm>
            <a:off x="72962" y="615635"/>
            <a:ext cx="12596183" cy="365760"/>
          </a:xfrm>
          <a:prstGeom prst="roundRect">
            <a:avLst>
              <a:gd name="adj" fmla="val 10308"/>
            </a:avLst>
          </a:prstGeom>
          <a:solidFill>
            <a:srgbClr val="00B0F0"/>
          </a:solidFill>
          <a:ln w="25400">
            <a:solidFill>
              <a:schemeClr val="bg2">
                <a:lumMod val="50000"/>
              </a:schemeClr>
            </a:solidFill>
            <a:miter lim="800000"/>
            <a:headEnd/>
            <a:tailEnd/>
          </a:ln>
        </p:spPr>
        <p:txBody>
          <a:bodyPr wrap="none" lIns="70633" tIns="0" rIns="70633" bIns="0" anchor="ctr"/>
          <a:lstStyle/>
          <a:p>
            <a:pPr algn="ctr" defTabSz="847623" eaLnBrk="0" hangingPunct="0">
              <a:defRPr/>
            </a:pPr>
            <a:r>
              <a:rPr lang="en-US" sz="1600" b="1" kern="0" dirty="0">
                <a:solidFill>
                  <a:schemeClr val="bg1"/>
                </a:solidFill>
                <a:latin typeface="Verdana" panose="020B0604030504040204" pitchFamily="34" charset="0"/>
                <a:ea typeface="Verdana" panose="020B0604030504040204" pitchFamily="34" charset="0"/>
                <a:cs typeface="Verdana" panose="020B0604030504040204" pitchFamily="34" charset="0"/>
              </a:rPr>
              <a:t>Need Help? Ask for Technical Assistance</a:t>
            </a:r>
          </a:p>
        </p:txBody>
      </p:sp>
      <p:sp>
        <p:nvSpPr>
          <p:cNvPr id="58" name="Text Box 2">
            <a:extLst>
              <a:ext uri="{FF2B5EF4-FFF2-40B4-BE49-F238E27FC236}">
                <a16:creationId xmlns:a16="http://schemas.microsoft.com/office/drawing/2014/main" id="{28905EB0-AA71-477E-A400-A4241BE6CF8A}"/>
              </a:ext>
            </a:extLst>
          </p:cNvPr>
          <p:cNvSpPr>
            <a:spLocks noChangeArrowheads="1"/>
          </p:cNvSpPr>
          <p:nvPr/>
        </p:nvSpPr>
        <p:spPr bwMode="auto">
          <a:xfrm>
            <a:off x="88887"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BHSL</a:t>
            </a:r>
          </a:p>
        </p:txBody>
      </p:sp>
      <p:sp>
        <p:nvSpPr>
          <p:cNvPr id="65" name="Text Box 2">
            <a:extLst>
              <a:ext uri="{FF2B5EF4-FFF2-40B4-BE49-F238E27FC236}">
                <a16:creationId xmlns:a16="http://schemas.microsoft.com/office/drawing/2014/main" id="{280D9EF2-523C-4BFB-BBF4-3E18432A5B0B}"/>
              </a:ext>
            </a:extLst>
          </p:cNvPr>
          <p:cNvSpPr>
            <a:spLocks noChangeArrowheads="1"/>
          </p:cNvSpPr>
          <p:nvPr/>
        </p:nvSpPr>
        <p:spPr bwMode="auto">
          <a:xfrm>
            <a:off x="10174953"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OCDEL</a:t>
            </a:r>
          </a:p>
        </p:txBody>
      </p:sp>
      <p:sp>
        <p:nvSpPr>
          <p:cNvPr id="66" name="Text Box 2">
            <a:extLst>
              <a:ext uri="{FF2B5EF4-FFF2-40B4-BE49-F238E27FC236}">
                <a16:creationId xmlns:a16="http://schemas.microsoft.com/office/drawing/2014/main" id="{BF8A7E8C-A6FA-4591-8502-85CBACBAE700}"/>
              </a:ext>
            </a:extLst>
          </p:cNvPr>
          <p:cNvSpPr>
            <a:spLocks noChangeArrowheads="1"/>
          </p:cNvSpPr>
          <p:nvPr/>
        </p:nvSpPr>
        <p:spPr bwMode="auto">
          <a:xfrm>
            <a:off x="7653435"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ODP</a:t>
            </a:r>
          </a:p>
        </p:txBody>
      </p:sp>
      <p:sp>
        <p:nvSpPr>
          <p:cNvPr id="67" name="Text Box 2">
            <a:extLst>
              <a:ext uri="{FF2B5EF4-FFF2-40B4-BE49-F238E27FC236}">
                <a16:creationId xmlns:a16="http://schemas.microsoft.com/office/drawing/2014/main" id="{BA880717-3ECD-4C70-B799-9F28F6ECB4D4}"/>
              </a:ext>
            </a:extLst>
          </p:cNvPr>
          <p:cNvSpPr>
            <a:spLocks noChangeArrowheads="1"/>
          </p:cNvSpPr>
          <p:nvPr/>
        </p:nvSpPr>
        <p:spPr bwMode="auto">
          <a:xfrm>
            <a:off x="5131919"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OMHSAS</a:t>
            </a:r>
          </a:p>
        </p:txBody>
      </p:sp>
      <p:sp>
        <p:nvSpPr>
          <p:cNvPr id="68" name="Text Box 2">
            <a:extLst>
              <a:ext uri="{FF2B5EF4-FFF2-40B4-BE49-F238E27FC236}">
                <a16:creationId xmlns:a16="http://schemas.microsoft.com/office/drawing/2014/main" id="{9DF96BB6-9C8F-40DC-89A0-0D19FEE8E777}"/>
              </a:ext>
            </a:extLst>
          </p:cNvPr>
          <p:cNvSpPr>
            <a:spLocks noChangeArrowheads="1"/>
          </p:cNvSpPr>
          <p:nvPr/>
        </p:nvSpPr>
        <p:spPr bwMode="auto">
          <a:xfrm>
            <a:off x="2610403" y="1479598"/>
            <a:ext cx="2478024" cy="320040"/>
          </a:xfrm>
          <a:prstGeom prst="roundRect">
            <a:avLst>
              <a:gd name="adj" fmla="val 10308"/>
            </a:avLst>
          </a:prstGeom>
          <a:solidFill>
            <a:schemeClr val="bg2">
              <a:lumMod val="50000"/>
            </a:schemeClr>
          </a:solidFill>
          <a:ln w="25400">
            <a:noFill/>
            <a:miter lim="800000"/>
            <a:headEnd/>
            <a:tailEnd/>
          </a:ln>
        </p:spPr>
        <p:txBody>
          <a:bodyPr wrap="none" lIns="70633" tIns="0" rIns="70633" bIns="0" anchor="ctr"/>
          <a:lstStyle/>
          <a:p>
            <a:pPr algn="ctr" defTabSz="847623" eaLnBrk="0" hangingPunct="0">
              <a:defRPr/>
            </a:pPr>
            <a:r>
              <a:rPr lang="en-US" sz="1400" kern="0" dirty="0">
                <a:solidFill>
                  <a:schemeClr val="bg1"/>
                </a:solidFill>
                <a:ea typeface="Verdana" panose="020B0604030504040204" pitchFamily="34" charset="0"/>
                <a:cs typeface="Verdana" panose="020B0604030504040204" pitchFamily="34" charset="0"/>
              </a:rPr>
              <a:t>OCYF</a:t>
            </a:r>
          </a:p>
        </p:txBody>
      </p:sp>
      <p:sp>
        <p:nvSpPr>
          <p:cNvPr id="69" name="TextBox 68">
            <a:extLst>
              <a:ext uri="{FF2B5EF4-FFF2-40B4-BE49-F238E27FC236}">
                <a16:creationId xmlns:a16="http://schemas.microsoft.com/office/drawing/2014/main" id="{2ED9CAD3-FA19-4187-9042-83B6A215DBB9}"/>
              </a:ext>
            </a:extLst>
          </p:cNvPr>
          <p:cNvSpPr txBox="1"/>
          <p:nvPr/>
        </p:nvSpPr>
        <p:spPr>
          <a:xfrm>
            <a:off x="146755" y="1906302"/>
            <a:ext cx="2312668" cy="1323439"/>
          </a:xfrm>
          <a:prstGeom prst="rect">
            <a:avLst/>
          </a:prstGeom>
          <a:noFill/>
        </p:spPr>
        <p:txBody>
          <a:bodyPr wrap="square" rtlCol="0">
            <a:spAutoFit/>
          </a:bodyPr>
          <a:lstStyle/>
          <a:p>
            <a:r>
              <a:rPr lang="en-US" sz="1000" b="1" dirty="0">
                <a:cs typeface="Arial" panose="020B0604020202020204" pitchFamily="34" charset="0"/>
              </a:rPr>
              <a:t>Western Region </a:t>
            </a:r>
          </a:p>
          <a:p>
            <a:r>
              <a:rPr lang="en-US" sz="1000" dirty="0">
                <a:solidFill>
                  <a:srgbClr val="0A0A0A"/>
                </a:solidFill>
                <a:cs typeface="Arial" panose="020B0604020202020204" pitchFamily="34" charset="0"/>
              </a:rPr>
              <a:t>11 Stanwix Street, Room 230</a:t>
            </a:r>
          </a:p>
          <a:p>
            <a:r>
              <a:rPr lang="en-US" sz="1000" dirty="0">
                <a:solidFill>
                  <a:srgbClr val="0A0A0A"/>
                </a:solidFill>
                <a:cs typeface="Arial" panose="020B0604020202020204" pitchFamily="34" charset="0"/>
              </a:rPr>
              <a:t>Pittsburgh, PA 15222</a:t>
            </a:r>
            <a:br>
              <a:rPr lang="en-US" sz="1000" dirty="0">
                <a:solidFill>
                  <a:srgbClr val="0A0A0A"/>
                </a:solidFill>
                <a:cs typeface="Arial" panose="020B0604020202020204" pitchFamily="34" charset="0"/>
              </a:rPr>
            </a:br>
            <a:r>
              <a:rPr lang="en-US" sz="1000" dirty="0">
                <a:solidFill>
                  <a:srgbClr val="0A0A0A"/>
                </a:solidFill>
                <a:cs typeface="Arial" panose="020B0604020202020204" pitchFamily="34" charset="0"/>
              </a:rPr>
              <a:t>Phone: 412-565-5614, 412-565-5616</a:t>
            </a:r>
            <a:br>
              <a:rPr lang="en-US" sz="1000" dirty="0">
                <a:solidFill>
                  <a:srgbClr val="0A0A0A"/>
                </a:solidFill>
                <a:cs typeface="Arial" panose="020B0604020202020204" pitchFamily="34" charset="0"/>
              </a:rPr>
            </a:br>
            <a:r>
              <a:rPr lang="en-US" sz="1000" dirty="0">
                <a:solidFill>
                  <a:srgbClr val="0A0A0A"/>
                </a:solidFill>
                <a:cs typeface="Arial" panose="020B0604020202020204" pitchFamily="34" charset="0"/>
              </a:rPr>
              <a:t>Toll Free: 1-888-464-6378,  </a:t>
            </a:r>
          </a:p>
          <a:p>
            <a:r>
              <a:rPr lang="en-US" sz="1000" dirty="0">
                <a:solidFill>
                  <a:srgbClr val="0A0A0A"/>
                </a:solidFill>
                <a:cs typeface="Arial" panose="020B0604020202020204" pitchFamily="34" charset="0"/>
              </a:rPr>
              <a:t>1-888-322-3664</a:t>
            </a:r>
            <a:br>
              <a:rPr lang="en-US" sz="1000" dirty="0">
                <a:solidFill>
                  <a:srgbClr val="0A0A0A"/>
                </a:solidFill>
                <a:cs typeface="Arial" panose="020B0604020202020204" pitchFamily="34" charset="0"/>
              </a:rPr>
            </a:br>
            <a:r>
              <a:rPr lang="en-US" sz="1000" dirty="0">
                <a:solidFill>
                  <a:srgbClr val="0A0A0A"/>
                </a:solidFill>
                <a:cs typeface="Arial" panose="020B0604020202020204" pitchFamily="34" charset="0"/>
              </a:rPr>
              <a:t>Fax: 412-565-2840, 412-565-5633</a:t>
            </a:r>
            <a:br>
              <a:rPr lang="en-US" sz="1000" dirty="0">
                <a:solidFill>
                  <a:srgbClr val="0A0A0A"/>
                </a:solidFill>
                <a:cs typeface="Arial" panose="020B0604020202020204" pitchFamily="34" charset="0"/>
              </a:rPr>
            </a:br>
            <a:r>
              <a:rPr lang="en-US" sz="1000" dirty="0">
                <a:solidFill>
                  <a:srgbClr val="0A0A0A"/>
                </a:solidFill>
                <a:cs typeface="Arial" panose="020B0604020202020204" pitchFamily="34" charset="0"/>
              </a:rPr>
              <a:t>Email: </a:t>
            </a:r>
            <a:r>
              <a:rPr lang="en-US" sz="1000" u="sng" dirty="0">
                <a:solidFill>
                  <a:srgbClr val="0000CC"/>
                </a:solidFill>
                <a:cs typeface="Arial" panose="020B0604020202020204" pitchFamily="34" charset="0"/>
                <a:hlinkClick r:id="rId4"/>
              </a:rPr>
              <a:t>ra-pwarlwest@pa.gov</a:t>
            </a:r>
            <a:r>
              <a:rPr lang="en-US" sz="1000" dirty="0">
                <a:solidFill>
                  <a:srgbClr val="0A0A0A"/>
                </a:solidFill>
                <a:cs typeface="Arial" panose="020B0604020202020204" pitchFamily="34" charset="0"/>
              </a:rPr>
              <a:t> </a:t>
            </a:r>
          </a:p>
        </p:txBody>
      </p:sp>
      <p:sp>
        <p:nvSpPr>
          <p:cNvPr id="70" name="TextBox 69">
            <a:extLst>
              <a:ext uri="{FF2B5EF4-FFF2-40B4-BE49-F238E27FC236}">
                <a16:creationId xmlns:a16="http://schemas.microsoft.com/office/drawing/2014/main" id="{388CF14D-CE05-400B-A4CB-22B81EED8A61}"/>
              </a:ext>
            </a:extLst>
          </p:cNvPr>
          <p:cNvSpPr txBox="1"/>
          <p:nvPr/>
        </p:nvSpPr>
        <p:spPr>
          <a:xfrm>
            <a:off x="146755" y="3296127"/>
            <a:ext cx="2430087" cy="1323439"/>
          </a:xfrm>
          <a:prstGeom prst="rect">
            <a:avLst/>
          </a:prstGeom>
          <a:noFill/>
        </p:spPr>
        <p:txBody>
          <a:bodyPr wrap="square" rtlCol="0">
            <a:spAutoFit/>
          </a:bodyPr>
          <a:lstStyle/>
          <a:p>
            <a:r>
              <a:rPr lang="en-US" sz="1000" b="1" dirty="0">
                <a:cs typeface="Arial" panose="020B0604020202020204" pitchFamily="34" charset="0"/>
              </a:rPr>
              <a:t>Central Region </a:t>
            </a:r>
          </a:p>
          <a:p>
            <a:r>
              <a:rPr lang="en-US" sz="1000" dirty="0">
                <a:solidFill>
                  <a:srgbClr val="0A0A0A"/>
                </a:solidFill>
                <a:cs typeface="Arial" panose="020B0604020202020204" pitchFamily="34" charset="0"/>
              </a:rPr>
              <a:t>625 Forster Street</a:t>
            </a:r>
          </a:p>
          <a:p>
            <a:r>
              <a:rPr lang="en-US" sz="1000" dirty="0">
                <a:solidFill>
                  <a:srgbClr val="0A0A0A"/>
                </a:solidFill>
                <a:cs typeface="Arial" panose="020B0604020202020204" pitchFamily="34" charset="0"/>
              </a:rPr>
              <a:t>Room 631 Health and Welfare Building Harrisburg, PA 17120</a:t>
            </a:r>
            <a:br>
              <a:rPr lang="en-US" sz="1000" dirty="0">
                <a:cs typeface="Arial" panose="020B0604020202020204" pitchFamily="34" charset="0"/>
              </a:rPr>
            </a:br>
            <a:r>
              <a:rPr lang="en-US" sz="1000" dirty="0">
                <a:solidFill>
                  <a:srgbClr val="0A0A0A"/>
                </a:solidFill>
                <a:cs typeface="Arial" panose="020B0604020202020204" pitchFamily="34" charset="0"/>
              </a:rPr>
              <a:t>Phone: 717-772-4673</a:t>
            </a:r>
            <a:br>
              <a:rPr lang="en-US" sz="1000" dirty="0">
                <a:cs typeface="Arial" panose="020B0604020202020204" pitchFamily="34" charset="0"/>
              </a:rPr>
            </a:br>
            <a:r>
              <a:rPr lang="en-US" sz="1000" dirty="0">
                <a:solidFill>
                  <a:srgbClr val="0A0A0A"/>
                </a:solidFill>
                <a:cs typeface="Arial" panose="020B0604020202020204" pitchFamily="34" charset="0"/>
              </a:rPr>
              <a:t>Toll Free: 1-800-882-1885</a:t>
            </a:r>
            <a:br>
              <a:rPr lang="en-US" sz="1000" dirty="0">
                <a:cs typeface="Arial" panose="020B0604020202020204" pitchFamily="34" charset="0"/>
              </a:rPr>
            </a:br>
            <a:r>
              <a:rPr lang="en-US" sz="1000" dirty="0">
                <a:solidFill>
                  <a:srgbClr val="0A0A0A"/>
                </a:solidFill>
                <a:cs typeface="Arial" panose="020B0604020202020204" pitchFamily="34" charset="0"/>
              </a:rPr>
              <a:t>Fax: 717-783-3956</a:t>
            </a:r>
            <a:br>
              <a:rPr lang="en-US" sz="1000" dirty="0">
                <a:cs typeface="Arial" panose="020B0604020202020204" pitchFamily="34" charset="0"/>
              </a:rPr>
            </a:br>
            <a:r>
              <a:rPr lang="en-US" sz="1000" dirty="0">
                <a:solidFill>
                  <a:srgbClr val="0A0A0A"/>
                </a:solidFill>
                <a:cs typeface="Arial" panose="020B0604020202020204" pitchFamily="34" charset="0"/>
              </a:rPr>
              <a:t>Email: </a:t>
            </a:r>
            <a:r>
              <a:rPr lang="en-US" sz="1000" u="sng" dirty="0">
                <a:solidFill>
                  <a:srgbClr val="0000CC"/>
                </a:solidFill>
                <a:cs typeface="Arial" panose="020B0604020202020204" pitchFamily="34" charset="0"/>
                <a:hlinkClick r:id="rId5"/>
              </a:rPr>
              <a:t>ra-pwarlcentral@pa.gov</a:t>
            </a:r>
            <a:endParaRPr lang="en-US" sz="1000" b="1" dirty="0">
              <a:cs typeface="Arial" panose="020B0604020202020204" pitchFamily="34" charset="0"/>
            </a:endParaRPr>
          </a:p>
        </p:txBody>
      </p:sp>
      <p:sp>
        <p:nvSpPr>
          <p:cNvPr id="71" name="TextBox 70">
            <a:extLst>
              <a:ext uri="{FF2B5EF4-FFF2-40B4-BE49-F238E27FC236}">
                <a16:creationId xmlns:a16="http://schemas.microsoft.com/office/drawing/2014/main" id="{C5140EC1-361C-41A5-8ACD-D310B9B3299B}"/>
              </a:ext>
            </a:extLst>
          </p:cNvPr>
          <p:cNvSpPr txBox="1"/>
          <p:nvPr/>
        </p:nvSpPr>
        <p:spPr>
          <a:xfrm>
            <a:off x="146755" y="4708998"/>
            <a:ext cx="2312668" cy="1323439"/>
          </a:xfrm>
          <a:prstGeom prst="rect">
            <a:avLst/>
          </a:prstGeom>
          <a:noFill/>
        </p:spPr>
        <p:txBody>
          <a:bodyPr wrap="square" rtlCol="0">
            <a:spAutoFit/>
          </a:bodyPr>
          <a:lstStyle/>
          <a:p>
            <a:r>
              <a:rPr lang="en-US" sz="1000" b="1" dirty="0">
                <a:cs typeface="Arial" panose="020B0604020202020204" pitchFamily="34" charset="0"/>
              </a:rPr>
              <a:t>Northeast Region</a:t>
            </a:r>
          </a:p>
          <a:p>
            <a:r>
              <a:rPr lang="en-US" sz="1000" dirty="0">
                <a:solidFill>
                  <a:srgbClr val="0A0A0A"/>
                </a:solidFill>
                <a:cs typeface="Arial" panose="020B0604020202020204" pitchFamily="34" charset="0"/>
              </a:rPr>
              <a:t>330 Scranton State Office Building 100 Lackawanna Avenue</a:t>
            </a:r>
          </a:p>
          <a:p>
            <a:r>
              <a:rPr lang="en-US" sz="1000" dirty="0">
                <a:solidFill>
                  <a:srgbClr val="0A0A0A"/>
                </a:solidFill>
                <a:cs typeface="Arial" panose="020B0604020202020204" pitchFamily="34" charset="0"/>
              </a:rPr>
              <a:t>Scranton, PA, 18503-1923 </a:t>
            </a:r>
            <a:br>
              <a:rPr lang="en-US" sz="1000" dirty="0">
                <a:cs typeface="Arial" panose="020B0604020202020204" pitchFamily="34" charset="0"/>
              </a:rPr>
            </a:br>
            <a:r>
              <a:rPr lang="en-US" sz="1000" dirty="0">
                <a:solidFill>
                  <a:srgbClr val="0A0A0A"/>
                </a:solidFill>
                <a:cs typeface="Arial" panose="020B0604020202020204" pitchFamily="34" charset="0"/>
              </a:rPr>
              <a:t>Phone: 570-963-3209</a:t>
            </a:r>
            <a:br>
              <a:rPr lang="en-US" sz="1000" dirty="0">
                <a:cs typeface="Arial" panose="020B0604020202020204" pitchFamily="34" charset="0"/>
              </a:rPr>
            </a:br>
            <a:r>
              <a:rPr lang="en-US" sz="1000" dirty="0">
                <a:solidFill>
                  <a:srgbClr val="0A0A0A"/>
                </a:solidFill>
                <a:cs typeface="Arial" panose="020B0604020202020204" pitchFamily="34" charset="0"/>
              </a:rPr>
              <a:t>Toll Free: 1-800-833-5095</a:t>
            </a:r>
            <a:br>
              <a:rPr lang="en-US" sz="1000" dirty="0">
                <a:cs typeface="Arial" panose="020B0604020202020204" pitchFamily="34" charset="0"/>
              </a:rPr>
            </a:br>
            <a:r>
              <a:rPr lang="en-US" sz="1000" dirty="0">
                <a:solidFill>
                  <a:srgbClr val="0A0A0A"/>
                </a:solidFill>
                <a:cs typeface="Arial" panose="020B0604020202020204" pitchFamily="34" charset="0"/>
              </a:rPr>
              <a:t>Fax: 570-963-3018</a:t>
            </a:r>
            <a:br>
              <a:rPr lang="en-US" sz="1000" dirty="0">
                <a:cs typeface="Arial" panose="020B0604020202020204" pitchFamily="34" charset="0"/>
              </a:rPr>
            </a:br>
            <a:r>
              <a:rPr lang="en-US" sz="1000" dirty="0">
                <a:solidFill>
                  <a:srgbClr val="0A0A0A"/>
                </a:solidFill>
                <a:cs typeface="Arial" panose="020B0604020202020204" pitchFamily="34" charset="0"/>
              </a:rPr>
              <a:t>Email: </a:t>
            </a:r>
            <a:r>
              <a:rPr lang="en-US" sz="1000" u="sng" dirty="0">
                <a:solidFill>
                  <a:srgbClr val="0000CC"/>
                </a:solidFill>
                <a:cs typeface="Arial" panose="020B0604020202020204" pitchFamily="34" charset="0"/>
                <a:hlinkClick r:id="rId6"/>
              </a:rPr>
              <a:t>ra-pwarlnortheast@pa.gov</a:t>
            </a:r>
            <a:endParaRPr lang="en-US" sz="1000" b="1" dirty="0">
              <a:cs typeface="Arial" panose="020B0604020202020204" pitchFamily="34" charset="0"/>
            </a:endParaRPr>
          </a:p>
        </p:txBody>
      </p:sp>
      <p:sp>
        <p:nvSpPr>
          <p:cNvPr id="72" name="TextBox 71">
            <a:extLst>
              <a:ext uri="{FF2B5EF4-FFF2-40B4-BE49-F238E27FC236}">
                <a16:creationId xmlns:a16="http://schemas.microsoft.com/office/drawing/2014/main" id="{2C16823A-F7B5-4422-9CE0-9643E1BB2936}"/>
              </a:ext>
            </a:extLst>
          </p:cNvPr>
          <p:cNvSpPr txBox="1"/>
          <p:nvPr/>
        </p:nvSpPr>
        <p:spPr>
          <a:xfrm>
            <a:off x="146755" y="6114692"/>
            <a:ext cx="2430086" cy="1323439"/>
          </a:xfrm>
          <a:prstGeom prst="rect">
            <a:avLst/>
          </a:prstGeom>
          <a:noFill/>
        </p:spPr>
        <p:txBody>
          <a:bodyPr wrap="square" rtlCol="0">
            <a:spAutoFit/>
          </a:bodyPr>
          <a:lstStyle/>
          <a:p>
            <a:r>
              <a:rPr lang="en-US" sz="1000" b="1" dirty="0">
                <a:cs typeface="Arial" panose="020B0604020202020204" pitchFamily="34" charset="0"/>
              </a:rPr>
              <a:t>Southeast Region</a:t>
            </a:r>
          </a:p>
          <a:p>
            <a:r>
              <a:rPr lang="en-US" sz="1000" dirty="0">
                <a:solidFill>
                  <a:srgbClr val="0A0A0A"/>
                </a:solidFill>
                <a:cs typeface="Arial" panose="020B0604020202020204" pitchFamily="34" charset="0"/>
              </a:rPr>
              <a:t>1001 Sterigere Street, Norristown State Hospital Building #2, Room 161 Norristown, PA 19401</a:t>
            </a:r>
            <a:br>
              <a:rPr lang="en-US" sz="1000" dirty="0">
                <a:cs typeface="Arial" panose="020B0604020202020204" pitchFamily="34" charset="0"/>
              </a:rPr>
            </a:br>
            <a:r>
              <a:rPr lang="en-US" sz="1000" dirty="0">
                <a:solidFill>
                  <a:srgbClr val="0A0A0A"/>
                </a:solidFill>
                <a:cs typeface="Arial" panose="020B0604020202020204" pitchFamily="34" charset="0"/>
              </a:rPr>
              <a:t>Phone: 610-270-1137</a:t>
            </a:r>
            <a:br>
              <a:rPr lang="en-US" sz="1000" dirty="0">
                <a:cs typeface="Arial" panose="020B0604020202020204" pitchFamily="34" charset="0"/>
              </a:rPr>
            </a:br>
            <a:r>
              <a:rPr lang="en-US" sz="1000" dirty="0">
                <a:solidFill>
                  <a:srgbClr val="0A0A0A"/>
                </a:solidFill>
                <a:cs typeface="Arial" panose="020B0604020202020204" pitchFamily="34" charset="0"/>
              </a:rPr>
              <a:t>Toll Free: 1-866-711-4115</a:t>
            </a:r>
            <a:br>
              <a:rPr lang="en-US" sz="1000" dirty="0">
                <a:cs typeface="Arial" panose="020B0604020202020204" pitchFamily="34" charset="0"/>
              </a:rPr>
            </a:br>
            <a:r>
              <a:rPr lang="en-US" sz="1000" dirty="0">
                <a:solidFill>
                  <a:srgbClr val="0A0A0A"/>
                </a:solidFill>
                <a:cs typeface="Arial" panose="020B0604020202020204" pitchFamily="34" charset="0"/>
              </a:rPr>
              <a:t>Fax: 610-270-1147</a:t>
            </a:r>
            <a:br>
              <a:rPr lang="en-US" sz="1000" dirty="0">
                <a:cs typeface="Arial" panose="020B0604020202020204" pitchFamily="34" charset="0"/>
              </a:rPr>
            </a:br>
            <a:r>
              <a:rPr lang="en-US" sz="1000" dirty="0">
                <a:solidFill>
                  <a:srgbClr val="0A0A0A"/>
                </a:solidFill>
                <a:cs typeface="Arial" panose="020B0604020202020204" pitchFamily="34" charset="0"/>
              </a:rPr>
              <a:t>Email: </a:t>
            </a:r>
            <a:r>
              <a:rPr lang="en-US" sz="1000" u="sng" dirty="0">
                <a:solidFill>
                  <a:srgbClr val="0000CC"/>
                </a:solidFill>
                <a:cs typeface="Arial" panose="020B0604020202020204" pitchFamily="34" charset="0"/>
                <a:hlinkClick r:id="rId7"/>
              </a:rPr>
              <a:t>ra-pwarlsoutheast@pa.gov</a:t>
            </a:r>
            <a:endParaRPr lang="en-US" sz="1000" b="1" dirty="0">
              <a:cs typeface="Arial" panose="020B0604020202020204" pitchFamily="34" charset="0"/>
            </a:endParaRPr>
          </a:p>
        </p:txBody>
      </p:sp>
      <p:sp>
        <p:nvSpPr>
          <p:cNvPr id="73" name="TextBox 72">
            <a:extLst>
              <a:ext uri="{FF2B5EF4-FFF2-40B4-BE49-F238E27FC236}">
                <a16:creationId xmlns:a16="http://schemas.microsoft.com/office/drawing/2014/main" id="{1F3B29BB-3946-44CC-BED3-6C019EBFDCD6}"/>
              </a:ext>
            </a:extLst>
          </p:cNvPr>
          <p:cNvSpPr txBox="1"/>
          <p:nvPr/>
        </p:nvSpPr>
        <p:spPr>
          <a:xfrm>
            <a:off x="2822801" y="1906302"/>
            <a:ext cx="1920492" cy="707886"/>
          </a:xfrm>
          <a:prstGeom prst="rect">
            <a:avLst/>
          </a:prstGeom>
          <a:noFill/>
        </p:spPr>
        <p:txBody>
          <a:bodyPr wrap="square" rtlCol="0">
            <a:spAutoFit/>
          </a:bodyPr>
          <a:lstStyle/>
          <a:p>
            <a:r>
              <a:rPr lang="en-US" sz="1000" b="1" dirty="0">
                <a:cs typeface="Arial" panose="020B0604020202020204" pitchFamily="34" charset="0"/>
              </a:rPr>
              <a:t>Western Region </a:t>
            </a:r>
          </a:p>
          <a:p>
            <a:r>
              <a:rPr lang="en-US" sz="1000" dirty="0">
                <a:solidFill>
                  <a:srgbClr val="0A0A0A"/>
                </a:solidFill>
                <a:cs typeface="Arial" panose="020B0604020202020204" pitchFamily="34" charset="0"/>
              </a:rPr>
              <a:t>11 Stanwix Street, Room 260 </a:t>
            </a:r>
            <a:br>
              <a:rPr lang="en-US" sz="1000" dirty="0">
                <a:cs typeface="Arial" panose="020B0604020202020204" pitchFamily="34" charset="0"/>
              </a:rPr>
            </a:br>
            <a:r>
              <a:rPr lang="en-US" sz="1000" dirty="0">
                <a:solidFill>
                  <a:srgbClr val="0A0A0A"/>
                </a:solidFill>
                <a:cs typeface="Arial" panose="020B0604020202020204" pitchFamily="34" charset="0"/>
              </a:rPr>
              <a:t>Pittsburgh, PA 15222 </a:t>
            </a:r>
            <a:br>
              <a:rPr lang="en-US" sz="1000" dirty="0">
                <a:cs typeface="Arial" panose="020B0604020202020204" pitchFamily="34" charset="0"/>
              </a:rPr>
            </a:br>
            <a:r>
              <a:rPr lang="en-US" sz="1000" dirty="0">
                <a:cs typeface="Arial" panose="020B0604020202020204" pitchFamily="34" charset="0"/>
              </a:rPr>
              <a:t>Phone: </a:t>
            </a:r>
            <a:r>
              <a:rPr lang="en-US" sz="1000" dirty="0">
                <a:solidFill>
                  <a:srgbClr val="0A0A0A"/>
                </a:solidFill>
                <a:cs typeface="Arial" panose="020B0604020202020204" pitchFamily="34" charset="0"/>
              </a:rPr>
              <a:t>412-565-5777</a:t>
            </a:r>
            <a:endParaRPr lang="en-US" sz="1000" dirty="0">
              <a:cs typeface="Arial" panose="020B0604020202020204" pitchFamily="34" charset="0"/>
            </a:endParaRPr>
          </a:p>
        </p:txBody>
      </p:sp>
      <p:sp>
        <p:nvSpPr>
          <p:cNvPr id="74" name="TextBox 73">
            <a:extLst>
              <a:ext uri="{FF2B5EF4-FFF2-40B4-BE49-F238E27FC236}">
                <a16:creationId xmlns:a16="http://schemas.microsoft.com/office/drawing/2014/main" id="{AB53B1D1-C0E2-4263-8C05-619031719C7B}"/>
              </a:ext>
            </a:extLst>
          </p:cNvPr>
          <p:cNvSpPr txBox="1"/>
          <p:nvPr/>
        </p:nvSpPr>
        <p:spPr>
          <a:xfrm>
            <a:off x="2822801" y="3296127"/>
            <a:ext cx="1799810" cy="861774"/>
          </a:xfrm>
          <a:prstGeom prst="rect">
            <a:avLst/>
          </a:prstGeom>
          <a:noFill/>
        </p:spPr>
        <p:txBody>
          <a:bodyPr wrap="square" rtlCol="0">
            <a:spAutoFit/>
          </a:bodyPr>
          <a:lstStyle/>
          <a:p>
            <a:r>
              <a:rPr lang="en-US" sz="1000" b="1" dirty="0">
                <a:cs typeface="Arial" panose="020B0604020202020204" pitchFamily="34" charset="0"/>
              </a:rPr>
              <a:t>Central Region</a:t>
            </a:r>
            <a:r>
              <a:rPr lang="en-US" sz="1000" dirty="0">
                <a:solidFill>
                  <a:srgbClr val="0A0A0A"/>
                </a:solidFill>
                <a:cs typeface="Arial" panose="020B0604020202020204" pitchFamily="34" charset="0"/>
              </a:rPr>
              <a:t> </a:t>
            </a:r>
            <a:br>
              <a:rPr lang="en-US" sz="1000" dirty="0">
                <a:cs typeface="Arial" panose="020B0604020202020204" pitchFamily="34" charset="0"/>
              </a:rPr>
            </a:br>
            <a:r>
              <a:rPr lang="en-US" sz="1000" dirty="0">
                <a:solidFill>
                  <a:srgbClr val="0A0A0A"/>
                </a:solidFill>
                <a:cs typeface="Arial" panose="020B0604020202020204" pitchFamily="34" charset="0"/>
              </a:rPr>
              <a:t>Hilltop Building</a:t>
            </a:r>
            <a:br>
              <a:rPr lang="en-US" sz="1000" dirty="0">
                <a:cs typeface="Arial" panose="020B0604020202020204" pitchFamily="34" charset="0"/>
              </a:rPr>
            </a:br>
            <a:r>
              <a:rPr lang="en-US" sz="1000" dirty="0">
                <a:solidFill>
                  <a:srgbClr val="0A0A0A"/>
                </a:solidFill>
                <a:cs typeface="Arial" panose="020B0604020202020204" pitchFamily="34" charset="0"/>
              </a:rPr>
              <a:t>3 Ginko Drive, 2nd Floor</a:t>
            </a:r>
            <a:br>
              <a:rPr lang="en-US" sz="1000" dirty="0">
                <a:cs typeface="Arial" panose="020B0604020202020204" pitchFamily="34" charset="0"/>
              </a:rPr>
            </a:br>
            <a:r>
              <a:rPr lang="en-US" sz="1000" dirty="0">
                <a:solidFill>
                  <a:srgbClr val="0A0A0A"/>
                </a:solidFill>
                <a:cs typeface="Arial" panose="020B0604020202020204" pitchFamily="34" charset="0"/>
              </a:rPr>
              <a:t>Harrisburg, PA 17110 </a:t>
            </a:r>
            <a:br>
              <a:rPr lang="en-US" sz="1000" dirty="0">
                <a:cs typeface="Arial" panose="020B0604020202020204" pitchFamily="34" charset="0"/>
              </a:rPr>
            </a:br>
            <a:r>
              <a:rPr lang="en-US" sz="1000" dirty="0">
                <a:solidFill>
                  <a:srgbClr val="0A0A0A"/>
                </a:solidFill>
                <a:cs typeface="Arial" panose="020B0604020202020204" pitchFamily="34" charset="0"/>
              </a:rPr>
              <a:t>Phone: 717-772-7702</a:t>
            </a:r>
            <a:endParaRPr lang="en-US" sz="1000" dirty="0">
              <a:cs typeface="Arial" panose="020B0604020202020204" pitchFamily="34" charset="0"/>
            </a:endParaRPr>
          </a:p>
        </p:txBody>
      </p:sp>
      <p:sp>
        <p:nvSpPr>
          <p:cNvPr id="75" name="TextBox 74">
            <a:extLst>
              <a:ext uri="{FF2B5EF4-FFF2-40B4-BE49-F238E27FC236}">
                <a16:creationId xmlns:a16="http://schemas.microsoft.com/office/drawing/2014/main" id="{DAB24055-C44E-4098-9D5B-B93F9C7DE27E}"/>
              </a:ext>
            </a:extLst>
          </p:cNvPr>
          <p:cNvSpPr txBox="1"/>
          <p:nvPr/>
        </p:nvSpPr>
        <p:spPr>
          <a:xfrm>
            <a:off x="2822801" y="4708998"/>
            <a:ext cx="2277063" cy="861774"/>
          </a:xfrm>
          <a:prstGeom prst="rect">
            <a:avLst/>
          </a:prstGeom>
          <a:noFill/>
        </p:spPr>
        <p:txBody>
          <a:bodyPr wrap="square" rtlCol="0">
            <a:spAutoFit/>
          </a:bodyPr>
          <a:lstStyle/>
          <a:p>
            <a:r>
              <a:rPr lang="en-US" sz="1000" b="1" dirty="0">
                <a:cs typeface="Arial" panose="020B0604020202020204" pitchFamily="34" charset="0"/>
              </a:rPr>
              <a:t>Northeast Region</a:t>
            </a:r>
          </a:p>
          <a:p>
            <a:r>
              <a:rPr lang="en-US" sz="1000" dirty="0">
                <a:solidFill>
                  <a:srgbClr val="0A0A0A"/>
                </a:solidFill>
                <a:cs typeface="Arial" panose="020B0604020202020204" pitchFamily="34" charset="0"/>
              </a:rPr>
              <a:t>Scranton State Office Building </a:t>
            </a:r>
            <a:br>
              <a:rPr lang="en-US" sz="1000" dirty="0">
                <a:cs typeface="Arial" panose="020B0604020202020204" pitchFamily="34" charset="0"/>
              </a:rPr>
            </a:br>
            <a:r>
              <a:rPr lang="en-US" sz="1000" dirty="0">
                <a:solidFill>
                  <a:srgbClr val="0A0A0A"/>
                </a:solidFill>
                <a:cs typeface="Arial" panose="020B0604020202020204" pitchFamily="34" charset="0"/>
              </a:rPr>
              <a:t>100 Lackawanna Avenue, 3rd Floor </a:t>
            </a:r>
            <a:br>
              <a:rPr lang="en-US" sz="1000" dirty="0">
                <a:cs typeface="Arial" panose="020B0604020202020204" pitchFamily="34" charset="0"/>
              </a:rPr>
            </a:br>
            <a:r>
              <a:rPr lang="en-US" sz="1000" dirty="0">
                <a:solidFill>
                  <a:srgbClr val="0A0A0A"/>
                </a:solidFill>
                <a:cs typeface="Arial" panose="020B0604020202020204" pitchFamily="34" charset="0"/>
              </a:rPr>
              <a:t>Scranton, PA 18503 </a:t>
            </a:r>
            <a:br>
              <a:rPr lang="en-US" sz="1000" dirty="0">
                <a:cs typeface="Arial" panose="020B0604020202020204" pitchFamily="34" charset="0"/>
              </a:rPr>
            </a:br>
            <a:r>
              <a:rPr lang="en-US" sz="1000" dirty="0">
                <a:solidFill>
                  <a:srgbClr val="0A0A0A"/>
                </a:solidFill>
                <a:cs typeface="Arial" panose="020B0604020202020204" pitchFamily="34" charset="0"/>
              </a:rPr>
              <a:t>Phone: 570-963-4376</a:t>
            </a:r>
            <a:endParaRPr lang="en-US" sz="1000" b="1" dirty="0">
              <a:cs typeface="Arial" panose="020B0604020202020204" pitchFamily="34" charset="0"/>
            </a:endParaRPr>
          </a:p>
        </p:txBody>
      </p:sp>
      <p:sp>
        <p:nvSpPr>
          <p:cNvPr id="76" name="TextBox 75">
            <a:extLst>
              <a:ext uri="{FF2B5EF4-FFF2-40B4-BE49-F238E27FC236}">
                <a16:creationId xmlns:a16="http://schemas.microsoft.com/office/drawing/2014/main" id="{3F318358-1EC8-4ED3-B4EB-4F9E2DFEB39B}"/>
              </a:ext>
            </a:extLst>
          </p:cNvPr>
          <p:cNvSpPr txBox="1"/>
          <p:nvPr/>
        </p:nvSpPr>
        <p:spPr>
          <a:xfrm>
            <a:off x="2822801" y="6114692"/>
            <a:ext cx="1920492" cy="707886"/>
          </a:xfrm>
          <a:prstGeom prst="rect">
            <a:avLst/>
          </a:prstGeom>
          <a:noFill/>
        </p:spPr>
        <p:txBody>
          <a:bodyPr wrap="square" rtlCol="0">
            <a:spAutoFit/>
          </a:bodyPr>
          <a:lstStyle/>
          <a:p>
            <a:r>
              <a:rPr lang="en-US" sz="1000" b="1" dirty="0">
                <a:cs typeface="Arial" panose="020B0604020202020204" pitchFamily="34" charset="0"/>
              </a:rPr>
              <a:t>Southeast Region</a:t>
            </a:r>
            <a:br>
              <a:rPr lang="en-US" sz="1000" dirty="0">
                <a:cs typeface="Arial" panose="020B0604020202020204" pitchFamily="34" charset="0"/>
              </a:rPr>
            </a:br>
            <a:r>
              <a:rPr lang="en-US" sz="1000" dirty="0">
                <a:solidFill>
                  <a:srgbClr val="0A0A0A"/>
                </a:solidFill>
                <a:cs typeface="Arial" panose="020B0604020202020204" pitchFamily="34" charset="0"/>
              </a:rPr>
              <a:t>801 Market Street, 6th Floor </a:t>
            </a:r>
            <a:br>
              <a:rPr lang="en-US" sz="1000" dirty="0">
                <a:cs typeface="Arial" panose="020B0604020202020204" pitchFamily="34" charset="0"/>
              </a:rPr>
            </a:br>
            <a:r>
              <a:rPr lang="en-US" sz="1000" dirty="0">
                <a:solidFill>
                  <a:srgbClr val="0A0A0A"/>
                </a:solidFill>
                <a:cs typeface="Arial" panose="020B0604020202020204" pitchFamily="34" charset="0"/>
              </a:rPr>
              <a:t>Philadelphia, PA 19107 </a:t>
            </a:r>
            <a:br>
              <a:rPr lang="en-US" sz="1000" dirty="0">
                <a:cs typeface="Arial" panose="020B0604020202020204" pitchFamily="34" charset="0"/>
              </a:rPr>
            </a:br>
            <a:r>
              <a:rPr lang="en-US" sz="1000" dirty="0">
                <a:solidFill>
                  <a:srgbClr val="0A0A0A"/>
                </a:solidFill>
                <a:cs typeface="Arial" panose="020B0604020202020204" pitchFamily="34" charset="0"/>
              </a:rPr>
              <a:t>Phone: 215-560-2249</a:t>
            </a:r>
          </a:p>
        </p:txBody>
      </p:sp>
      <p:sp>
        <p:nvSpPr>
          <p:cNvPr id="78" name="TextBox 77">
            <a:extLst>
              <a:ext uri="{FF2B5EF4-FFF2-40B4-BE49-F238E27FC236}">
                <a16:creationId xmlns:a16="http://schemas.microsoft.com/office/drawing/2014/main" id="{B35C02C6-0593-4658-802F-8CA42C4D2216}"/>
              </a:ext>
            </a:extLst>
          </p:cNvPr>
          <p:cNvSpPr txBox="1"/>
          <p:nvPr/>
        </p:nvSpPr>
        <p:spPr>
          <a:xfrm>
            <a:off x="5250664" y="1906302"/>
            <a:ext cx="1920492" cy="861774"/>
          </a:xfrm>
          <a:prstGeom prst="rect">
            <a:avLst/>
          </a:prstGeom>
          <a:noFill/>
        </p:spPr>
        <p:txBody>
          <a:bodyPr wrap="square" rtlCol="0">
            <a:spAutoFit/>
          </a:bodyPr>
          <a:lstStyle/>
          <a:p>
            <a:r>
              <a:rPr lang="en-US" sz="1000" b="1" dirty="0">
                <a:cs typeface="Arial" panose="020B0604020202020204" pitchFamily="34" charset="0"/>
              </a:rPr>
              <a:t>Western Region </a:t>
            </a:r>
          </a:p>
          <a:p>
            <a:r>
              <a:rPr lang="en-US" sz="1000" dirty="0">
                <a:cs typeface="Arial" panose="020B0604020202020204" pitchFamily="34" charset="0"/>
              </a:rPr>
              <a:t>301 Fifth Avenue, Room 480 </a:t>
            </a:r>
          </a:p>
          <a:p>
            <a:r>
              <a:rPr lang="en-US" sz="1000" dirty="0">
                <a:cs typeface="Arial" panose="020B0604020202020204" pitchFamily="34" charset="0"/>
              </a:rPr>
              <a:t>Pittsburgh, PA 15222 </a:t>
            </a:r>
          </a:p>
          <a:p>
            <a:r>
              <a:rPr lang="en-US" sz="1000" dirty="0">
                <a:cs typeface="Arial" panose="020B0604020202020204" pitchFamily="34" charset="0"/>
              </a:rPr>
              <a:t>Phone: 412-565-5226</a:t>
            </a:r>
          </a:p>
          <a:p>
            <a:r>
              <a:rPr lang="en-US" sz="1000" dirty="0">
                <a:cs typeface="Arial" panose="020B0604020202020204" pitchFamily="34" charset="0"/>
              </a:rPr>
              <a:t>Fax: 412-565-5393</a:t>
            </a:r>
          </a:p>
        </p:txBody>
      </p:sp>
      <p:sp>
        <p:nvSpPr>
          <p:cNvPr id="79" name="TextBox 78">
            <a:extLst>
              <a:ext uri="{FF2B5EF4-FFF2-40B4-BE49-F238E27FC236}">
                <a16:creationId xmlns:a16="http://schemas.microsoft.com/office/drawing/2014/main" id="{200EAC86-A13E-475A-AAE2-170FFA26B766}"/>
              </a:ext>
            </a:extLst>
          </p:cNvPr>
          <p:cNvSpPr txBox="1"/>
          <p:nvPr/>
        </p:nvSpPr>
        <p:spPr>
          <a:xfrm>
            <a:off x="5250664" y="3296127"/>
            <a:ext cx="2083956" cy="1015663"/>
          </a:xfrm>
          <a:prstGeom prst="rect">
            <a:avLst/>
          </a:prstGeom>
          <a:noFill/>
        </p:spPr>
        <p:txBody>
          <a:bodyPr wrap="square" rtlCol="0">
            <a:spAutoFit/>
          </a:bodyPr>
          <a:lstStyle/>
          <a:p>
            <a:r>
              <a:rPr lang="en-US" sz="1000" b="1" dirty="0">
                <a:cs typeface="Arial" panose="020B0604020202020204" pitchFamily="34" charset="0"/>
              </a:rPr>
              <a:t>Central Region </a:t>
            </a:r>
          </a:p>
          <a:p>
            <a:r>
              <a:rPr lang="en-US" sz="1000" dirty="0">
                <a:cs typeface="Arial" panose="020B0604020202020204" pitchFamily="34" charset="0"/>
              </a:rPr>
              <a:t>PO Box 2675 </a:t>
            </a:r>
          </a:p>
          <a:p>
            <a:r>
              <a:rPr lang="en-US" sz="1000" dirty="0">
                <a:cs typeface="Arial" panose="020B0604020202020204" pitchFamily="34" charset="0"/>
              </a:rPr>
              <a:t>Commonwealth Tower, 12</a:t>
            </a:r>
            <a:r>
              <a:rPr lang="en-US" sz="1000" baseline="30000" dirty="0">
                <a:cs typeface="Arial" panose="020B0604020202020204" pitchFamily="34" charset="0"/>
              </a:rPr>
              <a:t>th</a:t>
            </a:r>
            <a:r>
              <a:rPr lang="en-US" sz="1000" dirty="0">
                <a:cs typeface="Arial" panose="020B0604020202020204" pitchFamily="34" charset="0"/>
              </a:rPr>
              <a:t> Floor </a:t>
            </a:r>
          </a:p>
          <a:p>
            <a:r>
              <a:rPr lang="en-US" sz="1000" dirty="0">
                <a:cs typeface="Arial" panose="020B0604020202020204" pitchFamily="34" charset="0"/>
              </a:rPr>
              <a:t>Harrisburg, PA 17105 </a:t>
            </a:r>
          </a:p>
          <a:p>
            <a:r>
              <a:rPr lang="en-US" sz="1000" dirty="0">
                <a:cs typeface="Arial" panose="020B0604020202020204" pitchFamily="34" charset="0"/>
              </a:rPr>
              <a:t>Phone: 717-772-8395 </a:t>
            </a:r>
          </a:p>
          <a:p>
            <a:r>
              <a:rPr lang="en-US" sz="1000" dirty="0">
                <a:cs typeface="Arial" panose="020B0604020202020204" pitchFamily="34" charset="0"/>
              </a:rPr>
              <a:t>Fax: 717-705-8386 </a:t>
            </a:r>
          </a:p>
        </p:txBody>
      </p:sp>
      <p:sp>
        <p:nvSpPr>
          <p:cNvPr id="80" name="TextBox 79">
            <a:extLst>
              <a:ext uri="{FF2B5EF4-FFF2-40B4-BE49-F238E27FC236}">
                <a16:creationId xmlns:a16="http://schemas.microsoft.com/office/drawing/2014/main" id="{A8811442-7720-4A1D-97CE-B4AB13147A88}"/>
              </a:ext>
            </a:extLst>
          </p:cNvPr>
          <p:cNvSpPr txBox="1"/>
          <p:nvPr/>
        </p:nvSpPr>
        <p:spPr>
          <a:xfrm>
            <a:off x="5250664" y="4708998"/>
            <a:ext cx="2083957" cy="861774"/>
          </a:xfrm>
          <a:prstGeom prst="rect">
            <a:avLst/>
          </a:prstGeom>
          <a:noFill/>
        </p:spPr>
        <p:txBody>
          <a:bodyPr wrap="square" rtlCol="0">
            <a:spAutoFit/>
          </a:bodyPr>
          <a:lstStyle/>
          <a:p>
            <a:r>
              <a:rPr lang="en-US" sz="1000" b="1" dirty="0">
                <a:cs typeface="Arial" panose="020B0604020202020204" pitchFamily="34" charset="0"/>
              </a:rPr>
              <a:t>Northeast Region </a:t>
            </a:r>
          </a:p>
          <a:p>
            <a:r>
              <a:rPr lang="en-US" sz="1000" dirty="0">
                <a:cs typeface="Arial" panose="020B0604020202020204" pitchFamily="34" charset="0"/>
              </a:rPr>
              <a:t>100 Lackawanna Ave, Room 321 </a:t>
            </a:r>
          </a:p>
          <a:p>
            <a:r>
              <a:rPr lang="en-US" sz="1000" dirty="0">
                <a:cs typeface="Arial" panose="020B0604020202020204" pitchFamily="34" charset="0"/>
              </a:rPr>
              <a:t>Scranton, PA 18503 </a:t>
            </a:r>
          </a:p>
          <a:p>
            <a:r>
              <a:rPr lang="en-US" sz="1000" dirty="0">
                <a:cs typeface="Arial" panose="020B0604020202020204" pitchFamily="34" charset="0"/>
              </a:rPr>
              <a:t>Phone: 570-963-3040 </a:t>
            </a:r>
          </a:p>
          <a:p>
            <a:r>
              <a:rPr lang="en-US" sz="1000" dirty="0">
                <a:cs typeface="Arial" panose="020B0604020202020204" pitchFamily="34" charset="0"/>
              </a:rPr>
              <a:t>Fax: 570-963-3050 </a:t>
            </a:r>
          </a:p>
        </p:txBody>
      </p:sp>
      <p:sp>
        <p:nvSpPr>
          <p:cNvPr id="81" name="TextBox 80">
            <a:extLst>
              <a:ext uri="{FF2B5EF4-FFF2-40B4-BE49-F238E27FC236}">
                <a16:creationId xmlns:a16="http://schemas.microsoft.com/office/drawing/2014/main" id="{7A0CCB44-8BAB-4F34-ADA7-617C7AA309A0}"/>
              </a:ext>
            </a:extLst>
          </p:cNvPr>
          <p:cNvSpPr txBox="1"/>
          <p:nvPr/>
        </p:nvSpPr>
        <p:spPr>
          <a:xfrm>
            <a:off x="5250664" y="6114692"/>
            <a:ext cx="1920492" cy="1015663"/>
          </a:xfrm>
          <a:prstGeom prst="rect">
            <a:avLst/>
          </a:prstGeom>
          <a:noFill/>
        </p:spPr>
        <p:txBody>
          <a:bodyPr wrap="square" rtlCol="0">
            <a:spAutoFit/>
          </a:bodyPr>
          <a:lstStyle/>
          <a:p>
            <a:r>
              <a:rPr lang="en-US" sz="1000" b="1" dirty="0">
                <a:cs typeface="Arial" panose="020B0604020202020204" pitchFamily="34" charset="0"/>
              </a:rPr>
              <a:t>Southeast Region </a:t>
            </a:r>
          </a:p>
          <a:p>
            <a:r>
              <a:rPr lang="en-US" sz="1000" dirty="0">
                <a:cs typeface="Arial" panose="020B0604020202020204" pitchFamily="34" charset="0"/>
              </a:rPr>
              <a:t>1001 Sterigere Street  Norristown State Hospital </a:t>
            </a:r>
          </a:p>
          <a:p>
            <a:r>
              <a:rPr lang="en-US" sz="1000" dirty="0">
                <a:cs typeface="Arial" panose="020B0604020202020204" pitchFamily="34" charset="0"/>
              </a:rPr>
              <a:t>Norristown, PA 19401</a:t>
            </a:r>
          </a:p>
          <a:p>
            <a:r>
              <a:rPr lang="en-US" sz="1000" dirty="0">
                <a:cs typeface="Arial" panose="020B0604020202020204" pitchFamily="34" charset="0"/>
              </a:rPr>
              <a:t>Phone: 610-313-5844 </a:t>
            </a:r>
          </a:p>
          <a:p>
            <a:r>
              <a:rPr lang="en-US" sz="1000" dirty="0">
                <a:cs typeface="Arial" panose="020B0604020202020204" pitchFamily="34" charset="0"/>
              </a:rPr>
              <a:t>Fax: 610-313-5845</a:t>
            </a:r>
          </a:p>
        </p:txBody>
      </p:sp>
      <p:sp>
        <p:nvSpPr>
          <p:cNvPr id="82" name="TextBox 81">
            <a:extLst>
              <a:ext uri="{FF2B5EF4-FFF2-40B4-BE49-F238E27FC236}">
                <a16:creationId xmlns:a16="http://schemas.microsoft.com/office/drawing/2014/main" id="{06F04066-416F-45A9-804F-F5BDA6757D06}"/>
              </a:ext>
            </a:extLst>
          </p:cNvPr>
          <p:cNvSpPr txBox="1"/>
          <p:nvPr/>
        </p:nvSpPr>
        <p:spPr>
          <a:xfrm>
            <a:off x="7778126" y="1906302"/>
            <a:ext cx="2325363" cy="1169551"/>
          </a:xfrm>
          <a:prstGeom prst="rect">
            <a:avLst/>
          </a:prstGeom>
          <a:noFill/>
        </p:spPr>
        <p:txBody>
          <a:bodyPr wrap="square" rtlCol="0">
            <a:spAutoFit/>
          </a:bodyPr>
          <a:lstStyle/>
          <a:p>
            <a:r>
              <a:rPr lang="en-US" sz="1000" b="1" dirty="0">
                <a:cs typeface="Arial" panose="020B0604020202020204" pitchFamily="34" charset="0"/>
              </a:rPr>
              <a:t>Western Region </a:t>
            </a:r>
          </a:p>
          <a:p>
            <a:r>
              <a:rPr lang="en-US" sz="1000" dirty="0">
                <a:cs typeface="Arial" panose="020B0604020202020204" pitchFamily="34" charset="0"/>
              </a:rPr>
              <a:t>301 Fifth Ave., Piatt Place Room 490 Pittsburgh, PA 15222 </a:t>
            </a:r>
          </a:p>
          <a:p>
            <a:r>
              <a:rPr lang="en-US" sz="1000" dirty="0">
                <a:cs typeface="Arial" panose="020B0604020202020204" pitchFamily="34" charset="0"/>
              </a:rPr>
              <a:t>Phone: 412-565-5100 </a:t>
            </a:r>
          </a:p>
          <a:p>
            <a:r>
              <a:rPr lang="en-US" sz="1000" dirty="0">
                <a:cs typeface="Arial" panose="020B0604020202020204" pitchFamily="34" charset="0"/>
              </a:rPr>
              <a:t>Toll Free: 1-800-565-9453 </a:t>
            </a:r>
          </a:p>
          <a:p>
            <a:r>
              <a:rPr lang="en-US" sz="1000" dirty="0">
                <a:cs typeface="Arial" panose="020B0604020202020204" pitchFamily="34" charset="0"/>
              </a:rPr>
              <a:t>Fax: 412-565-5479 </a:t>
            </a:r>
          </a:p>
          <a:p>
            <a:r>
              <a:rPr lang="en-US" sz="1000" dirty="0">
                <a:cs typeface="Arial" panose="020B0604020202020204" pitchFamily="34" charset="0"/>
              </a:rPr>
              <a:t>Email: </a:t>
            </a:r>
            <a:r>
              <a:rPr lang="en-US" sz="1000" dirty="0">
                <a:cs typeface="Arial" panose="020B0604020202020204" pitchFamily="34" charset="0"/>
                <a:hlinkClick r:id="rId8"/>
              </a:rPr>
              <a:t>Ra-odplicensing@pa.gov</a:t>
            </a:r>
            <a:r>
              <a:rPr lang="en-US" sz="1000" dirty="0">
                <a:cs typeface="Arial" panose="020B0604020202020204" pitchFamily="34" charset="0"/>
              </a:rPr>
              <a:t> </a:t>
            </a:r>
            <a:endParaRPr lang="en-US" sz="1000" b="1" dirty="0">
              <a:cs typeface="Arial" panose="020B0604020202020204" pitchFamily="34" charset="0"/>
            </a:endParaRPr>
          </a:p>
        </p:txBody>
      </p:sp>
      <p:sp>
        <p:nvSpPr>
          <p:cNvPr id="83" name="TextBox 82">
            <a:extLst>
              <a:ext uri="{FF2B5EF4-FFF2-40B4-BE49-F238E27FC236}">
                <a16:creationId xmlns:a16="http://schemas.microsoft.com/office/drawing/2014/main" id="{72235632-90B6-4F6C-9D74-54D7CDE52927}"/>
              </a:ext>
            </a:extLst>
          </p:cNvPr>
          <p:cNvSpPr txBox="1"/>
          <p:nvPr/>
        </p:nvSpPr>
        <p:spPr>
          <a:xfrm>
            <a:off x="7778126" y="3296127"/>
            <a:ext cx="2208999" cy="1323439"/>
          </a:xfrm>
          <a:prstGeom prst="rect">
            <a:avLst/>
          </a:prstGeom>
          <a:noFill/>
        </p:spPr>
        <p:txBody>
          <a:bodyPr wrap="square" rtlCol="0">
            <a:spAutoFit/>
          </a:bodyPr>
          <a:lstStyle/>
          <a:p>
            <a:r>
              <a:rPr lang="en-US" sz="1000" b="1" dirty="0">
                <a:cs typeface="Arial" panose="020B0604020202020204" pitchFamily="34" charset="0"/>
              </a:rPr>
              <a:t>Central Region </a:t>
            </a:r>
          </a:p>
          <a:p>
            <a:r>
              <a:rPr lang="en-US" sz="1000" dirty="0">
                <a:cs typeface="Arial" panose="020B0604020202020204" pitchFamily="34" charset="0"/>
              </a:rPr>
              <a:t>555 Walnut Street</a:t>
            </a:r>
          </a:p>
          <a:p>
            <a:r>
              <a:rPr lang="en-US" sz="1000" dirty="0">
                <a:cs typeface="Arial" panose="020B0604020202020204" pitchFamily="34" charset="0"/>
              </a:rPr>
              <a:t>Forum Place, 8</a:t>
            </a:r>
            <a:r>
              <a:rPr lang="en-US" sz="1000" baseline="30000" dirty="0">
                <a:cs typeface="Arial" panose="020B0604020202020204" pitchFamily="34" charset="0"/>
              </a:rPr>
              <a:t>th</a:t>
            </a:r>
            <a:r>
              <a:rPr lang="en-US" sz="1000" dirty="0">
                <a:cs typeface="Arial" panose="020B0604020202020204" pitchFamily="34" charset="0"/>
              </a:rPr>
              <a:t> Floor </a:t>
            </a:r>
          </a:p>
          <a:p>
            <a:r>
              <a:rPr lang="en-US" sz="1000" dirty="0">
                <a:cs typeface="Arial" panose="020B0604020202020204" pitchFamily="34" charset="0"/>
              </a:rPr>
              <a:t>Harrisburg, PA 17101 </a:t>
            </a:r>
          </a:p>
          <a:p>
            <a:r>
              <a:rPr lang="en-US" sz="1000" dirty="0">
                <a:cs typeface="Arial" panose="020B0604020202020204" pitchFamily="34" charset="0"/>
              </a:rPr>
              <a:t>Phone: 717-772-4673 </a:t>
            </a:r>
          </a:p>
          <a:p>
            <a:r>
              <a:rPr lang="en-US" sz="1000" dirty="0">
                <a:cs typeface="Arial" panose="020B0604020202020204" pitchFamily="34" charset="0"/>
              </a:rPr>
              <a:t>Toll Free: 1-800-565-9435 </a:t>
            </a:r>
          </a:p>
          <a:p>
            <a:r>
              <a:rPr lang="en-US" sz="1000" dirty="0">
                <a:cs typeface="Arial" panose="020B0604020202020204" pitchFamily="34" charset="0"/>
              </a:rPr>
              <a:t>Fax: 717-772-6483 </a:t>
            </a:r>
          </a:p>
          <a:p>
            <a:r>
              <a:rPr lang="en-US" sz="1000" dirty="0">
                <a:cs typeface="Arial" panose="020B0604020202020204" pitchFamily="34" charset="0"/>
              </a:rPr>
              <a:t>Email: </a:t>
            </a:r>
            <a:r>
              <a:rPr lang="en-US" sz="1000" dirty="0">
                <a:cs typeface="Arial" panose="020B0604020202020204" pitchFamily="34" charset="0"/>
                <a:hlinkClick r:id="rId8"/>
              </a:rPr>
              <a:t>Ra-odplicensing@pa.gov</a:t>
            </a:r>
            <a:r>
              <a:rPr lang="en-US" sz="1000" dirty="0">
                <a:cs typeface="Arial" panose="020B0604020202020204" pitchFamily="34" charset="0"/>
              </a:rPr>
              <a:t> </a:t>
            </a:r>
            <a:endParaRPr lang="en-US" sz="1000" b="1" dirty="0">
              <a:cs typeface="Arial" panose="020B0604020202020204" pitchFamily="34" charset="0"/>
            </a:endParaRPr>
          </a:p>
        </p:txBody>
      </p:sp>
      <p:sp>
        <p:nvSpPr>
          <p:cNvPr id="84" name="TextBox 83">
            <a:extLst>
              <a:ext uri="{FF2B5EF4-FFF2-40B4-BE49-F238E27FC236}">
                <a16:creationId xmlns:a16="http://schemas.microsoft.com/office/drawing/2014/main" id="{00CE3A97-273B-4B14-B534-ABE76A04D5B1}"/>
              </a:ext>
            </a:extLst>
          </p:cNvPr>
          <p:cNvSpPr txBox="1"/>
          <p:nvPr/>
        </p:nvSpPr>
        <p:spPr>
          <a:xfrm>
            <a:off x="7778126" y="4708998"/>
            <a:ext cx="2083958" cy="1169551"/>
          </a:xfrm>
          <a:prstGeom prst="rect">
            <a:avLst/>
          </a:prstGeom>
          <a:noFill/>
        </p:spPr>
        <p:txBody>
          <a:bodyPr wrap="square" rtlCol="0">
            <a:spAutoFit/>
          </a:bodyPr>
          <a:lstStyle/>
          <a:p>
            <a:r>
              <a:rPr lang="en-US" sz="1000" b="1" dirty="0">
                <a:cs typeface="Arial" panose="020B0604020202020204" pitchFamily="34" charset="0"/>
              </a:rPr>
              <a:t>Northeast Region </a:t>
            </a:r>
          </a:p>
          <a:p>
            <a:r>
              <a:rPr lang="en-US" sz="1000" dirty="0">
                <a:cs typeface="Arial" panose="020B0604020202020204" pitchFamily="34" charset="0"/>
              </a:rPr>
              <a:t>100 Lackawanna Ave, Rm 307 </a:t>
            </a:r>
          </a:p>
          <a:p>
            <a:r>
              <a:rPr lang="en-US" sz="1000" dirty="0">
                <a:cs typeface="Arial" panose="020B0604020202020204" pitchFamily="34" charset="0"/>
              </a:rPr>
              <a:t>Scranton, PA 17101 </a:t>
            </a:r>
          </a:p>
          <a:p>
            <a:r>
              <a:rPr lang="en-US" sz="1000" dirty="0">
                <a:cs typeface="Arial" panose="020B0604020202020204" pitchFamily="34" charset="0"/>
              </a:rPr>
              <a:t>Phone: 570-963-4749 </a:t>
            </a:r>
          </a:p>
          <a:p>
            <a:r>
              <a:rPr lang="en-US" sz="1000" dirty="0">
                <a:cs typeface="Arial" panose="020B0604020202020204" pitchFamily="34" charset="0"/>
              </a:rPr>
              <a:t>Toll Free: 1-800-565-9435 </a:t>
            </a:r>
          </a:p>
          <a:p>
            <a:r>
              <a:rPr lang="en-US" sz="1000" dirty="0">
                <a:cs typeface="Arial" panose="020B0604020202020204" pitchFamily="34" charset="0"/>
              </a:rPr>
              <a:t>Fax: 570-963-3177 </a:t>
            </a:r>
          </a:p>
          <a:p>
            <a:r>
              <a:rPr lang="en-US" sz="1000" dirty="0">
                <a:cs typeface="Arial" panose="020B0604020202020204" pitchFamily="34" charset="0"/>
              </a:rPr>
              <a:t>Email: </a:t>
            </a:r>
            <a:r>
              <a:rPr lang="en-US" sz="1000" dirty="0">
                <a:cs typeface="Arial" panose="020B0604020202020204" pitchFamily="34" charset="0"/>
                <a:hlinkClick r:id="rId8"/>
              </a:rPr>
              <a:t>Ra-odplicensing@pa.gov</a:t>
            </a:r>
            <a:r>
              <a:rPr lang="en-US" sz="1000" dirty="0">
                <a:cs typeface="Arial" panose="020B0604020202020204" pitchFamily="34" charset="0"/>
              </a:rPr>
              <a:t> </a:t>
            </a:r>
            <a:endParaRPr lang="en-US" sz="1000" b="1" dirty="0">
              <a:cs typeface="Arial" panose="020B0604020202020204" pitchFamily="34" charset="0"/>
            </a:endParaRPr>
          </a:p>
        </p:txBody>
      </p:sp>
      <p:sp>
        <p:nvSpPr>
          <p:cNvPr id="85" name="TextBox 84">
            <a:extLst>
              <a:ext uri="{FF2B5EF4-FFF2-40B4-BE49-F238E27FC236}">
                <a16:creationId xmlns:a16="http://schemas.microsoft.com/office/drawing/2014/main" id="{3A1805B5-7348-4994-8E6A-C9A6390AFE81}"/>
              </a:ext>
            </a:extLst>
          </p:cNvPr>
          <p:cNvSpPr txBox="1"/>
          <p:nvPr/>
        </p:nvSpPr>
        <p:spPr>
          <a:xfrm>
            <a:off x="7778126" y="6114692"/>
            <a:ext cx="2083958" cy="1169551"/>
          </a:xfrm>
          <a:prstGeom prst="rect">
            <a:avLst/>
          </a:prstGeom>
          <a:noFill/>
        </p:spPr>
        <p:txBody>
          <a:bodyPr wrap="square" rtlCol="0">
            <a:spAutoFit/>
          </a:bodyPr>
          <a:lstStyle/>
          <a:p>
            <a:r>
              <a:rPr lang="en-US" sz="1000" b="1" dirty="0">
                <a:cs typeface="Arial" panose="020B0604020202020204" pitchFamily="34" charset="0"/>
              </a:rPr>
              <a:t>Southeast Region </a:t>
            </a:r>
          </a:p>
          <a:p>
            <a:r>
              <a:rPr lang="en-US" sz="1000" dirty="0">
                <a:cs typeface="Arial" panose="020B0604020202020204" pitchFamily="34" charset="0"/>
              </a:rPr>
              <a:t>801 Market Street, Suite 5071 Philadelphia, PA 19107 </a:t>
            </a:r>
          </a:p>
          <a:p>
            <a:r>
              <a:rPr lang="en-US" sz="1000" dirty="0">
                <a:cs typeface="Arial" panose="020B0604020202020204" pitchFamily="34" charset="0"/>
              </a:rPr>
              <a:t>Phone: 215-560-2242 </a:t>
            </a:r>
          </a:p>
          <a:p>
            <a:r>
              <a:rPr lang="en-US" sz="1000" dirty="0">
                <a:cs typeface="Arial" panose="020B0604020202020204" pitchFamily="34" charset="0"/>
              </a:rPr>
              <a:t>Toll Free:1-800-565-9453 </a:t>
            </a:r>
          </a:p>
          <a:p>
            <a:r>
              <a:rPr lang="en-US" sz="1000" dirty="0">
                <a:cs typeface="Arial" panose="020B0604020202020204" pitchFamily="34" charset="0"/>
              </a:rPr>
              <a:t>Fax: 215-560-3043 </a:t>
            </a:r>
          </a:p>
          <a:p>
            <a:r>
              <a:rPr lang="en-US" sz="1000" dirty="0">
                <a:cs typeface="Arial" panose="020B0604020202020204" pitchFamily="34" charset="0"/>
              </a:rPr>
              <a:t>Email: </a:t>
            </a:r>
            <a:r>
              <a:rPr lang="en-US" sz="1000" dirty="0">
                <a:cs typeface="Arial" panose="020B0604020202020204" pitchFamily="34" charset="0"/>
                <a:hlinkClick r:id="rId8"/>
              </a:rPr>
              <a:t>Ra-odplicensing@pa.gov</a:t>
            </a:r>
            <a:r>
              <a:rPr lang="en-US" sz="1000" dirty="0">
                <a:cs typeface="Arial" panose="020B0604020202020204" pitchFamily="34" charset="0"/>
              </a:rPr>
              <a:t> </a:t>
            </a:r>
            <a:endParaRPr lang="en-US" sz="1000" b="1" dirty="0">
              <a:cs typeface="Arial" panose="020B0604020202020204" pitchFamily="34" charset="0"/>
            </a:endParaRPr>
          </a:p>
        </p:txBody>
      </p:sp>
      <p:sp>
        <p:nvSpPr>
          <p:cNvPr id="87" name="Rectangle 86">
            <a:extLst>
              <a:ext uri="{FF2B5EF4-FFF2-40B4-BE49-F238E27FC236}">
                <a16:creationId xmlns:a16="http://schemas.microsoft.com/office/drawing/2014/main" id="{699CF5A1-9FA3-4AFB-ADEB-3E1984496CF3}"/>
              </a:ext>
            </a:extLst>
          </p:cNvPr>
          <p:cNvSpPr/>
          <p:nvPr/>
        </p:nvSpPr>
        <p:spPr>
          <a:xfrm>
            <a:off x="2609248"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87">
            <a:extLst>
              <a:ext uri="{FF2B5EF4-FFF2-40B4-BE49-F238E27FC236}">
                <a16:creationId xmlns:a16="http://schemas.microsoft.com/office/drawing/2014/main" id="{2BAFFB1D-52A7-4046-AE20-F6BE2614C631}"/>
              </a:ext>
            </a:extLst>
          </p:cNvPr>
          <p:cNvSpPr/>
          <p:nvPr/>
        </p:nvSpPr>
        <p:spPr>
          <a:xfrm>
            <a:off x="5129045"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88">
            <a:extLst>
              <a:ext uri="{FF2B5EF4-FFF2-40B4-BE49-F238E27FC236}">
                <a16:creationId xmlns:a16="http://schemas.microsoft.com/office/drawing/2014/main" id="{44DB88AA-EB13-4EC5-8961-2C42FFDED1B6}"/>
              </a:ext>
            </a:extLst>
          </p:cNvPr>
          <p:cNvSpPr/>
          <p:nvPr/>
        </p:nvSpPr>
        <p:spPr>
          <a:xfrm>
            <a:off x="7648842"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ectangle 89">
            <a:extLst>
              <a:ext uri="{FF2B5EF4-FFF2-40B4-BE49-F238E27FC236}">
                <a16:creationId xmlns:a16="http://schemas.microsoft.com/office/drawing/2014/main" id="{197E8626-0E78-4F5A-9E9C-740B6C1BEFBC}"/>
              </a:ext>
            </a:extLst>
          </p:cNvPr>
          <p:cNvSpPr/>
          <p:nvPr/>
        </p:nvSpPr>
        <p:spPr>
          <a:xfrm>
            <a:off x="10168639" y="1795720"/>
            <a:ext cx="2468880" cy="5694615"/>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TextBox 90">
            <a:extLst>
              <a:ext uri="{FF2B5EF4-FFF2-40B4-BE49-F238E27FC236}">
                <a16:creationId xmlns:a16="http://schemas.microsoft.com/office/drawing/2014/main" id="{967DAAE0-9D71-43E2-A39D-4F7C1D073AEB}"/>
              </a:ext>
            </a:extLst>
          </p:cNvPr>
          <p:cNvSpPr txBox="1"/>
          <p:nvPr/>
        </p:nvSpPr>
        <p:spPr>
          <a:xfrm>
            <a:off x="128435" y="7461398"/>
            <a:ext cx="12569715" cy="276999"/>
          </a:xfrm>
          <a:prstGeom prst="rect">
            <a:avLst/>
          </a:prstGeom>
          <a:noFill/>
        </p:spPr>
        <p:txBody>
          <a:bodyPr wrap="square" rtlCol="0">
            <a:spAutoFit/>
          </a:bodyPr>
          <a:lstStyle/>
          <a:p>
            <a:pPr algn="ctr"/>
            <a:r>
              <a:rPr lang="en-US" sz="1200" dirty="0">
                <a:ea typeface="Verdana" panose="020B0604030504040204" pitchFamily="34" charset="0"/>
                <a:cs typeface="Verdana" panose="020B0604030504040204" pitchFamily="34" charset="0"/>
              </a:rPr>
              <a:t>Page 3 of 3</a:t>
            </a:r>
          </a:p>
        </p:txBody>
      </p:sp>
      <p:sp>
        <p:nvSpPr>
          <p:cNvPr id="92" name="TextBox 91">
            <a:extLst>
              <a:ext uri="{FF2B5EF4-FFF2-40B4-BE49-F238E27FC236}">
                <a16:creationId xmlns:a16="http://schemas.microsoft.com/office/drawing/2014/main" id="{BFDB2C8A-F9B0-42CC-B512-5536535AE146}"/>
              </a:ext>
            </a:extLst>
          </p:cNvPr>
          <p:cNvSpPr txBox="1"/>
          <p:nvPr/>
        </p:nvSpPr>
        <p:spPr>
          <a:xfrm>
            <a:off x="10304531" y="1847772"/>
            <a:ext cx="1920492" cy="1015663"/>
          </a:xfrm>
          <a:prstGeom prst="rect">
            <a:avLst/>
          </a:prstGeom>
          <a:noFill/>
        </p:spPr>
        <p:txBody>
          <a:bodyPr wrap="square" rtlCol="0">
            <a:spAutoFit/>
          </a:bodyPr>
          <a:lstStyle/>
          <a:p>
            <a:r>
              <a:rPr lang="en-US" sz="1000" b="1" dirty="0">
                <a:cs typeface="Arial" panose="020B0604020202020204" pitchFamily="34" charset="0"/>
              </a:rPr>
              <a:t>Western Region</a:t>
            </a:r>
          </a:p>
          <a:p>
            <a:r>
              <a:rPr lang="en-US" sz="1000" dirty="0">
                <a:cs typeface="Arial" panose="020B0604020202020204" pitchFamily="34" charset="0"/>
              </a:rPr>
              <a:t>11 Stanwix Street, Room 240</a:t>
            </a:r>
          </a:p>
          <a:p>
            <a:r>
              <a:rPr lang="en-US" sz="1000" dirty="0">
                <a:cs typeface="Arial" panose="020B0604020202020204" pitchFamily="34" charset="0"/>
              </a:rPr>
              <a:t>Pittsburgh, PA 15222</a:t>
            </a:r>
          </a:p>
          <a:p>
            <a:r>
              <a:rPr lang="en-US" sz="1000" dirty="0">
                <a:cs typeface="Arial" panose="020B0604020202020204" pitchFamily="34" charset="0"/>
              </a:rPr>
              <a:t>Phone: 412-565-5183</a:t>
            </a:r>
          </a:p>
          <a:p>
            <a:r>
              <a:rPr lang="en-US" sz="1000" dirty="0">
                <a:cs typeface="Arial" panose="020B0604020202020204" pitchFamily="34" charset="0"/>
              </a:rPr>
              <a:t>Toll Free: 1-800-222-2149</a:t>
            </a:r>
          </a:p>
          <a:p>
            <a:r>
              <a:rPr lang="en-US" sz="1000" dirty="0">
                <a:cs typeface="Arial" panose="020B0604020202020204" pitchFamily="34" charset="0"/>
              </a:rPr>
              <a:t>Fax: 412-565-2658</a:t>
            </a:r>
          </a:p>
        </p:txBody>
      </p:sp>
      <p:sp>
        <p:nvSpPr>
          <p:cNvPr id="93" name="TextBox 92">
            <a:extLst>
              <a:ext uri="{FF2B5EF4-FFF2-40B4-BE49-F238E27FC236}">
                <a16:creationId xmlns:a16="http://schemas.microsoft.com/office/drawing/2014/main" id="{7AD4823A-4600-47A8-A445-A5B3A1094CA2}"/>
              </a:ext>
            </a:extLst>
          </p:cNvPr>
          <p:cNvSpPr txBox="1"/>
          <p:nvPr/>
        </p:nvSpPr>
        <p:spPr>
          <a:xfrm>
            <a:off x="10304531" y="2905643"/>
            <a:ext cx="2211843" cy="1169551"/>
          </a:xfrm>
          <a:prstGeom prst="rect">
            <a:avLst/>
          </a:prstGeom>
          <a:noFill/>
        </p:spPr>
        <p:txBody>
          <a:bodyPr wrap="square" rtlCol="0">
            <a:spAutoFit/>
          </a:bodyPr>
          <a:lstStyle/>
          <a:p>
            <a:r>
              <a:rPr lang="en-US" sz="1000" b="1" dirty="0">
                <a:cs typeface="Arial" panose="020B0604020202020204" pitchFamily="34" charset="0"/>
              </a:rPr>
              <a:t>Central Region</a:t>
            </a:r>
          </a:p>
          <a:p>
            <a:r>
              <a:rPr lang="en-US" sz="1000" dirty="0">
                <a:cs typeface="Arial" panose="020B0604020202020204" pitchFamily="34" charset="0"/>
              </a:rPr>
              <a:t>555 Walnut St., Forum Place, 6th Floor</a:t>
            </a:r>
          </a:p>
          <a:p>
            <a:r>
              <a:rPr lang="en-US" sz="1000" dirty="0">
                <a:cs typeface="Arial" panose="020B0604020202020204" pitchFamily="34" charset="0"/>
              </a:rPr>
              <a:t>P.O. Box 2675</a:t>
            </a:r>
          </a:p>
          <a:p>
            <a:r>
              <a:rPr lang="en-US" sz="1000" dirty="0">
                <a:cs typeface="Arial" panose="020B0604020202020204" pitchFamily="34" charset="0"/>
              </a:rPr>
              <a:t>Harrisburg, PA 17105</a:t>
            </a:r>
          </a:p>
          <a:p>
            <a:r>
              <a:rPr lang="en-US" sz="1000" dirty="0">
                <a:cs typeface="Arial" panose="020B0604020202020204" pitchFamily="34" charset="0"/>
              </a:rPr>
              <a:t>Phone: 717-772-7078</a:t>
            </a:r>
          </a:p>
          <a:p>
            <a:r>
              <a:rPr lang="en-US" sz="1000" dirty="0">
                <a:cs typeface="Arial" panose="020B0604020202020204" pitchFamily="34" charset="0"/>
              </a:rPr>
              <a:t>Toll Free: 1-800-222-2117</a:t>
            </a:r>
          </a:p>
          <a:p>
            <a:r>
              <a:rPr lang="en-US" sz="1000" dirty="0">
                <a:cs typeface="Arial" panose="020B0604020202020204" pitchFamily="34" charset="0"/>
              </a:rPr>
              <a:t>Fax: 717-705-8233</a:t>
            </a:r>
          </a:p>
        </p:txBody>
      </p:sp>
      <p:sp>
        <p:nvSpPr>
          <p:cNvPr id="94" name="TextBox 93">
            <a:extLst>
              <a:ext uri="{FF2B5EF4-FFF2-40B4-BE49-F238E27FC236}">
                <a16:creationId xmlns:a16="http://schemas.microsoft.com/office/drawing/2014/main" id="{641791F8-61EB-4BCC-9AEE-237D53A867E2}"/>
              </a:ext>
            </a:extLst>
          </p:cNvPr>
          <p:cNvSpPr txBox="1"/>
          <p:nvPr/>
        </p:nvSpPr>
        <p:spPr>
          <a:xfrm>
            <a:off x="10304531" y="4117402"/>
            <a:ext cx="2083957" cy="1169551"/>
          </a:xfrm>
          <a:prstGeom prst="rect">
            <a:avLst/>
          </a:prstGeom>
          <a:noFill/>
        </p:spPr>
        <p:txBody>
          <a:bodyPr wrap="square" rtlCol="0">
            <a:spAutoFit/>
          </a:bodyPr>
          <a:lstStyle/>
          <a:p>
            <a:r>
              <a:rPr lang="en-US" sz="1000" b="1" dirty="0">
                <a:cs typeface="Arial" panose="020B0604020202020204" pitchFamily="34" charset="0"/>
              </a:rPr>
              <a:t>Northeast Region</a:t>
            </a:r>
          </a:p>
          <a:p>
            <a:r>
              <a:rPr lang="en-US" sz="1000" dirty="0">
                <a:cs typeface="Arial" panose="020B0604020202020204" pitchFamily="34" charset="0"/>
              </a:rPr>
              <a:t>100 Lackawanna Avenue</a:t>
            </a:r>
          </a:p>
          <a:p>
            <a:r>
              <a:rPr lang="en-US" sz="1000" dirty="0">
                <a:cs typeface="Arial" panose="020B0604020202020204" pitchFamily="34" charset="0"/>
              </a:rPr>
              <a:t>Scranton State Office Bldg.</a:t>
            </a:r>
          </a:p>
          <a:p>
            <a:r>
              <a:rPr lang="en-US" sz="1000" dirty="0">
                <a:cs typeface="Arial" panose="020B0604020202020204" pitchFamily="34" charset="0"/>
              </a:rPr>
              <a:t>Scranton, PA 18503</a:t>
            </a:r>
          </a:p>
          <a:p>
            <a:r>
              <a:rPr lang="en-US" sz="1000" dirty="0">
                <a:cs typeface="Arial" panose="020B0604020202020204" pitchFamily="34" charset="0"/>
              </a:rPr>
              <a:t>Phone: 570-963-4371</a:t>
            </a:r>
          </a:p>
          <a:p>
            <a:r>
              <a:rPr lang="en-US" sz="1000" dirty="0">
                <a:cs typeface="Arial" panose="020B0604020202020204" pitchFamily="34" charset="0"/>
              </a:rPr>
              <a:t>Toll Free: 1-800-222-2108</a:t>
            </a:r>
          </a:p>
          <a:p>
            <a:r>
              <a:rPr lang="en-US" sz="1000" dirty="0">
                <a:cs typeface="Arial" panose="020B0604020202020204" pitchFamily="34" charset="0"/>
              </a:rPr>
              <a:t>Fax: 570-963-3006</a:t>
            </a:r>
            <a:endParaRPr lang="en-US" sz="1000" b="1" dirty="0">
              <a:cs typeface="Arial" panose="020B0604020202020204" pitchFamily="34" charset="0"/>
            </a:endParaRPr>
          </a:p>
        </p:txBody>
      </p:sp>
      <p:sp>
        <p:nvSpPr>
          <p:cNvPr id="95" name="TextBox 94">
            <a:extLst>
              <a:ext uri="{FF2B5EF4-FFF2-40B4-BE49-F238E27FC236}">
                <a16:creationId xmlns:a16="http://schemas.microsoft.com/office/drawing/2014/main" id="{DF9D3CE7-C512-4568-A992-00A8C3F192EA}"/>
              </a:ext>
            </a:extLst>
          </p:cNvPr>
          <p:cNvSpPr txBox="1"/>
          <p:nvPr/>
        </p:nvSpPr>
        <p:spPr>
          <a:xfrm>
            <a:off x="10304530" y="5329161"/>
            <a:ext cx="2211843" cy="1015663"/>
          </a:xfrm>
          <a:prstGeom prst="rect">
            <a:avLst/>
          </a:prstGeom>
          <a:noFill/>
        </p:spPr>
        <p:txBody>
          <a:bodyPr wrap="square" rtlCol="0">
            <a:spAutoFit/>
          </a:bodyPr>
          <a:lstStyle/>
          <a:p>
            <a:r>
              <a:rPr lang="en-US" sz="1000" b="1" dirty="0">
                <a:cs typeface="Arial" panose="020B0604020202020204" pitchFamily="34" charset="0"/>
              </a:rPr>
              <a:t>Southeast Region </a:t>
            </a:r>
          </a:p>
          <a:p>
            <a:r>
              <a:rPr lang="en-US" sz="1000" dirty="0">
                <a:cs typeface="Arial" panose="020B0604020202020204" pitchFamily="34" charset="0"/>
              </a:rPr>
              <a:t>801 Market Street, Suite 5132</a:t>
            </a:r>
          </a:p>
          <a:p>
            <a:r>
              <a:rPr lang="en-US" sz="1000" dirty="0">
                <a:cs typeface="Arial" panose="020B0604020202020204" pitchFamily="34" charset="0"/>
              </a:rPr>
              <a:t>Philadelphia, PA 19107-3126</a:t>
            </a:r>
          </a:p>
          <a:p>
            <a:r>
              <a:rPr lang="en-US" sz="1000" dirty="0">
                <a:cs typeface="Arial" panose="020B0604020202020204" pitchFamily="34" charset="0"/>
              </a:rPr>
              <a:t>Phone: 215-560-2541</a:t>
            </a:r>
          </a:p>
          <a:p>
            <a:r>
              <a:rPr lang="en-US" sz="1000" dirty="0">
                <a:cs typeface="Arial" panose="020B0604020202020204" pitchFamily="34" charset="0"/>
              </a:rPr>
              <a:t>Toll Free: 1-800-346-2929</a:t>
            </a:r>
          </a:p>
          <a:p>
            <a:r>
              <a:rPr lang="en-US" sz="1000" dirty="0">
                <a:cs typeface="Arial" panose="020B0604020202020204" pitchFamily="34" charset="0"/>
              </a:rPr>
              <a:t>Fax: 215-560-5139</a:t>
            </a:r>
          </a:p>
        </p:txBody>
      </p:sp>
      <p:sp>
        <p:nvSpPr>
          <p:cNvPr id="36" name="Rectangle 35">
            <a:extLst>
              <a:ext uri="{FF2B5EF4-FFF2-40B4-BE49-F238E27FC236}">
                <a16:creationId xmlns:a16="http://schemas.microsoft.com/office/drawing/2014/main" id="{079863CA-1BA4-4065-82B2-FC93F70CF748}"/>
              </a:ext>
            </a:extLst>
          </p:cNvPr>
          <p:cNvSpPr/>
          <p:nvPr/>
        </p:nvSpPr>
        <p:spPr>
          <a:xfrm>
            <a:off x="10190182" y="6433402"/>
            <a:ext cx="2445128" cy="1015663"/>
          </a:xfrm>
          <a:prstGeom prst="rect">
            <a:avLst/>
          </a:prstGeom>
        </p:spPr>
        <p:txBody>
          <a:bodyPr wrap="square">
            <a:spAutoFit/>
          </a:bodyPr>
          <a:lstStyle/>
          <a:p>
            <a:r>
              <a:rPr lang="en-US" sz="1200" b="1" dirty="0">
                <a:latin typeface="Calibri" panose="020F0502020204030204" pitchFamily="34" charset="0"/>
                <a:ea typeface="Calibri" panose="020F0502020204030204" pitchFamily="34" charset="0"/>
                <a:cs typeface="Times New Roman" panose="02020603050405020304" pitchFamily="18" charset="0"/>
              </a:rPr>
              <a:t>Note: OCDEL licensed facilities may receive a directed or tiered inspection summary. Contact your Licensing Representative as appropriate</a:t>
            </a:r>
            <a:r>
              <a:rPr lang="en-US" sz="1200" dirty="0">
                <a:latin typeface="Calibri" panose="020F0502020204030204" pitchFamily="34" charset="0"/>
                <a:ea typeface="Calibri" panose="020F0502020204030204" pitchFamily="34" charset="0"/>
                <a:cs typeface="Times New Roman" panose="02020603050405020304" pitchFamily="18" charset="0"/>
              </a:rPr>
              <a:t>. </a:t>
            </a:r>
            <a:endParaRPr lang="en-US" sz="1200" dirty="0"/>
          </a:p>
        </p:txBody>
      </p:sp>
    </p:spTree>
    <p:custDataLst>
      <p:tags r:id="rId1"/>
    </p:custDataLst>
    <p:extLst>
      <p:ext uri="{BB962C8B-B14F-4D97-AF65-F5344CB8AC3E}">
        <p14:creationId xmlns:p14="http://schemas.microsoft.com/office/powerpoint/2010/main" val="2993652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ARTICULATE_PROJECT_OPEN" val="0"/>
  <p:tag name="ARTICULATE_SLIDE_COUNT" val="3"/>
  <p:tag name="MMPROD_UIDATA" val="&lt;database version=&quot;11.0&quot;&gt;&lt;object type=&quot;1&quot; unique_id=&quot;10001&quot;&gt;&lt;object type=&quot;2&quot; unique_id=&quot;10002&quot;&gt;&lt;object type=&quot;3&quot; unique_id=&quot;1361766&quot;&gt;&lt;property id=&quot;20148&quot; value=&quot;5&quot;/&gt;&lt;property id=&quot;20300&quot; value=&quot;Slide 2&quot;/&gt;&lt;property id=&quot;20307&quot; value=&quot;274&quot;/&gt;&lt;/object&gt;&lt;object type=&quot;3&quot; unique_id=&quot;1362361&quot;&gt;&lt;property id=&quot;20148&quot; value=&quot;5&quot;/&gt;&lt;property id=&quot;20300&quot; value=&quot;Slide 3&quot;/&gt;&lt;property id=&quot;20307&quot; value=&quot;278&quot;/&gt;&lt;/object&gt;&lt;object type=&quot;3&quot; unique_id=&quot;1362713&quot;&gt;&lt;property id=&quot;20148&quot; value=&quot;5&quot;/&gt;&lt;property id=&quot;20300&quot; value=&quot;Slide 1&quot;/&gt;&lt;property id=&quot;20307&quot; value=&quot;279&quot;/&gt;&lt;/object&gt;&lt;/object&gt;&lt;object type=&quot;8&quot; unique_id=&quot;10008&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Link xmlns="4ab99ef9-3c59-46c3-a183-12703c5c6c13">
      <Url xsi:nil="true"/>
      <Description xsi:nil="true"/>
    </Link>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6A1005C52D9CB47AA5A352EB134639A" ma:contentTypeVersion="2" ma:contentTypeDescription="Create a new document." ma:contentTypeScope="" ma:versionID="b6a92ce4e17badd58af731c7354c720d">
  <xsd:schema xmlns:xsd="http://www.w3.org/2001/XMLSchema" xmlns:xs="http://www.w3.org/2001/XMLSchema" xmlns:p="http://schemas.microsoft.com/office/2006/metadata/properties" xmlns:ns1="http://schemas.microsoft.com/sharepoint/v3" xmlns:ns2="4ab99ef9-3c59-46c3-a183-12703c5c6c13" targetNamespace="http://schemas.microsoft.com/office/2006/metadata/properties" ma:root="true" ma:fieldsID="3ae21fce6d7850e38c103d3dda6ae2dd" ns1:_="" ns2:_="">
    <xsd:import namespace="http://schemas.microsoft.com/sharepoint/v3"/>
    <xsd:import namespace="4ab99ef9-3c59-46c3-a183-12703c5c6c13"/>
    <xsd:element name="properties">
      <xsd:complexType>
        <xsd:sequence>
          <xsd:element name="documentManagement">
            <xsd:complexType>
              <xsd:all>
                <xsd:element ref="ns1:PublishingStartDate" minOccurs="0"/>
                <xsd:element ref="ns1:PublishingExpirationDate" minOccurs="0"/>
                <xsd:element ref="ns2:Link"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ab99ef9-3c59-46c3-a183-12703c5c6c13" elementFormDefault="qualified">
    <xsd:import namespace="http://schemas.microsoft.com/office/2006/documentManagement/types"/>
    <xsd:import namespace="http://schemas.microsoft.com/office/infopath/2007/PartnerControls"/>
    <xsd:element name="Link" ma:index="10" nillable="true" ma:displayName="."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46C03F-24A3-4475-90EF-A6FCB08C8E1D}">
  <ds:schemaRefs>
    <ds:schemaRef ds:uri="http://purl.org/dc/terms/"/>
    <ds:schemaRef ds:uri="http://schemas.openxmlformats.org/package/2006/metadata/core-properties"/>
    <ds:schemaRef ds:uri="a1f1bca2-a145-45e9-96d1-2554bb5d8461"/>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08F8C90A-8FE7-460A-9B27-CDF1AD7697EE}">
  <ds:schemaRefs>
    <ds:schemaRef ds:uri="http://schemas.microsoft.com/sharepoint/v3/contenttype/forms"/>
  </ds:schemaRefs>
</ds:datastoreItem>
</file>

<file path=customXml/itemProps3.xml><?xml version="1.0" encoding="utf-8"?>
<ds:datastoreItem xmlns:ds="http://schemas.openxmlformats.org/officeDocument/2006/customXml" ds:itemID="{5F86AFEF-4933-4515-AEF8-A54721EA0E74}"/>
</file>

<file path=docProps/app.xml><?xml version="1.0" encoding="utf-8"?>
<Properties xmlns="http://schemas.openxmlformats.org/officeDocument/2006/extended-properties" xmlns:vt="http://schemas.openxmlformats.org/officeDocument/2006/docPropsVTypes">
  <Template>Office Theme</Template>
  <TotalTime>8374</TotalTime>
  <Words>1358</Words>
  <Application>Microsoft Office PowerPoint</Application>
  <PresentationFormat>Custom</PresentationFormat>
  <Paragraphs>139</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Verdana</vt:lpstr>
      <vt:lpstr>Office Theme</vt:lpstr>
      <vt:lpstr>PowerPoint Presentation</vt:lpstr>
      <vt:lpstr>PowerPoint Presentation</vt:lpstr>
      <vt:lpstr>PowerPoint Presentation</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Tam, Simon</dc:creator>
  <cp:lastModifiedBy>Michele</cp:lastModifiedBy>
  <cp:revision>510</cp:revision>
  <cp:lastPrinted>2017-08-02T18:02:41Z</cp:lastPrinted>
  <dcterms:created xsi:type="dcterms:W3CDTF">2017-06-24T22:10:59Z</dcterms:created>
  <dcterms:modified xsi:type="dcterms:W3CDTF">2021-01-15T15:11:48Z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F2E1F72D-CC60-4165-8968-C423A40CDE70</vt:lpwstr>
  </property>
  <property fmtid="{D5CDD505-2E9C-101B-9397-08002B2CF9AE}" pid="3" name="ArticulatePath">
    <vt:lpwstr>Quick Reference Guide_061919</vt:lpwstr>
  </property>
  <property fmtid="{D5CDD505-2E9C-101B-9397-08002B2CF9AE}" pid="4" name="ContentTypeId">
    <vt:lpwstr>0x01010086A1005C52D9CB47AA5A352EB134639A</vt:lpwstr>
  </property>
  <property fmtid="{D5CDD505-2E9C-101B-9397-08002B2CF9AE}" pid="5" name="Order">
    <vt:r8>41800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TemplateUrl">
    <vt:lpwstr/>
  </property>
</Properties>
</file>