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1.xml" ContentType="application/vnd.ms-office.chartstyle+xml"/>
  <Override PartName="/ppt/charts/chart1.xml" ContentType="application/vnd.openxmlformats-officedocument.drawingml.chart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Override1.xml" ContentType="application/vnd.openxmlformats-officedocument.themeOverride+xml"/>
  <Override PartName="/ppt/charts/colors1.xml" ContentType="application/vnd.ms-office.chartcolorstyl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10" r:id="rId2"/>
  </p:sldMasterIdLst>
  <p:notesMasterIdLst>
    <p:notesMasterId r:id="rId17"/>
  </p:notesMasterIdLst>
  <p:handoutMasterIdLst>
    <p:handoutMasterId r:id="rId18"/>
  </p:handoutMasterIdLst>
  <p:sldIdLst>
    <p:sldId id="304" r:id="rId3"/>
    <p:sldId id="287" r:id="rId4"/>
    <p:sldId id="320" r:id="rId5"/>
    <p:sldId id="274" r:id="rId6"/>
    <p:sldId id="271" r:id="rId7"/>
    <p:sldId id="663" r:id="rId8"/>
    <p:sldId id="667" r:id="rId9"/>
    <p:sldId id="396" r:id="rId10"/>
    <p:sldId id="668" r:id="rId11"/>
    <p:sldId id="670" r:id="rId12"/>
    <p:sldId id="666" r:id="rId13"/>
    <p:sldId id="673" r:id="rId14"/>
    <p:sldId id="674" r:id="rId15"/>
    <p:sldId id="367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thenberger, Harold" initials="RH" lastIdx="13" clrIdx="0">
    <p:extLst>
      <p:ext uri="{19B8F6BF-5375-455C-9EA6-DF929625EA0E}">
        <p15:presenceInfo xmlns:p15="http://schemas.microsoft.com/office/powerpoint/2012/main" userId="Rothenberger, Har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EE6"/>
    <a:srgbClr val="ECF3AB"/>
    <a:srgbClr val="73ADDD"/>
    <a:srgbClr val="80AED0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6437" autoAdjust="0"/>
  </p:normalViewPr>
  <p:slideViewPr>
    <p:cSldViewPr>
      <p:cViewPr varScale="1">
        <p:scale>
          <a:sx n="114" d="100"/>
          <a:sy n="114" d="100"/>
        </p:scale>
        <p:origin x="12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Statewide HCBS Total Enrollment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'Stacked Bar over-under 60'!$D$4</c:f>
              <c:strCache>
                <c:ptCount val="1"/>
                <c:pt idx="0">
                  <c:v>FFS Aging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43452</c:v>
                </c:pt>
                <c:pt idx="1">
                  <c:v>43484</c:v>
                </c:pt>
                <c:pt idx="2">
                  <c:v>43515</c:v>
                </c:pt>
                <c:pt idx="3">
                  <c:v>43543</c:v>
                </c:pt>
                <c:pt idx="4">
                  <c:v>43574</c:v>
                </c:pt>
                <c:pt idx="5">
                  <c:v>43604</c:v>
                </c:pt>
                <c:pt idx="6">
                  <c:v>43635</c:v>
                </c:pt>
                <c:pt idx="7">
                  <c:v>43665</c:v>
                </c:pt>
                <c:pt idx="8">
                  <c:v>43696</c:v>
                </c:pt>
                <c:pt idx="9">
                  <c:v>43727</c:v>
                </c:pt>
                <c:pt idx="10">
                  <c:v>43757</c:v>
                </c:pt>
                <c:pt idx="11">
                  <c:v>43788</c:v>
                </c:pt>
                <c:pt idx="12">
                  <c:v>43818</c:v>
                </c:pt>
              </c:numCache>
            </c:numRef>
          </c:cat>
          <c:val>
            <c:numRef>
              <c:f>'Stacked Bar over-under 60'!$D$5:$D$17</c:f>
              <c:numCache>
                <c:formatCode>_(* #,##0_);_(* \(#,##0\);_(* "-"??_);_(@_)</c:formatCode>
                <c:ptCount val="13"/>
                <c:pt idx="0">
                  <c:v>36745</c:v>
                </c:pt>
                <c:pt idx="1">
                  <c:v>10740</c:v>
                </c:pt>
                <c:pt idx="2">
                  <c:v>10805</c:v>
                </c:pt>
                <c:pt idx="3">
                  <c:v>10856</c:v>
                </c:pt>
                <c:pt idx="4">
                  <c:v>11067</c:v>
                </c:pt>
                <c:pt idx="5">
                  <c:v>10856</c:v>
                </c:pt>
                <c:pt idx="6">
                  <c:v>11067</c:v>
                </c:pt>
                <c:pt idx="7">
                  <c:v>11445</c:v>
                </c:pt>
                <c:pt idx="8">
                  <c:v>11541</c:v>
                </c:pt>
                <c:pt idx="9">
                  <c:v>11619</c:v>
                </c:pt>
                <c:pt idx="10">
                  <c:v>11733</c:v>
                </c:pt>
                <c:pt idx="11">
                  <c:v>11900</c:v>
                </c:pt>
                <c:pt idx="12">
                  <c:v>12029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9-4B50-BC48-C2DE5D582AD7}"/>
            </c:ext>
          </c:extLst>
        </c:ser>
        <c:ser>
          <c:idx val="1"/>
          <c:order val="1"/>
          <c:tx>
            <c:strRef>
              <c:f>'Stacked Bar over-under 60'!$E$4</c:f>
              <c:strCache>
                <c:ptCount val="1"/>
                <c:pt idx="0">
                  <c:v>FFS Non-Aging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43452</c:v>
                </c:pt>
                <c:pt idx="1">
                  <c:v>43484</c:v>
                </c:pt>
                <c:pt idx="2">
                  <c:v>43515</c:v>
                </c:pt>
                <c:pt idx="3">
                  <c:v>43543</c:v>
                </c:pt>
                <c:pt idx="4">
                  <c:v>43574</c:v>
                </c:pt>
                <c:pt idx="5">
                  <c:v>43604</c:v>
                </c:pt>
                <c:pt idx="6">
                  <c:v>43635</c:v>
                </c:pt>
                <c:pt idx="7">
                  <c:v>43665</c:v>
                </c:pt>
                <c:pt idx="8">
                  <c:v>43696</c:v>
                </c:pt>
                <c:pt idx="9">
                  <c:v>43727</c:v>
                </c:pt>
                <c:pt idx="10">
                  <c:v>43757</c:v>
                </c:pt>
                <c:pt idx="11">
                  <c:v>43788</c:v>
                </c:pt>
                <c:pt idx="12">
                  <c:v>43818</c:v>
                </c:pt>
              </c:numCache>
            </c:numRef>
          </c:cat>
          <c:val>
            <c:numRef>
              <c:f>'Stacked Bar over-under 60'!$E$5:$E$17</c:f>
              <c:numCache>
                <c:formatCode>_(* #,##0_);_(* \(#,##0\);_(* "-"??_);_(@_)</c:formatCode>
                <c:ptCount val="13"/>
                <c:pt idx="0">
                  <c:v>32784</c:v>
                </c:pt>
                <c:pt idx="1">
                  <c:v>9622</c:v>
                </c:pt>
                <c:pt idx="2">
                  <c:v>9650</c:v>
                </c:pt>
                <c:pt idx="3">
                  <c:v>9672</c:v>
                </c:pt>
                <c:pt idx="4">
                  <c:v>9779</c:v>
                </c:pt>
                <c:pt idx="5">
                  <c:v>9672</c:v>
                </c:pt>
                <c:pt idx="6">
                  <c:v>9779</c:v>
                </c:pt>
                <c:pt idx="7">
                  <c:v>9880</c:v>
                </c:pt>
                <c:pt idx="8">
                  <c:v>9969</c:v>
                </c:pt>
                <c:pt idx="9">
                  <c:v>10042</c:v>
                </c:pt>
                <c:pt idx="10">
                  <c:v>10094</c:v>
                </c:pt>
                <c:pt idx="11">
                  <c:v>10150</c:v>
                </c:pt>
                <c:pt idx="12">
                  <c:v>10267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A9-4B50-BC48-C2DE5D582AD7}"/>
            </c:ext>
          </c:extLst>
        </c:ser>
        <c:ser>
          <c:idx val="2"/>
          <c:order val="2"/>
          <c:tx>
            <c:strRef>
              <c:f>'Stacked Bar over-under 60'!$F$4</c:f>
              <c:strCache>
                <c:ptCount val="1"/>
                <c:pt idx="0">
                  <c:v>CHC 60 and over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43452</c:v>
                </c:pt>
                <c:pt idx="1">
                  <c:v>43484</c:v>
                </c:pt>
                <c:pt idx="2">
                  <c:v>43515</c:v>
                </c:pt>
                <c:pt idx="3">
                  <c:v>43543</c:v>
                </c:pt>
                <c:pt idx="4">
                  <c:v>43574</c:v>
                </c:pt>
                <c:pt idx="5">
                  <c:v>43604</c:v>
                </c:pt>
                <c:pt idx="6">
                  <c:v>43635</c:v>
                </c:pt>
                <c:pt idx="7">
                  <c:v>43665</c:v>
                </c:pt>
                <c:pt idx="8">
                  <c:v>43696</c:v>
                </c:pt>
                <c:pt idx="9">
                  <c:v>43727</c:v>
                </c:pt>
                <c:pt idx="10">
                  <c:v>43757</c:v>
                </c:pt>
                <c:pt idx="11">
                  <c:v>43788</c:v>
                </c:pt>
                <c:pt idx="12">
                  <c:v>43818</c:v>
                </c:pt>
              </c:numCache>
            </c:numRef>
          </c:cat>
          <c:val>
            <c:numRef>
              <c:f>'Stacked Bar over-under 60'!$F$5:$F$17</c:f>
              <c:numCache>
                <c:formatCode>_(* #,##0_);_(* \(#,##0\);_(* "-"??_);_(@_)</c:formatCode>
                <c:ptCount val="13"/>
                <c:pt idx="0">
                  <c:v>7331</c:v>
                </c:pt>
                <c:pt idx="1">
                  <c:v>38448</c:v>
                </c:pt>
                <c:pt idx="2">
                  <c:v>38690</c:v>
                </c:pt>
                <c:pt idx="3">
                  <c:v>39178</c:v>
                </c:pt>
                <c:pt idx="4">
                  <c:v>39436</c:v>
                </c:pt>
                <c:pt idx="5">
                  <c:v>39789</c:v>
                </c:pt>
                <c:pt idx="6">
                  <c:v>40322</c:v>
                </c:pt>
                <c:pt idx="7">
                  <c:v>40828</c:v>
                </c:pt>
                <c:pt idx="8">
                  <c:v>41132</c:v>
                </c:pt>
                <c:pt idx="9">
                  <c:v>41431</c:v>
                </c:pt>
                <c:pt idx="10">
                  <c:v>41873</c:v>
                </c:pt>
                <c:pt idx="11">
                  <c:v>42076</c:v>
                </c:pt>
                <c:pt idx="12">
                  <c:v>42333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A9-4B50-BC48-C2DE5D582AD7}"/>
            </c:ext>
          </c:extLst>
        </c:ser>
        <c:ser>
          <c:idx val="3"/>
          <c:order val="3"/>
          <c:tx>
            <c:strRef>
              <c:f>'Stacked Bar over-under 60'!$G$4</c:f>
              <c:strCache>
                <c:ptCount val="1"/>
                <c:pt idx="0">
                  <c:v>CHC Under 60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43452</c:v>
                </c:pt>
                <c:pt idx="1">
                  <c:v>43484</c:v>
                </c:pt>
                <c:pt idx="2">
                  <c:v>43515</c:v>
                </c:pt>
                <c:pt idx="3">
                  <c:v>43543</c:v>
                </c:pt>
                <c:pt idx="4">
                  <c:v>43574</c:v>
                </c:pt>
                <c:pt idx="5">
                  <c:v>43604</c:v>
                </c:pt>
                <c:pt idx="6">
                  <c:v>43635</c:v>
                </c:pt>
                <c:pt idx="7">
                  <c:v>43665</c:v>
                </c:pt>
                <c:pt idx="8">
                  <c:v>43696</c:v>
                </c:pt>
                <c:pt idx="9">
                  <c:v>43727</c:v>
                </c:pt>
                <c:pt idx="10">
                  <c:v>43757</c:v>
                </c:pt>
                <c:pt idx="11">
                  <c:v>43788</c:v>
                </c:pt>
                <c:pt idx="12">
                  <c:v>43818</c:v>
                </c:pt>
              </c:numCache>
            </c:numRef>
          </c:cat>
          <c:val>
            <c:numRef>
              <c:f>'Stacked Bar over-under 60'!$G$5:$G$17</c:f>
              <c:numCache>
                <c:formatCode>_(* #,##0_);_(* \(#,##0\);_(* "-"??_);_(@_)</c:formatCode>
                <c:ptCount val="13"/>
                <c:pt idx="0">
                  <c:v>5156</c:v>
                </c:pt>
                <c:pt idx="1">
                  <c:v>24020</c:v>
                </c:pt>
                <c:pt idx="2">
                  <c:v>24177</c:v>
                </c:pt>
                <c:pt idx="3">
                  <c:v>24470</c:v>
                </c:pt>
                <c:pt idx="4">
                  <c:v>24597</c:v>
                </c:pt>
                <c:pt idx="5">
                  <c:v>24775</c:v>
                </c:pt>
                <c:pt idx="6">
                  <c:v>25047</c:v>
                </c:pt>
                <c:pt idx="7">
                  <c:v>25209</c:v>
                </c:pt>
                <c:pt idx="8">
                  <c:v>25379</c:v>
                </c:pt>
                <c:pt idx="9">
                  <c:v>25573</c:v>
                </c:pt>
                <c:pt idx="10">
                  <c:v>25727</c:v>
                </c:pt>
                <c:pt idx="11">
                  <c:v>25834</c:v>
                </c:pt>
                <c:pt idx="12">
                  <c:v>25852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A9-4B50-BC48-C2DE5D582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953392"/>
        <c:axId val="837954048"/>
      </c:barChart>
      <c:lineChart>
        <c:grouping val="standard"/>
        <c:varyColors val="0"/>
        <c:ser>
          <c:idx val="4"/>
          <c:order val="4"/>
          <c:tx>
            <c:strRef>
              <c:f>'Stacked Bar over-under 60'!$H$4</c:f>
              <c:strCache>
                <c:ptCount val="1"/>
                <c:pt idx="0">
                  <c:v>Grand Total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'Stacked Bar over-under 60'!$C$5:$C$17</c:f>
              <c:numCache>
                <c:formatCode>[$-409]mmm\-yy;@</c:formatCode>
                <c:ptCount val="13"/>
                <c:pt idx="0">
                  <c:v>43452</c:v>
                </c:pt>
                <c:pt idx="1">
                  <c:v>43484</c:v>
                </c:pt>
                <c:pt idx="2">
                  <c:v>43515</c:v>
                </c:pt>
                <c:pt idx="3">
                  <c:v>43543</c:v>
                </c:pt>
                <c:pt idx="4">
                  <c:v>43574</c:v>
                </c:pt>
                <c:pt idx="5">
                  <c:v>43604</c:v>
                </c:pt>
                <c:pt idx="6">
                  <c:v>43635</c:v>
                </c:pt>
                <c:pt idx="7">
                  <c:v>43665</c:v>
                </c:pt>
                <c:pt idx="8">
                  <c:v>43696</c:v>
                </c:pt>
                <c:pt idx="9">
                  <c:v>43727</c:v>
                </c:pt>
                <c:pt idx="10">
                  <c:v>43757</c:v>
                </c:pt>
                <c:pt idx="11">
                  <c:v>43788</c:v>
                </c:pt>
                <c:pt idx="12">
                  <c:v>43818</c:v>
                </c:pt>
              </c:numCache>
            </c:numRef>
          </c:cat>
          <c:val>
            <c:numRef>
              <c:f>'Stacked Bar over-under 60'!$H$5:$H$17</c:f>
              <c:numCache>
                <c:formatCode>_(* #,##0_);_(* \(#,##0\);_(* "-"??_);_(@_)</c:formatCode>
                <c:ptCount val="13"/>
                <c:pt idx="0">
                  <c:v>82016</c:v>
                </c:pt>
                <c:pt idx="1">
                  <c:v>82830</c:v>
                </c:pt>
                <c:pt idx="2">
                  <c:v>83322</c:v>
                </c:pt>
                <c:pt idx="3">
                  <c:v>84176</c:v>
                </c:pt>
                <c:pt idx="4">
                  <c:v>84879</c:v>
                </c:pt>
                <c:pt idx="5">
                  <c:v>85092</c:v>
                </c:pt>
                <c:pt idx="6">
                  <c:v>86215</c:v>
                </c:pt>
                <c:pt idx="7">
                  <c:v>87362</c:v>
                </c:pt>
                <c:pt idx="8">
                  <c:v>88021</c:v>
                </c:pt>
                <c:pt idx="9">
                  <c:v>88665</c:v>
                </c:pt>
                <c:pt idx="10">
                  <c:v>89427</c:v>
                </c:pt>
                <c:pt idx="11">
                  <c:v>89960</c:v>
                </c:pt>
                <c:pt idx="12">
                  <c:v>90481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94-4059-B30C-12979EFAA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953392"/>
        <c:axId val="837954048"/>
      </c:lineChart>
      <c:dateAx>
        <c:axId val="83795339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86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954048"/>
        <c:crosses val="autoZero"/>
        <c:auto val="0"/>
        <c:lblOffset val="100"/>
        <c:baseTimeUnit val="months"/>
      </c:dateAx>
      <c:valAx>
        <c:axId val="83795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95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2/11/2020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23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26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79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04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6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3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3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99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7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700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59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0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3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18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5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9/17/15</a:t>
            </a:r>
          </a:p>
        </p:txBody>
      </p:sp>
      <p:sp>
        <p:nvSpPr>
          <p:cNvPr id="11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9/17/15</a:t>
            </a:r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9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9/17/15</a:t>
            </a:r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7766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96200" y="6086149"/>
            <a:ext cx="9906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9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9/17/15</a:t>
            </a:r>
          </a:p>
        </p:txBody>
      </p:sp>
    </p:spTree>
    <p:extLst>
      <p:ext uri="{BB962C8B-B14F-4D97-AF65-F5344CB8AC3E}">
        <p14:creationId xmlns:p14="http://schemas.microsoft.com/office/powerpoint/2010/main" val="16739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410200" cy="4540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Date Placeholder 17"/>
          <p:cNvSpPr txBox="1">
            <a:spLocks/>
          </p:cNvSpPr>
          <p:nvPr userDrawn="1"/>
        </p:nvSpPr>
        <p:spPr bwMode="white">
          <a:xfrm>
            <a:off x="457200" y="6132512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9pPr>
          </a:lstStyle>
          <a:p>
            <a:pPr>
              <a:defRPr/>
            </a:pPr>
            <a:fld id="{0325C054-ADA9-412A-AF41-EB1DAE3E2B77}" type="datetime1">
              <a:rPr lang="en-US" smtClean="0"/>
              <a:pPr>
                <a:defRPr/>
              </a:pPr>
              <a:t>2/11/2020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6510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9/17/15</a:t>
            </a:r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2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2/11/2020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6076950"/>
            <a:ext cx="8229600" cy="400050"/>
            <a:chOff x="457200" y="6076950"/>
            <a:chExt cx="8229600" cy="400050"/>
          </a:xfrm>
        </p:grpSpPr>
        <p:pic>
          <p:nvPicPr>
            <p:cNvPr id="21" name="Picture 4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6076950"/>
              <a:ext cx="8229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1"/>
            <p:cNvSpPr/>
            <p:nvPr userDrawn="1"/>
          </p:nvSpPr>
          <p:spPr>
            <a:xfrm>
              <a:off x="7696200" y="6076950"/>
              <a:ext cx="990600" cy="400050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096000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9/17/15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0960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6200"/>
            <a:ext cx="46482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endParaRPr lang="en-US" sz="1400" b="1" dirty="0">
              <a:latin typeface="Verdana" pitchFamily="34" charset="0"/>
              <a:cs typeface="+mn-cs"/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96200" y="6086149"/>
            <a:ext cx="9652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304800"/>
            <a:ext cx="8434717" cy="685800"/>
            <a:chOff x="457200" y="304800"/>
            <a:chExt cx="8434717" cy="68580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2483" y="350851"/>
              <a:ext cx="2899434" cy="59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541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304800"/>
            <a:ext cx="5410200" cy="45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8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8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18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OLTL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/>
              <a:t>LTSS Sub-MAAC Meeting</a:t>
            </a:r>
          </a:p>
          <a:p>
            <a:r>
              <a:rPr lang="en-US" dirty="0"/>
              <a:t>February 11,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2/11/2020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4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/>
              <a:t>APS Regulations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2/11/2020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34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APS Regulations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710453-B075-45DB-8A7B-E3C399690A0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153400" cy="4724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Department has drafted Adult Protective Services regulations.</a:t>
            </a:r>
          </a:p>
          <a:p>
            <a:r>
              <a:rPr lang="en-US" dirty="0"/>
              <a:t>The draft regulations are currently under review.</a:t>
            </a:r>
          </a:p>
          <a:p>
            <a:r>
              <a:rPr lang="en-US" dirty="0"/>
              <a:t>Upon completion of the review process, a notice will be published in the PA Bulletin to announce the 30 day public comment period.</a:t>
            </a:r>
          </a:p>
        </p:txBody>
      </p:sp>
    </p:spTree>
    <p:extLst>
      <p:ext uri="{BB962C8B-B14F-4D97-AF65-F5344CB8AC3E}">
        <p14:creationId xmlns:p14="http://schemas.microsoft.com/office/powerpoint/2010/main" val="80810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/>
              <a:t>DMVA Report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2/11/2020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723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DMVA Report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710453-B075-45DB-8A7B-E3C399690A0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153400" cy="47244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The DMVA Workgroup created a report with recommendations to improve multiple aspects of long-term care services for Veterans.</a:t>
            </a:r>
          </a:p>
          <a:p>
            <a:r>
              <a:rPr lang="en-US" dirty="0"/>
              <a:t>Behavioral health recommendations include:</a:t>
            </a:r>
          </a:p>
          <a:p>
            <a:pPr lvl="1"/>
            <a:r>
              <a:rPr lang="en-US" dirty="0"/>
              <a:t>Find additional funding streams.</a:t>
            </a:r>
          </a:p>
          <a:p>
            <a:pPr lvl="1"/>
            <a:r>
              <a:rPr lang="en-US" dirty="0"/>
              <a:t>Increase the accessibility and availability of support services for veterans and families including family peer support, Veteran peer to peer support, and employment assistance.</a:t>
            </a:r>
          </a:p>
          <a:p>
            <a:pPr lvl="1"/>
            <a:r>
              <a:rPr lang="en-US" dirty="0"/>
              <a:t>Develop training for families to increase awareness of mental health and treatment programs.</a:t>
            </a:r>
          </a:p>
          <a:p>
            <a:pPr lvl="1"/>
            <a:r>
              <a:rPr lang="en-US" dirty="0"/>
              <a:t>Market veteran-specific behavioral health programs to families and veterans.</a:t>
            </a:r>
          </a:p>
          <a:p>
            <a:pPr lvl="1"/>
            <a:r>
              <a:rPr lang="en-US" dirty="0"/>
              <a:t>Better identify veterans seeking or enrolled in Medical Assistance.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40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710453-B075-45DB-8A7B-E3C399690A0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300" y="1143000"/>
            <a:ext cx="8153400" cy="4724400"/>
          </a:xfrm>
        </p:spPr>
        <p:txBody>
          <a:bodyPr/>
          <a:lstStyle/>
          <a:p>
            <a:pPr marL="0" lvl="4" indent="0" algn="ctr">
              <a:buNone/>
            </a:pPr>
            <a:endParaRPr lang="en-US" sz="3600" dirty="0"/>
          </a:p>
          <a:p>
            <a:pPr marL="0" lvl="4" indent="0" algn="ctr">
              <a:buNone/>
            </a:pPr>
            <a:endParaRPr lang="en-US" sz="3600" dirty="0"/>
          </a:p>
          <a:p>
            <a:pPr marL="0" lvl="4" indent="0" algn="ctr">
              <a:buNone/>
            </a:pPr>
            <a:endParaRPr lang="en-US" sz="3600" dirty="0"/>
          </a:p>
          <a:p>
            <a:pPr marL="0" lvl="4" indent="0" algn="ctr">
              <a:buNone/>
            </a:pPr>
            <a:r>
              <a:rPr lang="en-US" sz="3600" dirty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EFF3CFE-C119-45F6-B5B4-89148170B55C}"/>
              </a:ext>
            </a:extLst>
          </p:cNvPr>
          <p:cNvSpPr txBox="1">
            <a:spLocks/>
          </p:cNvSpPr>
          <p:nvPr/>
        </p:nvSpPr>
        <p:spPr>
          <a:xfrm>
            <a:off x="228600" y="1295400"/>
            <a:ext cx="10917382" cy="4446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+mj-lt"/>
                <a:ea typeface="ＭＳ Ｐゴシック" pitchFamily="-106" charset="-128"/>
              </a:rPr>
              <a:t>Program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pitchFamily="-106" charset="-128"/>
                <a:cs typeface="+mn-cs"/>
              </a:rPr>
              <a:t>Enrollment Updates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+mj-lt"/>
                <a:ea typeface="ＭＳ Ｐゴシック" pitchFamily="-106" charset="-128"/>
              </a:rPr>
              <a:t>OLTL Waiver Updates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pitchFamily="-106" charset="-128"/>
                <a:cs typeface="+mn-cs"/>
              </a:rPr>
              <a:t>Adult Protective Serv</a:t>
            </a:r>
            <a:r>
              <a:rPr lang="en-US" dirty="0">
                <a:solidFill>
                  <a:prstClr val="black"/>
                </a:solidFill>
                <a:latin typeface="+mj-lt"/>
                <a:ea typeface="ＭＳ Ｐゴシック" pitchFamily="-106" charset="-128"/>
              </a:rPr>
              <a:t>ices (APS) Regulations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+mj-lt"/>
                <a:ea typeface="ＭＳ Ｐゴシック" pitchFamily="-106" charset="-128"/>
              </a:rPr>
              <a:t>Department of Military and Veteran’s Affairs (DMVA) Report</a:t>
            </a:r>
          </a:p>
        </p:txBody>
      </p:sp>
    </p:spTree>
    <p:extLst>
      <p:ext uri="{BB962C8B-B14F-4D97-AF65-F5344CB8AC3E}">
        <p14:creationId xmlns:p14="http://schemas.microsoft.com/office/powerpoint/2010/main" val="301197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/>
              <a:t>Program Enrollment Updates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2/11/2020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49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F770F-08CD-412C-9474-1F90B4B703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42AC0-6820-488A-92DE-F6D746560CD7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2/11/2020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6ED82-8EBA-4E53-BB1E-87DBBF945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42B435-CD88-4F14-B3E3-915775AA5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66939"/>
              </p:ext>
            </p:extLst>
          </p:nvPr>
        </p:nvGraphicFramePr>
        <p:xfrm>
          <a:off x="685799" y="4495800"/>
          <a:ext cx="7829549" cy="1263392"/>
        </p:xfrm>
        <a:graphic>
          <a:graphicData uri="http://schemas.openxmlformats.org/drawingml/2006/table">
            <a:tbl>
              <a:tblPr/>
              <a:tblGrid>
                <a:gridCol w="7829549">
                  <a:extLst>
                    <a:ext uri="{9D8B030D-6E8A-4147-A177-3AD203B41FA5}">
                      <a16:colId xmlns:a16="http://schemas.microsoft.com/office/drawing/2014/main" val="3513414442"/>
                    </a:ext>
                  </a:extLst>
                </a:gridCol>
              </a:tblGrid>
              <a:tr h="21016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NOTES:</a:t>
                      </a:r>
                    </a:p>
                  </a:txBody>
                  <a:tcPr marL="7876" marR="7876" marT="7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506398"/>
                  </a:ext>
                </a:extLst>
              </a:tr>
              <a:tr h="19238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The data source for both Fee For Service and Managed Care data is CIS.</a:t>
                      </a:r>
                    </a:p>
                  </a:txBody>
                  <a:tcPr marL="7876" marR="7876" marT="7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697405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Consumers eligible for services count if active at any time during the period.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528536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The most recent activity date determines what record to choose if more than one activity occurs within the month.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179370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Consumers counted only in CHC if they appear in both FFS and Managed Care during the month.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475925"/>
                  </a:ext>
                </a:extLst>
              </a:tr>
              <a:tr h="2152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Approximately 5% of the LIFE count includes those participants in both LIFE and a long-term care facility.</a:t>
                      </a:r>
                    </a:p>
                  </a:txBody>
                  <a:tcPr marL="7876" marR="7876" marT="7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4424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DC45C7A-CAB1-44F9-A557-05BC01B3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dirty="0"/>
              <a:t>Participants Eligible for OLTL Services – Monthly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A36FA6-7C55-4542-874B-E18C85184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37037"/>
              </p:ext>
            </p:extLst>
          </p:nvPr>
        </p:nvGraphicFramePr>
        <p:xfrm>
          <a:off x="613409" y="1433101"/>
          <a:ext cx="7901942" cy="2852656"/>
        </p:xfrm>
        <a:graphic>
          <a:graphicData uri="http://schemas.openxmlformats.org/drawingml/2006/table">
            <a:tbl>
              <a:tblPr/>
              <a:tblGrid>
                <a:gridCol w="2128514">
                  <a:extLst>
                    <a:ext uri="{9D8B030D-6E8A-4147-A177-3AD203B41FA5}">
                      <a16:colId xmlns:a16="http://schemas.microsoft.com/office/drawing/2014/main" val="3645204052"/>
                    </a:ext>
                  </a:extLst>
                </a:gridCol>
                <a:gridCol w="438224">
                  <a:extLst>
                    <a:ext uri="{9D8B030D-6E8A-4147-A177-3AD203B41FA5}">
                      <a16:colId xmlns:a16="http://schemas.microsoft.com/office/drawing/2014/main" val="3364154239"/>
                    </a:ext>
                  </a:extLst>
                </a:gridCol>
                <a:gridCol w="438224">
                  <a:extLst>
                    <a:ext uri="{9D8B030D-6E8A-4147-A177-3AD203B41FA5}">
                      <a16:colId xmlns:a16="http://schemas.microsoft.com/office/drawing/2014/main" val="2507675812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2216091092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1153880886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3899599470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362809358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402338879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1659381258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474711651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3445022709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4273487814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4253990966"/>
                    </a:ext>
                  </a:extLst>
                </a:gridCol>
                <a:gridCol w="445180">
                  <a:extLst>
                    <a:ext uri="{9D8B030D-6E8A-4147-A177-3AD203B41FA5}">
                      <a16:colId xmlns:a16="http://schemas.microsoft.com/office/drawing/2014/main" val="184067069"/>
                    </a:ext>
                  </a:extLst>
                </a:gridCol>
              </a:tblGrid>
              <a:tr h="230035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             OLTL Participants by Program</a:t>
                      </a:r>
                    </a:p>
                  </a:txBody>
                  <a:tcPr marL="7421" marR="7421" marT="74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09" marR="6609" marT="66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595959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66327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FFS Waiver/Act 150/LIFE Program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18-Dec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19-Jan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19-Feb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19-Mar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19-Apr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19-May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19-Jun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19-Jul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19-Sep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19-Oct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19-Dec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169720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472000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36,745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10,740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10,805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10,856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11,067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11,181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11,445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11,541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11,733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11,900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12,029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7035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16,718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2,580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376714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14,844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6,229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6,355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6,366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6,494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6,549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6,671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6,705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6,778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334159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6,775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6,838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6,871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6,636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7,023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7,337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7,411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7,443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479047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44356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LTC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40,591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27,010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26,828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26,596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27,044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26,721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27,069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26,953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26,545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26,435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26,263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26,208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26,114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545370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FFS Waiver/ACT 150/LIFE Consumers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118,324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55,601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55,510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55,356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56,150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55,873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55,994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56,667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56,484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56,727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56,773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57,005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57,181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906212"/>
                  </a:ext>
                </a:extLst>
              </a:tr>
              <a:tr h="1272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21" marR="7421" marT="74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53251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Managed Care (Community Health Choices)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18-Dec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19-Jan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19-Feb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19-Mar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19-Apr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19-May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19-Jun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19-Jul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19-Sep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19-Oct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19-Dec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27497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CHC-HCBS Duals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9,286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43,619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43,774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44,247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44,431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44,717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45,238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45,638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45,874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46,206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46,574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46,805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47,018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786371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CHC-HCBS Non Duals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18,849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19,093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19,401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19,602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19,847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20,131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20,399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20,637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20,798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21,026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21,105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21,167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157988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CHC-LTC Duals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10,479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22,087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21,958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21,977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21,801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21,869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21,862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21,870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21,850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21,865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21,937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21,801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21,743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522984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CHC-LTC Non Duals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2,331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2,408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2,476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690149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CHC-NFI</a:t>
                      </a:r>
                    </a:p>
                  </a:txBody>
                  <a:tcPr marL="178091" marR="7421" marT="74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57,600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126,759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126,159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126,045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125,764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125,623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125,342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125,290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124,873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124,424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124,212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123,895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123,767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444340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Managed Care Consumers</a:t>
                      </a:r>
                    </a:p>
                  </a:txBody>
                  <a:tcPr marL="7421" marR="7421" marT="74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81,483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213,640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213,326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214,019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213,952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214,387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214,908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215,521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215,583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215,652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216,121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216,014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216,171</a:t>
                      </a:r>
                    </a:p>
                  </a:txBody>
                  <a:tcPr marL="7421" marR="7421" marT="74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9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5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Waiver Participants Eligible for Services – Monthly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1343023" y="8276432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1343023" y="8866982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1343023" y="9209882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2117725" y="79168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2117725" y="8478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2117725" y="88217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117725" y="79168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2117725" y="8478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2117725" y="88217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A886CE9-9C46-4267-837D-DDDA811E443E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5609114"/>
          <a:ext cx="6400797" cy="384810"/>
        </p:xfrm>
        <a:graphic>
          <a:graphicData uri="http://schemas.openxmlformats.org/drawingml/2006/table">
            <a:tbl>
              <a:tblPr/>
              <a:tblGrid>
                <a:gridCol w="1467162">
                  <a:extLst>
                    <a:ext uri="{9D8B030D-6E8A-4147-A177-3AD203B41FA5}">
                      <a16:colId xmlns:a16="http://schemas.microsoft.com/office/drawing/2014/main" val="1184784314"/>
                    </a:ext>
                  </a:extLst>
                </a:gridCol>
                <a:gridCol w="2047415">
                  <a:extLst>
                    <a:ext uri="{9D8B030D-6E8A-4147-A177-3AD203B41FA5}">
                      <a16:colId xmlns:a16="http://schemas.microsoft.com/office/drawing/2014/main" val="2146851341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2066914819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3146776187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1043274113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103469100"/>
                    </a:ext>
                  </a:extLst>
                </a:gridCol>
                <a:gridCol w="577244">
                  <a:extLst>
                    <a:ext uri="{9D8B030D-6E8A-4147-A177-3AD203B41FA5}">
                      <a16:colId xmlns:a16="http://schemas.microsoft.com/office/drawing/2014/main" val="828374640"/>
                    </a:ext>
                  </a:extLst>
                </a:gridCol>
              </a:tblGrid>
              <a:tr h="15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FFS Non-Aging includes: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Care, Independence, and OBRA waivers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957844"/>
                  </a:ext>
                </a:extLst>
              </a:tr>
              <a:tr h="15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Source: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 Monthly Standard Reports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931303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BC91106-1991-449C-9E04-70F8B99099DC}"/>
              </a:ext>
            </a:extLst>
          </p:cNvPr>
          <p:cNvGraphicFramePr>
            <a:graphicFrameLocks/>
          </p:cNvGraphicFramePr>
          <p:nvPr/>
        </p:nvGraphicFramePr>
        <p:xfrm>
          <a:off x="1614487" y="1204912"/>
          <a:ext cx="5915025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B2605-DA92-4882-9BFC-7B3D1A7913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t>8/15/2019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49112-CA1F-43A4-BD93-C824F2A0D891}"/>
              </a:ext>
            </a:extLst>
          </p:cNvPr>
          <p:cNvSpPr txBox="1"/>
          <p:nvPr/>
        </p:nvSpPr>
        <p:spPr>
          <a:xfrm>
            <a:off x="7343358" y="1752600"/>
            <a:ext cx="1343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t>10.3% Increase over the Previous Year</a:t>
            </a:r>
          </a:p>
        </p:txBody>
      </p:sp>
    </p:spTree>
    <p:extLst>
      <p:ext uri="{BB962C8B-B14F-4D97-AF65-F5344CB8AC3E}">
        <p14:creationId xmlns:p14="http://schemas.microsoft.com/office/powerpoint/2010/main" val="131593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/>
              <a:t>OLTL Waiver 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2/11/2020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02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OBRA Waiver Amendment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710453-B075-45DB-8A7B-E3C399690A0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Substantive changes include: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Revised the Residential Habilitation service definition by modifying the number of hours that are defined as a day unit from a minimum of 12 hours to a minimum of 8 hours.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Revised the service definitions of Job Finding, Job Coaching, Employment Skills Development, Career Assessment and Benefits Counseling.</a:t>
            </a:r>
          </a:p>
          <a:p>
            <a:pPr lvl="2"/>
            <a:r>
              <a:rPr lang="en-US" dirty="0"/>
              <a:t>Added language that Office of Vocational Rehabilitation (OVR) services are considered to not be available if OVR has not made an eligibility determination within 120 days</a:t>
            </a:r>
          </a:p>
          <a:p>
            <a:pPr lvl="2"/>
            <a:r>
              <a:rPr lang="en-US" dirty="0"/>
              <a:t>Also added language to address when employment services through the CHC waiver can be provided should OVR close the order of selection, thereby creating a waiting list for OVR services.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0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CHC 1915c Waiver Renewal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710453-B075-45DB-8A7B-E3C399690A0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153400" cy="4724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CHC 1915c waiver renewal also includes the same changes to the Residential Habilitation and Employment service definitions.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Other substantive changes include:</a:t>
            </a:r>
          </a:p>
          <a:p>
            <a:pPr lvl="1"/>
            <a:r>
              <a:rPr lang="en-US" dirty="0"/>
              <a:t>Modified the qualifications for Service Coordinators and </a:t>
            </a:r>
            <a:br>
              <a:rPr lang="en-US" dirty="0"/>
            </a:br>
            <a:r>
              <a:rPr lang="en-US" dirty="0"/>
              <a:t>Service Coordinator supervisors.</a:t>
            </a:r>
          </a:p>
        </p:txBody>
      </p:sp>
    </p:spTree>
    <p:extLst>
      <p:ext uri="{BB962C8B-B14F-4D97-AF65-F5344CB8AC3E}">
        <p14:creationId xmlns:p14="http://schemas.microsoft.com/office/powerpoint/2010/main" val="160776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 Rate Increase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710453-B075-45DB-8A7B-E3C399690A0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153400" cy="4724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 2% increase to Personal Assistance Service rates was authorized as part of the FY 2019-2020 budget.</a:t>
            </a:r>
          </a:p>
          <a:p>
            <a:r>
              <a:rPr lang="en-US" dirty="0"/>
              <a:t>This increase is reflected for the OBRA waiver and Act 150 program in the OLTL fee schedule and took effect on January 1, 2020.</a:t>
            </a:r>
          </a:p>
        </p:txBody>
      </p:sp>
    </p:spTree>
    <p:extLst>
      <p:ext uri="{BB962C8B-B14F-4D97-AF65-F5344CB8AC3E}">
        <p14:creationId xmlns:p14="http://schemas.microsoft.com/office/powerpoint/2010/main" val="2015041940"/>
      </p:ext>
    </p:extLst>
  </p:cSld>
  <p:clrMapOvr>
    <a:masterClrMapping/>
  </p:clrMapOvr>
</p:sld>
</file>

<file path=ppt/theme/theme1.xml><?xml version="1.0" encoding="utf-8"?>
<a:theme xmlns:a="http://schemas.openxmlformats.org/drawingml/2006/main" name="Spend Down Presentation for BD 11-5-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DHS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Template 2.potx" id="{B6C44E9C-F6AE-4C94-8999-E7924B39A930}" vid="{272F1E1F-5FFF-42BC-826E-6F2E1B03CFA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0000"/>
              <a:satMod val="155000"/>
            </a:schemeClr>
          </a:gs>
          <a:gs pos="65000">
            <a:schemeClr val="phClr">
              <a:shade val="85000"/>
              <a:satMod val="155000"/>
            </a:schemeClr>
          </a:gs>
          <a:gs pos="100000">
            <a:schemeClr val="phClr">
              <a:shade val="95000"/>
              <a:satMod val="155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algn="tl" rotWithShape="0">
            <a:srgbClr val="000000">
              <a:alpha val="64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matte">
          <a:bevelT h="22225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0000"/>
              <a:satMod val="155000"/>
            </a:schemeClr>
          </a:gs>
          <a:gs pos="35000">
            <a:schemeClr val="phClr">
              <a:shade val="75000"/>
              <a:satMod val="155000"/>
            </a:schemeClr>
          </a:gs>
          <a:gs pos="100000">
            <a:schemeClr val="phClr">
              <a:tint val="80000"/>
              <a:satMod val="255000"/>
            </a:schemeClr>
          </a:gs>
        </a:gsLst>
        <a:lin ang="16200000" scaled="0"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0FD70D80A9124F8ECC941754967914" ma:contentTypeVersion="1" ma:contentTypeDescription="Create a new document." ma:contentTypeScope="" ma:versionID="205919054e39b0c6a09b4a1dc8e022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09469FF-4FC3-4526-8E18-D7271947791A}"/>
</file>

<file path=customXml/itemProps2.xml><?xml version="1.0" encoding="utf-8"?>
<ds:datastoreItem xmlns:ds="http://schemas.openxmlformats.org/officeDocument/2006/customXml" ds:itemID="{66213435-255F-45F8-B341-44E6003CDA31}"/>
</file>

<file path=customXml/itemProps3.xml><?xml version="1.0" encoding="utf-8"?>
<ds:datastoreItem xmlns:ds="http://schemas.openxmlformats.org/officeDocument/2006/customXml" ds:itemID="{35329803-7AB5-40E9-AF57-EC2B1CFC01B4}"/>
</file>

<file path=docProps/app.xml><?xml version="1.0" encoding="utf-8"?>
<Properties xmlns="http://schemas.openxmlformats.org/officeDocument/2006/extended-properties" xmlns:vt="http://schemas.openxmlformats.org/officeDocument/2006/docPropsVTypes">
  <Template>Spend Down Presentation for BD 11-5-15</Template>
  <TotalTime>6191</TotalTime>
  <Words>696</Words>
  <Application>Microsoft Office PowerPoint</Application>
  <PresentationFormat>On-screen Show (4:3)</PresentationFormat>
  <Paragraphs>322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Verdana</vt:lpstr>
      <vt:lpstr>Spend Down Presentation for BD 11-5-15</vt:lpstr>
      <vt:lpstr>DHS Template</vt:lpstr>
      <vt:lpstr>OLTL Updates </vt:lpstr>
      <vt:lpstr>Agenda</vt:lpstr>
      <vt:lpstr>Program Enrollment Updates </vt:lpstr>
      <vt:lpstr>Participants Eligible for OLTL Services – Monthly</vt:lpstr>
      <vt:lpstr>Waiver Participants Eligible for Services – Monthly</vt:lpstr>
      <vt:lpstr>OLTL Waiver Updates</vt:lpstr>
      <vt:lpstr>OBRA Waiver Amendment</vt:lpstr>
      <vt:lpstr>CHC 1915c Waiver Renewal</vt:lpstr>
      <vt:lpstr>PAS Rate Increase</vt:lpstr>
      <vt:lpstr>APS Regulations</vt:lpstr>
      <vt:lpstr>APS Regulations</vt:lpstr>
      <vt:lpstr>DMVA Report </vt:lpstr>
      <vt:lpstr>DMVA Report</vt:lpstr>
      <vt:lpstr>Questions?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LTSS SubMACC Presentation</dc:title>
  <dc:creator>Kim Mankey</dc:creator>
  <cp:lastModifiedBy>Magloire, Gabriel</cp:lastModifiedBy>
  <cp:revision>479</cp:revision>
  <cp:lastPrinted>2018-04-09T19:29:21Z</cp:lastPrinted>
  <dcterms:created xsi:type="dcterms:W3CDTF">2015-11-09T13:56:06Z</dcterms:created>
  <dcterms:modified xsi:type="dcterms:W3CDTF">2020-02-11T17:52:27Z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0x010100DC0FD70D80A9124F8ECC941754967914</vt:lpwstr>
  </property>
  <property fmtid="{D5CDD505-2E9C-101B-9397-08002B2CF9AE}" pid="3" name="Order">
    <vt:r8>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