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Layouts/slideLayout6.xml" ContentType="application/vnd.openxmlformats-officedocument.presentationml.slideLayout+xml"/>
  <Override PartName="/ppt/slideLayouts/slideLayout4.xml" ContentType="application/vnd.openxmlformats-officedocument.presentationml.slideLayout+xml"/>
  <Override PartName="/ppt/slideLayouts/slideLayout1.xml" ContentType="application/vnd.openxmlformats-officedocument.presentationml.slideLayout+xml"/>
  <Override PartName="/ppt/slideLayouts/slideLayout5.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Masters/notesMaster1.xml" ContentType="application/vnd.openxmlformats-officedocument.presentationml.notesMaster+xml"/>
  <Override PartName="/ppt/commentAuthors.xml" ContentType="application/vnd.openxmlformats-officedocument.presentationml.commentAuthors+xml"/>
  <Override PartName="/ppt/theme/theme1.xml" ContentType="application/vnd.openxmlformats-officedocument.them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52" r:id="rId2"/>
  </p:sldMasterIdLst>
  <p:notesMasterIdLst>
    <p:notesMasterId r:id="rId21"/>
  </p:notesMasterIdLst>
  <p:sldIdLst>
    <p:sldId id="256" r:id="rId3"/>
    <p:sldId id="280" r:id="rId4"/>
    <p:sldId id="281" r:id="rId5"/>
    <p:sldId id="282" r:id="rId6"/>
    <p:sldId id="283" r:id="rId7"/>
    <p:sldId id="284" r:id="rId8"/>
    <p:sldId id="304" r:id="rId9"/>
    <p:sldId id="303" r:id="rId10"/>
    <p:sldId id="285" r:id="rId11"/>
    <p:sldId id="287" r:id="rId12"/>
    <p:sldId id="288" r:id="rId13"/>
    <p:sldId id="290" r:id="rId14"/>
    <p:sldId id="291" r:id="rId15"/>
    <p:sldId id="294" r:id="rId16"/>
    <p:sldId id="295" r:id="rId17"/>
    <p:sldId id="296" r:id="rId18"/>
    <p:sldId id="305" r:id="rId19"/>
    <p:sldId id="307" r:id="rId20"/>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Quinnan, Charles" initials="QC" lastIdx="0" clrIdx="0">
    <p:extLst>
      <p:ext uri="{19B8F6BF-5375-455C-9EA6-DF929625EA0E}">
        <p15:presenceInfo xmlns:p15="http://schemas.microsoft.com/office/powerpoint/2012/main" userId="Quinnan, Charles"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9A4D9"/>
    <a:srgbClr val="8EBAE2"/>
    <a:srgbClr val="7EB0DE"/>
    <a:srgbClr val="333333"/>
    <a:srgbClr val="5F5F5F"/>
    <a:srgbClr val="1C1C1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25" autoAdjust="0"/>
    <p:restoredTop sz="94660"/>
  </p:normalViewPr>
  <p:slideViewPr>
    <p:cSldViewPr snapToGrid="0">
      <p:cViewPr varScale="1">
        <p:scale>
          <a:sx n="114" d="100"/>
          <a:sy n="114" d="100"/>
        </p:scale>
        <p:origin x="354"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28" Type="http://schemas.openxmlformats.org/officeDocument/2006/relationships/customXml" Target="../customXml/item2.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commentAuthors" Target="commentAuthors.xml"/><Relationship Id="rId27" Type="http://schemas.openxmlformats.org/officeDocument/2006/relationships/customXml" Target="../customXml/item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81D6DAC7-060A-43DF-A585-423F2AD386C1}" type="datetimeFigureOut">
              <a:rPr lang="en-US" smtClean="0"/>
              <a:t>10/4/2019</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C89BA71A-6D8D-4BB3-B41B-2A9D2C4DA133}" type="slidenum">
              <a:rPr lang="en-US" smtClean="0"/>
              <a:t>‹#›</a:t>
            </a:fld>
            <a:endParaRPr lang="en-US" dirty="0"/>
          </a:p>
        </p:txBody>
      </p:sp>
    </p:spTree>
    <p:extLst>
      <p:ext uri="{BB962C8B-B14F-4D97-AF65-F5344CB8AC3E}">
        <p14:creationId xmlns:p14="http://schemas.microsoft.com/office/powerpoint/2010/main" val="11503819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62625572-D8FE-4439-99D2-475C94E258BC}" type="slidenum">
              <a:rPr lang="en-US" smtClean="0"/>
              <a:t>‹#›</a:t>
            </a:fld>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188820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 Placeholder 7"/>
          <p:cNvSpPr>
            <a:spLocks noGrp="1"/>
          </p:cNvSpPr>
          <p:nvPr>
            <p:ph type="body" sz="quarter" idx="10" hasCustomPrompt="1"/>
          </p:nvPr>
        </p:nvSpPr>
        <p:spPr>
          <a:xfrm>
            <a:off x="394607" y="830263"/>
            <a:ext cx="11402786" cy="1073182"/>
          </a:xfrm>
        </p:spPr>
        <p:txBody>
          <a:bodyPr>
            <a:normAutofit/>
          </a:bodyPr>
          <a:lstStyle>
            <a:lvl1pPr marL="0" indent="0">
              <a:buNone/>
              <a:defRPr sz="3600" cap="all" spc="200" baseline="0">
                <a:latin typeface="Arial Black" panose="020B0A04020102020204" pitchFamily="34" charset="0"/>
                <a:cs typeface="Arial" panose="020B0604020202020204" pitchFamily="34" charset="0"/>
              </a:defRPr>
            </a:lvl1pPr>
            <a:lvl2pPr marL="457200" indent="0">
              <a:buNone/>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Insert Slide Title</a:t>
            </a:r>
          </a:p>
        </p:txBody>
      </p:sp>
      <p:sp>
        <p:nvSpPr>
          <p:cNvPr id="12" name="Text Placeholder 11"/>
          <p:cNvSpPr>
            <a:spLocks noGrp="1"/>
          </p:cNvSpPr>
          <p:nvPr>
            <p:ph type="body" sz="quarter" idx="11" hasCustomPrompt="1"/>
          </p:nvPr>
        </p:nvSpPr>
        <p:spPr>
          <a:xfrm>
            <a:off x="394607" y="1996752"/>
            <a:ext cx="11402786" cy="1324946"/>
          </a:xfrm>
        </p:spPr>
        <p:txBody>
          <a:bodyPr/>
          <a:lstStyle>
            <a:lvl1pPr marL="0" indent="0">
              <a:buNone/>
              <a:defRPr b="1">
                <a:solidFill>
                  <a:srgbClr val="333333"/>
                </a:solidFill>
                <a:latin typeface="Arial" panose="020B0604020202020204" pitchFamily="34" charset="0"/>
                <a:cs typeface="Arial" panose="020B0604020202020204" pitchFamily="34" charset="0"/>
              </a:defRPr>
            </a:lvl1pPr>
            <a:lvl2pPr marL="685800" indent="-228600">
              <a:buFont typeface="Wingdings" panose="05000000000000000000" pitchFamily="2" charset="2"/>
              <a:buChar char="§"/>
              <a:defRPr>
                <a:solidFill>
                  <a:srgbClr val="333333"/>
                </a:solidFill>
                <a:latin typeface="Arial" panose="020B0604020202020204" pitchFamily="34" charset="0"/>
                <a:cs typeface="Arial" panose="020B0604020202020204" pitchFamily="34" charset="0"/>
              </a:defRPr>
            </a:lvl2pPr>
          </a:lstStyle>
          <a:p>
            <a:pPr lvl="0"/>
            <a:r>
              <a:rPr lang="en-US" dirty="0"/>
              <a:t>Insert body text</a:t>
            </a:r>
          </a:p>
        </p:txBody>
      </p:sp>
      <p:sp>
        <p:nvSpPr>
          <p:cNvPr id="14" name="Text Placeholder 13"/>
          <p:cNvSpPr>
            <a:spLocks noGrp="1"/>
          </p:cNvSpPr>
          <p:nvPr>
            <p:ph type="body" sz="quarter" idx="12" hasCustomPrompt="1"/>
          </p:nvPr>
        </p:nvSpPr>
        <p:spPr>
          <a:xfrm>
            <a:off x="394608" y="3414713"/>
            <a:ext cx="11402786" cy="980005"/>
          </a:xfrm>
        </p:spPr>
        <p:txBody>
          <a:bodyPr>
            <a:normAutofit/>
          </a:bodyPr>
          <a:lstStyle>
            <a:lvl1pPr marL="228600" indent="-228600">
              <a:buFont typeface="Wingdings" panose="05000000000000000000" pitchFamily="2" charset="2"/>
              <a:buChar char="§"/>
              <a:defRPr sz="2000">
                <a:solidFill>
                  <a:srgbClr val="333333"/>
                </a:solidFill>
                <a:latin typeface="Arial" panose="020B0604020202020204" pitchFamily="34" charset="0"/>
                <a:cs typeface="Arial" panose="020B0604020202020204" pitchFamily="34" charset="0"/>
              </a:defRPr>
            </a:lvl1pPr>
            <a:lvl2pPr marL="685800" indent="-228600">
              <a:buFont typeface="Arial" panose="020B0604020202020204" pitchFamily="34" charset="0"/>
              <a:buChar char="–"/>
              <a:defRPr sz="1800">
                <a:solidFill>
                  <a:srgbClr val="333333"/>
                </a:solidFill>
                <a:latin typeface="Arial" panose="020B0604020202020204" pitchFamily="34" charset="0"/>
                <a:cs typeface="Arial" panose="020B0604020202020204" pitchFamily="34" charset="0"/>
              </a:defRPr>
            </a:lvl2pPr>
          </a:lstStyle>
          <a:p>
            <a:pPr lvl="0"/>
            <a:r>
              <a:rPr lang="en-US" dirty="0"/>
              <a:t>Insert bulleted text</a:t>
            </a:r>
          </a:p>
          <a:p>
            <a:pPr lvl="1"/>
            <a:r>
              <a:rPr lang="en-US" dirty="0"/>
              <a:t>Insert second level bulleted text</a:t>
            </a:r>
          </a:p>
        </p:txBody>
      </p:sp>
    </p:spTree>
    <p:extLst>
      <p:ext uri="{BB962C8B-B14F-4D97-AF65-F5344CB8AC3E}">
        <p14:creationId xmlns:p14="http://schemas.microsoft.com/office/powerpoint/2010/main" val="7312488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 Placeholder 7"/>
          <p:cNvSpPr>
            <a:spLocks noGrp="1"/>
          </p:cNvSpPr>
          <p:nvPr>
            <p:ph type="body" sz="quarter" idx="10" hasCustomPrompt="1"/>
          </p:nvPr>
        </p:nvSpPr>
        <p:spPr>
          <a:xfrm>
            <a:off x="394607" y="830263"/>
            <a:ext cx="11402786" cy="1073182"/>
          </a:xfrm>
        </p:spPr>
        <p:txBody>
          <a:bodyPr>
            <a:normAutofit/>
          </a:bodyPr>
          <a:lstStyle>
            <a:lvl1pPr marL="0" indent="0">
              <a:buNone/>
              <a:defRPr sz="3600" cap="all" spc="200" baseline="0">
                <a:latin typeface="Arial Black" panose="020B0A04020102020204" pitchFamily="34" charset="0"/>
                <a:cs typeface="Arial" panose="020B0604020202020204" pitchFamily="34" charset="0"/>
              </a:defRPr>
            </a:lvl1pPr>
            <a:lvl2pPr marL="457200" indent="0">
              <a:buNone/>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Insert Slide Title</a:t>
            </a:r>
          </a:p>
        </p:txBody>
      </p:sp>
      <p:sp>
        <p:nvSpPr>
          <p:cNvPr id="12" name="Text Placeholder 11"/>
          <p:cNvSpPr>
            <a:spLocks noGrp="1"/>
          </p:cNvSpPr>
          <p:nvPr>
            <p:ph type="body" sz="quarter" idx="11" hasCustomPrompt="1"/>
          </p:nvPr>
        </p:nvSpPr>
        <p:spPr>
          <a:xfrm>
            <a:off x="6298163" y="1996752"/>
            <a:ext cx="5499230" cy="1324946"/>
          </a:xfrm>
        </p:spPr>
        <p:txBody>
          <a:bodyPr/>
          <a:lstStyle>
            <a:lvl1pPr marL="0" indent="0">
              <a:buNone/>
              <a:defRPr b="1">
                <a:solidFill>
                  <a:srgbClr val="333333"/>
                </a:solidFill>
                <a:latin typeface="Arial" panose="020B0604020202020204" pitchFamily="34" charset="0"/>
                <a:cs typeface="Arial" panose="020B0604020202020204" pitchFamily="34" charset="0"/>
              </a:defRPr>
            </a:lvl1pPr>
            <a:lvl2pPr marL="685800" indent="-228600">
              <a:buFont typeface="Wingdings" panose="05000000000000000000" pitchFamily="2" charset="2"/>
              <a:buChar char="§"/>
              <a:defRPr>
                <a:solidFill>
                  <a:srgbClr val="333333"/>
                </a:solidFill>
                <a:latin typeface="Arial" panose="020B0604020202020204" pitchFamily="34" charset="0"/>
                <a:cs typeface="Arial" panose="020B0604020202020204" pitchFamily="34" charset="0"/>
              </a:defRPr>
            </a:lvl2pPr>
          </a:lstStyle>
          <a:p>
            <a:pPr lvl="0"/>
            <a:r>
              <a:rPr lang="en-US" dirty="0"/>
              <a:t>Insert body text</a:t>
            </a:r>
          </a:p>
        </p:txBody>
      </p:sp>
      <p:sp>
        <p:nvSpPr>
          <p:cNvPr id="14" name="Text Placeholder 13"/>
          <p:cNvSpPr>
            <a:spLocks noGrp="1"/>
          </p:cNvSpPr>
          <p:nvPr>
            <p:ph type="body" sz="quarter" idx="12" hasCustomPrompt="1"/>
          </p:nvPr>
        </p:nvSpPr>
        <p:spPr>
          <a:xfrm>
            <a:off x="6298162" y="3414713"/>
            <a:ext cx="5499231" cy="2482234"/>
          </a:xfrm>
        </p:spPr>
        <p:txBody>
          <a:bodyPr>
            <a:normAutofit/>
          </a:bodyPr>
          <a:lstStyle>
            <a:lvl1pPr marL="228600" indent="-228600">
              <a:buFont typeface="Wingdings" panose="05000000000000000000" pitchFamily="2" charset="2"/>
              <a:buChar char="§"/>
              <a:defRPr sz="2000">
                <a:solidFill>
                  <a:srgbClr val="333333"/>
                </a:solidFill>
                <a:latin typeface="Arial" panose="020B0604020202020204" pitchFamily="34" charset="0"/>
                <a:cs typeface="Arial" panose="020B0604020202020204" pitchFamily="34" charset="0"/>
              </a:defRPr>
            </a:lvl1pPr>
            <a:lvl2pPr marL="685800" indent="-228600">
              <a:buFont typeface="Arial" panose="020B0604020202020204" pitchFamily="34" charset="0"/>
              <a:buChar char="–"/>
              <a:defRPr sz="1800">
                <a:solidFill>
                  <a:srgbClr val="333333"/>
                </a:solidFill>
                <a:latin typeface="Arial" panose="020B0604020202020204" pitchFamily="34" charset="0"/>
                <a:cs typeface="Arial" panose="020B0604020202020204" pitchFamily="34" charset="0"/>
              </a:defRPr>
            </a:lvl2pPr>
          </a:lstStyle>
          <a:p>
            <a:pPr lvl="0"/>
            <a:r>
              <a:rPr lang="en-US" dirty="0"/>
              <a:t>Insert bulleted text</a:t>
            </a:r>
          </a:p>
          <a:p>
            <a:pPr lvl="1"/>
            <a:r>
              <a:rPr lang="en-US" dirty="0"/>
              <a:t>Insert second level bulleted text</a:t>
            </a:r>
          </a:p>
        </p:txBody>
      </p:sp>
      <p:sp>
        <p:nvSpPr>
          <p:cNvPr id="5" name="Chart Placeholder 4"/>
          <p:cNvSpPr>
            <a:spLocks noGrp="1"/>
          </p:cNvSpPr>
          <p:nvPr>
            <p:ph type="chart" sz="quarter" idx="13" hasCustomPrompt="1"/>
          </p:nvPr>
        </p:nvSpPr>
        <p:spPr>
          <a:xfrm>
            <a:off x="395287" y="1997075"/>
            <a:ext cx="5753585" cy="3899872"/>
          </a:xfrm>
        </p:spPr>
        <p:txBody>
          <a:bodyPr/>
          <a:lstStyle>
            <a:lvl1pPr marL="0" indent="0">
              <a:buNone/>
              <a:defRPr>
                <a:latin typeface="Arial" panose="020B0604020202020204" pitchFamily="34" charset="0"/>
                <a:cs typeface="Arial" panose="020B0604020202020204" pitchFamily="34" charset="0"/>
              </a:defRPr>
            </a:lvl1pPr>
          </a:lstStyle>
          <a:p>
            <a:r>
              <a:rPr lang="en-US" dirty="0"/>
              <a:t>Insert chart/graph</a:t>
            </a:r>
          </a:p>
        </p:txBody>
      </p:sp>
    </p:spTree>
    <p:extLst>
      <p:ext uri="{BB962C8B-B14F-4D97-AF65-F5344CB8AC3E}">
        <p14:creationId xmlns:p14="http://schemas.microsoft.com/office/powerpoint/2010/main" val="13422906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62625572-D8FE-4439-99D2-475C94E258BC}" type="slidenum">
              <a:rPr lang="en-US" smtClean="0"/>
              <a:t>‹#›</a:t>
            </a:fld>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3968955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 Placeholder 7"/>
          <p:cNvSpPr>
            <a:spLocks noGrp="1"/>
          </p:cNvSpPr>
          <p:nvPr>
            <p:ph type="body" sz="quarter" idx="10" hasCustomPrompt="1"/>
          </p:nvPr>
        </p:nvSpPr>
        <p:spPr>
          <a:xfrm>
            <a:off x="394607" y="830263"/>
            <a:ext cx="11402786" cy="1073182"/>
          </a:xfrm>
        </p:spPr>
        <p:txBody>
          <a:bodyPr>
            <a:normAutofit/>
          </a:bodyPr>
          <a:lstStyle>
            <a:lvl1pPr marL="0" indent="0">
              <a:buNone/>
              <a:defRPr sz="3600" cap="all" spc="200" baseline="0">
                <a:latin typeface="Arial Black" panose="020B0A04020102020204" pitchFamily="34" charset="0"/>
                <a:cs typeface="Arial" panose="020B0604020202020204" pitchFamily="34" charset="0"/>
              </a:defRPr>
            </a:lvl1pPr>
            <a:lvl2pPr marL="457200" indent="0">
              <a:buNone/>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Insert Slide Title</a:t>
            </a:r>
          </a:p>
        </p:txBody>
      </p:sp>
      <p:sp>
        <p:nvSpPr>
          <p:cNvPr id="12" name="Text Placeholder 11"/>
          <p:cNvSpPr>
            <a:spLocks noGrp="1"/>
          </p:cNvSpPr>
          <p:nvPr>
            <p:ph type="body" sz="quarter" idx="11" hasCustomPrompt="1"/>
          </p:nvPr>
        </p:nvSpPr>
        <p:spPr>
          <a:xfrm>
            <a:off x="394607" y="1996752"/>
            <a:ext cx="11402786" cy="1324946"/>
          </a:xfrm>
        </p:spPr>
        <p:txBody>
          <a:bodyPr/>
          <a:lstStyle>
            <a:lvl1pPr marL="0" indent="0">
              <a:buNone/>
              <a:defRPr b="1">
                <a:solidFill>
                  <a:srgbClr val="333333"/>
                </a:solidFill>
                <a:latin typeface="Arial" panose="020B0604020202020204" pitchFamily="34" charset="0"/>
                <a:cs typeface="Arial" panose="020B0604020202020204" pitchFamily="34" charset="0"/>
              </a:defRPr>
            </a:lvl1pPr>
            <a:lvl2pPr marL="685800" indent="-228600">
              <a:buFont typeface="Wingdings" panose="05000000000000000000" pitchFamily="2" charset="2"/>
              <a:buChar char="§"/>
              <a:defRPr>
                <a:solidFill>
                  <a:srgbClr val="333333"/>
                </a:solidFill>
                <a:latin typeface="Arial" panose="020B0604020202020204" pitchFamily="34" charset="0"/>
                <a:cs typeface="Arial" panose="020B0604020202020204" pitchFamily="34" charset="0"/>
              </a:defRPr>
            </a:lvl2pPr>
          </a:lstStyle>
          <a:p>
            <a:pPr lvl="0"/>
            <a:r>
              <a:rPr lang="en-US" dirty="0"/>
              <a:t>Insert body text</a:t>
            </a:r>
          </a:p>
        </p:txBody>
      </p:sp>
      <p:sp>
        <p:nvSpPr>
          <p:cNvPr id="14" name="Text Placeholder 13"/>
          <p:cNvSpPr>
            <a:spLocks noGrp="1"/>
          </p:cNvSpPr>
          <p:nvPr>
            <p:ph type="body" sz="quarter" idx="12" hasCustomPrompt="1"/>
          </p:nvPr>
        </p:nvSpPr>
        <p:spPr>
          <a:xfrm>
            <a:off x="394608" y="3414713"/>
            <a:ext cx="11402786" cy="980005"/>
          </a:xfrm>
        </p:spPr>
        <p:txBody>
          <a:bodyPr>
            <a:normAutofit/>
          </a:bodyPr>
          <a:lstStyle>
            <a:lvl1pPr marL="228600" indent="-228600">
              <a:buFont typeface="Wingdings" panose="05000000000000000000" pitchFamily="2" charset="2"/>
              <a:buChar char="§"/>
              <a:defRPr sz="2000">
                <a:solidFill>
                  <a:srgbClr val="333333"/>
                </a:solidFill>
                <a:latin typeface="Arial" panose="020B0604020202020204" pitchFamily="34" charset="0"/>
                <a:cs typeface="Arial" panose="020B0604020202020204" pitchFamily="34" charset="0"/>
              </a:defRPr>
            </a:lvl1pPr>
            <a:lvl2pPr marL="685800" indent="-228600">
              <a:buFont typeface="Arial" panose="020B0604020202020204" pitchFamily="34" charset="0"/>
              <a:buChar char="–"/>
              <a:defRPr sz="1800">
                <a:solidFill>
                  <a:srgbClr val="333333"/>
                </a:solidFill>
                <a:latin typeface="Arial" panose="020B0604020202020204" pitchFamily="34" charset="0"/>
                <a:cs typeface="Arial" panose="020B0604020202020204" pitchFamily="34" charset="0"/>
              </a:defRPr>
            </a:lvl2pPr>
          </a:lstStyle>
          <a:p>
            <a:pPr lvl="0"/>
            <a:r>
              <a:rPr lang="en-US" dirty="0"/>
              <a:t>Insert bulleted text</a:t>
            </a:r>
          </a:p>
          <a:p>
            <a:pPr lvl="1"/>
            <a:r>
              <a:rPr lang="en-US" dirty="0"/>
              <a:t>Insert second level bulleted text</a:t>
            </a:r>
          </a:p>
        </p:txBody>
      </p:sp>
    </p:spTree>
    <p:extLst>
      <p:ext uri="{BB962C8B-B14F-4D97-AF65-F5344CB8AC3E}">
        <p14:creationId xmlns:p14="http://schemas.microsoft.com/office/powerpoint/2010/main" val="860474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 Placeholder 7"/>
          <p:cNvSpPr>
            <a:spLocks noGrp="1"/>
          </p:cNvSpPr>
          <p:nvPr>
            <p:ph type="body" sz="quarter" idx="10" hasCustomPrompt="1"/>
          </p:nvPr>
        </p:nvSpPr>
        <p:spPr>
          <a:xfrm>
            <a:off x="394607" y="830263"/>
            <a:ext cx="11402786" cy="1073182"/>
          </a:xfrm>
        </p:spPr>
        <p:txBody>
          <a:bodyPr>
            <a:normAutofit/>
          </a:bodyPr>
          <a:lstStyle>
            <a:lvl1pPr marL="0" indent="0">
              <a:buNone/>
              <a:defRPr sz="3600" cap="all" spc="200" baseline="0">
                <a:latin typeface="Arial Black" panose="020B0A04020102020204" pitchFamily="34" charset="0"/>
                <a:cs typeface="Arial" panose="020B0604020202020204" pitchFamily="34" charset="0"/>
              </a:defRPr>
            </a:lvl1pPr>
            <a:lvl2pPr marL="457200" indent="0">
              <a:buNone/>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Insert Slide Title</a:t>
            </a:r>
          </a:p>
        </p:txBody>
      </p:sp>
      <p:sp>
        <p:nvSpPr>
          <p:cNvPr id="12" name="Text Placeholder 11"/>
          <p:cNvSpPr>
            <a:spLocks noGrp="1"/>
          </p:cNvSpPr>
          <p:nvPr>
            <p:ph type="body" sz="quarter" idx="11" hasCustomPrompt="1"/>
          </p:nvPr>
        </p:nvSpPr>
        <p:spPr>
          <a:xfrm>
            <a:off x="6298163" y="1996752"/>
            <a:ext cx="5499230" cy="1324946"/>
          </a:xfrm>
        </p:spPr>
        <p:txBody>
          <a:bodyPr/>
          <a:lstStyle>
            <a:lvl1pPr marL="0" indent="0">
              <a:buNone/>
              <a:defRPr b="1">
                <a:solidFill>
                  <a:srgbClr val="333333"/>
                </a:solidFill>
                <a:latin typeface="Arial" panose="020B0604020202020204" pitchFamily="34" charset="0"/>
                <a:cs typeface="Arial" panose="020B0604020202020204" pitchFamily="34" charset="0"/>
              </a:defRPr>
            </a:lvl1pPr>
            <a:lvl2pPr marL="685800" indent="-228600">
              <a:buFont typeface="Wingdings" panose="05000000000000000000" pitchFamily="2" charset="2"/>
              <a:buChar char="§"/>
              <a:defRPr>
                <a:solidFill>
                  <a:srgbClr val="333333"/>
                </a:solidFill>
                <a:latin typeface="Arial" panose="020B0604020202020204" pitchFamily="34" charset="0"/>
                <a:cs typeface="Arial" panose="020B0604020202020204" pitchFamily="34" charset="0"/>
              </a:defRPr>
            </a:lvl2pPr>
          </a:lstStyle>
          <a:p>
            <a:pPr lvl="0"/>
            <a:r>
              <a:rPr lang="en-US" dirty="0"/>
              <a:t>Insert body text</a:t>
            </a:r>
          </a:p>
        </p:txBody>
      </p:sp>
      <p:sp>
        <p:nvSpPr>
          <p:cNvPr id="14" name="Text Placeholder 13"/>
          <p:cNvSpPr>
            <a:spLocks noGrp="1"/>
          </p:cNvSpPr>
          <p:nvPr>
            <p:ph type="body" sz="quarter" idx="12" hasCustomPrompt="1"/>
          </p:nvPr>
        </p:nvSpPr>
        <p:spPr>
          <a:xfrm>
            <a:off x="6298162" y="3414713"/>
            <a:ext cx="5499231" cy="2482234"/>
          </a:xfrm>
        </p:spPr>
        <p:txBody>
          <a:bodyPr>
            <a:normAutofit/>
          </a:bodyPr>
          <a:lstStyle>
            <a:lvl1pPr marL="228600" indent="-228600">
              <a:buFont typeface="Wingdings" panose="05000000000000000000" pitchFamily="2" charset="2"/>
              <a:buChar char="§"/>
              <a:defRPr sz="2000">
                <a:solidFill>
                  <a:srgbClr val="333333"/>
                </a:solidFill>
                <a:latin typeface="Arial" panose="020B0604020202020204" pitchFamily="34" charset="0"/>
                <a:cs typeface="Arial" panose="020B0604020202020204" pitchFamily="34" charset="0"/>
              </a:defRPr>
            </a:lvl1pPr>
            <a:lvl2pPr marL="685800" indent="-228600">
              <a:buFont typeface="Arial" panose="020B0604020202020204" pitchFamily="34" charset="0"/>
              <a:buChar char="–"/>
              <a:defRPr sz="1800">
                <a:solidFill>
                  <a:srgbClr val="333333"/>
                </a:solidFill>
                <a:latin typeface="Arial" panose="020B0604020202020204" pitchFamily="34" charset="0"/>
                <a:cs typeface="Arial" panose="020B0604020202020204" pitchFamily="34" charset="0"/>
              </a:defRPr>
            </a:lvl2pPr>
          </a:lstStyle>
          <a:p>
            <a:pPr lvl="0"/>
            <a:r>
              <a:rPr lang="en-US" dirty="0"/>
              <a:t>Insert bulleted text</a:t>
            </a:r>
          </a:p>
          <a:p>
            <a:pPr lvl="1"/>
            <a:r>
              <a:rPr lang="en-US" dirty="0"/>
              <a:t>Insert second level bulleted text</a:t>
            </a:r>
          </a:p>
        </p:txBody>
      </p:sp>
      <p:sp>
        <p:nvSpPr>
          <p:cNvPr id="5" name="Chart Placeholder 4"/>
          <p:cNvSpPr>
            <a:spLocks noGrp="1"/>
          </p:cNvSpPr>
          <p:nvPr>
            <p:ph type="chart" sz="quarter" idx="13" hasCustomPrompt="1"/>
          </p:nvPr>
        </p:nvSpPr>
        <p:spPr>
          <a:xfrm>
            <a:off x="395287" y="1997075"/>
            <a:ext cx="5753585" cy="3899872"/>
          </a:xfrm>
        </p:spPr>
        <p:txBody>
          <a:bodyPr/>
          <a:lstStyle>
            <a:lvl1pPr marL="0" indent="0">
              <a:buNone/>
              <a:defRPr>
                <a:latin typeface="Arial" panose="020B0604020202020204" pitchFamily="34" charset="0"/>
                <a:cs typeface="Arial" panose="020B0604020202020204" pitchFamily="34" charset="0"/>
              </a:defRPr>
            </a:lvl1pPr>
          </a:lstStyle>
          <a:p>
            <a:r>
              <a:rPr lang="en-US" dirty="0"/>
              <a:t>Insert chart/graph</a:t>
            </a:r>
          </a:p>
        </p:txBody>
      </p:sp>
    </p:spTree>
    <p:extLst>
      <p:ext uri="{BB962C8B-B14F-4D97-AF65-F5344CB8AC3E}">
        <p14:creationId xmlns:p14="http://schemas.microsoft.com/office/powerpoint/2010/main" val="231187214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slideLayout" Target="../slideLayouts/slideLayout5.xml"/><Relationship Id="rId1" Type="http://schemas.openxmlformats.org/officeDocument/2006/relationships/slideLayout" Target="../slideLayouts/slideLayout4.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2625572-D8FE-4439-99D2-475C94E258BC}" type="slidenum">
              <a:rPr lang="en-US" smtClean="0"/>
              <a:t>‹#›</a:t>
            </a:fld>
            <a:endParaRPr lang="en-US" dirty="0"/>
          </a:p>
        </p:txBody>
      </p:sp>
    </p:spTree>
    <p:extLst>
      <p:ext uri="{BB962C8B-B14F-4D97-AF65-F5344CB8AC3E}">
        <p14:creationId xmlns:p14="http://schemas.microsoft.com/office/powerpoint/2010/main" val="41917755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2625572-D8FE-4439-99D2-475C94E258BC}" type="slidenum">
              <a:rPr lang="en-US" smtClean="0"/>
              <a:t>‹#›</a:t>
            </a:fld>
            <a:endParaRPr lang="en-US" dirty="0"/>
          </a:p>
        </p:txBody>
      </p:sp>
    </p:spTree>
    <p:extLst>
      <p:ext uri="{BB962C8B-B14F-4D97-AF65-F5344CB8AC3E}">
        <p14:creationId xmlns:p14="http://schemas.microsoft.com/office/powerpoint/2010/main" val="3552701980"/>
      </p:ext>
    </p:extLst>
  </p:cSld>
  <p:clrMap bg1="lt1" tx1="dk1" bg2="lt2" tx2="dk2" accent1="accent1" accent2="accent2" accent3="accent3" accent4="accent4" accent5="accent5" accent6="accent6" hlink="hlink" folHlink="folHlink"/>
  <p:sldLayoutIdLst>
    <p:sldLayoutId id="2147483653" r:id="rId1"/>
    <p:sldLayoutId id="2147483654" r:id="rId2"/>
    <p:sldLayoutId id="2147483655" r:id="rId3"/>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www.aging.pa.gov/organization/PennsylvaniaLongTermCareCouncil/Pages/default.aspx" TargetMode="External"/><Relationship Id="rId2" Type="http://schemas.openxmlformats.org/officeDocument/2006/relationships/hyperlink" Target="mailto:cquinnan@pa.gov" TargetMode="External"/><Relationship Id="rId1" Type="http://schemas.openxmlformats.org/officeDocument/2006/relationships/slideLayout" Target="../slideLayouts/slideLayout2.xml"/><Relationship Id="rId4" Type="http://schemas.openxmlformats.org/officeDocument/2006/relationships/hyperlink" Target="https://www.aging.pa.gov/organization/PennsylvaniaLongTermCareCouncil/Documents/Reports/LTCC_Blueprint%20for%20Strengthening%20Pennsylvania%E2%80%99s%20Direct%20Care%20Workforce_April2019.pdf"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39B233DD-1ECB-41B2-A744-C9A77B5D1090}"/>
              </a:ext>
            </a:extLst>
          </p:cNvPr>
          <p:cNvSpPr txBox="1"/>
          <p:nvPr/>
        </p:nvSpPr>
        <p:spPr>
          <a:xfrm>
            <a:off x="81481" y="4963885"/>
            <a:ext cx="11986788" cy="1723549"/>
          </a:xfrm>
          <a:prstGeom prst="rect">
            <a:avLst/>
          </a:prstGeom>
          <a:noFill/>
        </p:spPr>
        <p:txBody>
          <a:bodyPr wrap="square" rtlCol="0">
            <a:spAutoFit/>
          </a:bodyPr>
          <a:lstStyle/>
          <a:p>
            <a:pPr lvl="0" algn="ctr"/>
            <a:r>
              <a:rPr lang="en-US" sz="2800" b="1" dirty="0">
                <a:solidFill>
                  <a:prstClr val="white"/>
                </a:solidFill>
                <a:latin typeface="Verdana" panose="020B0604030504040204" pitchFamily="34" charset="0"/>
                <a:ea typeface="Verdana" panose="020B0604030504040204" pitchFamily="34" charset="0"/>
                <a:cs typeface="Arial" panose="020B0604020202020204" pitchFamily="34" charset="0"/>
              </a:rPr>
              <a:t>Pennsylvania Long-Term Care Council </a:t>
            </a:r>
          </a:p>
          <a:p>
            <a:pPr lvl="0" algn="ctr"/>
            <a:endParaRPr lang="en-US" sz="1200" b="1" dirty="0">
              <a:solidFill>
                <a:prstClr val="white"/>
              </a:solidFill>
              <a:latin typeface="Verdana" panose="020B0604030504040204" pitchFamily="34" charset="0"/>
              <a:ea typeface="Verdana" panose="020B0604030504040204" pitchFamily="34" charset="0"/>
              <a:cs typeface="Arial" panose="020B0604020202020204" pitchFamily="34" charset="0"/>
            </a:endParaRPr>
          </a:p>
          <a:p>
            <a:pPr lvl="0" algn="ctr"/>
            <a:r>
              <a:rPr lang="en-US" sz="2000" b="1" i="1" dirty="0">
                <a:solidFill>
                  <a:prstClr val="white"/>
                </a:solidFill>
                <a:latin typeface="Verdana" panose="020B0604030504040204" pitchFamily="34" charset="0"/>
                <a:ea typeface="Verdana" panose="020B0604030504040204" pitchFamily="34" charset="0"/>
                <a:cs typeface="Arial" panose="020B0604020202020204" pitchFamily="34" charset="0"/>
              </a:rPr>
              <a:t>A Blueprint for Strengthening Pennsylvania’s Direct Care Workforce</a:t>
            </a:r>
          </a:p>
          <a:p>
            <a:pPr lvl="0" algn="ctr">
              <a:spcBef>
                <a:spcPts val="600"/>
              </a:spcBef>
            </a:pPr>
            <a:r>
              <a:rPr lang="en-US" b="1" dirty="0">
                <a:solidFill>
                  <a:prstClr val="white"/>
                </a:solidFill>
                <a:latin typeface="Verdana" panose="020B0604030504040204" pitchFamily="34" charset="0"/>
                <a:ea typeface="Verdana" panose="020B0604030504040204" pitchFamily="34" charset="0"/>
                <a:cs typeface="Arial" panose="020B0604020202020204" pitchFamily="34" charset="0"/>
              </a:rPr>
              <a:t>October 8, 2019 </a:t>
            </a:r>
          </a:p>
          <a:p>
            <a:pPr lvl="0" algn="ctr">
              <a:spcBef>
                <a:spcPts val="600"/>
              </a:spcBef>
            </a:pPr>
            <a:r>
              <a:rPr lang="en-US" b="1" dirty="0">
                <a:solidFill>
                  <a:prstClr val="white"/>
                </a:solidFill>
                <a:latin typeface="Verdana" panose="020B0604030504040204" pitchFamily="34" charset="0"/>
                <a:ea typeface="Verdana" panose="020B0604030504040204" pitchFamily="34" charset="0"/>
                <a:cs typeface="Arial" panose="020B0604020202020204" pitchFamily="34" charset="0"/>
              </a:rPr>
              <a:t>Long-Term Services and Supports Subcommittee</a:t>
            </a:r>
            <a:endParaRPr lang="en-US" sz="2400" b="1" dirty="0">
              <a:solidFill>
                <a:prstClr val="white"/>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367008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19F48BE-AD98-4915-AB72-5DC4A8ADECB9}"/>
              </a:ext>
            </a:extLst>
          </p:cNvPr>
          <p:cNvSpPr>
            <a:spLocks noGrp="1"/>
          </p:cNvSpPr>
          <p:nvPr>
            <p:ph type="body" sz="quarter" idx="10"/>
          </p:nvPr>
        </p:nvSpPr>
        <p:spPr/>
        <p:txBody>
          <a:bodyPr>
            <a:normAutofit/>
          </a:bodyPr>
          <a:lstStyle/>
          <a:p>
            <a:pPr algn="ctr"/>
            <a:r>
              <a:rPr lang="en-US" sz="3200" b="1" dirty="0">
                <a:latin typeface="Verdana" panose="020B0604030504040204" pitchFamily="34" charset="0"/>
                <a:ea typeface="Verdana" panose="020B0604030504040204" pitchFamily="34" charset="0"/>
              </a:rPr>
              <a:t>Recommendations &amp; strategies</a:t>
            </a:r>
          </a:p>
        </p:txBody>
      </p:sp>
      <p:sp>
        <p:nvSpPr>
          <p:cNvPr id="4" name="Text Placeholder 3">
            <a:extLst>
              <a:ext uri="{FF2B5EF4-FFF2-40B4-BE49-F238E27FC236}">
                <a16:creationId xmlns:a16="http://schemas.microsoft.com/office/drawing/2014/main" id="{193BD3C9-7E19-4E37-9755-F31839C4EDC5}"/>
              </a:ext>
            </a:extLst>
          </p:cNvPr>
          <p:cNvSpPr>
            <a:spLocks noGrp="1"/>
          </p:cNvSpPr>
          <p:nvPr>
            <p:ph type="body" sz="quarter" idx="12"/>
          </p:nvPr>
        </p:nvSpPr>
        <p:spPr>
          <a:xfrm>
            <a:off x="394608" y="1234440"/>
            <a:ext cx="11402786" cy="4937760"/>
          </a:xfrm>
        </p:spPr>
        <p:txBody>
          <a:bodyPr>
            <a:normAutofit/>
          </a:bodyPr>
          <a:lstStyle/>
          <a:p>
            <a:pPr marL="0" indent="0">
              <a:lnSpc>
                <a:spcPct val="100000"/>
              </a:lnSpc>
              <a:spcBef>
                <a:spcPts val="0"/>
              </a:spcBef>
              <a:buNone/>
            </a:pPr>
            <a:endParaRPr lang="en-US" sz="2200" b="1" u="sng" dirty="0">
              <a:solidFill>
                <a:schemeClr val="tx1"/>
              </a:solidFill>
              <a:latin typeface="Verdana" panose="020B0604030504040204" pitchFamily="34" charset="0"/>
              <a:ea typeface="Verdana" panose="020B0604030504040204" pitchFamily="34" charset="0"/>
            </a:endParaRPr>
          </a:p>
          <a:p>
            <a:pPr marL="0" indent="0">
              <a:lnSpc>
                <a:spcPct val="100000"/>
              </a:lnSpc>
              <a:spcBef>
                <a:spcPts val="0"/>
              </a:spcBef>
              <a:buNone/>
            </a:pPr>
            <a:r>
              <a:rPr lang="en-US" b="1" u="sng" dirty="0">
                <a:solidFill>
                  <a:schemeClr val="tx1"/>
                </a:solidFill>
                <a:latin typeface="Verdana" panose="020B0604030504040204" pitchFamily="34" charset="0"/>
                <a:ea typeface="Verdana" panose="020B0604030504040204" pitchFamily="34" charset="0"/>
              </a:rPr>
              <a:t>AWARENESS &amp; OUTREACH</a:t>
            </a:r>
          </a:p>
          <a:p>
            <a:pPr marL="0" indent="0">
              <a:lnSpc>
                <a:spcPct val="100000"/>
              </a:lnSpc>
              <a:spcBef>
                <a:spcPts val="600"/>
              </a:spcBef>
              <a:buNone/>
            </a:pPr>
            <a:r>
              <a:rPr lang="en-US" b="1" dirty="0">
                <a:solidFill>
                  <a:schemeClr val="tx1"/>
                </a:solidFill>
                <a:latin typeface="Verdana" panose="020B0604030504040204" pitchFamily="34" charset="0"/>
                <a:ea typeface="Verdana" panose="020B0604030504040204" pitchFamily="34" charset="0"/>
              </a:rPr>
              <a:t>Goal: </a:t>
            </a:r>
            <a:r>
              <a:rPr lang="en-US" dirty="0">
                <a:latin typeface="Verdana" panose="020B0604030504040204" pitchFamily="34" charset="0"/>
                <a:ea typeface="Verdana" panose="020B0604030504040204" pitchFamily="34" charset="0"/>
              </a:rPr>
              <a:t>Raise awareness of the important role of direct care workers in serving older adults and individuals with disabilities and the link between a strong workforce and access to and quality of LTSS</a:t>
            </a:r>
          </a:p>
          <a:p>
            <a:pPr marL="0" indent="0">
              <a:lnSpc>
                <a:spcPct val="100000"/>
              </a:lnSpc>
              <a:spcBef>
                <a:spcPts val="0"/>
              </a:spcBef>
              <a:buNone/>
            </a:pPr>
            <a:endParaRPr lang="en-US" b="1" dirty="0">
              <a:solidFill>
                <a:schemeClr val="tx1"/>
              </a:solidFill>
              <a:latin typeface="Verdana" panose="020B0604030504040204" pitchFamily="34" charset="0"/>
              <a:ea typeface="Verdana" panose="020B0604030504040204" pitchFamily="34" charset="0"/>
            </a:endParaRPr>
          </a:p>
          <a:p>
            <a:pPr marL="0" indent="0">
              <a:lnSpc>
                <a:spcPct val="100000"/>
              </a:lnSpc>
              <a:spcBef>
                <a:spcPts val="0"/>
              </a:spcBef>
              <a:buNone/>
            </a:pPr>
            <a:r>
              <a:rPr lang="en-US" b="1" dirty="0">
                <a:solidFill>
                  <a:schemeClr val="tx1"/>
                </a:solidFill>
                <a:latin typeface="Verdana" panose="020B0604030504040204" pitchFamily="34" charset="0"/>
                <a:ea typeface="Verdana" panose="020B0604030504040204" pitchFamily="34" charset="0"/>
              </a:rPr>
              <a:t>Recommendation: </a:t>
            </a:r>
            <a:r>
              <a:rPr lang="en-US" dirty="0">
                <a:latin typeface="Verdana" panose="020B0604030504040204" pitchFamily="34" charset="0"/>
                <a:ea typeface="Verdana" panose="020B0604030504040204" pitchFamily="34" charset="0"/>
              </a:rPr>
              <a:t>Create a statewide public awareness campaign and targeted events to both emphasize the need to recruit and retain more workers and the value of these professionals</a:t>
            </a:r>
            <a:endParaRPr lang="en-US" b="1" dirty="0">
              <a:solidFill>
                <a:schemeClr val="tx1"/>
              </a:solidFill>
              <a:latin typeface="Verdana" panose="020B0604030504040204" pitchFamily="34" charset="0"/>
              <a:ea typeface="Verdana" panose="020B0604030504040204" pitchFamily="34" charset="0"/>
            </a:endParaRPr>
          </a:p>
          <a:p>
            <a:pPr marL="0" indent="0">
              <a:lnSpc>
                <a:spcPct val="100000"/>
              </a:lnSpc>
              <a:spcBef>
                <a:spcPts val="0"/>
              </a:spcBef>
              <a:buNone/>
            </a:pPr>
            <a:endParaRPr lang="en-US" b="1" dirty="0">
              <a:solidFill>
                <a:schemeClr val="tx1"/>
              </a:solidFill>
              <a:latin typeface="Verdana" panose="020B0604030504040204" pitchFamily="34" charset="0"/>
              <a:ea typeface="Verdana" panose="020B0604030504040204" pitchFamily="34" charset="0"/>
            </a:endParaRPr>
          </a:p>
          <a:p>
            <a:pPr marL="0" indent="0">
              <a:lnSpc>
                <a:spcPct val="100000"/>
              </a:lnSpc>
              <a:spcBef>
                <a:spcPts val="0"/>
              </a:spcBef>
              <a:buNone/>
            </a:pPr>
            <a:r>
              <a:rPr lang="en-US" b="1" dirty="0">
                <a:solidFill>
                  <a:schemeClr val="tx1"/>
                </a:solidFill>
                <a:latin typeface="Verdana" panose="020B0604030504040204" pitchFamily="34" charset="0"/>
                <a:ea typeface="Verdana" panose="020B0604030504040204" pitchFamily="34" charset="0"/>
              </a:rPr>
              <a:t>Strategies: </a:t>
            </a:r>
          </a:p>
          <a:p>
            <a:pPr>
              <a:lnSpc>
                <a:spcPct val="100000"/>
              </a:lnSpc>
              <a:spcBef>
                <a:spcPts val="0"/>
              </a:spcBef>
              <a:spcAft>
                <a:spcPts val="1200"/>
              </a:spcAft>
            </a:pPr>
            <a:r>
              <a:rPr lang="en-US" dirty="0">
                <a:solidFill>
                  <a:srgbClr val="333333"/>
                </a:solidFill>
                <a:latin typeface="Verdana" panose="020B0604030504040204" pitchFamily="34" charset="0"/>
                <a:ea typeface="Verdana" panose="020B0604030504040204" pitchFamily="34" charset="0"/>
              </a:rPr>
              <a:t>Creation of a public awareness campaign </a:t>
            </a:r>
            <a:endParaRPr lang="en-US" dirty="0">
              <a:latin typeface="Verdana" panose="020B0604030504040204" pitchFamily="34" charset="0"/>
              <a:ea typeface="Verdana" panose="020B0604030504040204" pitchFamily="34" charset="0"/>
            </a:endParaRPr>
          </a:p>
          <a:p>
            <a:pPr>
              <a:lnSpc>
                <a:spcPct val="100000"/>
              </a:lnSpc>
              <a:spcBef>
                <a:spcPts val="0"/>
              </a:spcBef>
            </a:pPr>
            <a:r>
              <a:rPr lang="en-US" dirty="0">
                <a:solidFill>
                  <a:srgbClr val="333333"/>
                </a:solidFill>
                <a:latin typeface="Verdana" panose="020B0604030504040204" pitchFamily="34" charset="0"/>
                <a:ea typeface="Verdana" panose="020B0604030504040204" pitchFamily="34" charset="0"/>
              </a:rPr>
              <a:t>“Statewide Direct Care Worker Day” and “Take an Elected Official to Work Day</a:t>
            </a:r>
            <a:r>
              <a:rPr lang="en-US" sz="1700" dirty="0">
                <a:solidFill>
                  <a:srgbClr val="333333"/>
                </a:solidFill>
                <a:latin typeface="Verdana" panose="020B0604030504040204" pitchFamily="34" charset="0"/>
                <a:ea typeface="Verdana" panose="020B0604030504040204" pitchFamily="34" charset="0"/>
              </a:rPr>
              <a:t>”</a:t>
            </a:r>
          </a:p>
        </p:txBody>
      </p:sp>
      <p:sp>
        <p:nvSpPr>
          <p:cNvPr id="5" name="TextBox 4">
            <a:extLst>
              <a:ext uri="{FF2B5EF4-FFF2-40B4-BE49-F238E27FC236}">
                <a16:creationId xmlns:a16="http://schemas.microsoft.com/office/drawing/2014/main" id="{9644F803-3D09-432B-82A1-2D3E3963FC34}"/>
              </a:ext>
            </a:extLst>
          </p:cNvPr>
          <p:cNvSpPr txBox="1"/>
          <p:nvPr/>
        </p:nvSpPr>
        <p:spPr>
          <a:xfrm>
            <a:off x="128016" y="6250924"/>
            <a:ext cx="530352" cy="338554"/>
          </a:xfrm>
          <a:prstGeom prst="rect">
            <a:avLst/>
          </a:prstGeom>
          <a:noFill/>
        </p:spPr>
        <p:txBody>
          <a:bodyPr wrap="square" rtlCol="0">
            <a:spAutoFit/>
          </a:bodyPr>
          <a:lstStyle/>
          <a:p>
            <a:r>
              <a:rPr lang="en-US" sz="1600" dirty="0">
                <a:latin typeface="Verdana" panose="020B0604030504040204" pitchFamily="34" charset="0"/>
                <a:ea typeface="Verdana" panose="020B0604030504040204" pitchFamily="34" charset="0"/>
              </a:rPr>
              <a:t>10</a:t>
            </a:r>
          </a:p>
        </p:txBody>
      </p:sp>
    </p:spTree>
    <p:extLst>
      <p:ext uri="{BB962C8B-B14F-4D97-AF65-F5344CB8AC3E}">
        <p14:creationId xmlns:p14="http://schemas.microsoft.com/office/powerpoint/2010/main" val="36039010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19F48BE-AD98-4915-AB72-5DC4A8ADECB9}"/>
              </a:ext>
            </a:extLst>
          </p:cNvPr>
          <p:cNvSpPr>
            <a:spLocks noGrp="1"/>
          </p:cNvSpPr>
          <p:nvPr>
            <p:ph type="body" sz="quarter" idx="10"/>
          </p:nvPr>
        </p:nvSpPr>
        <p:spPr/>
        <p:txBody>
          <a:bodyPr>
            <a:normAutofit/>
          </a:bodyPr>
          <a:lstStyle/>
          <a:p>
            <a:pPr algn="ctr"/>
            <a:r>
              <a:rPr lang="en-US" sz="3200" b="1" dirty="0">
                <a:latin typeface="Verdana" panose="020B0604030504040204" pitchFamily="34" charset="0"/>
                <a:ea typeface="Verdana" panose="020B0604030504040204" pitchFamily="34" charset="0"/>
              </a:rPr>
              <a:t>Recommendations &amp; strategies, CONT’D</a:t>
            </a:r>
          </a:p>
        </p:txBody>
      </p:sp>
      <p:sp>
        <p:nvSpPr>
          <p:cNvPr id="4" name="Text Placeholder 3">
            <a:extLst>
              <a:ext uri="{FF2B5EF4-FFF2-40B4-BE49-F238E27FC236}">
                <a16:creationId xmlns:a16="http://schemas.microsoft.com/office/drawing/2014/main" id="{193BD3C9-7E19-4E37-9755-F31839C4EDC5}"/>
              </a:ext>
            </a:extLst>
          </p:cNvPr>
          <p:cNvSpPr>
            <a:spLocks noGrp="1"/>
          </p:cNvSpPr>
          <p:nvPr>
            <p:ph type="body" sz="quarter" idx="12"/>
          </p:nvPr>
        </p:nvSpPr>
        <p:spPr>
          <a:xfrm>
            <a:off x="394607" y="1261872"/>
            <a:ext cx="11402786" cy="4937760"/>
          </a:xfrm>
        </p:spPr>
        <p:txBody>
          <a:bodyPr>
            <a:normAutofit fontScale="25000" lnSpcReduction="20000"/>
          </a:bodyPr>
          <a:lstStyle/>
          <a:p>
            <a:pPr marL="0" indent="0">
              <a:lnSpc>
                <a:spcPct val="120000"/>
              </a:lnSpc>
              <a:spcBef>
                <a:spcPts val="1800"/>
              </a:spcBef>
              <a:buNone/>
            </a:pPr>
            <a:endParaRPr lang="en-US" sz="8800" b="1" u="sng" dirty="0">
              <a:solidFill>
                <a:schemeClr val="tx1"/>
              </a:solidFill>
              <a:latin typeface="Verdana" panose="020B0604030504040204" pitchFamily="34" charset="0"/>
              <a:ea typeface="Verdana" panose="020B0604030504040204" pitchFamily="34" charset="0"/>
            </a:endParaRPr>
          </a:p>
          <a:p>
            <a:pPr marL="0" indent="0">
              <a:lnSpc>
                <a:spcPct val="120000"/>
              </a:lnSpc>
              <a:spcBef>
                <a:spcPts val="0"/>
              </a:spcBef>
              <a:buNone/>
            </a:pPr>
            <a:r>
              <a:rPr lang="en-US" sz="6800" b="1" u="sng" dirty="0">
                <a:solidFill>
                  <a:schemeClr val="tx1"/>
                </a:solidFill>
                <a:latin typeface="Verdana" panose="020B0604030504040204" pitchFamily="34" charset="0"/>
                <a:ea typeface="Verdana" panose="020B0604030504040204" pitchFamily="34" charset="0"/>
              </a:rPr>
              <a:t>STANDARDIZED TRAINING &amp; CAREER PATHWAYS</a:t>
            </a:r>
          </a:p>
          <a:p>
            <a:pPr marL="0" indent="0">
              <a:lnSpc>
                <a:spcPct val="120000"/>
              </a:lnSpc>
              <a:spcBef>
                <a:spcPts val="600"/>
              </a:spcBef>
              <a:buNone/>
            </a:pPr>
            <a:r>
              <a:rPr lang="en-US" sz="6800" b="1" dirty="0">
                <a:solidFill>
                  <a:schemeClr val="tx1"/>
                </a:solidFill>
                <a:latin typeface="Verdana" panose="020B0604030504040204" pitchFamily="34" charset="0"/>
                <a:ea typeface="Verdana" panose="020B0604030504040204" pitchFamily="34" charset="0"/>
              </a:rPr>
              <a:t>Goal: </a:t>
            </a:r>
            <a:r>
              <a:rPr lang="en-US" sz="6800" dirty="0">
                <a:latin typeface="Verdana" panose="020B0604030504040204" pitchFamily="34" charset="0"/>
                <a:ea typeface="Verdana" panose="020B0604030504040204" pitchFamily="34" charset="0"/>
              </a:rPr>
              <a:t>Better equip direct care workers to meet the challenges of the profession, while providing opportunities for career development and advanced roles</a:t>
            </a:r>
          </a:p>
          <a:p>
            <a:pPr marL="0" indent="0">
              <a:lnSpc>
                <a:spcPct val="120000"/>
              </a:lnSpc>
              <a:spcBef>
                <a:spcPts val="0"/>
              </a:spcBef>
              <a:buNone/>
            </a:pPr>
            <a:endParaRPr lang="en-US" sz="6800" b="1" dirty="0">
              <a:solidFill>
                <a:schemeClr val="tx1"/>
              </a:solidFill>
              <a:latin typeface="Verdana" panose="020B0604030504040204" pitchFamily="34" charset="0"/>
              <a:ea typeface="Verdana" panose="020B0604030504040204" pitchFamily="34" charset="0"/>
            </a:endParaRPr>
          </a:p>
          <a:p>
            <a:pPr marL="0" indent="0">
              <a:lnSpc>
                <a:spcPct val="120000"/>
              </a:lnSpc>
              <a:spcBef>
                <a:spcPts val="0"/>
              </a:spcBef>
              <a:buNone/>
            </a:pPr>
            <a:r>
              <a:rPr lang="en-US" sz="6800" b="1" dirty="0">
                <a:solidFill>
                  <a:schemeClr val="tx1"/>
                </a:solidFill>
                <a:latin typeface="Verdana" panose="020B0604030504040204" pitchFamily="34" charset="0"/>
                <a:ea typeface="Verdana" panose="020B0604030504040204" pitchFamily="34" charset="0"/>
              </a:rPr>
              <a:t>Recommendation: </a:t>
            </a:r>
            <a:r>
              <a:rPr lang="en-US" sz="6800" dirty="0">
                <a:latin typeface="Verdana" panose="020B0604030504040204" pitchFamily="34" charset="0"/>
                <a:ea typeface="Verdana" panose="020B0604030504040204" pitchFamily="34" charset="0"/>
              </a:rPr>
              <a:t>Establish a standardized core training and credentialing system for direct care workers, which provides career pathways throughout the continuum of LTSS</a:t>
            </a:r>
          </a:p>
          <a:p>
            <a:pPr marL="0" indent="0">
              <a:lnSpc>
                <a:spcPct val="120000"/>
              </a:lnSpc>
              <a:spcBef>
                <a:spcPts val="0"/>
              </a:spcBef>
              <a:buNone/>
            </a:pPr>
            <a:endParaRPr lang="en-US" sz="6800" b="1" dirty="0">
              <a:solidFill>
                <a:schemeClr val="tx1"/>
              </a:solidFill>
              <a:latin typeface="Verdana" panose="020B0604030504040204" pitchFamily="34" charset="0"/>
              <a:ea typeface="Verdana" panose="020B0604030504040204" pitchFamily="34" charset="0"/>
            </a:endParaRPr>
          </a:p>
          <a:p>
            <a:pPr marL="0" indent="0">
              <a:lnSpc>
                <a:spcPct val="120000"/>
              </a:lnSpc>
              <a:spcBef>
                <a:spcPts val="0"/>
              </a:spcBef>
              <a:buNone/>
            </a:pPr>
            <a:r>
              <a:rPr lang="en-US" sz="6800" b="1" dirty="0">
                <a:solidFill>
                  <a:schemeClr val="tx1"/>
                </a:solidFill>
                <a:latin typeface="Verdana" panose="020B0604030504040204" pitchFamily="34" charset="0"/>
                <a:ea typeface="Verdana" panose="020B0604030504040204" pitchFamily="34" charset="0"/>
              </a:rPr>
              <a:t>Strategies: </a:t>
            </a:r>
          </a:p>
          <a:p>
            <a:pPr>
              <a:lnSpc>
                <a:spcPct val="120000"/>
              </a:lnSpc>
              <a:spcBef>
                <a:spcPts val="0"/>
              </a:spcBef>
              <a:spcAft>
                <a:spcPts val="1200"/>
              </a:spcAft>
            </a:pPr>
            <a:r>
              <a:rPr lang="en-US" sz="6800" dirty="0">
                <a:solidFill>
                  <a:srgbClr val="333333"/>
                </a:solidFill>
                <a:latin typeface="Verdana" panose="020B0604030504040204" pitchFamily="34" charset="0"/>
                <a:ea typeface="Verdana" panose="020B0604030504040204" pitchFamily="34" charset="0"/>
              </a:rPr>
              <a:t>Establishment of a training advisory workgroup to develop a model training for curriculum personal care aides/attendants and career pathways (tiered stackable credentials via bridge curriculums) for direct care workers who wish to become a home health or nurse aide</a:t>
            </a:r>
          </a:p>
          <a:p>
            <a:pPr>
              <a:lnSpc>
                <a:spcPct val="120000"/>
              </a:lnSpc>
              <a:spcBef>
                <a:spcPts val="0"/>
              </a:spcBef>
              <a:spcAft>
                <a:spcPts val="1200"/>
              </a:spcAft>
            </a:pPr>
            <a:r>
              <a:rPr lang="en-US" sz="6800" dirty="0">
                <a:solidFill>
                  <a:srgbClr val="333333"/>
                </a:solidFill>
                <a:latin typeface="Verdana" panose="020B0604030504040204" pitchFamily="34" charset="0"/>
                <a:ea typeface="Verdana" panose="020B0604030504040204" pitchFamily="34" charset="0"/>
              </a:rPr>
              <a:t>Pilot testing model curriculum, etc., w/ CHC-MCOs and providers, including data collection</a:t>
            </a:r>
          </a:p>
          <a:p>
            <a:pPr>
              <a:lnSpc>
                <a:spcPct val="120000"/>
              </a:lnSpc>
              <a:spcBef>
                <a:spcPts val="0"/>
              </a:spcBef>
              <a:spcAft>
                <a:spcPts val="1200"/>
              </a:spcAft>
            </a:pPr>
            <a:r>
              <a:rPr lang="en-US" sz="6800" dirty="0">
                <a:solidFill>
                  <a:srgbClr val="333333"/>
                </a:solidFill>
                <a:latin typeface="Verdana" panose="020B0604030504040204" pitchFamily="34" charset="0"/>
                <a:ea typeface="Verdana" panose="020B0604030504040204" pitchFamily="34" charset="0"/>
              </a:rPr>
              <a:t>Make necessary adjustments based on data and outcomes, and establish a uniform statewide training and credentialing system </a:t>
            </a:r>
          </a:p>
          <a:p>
            <a:pPr>
              <a:lnSpc>
                <a:spcPct val="120000"/>
              </a:lnSpc>
              <a:spcBef>
                <a:spcPts val="0"/>
              </a:spcBef>
            </a:pPr>
            <a:r>
              <a:rPr lang="en-US" sz="6800" dirty="0">
                <a:solidFill>
                  <a:srgbClr val="333333"/>
                </a:solidFill>
                <a:latin typeface="Verdana" panose="020B0604030504040204" pitchFamily="34" charset="0"/>
                <a:ea typeface="Verdana" panose="020B0604030504040204" pitchFamily="34" charset="0"/>
              </a:rPr>
              <a:t>Explore potential funding sources and take action to assist with cost of training both within and outside of the Medicaid </a:t>
            </a:r>
            <a:r>
              <a:rPr lang="en-US" sz="6800" dirty="0">
                <a:latin typeface="Verdana" panose="020B0604030504040204" pitchFamily="34" charset="0"/>
                <a:ea typeface="Verdana" panose="020B0604030504040204" pitchFamily="34" charset="0"/>
              </a:rPr>
              <a:t>P</a:t>
            </a:r>
            <a:r>
              <a:rPr lang="en-US" sz="6800" dirty="0">
                <a:solidFill>
                  <a:srgbClr val="333333"/>
                </a:solidFill>
                <a:latin typeface="Verdana" panose="020B0604030504040204" pitchFamily="34" charset="0"/>
                <a:ea typeface="Verdana" panose="020B0604030504040204" pitchFamily="34" charset="0"/>
              </a:rPr>
              <a:t>rogram</a:t>
            </a:r>
          </a:p>
          <a:p>
            <a:pPr lvl="2">
              <a:lnSpc>
                <a:spcPct val="120000"/>
              </a:lnSpc>
              <a:spcBef>
                <a:spcPts val="0"/>
              </a:spcBef>
              <a:spcAft>
                <a:spcPts val="1200"/>
              </a:spcAft>
            </a:pPr>
            <a:endParaRPr lang="en-US" dirty="0">
              <a:solidFill>
                <a:srgbClr val="333333"/>
              </a:solidFill>
            </a:endParaRPr>
          </a:p>
          <a:p>
            <a:pPr lvl="2">
              <a:lnSpc>
                <a:spcPct val="100000"/>
              </a:lnSpc>
              <a:spcBef>
                <a:spcPts val="0"/>
              </a:spcBef>
              <a:spcAft>
                <a:spcPts val="1200"/>
              </a:spcAft>
            </a:pPr>
            <a:endParaRPr lang="en-US" dirty="0">
              <a:solidFill>
                <a:srgbClr val="333333"/>
              </a:solidFill>
            </a:endParaRPr>
          </a:p>
        </p:txBody>
      </p:sp>
      <p:sp>
        <p:nvSpPr>
          <p:cNvPr id="5" name="TextBox 4">
            <a:extLst>
              <a:ext uri="{FF2B5EF4-FFF2-40B4-BE49-F238E27FC236}">
                <a16:creationId xmlns:a16="http://schemas.microsoft.com/office/drawing/2014/main" id="{A992BE42-E32E-4A4B-BC8C-9996B10D5E5D}"/>
              </a:ext>
            </a:extLst>
          </p:cNvPr>
          <p:cNvSpPr txBox="1"/>
          <p:nvPr/>
        </p:nvSpPr>
        <p:spPr>
          <a:xfrm>
            <a:off x="128016" y="6250924"/>
            <a:ext cx="512064" cy="338554"/>
          </a:xfrm>
          <a:prstGeom prst="rect">
            <a:avLst/>
          </a:prstGeom>
          <a:noFill/>
        </p:spPr>
        <p:txBody>
          <a:bodyPr wrap="square" rtlCol="0">
            <a:spAutoFit/>
          </a:bodyPr>
          <a:lstStyle/>
          <a:p>
            <a:r>
              <a:rPr lang="en-US" sz="1600" dirty="0">
                <a:latin typeface="Verdana" panose="020B0604030504040204" pitchFamily="34" charset="0"/>
                <a:ea typeface="Verdana" panose="020B0604030504040204" pitchFamily="34" charset="0"/>
              </a:rPr>
              <a:t>11</a:t>
            </a:r>
          </a:p>
        </p:txBody>
      </p:sp>
    </p:spTree>
    <p:extLst>
      <p:ext uri="{BB962C8B-B14F-4D97-AF65-F5344CB8AC3E}">
        <p14:creationId xmlns:p14="http://schemas.microsoft.com/office/powerpoint/2010/main" val="14374868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19F48BE-AD98-4915-AB72-5DC4A8ADECB9}"/>
              </a:ext>
            </a:extLst>
          </p:cNvPr>
          <p:cNvSpPr>
            <a:spLocks noGrp="1"/>
          </p:cNvSpPr>
          <p:nvPr>
            <p:ph type="body" sz="quarter" idx="10"/>
          </p:nvPr>
        </p:nvSpPr>
        <p:spPr/>
        <p:txBody>
          <a:bodyPr>
            <a:normAutofit/>
          </a:bodyPr>
          <a:lstStyle/>
          <a:p>
            <a:pPr algn="ctr"/>
            <a:r>
              <a:rPr lang="en-US" sz="3200" b="1" dirty="0">
                <a:latin typeface="Verdana" panose="020B0604030504040204" pitchFamily="34" charset="0"/>
                <a:ea typeface="Verdana" panose="020B0604030504040204" pitchFamily="34" charset="0"/>
              </a:rPr>
              <a:t>Recommendations &amp; strategies, CONT’D</a:t>
            </a:r>
          </a:p>
        </p:txBody>
      </p:sp>
      <p:sp>
        <p:nvSpPr>
          <p:cNvPr id="4" name="Text Placeholder 3">
            <a:extLst>
              <a:ext uri="{FF2B5EF4-FFF2-40B4-BE49-F238E27FC236}">
                <a16:creationId xmlns:a16="http://schemas.microsoft.com/office/drawing/2014/main" id="{193BD3C9-7E19-4E37-9755-F31839C4EDC5}"/>
              </a:ext>
            </a:extLst>
          </p:cNvPr>
          <p:cNvSpPr>
            <a:spLocks noGrp="1"/>
          </p:cNvSpPr>
          <p:nvPr>
            <p:ph type="body" sz="quarter" idx="12"/>
          </p:nvPr>
        </p:nvSpPr>
        <p:spPr>
          <a:xfrm>
            <a:off x="394608" y="1234440"/>
            <a:ext cx="11402786" cy="4937760"/>
          </a:xfrm>
        </p:spPr>
        <p:txBody>
          <a:bodyPr>
            <a:normAutofit fontScale="85000" lnSpcReduction="20000"/>
          </a:bodyPr>
          <a:lstStyle/>
          <a:p>
            <a:pPr marL="0" indent="0">
              <a:lnSpc>
                <a:spcPct val="120000"/>
              </a:lnSpc>
              <a:spcBef>
                <a:spcPts val="1800"/>
              </a:spcBef>
              <a:buNone/>
            </a:pPr>
            <a:endParaRPr lang="en-US" sz="2600" b="1" u="sng" dirty="0">
              <a:solidFill>
                <a:schemeClr val="tx1"/>
              </a:solidFill>
              <a:latin typeface="Verdana" panose="020B0604030504040204" pitchFamily="34" charset="0"/>
              <a:ea typeface="Verdana" panose="020B0604030504040204" pitchFamily="34" charset="0"/>
            </a:endParaRPr>
          </a:p>
          <a:p>
            <a:pPr marL="0" indent="0">
              <a:lnSpc>
                <a:spcPct val="120000"/>
              </a:lnSpc>
              <a:spcBef>
                <a:spcPts val="0"/>
              </a:spcBef>
              <a:buNone/>
            </a:pPr>
            <a:r>
              <a:rPr lang="en-US" b="1" u="sng" dirty="0">
                <a:solidFill>
                  <a:schemeClr val="tx1"/>
                </a:solidFill>
                <a:latin typeface="Verdana" panose="020B0604030504040204" pitchFamily="34" charset="0"/>
                <a:ea typeface="Verdana" panose="020B0604030504040204" pitchFamily="34" charset="0"/>
              </a:rPr>
              <a:t>LIVABLE WAGES</a:t>
            </a:r>
          </a:p>
          <a:p>
            <a:pPr marL="0" indent="0">
              <a:lnSpc>
                <a:spcPct val="120000"/>
              </a:lnSpc>
              <a:spcBef>
                <a:spcPts val="600"/>
              </a:spcBef>
              <a:buNone/>
            </a:pPr>
            <a:r>
              <a:rPr lang="en-US" b="1" dirty="0">
                <a:solidFill>
                  <a:schemeClr val="tx1"/>
                </a:solidFill>
                <a:latin typeface="Verdana" panose="020B0604030504040204" pitchFamily="34" charset="0"/>
                <a:ea typeface="Verdana" panose="020B0604030504040204" pitchFamily="34" charset="0"/>
              </a:rPr>
              <a:t>Goal: </a:t>
            </a:r>
            <a:r>
              <a:rPr lang="en-US" dirty="0">
                <a:latin typeface="Verdana" panose="020B0604030504040204" pitchFamily="34" charset="0"/>
                <a:ea typeface="Verdana" panose="020B0604030504040204" pitchFamily="34" charset="0"/>
              </a:rPr>
              <a:t>Provide direct care workers (DCWs) a living wage to help meet their basic needs, thus enabling more individuals to enter and remain in the profession</a:t>
            </a:r>
          </a:p>
          <a:p>
            <a:pPr marL="0" indent="0">
              <a:lnSpc>
                <a:spcPct val="120000"/>
              </a:lnSpc>
              <a:spcBef>
                <a:spcPts val="0"/>
              </a:spcBef>
              <a:buNone/>
            </a:pPr>
            <a:endParaRPr lang="en-US" b="1" dirty="0">
              <a:solidFill>
                <a:schemeClr val="tx1"/>
              </a:solidFill>
              <a:latin typeface="Verdana" panose="020B0604030504040204" pitchFamily="34" charset="0"/>
              <a:ea typeface="Verdana" panose="020B0604030504040204" pitchFamily="34" charset="0"/>
            </a:endParaRPr>
          </a:p>
          <a:p>
            <a:pPr marL="0" indent="0">
              <a:lnSpc>
                <a:spcPct val="120000"/>
              </a:lnSpc>
              <a:spcBef>
                <a:spcPts val="0"/>
              </a:spcBef>
              <a:buNone/>
            </a:pPr>
            <a:r>
              <a:rPr lang="en-US" b="1" dirty="0">
                <a:solidFill>
                  <a:schemeClr val="tx1"/>
                </a:solidFill>
                <a:latin typeface="Verdana" panose="020B0604030504040204" pitchFamily="34" charset="0"/>
                <a:ea typeface="Verdana" panose="020B0604030504040204" pitchFamily="34" charset="0"/>
              </a:rPr>
              <a:t>Recommendation: </a:t>
            </a:r>
            <a:r>
              <a:rPr lang="en-US" dirty="0">
                <a:latin typeface="Verdana" panose="020B0604030504040204" pitchFamily="34" charset="0"/>
                <a:ea typeface="Verdana" panose="020B0604030504040204" pitchFamily="34" charset="0"/>
              </a:rPr>
              <a:t>Establish a minimum starting wage of $15 an hour for direct care workers by 2025, with annual increases thereafter indexed to inflation</a:t>
            </a:r>
          </a:p>
          <a:p>
            <a:pPr marL="0" indent="0">
              <a:lnSpc>
                <a:spcPct val="120000"/>
              </a:lnSpc>
              <a:spcBef>
                <a:spcPts val="0"/>
              </a:spcBef>
              <a:buNone/>
            </a:pPr>
            <a:endParaRPr lang="en-US" b="1" dirty="0">
              <a:solidFill>
                <a:schemeClr val="tx1"/>
              </a:solidFill>
              <a:latin typeface="Verdana" panose="020B0604030504040204" pitchFamily="34" charset="0"/>
              <a:ea typeface="Verdana" panose="020B0604030504040204" pitchFamily="34" charset="0"/>
            </a:endParaRPr>
          </a:p>
          <a:p>
            <a:pPr marL="0" indent="0">
              <a:lnSpc>
                <a:spcPct val="120000"/>
              </a:lnSpc>
              <a:spcBef>
                <a:spcPts val="0"/>
              </a:spcBef>
              <a:buNone/>
            </a:pPr>
            <a:r>
              <a:rPr lang="en-US" b="1" dirty="0">
                <a:solidFill>
                  <a:schemeClr val="tx1"/>
                </a:solidFill>
                <a:latin typeface="Verdana" panose="020B0604030504040204" pitchFamily="34" charset="0"/>
                <a:ea typeface="Verdana" panose="020B0604030504040204" pitchFamily="34" charset="0"/>
              </a:rPr>
              <a:t>Strategies: </a:t>
            </a:r>
          </a:p>
          <a:p>
            <a:pPr>
              <a:lnSpc>
                <a:spcPct val="120000"/>
              </a:lnSpc>
              <a:spcBef>
                <a:spcPts val="0"/>
              </a:spcBef>
            </a:pPr>
            <a:r>
              <a:rPr lang="en-US" dirty="0">
                <a:latin typeface="Verdana" panose="020B0604030504040204" pitchFamily="34" charset="0"/>
                <a:ea typeface="Verdana" panose="020B0604030504040204" pitchFamily="34" charset="0"/>
              </a:rPr>
              <a:t>The primary strategy for this recommendation entails: </a:t>
            </a:r>
          </a:p>
          <a:p>
            <a:pPr lvl="1">
              <a:lnSpc>
                <a:spcPct val="120000"/>
              </a:lnSpc>
              <a:spcBef>
                <a:spcPts val="0"/>
              </a:spcBef>
              <a:spcAft>
                <a:spcPts val="600"/>
              </a:spcAft>
              <a:buFont typeface="Verdana" panose="020B0604030504040204" pitchFamily="34" charset="0"/>
              <a:buChar char="‒"/>
            </a:pPr>
            <a:r>
              <a:rPr lang="en-US" sz="2000" dirty="0">
                <a:latin typeface="Verdana" panose="020B0604030504040204" pitchFamily="34" charset="0"/>
                <a:ea typeface="Verdana" panose="020B0604030504040204" pitchFamily="34" charset="0"/>
              </a:rPr>
              <a:t>establishing a $12 an hour minimum starting wage for all direct care workers beginning with the Fiscal Year 2019-2020 state budget, increasing by 50 cents each year until reaching $15 an hour in 2025 and adjusting for inflation annually thereafter; and </a:t>
            </a:r>
          </a:p>
          <a:p>
            <a:pPr lvl="1">
              <a:lnSpc>
                <a:spcPct val="120000"/>
              </a:lnSpc>
              <a:spcBef>
                <a:spcPts val="0"/>
              </a:spcBef>
              <a:spcAft>
                <a:spcPts val="1200"/>
              </a:spcAft>
              <a:buFont typeface="Verdana" panose="020B0604030504040204" pitchFamily="34" charset="0"/>
              <a:buChar char="‒"/>
            </a:pPr>
            <a:r>
              <a:rPr lang="en-US" sz="2000" dirty="0">
                <a:latin typeface="Verdana" panose="020B0604030504040204" pitchFamily="34" charset="0"/>
                <a:ea typeface="Verdana" panose="020B0604030504040204" pitchFamily="34" charset="0"/>
              </a:rPr>
              <a:t>raising Medicaid reimbursement rates and other state-supported payments for providers across the LTSS continuum in parallel with the minimum wage increases</a:t>
            </a:r>
          </a:p>
          <a:p>
            <a:pPr>
              <a:lnSpc>
                <a:spcPct val="120000"/>
              </a:lnSpc>
              <a:spcBef>
                <a:spcPts val="0"/>
              </a:spcBef>
            </a:pPr>
            <a:r>
              <a:rPr lang="en-US" dirty="0">
                <a:solidFill>
                  <a:srgbClr val="333333"/>
                </a:solidFill>
                <a:latin typeface="Verdana" panose="020B0604030504040204" pitchFamily="34" charset="0"/>
                <a:ea typeface="Verdana" panose="020B0604030504040204" pitchFamily="34" charset="0"/>
              </a:rPr>
              <a:t>Develop and implement CHC-MCO rate design and value-based purchasing options focused on DCW retention, which includes opportunities to increase DCW wages</a:t>
            </a:r>
          </a:p>
          <a:p>
            <a:pPr lvl="2">
              <a:lnSpc>
                <a:spcPct val="120000"/>
              </a:lnSpc>
              <a:spcBef>
                <a:spcPts val="0"/>
              </a:spcBef>
            </a:pPr>
            <a:endParaRPr lang="en-US" sz="1800" dirty="0">
              <a:solidFill>
                <a:srgbClr val="333333"/>
              </a:solidFill>
              <a:latin typeface="Arial" panose="020B0604020202020204" pitchFamily="34" charset="0"/>
              <a:cs typeface="Arial" panose="020B0604020202020204" pitchFamily="34" charset="0"/>
            </a:endParaRPr>
          </a:p>
          <a:p>
            <a:pPr lvl="3">
              <a:lnSpc>
                <a:spcPct val="100000"/>
              </a:lnSpc>
              <a:spcBef>
                <a:spcPts val="0"/>
              </a:spcBef>
            </a:pPr>
            <a:endParaRPr lang="en-US" dirty="0">
              <a:solidFill>
                <a:srgbClr val="333333"/>
              </a:solidFill>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F2D205F7-E6BA-45B9-BB55-B55DA2185435}"/>
              </a:ext>
            </a:extLst>
          </p:cNvPr>
          <p:cNvSpPr txBox="1"/>
          <p:nvPr/>
        </p:nvSpPr>
        <p:spPr>
          <a:xfrm>
            <a:off x="128016" y="6250924"/>
            <a:ext cx="621792" cy="338554"/>
          </a:xfrm>
          <a:prstGeom prst="rect">
            <a:avLst/>
          </a:prstGeom>
          <a:noFill/>
        </p:spPr>
        <p:txBody>
          <a:bodyPr wrap="square" rtlCol="0">
            <a:spAutoFit/>
          </a:bodyPr>
          <a:lstStyle/>
          <a:p>
            <a:r>
              <a:rPr lang="en-US" sz="1600" dirty="0">
                <a:latin typeface="Verdana" panose="020B0604030504040204" pitchFamily="34" charset="0"/>
                <a:ea typeface="Verdana" panose="020B0604030504040204" pitchFamily="34" charset="0"/>
              </a:rPr>
              <a:t>12</a:t>
            </a:r>
          </a:p>
        </p:txBody>
      </p:sp>
    </p:spTree>
    <p:extLst>
      <p:ext uri="{BB962C8B-B14F-4D97-AF65-F5344CB8AC3E}">
        <p14:creationId xmlns:p14="http://schemas.microsoft.com/office/powerpoint/2010/main" val="30121244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19F48BE-AD98-4915-AB72-5DC4A8ADECB9}"/>
              </a:ext>
            </a:extLst>
          </p:cNvPr>
          <p:cNvSpPr>
            <a:spLocks noGrp="1"/>
          </p:cNvSpPr>
          <p:nvPr>
            <p:ph type="body" sz="quarter" idx="10"/>
          </p:nvPr>
        </p:nvSpPr>
        <p:spPr/>
        <p:txBody>
          <a:bodyPr>
            <a:normAutofit/>
          </a:bodyPr>
          <a:lstStyle/>
          <a:p>
            <a:pPr algn="ctr"/>
            <a:r>
              <a:rPr lang="en-US" sz="3200" b="1" dirty="0">
                <a:latin typeface="Verdana" panose="020B0604030504040204" pitchFamily="34" charset="0"/>
                <a:ea typeface="Verdana" panose="020B0604030504040204" pitchFamily="34" charset="0"/>
              </a:rPr>
              <a:t>Recommendations &amp; strategies, CONT’D</a:t>
            </a:r>
          </a:p>
        </p:txBody>
      </p:sp>
      <p:sp>
        <p:nvSpPr>
          <p:cNvPr id="4" name="Text Placeholder 3">
            <a:extLst>
              <a:ext uri="{FF2B5EF4-FFF2-40B4-BE49-F238E27FC236}">
                <a16:creationId xmlns:a16="http://schemas.microsoft.com/office/drawing/2014/main" id="{193BD3C9-7E19-4E37-9755-F31839C4EDC5}"/>
              </a:ext>
            </a:extLst>
          </p:cNvPr>
          <p:cNvSpPr>
            <a:spLocks noGrp="1"/>
          </p:cNvSpPr>
          <p:nvPr>
            <p:ph type="body" sz="quarter" idx="12"/>
          </p:nvPr>
        </p:nvSpPr>
        <p:spPr>
          <a:xfrm>
            <a:off x="394608" y="1234440"/>
            <a:ext cx="11402786" cy="4937760"/>
          </a:xfrm>
        </p:spPr>
        <p:txBody>
          <a:bodyPr>
            <a:normAutofit/>
          </a:bodyPr>
          <a:lstStyle/>
          <a:p>
            <a:pPr marL="0" indent="0">
              <a:lnSpc>
                <a:spcPct val="110000"/>
              </a:lnSpc>
              <a:spcBef>
                <a:spcPts val="0"/>
              </a:spcBef>
              <a:buNone/>
            </a:pPr>
            <a:endParaRPr lang="en-US" sz="2200" b="1" u="sng" dirty="0">
              <a:solidFill>
                <a:schemeClr val="tx1"/>
              </a:solidFill>
              <a:latin typeface="Verdana" panose="020B0604030504040204" pitchFamily="34" charset="0"/>
              <a:ea typeface="Verdana" panose="020B0604030504040204" pitchFamily="34" charset="0"/>
            </a:endParaRPr>
          </a:p>
          <a:p>
            <a:pPr marL="0" indent="0">
              <a:lnSpc>
                <a:spcPct val="100000"/>
              </a:lnSpc>
              <a:spcBef>
                <a:spcPts val="0"/>
              </a:spcBef>
              <a:buNone/>
            </a:pPr>
            <a:r>
              <a:rPr lang="en-US" sz="1700" b="1" u="sng" dirty="0">
                <a:solidFill>
                  <a:schemeClr val="tx1"/>
                </a:solidFill>
                <a:latin typeface="Verdana" panose="020B0604030504040204" pitchFamily="34" charset="0"/>
                <a:ea typeface="Verdana" panose="020B0604030504040204" pitchFamily="34" charset="0"/>
              </a:rPr>
              <a:t>DATA COLLECTION </a:t>
            </a:r>
          </a:p>
          <a:p>
            <a:pPr marL="0" indent="0">
              <a:lnSpc>
                <a:spcPct val="100000"/>
              </a:lnSpc>
              <a:spcBef>
                <a:spcPts val="600"/>
              </a:spcBef>
              <a:buNone/>
            </a:pPr>
            <a:r>
              <a:rPr lang="en-US" sz="1700" b="1" dirty="0">
                <a:solidFill>
                  <a:schemeClr val="tx1"/>
                </a:solidFill>
                <a:latin typeface="Verdana" panose="020B0604030504040204" pitchFamily="34" charset="0"/>
                <a:ea typeface="Verdana" panose="020B0604030504040204" pitchFamily="34" charset="0"/>
              </a:rPr>
              <a:t>Goal: </a:t>
            </a:r>
            <a:r>
              <a:rPr lang="en-US" sz="1700" dirty="0">
                <a:latin typeface="Verdana" panose="020B0604030504040204" pitchFamily="34" charset="0"/>
                <a:ea typeface="Verdana" panose="020B0604030504040204" pitchFamily="34" charset="0"/>
              </a:rPr>
              <a:t>Quantify the impact of direct care worker shortages/turnover and strategies to strengthen the workforce and improve consumer outcomes</a:t>
            </a:r>
          </a:p>
          <a:p>
            <a:pPr marL="0" indent="0">
              <a:lnSpc>
                <a:spcPct val="100000"/>
              </a:lnSpc>
              <a:spcBef>
                <a:spcPts val="0"/>
              </a:spcBef>
              <a:buNone/>
            </a:pPr>
            <a:endParaRPr lang="en-US" sz="1700" b="1" dirty="0">
              <a:solidFill>
                <a:schemeClr val="tx1"/>
              </a:solidFill>
              <a:latin typeface="Verdana" panose="020B0604030504040204" pitchFamily="34" charset="0"/>
              <a:ea typeface="Verdana" panose="020B0604030504040204" pitchFamily="34" charset="0"/>
            </a:endParaRPr>
          </a:p>
          <a:p>
            <a:pPr marL="0" indent="0">
              <a:lnSpc>
                <a:spcPct val="100000"/>
              </a:lnSpc>
              <a:spcBef>
                <a:spcPts val="0"/>
              </a:spcBef>
              <a:buNone/>
            </a:pPr>
            <a:r>
              <a:rPr lang="en-US" sz="1700" b="1" dirty="0">
                <a:solidFill>
                  <a:schemeClr val="tx1"/>
                </a:solidFill>
                <a:latin typeface="Verdana" panose="020B0604030504040204" pitchFamily="34" charset="0"/>
                <a:ea typeface="Verdana" panose="020B0604030504040204" pitchFamily="34" charset="0"/>
              </a:rPr>
              <a:t>Recommendation: </a:t>
            </a:r>
            <a:r>
              <a:rPr lang="en-US" sz="1700" dirty="0">
                <a:latin typeface="Verdana" panose="020B0604030504040204" pitchFamily="34" charset="0"/>
                <a:ea typeface="Verdana" panose="020B0604030504040204" pitchFamily="34" charset="0"/>
              </a:rPr>
              <a:t>Implement standardized data tracking, reporting, and training of direct care workforce quality indicators across long-term services and supports (LTSS) settings</a:t>
            </a:r>
          </a:p>
          <a:p>
            <a:pPr marL="0" indent="0">
              <a:lnSpc>
                <a:spcPct val="100000"/>
              </a:lnSpc>
              <a:spcBef>
                <a:spcPts val="0"/>
              </a:spcBef>
              <a:buNone/>
            </a:pPr>
            <a:endParaRPr lang="en-US" sz="1700" b="1" dirty="0">
              <a:solidFill>
                <a:schemeClr val="tx1"/>
              </a:solidFill>
              <a:latin typeface="Verdana" panose="020B0604030504040204" pitchFamily="34" charset="0"/>
              <a:ea typeface="Verdana" panose="020B0604030504040204" pitchFamily="34" charset="0"/>
            </a:endParaRPr>
          </a:p>
          <a:p>
            <a:pPr marL="0" indent="0">
              <a:lnSpc>
                <a:spcPct val="100000"/>
              </a:lnSpc>
              <a:spcBef>
                <a:spcPts val="0"/>
              </a:spcBef>
              <a:buNone/>
            </a:pPr>
            <a:r>
              <a:rPr lang="en-US" sz="1700" b="1" dirty="0">
                <a:solidFill>
                  <a:schemeClr val="tx1"/>
                </a:solidFill>
                <a:latin typeface="Verdana" panose="020B0604030504040204" pitchFamily="34" charset="0"/>
                <a:ea typeface="Verdana" panose="020B0604030504040204" pitchFamily="34" charset="0"/>
              </a:rPr>
              <a:t>Strategies: </a:t>
            </a:r>
          </a:p>
          <a:p>
            <a:pPr>
              <a:lnSpc>
                <a:spcPct val="100000"/>
              </a:lnSpc>
              <a:spcBef>
                <a:spcPts val="0"/>
              </a:spcBef>
              <a:spcAft>
                <a:spcPts val="1200"/>
              </a:spcAft>
            </a:pPr>
            <a:r>
              <a:rPr lang="en-US" sz="1700" dirty="0">
                <a:solidFill>
                  <a:srgbClr val="333333"/>
                </a:solidFill>
                <a:latin typeface="Verdana" panose="020B0604030504040204" pitchFamily="34" charset="0"/>
                <a:ea typeface="Verdana" panose="020B0604030504040204" pitchFamily="34" charset="0"/>
              </a:rPr>
              <a:t>The primary strategy calls for establishing a uniform reporting system to collect data on key direct care workforce quality indicators by initiating pilot projects with the CHC-MCOs</a:t>
            </a:r>
          </a:p>
          <a:p>
            <a:pPr>
              <a:lnSpc>
                <a:spcPct val="100000"/>
              </a:lnSpc>
              <a:spcBef>
                <a:spcPts val="0"/>
              </a:spcBef>
              <a:spcAft>
                <a:spcPts val="1200"/>
              </a:spcAft>
            </a:pPr>
            <a:r>
              <a:rPr lang="en-US" sz="1700" dirty="0">
                <a:solidFill>
                  <a:srgbClr val="333333"/>
                </a:solidFill>
                <a:latin typeface="Verdana" panose="020B0604030504040204" pitchFamily="34" charset="0"/>
                <a:ea typeface="Verdana" panose="020B0604030504040204" pitchFamily="34" charset="0"/>
              </a:rPr>
              <a:t>Once pilot projects conclude, make needed adjustments and require DCW quality data collection as part of contracts with CHC-MCOs</a:t>
            </a:r>
          </a:p>
          <a:p>
            <a:pPr>
              <a:lnSpc>
                <a:spcPct val="100000"/>
              </a:lnSpc>
              <a:spcBef>
                <a:spcPts val="0"/>
              </a:spcBef>
            </a:pPr>
            <a:r>
              <a:rPr lang="en-US" sz="1700" dirty="0">
                <a:solidFill>
                  <a:srgbClr val="333333"/>
                </a:solidFill>
                <a:latin typeface="Verdana" panose="020B0604030504040204" pitchFamily="34" charset="0"/>
                <a:ea typeface="Verdana" panose="020B0604030504040204" pitchFamily="34" charset="0"/>
              </a:rPr>
              <a:t>Utilize lessons learned to determine how best to collect data from entities providing LTSS through other state-funded or administered programs </a:t>
            </a:r>
          </a:p>
        </p:txBody>
      </p:sp>
      <p:sp>
        <p:nvSpPr>
          <p:cNvPr id="5" name="TextBox 4">
            <a:extLst>
              <a:ext uri="{FF2B5EF4-FFF2-40B4-BE49-F238E27FC236}">
                <a16:creationId xmlns:a16="http://schemas.microsoft.com/office/drawing/2014/main" id="{78D28C23-F11E-477D-BA0D-385CDBAA6115}"/>
              </a:ext>
            </a:extLst>
          </p:cNvPr>
          <p:cNvSpPr txBox="1"/>
          <p:nvPr/>
        </p:nvSpPr>
        <p:spPr>
          <a:xfrm>
            <a:off x="128016" y="6250924"/>
            <a:ext cx="484632" cy="338554"/>
          </a:xfrm>
          <a:prstGeom prst="rect">
            <a:avLst/>
          </a:prstGeom>
          <a:noFill/>
        </p:spPr>
        <p:txBody>
          <a:bodyPr wrap="square" rtlCol="0">
            <a:spAutoFit/>
          </a:bodyPr>
          <a:lstStyle/>
          <a:p>
            <a:r>
              <a:rPr lang="en-US" sz="1600" dirty="0">
                <a:latin typeface="Verdana" panose="020B0604030504040204" pitchFamily="34" charset="0"/>
                <a:ea typeface="Verdana" panose="020B0604030504040204" pitchFamily="34" charset="0"/>
              </a:rPr>
              <a:t>13</a:t>
            </a:r>
          </a:p>
        </p:txBody>
      </p:sp>
    </p:spTree>
    <p:extLst>
      <p:ext uri="{BB962C8B-B14F-4D97-AF65-F5344CB8AC3E}">
        <p14:creationId xmlns:p14="http://schemas.microsoft.com/office/powerpoint/2010/main" val="7591376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19F48BE-AD98-4915-AB72-5DC4A8ADECB9}"/>
              </a:ext>
            </a:extLst>
          </p:cNvPr>
          <p:cNvSpPr>
            <a:spLocks noGrp="1"/>
          </p:cNvSpPr>
          <p:nvPr>
            <p:ph type="body" sz="quarter" idx="10"/>
          </p:nvPr>
        </p:nvSpPr>
        <p:spPr/>
        <p:txBody>
          <a:bodyPr>
            <a:normAutofit/>
          </a:bodyPr>
          <a:lstStyle/>
          <a:p>
            <a:pPr algn="ctr"/>
            <a:r>
              <a:rPr lang="en-US" sz="3200" b="1" dirty="0">
                <a:latin typeface="Verdana" panose="020B0604030504040204" pitchFamily="34" charset="0"/>
                <a:ea typeface="Verdana" panose="020B0604030504040204" pitchFamily="34" charset="0"/>
              </a:rPr>
              <a:t>Recommendations &amp; strategies, CONT’D</a:t>
            </a:r>
          </a:p>
        </p:txBody>
      </p:sp>
      <p:sp>
        <p:nvSpPr>
          <p:cNvPr id="4" name="Text Placeholder 3">
            <a:extLst>
              <a:ext uri="{FF2B5EF4-FFF2-40B4-BE49-F238E27FC236}">
                <a16:creationId xmlns:a16="http://schemas.microsoft.com/office/drawing/2014/main" id="{193BD3C9-7E19-4E37-9755-F31839C4EDC5}"/>
              </a:ext>
            </a:extLst>
          </p:cNvPr>
          <p:cNvSpPr>
            <a:spLocks noGrp="1"/>
          </p:cNvSpPr>
          <p:nvPr>
            <p:ph type="body" sz="quarter" idx="12"/>
          </p:nvPr>
        </p:nvSpPr>
        <p:spPr>
          <a:xfrm>
            <a:off x="394608" y="1234440"/>
            <a:ext cx="11402786" cy="4937760"/>
          </a:xfrm>
        </p:spPr>
        <p:txBody>
          <a:bodyPr>
            <a:normAutofit/>
          </a:bodyPr>
          <a:lstStyle/>
          <a:p>
            <a:pPr>
              <a:lnSpc>
                <a:spcPct val="100000"/>
              </a:lnSpc>
              <a:spcBef>
                <a:spcPts val="0"/>
              </a:spcBef>
            </a:pPr>
            <a:endParaRPr lang="en-US" sz="2200" dirty="0">
              <a:latin typeface="Verdana" panose="020B0604030504040204" pitchFamily="34" charset="0"/>
              <a:ea typeface="Verdana" panose="020B0604030504040204" pitchFamily="34" charset="0"/>
            </a:endParaRPr>
          </a:p>
          <a:p>
            <a:pPr marL="0" indent="0">
              <a:lnSpc>
                <a:spcPct val="100000"/>
              </a:lnSpc>
              <a:spcBef>
                <a:spcPts val="0"/>
              </a:spcBef>
              <a:buNone/>
            </a:pPr>
            <a:r>
              <a:rPr lang="en-US" sz="1700" b="1" u="sng" dirty="0">
                <a:solidFill>
                  <a:schemeClr val="tx1"/>
                </a:solidFill>
                <a:latin typeface="Verdana" panose="020B0604030504040204" pitchFamily="34" charset="0"/>
                <a:ea typeface="Verdana" panose="020B0604030504040204" pitchFamily="34" charset="0"/>
              </a:rPr>
              <a:t>CARE TEAM INTEGRATION</a:t>
            </a:r>
          </a:p>
          <a:p>
            <a:pPr marL="0" indent="0">
              <a:lnSpc>
                <a:spcPct val="100000"/>
              </a:lnSpc>
              <a:spcBef>
                <a:spcPts val="600"/>
              </a:spcBef>
              <a:buNone/>
            </a:pPr>
            <a:r>
              <a:rPr lang="en-US" sz="1700" b="1" dirty="0">
                <a:solidFill>
                  <a:schemeClr val="tx1"/>
                </a:solidFill>
                <a:latin typeface="Verdana" panose="020B0604030504040204" pitchFamily="34" charset="0"/>
                <a:ea typeface="Verdana" panose="020B0604030504040204" pitchFamily="34" charset="0"/>
              </a:rPr>
              <a:t>Goal: </a:t>
            </a:r>
          </a:p>
          <a:p>
            <a:pPr marL="0" indent="0">
              <a:lnSpc>
                <a:spcPct val="100000"/>
              </a:lnSpc>
              <a:spcBef>
                <a:spcPts val="0"/>
              </a:spcBef>
              <a:buNone/>
            </a:pPr>
            <a:r>
              <a:rPr lang="en-US" sz="1700" dirty="0">
                <a:latin typeface="Verdana" panose="020B0604030504040204" pitchFamily="34" charset="0"/>
                <a:ea typeface="Verdana" panose="020B0604030504040204" pitchFamily="34" charset="0"/>
              </a:rPr>
              <a:t>Enhance workplace culture and consumer outcomes by fully utilizing the skills and knowledge of direct care workers</a:t>
            </a:r>
          </a:p>
          <a:p>
            <a:pPr marL="0" indent="0">
              <a:lnSpc>
                <a:spcPct val="100000"/>
              </a:lnSpc>
              <a:spcBef>
                <a:spcPts val="0"/>
              </a:spcBef>
              <a:buNone/>
            </a:pPr>
            <a:endParaRPr lang="en-US" sz="1700" b="1" dirty="0">
              <a:solidFill>
                <a:schemeClr val="tx1"/>
              </a:solidFill>
              <a:latin typeface="Verdana" panose="020B0604030504040204" pitchFamily="34" charset="0"/>
              <a:ea typeface="Verdana" panose="020B0604030504040204" pitchFamily="34" charset="0"/>
            </a:endParaRPr>
          </a:p>
          <a:p>
            <a:pPr marL="0" indent="0">
              <a:lnSpc>
                <a:spcPct val="100000"/>
              </a:lnSpc>
              <a:spcBef>
                <a:spcPts val="0"/>
              </a:spcBef>
              <a:buNone/>
            </a:pPr>
            <a:r>
              <a:rPr lang="en-US" sz="1700" b="1" dirty="0">
                <a:solidFill>
                  <a:schemeClr val="tx1"/>
                </a:solidFill>
                <a:latin typeface="Verdana" panose="020B0604030504040204" pitchFamily="34" charset="0"/>
                <a:ea typeface="Verdana" panose="020B0604030504040204" pitchFamily="34" charset="0"/>
              </a:rPr>
              <a:t>Recommendation: </a:t>
            </a:r>
          </a:p>
          <a:p>
            <a:pPr marL="0" indent="0">
              <a:lnSpc>
                <a:spcPct val="100000"/>
              </a:lnSpc>
              <a:spcBef>
                <a:spcPts val="0"/>
              </a:spcBef>
              <a:buNone/>
            </a:pPr>
            <a:r>
              <a:rPr lang="en-US" sz="1700" dirty="0">
                <a:latin typeface="Verdana" panose="020B0604030504040204" pitchFamily="34" charset="0"/>
                <a:ea typeface="Verdana" panose="020B0604030504040204" pitchFamily="34" charset="0"/>
              </a:rPr>
              <a:t>Require integration of direct care workers into person-centered planning teams by long-term services and supports (LTSS) providers and health plans</a:t>
            </a:r>
          </a:p>
          <a:p>
            <a:pPr marL="0" indent="0">
              <a:lnSpc>
                <a:spcPct val="100000"/>
              </a:lnSpc>
              <a:spcBef>
                <a:spcPts val="0"/>
              </a:spcBef>
              <a:buNone/>
            </a:pPr>
            <a:endParaRPr lang="en-US" sz="1700" b="1" dirty="0">
              <a:solidFill>
                <a:schemeClr val="tx1"/>
              </a:solidFill>
              <a:latin typeface="Verdana" panose="020B0604030504040204" pitchFamily="34" charset="0"/>
              <a:ea typeface="Verdana" panose="020B0604030504040204" pitchFamily="34" charset="0"/>
            </a:endParaRPr>
          </a:p>
          <a:p>
            <a:pPr marL="0" indent="0">
              <a:lnSpc>
                <a:spcPct val="100000"/>
              </a:lnSpc>
              <a:spcBef>
                <a:spcPts val="0"/>
              </a:spcBef>
              <a:buNone/>
            </a:pPr>
            <a:r>
              <a:rPr lang="en-US" sz="1700" b="1" dirty="0">
                <a:solidFill>
                  <a:schemeClr val="tx1"/>
                </a:solidFill>
                <a:latin typeface="Verdana" panose="020B0604030504040204" pitchFamily="34" charset="0"/>
                <a:ea typeface="Verdana" panose="020B0604030504040204" pitchFamily="34" charset="0"/>
              </a:rPr>
              <a:t>Strategies: </a:t>
            </a:r>
          </a:p>
          <a:p>
            <a:pPr>
              <a:lnSpc>
                <a:spcPct val="100000"/>
              </a:lnSpc>
              <a:spcBef>
                <a:spcPts val="0"/>
              </a:spcBef>
            </a:pPr>
            <a:r>
              <a:rPr lang="en-US" sz="1700" dirty="0">
                <a:solidFill>
                  <a:srgbClr val="333333"/>
                </a:solidFill>
                <a:latin typeface="Verdana" panose="020B0604030504040204" pitchFamily="34" charset="0"/>
                <a:ea typeface="Verdana" panose="020B0604030504040204" pitchFamily="34" charset="0"/>
              </a:rPr>
              <a:t>Require providers across the LTSS continuum to include DCWs on person-centered planning teams and include this as: </a:t>
            </a:r>
          </a:p>
          <a:p>
            <a:pPr lvl="1">
              <a:lnSpc>
                <a:spcPct val="100000"/>
              </a:lnSpc>
              <a:spcBef>
                <a:spcPts val="0"/>
              </a:spcBef>
              <a:spcAft>
                <a:spcPts val="600"/>
              </a:spcAft>
              <a:buFont typeface="Arial" panose="020B0604020202020204" pitchFamily="34" charset="0"/>
              <a:buChar char="‒"/>
            </a:pPr>
            <a:r>
              <a:rPr lang="en-US" sz="1700" dirty="0">
                <a:solidFill>
                  <a:srgbClr val="333333"/>
                </a:solidFill>
                <a:latin typeface="Verdana" panose="020B0604030504040204" pitchFamily="34" charset="0"/>
                <a:ea typeface="Verdana" panose="020B0604030504040204" pitchFamily="34" charset="0"/>
              </a:rPr>
              <a:t>a requirement of the commonwealth’s contracts with the Community HealthChoices Managed Care Organizations and allow Medicaid home care providers to bill for the time direct care workers spend in care planning meetings</a:t>
            </a:r>
          </a:p>
          <a:p>
            <a:pPr lvl="1">
              <a:lnSpc>
                <a:spcPct val="100000"/>
              </a:lnSpc>
              <a:spcBef>
                <a:spcPts val="0"/>
              </a:spcBef>
              <a:buFont typeface="Arial" panose="020B0604020202020204" pitchFamily="34" charset="0"/>
              <a:buChar char="‒"/>
            </a:pPr>
            <a:r>
              <a:rPr lang="en-US" sz="1700" dirty="0">
                <a:solidFill>
                  <a:srgbClr val="333333"/>
                </a:solidFill>
                <a:latin typeface="Verdana" panose="020B0604030504040204" pitchFamily="34" charset="0"/>
                <a:ea typeface="Verdana" panose="020B0604030504040204" pitchFamily="34" charset="0"/>
              </a:rPr>
              <a:t>a condition for licensure for all LTSS providers </a:t>
            </a:r>
          </a:p>
          <a:p>
            <a:pPr lvl="1">
              <a:lnSpc>
                <a:spcPct val="100000"/>
              </a:lnSpc>
              <a:spcBef>
                <a:spcPts val="0"/>
              </a:spcBef>
            </a:pPr>
            <a:endParaRPr lang="en-US" b="1" dirty="0">
              <a:solidFill>
                <a:schemeClr val="tx1"/>
              </a:solidFill>
            </a:endParaRPr>
          </a:p>
        </p:txBody>
      </p:sp>
      <p:sp>
        <p:nvSpPr>
          <p:cNvPr id="5" name="TextBox 4">
            <a:extLst>
              <a:ext uri="{FF2B5EF4-FFF2-40B4-BE49-F238E27FC236}">
                <a16:creationId xmlns:a16="http://schemas.microsoft.com/office/drawing/2014/main" id="{C1DCF61C-90BD-49E3-BED7-BF482F9EDE55}"/>
              </a:ext>
            </a:extLst>
          </p:cNvPr>
          <p:cNvSpPr txBox="1"/>
          <p:nvPr/>
        </p:nvSpPr>
        <p:spPr>
          <a:xfrm>
            <a:off x="128016" y="6250924"/>
            <a:ext cx="475488" cy="338554"/>
          </a:xfrm>
          <a:prstGeom prst="rect">
            <a:avLst/>
          </a:prstGeom>
          <a:noFill/>
        </p:spPr>
        <p:txBody>
          <a:bodyPr wrap="square" rtlCol="0">
            <a:spAutoFit/>
          </a:bodyPr>
          <a:lstStyle/>
          <a:p>
            <a:r>
              <a:rPr lang="en-US" sz="1600" dirty="0">
                <a:latin typeface="Verdana" panose="020B0604030504040204" pitchFamily="34" charset="0"/>
                <a:ea typeface="Verdana" panose="020B0604030504040204" pitchFamily="34" charset="0"/>
              </a:rPr>
              <a:t>14</a:t>
            </a:r>
          </a:p>
        </p:txBody>
      </p:sp>
    </p:spTree>
    <p:extLst>
      <p:ext uri="{BB962C8B-B14F-4D97-AF65-F5344CB8AC3E}">
        <p14:creationId xmlns:p14="http://schemas.microsoft.com/office/powerpoint/2010/main" val="7277259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19F48BE-AD98-4915-AB72-5DC4A8ADECB9}"/>
              </a:ext>
            </a:extLst>
          </p:cNvPr>
          <p:cNvSpPr>
            <a:spLocks noGrp="1"/>
          </p:cNvSpPr>
          <p:nvPr>
            <p:ph type="body" sz="quarter" idx="10"/>
          </p:nvPr>
        </p:nvSpPr>
        <p:spPr/>
        <p:txBody>
          <a:bodyPr>
            <a:normAutofit/>
          </a:bodyPr>
          <a:lstStyle/>
          <a:p>
            <a:pPr algn="ctr"/>
            <a:r>
              <a:rPr lang="en-US" sz="3200" b="1" dirty="0">
                <a:latin typeface="Verdana" panose="020B0604030504040204" pitchFamily="34" charset="0"/>
                <a:ea typeface="Verdana" panose="020B0604030504040204" pitchFamily="34" charset="0"/>
              </a:rPr>
              <a:t>Recommendations &amp; strategies, CONT’D</a:t>
            </a:r>
          </a:p>
        </p:txBody>
      </p:sp>
      <p:sp>
        <p:nvSpPr>
          <p:cNvPr id="4" name="Text Placeholder 3">
            <a:extLst>
              <a:ext uri="{FF2B5EF4-FFF2-40B4-BE49-F238E27FC236}">
                <a16:creationId xmlns:a16="http://schemas.microsoft.com/office/drawing/2014/main" id="{193BD3C9-7E19-4E37-9755-F31839C4EDC5}"/>
              </a:ext>
            </a:extLst>
          </p:cNvPr>
          <p:cNvSpPr>
            <a:spLocks noGrp="1"/>
          </p:cNvSpPr>
          <p:nvPr>
            <p:ph type="body" sz="quarter" idx="12"/>
          </p:nvPr>
        </p:nvSpPr>
        <p:spPr>
          <a:xfrm>
            <a:off x="394608" y="1234440"/>
            <a:ext cx="11402786" cy="5016484"/>
          </a:xfrm>
        </p:spPr>
        <p:txBody>
          <a:bodyPr>
            <a:normAutofit fontScale="62500" lnSpcReduction="20000"/>
          </a:bodyPr>
          <a:lstStyle/>
          <a:p>
            <a:pPr>
              <a:lnSpc>
                <a:spcPct val="120000"/>
              </a:lnSpc>
              <a:spcBef>
                <a:spcPts val="0"/>
              </a:spcBef>
            </a:pPr>
            <a:endParaRPr lang="en-US" sz="2800" dirty="0">
              <a:latin typeface="Verdana" panose="020B0604030504040204" pitchFamily="34" charset="0"/>
              <a:ea typeface="Verdana" panose="020B0604030504040204" pitchFamily="34" charset="0"/>
            </a:endParaRPr>
          </a:p>
          <a:p>
            <a:pPr marL="0" indent="0">
              <a:lnSpc>
                <a:spcPct val="120000"/>
              </a:lnSpc>
              <a:spcBef>
                <a:spcPts val="0"/>
              </a:spcBef>
              <a:buNone/>
            </a:pPr>
            <a:r>
              <a:rPr lang="en-US" sz="2400" b="1" u="sng" dirty="0">
                <a:solidFill>
                  <a:schemeClr val="tx1"/>
                </a:solidFill>
                <a:latin typeface="Verdana" panose="020B0604030504040204" pitchFamily="34" charset="0"/>
                <a:ea typeface="Verdana" panose="020B0604030504040204" pitchFamily="34" charset="0"/>
              </a:rPr>
              <a:t>TECHNOLOGY UTILIZATION </a:t>
            </a:r>
          </a:p>
          <a:p>
            <a:pPr marL="0" indent="0">
              <a:lnSpc>
                <a:spcPct val="120000"/>
              </a:lnSpc>
              <a:spcBef>
                <a:spcPts val="600"/>
              </a:spcBef>
              <a:buNone/>
            </a:pPr>
            <a:r>
              <a:rPr lang="en-US" sz="2400" b="1" dirty="0">
                <a:solidFill>
                  <a:schemeClr val="tx1"/>
                </a:solidFill>
                <a:latin typeface="Verdana" panose="020B0604030504040204" pitchFamily="34" charset="0"/>
                <a:ea typeface="Verdana" panose="020B0604030504040204" pitchFamily="34" charset="0"/>
              </a:rPr>
              <a:t>Goal: </a:t>
            </a:r>
          </a:p>
          <a:p>
            <a:pPr marL="0" indent="0">
              <a:lnSpc>
                <a:spcPct val="120000"/>
              </a:lnSpc>
              <a:spcBef>
                <a:spcPts val="0"/>
              </a:spcBef>
              <a:buNone/>
            </a:pPr>
            <a:r>
              <a:rPr lang="en-US" sz="2400" dirty="0">
                <a:latin typeface="Verdana" panose="020B0604030504040204" pitchFamily="34" charset="0"/>
                <a:ea typeface="Verdana" panose="020B0604030504040204" pitchFamily="34" charset="0"/>
              </a:rPr>
              <a:t>Enhance the utilization of technology to assist direct care workers in providing quality services and supports and to help alleviate staffing demands by empowering participants with greater options for self-care to maximize their independence and safety</a:t>
            </a:r>
          </a:p>
          <a:p>
            <a:pPr marL="0" indent="0">
              <a:lnSpc>
                <a:spcPct val="120000"/>
              </a:lnSpc>
              <a:spcBef>
                <a:spcPts val="0"/>
              </a:spcBef>
              <a:buNone/>
            </a:pPr>
            <a:endParaRPr lang="en-US" sz="2400" b="1" dirty="0">
              <a:solidFill>
                <a:schemeClr val="tx1"/>
              </a:solidFill>
              <a:latin typeface="Verdana" panose="020B0604030504040204" pitchFamily="34" charset="0"/>
              <a:ea typeface="Verdana" panose="020B0604030504040204" pitchFamily="34" charset="0"/>
            </a:endParaRPr>
          </a:p>
          <a:p>
            <a:pPr marL="0" indent="0">
              <a:lnSpc>
                <a:spcPct val="120000"/>
              </a:lnSpc>
              <a:spcBef>
                <a:spcPts val="0"/>
              </a:spcBef>
              <a:buNone/>
            </a:pPr>
            <a:r>
              <a:rPr lang="en-US" sz="2400" b="1" dirty="0">
                <a:solidFill>
                  <a:schemeClr val="tx1"/>
                </a:solidFill>
                <a:latin typeface="Verdana" panose="020B0604030504040204" pitchFamily="34" charset="0"/>
                <a:ea typeface="Verdana" panose="020B0604030504040204" pitchFamily="34" charset="0"/>
              </a:rPr>
              <a:t>Recommendation: </a:t>
            </a:r>
          </a:p>
          <a:p>
            <a:pPr marL="0" indent="0">
              <a:lnSpc>
                <a:spcPct val="120000"/>
              </a:lnSpc>
              <a:spcBef>
                <a:spcPts val="0"/>
              </a:spcBef>
              <a:buNone/>
            </a:pPr>
            <a:r>
              <a:rPr lang="en-US" sz="2400" dirty="0">
                <a:latin typeface="Verdana" panose="020B0604030504040204" pitchFamily="34" charset="0"/>
                <a:ea typeface="Verdana" panose="020B0604030504040204" pitchFamily="34" charset="0"/>
              </a:rPr>
              <a:t>Expand the availability and coverage of technology supports for both direct care workers and LTSS participants by improving the dissemination of information on technology for direct care and providing greater investment in existing state supported programs</a:t>
            </a:r>
          </a:p>
          <a:p>
            <a:pPr marL="0" indent="0">
              <a:lnSpc>
                <a:spcPct val="120000"/>
              </a:lnSpc>
              <a:spcBef>
                <a:spcPts val="0"/>
              </a:spcBef>
              <a:buNone/>
            </a:pPr>
            <a:endParaRPr lang="en-US" sz="2400" b="1" dirty="0">
              <a:solidFill>
                <a:schemeClr val="tx1"/>
              </a:solidFill>
              <a:latin typeface="Verdana" panose="020B0604030504040204" pitchFamily="34" charset="0"/>
              <a:ea typeface="Verdana" panose="020B0604030504040204" pitchFamily="34" charset="0"/>
            </a:endParaRPr>
          </a:p>
          <a:p>
            <a:pPr marL="0" indent="0">
              <a:lnSpc>
                <a:spcPct val="120000"/>
              </a:lnSpc>
              <a:spcBef>
                <a:spcPts val="0"/>
              </a:spcBef>
              <a:buNone/>
            </a:pPr>
            <a:r>
              <a:rPr lang="en-US" sz="2400" b="1" dirty="0">
                <a:solidFill>
                  <a:schemeClr val="tx1"/>
                </a:solidFill>
                <a:latin typeface="Verdana" panose="020B0604030504040204" pitchFamily="34" charset="0"/>
                <a:ea typeface="Verdana" panose="020B0604030504040204" pitchFamily="34" charset="0"/>
              </a:rPr>
              <a:t>Strategies: </a:t>
            </a:r>
          </a:p>
          <a:p>
            <a:pPr>
              <a:lnSpc>
                <a:spcPct val="120000"/>
              </a:lnSpc>
              <a:spcBef>
                <a:spcPts val="0"/>
              </a:spcBef>
              <a:spcAft>
                <a:spcPts val="1200"/>
              </a:spcAft>
            </a:pPr>
            <a:r>
              <a:rPr lang="en-US" sz="2400" dirty="0">
                <a:solidFill>
                  <a:srgbClr val="333333"/>
                </a:solidFill>
                <a:latin typeface="Verdana" panose="020B0604030504040204" pitchFamily="34" charset="0"/>
                <a:ea typeface="Verdana" panose="020B0604030504040204" pitchFamily="34" charset="0"/>
              </a:rPr>
              <a:t>Require CHC-MCOs to submit annual plans to DHS on their efforts to implement and expand the availability of technology, collect data to measure the impact of technology, identify emerging technologies, and provide appropriate training </a:t>
            </a:r>
            <a:endParaRPr lang="en-US" sz="2400" dirty="0">
              <a:latin typeface="Verdana" panose="020B0604030504040204" pitchFamily="34" charset="0"/>
              <a:ea typeface="Verdana" panose="020B0604030504040204" pitchFamily="34" charset="0"/>
            </a:endParaRPr>
          </a:p>
          <a:p>
            <a:pPr>
              <a:lnSpc>
                <a:spcPct val="120000"/>
              </a:lnSpc>
              <a:spcBef>
                <a:spcPts val="0"/>
              </a:spcBef>
              <a:spcAft>
                <a:spcPts val="600"/>
              </a:spcAft>
            </a:pPr>
            <a:r>
              <a:rPr lang="en-US" sz="2400" dirty="0">
                <a:solidFill>
                  <a:srgbClr val="333333"/>
                </a:solidFill>
                <a:latin typeface="Verdana" panose="020B0604030504040204" pitchFamily="34" charset="0"/>
                <a:ea typeface="Verdana" panose="020B0604030504040204" pitchFamily="34" charset="0"/>
              </a:rPr>
              <a:t>Enhance the strength of current state assistive technology by allocating additional funding in state budget </a:t>
            </a:r>
          </a:p>
          <a:p>
            <a:pPr>
              <a:lnSpc>
                <a:spcPct val="120000"/>
              </a:lnSpc>
              <a:spcBef>
                <a:spcPts val="0"/>
              </a:spcBef>
            </a:pPr>
            <a:r>
              <a:rPr lang="en-US" sz="2400" dirty="0">
                <a:latin typeface="Verdana" panose="020B0604030504040204" pitchFamily="34" charset="0"/>
                <a:ea typeface="Verdana" panose="020B0604030504040204" pitchFamily="34" charset="0"/>
              </a:rPr>
              <a:t>Invest in state broadband to ensure that DCWs and consumers throughout Pennsylvania can fully utilize technology options</a:t>
            </a:r>
            <a:endParaRPr lang="en-US" sz="2400" dirty="0">
              <a:solidFill>
                <a:srgbClr val="333333"/>
              </a:solidFill>
              <a:latin typeface="Verdana" panose="020B0604030504040204" pitchFamily="34" charset="0"/>
              <a:ea typeface="Verdana" panose="020B0604030504040204" pitchFamily="34" charset="0"/>
            </a:endParaRPr>
          </a:p>
          <a:p>
            <a:pPr marL="457200" lvl="1" indent="0">
              <a:lnSpc>
                <a:spcPct val="100000"/>
              </a:lnSpc>
              <a:spcBef>
                <a:spcPts val="0"/>
              </a:spcBef>
              <a:buNone/>
            </a:pPr>
            <a:endParaRPr lang="en-US" b="1" dirty="0">
              <a:solidFill>
                <a:schemeClr val="tx1"/>
              </a:solidFill>
            </a:endParaRPr>
          </a:p>
        </p:txBody>
      </p:sp>
      <p:sp>
        <p:nvSpPr>
          <p:cNvPr id="5" name="TextBox 4">
            <a:extLst>
              <a:ext uri="{FF2B5EF4-FFF2-40B4-BE49-F238E27FC236}">
                <a16:creationId xmlns:a16="http://schemas.microsoft.com/office/drawing/2014/main" id="{96B5F28D-7589-4E86-8FDE-B05687E69F7D}"/>
              </a:ext>
            </a:extLst>
          </p:cNvPr>
          <p:cNvSpPr txBox="1"/>
          <p:nvPr/>
        </p:nvSpPr>
        <p:spPr>
          <a:xfrm>
            <a:off x="128016" y="6250924"/>
            <a:ext cx="484632" cy="338554"/>
          </a:xfrm>
          <a:prstGeom prst="rect">
            <a:avLst/>
          </a:prstGeom>
          <a:noFill/>
        </p:spPr>
        <p:txBody>
          <a:bodyPr wrap="square" rtlCol="0">
            <a:spAutoFit/>
          </a:bodyPr>
          <a:lstStyle/>
          <a:p>
            <a:r>
              <a:rPr lang="en-US" sz="1600" dirty="0">
                <a:latin typeface="Verdana" panose="020B0604030504040204" pitchFamily="34" charset="0"/>
                <a:ea typeface="Verdana" panose="020B0604030504040204" pitchFamily="34" charset="0"/>
              </a:rPr>
              <a:t>15</a:t>
            </a:r>
          </a:p>
        </p:txBody>
      </p:sp>
    </p:spTree>
    <p:extLst>
      <p:ext uri="{BB962C8B-B14F-4D97-AF65-F5344CB8AC3E}">
        <p14:creationId xmlns:p14="http://schemas.microsoft.com/office/powerpoint/2010/main" val="42164423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19F48BE-AD98-4915-AB72-5DC4A8ADECB9}"/>
              </a:ext>
            </a:extLst>
          </p:cNvPr>
          <p:cNvSpPr>
            <a:spLocks noGrp="1"/>
          </p:cNvSpPr>
          <p:nvPr>
            <p:ph type="body" sz="quarter" idx="10"/>
          </p:nvPr>
        </p:nvSpPr>
        <p:spPr/>
        <p:txBody>
          <a:bodyPr>
            <a:normAutofit/>
          </a:bodyPr>
          <a:lstStyle/>
          <a:p>
            <a:pPr algn="ctr"/>
            <a:r>
              <a:rPr lang="en-US" sz="3200" b="1" dirty="0">
                <a:latin typeface="Verdana" panose="020B0604030504040204" pitchFamily="34" charset="0"/>
                <a:ea typeface="Verdana" panose="020B0604030504040204" pitchFamily="34" charset="0"/>
              </a:rPr>
              <a:t>Recommendations &amp; strategies, CONT’D</a:t>
            </a:r>
          </a:p>
        </p:txBody>
      </p:sp>
      <p:sp>
        <p:nvSpPr>
          <p:cNvPr id="4" name="Text Placeholder 3">
            <a:extLst>
              <a:ext uri="{FF2B5EF4-FFF2-40B4-BE49-F238E27FC236}">
                <a16:creationId xmlns:a16="http://schemas.microsoft.com/office/drawing/2014/main" id="{193BD3C9-7E19-4E37-9755-F31839C4EDC5}"/>
              </a:ext>
            </a:extLst>
          </p:cNvPr>
          <p:cNvSpPr>
            <a:spLocks noGrp="1"/>
          </p:cNvSpPr>
          <p:nvPr>
            <p:ph type="body" sz="quarter" idx="12"/>
          </p:nvPr>
        </p:nvSpPr>
        <p:spPr>
          <a:xfrm>
            <a:off x="394608" y="1234440"/>
            <a:ext cx="11402786" cy="4937760"/>
          </a:xfrm>
        </p:spPr>
        <p:txBody>
          <a:bodyPr>
            <a:normAutofit fontScale="77500" lnSpcReduction="20000"/>
          </a:bodyPr>
          <a:lstStyle/>
          <a:p>
            <a:pPr>
              <a:lnSpc>
                <a:spcPct val="120000"/>
              </a:lnSpc>
              <a:spcBef>
                <a:spcPts val="0"/>
              </a:spcBef>
            </a:pPr>
            <a:endParaRPr lang="en-US" sz="2600" dirty="0"/>
          </a:p>
          <a:p>
            <a:pPr marL="0" indent="0">
              <a:lnSpc>
                <a:spcPct val="120000"/>
              </a:lnSpc>
              <a:spcBef>
                <a:spcPts val="0"/>
              </a:spcBef>
              <a:buNone/>
            </a:pPr>
            <a:r>
              <a:rPr lang="en-US" sz="2100" b="1" u="sng" dirty="0">
                <a:solidFill>
                  <a:schemeClr val="tx1"/>
                </a:solidFill>
                <a:latin typeface="Verdana" panose="020B0604030504040204" pitchFamily="34" charset="0"/>
                <a:ea typeface="Verdana" panose="020B0604030504040204" pitchFamily="34" charset="0"/>
              </a:rPr>
              <a:t>EXPAND LABOR POOL &amp; INFORMAL/VOLUNTEER SUPPORTS </a:t>
            </a:r>
          </a:p>
          <a:p>
            <a:pPr marL="0" indent="0">
              <a:lnSpc>
                <a:spcPct val="120000"/>
              </a:lnSpc>
              <a:spcBef>
                <a:spcPts val="600"/>
              </a:spcBef>
              <a:buNone/>
            </a:pPr>
            <a:r>
              <a:rPr lang="en-US" sz="2100" b="1" dirty="0">
                <a:solidFill>
                  <a:schemeClr val="tx1"/>
                </a:solidFill>
                <a:latin typeface="Verdana" panose="020B0604030504040204" pitchFamily="34" charset="0"/>
                <a:ea typeface="Verdana" panose="020B0604030504040204" pitchFamily="34" charset="0"/>
              </a:rPr>
              <a:t>Goal: </a:t>
            </a:r>
            <a:r>
              <a:rPr lang="en-US" sz="2100" dirty="0">
                <a:latin typeface="Verdana" panose="020B0604030504040204" pitchFamily="34" charset="0"/>
                <a:ea typeface="Verdana" panose="020B0604030504040204" pitchFamily="34" charset="0"/>
              </a:rPr>
              <a:t>Expand the pool of potential workers, informal caregivers, and volunteers to assist those in need of services and supports with maintaining their independence</a:t>
            </a:r>
          </a:p>
          <a:p>
            <a:pPr marL="0" indent="0">
              <a:lnSpc>
                <a:spcPct val="120000"/>
              </a:lnSpc>
              <a:spcBef>
                <a:spcPts val="0"/>
              </a:spcBef>
              <a:buNone/>
            </a:pPr>
            <a:endParaRPr lang="en-US" sz="2100" b="1" dirty="0">
              <a:solidFill>
                <a:schemeClr val="tx1"/>
              </a:solidFill>
              <a:latin typeface="Verdana" panose="020B0604030504040204" pitchFamily="34" charset="0"/>
              <a:ea typeface="Verdana" panose="020B0604030504040204" pitchFamily="34" charset="0"/>
            </a:endParaRPr>
          </a:p>
          <a:p>
            <a:pPr marL="0" indent="0">
              <a:lnSpc>
                <a:spcPct val="120000"/>
              </a:lnSpc>
              <a:spcBef>
                <a:spcPts val="0"/>
              </a:spcBef>
              <a:buNone/>
            </a:pPr>
            <a:r>
              <a:rPr lang="en-US" sz="2100" b="1" dirty="0">
                <a:solidFill>
                  <a:schemeClr val="tx1"/>
                </a:solidFill>
                <a:latin typeface="Verdana" panose="020B0604030504040204" pitchFamily="34" charset="0"/>
                <a:ea typeface="Verdana" panose="020B0604030504040204" pitchFamily="34" charset="0"/>
              </a:rPr>
              <a:t>Recommendation: </a:t>
            </a:r>
            <a:r>
              <a:rPr lang="en-US" sz="2100" dirty="0">
                <a:latin typeface="Verdana" panose="020B0604030504040204" pitchFamily="34" charset="0"/>
                <a:ea typeface="Verdana" panose="020B0604030504040204" pitchFamily="34" charset="0"/>
              </a:rPr>
              <a:t>Implement incentives to encourage college students to enter the direct care workforce and for students, volunteers, and others to provide supports and assistance to older adults and individuals with disabilities</a:t>
            </a:r>
          </a:p>
          <a:p>
            <a:pPr marL="0" indent="0">
              <a:lnSpc>
                <a:spcPct val="120000"/>
              </a:lnSpc>
              <a:spcBef>
                <a:spcPts val="0"/>
              </a:spcBef>
              <a:buNone/>
            </a:pPr>
            <a:endParaRPr lang="en-US" sz="2100" b="1" dirty="0">
              <a:solidFill>
                <a:schemeClr val="tx1"/>
              </a:solidFill>
              <a:latin typeface="Verdana" panose="020B0604030504040204" pitchFamily="34" charset="0"/>
              <a:ea typeface="Verdana" panose="020B0604030504040204" pitchFamily="34" charset="0"/>
            </a:endParaRPr>
          </a:p>
          <a:p>
            <a:pPr marL="0" indent="0">
              <a:lnSpc>
                <a:spcPct val="120000"/>
              </a:lnSpc>
              <a:spcBef>
                <a:spcPts val="0"/>
              </a:spcBef>
              <a:buNone/>
            </a:pPr>
            <a:r>
              <a:rPr lang="en-US" sz="2100" b="1" dirty="0">
                <a:solidFill>
                  <a:schemeClr val="tx1"/>
                </a:solidFill>
                <a:latin typeface="Verdana" panose="020B0604030504040204" pitchFamily="34" charset="0"/>
                <a:ea typeface="Verdana" panose="020B0604030504040204" pitchFamily="34" charset="0"/>
              </a:rPr>
              <a:t>Strategies: </a:t>
            </a:r>
          </a:p>
          <a:p>
            <a:pPr>
              <a:lnSpc>
                <a:spcPct val="120000"/>
              </a:lnSpc>
              <a:spcBef>
                <a:spcPts val="0"/>
              </a:spcBef>
              <a:spcAft>
                <a:spcPts val="1200"/>
              </a:spcAft>
            </a:pPr>
            <a:r>
              <a:rPr lang="en-US" sz="2100" dirty="0">
                <a:solidFill>
                  <a:srgbClr val="333333"/>
                </a:solidFill>
                <a:latin typeface="Verdana" panose="020B0604030504040204" pitchFamily="34" charset="0"/>
                <a:ea typeface="Verdana" panose="020B0604030504040204" pitchFamily="34" charset="0"/>
              </a:rPr>
              <a:t>Provide loan forgiveness, tuition assistance, etc., for college students who commit to work as a DCW for a certain period of time</a:t>
            </a:r>
          </a:p>
          <a:p>
            <a:pPr>
              <a:lnSpc>
                <a:spcPct val="120000"/>
              </a:lnSpc>
              <a:spcBef>
                <a:spcPts val="0"/>
              </a:spcBef>
              <a:spcAft>
                <a:spcPts val="1200"/>
              </a:spcAft>
            </a:pPr>
            <a:r>
              <a:rPr lang="en-US" sz="2100" dirty="0">
                <a:solidFill>
                  <a:srgbClr val="333333"/>
                </a:solidFill>
                <a:latin typeface="Verdana" panose="020B0604030504040204" pitchFamily="34" charset="0"/>
                <a:ea typeface="Verdana" panose="020B0604030504040204" pitchFamily="34" charset="0"/>
              </a:rPr>
              <a:t>Provide housing stipends to students who are vetted and reside with an older adult or person with a disability in exchange for helping with instrumental activities of daily living (e.g., shopping, cleaning, etc.) </a:t>
            </a:r>
          </a:p>
          <a:p>
            <a:pPr>
              <a:lnSpc>
                <a:spcPct val="120000"/>
              </a:lnSpc>
              <a:spcBef>
                <a:spcPts val="0"/>
              </a:spcBef>
              <a:spcAft>
                <a:spcPts val="600"/>
              </a:spcAft>
            </a:pPr>
            <a:r>
              <a:rPr lang="en-US" sz="2100" dirty="0">
                <a:solidFill>
                  <a:srgbClr val="333333"/>
                </a:solidFill>
                <a:latin typeface="Verdana" panose="020B0604030504040204" pitchFamily="34" charset="0"/>
                <a:ea typeface="Verdana" panose="020B0604030504040204" pitchFamily="34" charset="0"/>
              </a:rPr>
              <a:t>Provide tax credits or rebates for individuals who assist neighbors and others at no charge with services and supports (e.g., lawn care, snow removal, home maintenance, etc.) to help them remain at home, as well as to those who volunteer with programs that provide similar services and supports and companionship</a:t>
            </a:r>
          </a:p>
        </p:txBody>
      </p:sp>
      <p:sp>
        <p:nvSpPr>
          <p:cNvPr id="5" name="TextBox 4">
            <a:extLst>
              <a:ext uri="{FF2B5EF4-FFF2-40B4-BE49-F238E27FC236}">
                <a16:creationId xmlns:a16="http://schemas.microsoft.com/office/drawing/2014/main" id="{4832B31E-7267-4E50-9D6A-8B8AB4E754D4}"/>
              </a:ext>
            </a:extLst>
          </p:cNvPr>
          <p:cNvSpPr txBox="1"/>
          <p:nvPr/>
        </p:nvSpPr>
        <p:spPr>
          <a:xfrm>
            <a:off x="128016" y="6250924"/>
            <a:ext cx="521208" cy="338554"/>
          </a:xfrm>
          <a:prstGeom prst="rect">
            <a:avLst/>
          </a:prstGeom>
          <a:noFill/>
        </p:spPr>
        <p:txBody>
          <a:bodyPr wrap="square" rtlCol="0">
            <a:spAutoFit/>
          </a:bodyPr>
          <a:lstStyle/>
          <a:p>
            <a:r>
              <a:rPr lang="en-US" sz="1600" dirty="0">
                <a:latin typeface="Verdana" panose="020B0604030504040204" pitchFamily="34" charset="0"/>
                <a:ea typeface="Verdana" panose="020B0604030504040204" pitchFamily="34" charset="0"/>
              </a:rPr>
              <a:t>16</a:t>
            </a:r>
          </a:p>
        </p:txBody>
      </p:sp>
    </p:spTree>
    <p:extLst>
      <p:ext uri="{BB962C8B-B14F-4D97-AF65-F5344CB8AC3E}">
        <p14:creationId xmlns:p14="http://schemas.microsoft.com/office/powerpoint/2010/main" val="5069898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169E433-FC77-426F-B1E3-6DD78E08B813}"/>
              </a:ext>
            </a:extLst>
          </p:cNvPr>
          <p:cNvSpPr>
            <a:spLocks noGrp="1"/>
          </p:cNvSpPr>
          <p:nvPr>
            <p:ph type="body" sz="quarter" idx="10"/>
          </p:nvPr>
        </p:nvSpPr>
        <p:spPr>
          <a:xfrm>
            <a:off x="394607" y="830263"/>
            <a:ext cx="11402786" cy="751649"/>
          </a:xfrm>
        </p:spPr>
        <p:txBody>
          <a:bodyPr>
            <a:normAutofit/>
          </a:bodyPr>
          <a:lstStyle/>
          <a:p>
            <a:pPr algn="ctr"/>
            <a:r>
              <a:rPr lang="en-US" sz="3200" b="1" cap="none" spc="0" dirty="0">
                <a:solidFill>
                  <a:prstClr val="black"/>
                </a:solidFill>
                <a:latin typeface="Verdana" panose="020B0604030504040204" pitchFamily="34" charset="0"/>
                <a:ea typeface="Verdana" panose="020B0604030504040204" pitchFamily="34" charset="0"/>
              </a:rPr>
              <a:t>CONTACT INFORMATION</a:t>
            </a:r>
            <a:endParaRPr lang="en-US" dirty="0"/>
          </a:p>
        </p:txBody>
      </p:sp>
      <p:sp>
        <p:nvSpPr>
          <p:cNvPr id="3" name="Text Placeholder 2">
            <a:extLst>
              <a:ext uri="{FF2B5EF4-FFF2-40B4-BE49-F238E27FC236}">
                <a16:creationId xmlns:a16="http://schemas.microsoft.com/office/drawing/2014/main" id="{0CB5355A-9825-4633-B846-86DCEDC5DF84}"/>
              </a:ext>
            </a:extLst>
          </p:cNvPr>
          <p:cNvSpPr>
            <a:spLocks noGrp="1"/>
          </p:cNvSpPr>
          <p:nvPr>
            <p:ph type="body" sz="quarter" idx="11"/>
          </p:nvPr>
        </p:nvSpPr>
        <p:spPr>
          <a:xfrm>
            <a:off x="394607" y="1581912"/>
            <a:ext cx="11402786" cy="4884737"/>
          </a:xfrm>
        </p:spPr>
        <p:txBody>
          <a:bodyPr>
            <a:normAutofit/>
          </a:bodyPr>
          <a:lstStyle/>
          <a:p>
            <a:pPr algn="ctr">
              <a:spcBef>
                <a:spcPts val="0"/>
              </a:spcBef>
            </a:pPr>
            <a:endParaRPr lang="en-US" sz="1400" dirty="0">
              <a:solidFill>
                <a:srgbClr val="212121"/>
              </a:solidFill>
              <a:latin typeface="Verdana" panose="020B0604030504040204" pitchFamily="34" charset="0"/>
              <a:ea typeface="Verdana" panose="020B0604030504040204" pitchFamily="34" charset="0"/>
            </a:endParaRPr>
          </a:p>
          <a:p>
            <a:pPr algn="ctr">
              <a:spcBef>
                <a:spcPts val="0"/>
              </a:spcBef>
            </a:pPr>
            <a:r>
              <a:rPr lang="en-US" sz="2000" dirty="0">
                <a:solidFill>
                  <a:schemeClr val="tx1"/>
                </a:solidFill>
                <a:latin typeface="Verdana" panose="020B0604030504040204" pitchFamily="34" charset="0"/>
                <a:ea typeface="Verdana" panose="020B0604030504040204" pitchFamily="34" charset="0"/>
              </a:rPr>
              <a:t>Charles W. Quinnan</a:t>
            </a:r>
          </a:p>
          <a:p>
            <a:pPr algn="ctr">
              <a:spcBef>
                <a:spcPts val="0"/>
              </a:spcBef>
            </a:pPr>
            <a:r>
              <a:rPr lang="en-US" sz="2000" b="0" dirty="0">
                <a:solidFill>
                  <a:schemeClr val="tx1"/>
                </a:solidFill>
                <a:latin typeface="Verdana" panose="020B0604030504040204" pitchFamily="34" charset="0"/>
                <a:ea typeface="Verdana" panose="020B0604030504040204" pitchFamily="34" charset="0"/>
              </a:rPr>
              <a:t>Executive Director </a:t>
            </a:r>
          </a:p>
          <a:p>
            <a:pPr algn="ctr">
              <a:spcBef>
                <a:spcPts val="0"/>
              </a:spcBef>
            </a:pPr>
            <a:r>
              <a:rPr lang="en-US" sz="2000" b="0" dirty="0">
                <a:solidFill>
                  <a:schemeClr val="tx1"/>
                </a:solidFill>
                <a:latin typeface="Verdana" panose="020B0604030504040204" pitchFamily="34" charset="0"/>
                <a:ea typeface="Verdana" panose="020B0604030504040204" pitchFamily="34" charset="0"/>
              </a:rPr>
              <a:t>Pennsylvania Long-Term Care Council</a:t>
            </a:r>
          </a:p>
          <a:p>
            <a:pPr algn="ctr">
              <a:spcBef>
                <a:spcPts val="0"/>
              </a:spcBef>
            </a:pPr>
            <a:endParaRPr lang="en-US" sz="2000" b="0" dirty="0">
              <a:solidFill>
                <a:schemeClr val="tx1"/>
              </a:solidFill>
              <a:latin typeface="Verdana" panose="020B0604030504040204" pitchFamily="34" charset="0"/>
              <a:ea typeface="Verdana" panose="020B0604030504040204" pitchFamily="34" charset="0"/>
            </a:endParaRPr>
          </a:p>
          <a:p>
            <a:pPr algn="ctr">
              <a:spcBef>
                <a:spcPts val="0"/>
              </a:spcBef>
            </a:pPr>
            <a:r>
              <a:rPr lang="en-US" sz="2000" b="0" dirty="0">
                <a:solidFill>
                  <a:schemeClr val="tx1"/>
                </a:solidFill>
                <a:latin typeface="Verdana" panose="020B0604030504040204" pitchFamily="34" charset="0"/>
                <a:ea typeface="Verdana" panose="020B0604030504040204" pitchFamily="34" charset="0"/>
              </a:rPr>
              <a:t>Director of Intergovernmental Affairs </a:t>
            </a:r>
          </a:p>
          <a:p>
            <a:pPr algn="ctr">
              <a:spcBef>
                <a:spcPts val="0"/>
              </a:spcBef>
            </a:pPr>
            <a:r>
              <a:rPr lang="en-US" sz="2000" b="0" dirty="0">
                <a:solidFill>
                  <a:schemeClr val="tx1"/>
                </a:solidFill>
                <a:latin typeface="Verdana" panose="020B0604030504040204" pitchFamily="34" charset="0"/>
                <a:ea typeface="Verdana" panose="020B0604030504040204" pitchFamily="34" charset="0"/>
              </a:rPr>
              <a:t>Pennsylvania Department of Aging</a:t>
            </a:r>
          </a:p>
          <a:p>
            <a:pPr algn="ctr">
              <a:spcBef>
                <a:spcPts val="0"/>
              </a:spcBef>
            </a:pPr>
            <a:r>
              <a:rPr lang="en-US" sz="2000" b="0" dirty="0">
                <a:solidFill>
                  <a:schemeClr val="tx1"/>
                </a:solidFill>
                <a:latin typeface="Verdana" panose="020B0604030504040204" pitchFamily="34" charset="0"/>
                <a:ea typeface="Verdana" panose="020B0604030504040204" pitchFamily="34" charset="0"/>
              </a:rPr>
              <a:t>555 Walnut Street, 5th Floor </a:t>
            </a:r>
          </a:p>
          <a:p>
            <a:pPr algn="ctr">
              <a:spcBef>
                <a:spcPts val="0"/>
              </a:spcBef>
            </a:pPr>
            <a:r>
              <a:rPr lang="en-US" sz="2000" b="0" dirty="0">
                <a:solidFill>
                  <a:schemeClr val="tx1"/>
                </a:solidFill>
                <a:latin typeface="Verdana" panose="020B0604030504040204" pitchFamily="34" charset="0"/>
                <a:ea typeface="Verdana" panose="020B0604030504040204" pitchFamily="34" charset="0"/>
              </a:rPr>
              <a:t>Harrisburg, PA 17101</a:t>
            </a:r>
          </a:p>
          <a:p>
            <a:pPr algn="ctr">
              <a:spcBef>
                <a:spcPts val="0"/>
              </a:spcBef>
            </a:pPr>
            <a:r>
              <a:rPr lang="en-US" sz="2000" b="0" dirty="0">
                <a:solidFill>
                  <a:schemeClr val="tx1"/>
                </a:solidFill>
                <a:latin typeface="Verdana" panose="020B0604030504040204" pitchFamily="34" charset="0"/>
                <a:ea typeface="Verdana" panose="020B0604030504040204" pitchFamily="34" charset="0"/>
              </a:rPr>
              <a:t>717-705-7296</a:t>
            </a:r>
          </a:p>
          <a:p>
            <a:pPr algn="ctr">
              <a:spcBef>
                <a:spcPts val="0"/>
              </a:spcBef>
            </a:pPr>
            <a:r>
              <a:rPr lang="en-US" sz="2000" b="0" dirty="0">
                <a:solidFill>
                  <a:schemeClr val="tx1"/>
                </a:solidFill>
                <a:latin typeface="Verdana" panose="020B0604030504040204" pitchFamily="34" charset="0"/>
                <a:ea typeface="Verdana" panose="020B0604030504040204" pitchFamily="34" charset="0"/>
                <a:hlinkClick r:id="rId2"/>
              </a:rPr>
              <a:t>cquinnan@pa.gov</a:t>
            </a:r>
            <a:r>
              <a:rPr lang="en-US" sz="2000" b="0" dirty="0">
                <a:solidFill>
                  <a:schemeClr val="tx1"/>
                </a:solidFill>
                <a:latin typeface="Verdana" panose="020B0604030504040204" pitchFamily="34" charset="0"/>
                <a:ea typeface="Verdana" panose="020B0604030504040204" pitchFamily="34" charset="0"/>
              </a:rPr>
              <a:t> </a:t>
            </a:r>
          </a:p>
          <a:p>
            <a:pPr algn="ctr">
              <a:spcBef>
                <a:spcPts val="0"/>
              </a:spcBef>
            </a:pPr>
            <a:endParaRPr lang="en-US" sz="2000" b="0" dirty="0">
              <a:solidFill>
                <a:srgbClr val="212121"/>
              </a:solidFill>
              <a:latin typeface="Verdana" panose="020B0604030504040204" pitchFamily="34" charset="0"/>
              <a:ea typeface="Verdana" panose="020B0604030504040204" pitchFamily="34" charset="0"/>
            </a:endParaRPr>
          </a:p>
          <a:p>
            <a:pPr algn="ctr">
              <a:spcBef>
                <a:spcPts val="0"/>
              </a:spcBef>
              <a:spcAft>
                <a:spcPts val="600"/>
              </a:spcAft>
            </a:pPr>
            <a:r>
              <a:rPr lang="en-US" sz="2000" b="0" dirty="0">
                <a:solidFill>
                  <a:srgbClr val="212121"/>
                </a:solidFill>
                <a:latin typeface="Verdana" panose="020B0604030504040204" pitchFamily="34" charset="0"/>
                <a:ea typeface="Verdana" panose="020B0604030504040204" pitchFamily="34" charset="0"/>
              </a:rPr>
              <a:t>Links</a:t>
            </a:r>
          </a:p>
          <a:p>
            <a:pPr algn="ctr">
              <a:spcBef>
                <a:spcPts val="0"/>
              </a:spcBef>
              <a:spcAft>
                <a:spcPts val="1200"/>
              </a:spcAft>
            </a:pPr>
            <a:r>
              <a:rPr lang="en-US" sz="2000" b="0" i="1" u="sng" dirty="0">
                <a:solidFill>
                  <a:srgbClr val="212121"/>
                </a:solidFill>
                <a:latin typeface="Verdana" panose="020B0604030504040204" pitchFamily="34" charset="0"/>
                <a:ea typeface="Verdana" panose="020B0604030504040204" pitchFamily="34" charset="0"/>
                <a:hlinkClick r:id="rId3"/>
              </a:rPr>
              <a:t>Pennsylvania Long-Term Care Council</a:t>
            </a:r>
            <a:endParaRPr lang="en-US" sz="2000" b="0" i="1" u="sng" dirty="0">
              <a:solidFill>
                <a:srgbClr val="212121"/>
              </a:solidFill>
              <a:latin typeface="Verdana" panose="020B0604030504040204" pitchFamily="34" charset="0"/>
              <a:ea typeface="Verdana" panose="020B0604030504040204" pitchFamily="34" charset="0"/>
            </a:endParaRPr>
          </a:p>
          <a:p>
            <a:pPr algn="ctr">
              <a:spcBef>
                <a:spcPts val="0"/>
              </a:spcBef>
            </a:pPr>
            <a:r>
              <a:rPr lang="en-US" sz="2000" b="0" i="1" dirty="0">
                <a:solidFill>
                  <a:srgbClr val="212121"/>
                </a:solidFill>
                <a:latin typeface="Verdana" panose="020B0604030504040204" pitchFamily="34" charset="0"/>
                <a:ea typeface="Verdana" panose="020B0604030504040204" pitchFamily="34" charset="0"/>
                <a:hlinkClick r:id="rId4"/>
              </a:rPr>
              <a:t>Blueprint for Strengthening Pennsylvania’s Direct Care Workforce</a:t>
            </a:r>
            <a:endParaRPr lang="en-US" sz="2000" b="0" i="1" dirty="0">
              <a:solidFill>
                <a:srgbClr val="212121"/>
              </a:solidFill>
              <a:latin typeface="Verdana" panose="020B0604030504040204" pitchFamily="34" charset="0"/>
              <a:ea typeface="Verdana" panose="020B0604030504040204" pitchFamily="34" charset="0"/>
            </a:endParaRPr>
          </a:p>
          <a:p>
            <a:endParaRPr lang="en-US" sz="2200" dirty="0"/>
          </a:p>
        </p:txBody>
      </p:sp>
      <p:sp>
        <p:nvSpPr>
          <p:cNvPr id="4" name="TextBox 3">
            <a:extLst>
              <a:ext uri="{FF2B5EF4-FFF2-40B4-BE49-F238E27FC236}">
                <a16:creationId xmlns:a16="http://schemas.microsoft.com/office/drawing/2014/main" id="{731BC798-437C-45E7-A0C9-F7DD714508EB}"/>
              </a:ext>
            </a:extLst>
          </p:cNvPr>
          <p:cNvSpPr txBox="1"/>
          <p:nvPr/>
        </p:nvSpPr>
        <p:spPr>
          <a:xfrm>
            <a:off x="128016" y="6250924"/>
            <a:ext cx="484632" cy="338554"/>
          </a:xfrm>
          <a:prstGeom prst="rect">
            <a:avLst/>
          </a:prstGeom>
          <a:noFill/>
        </p:spPr>
        <p:txBody>
          <a:bodyPr wrap="square" rtlCol="0">
            <a:spAutoFit/>
          </a:bodyPr>
          <a:lstStyle/>
          <a:p>
            <a:r>
              <a:rPr lang="en-US" sz="1600" dirty="0">
                <a:latin typeface="Verdana" panose="020B0604030504040204" pitchFamily="34" charset="0"/>
                <a:ea typeface="Verdana" panose="020B0604030504040204" pitchFamily="34" charset="0"/>
              </a:rPr>
              <a:t>17</a:t>
            </a:r>
          </a:p>
        </p:txBody>
      </p:sp>
    </p:spTree>
    <p:extLst>
      <p:ext uri="{BB962C8B-B14F-4D97-AF65-F5344CB8AC3E}">
        <p14:creationId xmlns:p14="http://schemas.microsoft.com/office/powerpoint/2010/main" val="10911198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CA76F6C-1CC4-4846-92D0-CB435C85732E}"/>
              </a:ext>
            </a:extLst>
          </p:cNvPr>
          <p:cNvSpPr>
            <a:spLocks noGrp="1"/>
          </p:cNvSpPr>
          <p:nvPr>
            <p:ph type="body" sz="quarter" idx="10"/>
          </p:nvPr>
        </p:nvSpPr>
        <p:spPr>
          <a:xfrm>
            <a:off x="394607" y="2355818"/>
            <a:ext cx="11402786" cy="1073182"/>
          </a:xfrm>
        </p:spPr>
        <p:txBody>
          <a:bodyPr>
            <a:normAutofit/>
          </a:bodyPr>
          <a:lstStyle/>
          <a:p>
            <a:pPr algn="ctr"/>
            <a:r>
              <a:rPr lang="en-US" sz="4400" b="1" dirty="0">
                <a:latin typeface="Verdana" panose="020B0604030504040204" pitchFamily="34" charset="0"/>
                <a:ea typeface="Verdana" panose="020B0604030504040204" pitchFamily="34" charset="0"/>
              </a:rPr>
              <a:t>QUESTIONS?</a:t>
            </a:r>
            <a:endParaRPr lang="en-US" sz="4400" dirty="0"/>
          </a:p>
        </p:txBody>
      </p:sp>
      <p:sp>
        <p:nvSpPr>
          <p:cNvPr id="3" name="TextBox 2">
            <a:extLst>
              <a:ext uri="{FF2B5EF4-FFF2-40B4-BE49-F238E27FC236}">
                <a16:creationId xmlns:a16="http://schemas.microsoft.com/office/drawing/2014/main" id="{910455E6-1D0D-4FD0-ADF8-E89E88A614EF}"/>
              </a:ext>
            </a:extLst>
          </p:cNvPr>
          <p:cNvSpPr txBox="1"/>
          <p:nvPr/>
        </p:nvSpPr>
        <p:spPr>
          <a:xfrm>
            <a:off x="152291" y="6287500"/>
            <a:ext cx="484632" cy="338554"/>
          </a:xfrm>
          <a:prstGeom prst="rect">
            <a:avLst/>
          </a:prstGeom>
          <a:noFill/>
        </p:spPr>
        <p:txBody>
          <a:bodyPr wrap="square" rtlCol="0">
            <a:spAutoFit/>
          </a:bodyPr>
          <a:lstStyle/>
          <a:p>
            <a:r>
              <a:rPr lang="en-US" sz="1600" dirty="0">
                <a:latin typeface="Verdana" panose="020B0604030504040204" pitchFamily="34" charset="0"/>
                <a:ea typeface="Verdana" panose="020B0604030504040204" pitchFamily="34" charset="0"/>
              </a:rPr>
              <a:t>18</a:t>
            </a:r>
          </a:p>
        </p:txBody>
      </p:sp>
    </p:spTree>
    <p:extLst>
      <p:ext uri="{BB962C8B-B14F-4D97-AF65-F5344CB8AC3E}">
        <p14:creationId xmlns:p14="http://schemas.microsoft.com/office/powerpoint/2010/main" val="1679761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A450968-B7FC-4770-8FB0-A1CAF5419134}"/>
              </a:ext>
            </a:extLst>
          </p:cNvPr>
          <p:cNvSpPr>
            <a:spLocks noGrp="1"/>
          </p:cNvSpPr>
          <p:nvPr>
            <p:ph type="body" sz="quarter" idx="10"/>
          </p:nvPr>
        </p:nvSpPr>
        <p:spPr/>
        <p:txBody>
          <a:bodyPr>
            <a:normAutofit fontScale="92500"/>
          </a:bodyPr>
          <a:lstStyle/>
          <a:p>
            <a:pPr algn="ctr"/>
            <a:r>
              <a:rPr lang="en-US" sz="3200" b="1" i="1" dirty="0">
                <a:latin typeface="Verdana" panose="020B0604030504040204" pitchFamily="34" charset="0"/>
                <a:ea typeface="Verdana" panose="020B0604030504040204" pitchFamily="34" charset="0"/>
              </a:rPr>
              <a:t>A blueprint for strengthening Pennsylvania’s direct care workforce</a:t>
            </a:r>
            <a:endParaRPr lang="en-US" sz="3200" b="1" dirty="0">
              <a:latin typeface="Verdana" panose="020B0604030504040204" pitchFamily="34" charset="0"/>
              <a:ea typeface="Verdana" panose="020B0604030504040204" pitchFamily="34" charset="0"/>
            </a:endParaRPr>
          </a:p>
        </p:txBody>
      </p:sp>
      <p:sp>
        <p:nvSpPr>
          <p:cNvPr id="4" name="Text Placeholder 3">
            <a:extLst>
              <a:ext uri="{FF2B5EF4-FFF2-40B4-BE49-F238E27FC236}">
                <a16:creationId xmlns:a16="http://schemas.microsoft.com/office/drawing/2014/main" id="{29A27F29-CE4A-4E88-A48F-017A9A54B137}"/>
              </a:ext>
            </a:extLst>
          </p:cNvPr>
          <p:cNvSpPr>
            <a:spLocks noGrp="1"/>
          </p:cNvSpPr>
          <p:nvPr>
            <p:ph type="body" sz="quarter" idx="12"/>
          </p:nvPr>
        </p:nvSpPr>
        <p:spPr>
          <a:xfrm>
            <a:off x="394607" y="1664208"/>
            <a:ext cx="11402786" cy="4956048"/>
          </a:xfrm>
        </p:spPr>
        <p:txBody>
          <a:bodyPr>
            <a:normAutofit fontScale="32500" lnSpcReduction="20000"/>
          </a:bodyPr>
          <a:lstStyle/>
          <a:p>
            <a:pPr algn="just">
              <a:lnSpc>
                <a:spcPct val="120000"/>
              </a:lnSpc>
              <a:spcBef>
                <a:spcPts val="0"/>
              </a:spcBef>
              <a:buFont typeface="Wingdings" panose="05000000000000000000" pitchFamily="2" charset="2"/>
              <a:buChar char="ü"/>
            </a:pPr>
            <a:endParaRPr lang="en-US" sz="6800" dirty="0">
              <a:latin typeface="Verdana" panose="020B0604030504040204" pitchFamily="34" charset="0"/>
              <a:ea typeface="Verdana" panose="020B0604030504040204" pitchFamily="34" charset="0"/>
            </a:endParaRPr>
          </a:p>
          <a:p>
            <a:pPr algn="just">
              <a:lnSpc>
                <a:spcPct val="120000"/>
              </a:lnSpc>
              <a:spcBef>
                <a:spcPts val="0"/>
              </a:spcBef>
              <a:spcAft>
                <a:spcPts val="1200"/>
              </a:spcAft>
            </a:pPr>
            <a:r>
              <a:rPr lang="en-US" sz="6800" dirty="0">
                <a:latin typeface="Verdana" panose="020B0604030504040204" pitchFamily="34" charset="0"/>
                <a:ea typeface="Verdana" panose="020B0604030504040204" pitchFamily="34" charset="0"/>
              </a:rPr>
              <a:t>The Worsening Crisis</a:t>
            </a:r>
          </a:p>
          <a:p>
            <a:pPr algn="just">
              <a:lnSpc>
                <a:spcPct val="120000"/>
              </a:lnSpc>
              <a:spcBef>
                <a:spcPts val="1200"/>
              </a:spcBef>
              <a:spcAft>
                <a:spcPts val="1200"/>
              </a:spcAft>
            </a:pPr>
            <a:r>
              <a:rPr lang="en-US" sz="6800" dirty="0">
                <a:latin typeface="Verdana" panose="020B0604030504040204" pitchFamily="34" charset="0"/>
                <a:ea typeface="Verdana" panose="020B0604030504040204" pitchFamily="34" charset="0"/>
              </a:rPr>
              <a:t>Pennsylvania’s Direct Care Workers</a:t>
            </a:r>
          </a:p>
          <a:p>
            <a:pPr algn="just">
              <a:lnSpc>
                <a:spcPct val="120000"/>
              </a:lnSpc>
              <a:spcBef>
                <a:spcPts val="1200"/>
              </a:spcBef>
              <a:spcAft>
                <a:spcPts val="1200"/>
              </a:spcAft>
            </a:pPr>
            <a:r>
              <a:rPr lang="en-US" sz="6800" dirty="0">
                <a:latin typeface="Verdana" panose="020B0604030504040204" pitchFamily="34" charset="0"/>
                <a:ea typeface="Verdana" panose="020B0604030504040204" pitchFamily="34" charset="0"/>
              </a:rPr>
              <a:t>The Workforce Shortage</a:t>
            </a:r>
          </a:p>
          <a:p>
            <a:pPr algn="just">
              <a:lnSpc>
                <a:spcPct val="120000"/>
              </a:lnSpc>
              <a:spcBef>
                <a:spcPts val="1200"/>
              </a:spcBef>
              <a:spcAft>
                <a:spcPts val="1200"/>
              </a:spcAft>
            </a:pPr>
            <a:r>
              <a:rPr lang="en-US" sz="6800" dirty="0">
                <a:latin typeface="Verdana" panose="020B0604030504040204" pitchFamily="34" charset="0"/>
                <a:ea typeface="Verdana" panose="020B0604030504040204" pitchFamily="34" charset="0"/>
              </a:rPr>
              <a:t>Wages </a:t>
            </a:r>
          </a:p>
          <a:p>
            <a:pPr algn="just">
              <a:lnSpc>
                <a:spcPct val="120000"/>
              </a:lnSpc>
              <a:spcBef>
                <a:spcPts val="1200"/>
              </a:spcBef>
              <a:spcAft>
                <a:spcPts val="1200"/>
              </a:spcAft>
            </a:pPr>
            <a:r>
              <a:rPr lang="en-US" sz="6800" dirty="0">
                <a:latin typeface="Verdana" panose="020B0604030504040204" pitchFamily="34" charset="0"/>
                <a:ea typeface="Verdana" panose="020B0604030504040204" pitchFamily="34" charset="0"/>
              </a:rPr>
              <a:t>Economic Insecurity </a:t>
            </a:r>
          </a:p>
          <a:p>
            <a:pPr algn="just">
              <a:lnSpc>
                <a:spcPct val="120000"/>
              </a:lnSpc>
              <a:spcBef>
                <a:spcPts val="1200"/>
              </a:spcBef>
              <a:spcAft>
                <a:spcPts val="1200"/>
              </a:spcAft>
            </a:pPr>
            <a:r>
              <a:rPr lang="en-US" sz="6800" dirty="0">
                <a:latin typeface="Verdana" panose="020B0604030504040204" pitchFamily="34" charset="0"/>
                <a:ea typeface="Verdana" panose="020B0604030504040204" pitchFamily="34" charset="0"/>
              </a:rPr>
              <a:t>The Approach </a:t>
            </a:r>
          </a:p>
          <a:p>
            <a:pPr algn="just">
              <a:lnSpc>
                <a:spcPct val="120000"/>
              </a:lnSpc>
              <a:spcBef>
                <a:spcPts val="1200"/>
              </a:spcBef>
            </a:pPr>
            <a:r>
              <a:rPr lang="en-US" sz="6800" dirty="0">
                <a:latin typeface="Verdana" panose="020B0604030504040204" pitchFamily="34" charset="0"/>
                <a:ea typeface="Verdana" panose="020B0604030504040204" pitchFamily="34" charset="0"/>
              </a:rPr>
              <a:t>Recommendations </a:t>
            </a:r>
          </a:p>
          <a:p>
            <a:endParaRPr lang="en-US" dirty="0"/>
          </a:p>
        </p:txBody>
      </p:sp>
      <p:sp>
        <p:nvSpPr>
          <p:cNvPr id="3" name="TextBox 2">
            <a:extLst>
              <a:ext uri="{FF2B5EF4-FFF2-40B4-BE49-F238E27FC236}">
                <a16:creationId xmlns:a16="http://schemas.microsoft.com/office/drawing/2014/main" id="{B7A92DB0-493F-47DB-85EC-701D6F29B5FA}"/>
              </a:ext>
            </a:extLst>
          </p:cNvPr>
          <p:cNvSpPr txBox="1"/>
          <p:nvPr/>
        </p:nvSpPr>
        <p:spPr>
          <a:xfrm>
            <a:off x="128016" y="6250924"/>
            <a:ext cx="374904" cy="338554"/>
          </a:xfrm>
          <a:prstGeom prst="rect">
            <a:avLst/>
          </a:prstGeom>
          <a:noFill/>
        </p:spPr>
        <p:txBody>
          <a:bodyPr wrap="square" rtlCol="0">
            <a:spAutoFit/>
          </a:bodyPr>
          <a:lstStyle/>
          <a:p>
            <a:r>
              <a:rPr lang="en-US" sz="1600" dirty="0">
                <a:latin typeface="Verdana" panose="020B0604030504040204" pitchFamily="34" charset="0"/>
                <a:ea typeface="Verdana" panose="020B0604030504040204" pitchFamily="34" charset="0"/>
              </a:rPr>
              <a:t>2</a:t>
            </a:r>
          </a:p>
        </p:txBody>
      </p:sp>
    </p:spTree>
    <p:extLst>
      <p:ext uri="{BB962C8B-B14F-4D97-AF65-F5344CB8AC3E}">
        <p14:creationId xmlns:p14="http://schemas.microsoft.com/office/powerpoint/2010/main" val="41725101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72DEC81-BC76-4BDB-BDD6-28F6DB5F7C55}"/>
              </a:ext>
            </a:extLst>
          </p:cNvPr>
          <p:cNvSpPr>
            <a:spLocks noGrp="1"/>
          </p:cNvSpPr>
          <p:nvPr>
            <p:ph type="body" sz="quarter" idx="10"/>
          </p:nvPr>
        </p:nvSpPr>
        <p:spPr/>
        <p:txBody>
          <a:bodyPr/>
          <a:lstStyle/>
          <a:p>
            <a:pPr algn="ctr"/>
            <a:r>
              <a:rPr lang="en-US" b="1" dirty="0">
                <a:latin typeface="Verdana" panose="020B0604030504040204" pitchFamily="34" charset="0"/>
                <a:ea typeface="Verdana" panose="020B0604030504040204" pitchFamily="34" charset="0"/>
              </a:rPr>
              <a:t>The worsening Crisis</a:t>
            </a:r>
          </a:p>
          <a:p>
            <a:endParaRPr lang="en-US" dirty="0"/>
          </a:p>
        </p:txBody>
      </p:sp>
      <p:sp>
        <p:nvSpPr>
          <p:cNvPr id="4" name="Text Placeholder 3">
            <a:extLst>
              <a:ext uri="{FF2B5EF4-FFF2-40B4-BE49-F238E27FC236}">
                <a16:creationId xmlns:a16="http://schemas.microsoft.com/office/drawing/2014/main" id="{D0DBE942-41EF-4C8A-8037-C1194518E2AD}"/>
              </a:ext>
            </a:extLst>
          </p:cNvPr>
          <p:cNvSpPr>
            <a:spLocks noGrp="1"/>
          </p:cNvSpPr>
          <p:nvPr>
            <p:ph type="body" sz="quarter" idx="12"/>
          </p:nvPr>
        </p:nvSpPr>
        <p:spPr>
          <a:xfrm>
            <a:off x="394607" y="1302846"/>
            <a:ext cx="11402786" cy="2546778"/>
          </a:xfrm>
        </p:spPr>
        <p:txBody>
          <a:bodyPr>
            <a:normAutofit fontScale="25000" lnSpcReduction="20000"/>
          </a:bodyPr>
          <a:lstStyle/>
          <a:p>
            <a:pPr>
              <a:lnSpc>
                <a:spcPct val="110000"/>
              </a:lnSpc>
              <a:spcBef>
                <a:spcPts val="0"/>
              </a:spcBef>
            </a:pPr>
            <a:endParaRPr lang="en-US" sz="8800" dirty="0">
              <a:latin typeface="Verdana" panose="020B0604030504040204" pitchFamily="34" charset="0"/>
              <a:ea typeface="Verdana" panose="020B0604030504040204" pitchFamily="34" charset="0"/>
            </a:endParaRPr>
          </a:p>
          <a:p>
            <a:pPr>
              <a:lnSpc>
                <a:spcPct val="110000"/>
              </a:lnSpc>
              <a:spcBef>
                <a:spcPts val="0"/>
              </a:spcBef>
              <a:spcAft>
                <a:spcPts val="2400"/>
              </a:spcAft>
            </a:pPr>
            <a:r>
              <a:rPr lang="en-US" sz="7200" dirty="0">
                <a:latin typeface="Verdana" panose="020B0604030504040204" pitchFamily="34" charset="0"/>
                <a:ea typeface="Verdana" panose="020B0604030504040204" pitchFamily="34" charset="0"/>
              </a:rPr>
              <a:t>PA faces a growing direct care worker crisis due to a shortage of workers and high turnover. </a:t>
            </a:r>
          </a:p>
          <a:p>
            <a:pPr>
              <a:lnSpc>
                <a:spcPct val="110000"/>
              </a:lnSpc>
              <a:spcBef>
                <a:spcPts val="0"/>
              </a:spcBef>
              <a:spcAft>
                <a:spcPts val="2400"/>
              </a:spcAft>
            </a:pPr>
            <a:r>
              <a:rPr lang="en-US" sz="7200" dirty="0">
                <a:latin typeface="Verdana" panose="020B0604030504040204" pitchFamily="34" charset="0"/>
                <a:ea typeface="Verdana" panose="020B0604030504040204" pitchFamily="34" charset="0"/>
              </a:rPr>
              <a:t>This volatility impacts consumers’ access to and the quality of long-term services and supports (LTSS).</a:t>
            </a:r>
          </a:p>
          <a:p>
            <a:pPr>
              <a:lnSpc>
                <a:spcPct val="110000"/>
              </a:lnSpc>
              <a:spcBef>
                <a:spcPts val="0"/>
              </a:spcBef>
              <a:spcAft>
                <a:spcPts val="2400"/>
              </a:spcAft>
            </a:pPr>
            <a:r>
              <a:rPr lang="en-US" sz="7200" dirty="0">
                <a:latin typeface="Verdana" panose="020B0604030504040204" pitchFamily="34" charset="0"/>
                <a:ea typeface="Verdana" panose="020B0604030504040204" pitchFamily="34" charset="0"/>
              </a:rPr>
              <a:t>A multitude of factors contribute to the shortage of workers and the high turnover, including the nature of the work (physically and emotionally challenging), low wages, minimum training, lack of advancement opportunities and respect, etc. </a:t>
            </a:r>
          </a:p>
          <a:p>
            <a:pPr>
              <a:lnSpc>
                <a:spcPct val="110000"/>
              </a:lnSpc>
              <a:spcBef>
                <a:spcPts val="0"/>
              </a:spcBef>
              <a:spcAft>
                <a:spcPts val="2400"/>
              </a:spcAft>
            </a:pPr>
            <a:endParaRPr lang="en-US" sz="5200" dirty="0">
              <a:latin typeface="Verdana" panose="020B0604030504040204" pitchFamily="34" charset="0"/>
              <a:ea typeface="Verdana" panose="020B0604030504040204" pitchFamily="34" charset="0"/>
            </a:endParaRPr>
          </a:p>
          <a:p>
            <a:pPr>
              <a:lnSpc>
                <a:spcPct val="110000"/>
              </a:lnSpc>
              <a:spcBef>
                <a:spcPts val="0"/>
              </a:spcBef>
              <a:spcAft>
                <a:spcPts val="2400"/>
              </a:spcAft>
            </a:pPr>
            <a:endParaRPr lang="en-US" sz="5200" dirty="0">
              <a:latin typeface="Verdana" panose="020B0604030504040204" pitchFamily="34" charset="0"/>
              <a:ea typeface="Verdana" panose="020B0604030504040204" pitchFamily="34" charset="0"/>
            </a:endParaRPr>
          </a:p>
          <a:p>
            <a:pPr>
              <a:lnSpc>
                <a:spcPct val="110000"/>
              </a:lnSpc>
              <a:spcBef>
                <a:spcPts val="0"/>
              </a:spcBef>
              <a:spcAft>
                <a:spcPts val="2400"/>
              </a:spcAft>
            </a:pPr>
            <a:endParaRPr lang="en-US" sz="6800" dirty="0">
              <a:latin typeface="Verdana" panose="020B0604030504040204" pitchFamily="34" charset="0"/>
              <a:ea typeface="Verdana" panose="020B0604030504040204" pitchFamily="34" charset="0"/>
            </a:endParaRPr>
          </a:p>
          <a:p>
            <a:pPr>
              <a:lnSpc>
                <a:spcPct val="110000"/>
              </a:lnSpc>
              <a:spcBef>
                <a:spcPts val="0"/>
              </a:spcBef>
              <a:spcAft>
                <a:spcPts val="2400"/>
              </a:spcAft>
            </a:pPr>
            <a:endParaRPr lang="en-US" sz="6800" dirty="0">
              <a:latin typeface="Verdana" panose="020B0604030504040204" pitchFamily="34" charset="0"/>
              <a:ea typeface="Verdana" panose="020B0604030504040204" pitchFamily="34" charset="0"/>
            </a:endParaRPr>
          </a:p>
          <a:p>
            <a:pPr marL="0" indent="0">
              <a:lnSpc>
                <a:spcPct val="110000"/>
              </a:lnSpc>
              <a:spcBef>
                <a:spcPts val="0"/>
              </a:spcBef>
              <a:spcAft>
                <a:spcPts val="2400"/>
              </a:spcAft>
              <a:buNone/>
            </a:pPr>
            <a:endParaRPr lang="en-US" sz="2200" dirty="0">
              <a:latin typeface="Verdana" panose="020B0604030504040204" pitchFamily="34" charset="0"/>
              <a:ea typeface="Verdana" panose="020B0604030504040204" pitchFamily="34" charset="0"/>
            </a:endParaRPr>
          </a:p>
          <a:p>
            <a:pPr marL="0" indent="0">
              <a:lnSpc>
                <a:spcPct val="110000"/>
              </a:lnSpc>
              <a:spcBef>
                <a:spcPts val="0"/>
              </a:spcBef>
              <a:spcAft>
                <a:spcPts val="2400"/>
              </a:spcAft>
              <a:buNone/>
            </a:pPr>
            <a:endParaRPr lang="en-US" sz="2200" dirty="0">
              <a:latin typeface="Verdana" panose="020B0604030504040204" pitchFamily="34" charset="0"/>
              <a:ea typeface="Verdana" panose="020B0604030504040204" pitchFamily="34" charset="0"/>
            </a:endParaRPr>
          </a:p>
          <a:p>
            <a:pPr>
              <a:lnSpc>
                <a:spcPct val="100000"/>
              </a:lnSpc>
            </a:pPr>
            <a:endParaRPr lang="en-US" dirty="0"/>
          </a:p>
          <a:p>
            <a:endParaRPr lang="en-US" dirty="0"/>
          </a:p>
          <a:p>
            <a:endParaRPr lang="en-US" dirty="0"/>
          </a:p>
          <a:p>
            <a:endParaRPr lang="en-US" dirty="0"/>
          </a:p>
        </p:txBody>
      </p:sp>
      <p:sp>
        <p:nvSpPr>
          <p:cNvPr id="9" name="Speech Bubble: Rectangle with Corners Rounded 8">
            <a:extLst>
              <a:ext uri="{FF2B5EF4-FFF2-40B4-BE49-F238E27FC236}">
                <a16:creationId xmlns:a16="http://schemas.microsoft.com/office/drawing/2014/main" id="{C99735E0-22BB-4165-A5AB-F8C1B065C1EA}"/>
              </a:ext>
            </a:extLst>
          </p:cNvPr>
          <p:cNvSpPr/>
          <p:nvPr/>
        </p:nvSpPr>
        <p:spPr>
          <a:xfrm>
            <a:off x="502919" y="4099848"/>
            <a:ext cx="11294473" cy="1932359"/>
          </a:xfrm>
          <a:prstGeom prst="wedgeRoundRectCallout">
            <a:avLst/>
          </a:prstGeom>
          <a:solidFill>
            <a:srgbClr val="69A4D9"/>
          </a:solidFill>
          <a:ln w="12700" cap="flat" cmpd="sng" algn="ctr">
            <a:solidFill>
              <a:srgbClr val="A5A5A5">
                <a:shade val="50000"/>
              </a:srgbClr>
            </a:solidFill>
            <a:prstDash val="solid"/>
            <a:miter lim="800000"/>
          </a:ln>
          <a:effectLst/>
        </p:spPr>
        <p:txBody>
          <a:bodyPr rtlCol="0" anchor="ctr"/>
          <a:lstStyle/>
          <a:p>
            <a:pPr marL="0" marR="0" lvl="0" indent="0" defTabSz="914400" eaLnBrk="1" fontAlgn="auto" latinLnBrk="0" hangingPunct="1">
              <a:spcBef>
                <a:spcPts val="0"/>
              </a:spcBef>
              <a:spcAft>
                <a:spcPts val="600"/>
              </a:spcAft>
              <a:buClrTx/>
              <a:buSzTx/>
              <a:buFontTx/>
              <a:buNone/>
              <a:tabLst/>
              <a:defRPr/>
            </a:pPr>
            <a:r>
              <a:rPr kumimoji="0" lang="en-US" sz="1400" b="0" i="0" u="none" strike="noStrike" kern="0" cap="none" spc="0" normalizeH="0" baseline="0" noProof="0" dirty="0">
                <a:ln>
                  <a:noFill/>
                </a:ln>
                <a:solidFill>
                  <a:srgbClr val="333333"/>
                </a:solidFill>
                <a:effectLst/>
                <a:uLnTx/>
                <a:uFillTx/>
                <a:latin typeface="Verdana" panose="020B0604030504040204" pitchFamily="34" charset="0"/>
                <a:ea typeface="Verdana" panose="020B0604030504040204" pitchFamily="34" charset="0"/>
                <a:cs typeface="Times New Roman" panose="02020603050405020304" pitchFamily="18" charset="0"/>
              </a:rPr>
              <a:t>“I became a home care worker out of a deep desire to help others. The connection I was able to form with clients and helping them prevent larger problems by reporting changes were some of the most rewarding aspects of my job. However, like so many other direct care workers, </a:t>
            </a:r>
            <a:r>
              <a:rPr kumimoji="0" lang="en-US" sz="1400" b="1" i="0" u="sng" strike="noStrike" kern="0" cap="none" spc="0" normalizeH="0" baseline="0" noProof="0" dirty="0">
                <a:ln>
                  <a:noFill/>
                </a:ln>
                <a:solidFill>
                  <a:srgbClr val="333333"/>
                </a:solidFill>
                <a:effectLst/>
                <a:uLnTx/>
                <a:uFillTx/>
                <a:latin typeface="Verdana" panose="020B0604030504040204" pitchFamily="34" charset="0"/>
                <a:ea typeface="Verdana" panose="020B0604030504040204" pitchFamily="34" charset="0"/>
                <a:cs typeface="Times New Roman" panose="02020603050405020304" pitchFamily="18" charset="0"/>
              </a:rPr>
              <a:t>I found it challenging to provide for myself and my family in this job.</a:t>
            </a:r>
            <a:r>
              <a:rPr kumimoji="0" lang="en-US" sz="1400" b="0" i="0" u="none" strike="noStrike" kern="0" cap="none" spc="0" normalizeH="0" baseline="0" noProof="0" dirty="0">
                <a:ln>
                  <a:noFill/>
                </a:ln>
                <a:solidFill>
                  <a:srgbClr val="333333"/>
                </a:solidFill>
                <a:effectLst/>
                <a:uLnTx/>
                <a:uFillTx/>
                <a:latin typeface="Verdana" panose="020B0604030504040204" pitchFamily="34" charset="0"/>
                <a:ea typeface="Verdana" panose="020B0604030504040204" pitchFamily="34" charset="0"/>
                <a:cs typeface="Times New Roman" panose="02020603050405020304" pitchFamily="18" charset="0"/>
              </a:rPr>
              <a:t> Better pay, </a:t>
            </a:r>
            <a:r>
              <a:rPr kumimoji="0" lang="en-US" sz="1400" i="0" u="none" strike="noStrike" kern="0" cap="none" spc="0" normalizeH="0" baseline="0" noProof="0" dirty="0">
                <a:ln>
                  <a:noFill/>
                </a:ln>
                <a:solidFill>
                  <a:srgbClr val="333333"/>
                </a:solidFill>
                <a:effectLst/>
                <a:uLnTx/>
                <a:uFillTx/>
                <a:latin typeface="Verdana" panose="020B0604030504040204" pitchFamily="34" charset="0"/>
                <a:ea typeface="Verdana" panose="020B0604030504040204" pitchFamily="34" charset="0"/>
                <a:cs typeface="Times New Roman" panose="02020603050405020304" pitchFamily="18" charset="0"/>
              </a:rPr>
              <a:t>benefits</a:t>
            </a:r>
            <a:r>
              <a:rPr kumimoji="0" lang="en-US" sz="1400" b="0" i="0" u="none" strike="noStrike" kern="0" cap="none" spc="0" normalizeH="0" baseline="0" noProof="0" dirty="0">
                <a:ln>
                  <a:noFill/>
                </a:ln>
                <a:solidFill>
                  <a:srgbClr val="333333"/>
                </a:solidFill>
                <a:effectLst/>
                <a:uLnTx/>
                <a:uFillTx/>
                <a:latin typeface="Verdana" panose="020B0604030504040204" pitchFamily="34" charset="0"/>
                <a:ea typeface="Verdana" panose="020B0604030504040204" pitchFamily="34" charset="0"/>
                <a:cs typeface="Times New Roman" panose="02020603050405020304" pitchFamily="18" charset="0"/>
              </a:rPr>
              <a:t>, and training, including opportunities for career advancement, are needed to address barriers for recruitment and retention, as well as enhancing the respect of this profession both in society and among health care professionals.” </a:t>
            </a:r>
          </a:p>
          <a:p>
            <a:pPr marL="0" marR="0" lvl="0" indent="0" defTabSz="914400" eaLnBrk="1" fontAlgn="auto" latinLnBrk="0" hangingPunct="1">
              <a:spcBef>
                <a:spcPts val="0"/>
              </a:spcBef>
              <a:spcAft>
                <a:spcPts val="0"/>
              </a:spcAft>
              <a:buClrTx/>
              <a:buSzTx/>
              <a:buFontTx/>
              <a:buNone/>
              <a:tabLst/>
              <a:defRPr/>
            </a:pPr>
            <a:r>
              <a:rPr kumimoji="0" lang="en-US" sz="1400" b="1" i="0" u="none" strike="noStrike" kern="0" cap="none" spc="0" normalizeH="0" baseline="0" noProof="0" dirty="0">
                <a:ln>
                  <a:noFill/>
                </a:ln>
                <a:solidFill>
                  <a:srgbClr val="333333"/>
                </a:solidFill>
                <a:effectLst/>
                <a:uLnTx/>
                <a:uFillTx/>
                <a:latin typeface="Verdana" panose="020B0604030504040204" pitchFamily="34" charset="0"/>
                <a:ea typeface="Verdana" panose="020B0604030504040204" pitchFamily="34" charset="0"/>
                <a:cs typeface="Times New Roman" panose="02020603050405020304" pitchFamily="18" charset="0"/>
              </a:rPr>
              <a:t>Ann Pannone, </a:t>
            </a:r>
            <a:r>
              <a:rPr kumimoji="0" lang="en-US" sz="1400" b="0" i="0" u="none" strike="noStrike" kern="0" cap="none" spc="0" normalizeH="0" baseline="0" noProof="0" dirty="0">
                <a:ln>
                  <a:noFill/>
                </a:ln>
                <a:solidFill>
                  <a:srgbClr val="333333"/>
                </a:solidFill>
                <a:effectLst/>
                <a:uLnTx/>
                <a:uFillTx/>
                <a:latin typeface="Verdana" panose="020B0604030504040204" pitchFamily="34" charset="0"/>
                <a:ea typeface="Verdana" panose="020B0604030504040204" pitchFamily="34" charset="0"/>
                <a:cs typeface="Times New Roman" panose="02020603050405020304" pitchFamily="18" charset="0"/>
              </a:rPr>
              <a:t>2017 Pennsylvania Direct Care Worker of the Year &amp; 2017 Bayada National Home Health Aide of the Year </a:t>
            </a:r>
          </a:p>
        </p:txBody>
      </p:sp>
      <p:sp>
        <p:nvSpPr>
          <p:cNvPr id="6" name="TextBox 5">
            <a:extLst>
              <a:ext uri="{FF2B5EF4-FFF2-40B4-BE49-F238E27FC236}">
                <a16:creationId xmlns:a16="http://schemas.microsoft.com/office/drawing/2014/main" id="{6945B331-DEDA-4DA0-9ABA-9EE7EB3909F2}"/>
              </a:ext>
            </a:extLst>
          </p:cNvPr>
          <p:cNvSpPr txBox="1"/>
          <p:nvPr/>
        </p:nvSpPr>
        <p:spPr>
          <a:xfrm>
            <a:off x="128016" y="6250924"/>
            <a:ext cx="374904" cy="338554"/>
          </a:xfrm>
          <a:prstGeom prst="rect">
            <a:avLst/>
          </a:prstGeom>
          <a:noFill/>
        </p:spPr>
        <p:txBody>
          <a:bodyPr wrap="square" rtlCol="0">
            <a:spAutoFit/>
          </a:bodyPr>
          <a:lstStyle/>
          <a:p>
            <a:r>
              <a:rPr lang="en-US" sz="1600" dirty="0">
                <a:latin typeface="Verdana" panose="020B0604030504040204" pitchFamily="34" charset="0"/>
                <a:ea typeface="Verdana" panose="020B0604030504040204" pitchFamily="34" charset="0"/>
              </a:rPr>
              <a:t>3</a:t>
            </a:r>
          </a:p>
        </p:txBody>
      </p:sp>
    </p:spTree>
    <p:extLst>
      <p:ext uri="{BB962C8B-B14F-4D97-AF65-F5344CB8AC3E}">
        <p14:creationId xmlns:p14="http://schemas.microsoft.com/office/powerpoint/2010/main" val="31981152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E46C0E7-A8B8-403D-B319-A3EDD3567D76}"/>
              </a:ext>
            </a:extLst>
          </p:cNvPr>
          <p:cNvSpPr>
            <a:spLocks noGrp="1"/>
          </p:cNvSpPr>
          <p:nvPr>
            <p:ph type="body" sz="quarter" idx="10"/>
          </p:nvPr>
        </p:nvSpPr>
        <p:spPr/>
        <p:txBody>
          <a:bodyPr>
            <a:normAutofit/>
          </a:bodyPr>
          <a:lstStyle/>
          <a:p>
            <a:pPr algn="ctr"/>
            <a:r>
              <a:rPr lang="en-US" sz="3200" b="1" dirty="0">
                <a:latin typeface="Verdana" panose="020B0604030504040204" pitchFamily="34" charset="0"/>
                <a:ea typeface="Verdana" panose="020B0604030504040204" pitchFamily="34" charset="0"/>
              </a:rPr>
              <a:t>Pennsylvania’s Direct Care Workers</a:t>
            </a:r>
          </a:p>
          <a:p>
            <a:pPr algn="ctr"/>
            <a:endParaRPr lang="en-US" sz="3200" dirty="0"/>
          </a:p>
        </p:txBody>
      </p:sp>
      <p:sp>
        <p:nvSpPr>
          <p:cNvPr id="4" name="Text Placeholder 3">
            <a:extLst>
              <a:ext uri="{FF2B5EF4-FFF2-40B4-BE49-F238E27FC236}">
                <a16:creationId xmlns:a16="http://schemas.microsoft.com/office/drawing/2014/main" id="{309887CC-C16A-4891-A85F-F3A18ED12B12}"/>
              </a:ext>
            </a:extLst>
          </p:cNvPr>
          <p:cNvSpPr>
            <a:spLocks noGrp="1"/>
          </p:cNvSpPr>
          <p:nvPr>
            <p:ph type="body" sz="quarter" idx="12"/>
          </p:nvPr>
        </p:nvSpPr>
        <p:spPr>
          <a:xfrm>
            <a:off x="394607" y="1275017"/>
            <a:ext cx="11402786" cy="4842319"/>
          </a:xfrm>
        </p:spPr>
        <p:txBody>
          <a:bodyPr/>
          <a:lstStyle/>
          <a:p>
            <a:pPr>
              <a:lnSpc>
                <a:spcPct val="100000"/>
              </a:lnSpc>
              <a:spcBef>
                <a:spcPts val="0"/>
              </a:spcBef>
            </a:pPr>
            <a:endParaRPr lang="en-US" sz="2200" dirty="0"/>
          </a:p>
          <a:p>
            <a:pPr>
              <a:lnSpc>
                <a:spcPct val="100000"/>
              </a:lnSpc>
              <a:spcBef>
                <a:spcPts val="0"/>
              </a:spcBef>
              <a:spcAft>
                <a:spcPts val="2400"/>
              </a:spcAft>
            </a:pPr>
            <a:r>
              <a:rPr lang="en-US" sz="2200" dirty="0"/>
              <a:t>A variety of names and titles used to refer to direct care workers (DCWs)</a:t>
            </a:r>
          </a:p>
          <a:p>
            <a:pPr>
              <a:lnSpc>
                <a:spcPct val="100000"/>
              </a:lnSpc>
              <a:spcBef>
                <a:spcPts val="0"/>
              </a:spcBef>
              <a:spcAft>
                <a:spcPts val="2400"/>
              </a:spcAft>
            </a:pPr>
            <a:r>
              <a:rPr lang="en-US" sz="2200" dirty="0"/>
              <a:t>DCWs provide the vast majority of paid hands-on care, services, and supports to consumers across the long-term services and supports (LTSS) continuum</a:t>
            </a:r>
          </a:p>
          <a:p>
            <a:pPr>
              <a:lnSpc>
                <a:spcPct val="100000"/>
              </a:lnSpc>
              <a:spcBef>
                <a:spcPts val="0"/>
              </a:spcBef>
              <a:spcAft>
                <a:spcPts val="2400"/>
              </a:spcAft>
            </a:pPr>
            <a:r>
              <a:rPr lang="en-US" sz="2200" dirty="0"/>
              <a:t>Over 219,000 DCWs in Pennsylvania across all industries, with most employed in LTSS</a:t>
            </a:r>
          </a:p>
          <a:p>
            <a:pPr>
              <a:lnSpc>
                <a:spcPct val="100000"/>
              </a:lnSpc>
              <a:spcBef>
                <a:spcPts val="0"/>
              </a:spcBef>
              <a:spcAft>
                <a:spcPts val="1800"/>
              </a:spcAft>
            </a:pPr>
            <a:r>
              <a:rPr lang="en-US" sz="2200" dirty="0"/>
              <a:t>Vast majority of DCWs providing LTSS are women with a median age of 40</a:t>
            </a:r>
          </a:p>
        </p:txBody>
      </p:sp>
      <p:pic>
        <p:nvPicPr>
          <p:cNvPr id="5" name="Picture 4">
            <a:extLst>
              <a:ext uri="{FF2B5EF4-FFF2-40B4-BE49-F238E27FC236}">
                <a16:creationId xmlns:a16="http://schemas.microsoft.com/office/drawing/2014/main" id="{2F275A21-AEC7-42E1-AA9F-6DD2FFE282C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56123" y="4351505"/>
            <a:ext cx="3154789" cy="2056577"/>
          </a:xfrm>
          <a:prstGeom prst="rect">
            <a:avLst/>
          </a:prstGeom>
        </p:spPr>
      </p:pic>
      <p:sp>
        <p:nvSpPr>
          <p:cNvPr id="6" name="TextBox 5">
            <a:extLst>
              <a:ext uri="{FF2B5EF4-FFF2-40B4-BE49-F238E27FC236}">
                <a16:creationId xmlns:a16="http://schemas.microsoft.com/office/drawing/2014/main" id="{0EB246FF-8BD7-453D-A597-D4FED3E01965}"/>
              </a:ext>
            </a:extLst>
          </p:cNvPr>
          <p:cNvSpPr txBox="1"/>
          <p:nvPr/>
        </p:nvSpPr>
        <p:spPr>
          <a:xfrm>
            <a:off x="128016" y="6250924"/>
            <a:ext cx="374904" cy="338554"/>
          </a:xfrm>
          <a:prstGeom prst="rect">
            <a:avLst/>
          </a:prstGeom>
          <a:noFill/>
        </p:spPr>
        <p:txBody>
          <a:bodyPr wrap="square" rtlCol="0">
            <a:spAutoFit/>
          </a:bodyPr>
          <a:lstStyle/>
          <a:p>
            <a:r>
              <a:rPr lang="en-US" sz="1600" dirty="0">
                <a:latin typeface="Verdana" panose="020B0604030504040204" pitchFamily="34" charset="0"/>
                <a:ea typeface="Verdana" panose="020B0604030504040204" pitchFamily="34" charset="0"/>
              </a:rPr>
              <a:t>4</a:t>
            </a:r>
          </a:p>
        </p:txBody>
      </p:sp>
      <p:pic>
        <p:nvPicPr>
          <p:cNvPr id="8" name="Picture 7">
            <a:extLst>
              <a:ext uri="{FF2B5EF4-FFF2-40B4-BE49-F238E27FC236}">
                <a16:creationId xmlns:a16="http://schemas.microsoft.com/office/drawing/2014/main" id="{6498194C-DD9F-42E6-8286-62B06D36DFF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4351505"/>
            <a:ext cx="2047161" cy="1982810"/>
          </a:xfrm>
          <a:prstGeom prst="rect">
            <a:avLst/>
          </a:prstGeom>
        </p:spPr>
      </p:pic>
    </p:spTree>
    <p:extLst>
      <p:ext uri="{BB962C8B-B14F-4D97-AF65-F5344CB8AC3E}">
        <p14:creationId xmlns:p14="http://schemas.microsoft.com/office/powerpoint/2010/main" val="31055909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0AEA0B2-807E-40DE-91A0-A91AEA8F763B}"/>
              </a:ext>
            </a:extLst>
          </p:cNvPr>
          <p:cNvSpPr>
            <a:spLocks noGrp="1"/>
          </p:cNvSpPr>
          <p:nvPr>
            <p:ph type="body" sz="quarter" idx="10"/>
          </p:nvPr>
        </p:nvSpPr>
        <p:spPr/>
        <p:txBody>
          <a:bodyPr>
            <a:normAutofit/>
          </a:bodyPr>
          <a:lstStyle/>
          <a:p>
            <a:pPr algn="ctr"/>
            <a:r>
              <a:rPr lang="en-US" sz="3200" b="1" dirty="0">
                <a:latin typeface="Verdana" panose="020B0604030504040204" pitchFamily="34" charset="0"/>
                <a:ea typeface="Verdana" panose="020B0604030504040204" pitchFamily="34" charset="0"/>
              </a:rPr>
              <a:t>The workforce shortage</a:t>
            </a:r>
          </a:p>
        </p:txBody>
      </p:sp>
      <p:sp>
        <p:nvSpPr>
          <p:cNvPr id="4" name="Text Placeholder 3">
            <a:extLst>
              <a:ext uri="{FF2B5EF4-FFF2-40B4-BE49-F238E27FC236}">
                <a16:creationId xmlns:a16="http://schemas.microsoft.com/office/drawing/2014/main" id="{4EA94774-F8B7-4A70-8A60-256AA9765D1D}"/>
              </a:ext>
            </a:extLst>
          </p:cNvPr>
          <p:cNvSpPr>
            <a:spLocks noGrp="1"/>
          </p:cNvSpPr>
          <p:nvPr>
            <p:ph type="body" sz="quarter" idx="12"/>
          </p:nvPr>
        </p:nvSpPr>
        <p:spPr>
          <a:xfrm>
            <a:off x="394607" y="1265873"/>
            <a:ext cx="11402786" cy="4915471"/>
          </a:xfrm>
        </p:spPr>
        <p:txBody>
          <a:bodyPr>
            <a:normAutofit/>
          </a:bodyPr>
          <a:lstStyle/>
          <a:p>
            <a:pPr>
              <a:lnSpc>
                <a:spcPct val="110000"/>
              </a:lnSpc>
              <a:spcBef>
                <a:spcPts val="0"/>
              </a:spcBef>
            </a:pPr>
            <a:endParaRPr lang="en-US" sz="2200" dirty="0">
              <a:latin typeface="Verdana" panose="020B0604030504040204" pitchFamily="34" charset="0"/>
              <a:ea typeface="Verdana" panose="020B0604030504040204" pitchFamily="34" charset="0"/>
              <a:cs typeface="Times New Roman" panose="02020603050405020304" pitchFamily="18" charset="0"/>
            </a:endParaRPr>
          </a:p>
          <a:p>
            <a:pPr>
              <a:lnSpc>
                <a:spcPct val="100000"/>
              </a:lnSpc>
              <a:spcBef>
                <a:spcPts val="0"/>
              </a:spcBef>
            </a:pPr>
            <a:r>
              <a:rPr lang="en-US" sz="2200" dirty="0">
                <a:latin typeface="Verdana" panose="020B0604030504040204" pitchFamily="34" charset="0"/>
                <a:ea typeface="Verdana" panose="020B0604030504040204" pitchFamily="34" charset="0"/>
                <a:cs typeface="Times New Roman" panose="02020603050405020304" pitchFamily="18" charset="0"/>
              </a:rPr>
              <a:t>Over 37,000 more DCWs will be needed by 2026</a:t>
            </a:r>
          </a:p>
          <a:p>
            <a:pPr lvl="1">
              <a:lnSpc>
                <a:spcPct val="100000"/>
              </a:lnSpc>
              <a:spcBef>
                <a:spcPts val="600"/>
              </a:spcBef>
              <a:spcAft>
                <a:spcPts val="2400"/>
              </a:spcAft>
              <a:buFont typeface="Arial" panose="020B0604020202020204" pitchFamily="34" charset="0"/>
              <a:buChar char="‒"/>
            </a:pPr>
            <a:r>
              <a:rPr lang="en-US" sz="2200" dirty="0">
                <a:latin typeface="Verdana" panose="020B0604030504040204" pitchFamily="34" charset="0"/>
                <a:ea typeface="Verdana" panose="020B0604030504040204" pitchFamily="34" charset="0"/>
                <a:cs typeface="Times New Roman" panose="02020603050405020304" pitchFamily="18" charset="0"/>
              </a:rPr>
              <a:t>This does not account for vacancies due to turnover</a:t>
            </a:r>
          </a:p>
          <a:p>
            <a:pPr>
              <a:lnSpc>
                <a:spcPct val="100000"/>
              </a:lnSpc>
              <a:spcBef>
                <a:spcPts val="0"/>
              </a:spcBef>
              <a:spcAft>
                <a:spcPts val="2400"/>
              </a:spcAft>
            </a:pPr>
            <a:r>
              <a:rPr lang="en-US" sz="2200" dirty="0">
                <a:latin typeface="Verdana" panose="020B0604030504040204" pitchFamily="34" charset="0"/>
                <a:ea typeface="Verdana" panose="020B0604030504040204" pitchFamily="34" charset="0"/>
                <a:cs typeface="Times New Roman" panose="02020603050405020304" pitchFamily="18" charset="0"/>
              </a:rPr>
              <a:t>Pennsylvania has the fifth oldest population in the nation and the fifth largest population of residents with disabilities </a:t>
            </a:r>
          </a:p>
          <a:p>
            <a:pPr>
              <a:lnSpc>
                <a:spcPct val="100000"/>
              </a:lnSpc>
              <a:spcBef>
                <a:spcPts val="0"/>
              </a:spcBef>
              <a:spcAft>
                <a:spcPts val="2400"/>
              </a:spcAft>
            </a:pPr>
            <a:r>
              <a:rPr lang="en-US" sz="2200" dirty="0">
                <a:latin typeface="Verdana" panose="020B0604030504040204" pitchFamily="34" charset="0"/>
                <a:ea typeface="Verdana" panose="020B0604030504040204" pitchFamily="34" charset="0"/>
                <a:cs typeface="Times New Roman" panose="02020603050405020304" pitchFamily="18" charset="0"/>
              </a:rPr>
              <a:t>Approximately 70% of people turning 65 on average will need some type of LTSS during their lives</a:t>
            </a:r>
          </a:p>
          <a:p>
            <a:pPr>
              <a:lnSpc>
                <a:spcPct val="100000"/>
              </a:lnSpc>
              <a:spcBef>
                <a:spcPts val="0"/>
              </a:spcBef>
            </a:pPr>
            <a:r>
              <a:rPr lang="en-US" sz="2200" dirty="0">
                <a:latin typeface="Verdana" panose="020B0604030504040204" pitchFamily="34" charset="0"/>
                <a:ea typeface="Verdana" panose="020B0604030504040204" pitchFamily="34" charset="0"/>
                <a:cs typeface="Times New Roman" panose="02020603050405020304" pitchFamily="18" charset="0"/>
              </a:rPr>
              <a:t>Pennsylvania's age dependency ratio continues to increase.</a:t>
            </a:r>
          </a:p>
          <a:p>
            <a:pPr>
              <a:lnSpc>
                <a:spcPct val="120000"/>
              </a:lnSpc>
              <a:spcBef>
                <a:spcPts val="0"/>
              </a:spcBef>
            </a:pPr>
            <a:endParaRPr lang="en-US" dirty="0">
              <a:ea typeface="Calibri" panose="020F0502020204030204" pitchFamily="34" charset="0"/>
              <a:cs typeface="Times New Roman" panose="02020603050405020304" pitchFamily="18" charset="0"/>
            </a:endParaRPr>
          </a:p>
          <a:p>
            <a:pPr marL="0" indent="0">
              <a:lnSpc>
                <a:spcPct val="120000"/>
              </a:lnSpc>
              <a:spcBef>
                <a:spcPts val="0"/>
              </a:spcBef>
              <a:buNone/>
            </a:pPr>
            <a:endParaRPr lang="en-US" dirty="0"/>
          </a:p>
          <a:p>
            <a:pPr marL="0" indent="0">
              <a:buNone/>
            </a:pPr>
            <a:endParaRPr lang="en-US" dirty="0"/>
          </a:p>
        </p:txBody>
      </p:sp>
      <p:sp>
        <p:nvSpPr>
          <p:cNvPr id="5" name="TextBox 4">
            <a:extLst>
              <a:ext uri="{FF2B5EF4-FFF2-40B4-BE49-F238E27FC236}">
                <a16:creationId xmlns:a16="http://schemas.microsoft.com/office/drawing/2014/main" id="{C7A278D1-4C4E-4F54-BA8A-59662210EAFC}"/>
              </a:ext>
            </a:extLst>
          </p:cNvPr>
          <p:cNvSpPr txBox="1"/>
          <p:nvPr/>
        </p:nvSpPr>
        <p:spPr>
          <a:xfrm>
            <a:off x="128016" y="6250924"/>
            <a:ext cx="374904" cy="338554"/>
          </a:xfrm>
          <a:prstGeom prst="rect">
            <a:avLst/>
          </a:prstGeom>
          <a:noFill/>
        </p:spPr>
        <p:txBody>
          <a:bodyPr wrap="square" rtlCol="0">
            <a:spAutoFit/>
          </a:bodyPr>
          <a:lstStyle/>
          <a:p>
            <a:r>
              <a:rPr lang="en-US" sz="1600" dirty="0">
                <a:latin typeface="Verdana" panose="020B0604030504040204" pitchFamily="34" charset="0"/>
                <a:ea typeface="Verdana" panose="020B0604030504040204" pitchFamily="34" charset="0"/>
              </a:rPr>
              <a:t>5</a:t>
            </a:r>
          </a:p>
        </p:txBody>
      </p:sp>
    </p:spTree>
    <p:extLst>
      <p:ext uri="{BB962C8B-B14F-4D97-AF65-F5344CB8AC3E}">
        <p14:creationId xmlns:p14="http://schemas.microsoft.com/office/powerpoint/2010/main" val="26078869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B635FA5-F74A-43F6-8934-93D5D32F235C}"/>
              </a:ext>
            </a:extLst>
          </p:cNvPr>
          <p:cNvSpPr>
            <a:spLocks noGrp="1"/>
          </p:cNvSpPr>
          <p:nvPr>
            <p:ph type="body" sz="quarter" idx="10"/>
          </p:nvPr>
        </p:nvSpPr>
        <p:spPr>
          <a:xfrm>
            <a:off x="394607" y="830263"/>
            <a:ext cx="11402786" cy="1073182"/>
          </a:xfrm>
        </p:spPr>
        <p:txBody>
          <a:bodyPr>
            <a:normAutofit/>
          </a:bodyPr>
          <a:lstStyle/>
          <a:p>
            <a:pPr algn="ctr"/>
            <a:r>
              <a:rPr lang="en-US" sz="3200" b="1" dirty="0">
                <a:latin typeface="Verdana" panose="020B0604030504040204" pitchFamily="34" charset="0"/>
                <a:ea typeface="Verdana" panose="020B0604030504040204" pitchFamily="34" charset="0"/>
              </a:rPr>
              <a:t>Wages</a:t>
            </a:r>
          </a:p>
        </p:txBody>
      </p:sp>
      <p:pic>
        <p:nvPicPr>
          <p:cNvPr id="7" name="Picture 6">
            <a:extLst>
              <a:ext uri="{FF2B5EF4-FFF2-40B4-BE49-F238E27FC236}">
                <a16:creationId xmlns:a16="http://schemas.microsoft.com/office/drawing/2014/main" id="{D2218994-4329-4C25-83AE-D420A0563CCF}"/>
              </a:ext>
            </a:extLst>
          </p:cNvPr>
          <p:cNvPicPr>
            <a:picLocks noChangeAspect="1"/>
          </p:cNvPicPr>
          <p:nvPr/>
        </p:nvPicPr>
        <p:blipFill>
          <a:blip r:embed="rId2"/>
          <a:stretch>
            <a:fillRect/>
          </a:stretch>
        </p:blipFill>
        <p:spPr>
          <a:xfrm>
            <a:off x="1293681" y="1903445"/>
            <a:ext cx="9604638" cy="3034754"/>
          </a:xfrm>
          <a:prstGeom prst="rect">
            <a:avLst/>
          </a:prstGeom>
        </p:spPr>
      </p:pic>
      <p:sp>
        <p:nvSpPr>
          <p:cNvPr id="4" name="TextBox 3">
            <a:extLst>
              <a:ext uri="{FF2B5EF4-FFF2-40B4-BE49-F238E27FC236}">
                <a16:creationId xmlns:a16="http://schemas.microsoft.com/office/drawing/2014/main" id="{E58D60FE-3976-4F53-9D74-FC022AE497C3}"/>
              </a:ext>
            </a:extLst>
          </p:cNvPr>
          <p:cNvSpPr txBox="1"/>
          <p:nvPr/>
        </p:nvSpPr>
        <p:spPr>
          <a:xfrm>
            <a:off x="128016" y="6250924"/>
            <a:ext cx="374904" cy="338554"/>
          </a:xfrm>
          <a:prstGeom prst="rect">
            <a:avLst/>
          </a:prstGeom>
          <a:noFill/>
        </p:spPr>
        <p:txBody>
          <a:bodyPr wrap="square" rtlCol="0">
            <a:spAutoFit/>
          </a:bodyPr>
          <a:lstStyle/>
          <a:p>
            <a:r>
              <a:rPr lang="en-US" sz="1600" dirty="0">
                <a:latin typeface="Verdana" panose="020B0604030504040204" pitchFamily="34" charset="0"/>
                <a:ea typeface="Verdana" panose="020B0604030504040204" pitchFamily="34" charset="0"/>
              </a:rPr>
              <a:t>6</a:t>
            </a:r>
          </a:p>
        </p:txBody>
      </p:sp>
    </p:spTree>
    <p:extLst>
      <p:ext uri="{BB962C8B-B14F-4D97-AF65-F5344CB8AC3E}">
        <p14:creationId xmlns:p14="http://schemas.microsoft.com/office/powerpoint/2010/main" val="10246938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87144D0-7F5F-4A18-9695-4108B8704DF7}"/>
              </a:ext>
            </a:extLst>
          </p:cNvPr>
          <p:cNvSpPr>
            <a:spLocks noGrp="1"/>
          </p:cNvSpPr>
          <p:nvPr>
            <p:ph type="body" sz="quarter" idx="10"/>
          </p:nvPr>
        </p:nvSpPr>
        <p:spPr/>
        <p:txBody>
          <a:bodyPr/>
          <a:lstStyle/>
          <a:p>
            <a:pPr lvl="0" algn="ctr"/>
            <a:r>
              <a:rPr lang="en-US" sz="3200" b="1" dirty="0">
                <a:solidFill>
                  <a:prstClr val="black"/>
                </a:solidFill>
                <a:latin typeface="Verdana" panose="020B0604030504040204" pitchFamily="34" charset="0"/>
                <a:ea typeface="Verdana" panose="020B0604030504040204" pitchFamily="34" charset="0"/>
              </a:rPr>
              <a:t>economic insecurity</a:t>
            </a:r>
          </a:p>
          <a:p>
            <a:endParaRPr lang="en-US" dirty="0"/>
          </a:p>
        </p:txBody>
      </p:sp>
      <p:pic>
        <p:nvPicPr>
          <p:cNvPr id="6" name="Picture 5">
            <a:extLst>
              <a:ext uri="{FF2B5EF4-FFF2-40B4-BE49-F238E27FC236}">
                <a16:creationId xmlns:a16="http://schemas.microsoft.com/office/drawing/2014/main" id="{04829931-9E65-4603-B8A0-AD33686B7A8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20540" y="1519397"/>
            <a:ext cx="3550920" cy="5151495"/>
          </a:xfrm>
          <a:prstGeom prst="rect">
            <a:avLst/>
          </a:prstGeom>
        </p:spPr>
      </p:pic>
      <p:sp>
        <p:nvSpPr>
          <p:cNvPr id="4" name="TextBox 3">
            <a:extLst>
              <a:ext uri="{FF2B5EF4-FFF2-40B4-BE49-F238E27FC236}">
                <a16:creationId xmlns:a16="http://schemas.microsoft.com/office/drawing/2014/main" id="{AAB80680-2E2F-43FD-ADA3-6C1E109C8C6E}"/>
              </a:ext>
            </a:extLst>
          </p:cNvPr>
          <p:cNvSpPr txBox="1"/>
          <p:nvPr/>
        </p:nvSpPr>
        <p:spPr>
          <a:xfrm>
            <a:off x="128016" y="6250924"/>
            <a:ext cx="374904" cy="338554"/>
          </a:xfrm>
          <a:prstGeom prst="rect">
            <a:avLst/>
          </a:prstGeom>
          <a:noFill/>
        </p:spPr>
        <p:txBody>
          <a:bodyPr wrap="square" rtlCol="0">
            <a:spAutoFit/>
          </a:bodyPr>
          <a:lstStyle/>
          <a:p>
            <a:r>
              <a:rPr lang="en-US" sz="1600" dirty="0">
                <a:latin typeface="Verdana" panose="020B0604030504040204" pitchFamily="34" charset="0"/>
                <a:ea typeface="Verdana" panose="020B0604030504040204" pitchFamily="34" charset="0"/>
              </a:rPr>
              <a:t>7</a:t>
            </a:r>
          </a:p>
        </p:txBody>
      </p:sp>
    </p:spTree>
    <p:extLst>
      <p:ext uri="{BB962C8B-B14F-4D97-AF65-F5344CB8AC3E}">
        <p14:creationId xmlns:p14="http://schemas.microsoft.com/office/powerpoint/2010/main" val="25420408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B635FA5-F74A-43F6-8934-93D5D32F235C}"/>
              </a:ext>
            </a:extLst>
          </p:cNvPr>
          <p:cNvSpPr>
            <a:spLocks noGrp="1"/>
          </p:cNvSpPr>
          <p:nvPr>
            <p:ph type="body" sz="quarter" idx="10"/>
          </p:nvPr>
        </p:nvSpPr>
        <p:spPr>
          <a:xfrm>
            <a:off x="394607" y="830263"/>
            <a:ext cx="11402786" cy="1073182"/>
          </a:xfrm>
        </p:spPr>
        <p:txBody>
          <a:bodyPr>
            <a:normAutofit/>
          </a:bodyPr>
          <a:lstStyle/>
          <a:p>
            <a:pPr algn="ctr"/>
            <a:r>
              <a:rPr lang="en-US" sz="3200" b="1" dirty="0">
                <a:solidFill>
                  <a:prstClr val="black"/>
                </a:solidFill>
                <a:latin typeface="Verdana" panose="020B0604030504040204" pitchFamily="34" charset="0"/>
                <a:ea typeface="Verdana" panose="020B0604030504040204" pitchFamily="34" charset="0"/>
              </a:rPr>
              <a:t>economic insecurity, cont’d</a:t>
            </a:r>
            <a:endParaRPr lang="en-US" sz="3200" b="1" dirty="0">
              <a:latin typeface="Verdana" panose="020B0604030504040204" pitchFamily="34" charset="0"/>
              <a:ea typeface="Verdana" panose="020B0604030504040204" pitchFamily="34" charset="0"/>
            </a:endParaRPr>
          </a:p>
        </p:txBody>
      </p:sp>
      <p:pic>
        <p:nvPicPr>
          <p:cNvPr id="8" name="Picture 7">
            <a:extLst>
              <a:ext uri="{FF2B5EF4-FFF2-40B4-BE49-F238E27FC236}">
                <a16:creationId xmlns:a16="http://schemas.microsoft.com/office/drawing/2014/main" id="{31835D6B-7F09-4CAC-8A5D-D9D5AE3238D0}"/>
              </a:ext>
            </a:extLst>
          </p:cNvPr>
          <p:cNvPicPr/>
          <p:nvPr/>
        </p:nvPicPr>
        <p:blipFill>
          <a:blip r:embed="rId2">
            <a:extLst>
              <a:ext uri="{28A0092B-C50C-407E-A947-70E740481C1C}">
                <a14:useLocalDpi xmlns:a14="http://schemas.microsoft.com/office/drawing/2010/main" val="0"/>
              </a:ext>
            </a:extLst>
          </a:blip>
          <a:stretch>
            <a:fillRect/>
          </a:stretch>
        </p:blipFill>
        <p:spPr>
          <a:xfrm>
            <a:off x="1296924" y="1903445"/>
            <a:ext cx="9598152" cy="3062574"/>
          </a:xfrm>
          <a:prstGeom prst="rect">
            <a:avLst/>
          </a:prstGeom>
        </p:spPr>
      </p:pic>
      <p:sp>
        <p:nvSpPr>
          <p:cNvPr id="4" name="TextBox 3">
            <a:extLst>
              <a:ext uri="{FF2B5EF4-FFF2-40B4-BE49-F238E27FC236}">
                <a16:creationId xmlns:a16="http://schemas.microsoft.com/office/drawing/2014/main" id="{DE2BC408-A831-478C-9A29-E79ADA7E20D4}"/>
              </a:ext>
            </a:extLst>
          </p:cNvPr>
          <p:cNvSpPr txBox="1"/>
          <p:nvPr/>
        </p:nvSpPr>
        <p:spPr>
          <a:xfrm>
            <a:off x="128016" y="6250924"/>
            <a:ext cx="374904" cy="338554"/>
          </a:xfrm>
          <a:prstGeom prst="rect">
            <a:avLst/>
          </a:prstGeom>
          <a:noFill/>
        </p:spPr>
        <p:txBody>
          <a:bodyPr wrap="square" rtlCol="0">
            <a:spAutoFit/>
          </a:bodyPr>
          <a:lstStyle/>
          <a:p>
            <a:r>
              <a:rPr lang="en-US" sz="1600" dirty="0">
                <a:latin typeface="Verdana" panose="020B0604030504040204" pitchFamily="34" charset="0"/>
                <a:ea typeface="Verdana" panose="020B0604030504040204" pitchFamily="34" charset="0"/>
              </a:rPr>
              <a:t>8</a:t>
            </a:r>
          </a:p>
        </p:txBody>
      </p:sp>
    </p:spTree>
    <p:extLst>
      <p:ext uri="{BB962C8B-B14F-4D97-AF65-F5344CB8AC3E}">
        <p14:creationId xmlns:p14="http://schemas.microsoft.com/office/powerpoint/2010/main" val="15242997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3E9D19F-B29C-41D0-B120-1566D6ABEA46}"/>
              </a:ext>
            </a:extLst>
          </p:cNvPr>
          <p:cNvSpPr>
            <a:spLocks noGrp="1"/>
          </p:cNvSpPr>
          <p:nvPr>
            <p:ph type="body" sz="quarter" idx="10"/>
          </p:nvPr>
        </p:nvSpPr>
        <p:spPr/>
        <p:txBody>
          <a:bodyPr>
            <a:normAutofit/>
          </a:bodyPr>
          <a:lstStyle/>
          <a:p>
            <a:pPr algn="ctr"/>
            <a:r>
              <a:rPr lang="en-US" sz="3200" b="1" dirty="0">
                <a:latin typeface="Verdana" panose="020B0604030504040204" pitchFamily="34" charset="0"/>
                <a:ea typeface="Verdana" panose="020B0604030504040204" pitchFamily="34" charset="0"/>
              </a:rPr>
              <a:t>The approach</a:t>
            </a:r>
          </a:p>
        </p:txBody>
      </p:sp>
      <p:sp>
        <p:nvSpPr>
          <p:cNvPr id="4" name="Text Placeholder 3">
            <a:extLst>
              <a:ext uri="{FF2B5EF4-FFF2-40B4-BE49-F238E27FC236}">
                <a16:creationId xmlns:a16="http://schemas.microsoft.com/office/drawing/2014/main" id="{D99E95D4-1978-4E54-BFE0-BAF0E6C51958}"/>
              </a:ext>
            </a:extLst>
          </p:cNvPr>
          <p:cNvSpPr>
            <a:spLocks noGrp="1"/>
          </p:cNvSpPr>
          <p:nvPr>
            <p:ph type="body" sz="quarter" idx="12"/>
          </p:nvPr>
        </p:nvSpPr>
        <p:spPr>
          <a:xfrm>
            <a:off x="394607" y="1229297"/>
            <a:ext cx="11402786" cy="4952047"/>
          </a:xfrm>
        </p:spPr>
        <p:txBody>
          <a:bodyPr>
            <a:normAutofit/>
          </a:bodyPr>
          <a:lstStyle/>
          <a:p>
            <a:pPr>
              <a:lnSpc>
                <a:spcPct val="100000"/>
              </a:lnSpc>
              <a:spcBef>
                <a:spcPts val="0"/>
              </a:spcBef>
            </a:pPr>
            <a:endParaRPr lang="en-US" sz="2200" dirty="0">
              <a:latin typeface="Verdana" panose="020B0604030504040204" pitchFamily="34" charset="0"/>
              <a:ea typeface="Verdana" panose="020B0604030504040204" pitchFamily="34" charset="0"/>
            </a:endParaRPr>
          </a:p>
          <a:p>
            <a:pPr>
              <a:lnSpc>
                <a:spcPct val="100000"/>
              </a:lnSpc>
              <a:spcBef>
                <a:spcPts val="0"/>
              </a:spcBef>
              <a:spcAft>
                <a:spcPts val="2400"/>
              </a:spcAft>
            </a:pPr>
            <a:r>
              <a:rPr lang="en-US" sz="2200" dirty="0">
                <a:latin typeface="Verdana" panose="020B0604030504040204" pitchFamily="34" charset="0"/>
                <a:ea typeface="Verdana" panose="020B0604030504040204" pitchFamily="34" charset="0"/>
              </a:rPr>
              <a:t>Review of previous reports and studies</a:t>
            </a:r>
          </a:p>
          <a:p>
            <a:pPr>
              <a:lnSpc>
                <a:spcPct val="100000"/>
              </a:lnSpc>
              <a:spcBef>
                <a:spcPts val="0"/>
              </a:spcBef>
              <a:spcAft>
                <a:spcPts val="2400"/>
              </a:spcAft>
            </a:pPr>
            <a:r>
              <a:rPr lang="en-US" sz="2200" dirty="0">
                <a:latin typeface="Verdana" panose="020B0604030504040204" pitchFamily="34" charset="0"/>
                <a:ea typeface="Verdana" panose="020B0604030504040204" pitchFamily="34" charset="0"/>
              </a:rPr>
              <a:t>Discussions w/ DCWs and providers across the LTSS continuum, including consumer input</a:t>
            </a:r>
          </a:p>
          <a:p>
            <a:pPr>
              <a:lnSpc>
                <a:spcPct val="100000"/>
              </a:lnSpc>
              <a:spcBef>
                <a:spcPts val="0"/>
              </a:spcBef>
              <a:spcAft>
                <a:spcPts val="2400"/>
              </a:spcAft>
            </a:pPr>
            <a:r>
              <a:rPr lang="en-US" sz="2200" dirty="0">
                <a:latin typeface="Verdana" panose="020B0604030504040204" pitchFamily="34" charset="0"/>
                <a:ea typeface="Verdana" panose="020B0604030504040204" pitchFamily="34" charset="0"/>
              </a:rPr>
              <a:t>Presentations by CHC-MCOs</a:t>
            </a:r>
          </a:p>
          <a:p>
            <a:pPr>
              <a:lnSpc>
                <a:spcPct val="100000"/>
              </a:lnSpc>
              <a:spcBef>
                <a:spcPts val="0"/>
              </a:spcBef>
              <a:spcAft>
                <a:spcPts val="2400"/>
              </a:spcAft>
            </a:pPr>
            <a:r>
              <a:rPr lang="en-US" sz="2200" dirty="0">
                <a:latin typeface="Verdana" panose="020B0604030504040204" pitchFamily="34" charset="0"/>
                <a:ea typeface="Verdana" panose="020B0604030504040204" pitchFamily="34" charset="0"/>
              </a:rPr>
              <a:t>Overview of state and local workforce development system and current challenges to elevating the DCW profession </a:t>
            </a:r>
          </a:p>
          <a:p>
            <a:pPr>
              <a:lnSpc>
                <a:spcPct val="100000"/>
              </a:lnSpc>
              <a:spcBef>
                <a:spcPts val="0"/>
              </a:spcBef>
              <a:spcAft>
                <a:spcPts val="2400"/>
              </a:spcAft>
            </a:pPr>
            <a:r>
              <a:rPr lang="en-US" sz="2200" dirty="0">
                <a:latin typeface="Verdana" panose="020B0604030504040204" pitchFamily="34" charset="0"/>
                <a:ea typeface="Verdana" panose="020B0604030504040204" pitchFamily="34" charset="0"/>
              </a:rPr>
              <a:t>Consultation with the Paraprofessional Healthcare Institute </a:t>
            </a:r>
          </a:p>
          <a:p>
            <a:pPr>
              <a:spcAft>
                <a:spcPts val="1800"/>
              </a:spcAft>
            </a:pPr>
            <a:endParaRPr lang="en-US" dirty="0"/>
          </a:p>
          <a:p>
            <a:endParaRPr lang="en-US" dirty="0"/>
          </a:p>
        </p:txBody>
      </p:sp>
      <p:sp>
        <p:nvSpPr>
          <p:cNvPr id="5" name="TextBox 4">
            <a:extLst>
              <a:ext uri="{FF2B5EF4-FFF2-40B4-BE49-F238E27FC236}">
                <a16:creationId xmlns:a16="http://schemas.microsoft.com/office/drawing/2014/main" id="{A030D520-4419-4C8C-A2CE-685712E5DBC0}"/>
              </a:ext>
            </a:extLst>
          </p:cNvPr>
          <p:cNvSpPr txBox="1"/>
          <p:nvPr/>
        </p:nvSpPr>
        <p:spPr>
          <a:xfrm>
            <a:off x="128016" y="6250924"/>
            <a:ext cx="374904" cy="338554"/>
          </a:xfrm>
          <a:prstGeom prst="rect">
            <a:avLst/>
          </a:prstGeom>
          <a:noFill/>
        </p:spPr>
        <p:txBody>
          <a:bodyPr wrap="square" rtlCol="0">
            <a:spAutoFit/>
          </a:bodyPr>
          <a:lstStyle/>
          <a:p>
            <a:r>
              <a:rPr lang="en-US" sz="1600" dirty="0">
                <a:latin typeface="Verdana" panose="020B0604030504040204" pitchFamily="34" charset="0"/>
                <a:ea typeface="Verdana" panose="020B0604030504040204" pitchFamily="34" charset="0"/>
              </a:rPr>
              <a:t>9</a:t>
            </a:r>
          </a:p>
        </p:txBody>
      </p:sp>
    </p:spTree>
    <p:extLst>
      <p:ext uri="{BB962C8B-B14F-4D97-AF65-F5344CB8AC3E}">
        <p14:creationId xmlns:p14="http://schemas.microsoft.com/office/powerpoint/2010/main" val="61592218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BC353C57BF2A242AD7382073C4DE61F" ma:contentTypeVersion="1" ma:contentTypeDescription="Create a new document." ma:contentTypeScope="" ma:versionID="a45d0a9fa979fedc137bb01ebf845964">
  <xsd:schema xmlns:xsd="http://www.w3.org/2001/XMLSchema" xmlns:xs="http://www.w3.org/2001/XMLSchema" xmlns:p="http://schemas.microsoft.com/office/2006/metadata/properties" xmlns:ns1="http://schemas.microsoft.com/sharepoint/v3" targetNamespace="http://schemas.microsoft.com/office/2006/metadata/properties" ma:root="true" ma:fieldsID="48c5b5cd9b8d25ff6dd15848836f4270"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E0D51D27-A375-4B99-AAFA-553AF58D7BBB}"/>
</file>

<file path=customXml/itemProps2.xml><?xml version="1.0" encoding="utf-8"?>
<ds:datastoreItem xmlns:ds="http://schemas.openxmlformats.org/officeDocument/2006/customXml" ds:itemID="{8D3B4CFA-7C3E-483D-893A-669EBC4D876F}"/>
</file>

<file path=customXml/itemProps3.xml><?xml version="1.0" encoding="utf-8"?>
<ds:datastoreItem xmlns:ds="http://schemas.openxmlformats.org/officeDocument/2006/customXml" ds:itemID="{B1DA0E08-F3F8-4FEC-8FA8-A586F54FFED6}"/>
</file>

<file path=docProps/app.xml><?xml version="1.0" encoding="utf-8"?>
<Properties xmlns="http://schemas.openxmlformats.org/officeDocument/2006/extended-properties" xmlns:vt="http://schemas.openxmlformats.org/officeDocument/2006/docPropsVTypes">
  <TotalTime>2189</TotalTime>
  <Words>1499</Words>
  <Application>Microsoft Office PowerPoint</Application>
  <PresentationFormat>Widescreen</PresentationFormat>
  <Paragraphs>169</Paragraphs>
  <Slides>18</Slides>
  <Notes>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18</vt:i4>
      </vt:variant>
    </vt:vector>
  </HeadingPairs>
  <TitlesOfParts>
    <vt:vector size="26" baseType="lpstr">
      <vt:lpstr>Arial</vt:lpstr>
      <vt:lpstr>Arial Black</vt:lpstr>
      <vt:lpstr>Calibri</vt:lpstr>
      <vt:lpstr>Calibri Light</vt:lpstr>
      <vt:lpstr>Verdana</vt:lpstr>
      <vt:lpstr>Wingdings</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Wilburne, Drew</dc:creator>
  <cp:lastModifiedBy>Quinnan, Charles</cp:lastModifiedBy>
  <cp:revision>292</cp:revision>
  <cp:lastPrinted>2019-06-26T21:12:11Z</cp:lastPrinted>
  <dcterms:created xsi:type="dcterms:W3CDTF">2019-03-11T19:11:45Z</dcterms:created>
  <dcterms:modified xsi:type="dcterms:W3CDTF">2019-10-04T12:48:52Z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0x0101000BC353C57BF2A242AD7382073C4DE61F</vt:lpwstr>
  </property>
  <property fmtid="{D5CDD505-2E9C-101B-9397-08002B2CF9AE}" pid="3" name="Order">
    <vt:r8>10700</vt:r8>
  </property>
  <property fmtid="{D5CDD505-2E9C-101B-9397-08002B2CF9AE}" pid="4" name="xd_Signature">
    <vt:bool>false</vt:bool>
  </property>
  <property fmtid="{D5CDD505-2E9C-101B-9397-08002B2CF9AE}" pid="5" name="xd_ProgID">
    <vt:lpwstr/>
  </property>
  <property fmtid="{D5CDD505-2E9C-101B-9397-08002B2CF9AE}" pid="6" name="_SourceUrl">
    <vt:lpwstr/>
  </property>
  <property fmtid="{D5CDD505-2E9C-101B-9397-08002B2CF9AE}" pid="7" name="_SharedFileIndex">
    <vt:lpwstr/>
  </property>
  <property fmtid="{D5CDD505-2E9C-101B-9397-08002B2CF9AE}" pid="8" name="TemplateUrl">
    <vt:lpwstr/>
  </property>
</Properties>
</file>