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15.xml" ContentType="application/vnd.openxmlformats-officedocument.drawingml.chart+xml"/>
  <Override PartName="/ppt/charts/chart10.xml" ContentType="application/vnd.openxmlformats-officedocument.drawingml.chart+xml"/>
  <Override PartName="/ppt/charts/colors14.xml" ContentType="application/vnd.ms-office.chartcolorstyle+xml"/>
  <Override PartName="/ppt/charts/colors15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7" r:id="rId2"/>
    <p:sldId id="531" r:id="rId3"/>
    <p:sldId id="629" r:id="rId4"/>
    <p:sldId id="615" r:id="rId5"/>
    <p:sldId id="625" r:id="rId6"/>
    <p:sldId id="660" r:id="rId7"/>
    <p:sldId id="661" r:id="rId8"/>
    <p:sldId id="626" r:id="rId9"/>
    <p:sldId id="627" r:id="rId10"/>
    <p:sldId id="628" r:id="rId11"/>
    <p:sldId id="652" r:id="rId12"/>
    <p:sldId id="624" r:id="rId13"/>
    <p:sldId id="630" r:id="rId14"/>
    <p:sldId id="658" r:id="rId15"/>
    <p:sldId id="659" r:id="rId16"/>
    <p:sldId id="643" r:id="rId17"/>
    <p:sldId id="66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6133A1-E1F8-4E61-B5E0-702D75A0E5DC}">
          <p14:sldIdLst>
            <p14:sldId id="377"/>
            <p14:sldId id="531"/>
            <p14:sldId id="629"/>
            <p14:sldId id="615"/>
            <p14:sldId id="625"/>
            <p14:sldId id="660"/>
            <p14:sldId id="661"/>
            <p14:sldId id="626"/>
            <p14:sldId id="627"/>
            <p14:sldId id="628"/>
            <p14:sldId id="652"/>
            <p14:sldId id="624"/>
            <p14:sldId id="630"/>
            <p14:sldId id="658"/>
            <p14:sldId id="659"/>
            <p14:sldId id="643"/>
            <p14:sldId id="6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cock, Kevin" initials="HK" lastIdx="4" clrIdx="0">
    <p:extLst>
      <p:ext uri="{19B8F6BF-5375-455C-9EA6-DF929625EA0E}">
        <p15:presenceInfo xmlns:p15="http://schemas.microsoft.com/office/powerpoint/2012/main" userId="Hancock, Kevin" providerId="None"/>
      </p:ext>
    </p:extLst>
  </p:cmAuthor>
  <p:cmAuthor id="2" name="Wachter, Derek" initials="WD" lastIdx="3" clrIdx="1">
    <p:extLst>
      <p:ext uri="{19B8F6BF-5375-455C-9EA6-DF929625EA0E}">
        <p15:presenceInfo xmlns:p15="http://schemas.microsoft.com/office/powerpoint/2012/main" userId="Wachter, Derek" providerId="None"/>
      </p:ext>
    </p:extLst>
  </p:cmAuthor>
  <p:cmAuthor id="3" name="Pat Brady" initials="PB" lastIdx="11" clrIdx="3">
    <p:extLst>
      <p:ext uri="{19B8F6BF-5375-455C-9EA6-DF929625EA0E}">
        <p15:presenceInfo xmlns:p15="http://schemas.microsoft.com/office/powerpoint/2012/main" userId="8226d2bec95dbf01" providerId="Windows Live"/>
      </p:ext>
    </p:extLst>
  </p:cmAuthor>
  <p:cmAuthor id="4" name="Brown, Virginia" initials="BV" lastIdx="6" clrIdx="4">
    <p:extLst>
      <p:ext uri="{19B8F6BF-5375-455C-9EA6-DF929625EA0E}">
        <p15:presenceInfo xmlns:p15="http://schemas.microsoft.com/office/powerpoint/2012/main" userId="Brown, Virginia" providerId="None"/>
      </p:ext>
    </p:extLst>
  </p:cmAuthor>
  <p:cmAuthor id="5" name="Hale, Jennifer" initials="HJ" lastIdx="7" clrIdx="5">
    <p:extLst>
      <p:ext uri="{19B8F6BF-5375-455C-9EA6-DF929625EA0E}">
        <p15:presenceInfo xmlns:p15="http://schemas.microsoft.com/office/powerpoint/2012/main" userId="Hale, Jenni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D3"/>
    <a:srgbClr val="5B9BD7"/>
    <a:srgbClr val="5B9BD5"/>
    <a:srgbClr val="2E5597"/>
    <a:srgbClr val="2F5597"/>
    <a:srgbClr val="F4B183"/>
    <a:srgbClr val="ED7D3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2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Completed FEDS</a:t>
            </a:r>
          </a:p>
          <a:p>
            <a:pPr>
              <a:defRPr b="1"/>
            </a:pPr>
            <a:r>
              <a:rPr lang="en-US" b="1" dirty="0"/>
              <a:t>April 1-September</a:t>
            </a:r>
            <a:r>
              <a:rPr lang="en-US" b="1" baseline="0" dirty="0"/>
              <a:t> 30</a:t>
            </a:r>
            <a:r>
              <a:rPr lang="en-US" b="1" dirty="0"/>
              <a:t>, 2019</a:t>
            </a:r>
          </a:p>
        </c:rich>
      </c:tx>
      <c:layout>
        <c:manualLayout>
          <c:xMode val="edge"/>
          <c:yMode val="edge"/>
          <c:x val="0.40832765577307695"/>
          <c:y val="2.8448745357128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54104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13-41F6-92F3-692D950F3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</c:f>
              <c:strCache>
                <c:ptCount val="1"/>
                <c:pt idx="0">
                  <c:v>Completed FEDs</c:v>
                </c:pt>
              </c:strCache>
            </c:strRef>
          </c:cat>
          <c:val>
            <c:numRef>
              <c:f>Sheet1!$C$6</c:f>
              <c:numCache>
                <c:formatCode>General</c:formatCode>
                <c:ptCount val="1"/>
                <c:pt idx="0">
                  <c:v>54104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7-4616-8505-1887B5EAEA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3"/>
        <c:axId val="426561144"/>
        <c:axId val="426561800"/>
      </c:barChart>
      <c:catAx>
        <c:axId val="426561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561800"/>
        <c:crosses val="autoZero"/>
        <c:auto val="1"/>
        <c:lblAlgn val="ctr"/>
        <c:lblOffset val="100"/>
        <c:noMultiLvlLbl val="0"/>
      </c:catAx>
      <c:valAx>
        <c:axId val="42656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56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5B9BD5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LIFE </a:t>
            </a:r>
          </a:p>
          <a:p>
            <a:pPr>
              <a:defRPr b="1"/>
            </a:pPr>
            <a:r>
              <a:rPr lang="en-US" b="1" dirty="0"/>
              <a:t>Level of Care Results</a:t>
            </a:r>
          </a:p>
          <a:p>
            <a:pPr>
              <a:defRPr b="1"/>
            </a:pPr>
            <a:r>
              <a:rPr lang="en-US" b="1" dirty="0"/>
              <a:t>April -September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FE324F-C779-4462-92E2-94CF9FEC7F0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1090</c:v>
                </c:pt>
                <c:pt idx="1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 b="1" dirty="0"/>
          </a:p>
          <a:p>
            <a:pPr>
              <a:defRPr b="1"/>
            </a:pPr>
            <a:r>
              <a:rPr lang="en-US" b="1" dirty="0"/>
              <a:t>April -September 2019</a:t>
            </a:r>
          </a:p>
        </c:rich>
      </c:tx>
      <c:layout>
        <c:manualLayout>
          <c:xMode val="edge"/>
          <c:yMode val="edge"/>
          <c:x val="0.38512032662583845"/>
          <c:y val="4.2716670725437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</c:f>
              <c:strCache>
                <c:ptCount val="1"/>
                <c:pt idx="0">
                  <c:v>Medical Reviews</c:v>
                </c:pt>
              </c:strCache>
            </c:strRef>
          </c:cat>
          <c:val>
            <c:numRef>
              <c:f>Sheet1!$C$9</c:f>
              <c:numCache>
                <c:formatCode>General</c:formatCode>
                <c:ptCount val="1"/>
                <c:pt idx="0">
                  <c:v>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E-4208-B396-6AEB9FBE65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3"/>
        <c:overlap val="-29"/>
        <c:axId val="330166336"/>
        <c:axId val="330162728"/>
      </c:barChart>
      <c:catAx>
        <c:axId val="330166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162728"/>
        <c:crosses val="autoZero"/>
        <c:auto val="1"/>
        <c:lblAlgn val="ctr"/>
        <c:lblOffset val="100"/>
        <c:noMultiLvlLbl val="0"/>
      </c:catAx>
      <c:valAx>
        <c:axId val="33016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April-September 2019</a:t>
            </a:r>
          </a:p>
        </c:rich>
      </c:tx>
      <c:layout>
        <c:manualLayout>
          <c:xMode val="edge"/>
          <c:yMode val="edge"/>
          <c:x val="0.37662003736535632"/>
          <c:y val="4.0389707555157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2E-413A-BD26-FDD26B601F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2E-413A-BD26-FDD26B601F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Sheet1!$B$37:$B$38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Sheet1!$C$37:$C$38</c:f>
              <c:numCache>
                <c:formatCode>General</c:formatCode>
                <c:ptCount val="2"/>
                <c:pt idx="0">
                  <c:v>1039</c:v>
                </c:pt>
                <c:pt idx="1">
                  <c:v>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2E-413A-BD26-FDD26B601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3"/>
        <c:overlap val="-27"/>
        <c:axId val="468020616"/>
        <c:axId val="468021272"/>
      </c:barChart>
      <c:catAx>
        <c:axId val="46802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1272"/>
        <c:crosses val="autoZero"/>
        <c:auto val="1"/>
        <c:lblAlgn val="ctr"/>
        <c:lblOffset val="100"/>
        <c:noMultiLvlLbl val="0"/>
      </c:catAx>
      <c:valAx>
        <c:axId val="46802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Medical Director Review</a:t>
            </a:r>
            <a:r>
              <a:rPr lang="en-US" baseline="0"/>
              <a:t> Results</a:t>
            </a:r>
            <a:endParaRPr lang="en-US"/>
          </a:p>
        </c:rich>
      </c:tx>
      <c:layout>
        <c:manualLayout>
          <c:xMode val="edge"/>
          <c:yMode val="edge"/>
          <c:x val="0.238638888888888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020616"/>
        <c:axId val="468021272"/>
      </c:barChart>
      <c:catAx>
        <c:axId val="46802061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1272"/>
        <c:crosses val="autoZero"/>
        <c:auto val="1"/>
        <c:lblAlgn val="ctr"/>
        <c:lblOffset val="100"/>
        <c:noMultiLvlLbl val="0"/>
      </c:catAx>
      <c:valAx>
        <c:axId val="46802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April-September 2019</a:t>
            </a:r>
          </a:p>
        </c:rich>
      </c:tx>
      <c:layout>
        <c:manualLayout>
          <c:xMode val="edge"/>
          <c:yMode val="edge"/>
          <c:x val="0.30265993038423844"/>
          <c:y val="5.179221036670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75954462747372"/>
          <c:y val="0.24008904639008849"/>
          <c:w val="0.45227225737887067"/>
          <c:h val="0.759910953609911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FA-45F7-90A6-3FE2DCB82D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FA-45F7-90A6-3FE2DCB82DF1}"/>
              </c:ext>
            </c:extLst>
          </c:dPt>
          <c:dLbls>
            <c:dLbl>
              <c:idx val="0"/>
              <c:layout>
                <c:manualLayout>
                  <c:x val="4.0879265091863515E-3"/>
                  <c:y val="-1.79881160688247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A-45F7-90A6-3FE2DCB82DF1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A-45F7-90A6-3FE2DCB82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Sheet1!$B$40:$B$41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Sheet1!$C$40:$C$41</c:f>
              <c:numCache>
                <c:formatCode>0</c:formatCode>
                <c:ptCount val="2"/>
                <c:pt idx="0">
                  <c:v>1039</c:v>
                </c:pt>
                <c:pt idx="1">
                  <c:v>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FA-45F7-90A6-3FE2DCB82D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0371828521435"/>
          <c:y val="0.47300853018372702"/>
          <c:w val="7.3137207542308749E-2"/>
          <c:h val="0.12009133388799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April-September 2019</a:t>
            </a:r>
          </a:p>
        </c:rich>
      </c:tx>
      <c:layout>
        <c:manualLayout>
          <c:xMode val="edge"/>
          <c:yMode val="edge"/>
          <c:x val="0.43695186956827942"/>
          <c:y val="3.3770537343716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2-4A7D-97C1-D6AEDD1B0B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2-4A7D-97C1-D6AEDD1B0B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Sheet1!$B$37:$B$38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Sheet1!$C$37:$C$38</c:f>
              <c:numCache>
                <c:formatCode>General</c:formatCode>
                <c:ptCount val="2"/>
                <c:pt idx="0">
                  <c:v>975</c:v>
                </c:pt>
                <c:pt idx="1">
                  <c:v>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E-4F9E-9AC9-89FF17A0D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3"/>
        <c:overlap val="-27"/>
        <c:axId val="468020616"/>
        <c:axId val="468021272"/>
      </c:barChart>
      <c:catAx>
        <c:axId val="46802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1272"/>
        <c:crosses val="autoZero"/>
        <c:auto val="1"/>
        <c:lblAlgn val="ctr"/>
        <c:lblOffset val="100"/>
        <c:noMultiLvlLbl val="0"/>
      </c:catAx>
      <c:valAx>
        <c:axId val="46802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Medical Director Review</a:t>
            </a:r>
            <a:r>
              <a:rPr lang="en-US" baseline="0"/>
              <a:t> Results</a:t>
            </a:r>
            <a:endParaRPr lang="en-US"/>
          </a:p>
        </c:rich>
      </c:tx>
      <c:layout>
        <c:manualLayout>
          <c:xMode val="edge"/>
          <c:yMode val="edge"/>
          <c:x val="0.238638888888888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020616"/>
        <c:axId val="468021272"/>
      </c:barChart>
      <c:catAx>
        <c:axId val="46802061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1272"/>
        <c:crosses val="autoZero"/>
        <c:auto val="1"/>
        <c:lblAlgn val="ctr"/>
        <c:lblOffset val="100"/>
        <c:noMultiLvlLbl val="0"/>
      </c:catAx>
      <c:valAx>
        <c:axId val="46802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Medical Review Result Percentages </a:t>
            </a:r>
          </a:p>
          <a:p>
            <a:pPr>
              <a:defRPr sz="1800"/>
            </a:pPr>
            <a:r>
              <a:rPr lang="en-US" sz="1800" b="1" dirty="0"/>
              <a:t>April-July </a:t>
            </a:r>
          </a:p>
          <a:p>
            <a:pPr>
              <a:defRPr sz="1800"/>
            </a:pPr>
            <a:r>
              <a:rPr lang="en-US" sz="1800" b="1" dirty="0"/>
              <a:t>2019</a:t>
            </a:r>
          </a:p>
        </c:rich>
      </c:tx>
      <c:layout>
        <c:manualLayout>
          <c:xMode val="edge"/>
          <c:yMode val="edge"/>
          <c:x val="0.22905830636201149"/>
          <c:y val="3.4389025913292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75954462747372"/>
          <c:y val="0.24008904639008849"/>
          <c:w val="0.45227225737887067"/>
          <c:h val="0.75991095360991145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0371828521435"/>
          <c:y val="0.47300853018372702"/>
          <c:w val="7.3137207542308749E-2"/>
          <c:h val="0.12009133388799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April-July 2019</a:t>
            </a:r>
            <a:endParaRPr lang="en-US" dirty="0">
              <a:effectLst/>
            </a:endParaRP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42661069223111037"/>
          <c:y val="6.0168471720818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April-September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29-4D00-91AE-D0B563E016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29-4D00-91AE-D0B563E016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029-4D00-91AE-D0B563E016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029-4D00-91AE-D0B563E01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Sheet1!$A$16:$A$17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Sheet1!$B$16:$B$17</c:f>
              <c:numCache>
                <c:formatCode>General</c:formatCode>
                <c:ptCount val="2"/>
                <c:pt idx="0">
                  <c:v>975</c:v>
                </c:pt>
                <c:pt idx="1">
                  <c:v>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29-4D00-91AE-D0B563E016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April-September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44-4536-A59F-4357B0769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44-4536-A59F-4357B07697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44-4536-A59F-4357B07697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HCBS</c:v>
                </c:pt>
                <c:pt idx="1">
                  <c:v>Nursing Facility</c:v>
                </c:pt>
                <c:pt idx="2">
                  <c:v>LIFE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32411</c:v>
                </c:pt>
                <c:pt idx="1">
                  <c:v>20155</c:v>
                </c:pt>
                <c:pt idx="2">
                  <c:v>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7-474E-8D9E-043A91EC7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3"/>
        <c:overlap val="-27"/>
        <c:axId val="357817600"/>
        <c:axId val="357818256"/>
      </c:barChart>
      <c:catAx>
        <c:axId val="3578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818256"/>
        <c:crosses val="autoZero"/>
        <c:auto val="1"/>
        <c:lblAlgn val="ctr"/>
        <c:lblOffset val="100"/>
        <c:noMultiLvlLbl val="0"/>
      </c:catAx>
      <c:valAx>
        <c:axId val="35781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8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Medical Director Review</a:t>
            </a:r>
            <a:r>
              <a:rPr lang="en-US" baseline="0"/>
              <a:t> Results</a:t>
            </a:r>
            <a:endParaRPr lang="en-US"/>
          </a:p>
        </c:rich>
      </c:tx>
      <c:layout>
        <c:manualLayout>
          <c:xMode val="edge"/>
          <c:yMode val="edge"/>
          <c:x val="0.238638888888888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020616"/>
        <c:axId val="468021272"/>
      </c:barChart>
      <c:catAx>
        <c:axId val="46802061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1272"/>
        <c:crosses val="autoZero"/>
        <c:auto val="1"/>
        <c:lblAlgn val="ctr"/>
        <c:lblOffset val="100"/>
        <c:noMultiLvlLbl val="0"/>
      </c:catAx>
      <c:valAx>
        <c:axId val="46802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2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Medical Review Result Percentages </a:t>
            </a:r>
          </a:p>
          <a:p>
            <a:pPr>
              <a:defRPr sz="1800"/>
            </a:pPr>
            <a:r>
              <a:rPr lang="en-US" sz="1800" b="1" dirty="0"/>
              <a:t>April-July </a:t>
            </a:r>
          </a:p>
          <a:p>
            <a:pPr>
              <a:defRPr sz="1800"/>
            </a:pPr>
            <a:r>
              <a:rPr lang="en-US" sz="1800" b="1" dirty="0"/>
              <a:t>2019</a:t>
            </a:r>
          </a:p>
        </c:rich>
      </c:tx>
      <c:layout>
        <c:manualLayout>
          <c:xMode val="edge"/>
          <c:yMode val="edge"/>
          <c:x val="0.22905830636201149"/>
          <c:y val="3.4389025913292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75954462747372"/>
          <c:y val="0.24008904639008849"/>
          <c:w val="0.45227225737887067"/>
          <c:h val="0.75991095360991145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0371828521435"/>
          <c:y val="0.47300853018372702"/>
          <c:w val="7.3137207542308749E-2"/>
          <c:h val="0.12009133388799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April-July 2019</a:t>
            </a:r>
            <a:endParaRPr lang="en-US" dirty="0">
              <a:effectLst/>
            </a:endParaRP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42661069223111037"/>
          <c:y val="6.0168471720818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90-46E0-9BA4-926E9F0506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0-46E0-9BA4-926E9F05065C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0-46E0-9BA4-926E9F05065C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0-46E0-9BA4-926E9F050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46281</c:v>
                </c:pt>
                <c:pt idx="1">
                  <c:v>7823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0-46E0-9BA4-926E9F050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3"/>
        <c:overlap val="-27"/>
        <c:axId val="424931376"/>
        <c:axId val="424932032"/>
      </c:barChart>
      <c:catAx>
        <c:axId val="42493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32032"/>
        <c:crosses val="autoZero"/>
        <c:auto val="1"/>
        <c:lblAlgn val="ctr"/>
        <c:lblOffset val="100"/>
        <c:noMultiLvlLbl val="0"/>
      </c:catAx>
      <c:valAx>
        <c:axId val="4249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3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Level of Care Results</a:t>
            </a:r>
          </a:p>
          <a:p>
            <a:pPr>
              <a:defRPr b="1"/>
            </a:pPr>
            <a:r>
              <a:rPr lang="en-US" b="1" dirty="0"/>
              <a:t>April -September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FE324F-C779-4462-92E2-94CF9FEC7F0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46639</c:v>
                </c:pt>
                <c:pt idx="1">
                  <c:v>10177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90-46E0-9BA4-926E9F050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0-46E0-9BA4-926E9F0506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46164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0-46E0-9BA4-926E9F050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57578830539113E-2"/>
          <c:y val="0.44343726088813212"/>
          <c:w val="8.4738139434280532E-2"/>
          <c:h val="0.10760733892985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57578830539113E-2"/>
          <c:y val="0.44343726088813212"/>
          <c:w val="9.0909101754843916E-3"/>
          <c:h val="8.3651417298717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5A-4C58-BC1C-23215FCB0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5A-4C58-BC1C-23215FCB09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7553</c:v>
                </c:pt>
                <c:pt idx="1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5A-4C58-BC1C-23215FCB0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8550836349917"/>
          <c:y val="0.92647007359374201"/>
          <c:w val="0.14489854195734828"/>
          <c:h val="7.3529926406258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HCBS Level of Care Results</a:t>
            </a:r>
          </a:p>
          <a:p>
            <a:pPr>
              <a:defRPr b="1"/>
            </a:pPr>
            <a:r>
              <a:rPr lang="en-US" b="1" dirty="0"/>
              <a:t>April -September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FE324F-C779-4462-92E2-94CF9FEC7F0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25300</c:v>
                </c:pt>
                <c:pt idx="1">
                  <c:v>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Nursing Facility </a:t>
            </a:r>
          </a:p>
          <a:p>
            <a:pPr>
              <a:defRPr b="1"/>
            </a:pPr>
            <a:r>
              <a:rPr lang="en-US" b="1" dirty="0"/>
              <a:t>Level of Care Results</a:t>
            </a:r>
          </a:p>
          <a:p>
            <a:pPr>
              <a:defRPr b="1"/>
            </a:pPr>
            <a:r>
              <a:rPr lang="en-US" b="1" dirty="0"/>
              <a:t>April -September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FE324F-C779-4462-92E2-94CF9FEC7F0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19891</c:v>
                </c:pt>
                <c:pt idx="1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0.36017</cdr:x>
      <cdr:y>0.07333</cdr:y>
    </cdr:from>
    <cdr:to>
      <cdr:x>0.68169</cdr:x>
      <cdr:y>0.18547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2708CD1-D560-468D-AF68-BF6C2CF2A42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50350" y="322949"/>
          <a:ext cx="2633700" cy="49381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CE6A3-6C4A-4060-A694-462B5019338F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DA46-D67A-4F9A-8C33-B413BBCB5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presentation of FED data from April 1, 2019-May 28, 2019: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# of FEDs Completed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# of FEDs that returned NFCE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# of FEDs that returned NFI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# of FEDs that went to physician 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85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373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7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82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106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0638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2559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688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9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2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9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5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05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5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8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7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07F6-5BFC-4245-AA50-1EC3F711078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4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C316-66ED-4EEA-9909-E0690F0E740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86A-3306-4E3B-989F-5883D184EB5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6AB7-D098-493B-AB6B-8F44560FFE6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2F7C-870E-43BE-A29C-E30D83D2BE6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5014-0117-4AC6-B57C-E49C7CF4715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EFB1-F460-4FC7-AF19-4CA5531AAC9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B34-9351-4B27-B129-0A450525036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9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1E1-8F07-47F0-AA1A-B9CEDE60FB9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8F2-94B6-46FE-A98F-D366DAE526B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55BA-6A72-41B8-8021-77EC74B1C01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2098-3CC3-49D1-9E9C-012B45EADE3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4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9" y="449705"/>
            <a:ext cx="5851282" cy="168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5680535"/>
            <a:ext cx="1847850" cy="933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3164" y="2234216"/>
            <a:ext cx="90276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FED DATA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2633" y="6424525"/>
            <a:ext cx="47964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72919" y="6424525"/>
            <a:ext cx="47964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2603A-1A8B-47D1-B129-8A8A16E6BC6B}"/>
              </a:ext>
            </a:extLst>
          </p:cNvPr>
          <p:cNvSpPr txBox="1"/>
          <p:nvPr/>
        </p:nvSpPr>
        <p:spPr>
          <a:xfrm>
            <a:off x="536895" y="5100506"/>
            <a:ext cx="411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Tyrone Williams, Chief, Assessment Unit  </a:t>
            </a:r>
          </a:p>
          <a:p>
            <a:r>
              <a:rPr lang="en-US" dirty="0">
                <a:solidFill>
                  <a:schemeClr val="bg1"/>
                </a:solidFill>
              </a:rPr>
              <a:t>Office of Long-Term Living</a:t>
            </a:r>
          </a:p>
          <a:p>
            <a:r>
              <a:rPr lang="en-US" b="1" dirty="0">
                <a:solidFill>
                  <a:schemeClr val="bg1"/>
                </a:solidFill>
              </a:rPr>
              <a:t>Department of Human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1962B-A79C-4DFD-A78E-D11B5B7C6508}"/>
              </a:ext>
            </a:extLst>
          </p:cNvPr>
          <p:cNvSpPr txBox="1"/>
          <p:nvPr/>
        </p:nvSpPr>
        <p:spPr>
          <a:xfrm>
            <a:off x="7072919" y="5192785"/>
            <a:ext cx="428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1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Percentage of Initial LIFE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323291"/>
              </p:ext>
            </p:extLst>
          </p:nvPr>
        </p:nvGraphicFramePr>
        <p:xfrm>
          <a:off x="1609724" y="1133475"/>
          <a:ext cx="86391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35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6945F-F7FB-4794-86B0-3821654F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5887"/>
          </a:xfrm>
        </p:spPr>
        <p:txBody>
          <a:bodyPr/>
          <a:lstStyle/>
          <a:p>
            <a:pPr algn="ctr"/>
            <a:r>
              <a:rPr lang="en-US" b="1" dirty="0"/>
              <a:t>OLTL Medical Reviews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16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Number of FEDS that Went to Medical Review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44359E-CF76-4D78-B42A-B6D569B5E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46794"/>
              </p:ext>
            </p:extLst>
          </p:nvPr>
        </p:nvGraphicFramePr>
        <p:xfrm>
          <a:off x="2973455" y="1909981"/>
          <a:ext cx="64293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894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Medical Director Review Results For MA-Funded LTSS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CFB7C86-AD4C-4A81-B303-05A6C28B0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448782"/>
              </p:ext>
            </p:extLst>
          </p:nvPr>
        </p:nvGraphicFramePr>
        <p:xfrm>
          <a:off x="1675015" y="1839162"/>
          <a:ext cx="8420099" cy="383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706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Medical Director Review Percentages For MA-Funded LTSS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D9BBBC4-7FD8-449A-830F-C1E62CC4F60E}"/>
              </a:ext>
            </a:extLst>
          </p:cNvPr>
          <p:cNvGraphicFramePr>
            <a:graphicFrameLocks/>
          </p:cNvGraphicFramePr>
          <p:nvPr/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277116-C3F7-4734-8DB3-AB4CEACF0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349544"/>
              </p:ext>
            </p:extLst>
          </p:nvPr>
        </p:nvGraphicFramePr>
        <p:xfrm>
          <a:off x="2057400" y="1257299"/>
          <a:ext cx="8877300" cy="460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777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HCBS Waiver Medical Review Results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D9BBBC4-7FD8-449A-830F-C1E62CC4F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341861"/>
              </p:ext>
            </p:extLst>
          </p:nvPr>
        </p:nvGraphicFramePr>
        <p:xfrm>
          <a:off x="1647825" y="1314449"/>
          <a:ext cx="8420099" cy="383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645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cap="all" dirty="0">
                <a:solidFill>
                  <a:srgbClr val="002060"/>
                </a:solidFill>
                <a:latin typeface="Arial Black" panose="020B0A04020102020204" pitchFamily="34" charset="0"/>
              </a:rPr>
              <a:t>HCBS Waiver FED Result Percentages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D9BBBC4-7FD8-449A-830F-C1E62CC4F60E}"/>
              </a:ext>
            </a:extLst>
          </p:cNvPr>
          <p:cNvGraphicFramePr>
            <a:graphicFrameLocks/>
          </p:cNvGraphicFramePr>
          <p:nvPr/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277116-C3F7-4734-8DB3-AB4CEACF01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32239" y="1094299"/>
          <a:ext cx="7762875" cy="433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866C6ED-B9B2-4E8A-A901-3BF34AF38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508194"/>
              </p:ext>
            </p:extLst>
          </p:nvPr>
        </p:nvGraphicFramePr>
        <p:xfrm>
          <a:off x="676275" y="819510"/>
          <a:ext cx="10687050" cy="516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3AD5F6F-F74F-4200-94C2-4D2A74F65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310450"/>
              </p:ext>
            </p:extLst>
          </p:nvPr>
        </p:nvGraphicFramePr>
        <p:xfrm>
          <a:off x="1900930" y="1094299"/>
          <a:ext cx="9043295" cy="456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1693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cap="all" dirty="0">
                <a:solidFill>
                  <a:srgbClr val="002060"/>
                </a:solidFill>
                <a:latin typeface="Arial Black" panose="020B0A04020102020204" pitchFamily="34" charset="0"/>
              </a:rPr>
              <a:t>Assessor Input  Vs. Medical Director Review 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D9BBBC4-7FD8-449A-830F-C1E62CC4F60E}"/>
              </a:ext>
            </a:extLst>
          </p:cNvPr>
          <p:cNvGraphicFramePr>
            <a:graphicFrameLocks/>
          </p:cNvGraphicFramePr>
          <p:nvPr/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277116-C3F7-4734-8DB3-AB4CEACF01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32239" y="1094299"/>
          <a:ext cx="7762875" cy="433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866C6ED-B9B2-4E8A-A901-3BF34AF3800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6275" y="819510"/>
          <a:ext cx="10687050" cy="516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15413CB-DE91-4620-B6C1-AFE49898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48903"/>
              </p:ext>
            </p:extLst>
          </p:nvPr>
        </p:nvGraphicFramePr>
        <p:xfrm>
          <a:off x="1752600" y="1219201"/>
          <a:ext cx="8191500" cy="440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F2521C-F93A-4886-BB99-66BF11344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11205"/>
              </p:ext>
            </p:extLst>
          </p:nvPr>
        </p:nvGraphicFramePr>
        <p:xfrm>
          <a:off x="1752600" y="2210592"/>
          <a:ext cx="7794826" cy="2151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581">
                  <a:extLst>
                    <a:ext uri="{9D8B030D-6E8A-4147-A177-3AD203B41FA5}">
                      <a16:colId xmlns:a16="http://schemas.microsoft.com/office/drawing/2014/main" val="3587750345"/>
                    </a:ext>
                  </a:extLst>
                </a:gridCol>
                <a:gridCol w="1235002">
                  <a:extLst>
                    <a:ext uri="{9D8B030D-6E8A-4147-A177-3AD203B41FA5}">
                      <a16:colId xmlns:a16="http://schemas.microsoft.com/office/drawing/2014/main" val="2315334003"/>
                    </a:ext>
                  </a:extLst>
                </a:gridCol>
                <a:gridCol w="1221578">
                  <a:extLst>
                    <a:ext uri="{9D8B030D-6E8A-4147-A177-3AD203B41FA5}">
                      <a16:colId xmlns:a16="http://schemas.microsoft.com/office/drawing/2014/main" val="4096735599"/>
                    </a:ext>
                  </a:extLst>
                </a:gridCol>
                <a:gridCol w="1449784">
                  <a:extLst>
                    <a:ext uri="{9D8B030D-6E8A-4147-A177-3AD203B41FA5}">
                      <a16:colId xmlns:a16="http://schemas.microsoft.com/office/drawing/2014/main" val="3400690255"/>
                    </a:ext>
                  </a:extLst>
                </a:gridCol>
                <a:gridCol w="1127608">
                  <a:extLst>
                    <a:ext uri="{9D8B030D-6E8A-4147-A177-3AD203B41FA5}">
                      <a16:colId xmlns:a16="http://schemas.microsoft.com/office/drawing/2014/main" val="1671754251"/>
                    </a:ext>
                  </a:extLst>
                </a:gridCol>
                <a:gridCol w="1275273">
                  <a:extLst>
                    <a:ext uri="{9D8B030D-6E8A-4147-A177-3AD203B41FA5}">
                      <a16:colId xmlns:a16="http://schemas.microsoft.com/office/drawing/2014/main" val="165658134"/>
                    </a:ext>
                  </a:extLst>
                </a:gridCol>
              </a:tblGrid>
              <a:tr h="471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Initial 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Assessor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Assessor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MDR Agreed w/Assessor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MDR Disagreed w/Assessor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084422"/>
                  </a:ext>
                </a:extLst>
              </a:tr>
              <a:tr h="659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NFCE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1005 (97%)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 (3%)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942 (94%)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63 (6%)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325352"/>
                  </a:ext>
                </a:extLst>
              </a:tr>
              <a:tr h="659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NFI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2146 (86%)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343 (14%)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1850 (86%)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296 (14%)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297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42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Number of Completed FEDs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CF87B5-805E-4342-A7F8-8F571171F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341255"/>
              </p:ext>
            </p:extLst>
          </p:nvPr>
        </p:nvGraphicFramePr>
        <p:xfrm>
          <a:off x="2076450" y="1219200"/>
          <a:ext cx="7324725" cy="452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065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Number of Completed FEDs By Setting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4AF006C-9411-4F7A-96E4-77D484C1C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415332"/>
              </p:ext>
            </p:extLst>
          </p:nvPr>
        </p:nvGraphicFramePr>
        <p:xfrm>
          <a:off x="1876425" y="1295400"/>
          <a:ext cx="828675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87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Number of Initial FED Results by Recommendation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314213"/>
              </p:ext>
            </p:extLst>
          </p:nvPr>
        </p:nvGraphicFramePr>
        <p:xfrm>
          <a:off x="1885950" y="1198485"/>
          <a:ext cx="8381999" cy="455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2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Percentage of Initial FED Results by Recommendation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718639"/>
              </p:ext>
            </p:extLst>
          </p:nvPr>
        </p:nvGraphicFramePr>
        <p:xfrm>
          <a:off x="1609724" y="1133475"/>
          <a:ext cx="86391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083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Assessor Input on FED Result-NFCE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217080"/>
              </p:ext>
            </p:extLst>
          </p:nvPr>
        </p:nvGraphicFramePr>
        <p:xfrm>
          <a:off x="1885950" y="1198485"/>
          <a:ext cx="8381999" cy="455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713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Assessor Input on FED Result-NFI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82605"/>
              </p:ext>
            </p:extLst>
          </p:nvPr>
        </p:nvGraphicFramePr>
        <p:xfrm>
          <a:off x="1885950" y="1198485"/>
          <a:ext cx="8381999" cy="455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5413CB-DE91-4620-B6C1-AFE49898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005741"/>
              </p:ext>
            </p:extLst>
          </p:nvPr>
        </p:nvGraphicFramePr>
        <p:xfrm>
          <a:off x="2200275" y="1331915"/>
          <a:ext cx="8067674" cy="432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015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Percentage of Initial HCBS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3305"/>
              </p:ext>
            </p:extLst>
          </p:nvPr>
        </p:nvGraphicFramePr>
        <p:xfrm>
          <a:off x="1609724" y="1133475"/>
          <a:ext cx="86391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343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Percentage of Initial Nursing Facility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999665"/>
              </p:ext>
            </p:extLst>
          </p:nvPr>
        </p:nvGraphicFramePr>
        <p:xfrm>
          <a:off x="1609724" y="1133475"/>
          <a:ext cx="86391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949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1.19 Third Thursday Webinar" id="{7EFA83BE-9454-41A5-A8E9-AC68C1BB0D32}" vid="{8135AF72-A221-4855-9E54-74F039280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353C57BF2A242AD7382073C4DE61F" ma:contentTypeVersion="1" ma:contentTypeDescription="Create a new document." ma:contentTypeScope="" ma:versionID="a45d0a9fa979fedc137bb01ebf84596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306D4A-69C3-4672-A585-97E505FB3475}"/>
</file>

<file path=customXml/itemProps2.xml><?xml version="1.0" encoding="utf-8"?>
<ds:datastoreItem xmlns:ds="http://schemas.openxmlformats.org/officeDocument/2006/customXml" ds:itemID="{F3336C7B-946C-4715-A50C-E1C6E8543A69}"/>
</file>

<file path=customXml/itemProps3.xml><?xml version="1.0" encoding="utf-8"?>
<ds:datastoreItem xmlns:ds="http://schemas.openxmlformats.org/officeDocument/2006/customXml" ds:itemID="{894E0B6C-08D9-4DBB-BCDA-EC3A0E187866}"/>
</file>

<file path=docProps/app.xml><?xml version="1.0" encoding="utf-8"?>
<Properties xmlns="http://schemas.openxmlformats.org/officeDocument/2006/extended-properties" xmlns:vt="http://schemas.openxmlformats.org/officeDocument/2006/docPropsVTypes">
  <Template>3.21.19 Third Thursday Webinar</Template>
  <TotalTime>739</TotalTime>
  <Words>359</Words>
  <Application>Microsoft Office PowerPoint</Application>
  <PresentationFormat>Widescreen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OLTL Medical Reviews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Pennsylvania Department of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Tyrone</dc:creator>
  <cp:lastModifiedBy>Magloire, Gabriel</cp:lastModifiedBy>
  <cp:revision>37</cp:revision>
  <cp:lastPrinted>2019-05-29T14:03:06Z</cp:lastPrinted>
  <dcterms:created xsi:type="dcterms:W3CDTF">2019-05-28T14:38:46Z</dcterms:created>
  <dcterms:modified xsi:type="dcterms:W3CDTF">2019-10-08T19:20:21Z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0x0101000BC353C57BF2A242AD7382073C4DE61F</vt:lpwstr>
  </property>
  <property fmtid="{D5CDD505-2E9C-101B-9397-08002B2CF9AE}" pid="3" name="Order">
    <vt:r8>10600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