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harts/style1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henberger, Harold" initials="RH" lastIdx="13" clrIdx="0">
    <p:extLst>
      <p:ext uri="{19B8F6BF-5375-455C-9EA6-DF929625EA0E}">
        <p15:presenceInfo xmlns:p15="http://schemas.microsoft.com/office/powerpoint/2012/main" userId="Rothenberger, Har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EE6"/>
    <a:srgbClr val="ECF3AB"/>
    <a:srgbClr val="73ADDD"/>
    <a:srgbClr val="80AED0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8" autoAdjust="0"/>
    <p:restoredTop sz="96437" autoAdjust="0"/>
  </p:normalViewPr>
  <p:slideViewPr>
    <p:cSldViewPr>
      <p:cViewPr varScale="1">
        <p:scale>
          <a:sx n="115" d="100"/>
          <a:sy n="115" d="100"/>
        </p:scale>
        <p:origin x="6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HCBS Total Enrollment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'Stacked Bar over-under 60'!$D$4</c:f>
              <c:strCache>
                <c:ptCount val="1"/>
                <c:pt idx="0">
                  <c:v>FFS Aging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43484</c:v>
                </c:pt>
                <c:pt idx="7">
                  <c:v>43515</c:v>
                </c:pt>
                <c:pt idx="8">
                  <c:v>43543</c:v>
                </c:pt>
                <c:pt idx="9">
                  <c:v>43574</c:v>
                </c:pt>
                <c:pt idx="10">
                  <c:v>43604</c:v>
                </c:pt>
                <c:pt idx="11">
                  <c:v>43635</c:v>
                </c:pt>
                <c:pt idx="12">
                  <c:v>43665</c:v>
                </c:pt>
              </c:numCache>
            </c:numRef>
          </c:cat>
          <c:val>
            <c:numRef>
              <c:f>'Stacked Bar over-under 60'!$D$5:$D$17</c:f>
              <c:numCache>
                <c:formatCode>_(* #,##0_);_(* \(#,##0\);_(* "-"??_);_(@_)</c:formatCode>
                <c:ptCount val="13"/>
                <c:pt idx="0">
                  <c:v>35269</c:v>
                </c:pt>
                <c:pt idx="1">
                  <c:v>35740</c:v>
                </c:pt>
                <c:pt idx="2">
                  <c:v>35506</c:v>
                </c:pt>
                <c:pt idx="3">
                  <c:v>36321</c:v>
                </c:pt>
                <c:pt idx="4">
                  <c:v>36660</c:v>
                </c:pt>
                <c:pt idx="5">
                  <c:v>36745</c:v>
                </c:pt>
                <c:pt idx="6">
                  <c:v>10740</c:v>
                </c:pt>
                <c:pt idx="7">
                  <c:v>10805</c:v>
                </c:pt>
                <c:pt idx="8">
                  <c:v>10856</c:v>
                </c:pt>
                <c:pt idx="9">
                  <c:v>11067</c:v>
                </c:pt>
                <c:pt idx="10">
                  <c:v>10856</c:v>
                </c:pt>
                <c:pt idx="11">
                  <c:v>11067</c:v>
                </c:pt>
                <c:pt idx="12">
                  <c:v>11445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B50-BC48-C2DE5D582AD7}"/>
            </c:ext>
          </c:extLst>
        </c:ser>
        <c:ser>
          <c:idx val="1"/>
          <c:order val="1"/>
          <c:tx>
            <c:strRef>
              <c:f>'Stacked Bar over-under 60'!$E$4</c:f>
              <c:strCache>
                <c:ptCount val="1"/>
                <c:pt idx="0">
                  <c:v>FFS Non-Aging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43484</c:v>
                </c:pt>
                <c:pt idx="7">
                  <c:v>43515</c:v>
                </c:pt>
                <c:pt idx="8">
                  <c:v>43543</c:v>
                </c:pt>
                <c:pt idx="9">
                  <c:v>43574</c:v>
                </c:pt>
                <c:pt idx="10">
                  <c:v>43604</c:v>
                </c:pt>
                <c:pt idx="11">
                  <c:v>43635</c:v>
                </c:pt>
                <c:pt idx="12">
                  <c:v>43665</c:v>
                </c:pt>
              </c:numCache>
            </c:numRef>
          </c:cat>
          <c:val>
            <c:numRef>
              <c:f>'Stacked Bar over-under 60'!$E$5:$E$17</c:f>
              <c:numCache>
                <c:formatCode>_(* #,##0_);_(* \(#,##0\);_(* "-"??_);_(@_)</c:formatCode>
                <c:ptCount val="13"/>
                <c:pt idx="0">
                  <c:v>31718</c:v>
                </c:pt>
                <c:pt idx="1">
                  <c:v>31960</c:v>
                </c:pt>
                <c:pt idx="2">
                  <c:v>31899</c:v>
                </c:pt>
                <c:pt idx="3">
                  <c:v>32422</c:v>
                </c:pt>
                <c:pt idx="4">
                  <c:v>32683</c:v>
                </c:pt>
                <c:pt idx="5">
                  <c:v>32784</c:v>
                </c:pt>
                <c:pt idx="6">
                  <c:v>9622</c:v>
                </c:pt>
                <c:pt idx="7">
                  <c:v>9650</c:v>
                </c:pt>
                <c:pt idx="8">
                  <c:v>9672</c:v>
                </c:pt>
                <c:pt idx="9">
                  <c:v>9779</c:v>
                </c:pt>
                <c:pt idx="10">
                  <c:v>9672</c:v>
                </c:pt>
                <c:pt idx="11">
                  <c:v>9779</c:v>
                </c:pt>
                <c:pt idx="12">
                  <c:v>9880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9-4B50-BC48-C2DE5D582AD7}"/>
            </c:ext>
          </c:extLst>
        </c:ser>
        <c:ser>
          <c:idx val="2"/>
          <c:order val="2"/>
          <c:tx>
            <c:strRef>
              <c:f>'Stacked Bar over-under 60'!$F$4</c:f>
              <c:strCache>
                <c:ptCount val="1"/>
                <c:pt idx="0">
                  <c:v>CHC 60 and over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43484</c:v>
                </c:pt>
                <c:pt idx="7">
                  <c:v>43515</c:v>
                </c:pt>
                <c:pt idx="8">
                  <c:v>43543</c:v>
                </c:pt>
                <c:pt idx="9">
                  <c:v>43574</c:v>
                </c:pt>
                <c:pt idx="10">
                  <c:v>43604</c:v>
                </c:pt>
                <c:pt idx="11">
                  <c:v>43635</c:v>
                </c:pt>
                <c:pt idx="12">
                  <c:v>43665</c:v>
                </c:pt>
              </c:numCache>
            </c:numRef>
          </c:cat>
          <c:val>
            <c:numRef>
              <c:f>'Stacked Bar over-under 60'!$F$5:$F$17</c:f>
              <c:numCache>
                <c:formatCode>_(* #,##0_);_(* \(#,##0\);_(* "-"??_);_(@_)</c:formatCode>
                <c:ptCount val="13"/>
                <c:pt idx="0">
                  <c:v>6970</c:v>
                </c:pt>
                <c:pt idx="1">
                  <c:v>7060</c:v>
                </c:pt>
                <c:pt idx="2">
                  <c:v>7099</c:v>
                </c:pt>
                <c:pt idx="3">
                  <c:v>7175</c:v>
                </c:pt>
                <c:pt idx="4">
                  <c:v>7224</c:v>
                </c:pt>
                <c:pt idx="5">
                  <c:v>7331</c:v>
                </c:pt>
                <c:pt idx="6">
                  <c:v>38448</c:v>
                </c:pt>
                <c:pt idx="7">
                  <c:v>38690</c:v>
                </c:pt>
                <c:pt idx="8">
                  <c:v>39178</c:v>
                </c:pt>
                <c:pt idx="9">
                  <c:v>39436</c:v>
                </c:pt>
                <c:pt idx="10">
                  <c:v>39789</c:v>
                </c:pt>
                <c:pt idx="11">
                  <c:v>40322</c:v>
                </c:pt>
                <c:pt idx="12">
                  <c:v>40828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A9-4B50-BC48-C2DE5D582AD7}"/>
            </c:ext>
          </c:extLst>
        </c:ser>
        <c:ser>
          <c:idx val="3"/>
          <c:order val="3"/>
          <c:tx>
            <c:strRef>
              <c:f>'Stacked Bar over-under 60'!$G$4</c:f>
              <c:strCache>
                <c:ptCount val="1"/>
                <c:pt idx="0">
                  <c:v>CHC Under 60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43299</c:v>
                </c:pt>
                <c:pt idx="1">
                  <c:v>43330</c:v>
                </c:pt>
                <c:pt idx="2">
                  <c:v>43361</c:v>
                </c:pt>
                <c:pt idx="3">
                  <c:v>43391</c:v>
                </c:pt>
                <c:pt idx="4">
                  <c:v>43422</c:v>
                </c:pt>
                <c:pt idx="5">
                  <c:v>43452</c:v>
                </c:pt>
                <c:pt idx="6">
                  <c:v>43484</c:v>
                </c:pt>
                <c:pt idx="7">
                  <c:v>43515</c:v>
                </c:pt>
                <c:pt idx="8">
                  <c:v>43543</c:v>
                </c:pt>
                <c:pt idx="9">
                  <c:v>43574</c:v>
                </c:pt>
                <c:pt idx="10">
                  <c:v>43604</c:v>
                </c:pt>
                <c:pt idx="11">
                  <c:v>43635</c:v>
                </c:pt>
                <c:pt idx="12">
                  <c:v>43665</c:v>
                </c:pt>
              </c:numCache>
            </c:numRef>
          </c:cat>
          <c:val>
            <c:numRef>
              <c:f>'Stacked Bar over-under 60'!$G$5:$G$17</c:f>
              <c:numCache>
                <c:formatCode>_(* #,##0_);_(* \(#,##0\);_(* "-"??_);_(@_)</c:formatCode>
                <c:ptCount val="13"/>
                <c:pt idx="0">
                  <c:v>4740</c:v>
                </c:pt>
                <c:pt idx="1">
                  <c:v>4848</c:v>
                </c:pt>
                <c:pt idx="2">
                  <c:v>4922</c:v>
                </c:pt>
                <c:pt idx="3">
                  <c:v>5010</c:v>
                </c:pt>
                <c:pt idx="4">
                  <c:v>5070</c:v>
                </c:pt>
                <c:pt idx="5">
                  <c:v>5156</c:v>
                </c:pt>
                <c:pt idx="6">
                  <c:v>24020</c:v>
                </c:pt>
                <c:pt idx="7">
                  <c:v>24177</c:v>
                </c:pt>
                <c:pt idx="8">
                  <c:v>24470</c:v>
                </c:pt>
                <c:pt idx="9">
                  <c:v>24597</c:v>
                </c:pt>
                <c:pt idx="10">
                  <c:v>24775</c:v>
                </c:pt>
                <c:pt idx="11">
                  <c:v>25047</c:v>
                </c:pt>
                <c:pt idx="12">
                  <c:v>25209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A9-4B50-BC48-C2DE5D582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953392"/>
        <c:axId val="837954048"/>
      </c:barChart>
      <c:dateAx>
        <c:axId val="83795339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86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954048"/>
        <c:crosses val="autoZero"/>
        <c:auto val="0"/>
        <c:lblOffset val="100"/>
        <c:baseTimeUnit val="months"/>
      </c:dateAx>
      <c:valAx>
        <c:axId val="83795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95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8/15/2019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0" b="1" i="0" dirty="0"/>
              <a:t>Note: The</a:t>
            </a:r>
            <a:r>
              <a:rPr lang="en-US" sz="1700" b="1" i="0" baseline="0" dirty="0"/>
              <a:t> three categories A, B and C cannot be reconciled.  </a:t>
            </a:r>
            <a:r>
              <a:rPr lang="en-US" sz="1700" baseline="0" dirty="0"/>
              <a:t>(It can be done however because the members did not understand why the numbers didn’t add up. I reconciled every month when the program first started in July 2015 but the process was cumbersome, tedious and time-consuming so the need to reconcile was dropped as an issue.</a:t>
            </a:r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T</a:t>
            </a:r>
            <a:r>
              <a:rPr lang="en-US" sz="1700" baseline="0" dirty="0"/>
              <a:t>he most recent month is the only calculated table column. All others are “hold overs” and “unaltered”. The numbers for prior months would be quite different otherwise.</a:t>
            </a:r>
          </a:p>
          <a:p>
            <a:endParaRPr lang="en-US" sz="1700" baseline="0" dirty="0"/>
          </a:p>
          <a:p>
            <a:r>
              <a:rPr lang="en-US" sz="1700" b="1" i="0" baseline="0" dirty="0"/>
              <a:t>The enrollment data uses the standard definition of an enrolled person:</a:t>
            </a:r>
          </a:p>
          <a:p>
            <a:r>
              <a:rPr lang="en-US" sz="17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Source Name(s)</a:t>
            </a:r>
          </a:p>
          <a:p>
            <a:r>
              <a:rPr lang="en-US" sz="17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'ACT 150', 'Aging', 'Attendant Care', 'COMMCARE', 'Independence', 'OBRA'</a:t>
            </a:r>
          </a:p>
          <a:p>
            <a:r>
              <a:rPr lang="en-US" sz="17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waiver/Act 150 anytime in period</a:t>
            </a:r>
          </a:p>
          <a:p>
            <a:r>
              <a:rPr lang="en-US" sz="17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Begin Date] &lt;=?Report end date?</a:t>
            </a:r>
            <a:r>
              <a:rPr lang="en-US" sz="1700" dirty="0"/>
              <a:t> </a:t>
            </a:r>
            <a:r>
              <a:rPr lang="en-US" sz="17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[Waiver Eligibility End Date] is null or [Waiver Eligibility End Date] &gt;?Report start date?</a:t>
            </a:r>
          </a:p>
          <a:p>
            <a:r>
              <a:rPr lang="en-US" sz="17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Newly enrolled in period</a:t>
            </a:r>
          </a:p>
          <a:p>
            <a:r>
              <a:rPr lang="en-US" sz="17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Begin Date] between ?Report start date? and ?Report end date?</a:t>
            </a:r>
          </a:p>
          <a:p>
            <a:r>
              <a:rPr lang="en-US" sz="17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7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Disenrolled</a:t>
            </a:r>
            <a:r>
              <a:rPr lang="en-US" sz="17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in period</a:t>
            </a:r>
          </a:p>
          <a:p>
            <a:r>
              <a:rPr lang="en-US" sz="17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[Waiver Eligibility End Date] between ?Report start date? and ?Report end date?</a:t>
            </a:r>
          </a:p>
          <a:p>
            <a:endParaRPr lang="en-US" sz="1700" b="1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7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Transfers:	</a:t>
            </a:r>
            <a:r>
              <a:rPr lang="en-US" sz="17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September 2017 the only transfers were from Attendant Care to Independence and COMMCARE to Independence.</a:t>
            </a:r>
          </a:p>
          <a:p>
            <a:endParaRPr lang="en-US" sz="17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7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Facility Fact table data identifies any participant with a change to her or his service plan in the current month as indicated.</a:t>
            </a:r>
          </a:p>
          <a:p>
            <a:endParaRPr lang="en-US" sz="17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700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9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F770F-08CD-412C-9474-1F90B4B703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7D42AC0-6820-488A-92DE-F6D746560CD7}" type="datetime1">
              <a:rPr lang="en-US" smtClean="0"/>
              <a:t>8/15/2019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6ED82-8EBA-4E53-BB1E-87DBBF945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42B435-CD88-4F14-B3E3-915775AA5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84645"/>
              </p:ext>
            </p:extLst>
          </p:nvPr>
        </p:nvGraphicFramePr>
        <p:xfrm>
          <a:off x="685799" y="4245644"/>
          <a:ext cx="7829549" cy="1263392"/>
        </p:xfrm>
        <a:graphic>
          <a:graphicData uri="http://schemas.openxmlformats.org/drawingml/2006/table">
            <a:tbl>
              <a:tblPr/>
              <a:tblGrid>
                <a:gridCol w="7829549">
                  <a:extLst>
                    <a:ext uri="{9D8B030D-6E8A-4147-A177-3AD203B41FA5}">
                      <a16:colId xmlns:a16="http://schemas.microsoft.com/office/drawing/2014/main" val="3513414442"/>
                    </a:ext>
                  </a:extLst>
                </a:gridCol>
              </a:tblGrid>
              <a:tr h="21016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NOTES:</a:t>
                      </a:r>
                    </a:p>
                  </a:txBody>
                  <a:tcPr marL="7876" marR="7876" marT="7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506398"/>
                  </a:ext>
                </a:extLst>
              </a:tr>
              <a:tr h="19238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The data source for both Fee For Service and Managed Care data is CIS.</a:t>
                      </a:r>
                    </a:p>
                  </a:txBody>
                  <a:tcPr marL="7876" marR="7876" marT="7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97405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Consumers eligible for services count if active at any time during the period.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28536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The most recent activity date determines what record to choose if more than one activity occurs within the month.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179370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Consumers counted only in CHC if they appear in both FFS and Managed Care during the month.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75925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Approximately 5% of the LIFE count includes those participants in both LIFE and a long-term care facility.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4424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DC45C7A-CAB1-44F9-A557-05BC01B3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dirty="0"/>
              <a:t>Consumers Eligible for OLTL Services – Monthly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A36FA6-7C55-4542-874B-E18C85184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85923"/>
              </p:ext>
            </p:extLst>
          </p:nvPr>
        </p:nvGraphicFramePr>
        <p:xfrm>
          <a:off x="613409" y="1433101"/>
          <a:ext cx="7886699" cy="2538775"/>
        </p:xfrm>
        <a:graphic>
          <a:graphicData uri="http://schemas.openxmlformats.org/drawingml/2006/table">
            <a:tbl>
              <a:tblPr/>
              <a:tblGrid>
                <a:gridCol w="2019523">
                  <a:extLst>
                    <a:ext uri="{9D8B030D-6E8A-4147-A177-3AD203B41FA5}">
                      <a16:colId xmlns:a16="http://schemas.microsoft.com/office/drawing/2014/main" val="3645204052"/>
                    </a:ext>
                  </a:extLst>
                </a:gridCol>
                <a:gridCol w="521380">
                  <a:extLst>
                    <a:ext uri="{9D8B030D-6E8A-4147-A177-3AD203B41FA5}">
                      <a16:colId xmlns:a16="http://schemas.microsoft.com/office/drawing/2014/main" val="486031838"/>
                    </a:ext>
                  </a:extLst>
                </a:gridCol>
                <a:gridCol w="521380">
                  <a:extLst>
                    <a:ext uri="{9D8B030D-6E8A-4147-A177-3AD203B41FA5}">
                      <a16:colId xmlns:a16="http://schemas.microsoft.com/office/drawing/2014/main" val="3474273019"/>
                    </a:ext>
                  </a:extLst>
                </a:gridCol>
                <a:gridCol w="521380">
                  <a:extLst>
                    <a:ext uri="{9D8B030D-6E8A-4147-A177-3AD203B41FA5}">
                      <a16:colId xmlns:a16="http://schemas.microsoft.com/office/drawing/2014/main" val="2326466991"/>
                    </a:ext>
                  </a:extLst>
                </a:gridCol>
                <a:gridCol w="521380">
                  <a:extLst>
                    <a:ext uri="{9D8B030D-6E8A-4147-A177-3AD203B41FA5}">
                      <a16:colId xmlns:a16="http://schemas.microsoft.com/office/drawing/2014/main" val="1653908798"/>
                    </a:ext>
                  </a:extLst>
                </a:gridCol>
                <a:gridCol w="415784">
                  <a:extLst>
                    <a:ext uri="{9D8B030D-6E8A-4147-A177-3AD203B41FA5}">
                      <a16:colId xmlns:a16="http://schemas.microsoft.com/office/drawing/2014/main" val="1801226653"/>
                    </a:ext>
                  </a:extLst>
                </a:gridCol>
                <a:gridCol w="415784">
                  <a:extLst>
                    <a:ext uri="{9D8B030D-6E8A-4147-A177-3AD203B41FA5}">
                      <a16:colId xmlns:a16="http://schemas.microsoft.com/office/drawing/2014/main" val="3364154239"/>
                    </a:ext>
                  </a:extLst>
                </a:gridCol>
                <a:gridCol w="415784">
                  <a:extLst>
                    <a:ext uri="{9D8B030D-6E8A-4147-A177-3AD203B41FA5}">
                      <a16:colId xmlns:a16="http://schemas.microsoft.com/office/drawing/2014/main" val="2507675812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2216091092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1153880886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3899599470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362809358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402338879"/>
                    </a:ext>
                  </a:extLst>
                </a:gridCol>
                <a:gridCol w="422384">
                  <a:extLst>
                    <a:ext uri="{9D8B030D-6E8A-4147-A177-3AD203B41FA5}">
                      <a16:colId xmlns:a16="http://schemas.microsoft.com/office/drawing/2014/main" val="1659381258"/>
                    </a:ext>
                  </a:extLst>
                </a:gridCol>
              </a:tblGrid>
              <a:tr h="204878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Tahoma" panose="020B0604030504040204" pitchFamily="34" charset="0"/>
                        </a:rPr>
                        <a:t>OLTL Participants by Program</a:t>
                      </a: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866327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FFS Waiver/Act 150/LIFE Program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18-Jul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18-Sep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18-Oct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18-Dec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19-Jan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19-Mar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19-Apr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19-May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19-Jun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19-Jul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169720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472000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35,269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35,740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35,506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36,321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36,660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36,745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10,740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10,805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10,856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11,067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11,181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11,445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70355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16,213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16,328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16,374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16,522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16,661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16,718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2,580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376714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14,378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14,494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14,398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14,705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14,807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14,844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6,229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6,355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6,494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334159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6,489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6,222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6,665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6,727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6,775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6,838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6,871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6,636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7,023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479047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43565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LTC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41,358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41,209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41,123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41,500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41,455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40,591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27,010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26,828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26,596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27,044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26,721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27,069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26,953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545370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FFS Waiver/ACT 150/LIFE Consumers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116,291 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116,878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116,194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118,344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118,962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118,324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55,601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55,510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55,356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56,150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55,873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55,994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56,667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906212"/>
                  </a:ext>
                </a:extLst>
              </a:tr>
              <a:tr h="11235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532515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Managed Care (Community Health Choices)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18-Jul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18-Sep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18-Oct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18-Dec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19-Jan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19-Mar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19-Apr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19-May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19-Jun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19-Jul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274975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CHC-HCBS Duals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8,889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8,972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9,076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9,142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9,286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43,619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43,774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44,247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44,431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44,717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45,238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45,638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786371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CHC-HCBS Non Duals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19,093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19,401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19,602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19,847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20,131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57988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CHC-LTC Duals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10,265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10,335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10,325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10,334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10,353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10,479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22,087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21,958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21,977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21,870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522984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CHC-LTC Non Duals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2,326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2,331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690149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CHC-NFI</a:t>
                      </a:r>
                    </a:p>
                  </a:txBody>
                  <a:tcPr marL="158615" marR="6609" marT="6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57,060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57,749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57,629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57,695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57,530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57,600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126,759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126,159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126,045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125,764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125,623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125,342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125,290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444340"/>
                  </a:ext>
                </a:extLst>
              </a:tr>
              <a:tr h="1387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Managed Care Consumers</a:t>
                      </a:r>
                    </a:p>
                  </a:txBody>
                  <a:tcPr marL="6609" marR="6609" marT="66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79,918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80,896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80,876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81,123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81,071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81,483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213,640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213,326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214,019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213,952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214,387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214,908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215,521</a:t>
                      </a:r>
                    </a:p>
                  </a:txBody>
                  <a:tcPr marL="6609" marR="6609" marT="66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9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5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Waiver Consumers Eligible for Services – Monthly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1343023" y="827643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0" name="TextBox 3"/>
          <p:cNvSpPr txBox="1"/>
          <p:nvPr/>
        </p:nvSpPr>
        <p:spPr>
          <a:xfrm>
            <a:off x="1343023" y="886698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1" name="TextBox 4"/>
          <p:cNvSpPr txBox="1"/>
          <p:nvPr/>
        </p:nvSpPr>
        <p:spPr>
          <a:xfrm>
            <a:off x="1343023" y="920988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2" name="TextBox 1"/>
          <p:cNvSpPr txBox="1"/>
          <p:nvPr/>
        </p:nvSpPr>
        <p:spPr>
          <a:xfrm>
            <a:off x="2117725" y="79168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3" name="TextBox 3"/>
          <p:cNvSpPr txBox="1"/>
          <p:nvPr/>
        </p:nvSpPr>
        <p:spPr>
          <a:xfrm>
            <a:off x="2117725" y="8478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4" name="TextBox 4"/>
          <p:cNvSpPr txBox="1"/>
          <p:nvPr/>
        </p:nvSpPr>
        <p:spPr>
          <a:xfrm>
            <a:off x="2117725" y="88217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6" name="TextBox 1"/>
          <p:cNvSpPr txBox="1"/>
          <p:nvPr/>
        </p:nvSpPr>
        <p:spPr>
          <a:xfrm>
            <a:off x="2117725" y="79168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7" name="TextBox 3"/>
          <p:cNvSpPr txBox="1"/>
          <p:nvPr/>
        </p:nvSpPr>
        <p:spPr>
          <a:xfrm>
            <a:off x="2117725" y="8478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18" name="TextBox 4"/>
          <p:cNvSpPr txBox="1"/>
          <p:nvPr/>
        </p:nvSpPr>
        <p:spPr>
          <a:xfrm>
            <a:off x="2117725" y="88217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A886CE9-9C46-4267-837D-DDDA811E4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90181"/>
              </p:ext>
            </p:extLst>
          </p:nvPr>
        </p:nvGraphicFramePr>
        <p:xfrm>
          <a:off x="1676400" y="5609114"/>
          <a:ext cx="6400797" cy="384810"/>
        </p:xfrm>
        <a:graphic>
          <a:graphicData uri="http://schemas.openxmlformats.org/drawingml/2006/table">
            <a:tbl>
              <a:tblPr/>
              <a:tblGrid>
                <a:gridCol w="1467162">
                  <a:extLst>
                    <a:ext uri="{9D8B030D-6E8A-4147-A177-3AD203B41FA5}">
                      <a16:colId xmlns:a16="http://schemas.microsoft.com/office/drawing/2014/main" val="1184784314"/>
                    </a:ext>
                  </a:extLst>
                </a:gridCol>
                <a:gridCol w="2047415">
                  <a:extLst>
                    <a:ext uri="{9D8B030D-6E8A-4147-A177-3AD203B41FA5}">
                      <a16:colId xmlns:a16="http://schemas.microsoft.com/office/drawing/2014/main" val="2146851341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2066914819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3146776187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1043274113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103469100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828374640"/>
                    </a:ext>
                  </a:extLst>
                </a:gridCol>
              </a:tblGrid>
              <a:tr h="15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FFS Non-Aging includes: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Care, Independence, and OBRA waivers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957844"/>
                  </a:ext>
                </a:extLst>
              </a:tr>
              <a:tr h="15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Source: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 Monthly Standard Reports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931303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BC91106-1991-449C-9E04-70F8B99099DC}"/>
              </a:ext>
            </a:extLst>
          </p:cNvPr>
          <p:cNvGraphicFramePr>
            <a:graphicFrameLocks/>
          </p:cNvGraphicFramePr>
          <p:nvPr/>
        </p:nvGraphicFramePr>
        <p:xfrm>
          <a:off x="1614487" y="1204912"/>
          <a:ext cx="5915025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B2605-DA92-4882-9BFC-7B3D1A7913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8/15/2019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32828"/>
      </p:ext>
    </p:extLst>
  </p:cSld>
  <p:clrMapOvr>
    <a:masterClrMapping/>
  </p:clrMapOvr>
</p:sld>
</file>

<file path=ppt/theme/theme1.xml><?xml version="1.0" encoding="utf-8"?>
<a:theme xmlns:a="http://schemas.openxmlformats.org/drawingml/2006/main" name="Spend Down Presentation for BD 11-5-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6D4EDA-2EE2-4AC8-A588-4B2AE77E168D}"/>
</file>

<file path=customXml/itemProps2.xml><?xml version="1.0" encoding="utf-8"?>
<ds:datastoreItem xmlns:ds="http://schemas.openxmlformats.org/officeDocument/2006/customXml" ds:itemID="{5057EF86-8845-4CAB-AFA6-DBEEE8E6D8A6}"/>
</file>

<file path=customXml/itemProps3.xml><?xml version="1.0" encoding="utf-8"?>
<ds:datastoreItem xmlns:ds="http://schemas.openxmlformats.org/officeDocument/2006/customXml" ds:itemID="{3B90EFD5-342D-4447-96C3-443A50E79984}"/>
</file>

<file path=docProps/app.xml><?xml version="1.0" encoding="utf-8"?>
<Properties xmlns="http://schemas.openxmlformats.org/officeDocument/2006/extended-properties" xmlns:vt="http://schemas.openxmlformats.org/officeDocument/2006/docPropsVTypes">
  <Template>Spend Down Presentation for BD 11-5-15</Template>
  <TotalTime>6068</TotalTime>
  <Words>513</Words>
  <Application>Microsoft Office PowerPoint</Application>
  <PresentationFormat>On-screen Show (4:3)</PresentationFormat>
  <Paragraphs>260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Spend Down Presentation for BD 11-5-15</vt:lpstr>
      <vt:lpstr>Consumers Eligible for OLTL Services – Monthly</vt:lpstr>
      <vt:lpstr>Waiver Consumers Eligible for Services – Monthly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LTSS SubMACC Presentation</dc:title>
  <dc:creator>Kim Mankey</dc:creator>
  <cp:lastModifiedBy>Stock, Phillip</cp:lastModifiedBy>
  <cp:revision>452</cp:revision>
  <cp:lastPrinted>2018-04-09T19:29:21Z</cp:lastPrinted>
  <dcterms:created xsi:type="dcterms:W3CDTF">2015-11-09T13:56:06Z</dcterms:created>
  <dcterms:modified xsi:type="dcterms:W3CDTF">2019-08-15T17:51:34Z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10400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