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style1.xml" ContentType="application/vnd.ms-office.chartstyl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charts/colors2.xml" ContentType="application/vnd.ms-office.chartcolorstyle+xml"/>
  <Override PartName="/ppt/theme/themeOverride1.xml" ContentType="application/vnd.openxmlformats-officedocument.themeOverride+xml"/>
  <Override PartName="/ppt/handoutMasters/handoutMaster1.xml" ContentType="application/vnd.openxmlformats-officedocument.presentationml.handoutMaster+xml"/>
  <Override PartName="/ppt/theme/themeOverride2.xml" ContentType="application/vnd.openxmlformats-officedocument.themeOverride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4" r:id="rId2"/>
    <p:sldId id="287" r:id="rId3"/>
    <p:sldId id="319" r:id="rId4"/>
    <p:sldId id="315" r:id="rId5"/>
    <p:sldId id="316" r:id="rId6"/>
    <p:sldId id="317" r:id="rId7"/>
    <p:sldId id="318" r:id="rId8"/>
    <p:sldId id="320" r:id="rId9"/>
    <p:sldId id="314" r:id="rId10"/>
    <p:sldId id="311" r:id="rId11"/>
    <p:sldId id="297" r:id="rId12"/>
    <p:sldId id="294" r:id="rId13"/>
    <p:sldId id="313" r:id="rId14"/>
    <p:sldId id="310" r:id="rId15"/>
    <p:sldId id="307" r:id="rId16"/>
    <p:sldId id="308" r:id="rId17"/>
    <p:sldId id="271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thenberger, Harold" initials="RH" lastIdx="13" clrIdx="0">
    <p:extLst>
      <p:ext uri="{19B8F6BF-5375-455C-9EA6-DF929625EA0E}">
        <p15:presenceInfo xmlns:p15="http://schemas.microsoft.com/office/powerpoint/2012/main" userId="Rothenberger, Harol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AEE6"/>
    <a:srgbClr val="ECF3AB"/>
    <a:srgbClr val="73ADDD"/>
    <a:srgbClr val="80AED0"/>
    <a:srgbClr val="80AEE0"/>
    <a:srgbClr val="80AEEA"/>
    <a:srgbClr val="00B0E6"/>
    <a:srgbClr val="00B0ED"/>
    <a:srgbClr val="80AED5"/>
    <a:srgbClr val="013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08" autoAdjust="0"/>
    <p:restoredTop sz="96437" autoAdjust="0"/>
  </p:normalViewPr>
  <p:slideViewPr>
    <p:cSldViewPr>
      <p:cViewPr varScale="1">
        <p:scale>
          <a:sx n="116" d="100"/>
          <a:sy n="116" d="100"/>
        </p:scale>
        <p:origin x="5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PCC REFERRALS VIA IEB BY MONTH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530454232125319E-2"/>
          <c:y val="0.13930555555555557"/>
          <c:w val="0.90408573928258973"/>
          <c:h val="0.5850750947798191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666666666666664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6D-4EF4-AC2D-C9818AA262E1}"/>
                </c:ext>
              </c:extLst>
            </c:dLbl>
            <c:dLbl>
              <c:idx val="1"/>
              <c:layout>
                <c:manualLayout>
                  <c:x val="-3.88888888888888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6D-4EF4-AC2D-C9818AA262E1}"/>
                </c:ext>
              </c:extLst>
            </c:dLbl>
            <c:dLbl>
              <c:idx val="2"/>
              <c:layout>
                <c:manualLayout>
                  <c:x val="-4.4444444444444446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6D-4EF4-AC2D-C9818AA262E1}"/>
                </c:ext>
              </c:extLst>
            </c:dLbl>
            <c:dLbl>
              <c:idx val="3"/>
              <c:layout>
                <c:manualLayout>
                  <c:x val="-4.7222222222222221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6D-4EF4-AC2D-C9818AA262E1}"/>
                </c:ext>
              </c:extLst>
            </c:dLbl>
            <c:dLbl>
              <c:idx val="4"/>
              <c:layout>
                <c:manualLayout>
                  <c:x val="-4.1666666666666616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6D-4EF4-AC2D-C9818AA262E1}"/>
                </c:ext>
              </c:extLst>
            </c:dLbl>
            <c:dLbl>
              <c:idx val="5"/>
              <c:layout>
                <c:manualLayout>
                  <c:x val="-1.6666666666666666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6D-4EF4-AC2D-C9818AA262E1}"/>
                </c:ext>
              </c:extLst>
            </c:dLbl>
            <c:dLbl>
              <c:idx val="6"/>
              <c:layout>
                <c:manualLayout>
                  <c:x val="-1.9444444444444445E-2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6D-4EF4-AC2D-C9818AA262E1}"/>
                </c:ext>
              </c:extLst>
            </c:dLbl>
            <c:dLbl>
              <c:idx val="7"/>
              <c:layout>
                <c:manualLayout>
                  <c:x val="-2.5000000000000001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6D-4EF4-AC2D-C9818AA262E1}"/>
                </c:ext>
              </c:extLst>
            </c:dLbl>
            <c:dLbl>
              <c:idx val="8"/>
              <c:layout>
                <c:manualLayout>
                  <c:x val="-3.0555555555555659E-2"/>
                  <c:y val="-5.555555555555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6D-4EF4-AC2D-C9818AA262E1}"/>
                </c:ext>
              </c:extLst>
            </c:dLbl>
            <c:dLbl>
              <c:idx val="9"/>
              <c:layout>
                <c:manualLayout>
                  <c:x val="-3.3333333333333333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6D-4EF4-AC2D-C9818AA262E1}"/>
                </c:ext>
              </c:extLst>
            </c:dLbl>
            <c:dLbl>
              <c:idx val="10"/>
              <c:layout>
                <c:manualLayout>
                  <c:x val="-2.2222222222222223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66D-4EF4-AC2D-C9818AA262E1}"/>
                </c:ext>
              </c:extLst>
            </c:dLbl>
            <c:dLbl>
              <c:idx val="11"/>
              <c:layout>
                <c:manualLayout>
                  <c:x val="-5.4166666666666669E-2"/>
                  <c:y val="-6.25000000000000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2555555555555554E-2"/>
                      <c:h val="8.78937007874015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66D-4EF4-AC2D-C9818AA262E1}"/>
                </c:ext>
              </c:extLst>
            </c:dLbl>
            <c:dLbl>
              <c:idx val="12"/>
              <c:layout>
                <c:manualLayout>
                  <c:x val="-4.7222222222222325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66D-4EF4-AC2D-C9818AA262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PowerPoint]Sheet6'!$A$6:$A$18</c:f>
              <c:strCache>
                <c:ptCount val="13"/>
                <c:pt idx="0">
                  <c:v>March</c:v>
                </c:pt>
                <c:pt idx="1">
                  <c:v>April</c:v>
                </c:pt>
                <c:pt idx="2">
                  <c:v>May</c:v>
                </c:pt>
                <c:pt idx="3">
                  <c:v>June </c:v>
                </c:pt>
                <c:pt idx="4">
                  <c:v>July</c:v>
                </c:pt>
                <c:pt idx="5">
                  <c:v>August</c:v>
                </c:pt>
                <c:pt idx="6">
                  <c:v>September</c:v>
                </c:pt>
                <c:pt idx="7">
                  <c:v>October</c:v>
                </c:pt>
                <c:pt idx="8">
                  <c:v>November</c:v>
                </c:pt>
                <c:pt idx="9">
                  <c:v>December</c:v>
                </c:pt>
                <c:pt idx="10">
                  <c:v>January</c:v>
                </c:pt>
                <c:pt idx="11">
                  <c:v>February</c:v>
                </c:pt>
                <c:pt idx="12">
                  <c:v>March</c:v>
                </c:pt>
              </c:strCache>
            </c:strRef>
          </c:cat>
          <c:val>
            <c:numRef>
              <c:f>'[Chart in Microsoft PowerPoint]Sheet6'!$B$6:$B$18</c:f>
              <c:numCache>
                <c:formatCode>General</c:formatCode>
                <c:ptCount val="13"/>
                <c:pt idx="0">
                  <c:v>83</c:v>
                </c:pt>
                <c:pt idx="1">
                  <c:v>94</c:v>
                </c:pt>
                <c:pt idx="2">
                  <c:v>153</c:v>
                </c:pt>
                <c:pt idx="3">
                  <c:v>130</c:v>
                </c:pt>
                <c:pt idx="4">
                  <c:v>96</c:v>
                </c:pt>
                <c:pt idx="5">
                  <c:v>50</c:v>
                </c:pt>
                <c:pt idx="6">
                  <c:v>50</c:v>
                </c:pt>
                <c:pt idx="7">
                  <c:v>55</c:v>
                </c:pt>
                <c:pt idx="8">
                  <c:v>38</c:v>
                </c:pt>
                <c:pt idx="9">
                  <c:v>39</c:v>
                </c:pt>
                <c:pt idx="10">
                  <c:v>74</c:v>
                </c:pt>
                <c:pt idx="11">
                  <c:v>59</c:v>
                </c:pt>
                <c:pt idx="12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66D-4EF4-AC2D-C9818AA26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1292864"/>
        <c:axId val="441295160"/>
      </c:lineChart>
      <c:catAx>
        <c:axId val="44129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295160"/>
        <c:crosses val="autoZero"/>
        <c:auto val="1"/>
        <c:lblAlgn val="ctr"/>
        <c:lblOffset val="100"/>
        <c:noMultiLvlLbl val="0"/>
      </c:catAx>
      <c:valAx>
        <c:axId val="441295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129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PCC Referrals via IEB by Age</a:t>
            </a:r>
            <a:r>
              <a:rPr lang="en-US" sz="1800" b="1" baseline="0" dirty="0"/>
              <a:t> Group</a:t>
            </a:r>
            <a:endParaRPr lang="en-US" sz="1800" b="1" dirty="0"/>
          </a:p>
        </c:rich>
      </c:tx>
      <c:layout>
        <c:manualLayout>
          <c:xMode val="edge"/>
          <c:yMode val="edge"/>
          <c:x val="0.34439682539682542"/>
          <c:y val="2.500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42-4E95-81EE-359030B57CED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42-4E95-81EE-359030B57CED}"/>
              </c:ext>
            </c:extLst>
          </c:dPt>
          <c:dLbls>
            <c:dLbl>
              <c:idx val="0"/>
              <c:layout>
                <c:manualLayout>
                  <c:x val="-0.12739495063117109"/>
                  <c:y val="-0.1237994313210848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68%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960379952505935E-2"/>
                      <c:h val="9.99584426946631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C42-4E95-81EE-359030B57CED}"/>
                </c:ext>
              </c:extLst>
            </c:dLbl>
            <c:dLbl>
              <c:idx val="1"/>
              <c:layout>
                <c:manualLayout>
                  <c:x val="0.12937807774028245"/>
                  <c:y val="0.113425196850393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32%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833395825521793E-2"/>
                      <c:h val="9.99584426946631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C42-4E95-81EE-359030B57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Sheet7!$B$1602:$B$1603</c:f>
              <c:strCache>
                <c:ptCount val="2"/>
                <c:pt idx="0">
                  <c:v>Over 60</c:v>
                </c:pt>
                <c:pt idx="1">
                  <c:v>Under 60</c:v>
                </c:pt>
              </c:strCache>
            </c:strRef>
          </c:cat>
          <c:val>
            <c:numRef>
              <c:f>Sheet7!$C$1602:$C$1603</c:f>
              <c:numCache>
                <c:formatCode>0%</c:formatCode>
                <c:ptCount val="2"/>
                <c:pt idx="0">
                  <c:v>0.67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42-4E95-81EE-359030B57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458355205599302"/>
          <c:y val="0.8431708223972002"/>
          <c:w val="0.53916622922134738"/>
          <c:h val="0.142940361621463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PCC Referrals via</a:t>
            </a:r>
            <a:r>
              <a:rPr lang="en-US" b="1" baseline="0"/>
              <a:t> IEB by County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Sheet7!$B$1586:$B$1596</c:f>
              <c:strCache>
                <c:ptCount val="11"/>
                <c:pt idx="0">
                  <c:v>Northampton</c:v>
                </c:pt>
                <c:pt idx="1">
                  <c:v>Fayette</c:v>
                </c:pt>
                <c:pt idx="2">
                  <c:v>Dauphin</c:v>
                </c:pt>
                <c:pt idx="3">
                  <c:v>Bucks</c:v>
                </c:pt>
                <c:pt idx="4">
                  <c:v>Erie</c:v>
                </c:pt>
                <c:pt idx="5">
                  <c:v>Berks</c:v>
                </c:pt>
                <c:pt idx="6">
                  <c:v>Luzerne</c:v>
                </c:pt>
                <c:pt idx="7">
                  <c:v>Delaware</c:v>
                </c:pt>
                <c:pt idx="8">
                  <c:v>Montgomery</c:v>
                </c:pt>
                <c:pt idx="9">
                  <c:v>Allegheny</c:v>
                </c:pt>
                <c:pt idx="10">
                  <c:v>Philadelphia</c:v>
                </c:pt>
              </c:strCache>
            </c:strRef>
          </c:cat>
          <c:val>
            <c:numRef>
              <c:f>Sheet7!$C$1586:$C$1596</c:f>
              <c:numCache>
                <c:formatCode>General</c:formatCode>
                <c:ptCount val="11"/>
                <c:pt idx="0">
                  <c:v>45</c:v>
                </c:pt>
                <c:pt idx="1">
                  <c:v>43</c:v>
                </c:pt>
                <c:pt idx="2">
                  <c:v>48</c:v>
                </c:pt>
                <c:pt idx="3">
                  <c:v>51</c:v>
                </c:pt>
                <c:pt idx="4">
                  <c:v>48</c:v>
                </c:pt>
                <c:pt idx="5">
                  <c:v>59</c:v>
                </c:pt>
                <c:pt idx="6">
                  <c:v>62</c:v>
                </c:pt>
                <c:pt idx="7">
                  <c:v>106</c:v>
                </c:pt>
                <c:pt idx="8">
                  <c:v>116</c:v>
                </c:pt>
                <c:pt idx="9">
                  <c:v>220</c:v>
                </c:pt>
                <c:pt idx="10">
                  <c:v>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B-44F2-BF66-7025A0799A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535128"/>
        <c:axId val="413532504"/>
      </c:barChart>
      <c:catAx>
        <c:axId val="41353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532504"/>
        <c:crosses val="autoZero"/>
        <c:auto val="1"/>
        <c:lblAlgn val="ctr"/>
        <c:lblOffset val="100"/>
        <c:noMultiLvlLbl val="0"/>
      </c:catAx>
      <c:valAx>
        <c:axId val="41353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5351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HCBS Total Enrollment by Month</a:t>
            </a:r>
          </a:p>
        </c:rich>
      </c:tx>
      <c:layout>
        <c:manualLayout>
          <c:xMode val="edge"/>
          <c:yMode val="edge"/>
          <c:x val="0.26707701649234145"/>
          <c:y val="4.13871347463152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'Stacked Bar over-under 60'!$D$4</c:f>
              <c:strCache>
                <c:ptCount val="1"/>
                <c:pt idx="0">
                  <c:v>FFS Aging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'Stacked Bar over-under 60'!$C$5:$C$17</c:f>
              <c:numCache>
                <c:formatCode>[$-409]mmmm\-yy;@</c:formatCode>
                <c:ptCount val="13"/>
                <c:pt idx="0">
                  <c:v>43208</c:v>
                </c:pt>
                <c:pt idx="1">
                  <c:v>43238</c:v>
                </c:pt>
                <c:pt idx="2">
                  <c:v>43269</c:v>
                </c:pt>
                <c:pt idx="3">
                  <c:v>43299</c:v>
                </c:pt>
                <c:pt idx="4">
                  <c:v>43330</c:v>
                </c:pt>
                <c:pt idx="5">
                  <c:v>43361</c:v>
                </c:pt>
                <c:pt idx="6">
                  <c:v>43391</c:v>
                </c:pt>
                <c:pt idx="7">
                  <c:v>43422</c:v>
                </c:pt>
                <c:pt idx="8">
                  <c:v>43452</c:v>
                </c:pt>
                <c:pt idx="9">
                  <c:v>43484</c:v>
                </c:pt>
                <c:pt idx="10">
                  <c:v>43515</c:v>
                </c:pt>
                <c:pt idx="11">
                  <c:v>43543</c:v>
                </c:pt>
                <c:pt idx="12">
                  <c:v>43574</c:v>
                </c:pt>
              </c:numCache>
            </c:numRef>
          </c:cat>
          <c:val>
            <c:numRef>
              <c:f>'Stacked Bar over-under 60'!$D$5:$D$17</c:f>
              <c:numCache>
                <c:formatCode>_(* #,##0_);_(* \(#,##0\);_(* "-"??_);_(@_)</c:formatCode>
                <c:ptCount val="13"/>
                <c:pt idx="0">
                  <c:v>33813</c:v>
                </c:pt>
                <c:pt idx="1">
                  <c:v>33767</c:v>
                </c:pt>
                <c:pt idx="2">
                  <c:v>35269</c:v>
                </c:pt>
                <c:pt idx="3">
                  <c:v>35269</c:v>
                </c:pt>
                <c:pt idx="4">
                  <c:v>35740</c:v>
                </c:pt>
                <c:pt idx="5">
                  <c:v>35506</c:v>
                </c:pt>
                <c:pt idx="6">
                  <c:v>36321</c:v>
                </c:pt>
                <c:pt idx="7">
                  <c:v>36660</c:v>
                </c:pt>
                <c:pt idx="8">
                  <c:v>36745</c:v>
                </c:pt>
                <c:pt idx="9">
                  <c:v>10740</c:v>
                </c:pt>
                <c:pt idx="10">
                  <c:v>10805</c:v>
                </c:pt>
                <c:pt idx="11">
                  <c:v>10856</c:v>
                </c:pt>
                <c:pt idx="12">
                  <c:v>11067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A6-457F-8801-87AED2B89401}"/>
            </c:ext>
          </c:extLst>
        </c:ser>
        <c:ser>
          <c:idx val="1"/>
          <c:order val="1"/>
          <c:tx>
            <c:strRef>
              <c:f>'Stacked Bar over-under 60'!$E$4</c:f>
              <c:strCache>
                <c:ptCount val="1"/>
                <c:pt idx="0">
                  <c:v>FFS Non-Aging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'Stacked Bar over-under 60'!$C$5:$C$17</c:f>
              <c:numCache>
                <c:formatCode>[$-409]mmmm\-yy;@</c:formatCode>
                <c:ptCount val="13"/>
                <c:pt idx="0">
                  <c:v>43208</c:v>
                </c:pt>
                <c:pt idx="1">
                  <c:v>43238</c:v>
                </c:pt>
                <c:pt idx="2">
                  <c:v>43269</c:v>
                </c:pt>
                <c:pt idx="3">
                  <c:v>43299</c:v>
                </c:pt>
                <c:pt idx="4">
                  <c:v>43330</c:v>
                </c:pt>
                <c:pt idx="5">
                  <c:v>43361</c:v>
                </c:pt>
                <c:pt idx="6">
                  <c:v>43391</c:v>
                </c:pt>
                <c:pt idx="7">
                  <c:v>43422</c:v>
                </c:pt>
                <c:pt idx="8">
                  <c:v>43452</c:v>
                </c:pt>
                <c:pt idx="9">
                  <c:v>43484</c:v>
                </c:pt>
                <c:pt idx="10">
                  <c:v>43515</c:v>
                </c:pt>
                <c:pt idx="11">
                  <c:v>43543</c:v>
                </c:pt>
                <c:pt idx="12">
                  <c:v>43574</c:v>
                </c:pt>
              </c:numCache>
            </c:numRef>
          </c:cat>
          <c:val>
            <c:numRef>
              <c:f>'Stacked Bar over-under 60'!$E$5:$E$17</c:f>
              <c:numCache>
                <c:formatCode>_(* #,##0_);_(* \(#,##0\);_(* "-"??_);_(@_)</c:formatCode>
                <c:ptCount val="13"/>
                <c:pt idx="0">
                  <c:v>30719</c:v>
                </c:pt>
                <c:pt idx="1">
                  <c:v>30774</c:v>
                </c:pt>
                <c:pt idx="2">
                  <c:v>31509</c:v>
                </c:pt>
                <c:pt idx="3">
                  <c:v>31718</c:v>
                </c:pt>
                <c:pt idx="4">
                  <c:v>31960</c:v>
                </c:pt>
                <c:pt idx="5">
                  <c:v>31899</c:v>
                </c:pt>
                <c:pt idx="6">
                  <c:v>32422</c:v>
                </c:pt>
                <c:pt idx="7">
                  <c:v>32683</c:v>
                </c:pt>
                <c:pt idx="8">
                  <c:v>32784</c:v>
                </c:pt>
                <c:pt idx="9">
                  <c:v>9622</c:v>
                </c:pt>
                <c:pt idx="10">
                  <c:v>9650</c:v>
                </c:pt>
                <c:pt idx="11">
                  <c:v>9672</c:v>
                </c:pt>
                <c:pt idx="12">
                  <c:v>9779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A6-457F-8801-87AED2B89401}"/>
            </c:ext>
          </c:extLst>
        </c:ser>
        <c:ser>
          <c:idx val="2"/>
          <c:order val="2"/>
          <c:tx>
            <c:strRef>
              <c:f>'Stacked Bar over-under 60'!$F$4</c:f>
              <c:strCache>
                <c:ptCount val="1"/>
                <c:pt idx="0">
                  <c:v>CHC 60 and over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'Stacked Bar over-under 60'!$C$5:$C$17</c:f>
              <c:numCache>
                <c:formatCode>[$-409]mmmm\-yy;@</c:formatCode>
                <c:ptCount val="13"/>
                <c:pt idx="0">
                  <c:v>43208</c:v>
                </c:pt>
                <c:pt idx="1">
                  <c:v>43238</c:v>
                </c:pt>
                <c:pt idx="2">
                  <c:v>43269</c:v>
                </c:pt>
                <c:pt idx="3">
                  <c:v>43299</c:v>
                </c:pt>
                <c:pt idx="4">
                  <c:v>43330</c:v>
                </c:pt>
                <c:pt idx="5">
                  <c:v>43361</c:v>
                </c:pt>
                <c:pt idx="6">
                  <c:v>43391</c:v>
                </c:pt>
                <c:pt idx="7">
                  <c:v>43422</c:v>
                </c:pt>
                <c:pt idx="8">
                  <c:v>43452</c:v>
                </c:pt>
                <c:pt idx="9">
                  <c:v>43484</c:v>
                </c:pt>
                <c:pt idx="10">
                  <c:v>43515</c:v>
                </c:pt>
                <c:pt idx="11">
                  <c:v>43543</c:v>
                </c:pt>
                <c:pt idx="12">
                  <c:v>43574</c:v>
                </c:pt>
              </c:numCache>
            </c:numRef>
          </c:cat>
          <c:val>
            <c:numRef>
              <c:f>'Stacked Bar over-under 60'!$F$5:$F$17</c:f>
              <c:numCache>
                <c:formatCode>_(* #,##0_);_(* \(#,##0\);_(* "-"??_);_(@_)</c:formatCode>
                <c:ptCount val="13"/>
                <c:pt idx="0">
                  <c:v>6771</c:v>
                </c:pt>
                <c:pt idx="1">
                  <c:v>6856</c:v>
                </c:pt>
                <c:pt idx="2">
                  <c:v>6896</c:v>
                </c:pt>
                <c:pt idx="3">
                  <c:v>6970</c:v>
                </c:pt>
                <c:pt idx="4">
                  <c:v>7060</c:v>
                </c:pt>
                <c:pt idx="5">
                  <c:v>7099</c:v>
                </c:pt>
                <c:pt idx="6">
                  <c:v>7175</c:v>
                </c:pt>
                <c:pt idx="7">
                  <c:v>7224</c:v>
                </c:pt>
                <c:pt idx="8">
                  <c:v>7331</c:v>
                </c:pt>
                <c:pt idx="9">
                  <c:v>38448</c:v>
                </c:pt>
                <c:pt idx="10">
                  <c:v>38690</c:v>
                </c:pt>
                <c:pt idx="11">
                  <c:v>39178</c:v>
                </c:pt>
                <c:pt idx="12">
                  <c:v>39436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A6-457F-8801-87AED2B89401}"/>
            </c:ext>
          </c:extLst>
        </c:ser>
        <c:ser>
          <c:idx val="3"/>
          <c:order val="3"/>
          <c:tx>
            <c:strRef>
              <c:f>'Stacked Bar over-under 60'!$G$4</c:f>
              <c:strCache>
                <c:ptCount val="1"/>
                <c:pt idx="0">
                  <c:v>CHC Under 60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'Stacked Bar over-under 60'!$C$5:$C$17</c:f>
              <c:numCache>
                <c:formatCode>[$-409]mmmm\-yy;@</c:formatCode>
                <c:ptCount val="13"/>
                <c:pt idx="0">
                  <c:v>43208</c:v>
                </c:pt>
                <c:pt idx="1">
                  <c:v>43238</c:v>
                </c:pt>
                <c:pt idx="2">
                  <c:v>43269</c:v>
                </c:pt>
                <c:pt idx="3">
                  <c:v>43299</c:v>
                </c:pt>
                <c:pt idx="4">
                  <c:v>43330</c:v>
                </c:pt>
                <c:pt idx="5">
                  <c:v>43361</c:v>
                </c:pt>
                <c:pt idx="6">
                  <c:v>43391</c:v>
                </c:pt>
                <c:pt idx="7">
                  <c:v>43422</c:v>
                </c:pt>
                <c:pt idx="8">
                  <c:v>43452</c:v>
                </c:pt>
                <c:pt idx="9">
                  <c:v>43484</c:v>
                </c:pt>
                <c:pt idx="10">
                  <c:v>43515</c:v>
                </c:pt>
                <c:pt idx="11">
                  <c:v>43543</c:v>
                </c:pt>
                <c:pt idx="12">
                  <c:v>43574</c:v>
                </c:pt>
              </c:numCache>
            </c:numRef>
          </c:cat>
          <c:val>
            <c:numRef>
              <c:f>'Stacked Bar over-under 60'!$G$5:$G$17</c:f>
              <c:numCache>
                <c:formatCode>_(* #,##0_);_(* \(#,##0\);_(* "-"??_);_(@_)</c:formatCode>
                <c:ptCount val="13"/>
                <c:pt idx="0">
                  <c:v>4459</c:v>
                </c:pt>
                <c:pt idx="1">
                  <c:v>4553</c:v>
                </c:pt>
                <c:pt idx="2">
                  <c:v>4666</c:v>
                </c:pt>
                <c:pt idx="3">
                  <c:v>4740</c:v>
                </c:pt>
                <c:pt idx="4">
                  <c:v>4848</c:v>
                </c:pt>
                <c:pt idx="5">
                  <c:v>4922</c:v>
                </c:pt>
                <c:pt idx="6">
                  <c:v>5010</c:v>
                </c:pt>
                <c:pt idx="7">
                  <c:v>5070</c:v>
                </c:pt>
                <c:pt idx="8">
                  <c:v>5156</c:v>
                </c:pt>
                <c:pt idx="9">
                  <c:v>24020</c:v>
                </c:pt>
                <c:pt idx="10">
                  <c:v>24177</c:v>
                </c:pt>
                <c:pt idx="11">
                  <c:v>24470</c:v>
                </c:pt>
                <c:pt idx="12">
                  <c:v>24597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2A6-457F-8801-87AED2B89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7953392"/>
        <c:axId val="837954048"/>
      </c:barChart>
      <c:dateAx>
        <c:axId val="837953392"/>
        <c:scaling>
          <c:orientation val="minMax"/>
        </c:scaling>
        <c:delete val="0"/>
        <c:axPos val="b"/>
        <c:numFmt formatCode="[$-409]m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954048"/>
        <c:crosses val="autoZero"/>
        <c:auto val="1"/>
        <c:lblOffset val="100"/>
        <c:baseTimeUnit val="months"/>
      </c:dateAx>
      <c:valAx>
        <c:axId val="83795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795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02350793107384"/>
          <c:y val="0.92260585137440976"/>
          <c:w val="0.69361481988664464"/>
          <c:h val="4.8596452441285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>
      <a:solidFill>
        <a:srgbClr val="BBE0E3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AFB4EF5A-3E85-4D21-B912-F7DBD40365C8}" type="datetime1">
              <a:rPr lang="en-US"/>
              <a:pPr>
                <a:defRPr/>
              </a:pPr>
              <a:t>6/26/2019</a:t>
            </a:fld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A07F27FA-8F11-4222-9CF1-8562D74EE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90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DF6D97-B4F4-4FC9-80FB-0A782C57BE63}" type="datetimeFigureOut">
              <a:rPr lang="en-US" smtClean="0"/>
              <a:t>6/26/2019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C8DCC-A699-4726-B387-DEE03FDAAF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00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3C8DCC-A699-4726-B387-DEE03FDAAF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22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05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 b="1" i="0" dirty="0"/>
              <a:t>Note: The</a:t>
            </a:r>
            <a:r>
              <a:rPr lang="en-US" sz="1700" b="1" i="0" baseline="0" dirty="0"/>
              <a:t> three categories A, B and C cannot be reconciled.  </a:t>
            </a:r>
            <a:r>
              <a:rPr lang="en-US" sz="1700" baseline="0" dirty="0"/>
              <a:t>(It can be done however because the members did not understand why the numbers didn’t add up. I reconciled every month when the program first started in July 2015 but the process was cumbersome, tedious and time-consuming so the need to reconcile was dropped as an issue.</a:t>
            </a:r>
            <a:endParaRPr lang="en-US" sz="1700" dirty="0"/>
          </a:p>
          <a:p>
            <a:endParaRPr lang="en-US" sz="1700" dirty="0"/>
          </a:p>
          <a:p>
            <a:r>
              <a:rPr lang="en-US" sz="1700" dirty="0"/>
              <a:t>T</a:t>
            </a:r>
            <a:r>
              <a:rPr lang="en-US" sz="1700" baseline="0" dirty="0"/>
              <a:t>he most recent month is the only calculated table column. All others are “hold overs” and “unaltered”. The numbers for prior months would be quite different otherwise.</a:t>
            </a:r>
          </a:p>
          <a:p>
            <a:endParaRPr lang="en-US" sz="1700" baseline="0" dirty="0"/>
          </a:p>
          <a:p>
            <a:r>
              <a:rPr lang="en-US" sz="1700" b="1" i="0" baseline="0" dirty="0"/>
              <a:t>The enrollment data uses the standard definition of an enrolled person:</a:t>
            </a:r>
          </a:p>
          <a:p>
            <a:r>
              <a:rPr lang="en-US" sz="17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 Source Name(s)</a:t>
            </a:r>
          </a:p>
          <a:p>
            <a:r>
              <a:rPr lang="en-US" sz="1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'ACT 150', 'Aging', 'Attendant Care', 'COMMCARE', 'Independence', 'OBRA'</a:t>
            </a:r>
          </a:p>
          <a:p>
            <a:r>
              <a:rPr lang="en-US" sz="17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waiver/Act 150 anytime in period</a:t>
            </a:r>
          </a:p>
          <a:p>
            <a:r>
              <a:rPr lang="en-US" sz="1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[Waiver Eligibility Begin Date] &lt;=?Report end date?</a:t>
            </a:r>
            <a:r>
              <a:rPr lang="en-US" sz="1700" dirty="0"/>
              <a:t> </a:t>
            </a:r>
            <a:r>
              <a:rPr lang="en-US" sz="1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[Waiver Eligibility End Date] is null or [Waiver Eligibility End Date] &gt;?Report start date?</a:t>
            </a:r>
          </a:p>
          <a:p>
            <a:r>
              <a:rPr lang="en-US" sz="17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Newly enrolled in period</a:t>
            </a:r>
          </a:p>
          <a:p>
            <a:r>
              <a:rPr lang="en-US" sz="1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[Waiver Eligibility Begin Date] between ?Report start date? and ?Report end date?</a:t>
            </a:r>
          </a:p>
          <a:p>
            <a:r>
              <a:rPr lang="en-US" sz="17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7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Disenrolled</a:t>
            </a:r>
            <a:r>
              <a:rPr lang="en-US" sz="17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in period</a:t>
            </a:r>
          </a:p>
          <a:p>
            <a:r>
              <a:rPr lang="en-US" sz="17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[Waiver Eligibility End Date] between ?Report start date? and ?Report end date?</a:t>
            </a:r>
          </a:p>
          <a:p>
            <a:endParaRPr lang="en-US" sz="1700" b="1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7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Transfers:	</a:t>
            </a:r>
            <a:r>
              <a:rPr lang="en-US" sz="17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September 2017 the only transfers were from Attendant Care to Independence and COMMCARE to Independence.</a:t>
            </a:r>
          </a:p>
          <a:p>
            <a:endParaRPr lang="en-US" sz="17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7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Facility Fact table data identifies any participant with a change to her or his service plan in the current month as indicated.</a:t>
            </a:r>
          </a:p>
          <a:p>
            <a:endParaRPr lang="en-US" sz="17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700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9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03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3C8DCC-A699-4726-B387-DEE03FDAAF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44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46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269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562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58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3C8DCC-A699-4726-B387-DEE03FDAAF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99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C8DCC-A699-4726-B387-DEE03FDAAF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6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1EFB6826-B3ED-4798-B521-4B5857165F20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685800" y="304800"/>
            <a:ext cx="80010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62000" y="1066800"/>
            <a:ext cx="7543800" cy="4800600"/>
          </a:xfrm>
          <a:prstGeom prst="rect">
            <a:avLst/>
          </a:prstGeom>
        </p:spPr>
        <p:txBody>
          <a:bodyPr/>
          <a:lstStyle>
            <a:lvl1pPr>
              <a:buClrTx/>
              <a:defRPr sz="2400"/>
            </a:lvl1pPr>
            <a:lvl2pPr>
              <a:buClrTx/>
              <a:defRPr sz="2000"/>
            </a:lvl2pPr>
            <a:lvl3pPr>
              <a:buClrTx/>
              <a:defRPr sz="1800"/>
            </a:lvl3pPr>
            <a:lvl4pPr>
              <a:buClrTx/>
              <a:defRPr sz="1600"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19016256-A15E-472F-A44B-6D4C4106F6AD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9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4038600" cy="480060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4800600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white">
          <a:xfrm>
            <a:off x="685800" y="304800"/>
            <a:ext cx="80010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6908C381-0B50-4C5E-ABC8-46BD068596A9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6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685800" y="304800"/>
            <a:ext cx="80010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8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685800" y="304800"/>
            <a:ext cx="8001000" cy="457200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47D42AC0-6820-488A-92DE-F6D746560CD7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9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30D92E14-721C-4074-B8A7-1DBD9C77FDA3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9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64C94BE0-B807-4ECC-BD58-A2C4F6CFFEFE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4008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ea typeface="ＭＳ Ｐゴシック" pitchFamily="-111" charset="-128"/>
                <a:cs typeface="+mn-cs"/>
              </a:defRPr>
            </a:lvl1pPr>
          </a:lstStyle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11" y="6083297"/>
            <a:ext cx="2667000" cy="54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7200" y="304800"/>
            <a:ext cx="8229600" cy="690499"/>
            <a:chOff x="457200" y="304800"/>
            <a:chExt cx="8229600" cy="690499"/>
          </a:xfrm>
        </p:grpSpPr>
        <p:sp>
          <p:nvSpPr>
            <p:cNvPr id="4" name="Rectangle 3"/>
            <p:cNvSpPr/>
            <p:nvPr userDrawn="1"/>
          </p:nvSpPr>
          <p:spPr>
            <a:xfrm>
              <a:off x="457200" y="877824"/>
              <a:ext cx="8229600" cy="117475"/>
            </a:xfrm>
            <a:prstGeom prst="rect">
              <a:avLst/>
            </a:prstGeom>
            <a:solidFill>
              <a:srgbClr val="73ADD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57200" y="304800"/>
              <a:ext cx="8229600" cy="5334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6" r:id="rId3"/>
    <p:sldLayoutId id="2147483807" r:id="rId4"/>
    <p:sldLayoutId id="2147483808" r:id="rId5"/>
    <p:sldLayoutId id="2147483809" r:id="rId6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E42D1A"/>
        </a:buClr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OLTL Updates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en-US" dirty="0"/>
              <a:t>LTSS Sub-MAAC Meeting</a:t>
            </a:r>
          </a:p>
          <a:p>
            <a:r>
              <a:rPr lang="en-US" dirty="0"/>
              <a:t>June 11, 2019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11AF3-D6D3-4B99-9CA6-93DA040E36D8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65E95-77F9-457A-9EE3-4D9004F83F9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4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Average Number of Days in Enrollment Status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514600" cy="24447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rPr>
              <a:t>Data Source: Maximus IEB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65E95-77F9-457A-9EE3-4D9004F83F9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1" charset="-128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C55819-A1C3-4669-AB1E-5A6AE2716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762843"/>
              </p:ext>
            </p:extLst>
          </p:nvPr>
        </p:nvGraphicFramePr>
        <p:xfrm>
          <a:off x="457200" y="1295400"/>
          <a:ext cx="8229599" cy="3505196"/>
        </p:xfrm>
        <a:graphic>
          <a:graphicData uri="http://schemas.openxmlformats.org/drawingml/2006/table">
            <a:tbl>
              <a:tblPr/>
              <a:tblGrid>
                <a:gridCol w="1778785">
                  <a:extLst>
                    <a:ext uri="{9D8B030D-6E8A-4147-A177-3AD203B41FA5}">
                      <a16:colId xmlns:a16="http://schemas.microsoft.com/office/drawing/2014/main" val="2729026940"/>
                    </a:ext>
                  </a:extLst>
                </a:gridCol>
                <a:gridCol w="633285">
                  <a:extLst>
                    <a:ext uri="{9D8B030D-6E8A-4147-A177-3AD203B41FA5}">
                      <a16:colId xmlns:a16="http://schemas.microsoft.com/office/drawing/2014/main" val="2957635551"/>
                    </a:ext>
                  </a:extLst>
                </a:gridCol>
                <a:gridCol w="633285">
                  <a:extLst>
                    <a:ext uri="{9D8B030D-6E8A-4147-A177-3AD203B41FA5}">
                      <a16:colId xmlns:a16="http://schemas.microsoft.com/office/drawing/2014/main" val="609457066"/>
                    </a:ext>
                  </a:extLst>
                </a:gridCol>
                <a:gridCol w="698476">
                  <a:extLst>
                    <a:ext uri="{9D8B030D-6E8A-4147-A177-3AD203B41FA5}">
                      <a16:colId xmlns:a16="http://schemas.microsoft.com/office/drawing/2014/main" val="3871187299"/>
                    </a:ext>
                  </a:extLst>
                </a:gridCol>
                <a:gridCol w="698476">
                  <a:extLst>
                    <a:ext uri="{9D8B030D-6E8A-4147-A177-3AD203B41FA5}">
                      <a16:colId xmlns:a16="http://schemas.microsoft.com/office/drawing/2014/main" val="4162314559"/>
                    </a:ext>
                  </a:extLst>
                </a:gridCol>
                <a:gridCol w="633285">
                  <a:extLst>
                    <a:ext uri="{9D8B030D-6E8A-4147-A177-3AD203B41FA5}">
                      <a16:colId xmlns:a16="http://schemas.microsoft.com/office/drawing/2014/main" val="1116873474"/>
                    </a:ext>
                  </a:extLst>
                </a:gridCol>
                <a:gridCol w="3154007">
                  <a:extLst>
                    <a:ext uri="{9D8B030D-6E8A-4147-A177-3AD203B41FA5}">
                      <a16:colId xmlns:a16="http://schemas.microsoft.com/office/drawing/2014/main" val="3658606877"/>
                    </a:ext>
                  </a:extLst>
                </a:gridCol>
              </a:tblGrid>
              <a:tr h="184484">
                <a:tc gridSpan="7"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SNAPSHOT - Average Days in Status</a:t>
                      </a:r>
                    </a:p>
                  </a:txBody>
                  <a:tcPr marL="8935" marR="8935" marT="89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6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76938"/>
                  </a:ext>
                </a:extLst>
              </a:tr>
              <a:tr h="18448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8935" marR="8935" marT="8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6/29/2018</a:t>
                      </a:r>
                    </a:p>
                  </a:txBody>
                  <a:tcPr marL="8935" marR="8935" marT="8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9/28/2018</a:t>
                      </a:r>
                    </a:p>
                  </a:txBody>
                  <a:tcPr marL="8935" marR="8935" marT="8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12/31/2018</a:t>
                      </a:r>
                    </a:p>
                  </a:txBody>
                  <a:tcPr marL="8935" marR="8935" marT="8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1/31/2019</a:t>
                      </a:r>
                    </a:p>
                  </a:txBody>
                  <a:tcPr marL="8935" marR="8935" marT="8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2/28/2019</a:t>
                      </a:r>
                    </a:p>
                  </a:txBody>
                  <a:tcPr marL="8935" marR="8935" marT="8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EXPLANATION</a:t>
                      </a:r>
                    </a:p>
                  </a:txBody>
                  <a:tcPr marL="8935" marR="8935" marT="893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979244"/>
                  </a:ext>
                </a:extLst>
              </a:tr>
              <a:tr h="1844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 &amp; LCD Pending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Application Started, PC and LCD Requested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33986"/>
                  </a:ext>
                </a:extLst>
              </a:tr>
              <a:tr h="1844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 Received/LCD Pending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 Received/LCD Pending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012689"/>
                  </a:ext>
                </a:extLst>
              </a:tr>
              <a:tr h="1844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 Pending/LCD Received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 Pending/LCD Received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896280"/>
                  </a:ext>
                </a:extLst>
              </a:tr>
              <a:tr h="1844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APP_REVIEW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LCD and PC under review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52905"/>
                  </a:ext>
                </a:extLst>
              </a:tr>
              <a:tr h="1844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READY_ASSESSMENT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NFCE, In process of scheduling the In Home Visit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130996"/>
                  </a:ext>
                </a:extLst>
              </a:tr>
              <a:tr h="1844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SCHEDULED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Home visit scheduled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810221"/>
                  </a:ext>
                </a:extLst>
              </a:tr>
              <a:tr h="1844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ASSESSMENT_INPROCESS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Home visit completed and under review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27534"/>
                  </a:ext>
                </a:extLst>
              </a:tr>
              <a:tr h="1844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OLTL_READY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Eligibility under review by OLTL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751407"/>
                  </a:ext>
                </a:extLst>
              </a:tr>
              <a:tr h="1844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MMS_READY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Eligibility under review by Maximus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23462"/>
                  </a:ext>
                </a:extLst>
              </a:tr>
              <a:tr h="36896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READY_TRANSITION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Functionally eligible, pending Nursing Facility discharge date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885654"/>
                  </a:ext>
                </a:extLst>
              </a:tr>
              <a:tr h="1844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APPROVED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Functionally eligible, 1768 sent to CAO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04184"/>
                  </a:ext>
                </a:extLst>
              </a:tr>
              <a:tr h="184484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1768_DENIAL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Functionally ineligible, notice pending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6637494"/>
                  </a:ext>
                </a:extLst>
              </a:tr>
              <a:tr h="36896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FINANCIAL_DENIAL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Denial Received, application in process of completion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62405"/>
                  </a:ext>
                </a:extLst>
              </a:tr>
              <a:tr h="368968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FINANCIAL_APPROVAL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935" marR="8935" marT="89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Approval Received, enrollment in process of being finalized</a:t>
                      </a:r>
                    </a:p>
                  </a:txBody>
                  <a:tcPr marL="8935" marR="8935" marT="89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950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451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ADRC Involvement in the Application Process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363730"/>
            <a:ext cx="3352800" cy="244475"/>
          </a:xfrm>
        </p:spPr>
        <p:txBody>
          <a:bodyPr/>
          <a:lstStyle/>
          <a:p>
            <a:pPr>
              <a:defRPr/>
            </a:pPr>
            <a:r>
              <a:rPr lang="en-US" dirty="0"/>
              <a:t>Data Source: Aging and Disability Resource Office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15A62B-ECB7-400D-A7F6-912000A08F3B}"/>
              </a:ext>
            </a:extLst>
          </p:cNvPr>
          <p:cNvSpPr txBox="1"/>
          <p:nvPr/>
        </p:nvSpPr>
        <p:spPr>
          <a:xfrm>
            <a:off x="2318144" y="1318281"/>
            <a:ext cx="4507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Date Period: March 2018 through March 2019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AF26A55-6BD4-4FDD-B1D1-E118BE8BF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822226"/>
              </p:ext>
            </p:extLst>
          </p:nvPr>
        </p:nvGraphicFramePr>
        <p:xfrm>
          <a:off x="829962" y="1648073"/>
          <a:ext cx="7177216" cy="4388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139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ADRC Involvement in the 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885825" lvl="2" indent="-285750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799"/>
            <a:ext cx="3429000" cy="244475"/>
          </a:xfrm>
        </p:spPr>
        <p:txBody>
          <a:bodyPr/>
          <a:lstStyle/>
          <a:p>
            <a:pPr>
              <a:defRPr/>
            </a:pPr>
            <a:r>
              <a:rPr lang="en-US" dirty="0"/>
              <a:t>Data Source: Aging and Disability Resource Office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82D3D7-069B-4F17-9506-0634864F9D48}"/>
              </a:ext>
            </a:extLst>
          </p:cNvPr>
          <p:cNvSpPr txBox="1"/>
          <p:nvPr/>
        </p:nvSpPr>
        <p:spPr>
          <a:xfrm>
            <a:off x="2057400" y="1247932"/>
            <a:ext cx="449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Data Period: March 2018 through March 2019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BD8752CB-7911-42D7-9403-926AECF4F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813723"/>
              </p:ext>
            </p:extLst>
          </p:nvPr>
        </p:nvGraphicFramePr>
        <p:xfrm>
          <a:off x="718751" y="1727031"/>
          <a:ext cx="763524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8884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ADRC Involvement in the Application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3429000" cy="24447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rPr>
              <a:t>Data Source: Aging and Disability Resource Office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65E95-77F9-457A-9EE3-4D9004F83F9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94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6" charset="-128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1CBEE-9E4D-4543-98E4-84A4423E63C9}"/>
              </a:ext>
            </a:extLst>
          </p:cNvPr>
          <p:cNvSpPr txBox="1"/>
          <p:nvPr/>
        </p:nvSpPr>
        <p:spPr>
          <a:xfrm>
            <a:off x="1905000" y="1168569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6" charset="-128"/>
                <a:cs typeface="Arial" charset="0"/>
              </a:rPr>
              <a:t>Data Period: March 2018 through March 2019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79A9B5C-306D-4F5A-8434-635354D5A7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106154"/>
              </p:ext>
            </p:extLst>
          </p:nvPr>
        </p:nvGraphicFramePr>
        <p:xfrm>
          <a:off x="800100" y="1714499"/>
          <a:ext cx="7543800" cy="34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0877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IEB Report – All Waivers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514600" cy="24447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rPr>
              <a:t>Data Source: Maximus IEB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65E95-77F9-457A-9EE3-4D9004F83F9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8862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Arial" charset="0"/>
              </a:rPr>
              <a:t>All unduplicated applications in process this quarter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Arial" charset="0"/>
              </a:rPr>
              <a:t>Total unduplicated applications completed this quarter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Arial" charset="0"/>
              </a:rPr>
              <a:t>Total unduplicated applications completed during the quarter in 90 days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Arial" charset="0"/>
              </a:rPr>
              <a:t>Total unduplicated applications completed during the quarter and over 90 days, but with excuse of a delayed enrollment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Arial" charset="0"/>
              </a:rPr>
              <a:t>Using the above fields = (row 3 + row 4)/ row 2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Arial" charset="0"/>
              </a:rPr>
              <a:t>Average to complete excluding excused applications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6" charset="-128"/>
                <a:cs typeface="Arial" charset="0"/>
              </a:rPr>
              <a:t>Note: Reapplications removed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5E62A9-23E1-4544-9480-EAB490CC8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56740"/>
              </p:ext>
            </p:extLst>
          </p:nvPr>
        </p:nvGraphicFramePr>
        <p:xfrm>
          <a:off x="628651" y="1315767"/>
          <a:ext cx="7886697" cy="1333500"/>
        </p:xfrm>
        <a:graphic>
          <a:graphicData uri="http://schemas.openxmlformats.org/drawingml/2006/table">
            <a:tbl>
              <a:tblPr/>
              <a:tblGrid>
                <a:gridCol w="1885949">
                  <a:extLst>
                    <a:ext uri="{9D8B030D-6E8A-4147-A177-3AD203B41FA5}">
                      <a16:colId xmlns:a16="http://schemas.microsoft.com/office/drawing/2014/main" val="201768338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106417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5495754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84323166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9181989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8766297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23249693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55696564"/>
                    </a:ext>
                  </a:extLst>
                </a:gridCol>
                <a:gridCol w="742948">
                  <a:extLst>
                    <a:ext uri="{9D8B030D-6E8A-4147-A177-3AD203B41FA5}">
                      <a16:colId xmlns:a16="http://schemas.microsoft.com/office/drawing/2014/main" val="316845704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 QTR4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QTR1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QTR2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QTR3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2017QTR4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2018QTR1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2018QTR2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2018QTR3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3417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2547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4775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in 90 Days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198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&gt; 90 Days With Excuse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579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 Percentage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1728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Days To 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845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567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IEB Report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590800" cy="244475"/>
          </a:xfrm>
        </p:spPr>
        <p:txBody>
          <a:bodyPr/>
          <a:lstStyle/>
          <a:p>
            <a:pPr>
              <a:defRPr/>
            </a:pPr>
            <a:r>
              <a:rPr lang="en-US" dirty="0"/>
              <a:t>Data Source: Maximus IEB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28700" y="4526861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/>
              <a:t>All unduplicated applications in process this quarter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Total unduplicated applications completed this quarter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Total unduplicated applications completed during the quarter in 90 days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Total unduplicated applications completed during the quarter and over 90 days, but with excuse of a delayed enrollment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Using the above fields = (row 3 + row 4)/ row 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Average to complete excluding excused applications</a:t>
            </a:r>
          </a:p>
          <a:p>
            <a:r>
              <a:rPr lang="en-US" sz="1400" dirty="0"/>
              <a:t>Note: Reapplications removed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AEB0880-2E79-4192-9D61-2EC8C3F84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05640"/>
              </p:ext>
            </p:extLst>
          </p:nvPr>
        </p:nvGraphicFramePr>
        <p:xfrm>
          <a:off x="628651" y="1156625"/>
          <a:ext cx="8000999" cy="1333500"/>
        </p:xfrm>
        <a:graphic>
          <a:graphicData uri="http://schemas.openxmlformats.org/drawingml/2006/table">
            <a:tbl>
              <a:tblPr/>
              <a:tblGrid>
                <a:gridCol w="2055657">
                  <a:extLst>
                    <a:ext uri="{9D8B030D-6E8A-4147-A177-3AD203B41FA5}">
                      <a16:colId xmlns:a16="http://schemas.microsoft.com/office/drawing/2014/main" val="3708330123"/>
                    </a:ext>
                  </a:extLst>
                </a:gridCol>
                <a:gridCol w="761235">
                  <a:extLst>
                    <a:ext uri="{9D8B030D-6E8A-4147-A177-3AD203B41FA5}">
                      <a16:colId xmlns:a16="http://schemas.microsoft.com/office/drawing/2014/main" val="4208389350"/>
                    </a:ext>
                  </a:extLst>
                </a:gridCol>
                <a:gridCol w="761235">
                  <a:extLst>
                    <a:ext uri="{9D8B030D-6E8A-4147-A177-3AD203B41FA5}">
                      <a16:colId xmlns:a16="http://schemas.microsoft.com/office/drawing/2014/main" val="229850710"/>
                    </a:ext>
                  </a:extLst>
                </a:gridCol>
                <a:gridCol w="761235">
                  <a:extLst>
                    <a:ext uri="{9D8B030D-6E8A-4147-A177-3AD203B41FA5}">
                      <a16:colId xmlns:a16="http://schemas.microsoft.com/office/drawing/2014/main" val="3121765016"/>
                    </a:ext>
                  </a:extLst>
                </a:gridCol>
                <a:gridCol w="761235">
                  <a:extLst>
                    <a:ext uri="{9D8B030D-6E8A-4147-A177-3AD203B41FA5}">
                      <a16:colId xmlns:a16="http://schemas.microsoft.com/office/drawing/2014/main" val="3426602418"/>
                    </a:ext>
                  </a:extLst>
                </a:gridCol>
                <a:gridCol w="761235">
                  <a:extLst>
                    <a:ext uri="{9D8B030D-6E8A-4147-A177-3AD203B41FA5}">
                      <a16:colId xmlns:a16="http://schemas.microsoft.com/office/drawing/2014/main" val="688588014"/>
                    </a:ext>
                  </a:extLst>
                </a:gridCol>
                <a:gridCol w="761235">
                  <a:extLst>
                    <a:ext uri="{9D8B030D-6E8A-4147-A177-3AD203B41FA5}">
                      <a16:colId xmlns:a16="http://schemas.microsoft.com/office/drawing/2014/main" val="3343792306"/>
                    </a:ext>
                  </a:extLst>
                </a:gridCol>
                <a:gridCol w="761235">
                  <a:extLst>
                    <a:ext uri="{9D8B030D-6E8A-4147-A177-3AD203B41FA5}">
                      <a16:colId xmlns:a16="http://schemas.microsoft.com/office/drawing/2014/main" val="3243668870"/>
                    </a:ext>
                  </a:extLst>
                </a:gridCol>
                <a:gridCol w="616697">
                  <a:extLst>
                    <a:ext uri="{9D8B030D-6E8A-4147-A177-3AD203B41FA5}">
                      <a16:colId xmlns:a16="http://schemas.microsoft.com/office/drawing/2014/main" val="24936214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Over 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 QTR4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QTR1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QTR2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QTR3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2017QTR4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2018QTR1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2018QTR2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2018QTR3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4988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4425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695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in 90 Days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5850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&gt; 90 Days With Excuse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0906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 Percentage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277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Days To 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9867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4647F70-8280-4EC9-BDB0-A2BE7042F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083883"/>
              </p:ext>
            </p:extLst>
          </p:nvPr>
        </p:nvGraphicFramePr>
        <p:xfrm>
          <a:off x="628650" y="2846637"/>
          <a:ext cx="8000999" cy="1333500"/>
        </p:xfrm>
        <a:graphic>
          <a:graphicData uri="http://schemas.openxmlformats.org/drawingml/2006/table">
            <a:tbl>
              <a:tblPr/>
              <a:tblGrid>
                <a:gridCol w="2055657">
                  <a:extLst>
                    <a:ext uri="{9D8B030D-6E8A-4147-A177-3AD203B41FA5}">
                      <a16:colId xmlns:a16="http://schemas.microsoft.com/office/drawing/2014/main" val="187179133"/>
                    </a:ext>
                  </a:extLst>
                </a:gridCol>
                <a:gridCol w="761235">
                  <a:extLst>
                    <a:ext uri="{9D8B030D-6E8A-4147-A177-3AD203B41FA5}">
                      <a16:colId xmlns:a16="http://schemas.microsoft.com/office/drawing/2014/main" val="4233531238"/>
                    </a:ext>
                  </a:extLst>
                </a:gridCol>
                <a:gridCol w="761235">
                  <a:extLst>
                    <a:ext uri="{9D8B030D-6E8A-4147-A177-3AD203B41FA5}">
                      <a16:colId xmlns:a16="http://schemas.microsoft.com/office/drawing/2014/main" val="1252708050"/>
                    </a:ext>
                  </a:extLst>
                </a:gridCol>
                <a:gridCol w="761235">
                  <a:extLst>
                    <a:ext uri="{9D8B030D-6E8A-4147-A177-3AD203B41FA5}">
                      <a16:colId xmlns:a16="http://schemas.microsoft.com/office/drawing/2014/main" val="2884758894"/>
                    </a:ext>
                  </a:extLst>
                </a:gridCol>
                <a:gridCol w="761235">
                  <a:extLst>
                    <a:ext uri="{9D8B030D-6E8A-4147-A177-3AD203B41FA5}">
                      <a16:colId xmlns:a16="http://schemas.microsoft.com/office/drawing/2014/main" val="1831954464"/>
                    </a:ext>
                  </a:extLst>
                </a:gridCol>
                <a:gridCol w="761235">
                  <a:extLst>
                    <a:ext uri="{9D8B030D-6E8A-4147-A177-3AD203B41FA5}">
                      <a16:colId xmlns:a16="http://schemas.microsoft.com/office/drawing/2014/main" val="1588330807"/>
                    </a:ext>
                  </a:extLst>
                </a:gridCol>
                <a:gridCol w="761235">
                  <a:extLst>
                    <a:ext uri="{9D8B030D-6E8A-4147-A177-3AD203B41FA5}">
                      <a16:colId xmlns:a16="http://schemas.microsoft.com/office/drawing/2014/main" val="2744768871"/>
                    </a:ext>
                  </a:extLst>
                </a:gridCol>
                <a:gridCol w="761235">
                  <a:extLst>
                    <a:ext uri="{9D8B030D-6E8A-4147-A177-3AD203B41FA5}">
                      <a16:colId xmlns:a16="http://schemas.microsoft.com/office/drawing/2014/main" val="1785040752"/>
                    </a:ext>
                  </a:extLst>
                </a:gridCol>
                <a:gridCol w="616697">
                  <a:extLst>
                    <a:ext uri="{9D8B030D-6E8A-4147-A177-3AD203B41FA5}">
                      <a16:colId xmlns:a16="http://schemas.microsoft.com/office/drawing/2014/main" val="13939145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Under 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2016 QTR4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QTR1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QTR2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QTR3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2017QTR4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2018QTR1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2018QTR2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2018QTR3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573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727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5538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in 90 Days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3547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 &gt; 90 Days With Excuse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9913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Compliance Percentage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084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Days To Complete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42296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F066518-884C-44C6-B2D1-3E4AD0E6345D}"/>
              </a:ext>
            </a:extLst>
          </p:cNvPr>
          <p:cNvSpPr txBox="1"/>
          <p:nvPr/>
        </p:nvSpPr>
        <p:spPr>
          <a:xfrm>
            <a:off x="1828800" y="4180137"/>
            <a:ext cx="403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3E7F"/>
                </a:solidFill>
              </a:rPr>
              <a:t>2018 QTR 4 data is not yet available</a:t>
            </a:r>
          </a:p>
        </p:txBody>
      </p:sp>
    </p:spTree>
    <p:extLst>
      <p:ext uri="{BB962C8B-B14F-4D97-AF65-F5344CB8AC3E}">
        <p14:creationId xmlns:p14="http://schemas.microsoft.com/office/powerpoint/2010/main" val="2752891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IEB Issues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19016256-A15E-472F-A44B-6D4C4106F6AD}" type="datetime1">
              <a:rPr lang="en-US" smtClean="0"/>
              <a:t>6/26/2019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90F6DB-3D57-4F34-B6DA-A591C7CB8F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0100" y="1447800"/>
            <a:ext cx="7543800" cy="4800600"/>
          </a:xfrm>
        </p:spPr>
        <p:txBody>
          <a:bodyPr/>
          <a:lstStyle/>
          <a:p>
            <a:r>
              <a:rPr lang="en-US" dirty="0"/>
              <a:t>Average Application Processing Timelines</a:t>
            </a:r>
          </a:p>
          <a:p>
            <a:pPr lvl="1"/>
            <a:r>
              <a:rPr lang="en-US" dirty="0"/>
              <a:t>For applications that closed during the 3rd quarter of 2018</a:t>
            </a:r>
          </a:p>
          <a:p>
            <a:pPr lvl="2"/>
            <a:r>
              <a:rPr lang="en-US" dirty="0"/>
              <a:t>App Begin to Enrollment/Denial – 56 days</a:t>
            </a:r>
          </a:p>
          <a:p>
            <a:pPr lvl="2"/>
            <a:r>
              <a:rPr lang="en-US" dirty="0"/>
              <a:t>From Referral to Enrollment/Denial – 57 days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4A2BC-FDC9-4E27-8D54-A947467C9822}"/>
              </a:ext>
            </a:extLst>
          </p:cNvPr>
          <p:cNvSpPr txBox="1"/>
          <p:nvPr/>
        </p:nvSpPr>
        <p:spPr>
          <a:xfrm>
            <a:off x="2324100" y="3155841"/>
            <a:ext cx="403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13E7F"/>
                </a:solidFill>
              </a:rPr>
              <a:t>2018 QTR 4 data is not yet available</a:t>
            </a:r>
          </a:p>
        </p:txBody>
      </p:sp>
    </p:spTree>
    <p:extLst>
      <p:ext uri="{BB962C8B-B14F-4D97-AF65-F5344CB8AC3E}">
        <p14:creationId xmlns:p14="http://schemas.microsoft.com/office/powerpoint/2010/main" val="2067971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 Eligible for Services – Monthly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TextBox 1"/>
          <p:cNvSpPr txBox="1"/>
          <p:nvPr/>
        </p:nvSpPr>
        <p:spPr>
          <a:xfrm>
            <a:off x="1343023" y="8276432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0" name="TextBox 3"/>
          <p:cNvSpPr txBox="1"/>
          <p:nvPr/>
        </p:nvSpPr>
        <p:spPr>
          <a:xfrm>
            <a:off x="1343023" y="8866982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1" name="TextBox 4"/>
          <p:cNvSpPr txBox="1"/>
          <p:nvPr/>
        </p:nvSpPr>
        <p:spPr>
          <a:xfrm>
            <a:off x="1343023" y="9209882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2" name="TextBox 1"/>
          <p:cNvSpPr txBox="1"/>
          <p:nvPr/>
        </p:nvSpPr>
        <p:spPr>
          <a:xfrm>
            <a:off x="2117725" y="7916863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3" name="TextBox 3"/>
          <p:cNvSpPr txBox="1"/>
          <p:nvPr/>
        </p:nvSpPr>
        <p:spPr>
          <a:xfrm>
            <a:off x="2117725" y="847883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4" name="TextBox 4"/>
          <p:cNvSpPr txBox="1"/>
          <p:nvPr/>
        </p:nvSpPr>
        <p:spPr>
          <a:xfrm>
            <a:off x="2117725" y="882173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6" name="TextBox 1"/>
          <p:cNvSpPr txBox="1"/>
          <p:nvPr/>
        </p:nvSpPr>
        <p:spPr>
          <a:xfrm>
            <a:off x="2117725" y="7916863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7" name="TextBox 3"/>
          <p:cNvSpPr txBox="1"/>
          <p:nvPr/>
        </p:nvSpPr>
        <p:spPr>
          <a:xfrm>
            <a:off x="2117725" y="847883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sp>
        <p:nvSpPr>
          <p:cNvPr id="18" name="TextBox 4"/>
          <p:cNvSpPr txBox="1"/>
          <p:nvPr/>
        </p:nvSpPr>
        <p:spPr>
          <a:xfrm>
            <a:off x="2117725" y="8821738"/>
            <a:ext cx="184150" cy="26511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97DB59B-149C-45B0-A847-09793116DA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63070"/>
              </p:ext>
            </p:extLst>
          </p:nvPr>
        </p:nvGraphicFramePr>
        <p:xfrm>
          <a:off x="1679490" y="1104900"/>
          <a:ext cx="5562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2DC581C5-5EC8-4CB5-8CFE-8E1503B6D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31788"/>
              </p:ext>
            </p:extLst>
          </p:nvPr>
        </p:nvGraphicFramePr>
        <p:xfrm>
          <a:off x="1679490" y="5779873"/>
          <a:ext cx="6397711" cy="384810"/>
        </p:xfrm>
        <a:graphic>
          <a:graphicData uri="http://schemas.openxmlformats.org/drawingml/2006/table">
            <a:tbl>
              <a:tblPr/>
              <a:tblGrid>
                <a:gridCol w="1466454">
                  <a:extLst>
                    <a:ext uri="{9D8B030D-6E8A-4147-A177-3AD203B41FA5}">
                      <a16:colId xmlns:a16="http://schemas.microsoft.com/office/drawing/2014/main" val="1184784314"/>
                    </a:ext>
                  </a:extLst>
                </a:gridCol>
                <a:gridCol w="2046427">
                  <a:extLst>
                    <a:ext uri="{9D8B030D-6E8A-4147-A177-3AD203B41FA5}">
                      <a16:colId xmlns:a16="http://schemas.microsoft.com/office/drawing/2014/main" val="2146851341"/>
                    </a:ext>
                  </a:extLst>
                </a:gridCol>
                <a:gridCol w="576966">
                  <a:extLst>
                    <a:ext uri="{9D8B030D-6E8A-4147-A177-3AD203B41FA5}">
                      <a16:colId xmlns:a16="http://schemas.microsoft.com/office/drawing/2014/main" val="2066914819"/>
                    </a:ext>
                  </a:extLst>
                </a:gridCol>
                <a:gridCol w="576966">
                  <a:extLst>
                    <a:ext uri="{9D8B030D-6E8A-4147-A177-3AD203B41FA5}">
                      <a16:colId xmlns:a16="http://schemas.microsoft.com/office/drawing/2014/main" val="3146776187"/>
                    </a:ext>
                  </a:extLst>
                </a:gridCol>
                <a:gridCol w="576966">
                  <a:extLst>
                    <a:ext uri="{9D8B030D-6E8A-4147-A177-3AD203B41FA5}">
                      <a16:colId xmlns:a16="http://schemas.microsoft.com/office/drawing/2014/main" val="1043274113"/>
                    </a:ext>
                  </a:extLst>
                </a:gridCol>
                <a:gridCol w="576966">
                  <a:extLst>
                    <a:ext uri="{9D8B030D-6E8A-4147-A177-3AD203B41FA5}">
                      <a16:colId xmlns:a16="http://schemas.microsoft.com/office/drawing/2014/main" val="103469100"/>
                    </a:ext>
                  </a:extLst>
                </a:gridCol>
                <a:gridCol w="576966">
                  <a:extLst>
                    <a:ext uri="{9D8B030D-6E8A-4147-A177-3AD203B41FA5}">
                      <a16:colId xmlns:a16="http://schemas.microsoft.com/office/drawing/2014/main" val="828374640"/>
                    </a:ext>
                  </a:extLst>
                </a:gridCol>
              </a:tblGrid>
              <a:tr h="156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FFS Non-Aging includes: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Attendant Care, Independence, and OBRA waivers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957844"/>
                  </a:ext>
                </a:extLst>
              </a:tr>
              <a:tr h="156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Source: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eDW Monthly Standard Reports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931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93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2EFF3CFE-C119-45F6-B5B4-89148170B55C}"/>
              </a:ext>
            </a:extLst>
          </p:cNvPr>
          <p:cNvSpPr txBox="1">
            <a:spLocks/>
          </p:cNvSpPr>
          <p:nvPr/>
        </p:nvSpPr>
        <p:spPr>
          <a:xfrm>
            <a:off x="665018" y="1727201"/>
            <a:ext cx="10917382" cy="4446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CHC Updates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ＭＳ Ｐゴシック" pitchFamily="-106" charset="-128"/>
                <a:cs typeface="+mn-cs"/>
              </a:rPr>
              <a:t>Program Enrollment Updates</a:t>
            </a:r>
          </a:p>
        </p:txBody>
      </p:sp>
    </p:spTree>
    <p:extLst>
      <p:ext uri="{BB962C8B-B14F-4D97-AF65-F5344CB8AC3E}">
        <p14:creationId xmlns:p14="http://schemas.microsoft.com/office/powerpoint/2010/main" val="301197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CHC Updates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11AF3-D6D3-4B99-9CA6-93DA040E36D8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65E95-77F9-457A-9EE3-4D9004F83F9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95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Phase 3 Provider Workshops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B1B3F-1636-45F7-8C7A-57AA899D4169}"/>
              </a:ext>
            </a:extLst>
          </p:cNvPr>
          <p:cNvSpPr txBox="1">
            <a:spLocks/>
          </p:cNvSpPr>
          <p:nvPr/>
        </p:nvSpPr>
        <p:spPr>
          <a:xfrm>
            <a:off x="180109" y="1358107"/>
            <a:ext cx="10917382" cy="4446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Lehigh/Capital Zone: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OLTL conducted Provider Workshops in Harrisburg, Shippensburg,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 Kutztown.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Transportation Summit was also held in Kutztown.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Approximately 600 people attended.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Northwest Zone: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OLTL conducted Provider Workshops in Edinboro, Lock Haven, and Bradford. 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Transportation Summit was also held in Bradford.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Approximately 420 people attended.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Northeast Zone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OLTL conducted Provider Workshops in East Stroudsburg, Scranton,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and Bloomsburg.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 Transportation Summit was also held in Bloomsburg.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Approximately 520 people attended.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9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Transportation Summits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B1B3F-1636-45F7-8C7A-57AA899D4169}"/>
              </a:ext>
            </a:extLst>
          </p:cNvPr>
          <p:cNvSpPr txBox="1">
            <a:spLocks/>
          </p:cNvSpPr>
          <p:nvPr/>
        </p:nvSpPr>
        <p:spPr>
          <a:xfrm>
            <a:off x="180109" y="1358107"/>
            <a:ext cx="10917382" cy="4446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Key Takeaways</a:t>
            </a:r>
          </a:p>
          <a:p>
            <a:pPr marL="800100" lvl="2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Evaluate potential areas for innovation to support the </a:t>
            </a:r>
            <a:br>
              <a:rPr lang="en-US" sz="2200" dirty="0">
                <a:solidFill>
                  <a:prstClr val="black"/>
                </a:solidFill>
                <a:latin typeface="+mj-lt"/>
              </a:rPr>
            </a:br>
            <a:r>
              <a:rPr lang="en-US" sz="2200" dirty="0">
                <a:solidFill>
                  <a:prstClr val="black"/>
                </a:solidFill>
                <a:latin typeface="+mj-lt"/>
              </a:rPr>
              <a:t>informal transportation supports currently being provided </a:t>
            </a:r>
            <a:br>
              <a:rPr lang="en-US" sz="2200" dirty="0">
                <a:solidFill>
                  <a:prstClr val="black"/>
                </a:solidFill>
                <a:latin typeface="+mj-lt"/>
              </a:rPr>
            </a:br>
            <a:r>
              <a:rPr lang="en-US" sz="2200" dirty="0">
                <a:solidFill>
                  <a:prstClr val="black"/>
                </a:solidFill>
                <a:latin typeface="+mj-lt"/>
              </a:rPr>
              <a:t>by direct care workers.</a:t>
            </a:r>
          </a:p>
          <a:p>
            <a:pPr marL="800100" lvl="2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Continue to facilitate discussion to ensure MCOs, providers, </a:t>
            </a:r>
            <a:br>
              <a:rPr lang="en-US" sz="2200" dirty="0">
                <a:solidFill>
                  <a:prstClr val="black"/>
                </a:solidFill>
                <a:latin typeface="+mj-lt"/>
              </a:rPr>
            </a:br>
            <a:r>
              <a:rPr lang="en-US" sz="2200" dirty="0">
                <a:solidFill>
                  <a:prstClr val="black"/>
                </a:solidFill>
                <a:latin typeface="+mj-lt"/>
              </a:rPr>
              <a:t>and other stakeholders understand the various transportation </a:t>
            </a:r>
            <a:br>
              <a:rPr lang="en-US" sz="2200" dirty="0">
                <a:solidFill>
                  <a:prstClr val="black"/>
                </a:solidFill>
                <a:latin typeface="+mj-lt"/>
              </a:rPr>
            </a:br>
            <a:r>
              <a:rPr lang="en-US" sz="2200" dirty="0">
                <a:solidFill>
                  <a:prstClr val="black"/>
                </a:solidFill>
                <a:latin typeface="+mj-lt"/>
              </a:rPr>
              <a:t>resources offered through Commonwealth programs.</a:t>
            </a:r>
          </a:p>
          <a:p>
            <a:pPr marL="800100" lvl="2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Increase communication to service coordinators regarding </a:t>
            </a:r>
            <a:br>
              <a:rPr lang="en-US" sz="2200" dirty="0">
                <a:solidFill>
                  <a:prstClr val="black"/>
                </a:solidFill>
                <a:latin typeface="+mj-lt"/>
              </a:rPr>
            </a:br>
            <a:r>
              <a:rPr lang="en-US" sz="2200" dirty="0">
                <a:solidFill>
                  <a:prstClr val="black"/>
                </a:solidFill>
                <a:latin typeface="+mj-lt"/>
              </a:rPr>
              <a:t>the role of the transportation brokers in CHC.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3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CHC Southeast Continuity of Care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B1B3F-1636-45F7-8C7A-57AA899D4169}"/>
              </a:ext>
            </a:extLst>
          </p:cNvPr>
          <p:cNvSpPr txBox="1">
            <a:spLocks/>
          </p:cNvSpPr>
          <p:nvPr/>
        </p:nvSpPr>
        <p:spPr>
          <a:xfrm>
            <a:off x="180109" y="1358107"/>
            <a:ext cx="10917382" cy="4446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The Continuity of Care period ends in the Southeast zone </a:t>
            </a:r>
            <a:br>
              <a:rPr lang="en-US" sz="2200" dirty="0">
                <a:solidFill>
                  <a:prstClr val="black"/>
                </a:solidFill>
                <a:latin typeface="+mj-lt"/>
              </a:rPr>
            </a:br>
            <a:r>
              <a:rPr lang="en-US" sz="2200" dirty="0">
                <a:solidFill>
                  <a:prstClr val="black"/>
                </a:solidFill>
                <a:latin typeface="+mj-lt"/>
              </a:rPr>
              <a:t>of CHC on June 30th.</a:t>
            </a:r>
          </a:p>
          <a:p>
            <a:pPr marL="342900" lvl="1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What can participants expect at the end of the continuity </a:t>
            </a:r>
            <a:br>
              <a:rPr lang="en-US" sz="2200" dirty="0">
                <a:solidFill>
                  <a:prstClr val="black"/>
                </a:solidFill>
                <a:latin typeface="+mj-lt"/>
              </a:rPr>
            </a:br>
            <a:r>
              <a:rPr lang="en-US" sz="2200" dirty="0">
                <a:solidFill>
                  <a:prstClr val="black"/>
                </a:solidFill>
                <a:latin typeface="+mj-lt"/>
              </a:rPr>
              <a:t>of care period?</a:t>
            </a:r>
          </a:p>
          <a:p>
            <a:pPr marL="800100" lvl="2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+mj-lt"/>
              </a:rPr>
              <a:t>A comprehensive needs assessment</a:t>
            </a:r>
          </a:p>
          <a:p>
            <a:pPr marL="800100" lvl="2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+mj-lt"/>
              </a:rPr>
              <a:t>Person-centered service planning</a:t>
            </a:r>
          </a:p>
          <a:p>
            <a:pPr marL="800100" lvl="2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+mj-lt"/>
              </a:rPr>
              <a:t>A revised person-centered service plan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81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CHC Southeast Continuity of Care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B1B3F-1636-45F7-8C7A-57AA899D4169}"/>
              </a:ext>
            </a:extLst>
          </p:cNvPr>
          <p:cNvSpPr txBox="1">
            <a:spLocks/>
          </p:cNvSpPr>
          <p:nvPr/>
        </p:nvSpPr>
        <p:spPr>
          <a:xfrm>
            <a:off x="180109" y="1358107"/>
            <a:ext cx="10917382" cy="4446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MCO Provider Relationships</a:t>
            </a:r>
          </a:p>
          <a:p>
            <a:pPr marL="800100" lvl="2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+mj-lt"/>
              </a:rPr>
              <a:t>UPMC has notified 72 providers, primarily service coordination entities, </a:t>
            </a:r>
            <a:br>
              <a:rPr lang="en-US" sz="1800" dirty="0">
                <a:solidFill>
                  <a:prstClr val="black"/>
                </a:solidFill>
                <a:latin typeface="+mj-lt"/>
              </a:rPr>
            </a:br>
            <a:r>
              <a:rPr lang="en-US" sz="1800" dirty="0">
                <a:solidFill>
                  <a:prstClr val="black"/>
                </a:solidFill>
                <a:latin typeface="+mj-lt"/>
              </a:rPr>
              <a:t>that they will discontinue contracts. </a:t>
            </a:r>
          </a:p>
          <a:p>
            <a:pPr marL="800100" lvl="2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+mj-lt"/>
              </a:rPr>
              <a:t>Keystone First has notified 67 service coordination entities that they will </a:t>
            </a:r>
            <a:br>
              <a:rPr lang="en-US" sz="1800" dirty="0">
                <a:solidFill>
                  <a:prstClr val="black"/>
                </a:solidFill>
                <a:latin typeface="+mj-lt"/>
              </a:rPr>
            </a:br>
            <a:r>
              <a:rPr lang="en-US" sz="1800" dirty="0">
                <a:solidFill>
                  <a:prstClr val="black"/>
                </a:solidFill>
                <a:latin typeface="+mj-lt"/>
              </a:rPr>
              <a:t>discontinue contracts.</a:t>
            </a:r>
          </a:p>
          <a:p>
            <a:pPr marL="800100" lvl="2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+mj-lt"/>
              </a:rPr>
              <a:t>The 5,844 Keystone First participants and the 4,337 UPMC participants</a:t>
            </a:r>
            <a:br>
              <a:rPr lang="en-US" sz="1800" dirty="0">
                <a:solidFill>
                  <a:prstClr val="black"/>
                </a:solidFill>
                <a:latin typeface="+mj-lt"/>
              </a:rPr>
            </a:br>
            <a:r>
              <a:rPr lang="en-US" sz="1800" dirty="0">
                <a:solidFill>
                  <a:prstClr val="black"/>
                </a:solidFill>
                <a:latin typeface="+mj-lt"/>
              </a:rPr>
              <a:t>who are impacted have also been notified so they may begin selecting </a:t>
            </a:r>
            <a:br>
              <a:rPr lang="en-US" sz="1800" dirty="0">
                <a:solidFill>
                  <a:prstClr val="black"/>
                </a:solidFill>
                <a:latin typeface="+mj-lt"/>
              </a:rPr>
            </a:br>
            <a:r>
              <a:rPr lang="en-US" sz="1800" dirty="0">
                <a:solidFill>
                  <a:prstClr val="black"/>
                </a:solidFill>
                <a:latin typeface="+mj-lt"/>
              </a:rPr>
              <a:t>new service coordinators.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513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Enrollment Updates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411AF3-D6D3-4B99-9CA6-93DA040E36D8}" type="datetime1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6/26/2019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1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265E95-77F9-457A-9EE3-4D9004F83F9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11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11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49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Arial Black" panose="020B0A04020102020204" pitchFamily="34" charset="0"/>
              </a:rPr>
              <a:t>Enrollment Services Procurement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09999"/>
            <a:ext cx="34290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Data Source: Maximus IEB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0265E95-77F9-457A-9EE3-4D9004F83F9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D21086A-4180-47B4-B754-C2CFAB02CD3B}"/>
              </a:ext>
            </a:extLst>
          </p:cNvPr>
          <p:cNvSpPr txBox="1">
            <a:spLocks/>
          </p:cNvSpPr>
          <p:nvPr/>
        </p:nvSpPr>
        <p:spPr>
          <a:xfrm>
            <a:off x="180109" y="1358107"/>
            <a:ext cx="10917382" cy="44465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Enrollment services RFI released for comment.</a:t>
            </a:r>
          </a:p>
          <a:p>
            <a:pPr marL="800100" lvl="2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+mj-lt"/>
              </a:rPr>
              <a:t>Comments received were integrated into a Draft RFA that will be released</a:t>
            </a:r>
            <a:br>
              <a:rPr lang="en-US" sz="1800" dirty="0">
                <a:solidFill>
                  <a:prstClr val="black"/>
                </a:solidFill>
                <a:latin typeface="+mj-lt"/>
              </a:rPr>
            </a:br>
            <a:r>
              <a:rPr lang="en-US" sz="1800" dirty="0">
                <a:solidFill>
                  <a:prstClr val="black"/>
                </a:solidFill>
                <a:latin typeface="+mj-lt"/>
              </a:rPr>
              <a:t>for comment by the end of June 2019.</a:t>
            </a:r>
          </a:p>
          <a:p>
            <a:pPr marL="800100" lvl="2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+mj-lt"/>
              </a:rPr>
              <a:t>A summary of the comments received will also be published.</a:t>
            </a:r>
          </a:p>
          <a:p>
            <a:pPr marL="342900" lvl="1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  <a:latin typeface="+mj-lt"/>
              </a:rPr>
              <a:t>RFA Publication</a:t>
            </a:r>
          </a:p>
          <a:p>
            <a:pPr marL="800100" lvl="2" indent="-342900" fontAlgn="auto">
              <a:lnSpc>
                <a:spcPct val="100000"/>
              </a:lnSpc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+mj-lt"/>
              </a:rPr>
              <a:t>45 day response period</a:t>
            </a: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8001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622362"/>
      </p:ext>
    </p:extLst>
  </p:cSld>
  <p:clrMapOvr>
    <a:masterClrMapping/>
  </p:clrMapOvr>
</p:sld>
</file>

<file path=ppt/theme/theme1.xml><?xml version="1.0" encoding="utf-8"?>
<a:theme xmlns:a="http://schemas.openxmlformats.org/drawingml/2006/main" name="Spend Down Presentation for BD 11-5-1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HS PowerPoint Presentation 1.pptx" id="{A4CA6612-190B-47EA-AE1A-FB187C809D97}" vid="{1DF0AFB9-68A5-49FB-9C2B-79FFDC7243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0000"/>
              <a:satMod val="155000"/>
            </a:schemeClr>
          </a:gs>
          <a:gs pos="65000">
            <a:schemeClr val="phClr">
              <a:shade val="85000"/>
              <a:satMod val="155000"/>
            </a:schemeClr>
          </a:gs>
          <a:gs pos="100000">
            <a:schemeClr val="phClr">
              <a:shade val="95000"/>
              <a:satMod val="155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rnd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algn="tl" rotWithShape="0">
            <a:srgbClr val="000000">
              <a:alpha val="64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</a:effectStyle>
      <a:effectStyle>
        <a:effectLst>
          <a:outerShdw blurRad="39000" dist="25400" dir="5400000">
            <a:srgbClr val="000000">
              <a:alpha val="3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prstMaterial="matte">
          <a:bevelT h="22225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0000"/>
              <a:satMod val="155000"/>
            </a:schemeClr>
          </a:gs>
          <a:gs pos="35000">
            <a:schemeClr val="phClr">
              <a:shade val="75000"/>
              <a:satMod val="155000"/>
            </a:schemeClr>
          </a:gs>
          <a:gs pos="100000">
            <a:schemeClr val="phClr">
              <a:tint val="80000"/>
              <a:satMod val="255000"/>
            </a:schemeClr>
          </a:gs>
        </a:gsLst>
        <a:lin ang="16200000" scaled="0"/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C353C57BF2A242AD7382073C4DE61F" ma:contentTypeVersion="1" ma:contentTypeDescription="Create a new document." ma:contentTypeScope="" ma:versionID="a45d0a9fa979fedc137bb01ebf84596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D37CA2C-4389-4290-A405-0FF9300CBAB4}"/>
</file>

<file path=customXml/itemProps2.xml><?xml version="1.0" encoding="utf-8"?>
<ds:datastoreItem xmlns:ds="http://schemas.openxmlformats.org/officeDocument/2006/customXml" ds:itemID="{91C89C74-3503-4297-A275-AB46EB6EDFD6}"/>
</file>

<file path=customXml/itemProps3.xml><?xml version="1.0" encoding="utf-8"?>
<ds:datastoreItem xmlns:ds="http://schemas.openxmlformats.org/officeDocument/2006/customXml" ds:itemID="{B3FD865C-8FA1-4231-8BFC-72512C6B47F9}"/>
</file>

<file path=docProps/app.xml><?xml version="1.0" encoding="utf-8"?>
<Properties xmlns="http://schemas.openxmlformats.org/officeDocument/2006/extended-properties" xmlns:vt="http://schemas.openxmlformats.org/officeDocument/2006/docPropsVTypes">
  <Template>Spend Down Presentation for BD 11-5-15</Template>
  <TotalTime>5999</TotalTime>
  <Words>1074</Words>
  <Application>Microsoft Office PowerPoint</Application>
  <PresentationFormat>On-screen Show (4:3)</PresentationFormat>
  <Paragraphs>436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Arial Black</vt:lpstr>
      <vt:lpstr>Calibri</vt:lpstr>
      <vt:lpstr>Calibri Light</vt:lpstr>
      <vt:lpstr>Tahoma</vt:lpstr>
      <vt:lpstr>Spend Down Presentation for BD 11-5-15</vt:lpstr>
      <vt:lpstr>OLTL Updates </vt:lpstr>
      <vt:lpstr>Agenda</vt:lpstr>
      <vt:lpstr>CHC Updates </vt:lpstr>
      <vt:lpstr>Phase 3 Provider Workshops </vt:lpstr>
      <vt:lpstr>Transportation Summits</vt:lpstr>
      <vt:lpstr>CHC Southeast Continuity of Care</vt:lpstr>
      <vt:lpstr>CHC Southeast Continuity of Care</vt:lpstr>
      <vt:lpstr>Enrollment Updates </vt:lpstr>
      <vt:lpstr>Enrollment Services Procurement</vt:lpstr>
      <vt:lpstr>Average Number of Days in Enrollment Status</vt:lpstr>
      <vt:lpstr>ADRC Involvement in the Application Process</vt:lpstr>
      <vt:lpstr>ADRC Involvement in the Application Process</vt:lpstr>
      <vt:lpstr>ADRC Involvement in the Application Process</vt:lpstr>
      <vt:lpstr>Current IEB Report – All Waivers</vt:lpstr>
      <vt:lpstr>Current IEB Report </vt:lpstr>
      <vt:lpstr>IEB Issues</vt:lpstr>
      <vt:lpstr>Consumer Eligible for Services – Monthly</vt:lpstr>
    </vt:vector>
  </TitlesOfParts>
  <Company>PA Department of Public Welfare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LTSS SubMACC Presentation</dc:title>
  <dc:creator>Kim Mankey</dc:creator>
  <cp:lastModifiedBy>Magloire, Gabriel</cp:lastModifiedBy>
  <cp:revision>439</cp:revision>
  <cp:lastPrinted>2018-04-09T19:29:21Z</cp:lastPrinted>
  <dcterms:created xsi:type="dcterms:W3CDTF">2015-11-09T13:56:06Z</dcterms:created>
  <dcterms:modified xsi:type="dcterms:W3CDTF">2019-06-26T13:32:50Z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0x0101000BC353C57BF2A242AD7382073C4DE61F</vt:lpwstr>
  </property>
  <property fmtid="{D5CDD505-2E9C-101B-9397-08002B2CF9AE}" pid="3" name="Order">
    <vt:r8>10100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