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ommentAuthors.xml" ContentType="application/vnd.openxmlformats-officedocument.presentationml.commentAuthors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olors2.xml" ContentType="application/vnd.ms-office.chartcolorstyle+xml"/>
  <Override PartName="/ppt/charts/style3.xml" ContentType="application/vnd.ms-office.chartstyle+xml"/>
  <Override PartName="/ppt/charts/style5.xml" ContentType="application/vnd.ms-office.chartstyl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olors5.xml" ContentType="application/vnd.ms-office.chartcolorstyle+xml"/>
  <Override PartName="/ppt/charts/style4.xml" ContentType="application/vnd.ms-office.chartstyle+xml"/>
  <Override PartName="/ppt/charts/colors3.xml" ContentType="application/vnd.ms-office.chartcolorstyle+xml"/>
  <Override PartName="/ppt/charts/colors4.xml" ContentType="application/vnd.ms-office.chartcolorstyle+xml"/>
  <Override PartName="/ppt/charts/chart4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77" r:id="rId2"/>
    <p:sldId id="531" r:id="rId3"/>
    <p:sldId id="615" r:id="rId4"/>
    <p:sldId id="626" r:id="rId5"/>
    <p:sldId id="625" r:id="rId6"/>
    <p:sldId id="62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6133A1-E1F8-4E61-B5E0-702D75A0E5DC}">
          <p14:sldIdLst>
            <p14:sldId id="377"/>
            <p14:sldId id="531"/>
            <p14:sldId id="615"/>
            <p14:sldId id="626"/>
            <p14:sldId id="625"/>
            <p14:sldId id="6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cock, Kevin" initials="HK" lastIdx="4" clrIdx="0">
    <p:extLst>
      <p:ext uri="{19B8F6BF-5375-455C-9EA6-DF929625EA0E}">
        <p15:presenceInfo xmlns:p15="http://schemas.microsoft.com/office/powerpoint/2012/main" userId="Hancock, Kevin" providerId="None"/>
      </p:ext>
    </p:extLst>
  </p:cmAuthor>
  <p:cmAuthor id="2" name="Wachter, Derek" initials="WD" lastIdx="3" clrIdx="1">
    <p:extLst>
      <p:ext uri="{19B8F6BF-5375-455C-9EA6-DF929625EA0E}">
        <p15:presenceInfo xmlns:p15="http://schemas.microsoft.com/office/powerpoint/2012/main" userId="Wachter, Derek" providerId="None"/>
      </p:ext>
    </p:extLst>
  </p:cmAuthor>
  <p:cmAuthor id="3" name="Pat Brady" initials="PB" lastIdx="11" clrIdx="3">
    <p:extLst>
      <p:ext uri="{19B8F6BF-5375-455C-9EA6-DF929625EA0E}">
        <p15:presenceInfo xmlns:p15="http://schemas.microsoft.com/office/powerpoint/2012/main" userId="8226d2bec95dbf01" providerId="Windows Live"/>
      </p:ext>
    </p:extLst>
  </p:cmAuthor>
  <p:cmAuthor id="4" name="Brown, Virginia" initials="BV" lastIdx="6" clrIdx="4">
    <p:extLst>
      <p:ext uri="{19B8F6BF-5375-455C-9EA6-DF929625EA0E}">
        <p15:presenceInfo xmlns:p15="http://schemas.microsoft.com/office/powerpoint/2012/main" userId="Brown, Virginia" providerId="None"/>
      </p:ext>
    </p:extLst>
  </p:cmAuthor>
  <p:cmAuthor id="5" name="Hale, Jennifer" initials="HJ" lastIdx="7" clrIdx="5">
    <p:extLst>
      <p:ext uri="{19B8F6BF-5375-455C-9EA6-DF929625EA0E}">
        <p15:presenceInfo xmlns:p15="http://schemas.microsoft.com/office/powerpoint/2012/main" userId="Hale, Jenni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9FD3"/>
    <a:srgbClr val="5B9BD7"/>
    <a:srgbClr val="5B9BD5"/>
    <a:srgbClr val="2E5597"/>
    <a:srgbClr val="2F5597"/>
    <a:srgbClr val="F4B183"/>
    <a:srgbClr val="ED7D31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1" d="100"/>
          <a:sy n="101" d="100"/>
        </p:scale>
        <p:origin x="13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E90-4BEA-8E8A-CA28335680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</c:f>
              <c:strCache>
                <c:ptCount val="1"/>
                <c:pt idx="0">
                  <c:v>Completed FEDs</c:v>
                </c:pt>
              </c:strCache>
            </c:strRef>
          </c:cat>
          <c:val>
            <c:numRef>
              <c:f>Sheet1!$C$6</c:f>
              <c:numCache>
                <c:formatCode>General</c:formatCode>
                <c:ptCount val="1"/>
                <c:pt idx="0">
                  <c:v>11294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0-4BEA-8E8A-CA283356808A}"/>
            </c:ext>
          </c:extLst>
        </c:ser>
        <c:ser>
          <c:idx val="1"/>
          <c:order val="1"/>
          <c:tx>
            <c:strRef>
              <c:f>Sheet1!$D$5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</c:f>
              <c:strCache>
                <c:ptCount val="1"/>
                <c:pt idx="0">
                  <c:v>Completed FEDs</c:v>
                </c:pt>
              </c:strCache>
            </c:strRef>
          </c:cat>
          <c:val>
            <c:numRef>
              <c:f>Sheet1!$D$6</c:f>
              <c:numCache>
                <c:formatCode>General</c:formatCode>
                <c:ptCount val="1"/>
                <c:pt idx="0">
                  <c:v>10721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0-4BEA-8E8A-CA28335680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3"/>
        <c:overlap val="-27"/>
        <c:axId val="432110848"/>
        <c:axId val="432109208"/>
      </c:barChart>
      <c:catAx>
        <c:axId val="432110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2109208"/>
        <c:crosses val="autoZero"/>
        <c:auto val="1"/>
        <c:lblAlgn val="ctr"/>
        <c:lblOffset val="100"/>
        <c:noMultiLvlLbl val="0"/>
      </c:catAx>
      <c:valAx>
        <c:axId val="432109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11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FED Results</a:t>
            </a:r>
          </a:p>
          <a:p>
            <a:pPr algn="ctr">
              <a:defRPr b="1"/>
            </a:pPr>
            <a:r>
              <a:rPr lang="en-US" b="1" dirty="0"/>
              <a:t>April 2019</a:t>
            </a:r>
          </a:p>
        </c:rich>
      </c:tx>
      <c:layout>
        <c:manualLayout>
          <c:xMode val="edge"/>
          <c:yMode val="edge"/>
          <c:x val="0.44515949969905172"/>
          <c:y val="2.114302909292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690-46E0-9BA4-926E9F05065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90-46E0-9BA4-926E9F05065C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90-46E0-9BA4-926E9F05065C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90-46E0-9BA4-926E9F050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Sheet1!$B$7:$B$8</c:f>
              <c:strCache>
                <c:ptCount val="2"/>
                <c:pt idx="0">
                  <c:v>NFCE</c:v>
                </c:pt>
                <c:pt idx="1">
                  <c:v>NFI</c:v>
                </c:pt>
              </c:strCache>
            </c:strRef>
          </c:cat>
          <c:val>
            <c:numRef>
              <c:f>Sheet1!$C$7:$C$8</c:f>
              <c:numCache>
                <c:formatCode>General</c:formatCode>
                <c:ptCount val="2"/>
                <c:pt idx="0">
                  <c:v>8694</c:v>
                </c:pt>
                <c:pt idx="1">
                  <c:v>2508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90-46E0-9BA4-926E9F050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3"/>
        <c:overlap val="-27"/>
        <c:axId val="424931376"/>
        <c:axId val="424932032"/>
      </c:barChart>
      <c:catAx>
        <c:axId val="42493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932032"/>
        <c:crosses val="autoZero"/>
        <c:auto val="1"/>
        <c:lblAlgn val="ctr"/>
        <c:lblOffset val="100"/>
        <c:noMultiLvlLbl val="0"/>
      </c:catAx>
      <c:valAx>
        <c:axId val="4249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93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FED Results</a:t>
            </a:r>
          </a:p>
          <a:p>
            <a:pPr>
              <a:defRPr b="1"/>
            </a:pPr>
            <a:r>
              <a:rPr lang="en-US" b="1" dirty="0"/>
              <a:t>May 2019</a:t>
            </a:r>
          </a:p>
        </c:rich>
      </c:tx>
      <c:layout>
        <c:manualLayout>
          <c:xMode val="edge"/>
          <c:yMode val="edge"/>
          <c:x val="0.44515949969905172"/>
          <c:y val="3.7729791968036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690-46E0-9BA4-926E9F05065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90-46E0-9BA4-926E9F05065C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90-46E0-9BA4-926E9F05065C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90-46E0-9BA4-926E9F050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Sheet1!$B$7:$B$8</c:f>
              <c:strCache>
                <c:ptCount val="2"/>
                <c:pt idx="0">
                  <c:v>NFCE</c:v>
                </c:pt>
                <c:pt idx="1">
                  <c:v>NFI</c:v>
                </c:pt>
              </c:strCache>
            </c:strRef>
          </c:cat>
          <c:val>
            <c:numRef>
              <c:f>Sheet1!$C$7:$C$8</c:f>
              <c:numCache>
                <c:formatCode>General</c:formatCode>
                <c:ptCount val="2"/>
                <c:pt idx="0">
                  <c:v>8314</c:v>
                </c:pt>
                <c:pt idx="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90-46E0-9BA4-926E9F050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3"/>
        <c:overlap val="-27"/>
        <c:axId val="424931376"/>
        <c:axId val="424932032"/>
      </c:barChart>
      <c:catAx>
        <c:axId val="42493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932032"/>
        <c:crosses val="autoZero"/>
        <c:auto val="1"/>
        <c:lblAlgn val="ctr"/>
        <c:lblOffset val="100"/>
        <c:noMultiLvlLbl val="0"/>
      </c:catAx>
      <c:valAx>
        <c:axId val="4249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93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Level of Care Results</a:t>
            </a:r>
          </a:p>
          <a:p>
            <a:pPr>
              <a:defRPr b="1"/>
            </a:pPr>
            <a:r>
              <a:rPr lang="en-US" b="1" dirty="0"/>
              <a:t>April -May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A1-486E-9299-A05A970EF0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A1-486E-9299-A05A970EF0D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1FE324F-C779-4462-92E2-94CF9FEC7F01}" type="PERCENTAGE">
                      <a:rPr lang="en-US" baseline="0"/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CA1-486E-9299-A05A970EF0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Sheet1!$B$7:$B$8</c:f>
              <c:strCache>
                <c:ptCount val="2"/>
                <c:pt idx="0">
                  <c:v>NFCE</c:v>
                </c:pt>
                <c:pt idx="1">
                  <c:v>NFI</c:v>
                </c:pt>
              </c:strCache>
            </c:strRef>
          </c:cat>
          <c:val>
            <c:numRef>
              <c:f>Sheet1!$C$7:$C$8</c:f>
              <c:numCache>
                <c:formatCode>General</c:formatCode>
                <c:ptCount val="2"/>
                <c:pt idx="0">
                  <c:v>17008</c:v>
                </c:pt>
                <c:pt idx="1">
                  <c:v>4668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A1-486E-9299-A05A970EF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April-May</a:t>
            </a:r>
            <a:r>
              <a:rPr lang="en-US" baseline="0" dirty="0"/>
              <a:t> 2019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Medical Reviews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89-409E-B1ED-06589F2222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Sheet1!$C$9:$D$9</c:f>
              <c:strCache>
                <c:ptCount val="2"/>
                <c:pt idx="0">
                  <c:v>April</c:v>
                </c:pt>
                <c:pt idx="1">
                  <c:v>May</c:v>
                </c:pt>
              </c:strCache>
            </c:strRef>
          </c:cat>
          <c:val>
            <c:numRef>
              <c:f>Sheet1!$C$10:$D$10</c:f>
              <c:numCache>
                <c:formatCode>General</c:formatCode>
                <c:ptCount val="2"/>
                <c:pt idx="0">
                  <c:v>485</c:v>
                </c:pt>
                <c:pt idx="1">
                  <c:v>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89-409E-B1ED-06589F2222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3"/>
        <c:overlap val="-27"/>
        <c:axId val="501283640"/>
        <c:axId val="501280360"/>
      </c:barChart>
      <c:catAx>
        <c:axId val="501283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280360"/>
        <c:crosses val="autoZero"/>
        <c:auto val="1"/>
        <c:lblAlgn val="ctr"/>
        <c:lblOffset val="100"/>
        <c:noMultiLvlLbl val="0"/>
      </c:catAx>
      <c:valAx>
        <c:axId val="501280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283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CE6A3-6C4A-4060-A694-462B5019338F}" type="datetimeFigureOut">
              <a:rPr lang="en-US" smtClean="0"/>
              <a:t>6/10/2019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DDA46-D67A-4F9A-8C33-B413BBCB50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DDA46-D67A-4F9A-8C33-B413BBCB50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4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E3095-98F5-46AC-9EEE-5954F3AD3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994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15613-NFCE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4495-NFI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E3095-98F5-46AC-9EEE-5954F3AD3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91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E3095-98F5-46AC-9EEE-5954F3AD3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613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E3095-98F5-46AC-9EEE-5954F3AD3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95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E3095-98F5-46AC-9EEE-5954F3AD3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848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07F6-5BFC-4245-AA50-1EC3F7110788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C316-66ED-4EEA-9909-E0690F0E740D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686A-3306-4E3B-989F-5883D184EB56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AB7-D098-493B-AB6B-8F44560FFE65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2F7C-870E-43BE-A29C-E30D83D2BE6A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5014-0117-4AC6-B57C-E49C7CF4715B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0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EFB1-F460-4FC7-AF19-4CA5531AAC97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8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2B34-9351-4B27-B129-0A4505250363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1E1-8F07-47F0-AA1A-B9CEDE60FB98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4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8F2-94B6-46FE-A98F-D366DAE526B7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4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5BA-6A72-41B8-8021-77EC74B1C016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2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2098-3CC3-49D1-9E9C-012B45EADE3C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14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59" y="449705"/>
            <a:ext cx="5851282" cy="16894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75" y="5680535"/>
            <a:ext cx="1847850" cy="933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13164" y="2234216"/>
            <a:ext cx="902762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FED DATA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82633" y="6424525"/>
            <a:ext cx="47964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072919" y="6424525"/>
            <a:ext cx="47964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42603A-1A8B-47D1-B129-8A8A16E6BC6B}"/>
              </a:ext>
            </a:extLst>
          </p:cNvPr>
          <p:cNvSpPr txBox="1"/>
          <p:nvPr/>
        </p:nvSpPr>
        <p:spPr>
          <a:xfrm>
            <a:off x="536895" y="5100506"/>
            <a:ext cx="411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Tyrone Williams, Chief, Assessment Unit  </a:t>
            </a:r>
          </a:p>
          <a:p>
            <a:r>
              <a:rPr lang="en-US" dirty="0">
                <a:solidFill>
                  <a:schemeClr val="bg1"/>
                </a:solidFill>
              </a:rPr>
              <a:t>Office of Long-Term Living</a:t>
            </a:r>
          </a:p>
          <a:p>
            <a:r>
              <a:rPr lang="en-US" b="1" dirty="0">
                <a:solidFill>
                  <a:schemeClr val="bg1"/>
                </a:solidFill>
              </a:rPr>
              <a:t>Department of Human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A1962B-A79C-4DFD-A78E-D11B5B7C6508}"/>
              </a:ext>
            </a:extLst>
          </p:cNvPr>
          <p:cNvSpPr txBox="1"/>
          <p:nvPr/>
        </p:nvSpPr>
        <p:spPr>
          <a:xfrm>
            <a:off x="7072919" y="5192785"/>
            <a:ext cx="428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1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0550" y="371913"/>
            <a:ext cx="11195187" cy="561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Number of Completed FEDs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1913"/>
            <a:ext cx="276225" cy="447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96902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EB908-D14B-4B79-9273-27B0AA618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8689-EC1C-4BBF-9051-B58CD8168B37}"/>
              </a:ext>
            </a:extLst>
          </p:cNvPr>
          <p:cNvSpPr txBox="1"/>
          <p:nvPr/>
        </p:nvSpPr>
        <p:spPr>
          <a:xfrm>
            <a:off x="590550" y="1198485"/>
            <a:ext cx="1091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The Number of Completed FED Assessments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1B22582-4CC5-46DA-8E1A-8F338988BC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900816"/>
              </p:ext>
            </p:extLst>
          </p:nvPr>
        </p:nvGraphicFramePr>
        <p:xfrm>
          <a:off x="3038475" y="1781175"/>
          <a:ext cx="6400800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065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0550" y="371913"/>
            <a:ext cx="11195187" cy="561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Number of Initial FED Results by Recommendation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1913"/>
            <a:ext cx="276225" cy="447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96902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EB908-D14B-4B79-9273-27B0AA618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8689-EC1C-4BBF-9051-B58CD8168B37}"/>
              </a:ext>
            </a:extLst>
          </p:cNvPr>
          <p:cNvSpPr txBox="1"/>
          <p:nvPr/>
        </p:nvSpPr>
        <p:spPr>
          <a:xfrm>
            <a:off x="590550" y="1198485"/>
            <a:ext cx="1091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The Number of FEDS with an Initial Recommendation of NFCE or NFI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14CEE7D-3C7B-4059-B356-556CF900EA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134408"/>
              </p:ext>
            </p:extLst>
          </p:nvPr>
        </p:nvGraphicFramePr>
        <p:xfrm>
          <a:off x="2714625" y="1924746"/>
          <a:ext cx="7029449" cy="382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24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0550" y="371913"/>
            <a:ext cx="11195187" cy="561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Number of Initial FED Results by Recommendation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1913"/>
            <a:ext cx="276225" cy="447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96902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EB908-D14B-4B79-9273-27B0AA618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8689-EC1C-4BBF-9051-B58CD8168B37}"/>
              </a:ext>
            </a:extLst>
          </p:cNvPr>
          <p:cNvSpPr txBox="1"/>
          <p:nvPr/>
        </p:nvSpPr>
        <p:spPr>
          <a:xfrm>
            <a:off x="590550" y="1198485"/>
            <a:ext cx="1091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The Number of FEDS with an Initial Recommendation of NFCE or NFI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14CEE7D-3C7B-4059-B356-556CF900EA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184056"/>
              </p:ext>
            </p:extLst>
          </p:nvPr>
        </p:nvGraphicFramePr>
        <p:xfrm>
          <a:off x="2714625" y="1924746"/>
          <a:ext cx="7029449" cy="382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500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0550" y="371913"/>
            <a:ext cx="11195187" cy="561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Percentage of Initial FED Results by Recommendation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1913"/>
            <a:ext cx="276225" cy="447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96902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EB908-D14B-4B79-9273-27B0AA618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8689-EC1C-4BBF-9051-B58CD8168B37}"/>
              </a:ext>
            </a:extLst>
          </p:cNvPr>
          <p:cNvSpPr txBox="1"/>
          <p:nvPr/>
        </p:nvSpPr>
        <p:spPr>
          <a:xfrm>
            <a:off x="590550" y="976751"/>
            <a:ext cx="1091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The Percentage of FEDS with an Initial Recommendation of NFCE or NFI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14CEE7D-3C7B-4059-B356-556CF900EA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108099"/>
              </p:ext>
            </p:extLst>
          </p:nvPr>
        </p:nvGraphicFramePr>
        <p:xfrm>
          <a:off x="1609724" y="1549887"/>
          <a:ext cx="8639175" cy="4422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3083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90550" y="371913"/>
            <a:ext cx="11195187" cy="561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</a:rPr>
              <a:t>Number of FEDS that Went to Medical Review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71913"/>
            <a:ext cx="276225" cy="4475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96902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EB908-D14B-4B79-9273-27B0AA6185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78689-EC1C-4BBF-9051-B58CD8168B37}"/>
              </a:ext>
            </a:extLst>
          </p:cNvPr>
          <p:cNvSpPr txBox="1"/>
          <p:nvPr/>
        </p:nvSpPr>
        <p:spPr>
          <a:xfrm>
            <a:off x="590550" y="1198485"/>
            <a:ext cx="1091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The Number of Requested Medical Reviews 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B47512B-86A7-4673-85FF-306105510F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792506"/>
              </p:ext>
            </p:extLst>
          </p:nvPr>
        </p:nvGraphicFramePr>
        <p:xfrm>
          <a:off x="2667000" y="1800225"/>
          <a:ext cx="6534150" cy="3624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774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.21.19 Third Thursday Webinar" id="{7EFA83BE-9454-41A5-A8E9-AC68C1BB0D32}" vid="{8135AF72-A221-4855-9E54-74F039280C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D92040D-F32E-46F5-897E-35B0D1527CF8}"/>
</file>

<file path=customXml/itemProps2.xml><?xml version="1.0" encoding="utf-8"?>
<ds:datastoreItem xmlns:ds="http://schemas.openxmlformats.org/officeDocument/2006/customXml" ds:itemID="{F6A46BB5-FD08-4332-8A65-E0C1E1873B33}"/>
</file>

<file path=customXml/itemProps3.xml><?xml version="1.0" encoding="utf-8"?>
<ds:datastoreItem xmlns:ds="http://schemas.openxmlformats.org/officeDocument/2006/customXml" ds:itemID="{3F57E8FB-57A8-49C0-B8F5-11C84418A760}"/>
</file>

<file path=docProps/app.xml><?xml version="1.0" encoding="utf-8"?>
<Properties xmlns="http://schemas.openxmlformats.org/officeDocument/2006/extended-properties" xmlns:vt="http://schemas.openxmlformats.org/officeDocument/2006/docPropsVTypes">
  <Template>3.21.19 Third Thursday Webinar</Template>
  <TotalTime>546</TotalTime>
  <Words>140</Words>
  <Application>Microsoft Office PowerPoint</Application>
  <PresentationFormat>Widescreen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Pennsylvania Department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Tyrone</dc:creator>
  <cp:lastModifiedBy>Williams, Tyrone</cp:lastModifiedBy>
  <cp:revision>22</cp:revision>
  <cp:lastPrinted>2019-06-10T15:00:13Z</cp:lastPrinted>
  <dcterms:created xsi:type="dcterms:W3CDTF">2019-05-28T14:38:46Z</dcterms:created>
  <dcterms:modified xsi:type="dcterms:W3CDTF">2019-06-10T15:08:51Z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10000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