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F4922-F12B-48F6-BA4C-1C893D72C038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0E969-3FDD-4BD7-8876-97DB1F0F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362200"/>
            <a:ext cx="9144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42" b="2"/>
          <a:stretch/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37049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63691" cy="1447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943600"/>
            <a:ext cx="3550024" cy="669616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2ABF225-28B1-4DB0-9987-862440CA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97AED9-454B-4317-B061-FC1B6A2A5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1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1219200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76400" y="6400800"/>
            <a:ext cx="1447800" cy="288925"/>
          </a:xfrm>
        </p:spPr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74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5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91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3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67"/>
          <a:stretch/>
        </p:blipFill>
        <p:spPr>
          <a:xfrm>
            <a:off x="0" y="-457200"/>
            <a:ext cx="9144000" cy="7315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445B-0B5B-44A8-8AA2-3067383C01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122895"/>
            <a:ext cx="3092824" cy="58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3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ets.gov/" TargetMode="External"/><Relationship Id="rId3" Type="http://schemas.openxmlformats.org/officeDocument/2006/relationships/hyperlink" Target="http://www1.va.gov/opa/publications/benefits_book.asp" TargetMode="External"/><Relationship Id="rId7" Type="http://schemas.openxmlformats.org/officeDocument/2006/relationships/hyperlink" Target="https://www.mentalhealth.va.gov/" TargetMode="External"/><Relationship Id="rId2" Type="http://schemas.openxmlformats.org/officeDocument/2006/relationships/hyperlink" Target="http://www.va.gov/healthbenefi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health.va.gov/mhv-portal-web/home" TargetMode="External"/><Relationship Id="rId5" Type="http://schemas.openxmlformats.org/officeDocument/2006/relationships/hyperlink" Target="https://www.va.gov/homeless/" TargetMode="External"/><Relationship Id="rId4" Type="http://schemas.openxmlformats.org/officeDocument/2006/relationships/hyperlink" Target="https://www.archives.gov/personnel-records-center/military-personne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efits.va.gov/benefi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Presented to LTSS MAC </a:t>
            </a:r>
          </a:p>
          <a:p>
            <a:r>
              <a:rPr lang="en-US" dirty="0"/>
              <a:t>4/9/2019</a:t>
            </a:r>
          </a:p>
          <a:p>
            <a:r>
              <a:rPr lang="en-US" dirty="0"/>
              <a:t>Kathleen Clark RN CBSM COAVA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VHA NIC programs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534D4-8F87-4566-B077-4623C43C9E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1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8DF5-F681-46D9-A43E-98494C1A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Foster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A5818-6562-40B3-A030-2C8D6CE3B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residential home that provides room, board, and personal care</a:t>
            </a:r>
          </a:p>
          <a:p>
            <a:endParaRPr lang="en-US" dirty="0"/>
          </a:p>
          <a:p>
            <a:r>
              <a:rPr lang="en-US" dirty="0"/>
              <a:t>Community families invite the Veteran into their homes after being approved</a:t>
            </a:r>
          </a:p>
          <a:p>
            <a:endParaRPr lang="en-US" dirty="0"/>
          </a:p>
          <a:p>
            <a:r>
              <a:rPr lang="en-US" dirty="0"/>
              <a:t>Monthly fee involved ($1,900-$2,700/month depending on level of services needed) Many apply for Aid and Attendance</a:t>
            </a:r>
          </a:p>
          <a:p>
            <a:endParaRPr lang="en-US" dirty="0"/>
          </a:p>
          <a:p>
            <a:r>
              <a:rPr lang="en-US" dirty="0"/>
              <a:t>Used when a Veteran is still somewhat independent but cannot live alone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EFCFF-2793-4B87-81DB-58FDD5DE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3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AB8A-6DD3-4915-AC8C-F1256AFE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VD-HCBS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9F00E-846A-4A47-929C-D50A7B6A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Partnership with County agency for aging (Philadelphia Corporation on Aging)</a:t>
            </a:r>
          </a:p>
          <a:p>
            <a:endParaRPr lang="en-US" dirty="0"/>
          </a:p>
          <a:p>
            <a:r>
              <a:rPr lang="en-US" dirty="0"/>
              <a:t>Similar referral process as for H/HHA</a:t>
            </a:r>
          </a:p>
          <a:p>
            <a:endParaRPr lang="en-US" dirty="0"/>
          </a:p>
          <a:p>
            <a:r>
              <a:rPr lang="en-US" dirty="0"/>
              <a:t>Veteran is awarded a monthly stipend to hire their own aides (paid through a fiduciary)</a:t>
            </a:r>
          </a:p>
          <a:p>
            <a:endParaRPr lang="en-US" dirty="0"/>
          </a:p>
          <a:p>
            <a:r>
              <a:rPr lang="en-US" dirty="0"/>
              <a:t>Helpful for cognitively impaired Veterans who can’t tolerate strangers, younger SCI or TBI Veterans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706D5-046B-43C8-92B5-9763F73CF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65B3-85EA-407E-9EA8-9DDF994A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Bowel and Bladder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4A3A6-73B0-452B-B86F-821FB901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Mainly for our SCI Veterans</a:t>
            </a:r>
          </a:p>
          <a:p>
            <a:endParaRPr lang="en-US" dirty="0"/>
          </a:p>
          <a:p>
            <a:r>
              <a:rPr lang="en-US" dirty="0"/>
              <a:t>Hire a family member to help with an elimination schedule</a:t>
            </a:r>
          </a:p>
          <a:p>
            <a:endParaRPr lang="en-US" dirty="0"/>
          </a:p>
          <a:p>
            <a:r>
              <a:rPr lang="en-US" dirty="0"/>
              <a:t>The aide is trained by the VA</a:t>
            </a:r>
          </a:p>
          <a:p>
            <a:endParaRPr lang="en-US" dirty="0"/>
          </a:p>
          <a:p>
            <a:r>
              <a:rPr lang="en-US" dirty="0"/>
              <a:t>Gets paid as a GS 5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D0CBA-6657-4052-A5B1-4DF83D46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4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45A1-A115-4ECF-A4A0-0DB9D42F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D2A26-3046-4F22-8848-640A7A11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Homebound or great difficulty to leave home</a:t>
            </a:r>
          </a:p>
          <a:p>
            <a:endParaRPr lang="en-US" dirty="0"/>
          </a:p>
          <a:p>
            <a:r>
              <a:rPr lang="en-US" dirty="0"/>
              <a:t>All disciplines make house calls (provider, nurse, SW, therapies)</a:t>
            </a:r>
          </a:p>
          <a:p>
            <a:endParaRPr lang="en-US" dirty="0"/>
          </a:p>
          <a:p>
            <a:r>
              <a:rPr lang="en-US" dirty="0"/>
              <a:t>Comprehensive care for chronically ill Veterans needing more frequent help</a:t>
            </a:r>
          </a:p>
          <a:p>
            <a:endParaRPr lang="en-US" dirty="0"/>
          </a:p>
          <a:p>
            <a:r>
              <a:rPr lang="en-US" dirty="0"/>
              <a:t>Extra support, coumadin blood draws, frequent hospitalizations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DDBBA-8E11-44F7-8483-1BF0926D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92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52B8-511D-4A2D-91A9-90412C72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BDDB4-D975-4C4D-AF44-D7A7BC53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Unique program that offers support to CG caring for challenging illnesses</a:t>
            </a:r>
          </a:p>
          <a:p>
            <a:endParaRPr lang="en-US" dirty="0"/>
          </a:p>
          <a:p>
            <a:r>
              <a:rPr lang="en-US" dirty="0"/>
              <a:t>Offer conferences to help with estate planning</a:t>
            </a:r>
          </a:p>
          <a:p>
            <a:endParaRPr lang="en-US" dirty="0"/>
          </a:p>
          <a:p>
            <a:r>
              <a:rPr lang="en-US" dirty="0"/>
              <a:t>Social outings for the CG</a:t>
            </a:r>
          </a:p>
          <a:p>
            <a:endParaRPr lang="en-US" dirty="0"/>
          </a:p>
          <a:p>
            <a:r>
              <a:rPr lang="en-US" dirty="0"/>
              <a:t>Monthly conference calls to educate, support</a:t>
            </a:r>
          </a:p>
          <a:p>
            <a:endParaRPr lang="en-US" dirty="0"/>
          </a:p>
          <a:p>
            <a:r>
              <a:rPr lang="en-US" dirty="0"/>
              <a:t>Offers alternative ways to deal with the burden of caring for a chronically ill loved 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0F2DC-4E8E-4A8C-99FC-06C426F9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2B71-175A-4458-A6FA-83FEC2E0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9E432-ABEA-4DBD-B425-3DB39622C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Home </a:t>
            </a:r>
          </a:p>
          <a:p>
            <a:endParaRPr lang="en-US" dirty="0"/>
          </a:p>
          <a:p>
            <a:r>
              <a:rPr lang="en-US" dirty="0"/>
              <a:t>Identifying Veterans with support needs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12FFB-19A1-48CD-885B-F702C7FE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52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3A19-A53A-4443-B1DB-6A2A3CB71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856CB-5A88-4728-8758-52F18D785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Questions?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30396-6376-4047-9D78-202A1338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68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DA66-00D0-46BB-ACA3-B7346587E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Important Phone Numbers/ Web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F5BD-CE7C-466C-B2E8-F0F50F658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1-877-222-VETS (8387)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www.va.gov/healthbenefits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http://www1.va.gov/opa/publications/benefits_book.asp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https://www.archives.gov/personnel-records-center/military-personnel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https://www.va.gov/homeless/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https://www.myhealth.va.gov/mhv-portal-web/home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https://www.mentalhealth.va.gov/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Crisis line 1-800-273-8255 press one. To chat on-line go to </a:t>
            </a:r>
            <a:r>
              <a:rPr lang="en-US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www.vets.gov/</a:t>
            </a:r>
            <a:r>
              <a:rPr lang="en-US" dirty="0">
                <a:solidFill>
                  <a:srgbClr val="0070C0"/>
                </a:solidFill>
              </a:rPr>
              <a:t>   Texting also available at 838255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0DE50-082E-4535-8F43-F45448A2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5716-7AF2-4FA5-B199-AD05D83D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73E3-C2F8-4E88-B858-553A718C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Must complete a VA form 10-10EZ to determine financial eligibility</a:t>
            </a:r>
          </a:p>
          <a:p>
            <a:endParaRPr lang="en-US" dirty="0"/>
          </a:p>
          <a:p>
            <a:r>
              <a:rPr lang="en-US" dirty="0"/>
              <a:t>Submit the 10-10EZ with the Veteran’s DD-214 (will place Veteran in 1 of 9 priority categories) 1-800-827-1000 </a:t>
            </a:r>
            <a:r>
              <a:rPr lang="en-US" u="sng" dirty="0">
                <a:hlinkClick r:id="rId2"/>
              </a:rPr>
              <a:t>www.benefits.va.gov/benefits/</a:t>
            </a:r>
            <a:endParaRPr lang="en-US" dirty="0"/>
          </a:p>
          <a:p>
            <a:endParaRPr lang="en-US" dirty="0"/>
          </a:p>
          <a:p>
            <a:r>
              <a:rPr lang="en-US" dirty="0"/>
              <a:t>Make an appointment with a VA provider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D53B-2CB5-45B4-A9D7-3728B7C2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2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3C7D-F8AA-403F-9CD7-12684F81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Non Institutional Care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98AE5-1835-4E8A-933D-118B6705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Adult Day Health Care (ADHC)</a:t>
            </a:r>
          </a:p>
          <a:p>
            <a:r>
              <a:rPr lang="en-US" dirty="0"/>
              <a:t>Homemaker/Home Health Aide (H/HHA)</a:t>
            </a:r>
          </a:p>
          <a:p>
            <a:r>
              <a:rPr lang="en-US" dirty="0"/>
              <a:t>Respite services (Inpatient and home)</a:t>
            </a:r>
          </a:p>
          <a:p>
            <a:r>
              <a:rPr lang="en-US" dirty="0"/>
              <a:t>Purchased Skilled Home Care (PSHC)</a:t>
            </a:r>
          </a:p>
          <a:p>
            <a:r>
              <a:rPr lang="en-US" dirty="0"/>
              <a:t>Home Hospice</a:t>
            </a:r>
          </a:p>
          <a:p>
            <a:r>
              <a:rPr lang="en-US" dirty="0"/>
              <a:t>Home telehealth</a:t>
            </a:r>
          </a:p>
          <a:p>
            <a:r>
              <a:rPr lang="en-US" dirty="0"/>
              <a:t>Medical Foster Home (MFH)</a:t>
            </a:r>
          </a:p>
          <a:p>
            <a:r>
              <a:rPr lang="en-US" dirty="0"/>
              <a:t>Veteran Directed Home Community Based Services (VD-HCBS)</a:t>
            </a:r>
          </a:p>
          <a:p>
            <a:r>
              <a:rPr lang="en-US" dirty="0"/>
              <a:t>Bowel and bladder</a:t>
            </a:r>
          </a:p>
          <a:p>
            <a:r>
              <a:rPr lang="en-US" dirty="0"/>
              <a:t>Home Based Primary Care (HBPC)</a:t>
            </a:r>
          </a:p>
          <a:p>
            <a:r>
              <a:rPr lang="en-US" dirty="0"/>
              <a:t>Care Giver Support Program (CGS)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29304-7040-4500-8CBB-A59A8E97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55A6-2972-45D6-B1C5-D9D8B564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Day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89B1-DD85-4996-B49F-AAA7C3AE2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 purchased through community vendors</a:t>
            </a:r>
          </a:p>
          <a:p>
            <a:pPr lvl="1"/>
            <a:r>
              <a:rPr lang="en-US" dirty="0"/>
              <a:t>VA authorizes a specific number of days (1-2) for Veteran to receive services in the community while a CG gets respite or works</a:t>
            </a:r>
          </a:p>
          <a:p>
            <a:pPr lvl="1"/>
            <a:r>
              <a:rPr lang="en-US" dirty="0"/>
              <a:t>Usually used for cognitively impaired Veterans</a:t>
            </a:r>
          </a:p>
          <a:p>
            <a:pPr lvl="1"/>
            <a:r>
              <a:rPr lang="en-US" dirty="0"/>
              <a:t>May carry a $15/day co-pay </a:t>
            </a:r>
          </a:p>
          <a:p>
            <a:pPr lvl="1"/>
            <a:r>
              <a:rPr lang="en-US" dirty="0"/>
              <a:t>Requires an application for extended care services (VA form 10-10EC)</a:t>
            </a:r>
          </a:p>
          <a:p>
            <a:r>
              <a:rPr lang="en-US" dirty="0"/>
              <a:t>Best used for Veterans with </a:t>
            </a:r>
            <a:r>
              <a:rPr lang="en-US"/>
              <a:t>cognitive issues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99BD3-3F49-4D01-B98F-1C83BEC6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8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5B5A-81E5-4601-8F2B-079B0BD9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Homemaker/ HHA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FCA7-7291-4AC5-B824-8588155D3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Provider determines need, places a consult for assessment of need level</a:t>
            </a:r>
          </a:p>
          <a:p>
            <a:endParaRPr lang="en-US" dirty="0"/>
          </a:p>
          <a:p>
            <a:r>
              <a:rPr lang="en-US" dirty="0"/>
              <a:t>A licensed staff member performs an assessment of ADL/IADL needs</a:t>
            </a:r>
          </a:p>
          <a:p>
            <a:endParaRPr lang="en-US" dirty="0"/>
          </a:p>
          <a:p>
            <a:r>
              <a:rPr lang="en-US" dirty="0"/>
              <a:t>Clinical review performed and hours are awarded</a:t>
            </a:r>
          </a:p>
          <a:p>
            <a:endParaRPr lang="en-US" dirty="0"/>
          </a:p>
          <a:p>
            <a:r>
              <a:rPr lang="en-US" dirty="0"/>
              <a:t>Awarded based on a case mix budget tool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9FDE6-2848-4EB8-9BFC-2095E04D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4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C988-D970-4AC1-A6EF-996AAEC9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Respite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E047A-EFA6-4820-AEE8-A07F01E6F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Institutional respite for 24 hour care</a:t>
            </a:r>
          </a:p>
          <a:p>
            <a:r>
              <a:rPr lang="en-US" dirty="0"/>
              <a:t>In-home services will cover up to 6 hours</a:t>
            </a:r>
          </a:p>
          <a:p>
            <a:r>
              <a:rPr lang="en-US" dirty="0"/>
              <a:t>All registered Veterans have 30 days each 12 month period</a:t>
            </a:r>
          </a:p>
          <a:p>
            <a:r>
              <a:rPr lang="en-US" dirty="0"/>
              <a:t>Requires an application for extended care services (VA form 10-10EC)</a:t>
            </a:r>
          </a:p>
          <a:p>
            <a:r>
              <a:rPr lang="en-US" dirty="0"/>
              <a:t>May carry a $15.00/day co-pay for home respite</a:t>
            </a:r>
          </a:p>
          <a:p>
            <a:r>
              <a:rPr lang="en-US" dirty="0"/>
              <a:t>May carry a $89.00/day co-pay for institution respite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5D6C8-1432-47B3-AAE9-C6CC6C4A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8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C345-6C41-4573-BE5F-3F68AF04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Purchased Skilled Home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81A6-A358-4C47-A8F6-3B63FF65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many times as transition care from an acute hospital to home</a:t>
            </a:r>
          </a:p>
          <a:p>
            <a:endParaRPr lang="en-US" dirty="0"/>
          </a:p>
          <a:p>
            <a:r>
              <a:rPr lang="en-US" dirty="0"/>
              <a:t>Skilled services, nursing, PT, OT, ST</a:t>
            </a:r>
          </a:p>
          <a:p>
            <a:endParaRPr lang="en-US" dirty="0"/>
          </a:p>
          <a:p>
            <a:r>
              <a:rPr lang="en-US" dirty="0"/>
              <a:t>Could be ordered after multiple falls in the home</a:t>
            </a:r>
          </a:p>
          <a:p>
            <a:endParaRPr lang="en-US" dirty="0"/>
          </a:p>
          <a:p>
            <a:r>
              <a:rPr lang="en-US" dirty="0"/>
              <a:t>Transition care from SNF to home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F4153-8285-493D-925D-D1D9D711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634-5DE4-4AD1-AEAC-4221F0F3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Hospice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2DBF6-ADC8-42E8-BFC9-64B81D3F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 purchased through authorized community vendors</a:t>
            </a:r>
          </a:p>
          <a:p>
            <a:endParaRPr lang="en-US" dirty="0"/>
          </a:p>
          <a:p>
            <a:r>
              <a:rPr lang="en-US" dirty="0"/>
              <a:t>Helps transition families from a state of health to end of life care</a:t>
            </a:r>
          </a:p>
          <a:p>
            <a:endParaRPr lang="en-US" dirty="0"/>
          </a:p>
          <a:p>
            <a:r>
              <a:rPr lang="en-US" dirty="0"/>
              <a:t>All Registered Veterans are eligible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1CDF1-80BE-47E4-A8D5-6F4A4345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7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E77FC-7E4B-41A6-882E-E3414059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778E-DEE9-46FB-96A7-2A097777D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certain chronic illnesses</a:t>
            </a:r>
          </a:p>
          <a:p>
            <a:pPr lvl="1"/>
            <a:r>
              <a:rPr lang="en-US" dirty="0"/>
              <a:t>Congestive Heart Failure</a:t>
            </a:r>
          </a:p>
          <a:p>
            <a:pPr lvl="1"/>
            <a:r>
              <a:rPr lang="en-US" dirty="0"/>
              <a:t>Hypertension</a:t>
            </a:r>
          </a:p>
          <a:p>
            <a:pPr lvl="1"/>
            <a:r>
              <a:rPr lang="en-US" dirty="0"/>
              <a:t>Diabetes</a:t>
            </a:r>
          </a:p>
          <a:p>
            <a:r>
              <a:rPr lang="en-US" dirty="0"/>
              <a:t>Alerts Providers when an intervention is needed eliminating a hospital admission</a:t>
            </a:r>
          </a:p>
          <a:p>
            <a:r>
              <a:rPr lang="en-US" dirty="0"/>
              <a:t>Allows geographically distant Veterans to have more engagement with their providers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DCD65-29A2-4F13-9292-AFA074EC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B445B-0B5B-44A8-8AA2-3067383C01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9298C-DA06-48FD-B8A1-24013E4C0977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D0AC4DA-CB8A-4EBA-8AB8-4BFEDC7C8DF2}"/>
</file>

<file path=customXml/itemProps3.xml><?xml version="1.0" encoding="utf-8"?>
<ds:datastoreItem xmlns:ds="http://schemas.openxmlformats.org/officeDocument/2006/customXml" ds:itemID="{E769D654-1947-4B90-B98A-A88EB138CE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765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Georgia</vt:lpstr>
      <vt:lpstr>Office Theme</vt:lpstr>
      <vt:lpstr>VHA NIC programs</vt:lpstr>
      <vt:lpstr>Veteran Eligibility</vt:lpstr>
      <vt:lpstr>Non Institutional Care Programs</vt:lpstr>
      <vt:lpstr>Adult Day Health Care</vt:lpstr>
      <vt:lpstr>Homemaker/ HHA</vt:lpstr>
      <vt:lpstr>Respite Services</vt:lpstr>
      <vt:lpstr>Purchased Skilled Home Care</vt:lpstr>
      <vt:lpstr>Home Hospice</vt:lpstr>
      <vt:lpstr>Home Telehealth</vt:lpstr>
      <vt:lpstr>Medical Foster Home</vt:lpstr>
      <vt:lpstr>VD-HCBS</vt:lpstr>
      <vt:lpstr>Bowel and Bladder</vt:lpstr>
      <vt:lpstr>Home Based Primary Care</vt:lpstr>
      <vt:lpstr>CGS</vt:lpstr>
      <vt:lpstr>Emerging programs</vt:lpstr>
      <vt:lpstr>PowerPoint Presentation</vt:lpstr>
      <vt:lpstr>Important Phone Numbers/ Web sites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Department of Veterans Affairs</dc:creator>
  <cp:lastModifiedBy>Clark, Kathleen</cp:lastModifiedBy>
  <cp:revision>23</cp:revision>
  <dcterms:created xsi:type="dcterms:W3CDTF">2017-07-11T19:54:06Z</dcterms:created>
  <dcterms:modified xsi:type="dcterms:W3CDTF">2019-04-09T10:19:19Z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