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customXml/itemProps3.xml" ContentType="application/vnd.openxmlformats-officedocument.customXml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1027" r:id="rId6"/>
    <p:sldId id="262" r:id="rId7"/>
    <p:sldId id="264" r:id="rId8"/>
    <p:sldId id="263" r:id="rId9"/>
    <p:sldId id="265" r:id="rId10"/>
    <p:sldId id="266" r:id="rId11"/>
    <p:sldId id="267" r:id="rId12"/>
    <p:sldId id="268" r:id="rId13"/>
    <p:sldId id="269" r:id="rId14"/>
    <p:sldId id="270" r:id="rId15"/>
    <p:sldId id="271" r:id="rId16"/>
    <p:sldId id="1023" r:id="rId17"/>
    <p:sldId id="1026"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667" y="28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F4922-F12B-48F6-BA4C-1C893D72C038}" type="datetimeFigureOut">
              <a:rPr lang="en-US" smtClean="0"/>
              <a:t>4/8/2019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0E969-3FDD-4BD7-8876-97DB1F0FE75C}" type="slidenum">
              <a:rPr lang="en-US" smtClean="0"/>
              <a:t>‹#›</a:t>
            </a:fld>
            <a:endParaRPr lang="en-US"/>
          </a:p>
        </p:txBody>
      </p:sp>
    </p:spTree>
    <p:extLst>
      <p:ext uri="{BB962C8B-B14F-4D97-AF65-F5344CB8AC3E}">
        <p14:creationId xmlns:p14="http://schemas.microsoft.com/office/powerpoint/2010/main" val="187404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0E969-3FDD-4BD7-8876-97DB1F0FE75C}" type="slidenum">
              <a:rPr lang="en-US" smtClean="0"/>
              <a:t>3</a:t>
            </a:fld>
            <a:endParaRPr lang="en-US"/>
          </a:p>
        </p:txBody>
      </p:sp>
    </p:spTree>
    <p:extLst>
      <p:ext uri="{BB962C8B-B14F-4D97-AF65-F5344CB8AC3E}">
        <p14:creationId xmlns:p14="http://schemas.microsoft.com/office/powerpoint/2010/main" val="383842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Alaska, Hawaii, NH and the US territories of Guam, American Samoa, Northern Mariana Islands, and the US Virgin Islands</a:t>
            </a:r>
          </a:p>
        </p:txBody>
      </p:sp>
      <p:sp>
        <p:nvSpPr>
          <p:cNvPr id="4" name="Slide Number Placeholder 3"/>
          <p:cNvSpPr>
            <a:spLocks noGrp="1"/>
          </p:cNvSpPr>
          <p:nvPr>
            <p:ph type="sldNum" sz="quarter" idx="5"/>
          </p:nvPr>
        </p:nvSpPr>
        <p:spPr/>
        <p:txBody>
          <a:bodyPr/>
          <a:lstStyle/>
          <a:p>
            <a:fld id="{AD60E969-3FDD-4BD7-8876-97DB1F0FE75C}" type="slidenum">
              <a:rPr lang="en-US" smtClean="0"/>
              <a:t>10</a:t>
            </a:fld>
            <a:endParaRPr lang="en-US"/>
          </a:p>
        </p:txBody>
      </p:sp>
    </p:spTree>
    <p:extLst>
      <p:ext uri="{BB962C8B-B14F-4D97-AF65-F5344CB8AC3E}">
        <p14:creationId xmlns:p14="http://schemas.microsoft.com/office/powerpoint/2010/main" val="319650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(unless veteran wants a later date after consulting with provider)</a:t>
            </a:r>
          </a:p>
        </p:txBody>
      </p:sp>
      <p:sp>
        <p:nvSpPr>
          <p:cNvPr id="4" name="Slide Number Placeholder 3"/>
          <p:cNvSpPr>
            <a:spLocks noGrp="1"/>
          </p:cNvSpPr>
          <p:nvPr>
            <p:ph type="sldNum" sz="quarter" idx="5"/>
          </p:nvPr>
        </p:nvSpPr>
        <p:spPr/>
        <p:txBody>
          <a:bodyPr/>
          <a:lstStyle/>
          <a:p>
            <a:fld id="{AD60E969-3FDD-4BD7-8876-97DB1F0FE75C}" type="slidenum">
              <a:rPr lang="en-US" smtClean="0"/>
              <a:t>11</a:t>
            </a:fld>
            <a:endParaRPr lang="en-US"/>
          </a:p>
        </p:txBody>
      </p:sp>
    </p:spTree>
    <p:extLst>
      <p:ext uri="{BB962C8B-B14F-4D97-AF65-F5344CB8AC3E}">
        <p14:creationId xmlns:p14="http://schemas.microsoft.com/office/powerpoint/2010/main" val="222158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a:t>
            </a:r>
            <a:r>
              <a:rPr lang="en-US" baseline="0" dirty="0"/>
              <a:t> this graphic looks familiar to most of the audience.  </a:t>
            </a:r>
          </a:p>
          <a:p>
            <a:r>
              <a:rPr lang="en-US" baseline="0" dirty="0"/>
              <a:t>It depicts the future state of the Facility Community Care Office.  </a:t>
            </a:r>
          </a:p>
          <a:p>
            <a:r>
              <a:rPr lang="en-US" baseline="0" dirty="0"/>
              <a:t>The duties of the local office of community care are listed on the left and include:</a:t>
            </a:r>
          </a:p>
          <a:p>
            <a:r>
              <a:rPr lang="en-US" baseline="0" dirty="0"/>
              <a:t>Managing consults, referrals and authorizations</a:t>
            </a:r>
          </a:p>
          <a:p>
            <a:r>
              <a:rPr lang="en-US" baseline="0" dirty="0"/>
              <a:t>Scheduling appointments</a:t>
            </a:r>
          </a:p>
          <a:p>
            <a:r>
              <a:rPr lang="en-US" baseline="0" dirty="0"/>
              <a:t>Coordinating health information and care</a:t>
            </a:r>
          </a:p>
          <a:p>
            <a:r>
              <a:rPr lang="en-US" baseline="0" dirty="0"/>
              <a:t>Answering Veteran and Provider questions</a:t>
            </a:r>
          </a:p>
          <a:p>
            <a:r>
              <a:rPr lang="en-US" baseline="0" dirty="0"/>
              <a:t>Managing funds for Facility Community Care Office.</a:t>
            </a:r>
          </a:p>
          <a:p>
            <a:endParaRPr lang="en-US" baseline="0" dirty="0"/>
          </a:p>
          <a:p>
            <a:r>
              <a:rPr lang="en-US" baseline="0" dirty="0"/>
              <a:t>On the right you see the facility community care office who may in fact collaborate with many partners in the community including:</a:t>
            </a:r>
          </a:p>
          <a:p>
            <a:r>
              <a:rPr lang="en-US" baseline="0" dirty="0"/>
              <a:t>Other VA Medical Centers-including our sister facilities</a:t>
            </a:r>
          </a:p>
          <a:p>
            <a:r>
              <a:rPr lang="en-US" baseline="0" dirty="0"/>
              <a:t>Academic Affiliates</a:t>
            </a:r>
          </a:p>
          <a:p>
            <a:r>
              <a:rPr lang="en-US" baseline="0" dirty="0"/>
              <a:t>Community Medical Offices</a:t>
            </a:r>
          </a:p>
          <a:p>
            <a:r>
              <a:rPr lang="en-US" baseline="0" dirty="0"/>
              <a:t>Community Facilities/Hospitals</a:t>
            </a:r>
          </a:p>
          <a:p>
            <a:r>
              <a:rPr lang="en-US" baseline="0" dirty="0"/>
              <a:t>Federally Qualified Health Centers or other Federal Facilities</a:t>
            </a:r>
            <a:endParaRPr lang="en-US" dirty="0"/>
          </a:p>
        </p:txBody>
      </p:sp>
      <p:sp>
        <p:nvSpPr>
          <p:cNvPr id="4" name="Slide Number Placeholder 3"/>
          <p:cNvSpPr>
            <a:spLocks noGrp="1"/>
          </p:cNvSpPr>
          <p:nvPr>
            <p:ph type="sldNum" sz="quarter" idx="10"/>
          </p:nvPr>
        </p:nvSpPr>
        <p:spPr/>
        <p:txBody>
          <a:bodyPr/>
          <a:lstStyle/>
          <a:p>
            <a:fld id="{33FFB767-D63F-4558-940F-81DF50CB5D92}" type="slidenum">
              <a:rPr lang="en-US" smtClean="0"/>
              <a:t>13</a:t>
            </a:fld>
            <a:endParaRPr lang="en-US" dirty="0"/>
          </a:p>
        </p:txBody>
      </p:sp>
    </p:spTree>
    <p:extLst>
      <p:ext uri="{BB962C8B-B14F-4D97-AF65-F5344CB8AC3E}">
        <p14:creationId xmlns:p14="http://schemas.microsoft.com/office/powerpoint/2010/main" val="317978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aseline="0" dirty="0"/>
              <a:t>The future state vision for care coordination is for the facility community care office to function like a clinic within a clinic. The facility community care office will function as its own department, with its own management and will be responsible for facilitating care coordination. </a:t>
            </a:r>
            <a:br>
              <a:rPr lang="en-US" baseline="0" dirty="0"/>
            </a:br>
            <a:br>
              <a:rPr lang="en-US" baseline="0" dirty="0"/>
            </a:br>
            <a:r>
              <a:rPr lang="en-US" baseline="0" dirty="0"/>
              <a:t>Because Care Coordination is a complex process involving administrative, clinical, and collaborative partnerships with the community, a Care Coordination model was developed with foundational elements and principals that address current state care coordination issues. </a:t>
            </a:r>
            <a:br>
              <a:rPr lang="en-US" baseline="0" dirty="0"/>
            </a:br>
            <a:br>
              <a:rPr lang="en-US" baseline="0" dirty="0"/>
            </a:br>
            <a:r>
              <a:rPr lang="en-US" baseline="0" dirty="0"/>
              <a:t>The care coordination model gives a framework and outline for realizing the future state vision for care coordination. It outlines how the integrated care coordination team should function, what the standard care coordination process is,  what their roles and responsibilities are, and what tools they should be using to accomplish their goals. </a:t>
            </a:r>
            <a:endParaRPr lang="en-US" dirty="0"/>
          </a:p>
          <a:p>
            <a:endParaRPr lang="en-US" dirty="0"/>
          </a:p>
          <a:p>
            <a:r>
              <a:rPr lang="en-US" dirty="0"/>
              <a:t>Note the arrows on the right are bidirectional, pointing out the importance of communicating with all parties including the Veteran to provide value added care coordination.</a:t>
            </a:r>
          </a:p>
        </p:txBody>
      </p:sp>
      <p:sp>
        <p:nvSpPr>
          <p:cNvPr id="4" name="Slide Number Placeholder 3"/>
          <p:cNvSpPr>
            <a:spLocks noGrp="1"/>
          </p:cNvSpPr>
          <p:nvPr>
            <p:ph type="sldNum" sz="quarter" idx="10"/>
          </p:nvPr>
        </p:nvSpPr>
        <p:spPr/>
        <p:txBody>
          <a:bodyPr/>
          <a:lstStyle/>
          <a:p>
            <a:fld id="{33FFB767-D63F-4558-940F-81DF50CB5D92}" type="slidenum">
              <a:rPr lang="en-US" smtClean="0"/>
              <a:t>14</a:t>
            </a:fld>
            <a:endParaRPr lang="en-US" dirty="0"/>
          </a:p>
        </p:txBody>
      </p:sp>
    </p:spTree>
    <p:extLst>
      <p:ext uri="{BB962C8B-B14F-4D97-AF65-F5344CB8AC3E}">
        <p14:creationId xmlns:p14="http://schemas.microsoft.com/office/powerpoint/2010/main" val="2865683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2362200"/>
            <a:ext cx="9144000"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9442" b="2"/>
          <a:stretch/>
        </p:blipFill>
        <p:spPr>
          <a:xfrm>
            <a:off x="0" y="0"/>
            <a:ext cx="9144000" cy="5943600"/>
          </a:xfrm>
          <a:prstGeom prst="rect">
            <a:avLst/>
          </a:prstGeom>
        </p:spPr>
      </p:pic>
      <p:sp>
        <p:nvSpPr>
          <p:cNvPr id="3" name="Subtitle 2"/>
          <p:cNvSpPr>
            <a:spLocks noGrp="1"/>
          </p:cNvSpPr>
          <p:nvPr>
            <p:ph type="subTitle" idx="1"/>
          </p:nvPr>
        </p:nvSpPr>
        <p:spPr>
          <a:xfrm>
            <a:off x="914400" y="4637049"/>
            <a:ext cx="6400800" cy="12192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914400" y="1066800"/>
            <a:ext cx="7363691" cy="1447800"/>
          </a:xfrm>
        </p:spPr>
        <p:txBody>
          <a:bodyPr/>
          <a:lstStyle>
            <a:lvl1pPr>
              <a:defRPr>
                <a:solidFill>
                  <a:schemeClr val="bg1"/>
                </a:solidFill>
              </a:defRPr>
            </a:lvl1pPr>
          </a:lstStyle>
          <a:p>
            <a:r>
              <a:rPr lang="en-US" dirty="0"/>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5400" y="5943600"/>
            <a:ext cx="3550024" cy="669616"/>
          </a:xfrm>
          <a:prstGeom prst="rect">
            <a:avLst/>
          </a:prstGeom>
        </p:spPr>
      </p:pic>
      <p:sp>
        <p:nvSpPr>
          <p:cNvPr id="8" name="Date Placeholder 7">
            <a:extLst>
              <a:ext uri="{FF2B5EF4-FFF2-40B4-BE49-F238E27FC236}">
                <a16:creationId xmlns:a16="http://schemas.microsoft.com/office/drawing/2014/main" id="{C2ABF225-28B1-4DB0-9987-862440CAD16B}"/>
              </a:ext>
            </a:extLst>
          </p:cNvPr>
          <p:cNvSpPr>
            <a:spLocks noGrp="1"/>
          </p:cNvSpPr>
          <p:nvPr>
            <p:ph type="dt" sz="half" idx="10"/>
          </p:nvPr>
        </p:nvSpPr>
        <p:spPr/>
        <p:txBody>
          <a:bodyPr/>
          <a:lstStyle/>
          <a:p>
            <a:endParaRPr lang="en-US" dirty="0"/>
          </a:p>
        </p:txBody>
      </p:sp>
      <p:sp>
        <p:nvSpPr>
          <p:cNvPr id="10" name="Slide Number Placeholder 9">
            <a:extLst>
              <a:ext uri="{FF2B5EF4-FFF2-40B4-BE49-F238E27FC236}">
                <a16:creationId xmlns:a16="http://schemas.microsoft.com/office/drawing/2014/main" id="{8797AED9-454B-4317-B061-FC1B6A2A576E}"/>
              </a:ext>
            </a:extLst>
          </p:cNvPr>
          <p:cNvSpPr>
            <a:spLocks noGrp="1"/>
          </p:cNvSpPr>
          <p:nvPr>
            <p:ph type="sldNum" sz="quarter" idx="11"/>
          </p:nvPr>
        </p:nvSpPr>
        <p:spPr/>
        <p:txBody>
          <a:bodyPr/>
          <a:lstStyle/>
          <a:p>
            <a:fld id="{32DB445B-0B5B-44A8-8AA2-3067383C015D}" type="slidenum">
              <a:rPr lang="en-US" smtClean="0"/>
              <a:t>‹#›</a:t>
            </a:fld>
            <a:endParaRPr lang="en-US" dirty="0"/>
          </a:p>
        </p:txBody>
      </p:sp>
    </p:spTree>
    <p:extLst>
      <p:ext uri="{BB962C8B-B14F-4D97-AF65-F5344CB8AC3E}">
        <p14:creationId xmlns:p14="http://schemas.microsoft.com/office/powerpoint/2010/main" val="553616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00799"/>
            <a:ext cx="1219200" cy="304801"/>
          </a:xfrm>
        </p:spPr>
        <p:txBody>
          <a:bodyPr/>
          <a:lstStyle/>
          <a:p>
            <a:endParaRPr lang="en-US" dirty="0"/>
          </a:p>
        </p:txBody>
      </p:sp>
      <p:sp>
        <p:nvSpPr>
          <p:cNvPr id="6" name="Slide Number Placeholder 5"/>
          <p:cNvSpPr>
            <a:spLocks noGrp="1"/>
          </p:cNvSpPr>
          <p:nvPr>
            <p:ph type="sldNum" sz="quarter" idx="12"/>
          </p:nvPr>
        </p:nvSpPr>
        <p:spPr>
          <a:xfrm>
            <a:off x="1676400" y="6400800"/>
            <a:ext cx="1447800" cy="288925"/>
          </a:xfrm>
        </p:spPr>
        <p:txBody>
          <a:bodyPr/>
          <a:lstStyle/>
          <a:p>
            <a:fld id="{32DB445B-0B5B-44A8-8AA2-3067383C015D}" type="slidenum">
              <a:rPr lang="en-US" smtClean="0"/>
              <a:t>‹#›</a:t>
            </a:fld>
            <a:endParaRPr lang="en-US"/>
          </a:p>
        </p:txBody>
      </p:sp>
    </p:spTree>
    <p:extLst>
      <p:ext uri="{BB962C8B-B14F-4D97-AF65-F5344CB8AC3E}">
        <p14:creationId xmlns:p14="http://schemas.microsoft.com/office/powerpoint/2010/main" val="52946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32DB445B-0B5B-44A8-8AA2-3067383C015D}" type="slidenum">
              <a:rPr lang="en-US" smtClean="0"/>
              <a:t>‹#›</a:t>
            </a:fld>
            <a:endParaRPr lang="en-US"/>
          </a:p>
        </p:txBody>
      </p:sp>
    </p:spTree>
    <p:extLst>
      <p:ext uri="{BB962C8B-B14F-4D97-AF65-F5344CB8AC3E}">
        <p14:creationId xmlns:p14="http://schemas.microsoft.com/office/powerpoint/2010/main" val="660069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0746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32DB445B-0B5B-44A8-8AA2-3067383C015D}" type="slidenum">
              <a:rPr lang="en-US" smtClean="0"/>
              <a:t>‹#›</a:t>
            </a:fld>
            <a:endParaRPr lang="en-US"/>
          </a:p>
        </p:txBody>
      </p:sp>
    </p:spTree>
    <p:extLst>
      <p:ext uri="{BB962C8B-B14F-4D97-AF65-F5344CB8AC3E}">
        <p14:creationId xmlns:p14="http://schemas.microsoft.com/office/powerpoint/2010/main" val="7117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32DB445B-0B5B-44A8-8AA2-3067383C015D}" type="slidenum">
              <a:rPr lang="en-US" smtClean="0"/>
              <a:t>‹#›</a:t>
            </a:fld>
            <a:endParaRPr lang="en-US"/>
          </a:p>
        </p:txBody>
      </p:sp>
    </p:spTree>
    <p:extLst>
      <p:ext uri="{BB962C8B-B14F-4D97-AF65-F5344CB8AC3E}">
        <p14:creationId xmlns:p14="http://schemas.microsoft.com/office/powerpoint/2010/main" val="3969603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594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32DB445B-0B5B-44A8-8AA2-3067383C015D}" type="slidenum">
              <a:rPr lang="en-US" smtClean="0"/>
              <a:t>‹#›</a:t>
            </a:fld>
            <a:endParaRPr lang="en-US"/>
          </a:p>
        </p:txBody>
      </p:sp>
    </p:spTree>
    <p:extLst>
      <p:ext uri="{BB962C8B-B14F-4D97-AF65-F5344CB8AC3E}">
        <p14:creationId xmlns:p14="http://schemas.microsoft.com/office/powerpoint/2010/main" val="349375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191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32DB445B-0B5B-44A8-8AA2-3067383C015D}" type="slidenum">
              <a:rPr lang="en-US" smtClean="0"/>
              <a:t>‹#›</a:t>
            </a:fld>
            <a:endParaRPr lang="en-US"/>
          </a:p>
        </p:txBody>
      </p:sp>
    </p:spTree>
    <p:extLst>
      <p:ext uri="{BB962C8B-B14F-4D97-AF65-F5344CB8AC3E}">
        <p14:creationId xmlns:p14="http://schemas.microsoft.com/office/powerpoint/2010/main" val="4039135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0">
            <a:extLst>
              <a:ext uri="{28A0092B-C50C-407E-A947-70E740481C1C}">
                <a14:useLocalDpi xmlns:a14="http://schemas.microsoft.com/office/drawing/2010/main" val="0"/>
              </a:ext>
            </a:extLst>
          </a:blip>
          <a:srcRect t="-6667"/>
          <a:stretch/>
        </p:blipFill>
        <p:spPr>
          <a:xfrm>
            <a:off x="0" y="-457200"/>
            <a:ext cx="9144000" cy="73152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1371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828800" y="6356350"/>
            <a:ext cx="160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B445B-0B5B-44A8-8AA2-3067383C015D}" type="slidenum">
              <a:rPr lang="en-US" smtClean="0"/>
              <a:t>‹#›</a:t>
            </a:fld>
            <a:endParaRPr lang="en-US"/>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486400" y="6122895"/>
            <a:ext cx="3092824" cy="583378"/>
          </a:xfrm>
          <a:prstGeom prst="rect">
            <a:avLst/>
          </a:prstGeom>
        </p:spPr>
      </p:pic>
    </p:spTree>
    <p:extLst>
      <p:ext uri="{BB962C8B-B14F-4D97-AF65-F5344CB8AC3E}">
        <p14:creationId xmlns:p14="http://schemas.microsoft.com/office/powerpoint/2010/main" val="3246938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8" r:id="rId8"/>
  </p:sldLayoutIdLst>
  <p:hf hdr="0" ftr="0" dt="0"/>
  <p:txStyles>
    <p:titleStyle>
      <a:lvl1pPr algn="l" defTabSz="914400" rtl="0" eaLnBrk="1" latinLnBrk="0" hangingPunct="1">
        <a:spcBef>
          <a:spcPct val="0"/>
        </a:spcBef>
        <a:buNone/>
        <a:defRPr sz="4400" kern="1200">
          <a:solidFill>
            <a:schemeClr val="tx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Renee Williams RN, BSN</a:t>
            </a:r>
          </a:p>
          <a:p>
            <a:r>
              <a:rPr lang="en-US" dirty="0"/>
              <a:t>April 9, 2019</a:t>
            </a:r>
          </a:p>
        </p:txBody>
      </p:sp>
      <p:sp>
        <p:nvSpPr>
          <p:cNvPr id="4" name="Title 3"/>
          <p:cNvSpPr>
            <a:spLocks noGrp="1"/>
          </p:cNvSpPr>
          <p:nvPr>
            <p:ph type="title"/>
          </p:nvPr>
        </p:nvSpPr>
        <p:spPr>
          <a:xfrm>
            <a:off x="914400" y="1066800"/>
            <a:ext cx="7363691" cy="2362200"/>
          </a:xfrm>
        </p:spPr>
        <p:txBody>
          <a:bodyPr>
            <a:normAutofit fontScale="90000"/>
          </a:bodyPr>
          <a:lstStyle/>
          <a:p>
            <a:pPr algn="ctr"/>
            <a:r>
              <a:rPr lang="en-US" dirty="0"/>
              <a:t>Office of Community Care   </a:t>
            </a:r>
            <a:br>
              <a:rPr lang="en-US" dirty="0"/>
            </a:br>
            <a:r>
              <a:rPr lang="en-US" dirty="0"/>
              <a:t>and</a:t>
            </a:r>
            <a:br>
              <a:rPr lang="en-US" dirty="0"/>
            </a:br>
            <a:r>
              <a:rPr lang="en-US" dirty="0"/>
              <a:t>Mission Act Updates</a:t>
            </a:r>
            <a:br>
              <a:rPr lang="en-US" dirty="0"/>
            </a:br>
            <a:endParaRPr lang="en-US" dirty="0"/>
          </a:p>
        </p:txBody>
      </p:sp>
      <p:sp>
        <p:nvSpPr>
          <p:cNvPr id="2" name="Slide Number Placeholder 1">
            <a:extLst>
              <a:ext uri="{FF2B5EF4-FFF2-40B4-BE49-F238E27FC236}">
                <a16:creationId xmlns:a16="http://schemas.microsoft.com/office/drawing/2014/main" id="{939534D4-8F87-4566-B077-4623C43C9EF8}"/>
              </a:ext>
            </a:extLst>
          </p:cNvPr>
          <p:cNvSpPr>
            <a:spLocks noGrp="1"/>
          </p:cNvSpPr>
          <p:nvPr>
            <p:ph type="sldNum" sz="quarter" idx="11"/>
          </p:nvPr>
        </p:nvSpPr>
        <p:spPr/>
        <p:txBody>
          <a:bodyPr/>
          <a:lstStyle/>
          <a:p>
            <a:fld id="{32DB445B-0B5B-44A8-8AA2-3067383C015D}" type="slidenum">
              <a:rPr lang="en-US" smtClean="0"/>
              <a:t>1</a:t>
            </a:fld>
            <a:endParaRPr lang="en-US"/>
          </a:p>
        </p:txBody>
      </p:sp>
    </p:spTree>
    <p:extLst>
      <p:ext uri="{BB962C8B-B14F-4D97-AF65-F5344CB8AC3E}">
        <p14:creationId xmlns:p14="http://schemas.microsoft.com/office/powerpoint/2010/main" val="1153315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2860-2746-429E-A172-A021E79CC2FA}"/>
              </a:ext>
            </a:extLst>
          </p:cNvPr>
          <p:cNvSpPr>
            <a:spLocks noGrp="1"/>
          </p:cNvSpPr>
          <p:nvPr>
            <p:ph type="title"/>
          </p:nvPr>
        </p:nvSpPr>
        <p:spPr/>
        <p:txBody>
          <a:bodyPr/>
          <a:lstStyle/>
          <a:p>
            <a:r>
              <a:rPr lang="en-US" dirty="0"/>
              <a:t>General Eligibility</a:t>
            </a:r>
          </a:p>
        </p:txBody>
      </p:sp>
      <p:sp>
        <p:nvSpPr>
          <p:cNvPr id="3" name="Content Placeholder 2">
            <a:extLst>
              <a:ext uri="{FF2B5EF4-FFF2-40B4-BE49-F238E27FC236}">
                <a16:creationId xmlns:a16="http://schemas.microsoft.com/office/drawing/2014/main" id="{7CE90CB1-472F-4688-945A-26F0EB790BE2}"/>
              </a:ext>
            </a:extLst>
          </p:cNvPr>
          <p:cNvSpPr>
            <a:spLocks noGrp="1"/>
          </p:cNvSpPr>
          <p:nvPr>
            <p:ph idx="1"/>
          </p:nvPr>
        </p:nvSpPr>
        <p:spPr/>
        <p:txBody>
          <a:bodyPr/>
          <a:lstStyle/>
          <a:p>
            <a:r>
              <a:rPr lang="en-US" dirty="0"/>
              <a:t>Service not available at VA</a:t>
            </a:r>
          </a:p>
          <a:p>
            <a:r>
              <a:rPr lang="en-US" dirty="0"/>
              <a:t>Veteran resides in a US state or territory without a full service VA</a:t>
            </a:r>
          </a:p>
          <a:p>
            <a:r>
              <a:rPr lang="en-US" dirty="0"/>
              <a:t>Veteran was eligible under previous distance criteria before mission act</a:t>
            </a:r>
          </a:p>
          <a:p>
            <a:r>
              <a:rPr lang="en-US" dirty="0"/>
              <a:t>Veteran meets specific access standards</a:t>
            </a:r>
          </a:p>
          <a:p>
            <a:endParaRPr lang="en-US" dirty="0"/>
          </a:p>
        </p:txBody>
      </p:sp>
      <p:sp>
        <p:nvSpPr>
          <p:cNvPr id="4" name="Slide Number Placeholder 3">
            <a:extLst>
              <a:ext uri="{FF2B5EF4-FFF2-40B4-BE49-F238E27FC236}">
                <a16:creationId xmlns:a16="http://schemas.microsoft.com/office/drawing/2014/main" id="{5F7CAAA5-3AE4-474F-A993-C0C9BA84B1AB}"/>
              </a:ext>
            </a:extLst>
          </p:cNvPr>
          <p:cNvSpPr>
            <a:spLocks noGrp="1"/>
          </p:cNvSpPr>
          <p:nvPr>
            <p:ph type="sldNum" sz="quarter" idx="12"/>
          </p:nvPr>
        </p:nvSpPr>
        <p:spPr/>
        <p:txBody>
          <a:bodyPr/>
          <a:lstStyle/>
          <a:p>
            <a:fld id="{32DB445B-0B5B-44A8-8AA2-3067383C015D}" type="slidenum">
              <a:rPr lang="en-US" smtClean="0"/>
              <a:t>10</a:t>
            </a:fld>
            <a:endParaRPr lang="en-US"/>
          </a:p>
        </p:txBody>
      </p:sp>
    </p:spTree>
    <p:extLst>
      <p:ext uri="{BB962C8B-B14F-4D97-AF65-F5344CB8AC3E}">
        <p14:creationId xmlns:p14="http://schemas.microsoft.com/office/powerpoint/2010/main" val="487731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FE244-F476-4B5D-9D38-BDFF944D5F35}"/>
              </a:ext>
            </a:extLst>
          </p:cNvPr>
          <p:cNvSpPr>
            <a:spLocks noGrp="1"/>
          </p:cNvSpPr>
          <p:nvPr>
            <p:ph type="title"/>
          </p:nvPr>
        </p:nvSpPr>
        <p:spPr/>
        <p:txBody>
          <a:bodyPr/>
          <a:lstStyle/>
          <a:p>
            <a:r>
              <a:rPr lang="en-US" dirty="0"/>
              <a:t>Specific Eligibility</a:t>
            </a:r>
          </a:p>
        </p:txBody>
      </p:sp>
      <p:sp>
        <p:nvSpPr>
          <p:cNvPr id="3" name="Content Placeholder 2">
            <a:extLst>
              <a:ext uri="{FF2B5EF4-FFF2-40B4-BE49-F238E27FC236}">
                <a16:creationId xmlns:a16="http://schemas.microsoft.com/office/drawing/2014/main" id="{BF146837-A3B1-476F-987D-0F5768A1441A}"/>
              </a:ext>
            </a:extLst>
          </p:cNvPr>
          <p:cNvSpPr>
            <a:spLocks noGrp="1"/>
          </p:cNvSpPr>
          <p:nvPr>
            <p:ph idx="1"/>
          </p:nvPr>
        </p:nvSpPr>
        <p:spPr>
          <a:xfrm>
            <a:off x="457200" y="1600200"/>
            <a:ext cx="8229600" cy="4419599"/>
          </a:xfrm>
        </p:spPr>
        <p:txBody>
          <a:bodyPr>
            <a:normAutofit/>
          </a:bodyPr>
          <a:lstStyle/>
          <a:p>
            <a:r>
              <a:rPr lang="en-US" dirty="0"/>
              <a:t>Average drive time</a:t>
            </a:r>
          </a:p>
          <a:p>
            <a:pPr lvl="2"/>
            <a:r>
              <a:rPr lang="en-US" dirty="0"/>
              <a:t>30 minutes for primary care, mental health, and non-institutional extended care </a:t>
            </a:r>
            <a:r>
              <a:rPr lang="en-US" dirty="0" err="1"/>
              <a:t>svcs</a:t>
            </a:r>
            <a:r>
              <a:rPr lang="en-US" dirty="0"/>
              <a:t> (incl adult day health)</a:t>
            </a:r>
          </a:p>
          <a:p>
            <a:pPr lvl="2"/>
            <a:r>
              <a:rPr lang="en-US" dirty="0"/>
              <a:t>60 minutes for specialty care</a:t>
            </a:r>
          </a:p>
          <a:p>
            <a:r>
              <a:rPr lang="en-US" dirty="0"/>
              <a:t>Appointment wait time at a VA</a:t>
            </a:r>
          </a:p>
          <a:p>
            <a:pPr lvl="2"/>
            <a:r>
              <a:rPr lang="en-US" dirty="0"/>
              <a:t>20 days for primary care, mental health, and non-institutional extended care services</a:t>
            </a:r>
          </a:p>
          <a:p>
            <a:pPr lvl="2"/>
            <a:r>
              <a:rPr lang="en-US" dirty="0"/>
              <a:t>28 days for specialty care from date of request</a:t>
            </a:r>
          </a:p>
          <a:p>
            <a:pPr marL="914400" lvl="2" indent="0">
              <a:buNone/>
            </a:pPr>
            <a:endParaRPr lang="en-US" dirty="0"/>
          </a:p>
          <a:p>
            <a:pPr marL="457200" lvl="1" indent="0">
              <a:buNone/>
            </a:pPr>
            <a:r>
              <a:rPr lang="en-US" sz="1400" dirty="0"/>
              <a:t>*Access standards not yet final</a:t>
            </a:r>
          </a:p>
        </p:txBody>
      </p:sp>
      <p:sp>
        <p:nvSpPr>
          <p:cNvPr id="4" name="Slide Number Placeholder 3">
            <a:extLst>
              <a:ext uri="{FF2B5EF4-FFF2-40B4-BE49-F238E27FC236}">
                <a16:creationId xmlns:a16="http://schemas.microsoft.com/office/drawing/2014/main" id="{317D1B54-B7EE-434E-9036-D1D52A89DD3C}"/>
              </a:ext>
            </a:extLst>
          </p:cNvPr>
          <p:cNvSpPr>
            <a:spLocks noGrp="1"/>
          </p:cNvSpPr>
          <p:nvPr>
            <p:ph type="sldNum" sz="quarter" idx="12"/>
          </p:nvPr>
        </p:nvSpPr>
        <p:spPr/>
        <p:txBody>
          <a:bodyPr/>
          <a:lstStyle/>
          <a:p>
            <a:fld id="{32DB445B-0B5B-44A8-8AA2-3067383C015D}" type="slidenum">
              <a:rPr lang="en-US" smtClean="0"/>
              <a:t>11</a:t>
            </a:fld>
            <a:endParaRPr lang="en-US"/>
          </a:p>
        </p:txBody>
      </p:sp>
    </p:spTree>
    <p:extLst>
      <p:ext uri="{BB962C8B-B14F-4D97-AF65-F5344CB8AC3E}">
        <p14:creationId xmlns:p14="http://schemas.microsoft.com/office/powerpoint/2010/main" val="3650281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29E7C-75F3-4180-A23A-F1BEC9F74330}"/>
              </a:ext>
            </a:extLst>
          </p:cNvPr>
          <p:cNvSpPr>
            <a:spLocks noGrp="1"/>
          </p:cNvSpPr>
          <p:nvPr>
            <p:ph type="title"/>
          </p:nvPr>
        </p:nvSpPr>
        <p:spPr/>
        <p:txBody>
          <a:bodyPr/>
          <a:lstStyle/>
          <a:p>
            <a:r>
              <a:rPr lang="en-US" dirty="0"/>
              <a:t>Billing</a:t>
            </a:r>
          </a:p>
        </p:txBody>
      </p:sp>
      <p:sp>
        <p:nvSpPr>
          <p:cNvPr id="3" name="Content Placeholder 2">
            <a:extLst>
              <a:ext uri="{FF2B5EF4-FFF2-40B4-BE49-F238E27FC236}">
                <a16:creationId xmlns:a16="http://schemas.microsoft.com/office/drawing/2014/main" id="{A21ED346-509E-4E57-9F32-A746F6592BDF}"/>
              </a:ext>
            </a:extLst>
          </p:cNvPr>
          <p:cNvSpPr>
            <a:spLocks noGrp="1"/>
          </p:cNvSpPr>
          <p:nvPr>
            <p:ph idx="1"/>
          </p:nvPr>
        </p:nvSpPr>
        <p:spPr/>
        <p:txBody>
          <a:bodyPr/>
          <a:lstStyle/>
          <a:p>
            <a:endParaRPr lang="en-US" dirty="0"/>
          </a:p>
          <a:p>
            <a:r>
              <a:rPr lang="en-US" dirty="0"/>
              <a:t>Copayment are the same as for care at VA</a:t>
            </a:r>
          </a:p>
          <a:p>
            <a:r>
              <a:rPr lang="en-US" dirty="0"/>
              <a:t>Beneficiary travel expense eligibility remains the same</a:t>
            </a:r>
          </a:p>
          <a:p>
            <a:r>
              <a:rPr lang="en-US" dirty="0"/>
              <a:t>Generally VA pays Medicare Rates</a:t>
            </a:r>
          </a:p>
        </p:txBody>
      </p:sp>
      <p:sp>
        <p:nvSpPr>
          <p:cNvPr id="4" name="Slide Number Placeholder 3">
            <a:extLst>
              <a:ext uri="{FF2B5EF4-FFF2-40B4-BE49-F238E27FC236}">
                <a16:creationId xmlns:a16="http://schemas.microsoft.com/office/drawing/2014/main" id="{36BB3E75-DACC-46A0-AFCF-BCA1C6032C95}"/>
              </a:ext>
            </a:extLst>
          </p:cNvPr>
          <p:cNvSpPr>
            <a:spLocks noGrp="1"/>
          </p:cNvSpPr>
          <p:nvPr>
            <p:ph type="sldNum" sz="quarter" idx="12"/>
          </p:nvPr>
        </p:nvSpPr>
        <p:spPr/>
        <p:txBody>
          <a:bodyPr/>
          <a:lstStyle/>
          <a:p>
            <a:fld id="{32DB445B-0B5B-44A8-8AA2-3067383C015D}" type="slidenum">
              <a:rPr lang="en-US" smtClean="0"/>
              <a:t>12</a:t>
            </a:fld>
            <a:endParaRPr lang="en-US"/>
          </a:p>
        </p:txBody>
      </p:sp>
    </p:spTree>
    <p:extLst>
      <p:ext uri="{BB962C8B-B14F-4D97-AF65-F5344CB8AC3E}">
        <p14:creationId xmlns:p14="http://schemas.microsoft.com/office/powerpoint/2010/main" val="1978269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22A4168-FDD5-490D-97CA-067BE328F91A}" type="slidenum">
              <a:rPr lang="en-US" smtClean="0">
                <a:latin typeface="Arial" panose="020B0604020202020204" pitchFamily="34" charset="0"/>
                <a:cs typeface="Arial" panose="020B0604020202020204" pitchFamily="34" charset="0"/>
              </a:rPr>
              <a:pPr/>
              <a:t>13</a:t>
            </a:fld>
            <a:endParaRPr 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51836CE-03E0-4FCA-B2B2-57FE0FD1679E}"/>
              </a:ext>
            </a:extLst>
          </p:cNvPr>
          <p:cNvSpPr/>
          <p:nvPr/>
        </p:nvSpPr>
        <p:spPr>
          <a:xfrm>
            <a:off x="237123" y="1073803"/>
            <a:ext cx="8836152" cy="492443"/>
          </a:xfrm>
          <a:prstGeom prst="rect">
            <a:avLst/>
          </a:prstGeom>
        </p:spPr>
        <p:txBody>
          <a:bodyPr wrap="square" lIns="0" tIns="0" rIns="0" bIns="0" anchor="t" anchorCtr="0">
            <a:spAutoFit/>
          </a:bodyPr>
          <a:lstStyle/>
          <a:p>
            <a:pPr>
              <a:spcBef>
                <a:spcPts val="400"/>
              </a:spcBef>
              <a:spcAft>
                <a:spcPct val="0"/>
              </a:spcAft>
            </a:pPr>
            <a:r>
              <a:rPr lang="en-US" sz="1600" b="1" dirty="0">
                <a:solidFill>
                  <a:prstClr val="black"/>
                </a:solidFill>
                <a:latin typeface="+mj-lt"/>
                <a:cs typeface="Arial" panose="020B0604020202020204" pitchFamily="34" charset="0"/>
              </a:rPr>
              <a:t>The facility community care office is the “clinic” that coordinates all services for Veterans outside the VA healthcare system</a:t>
            </a:r>
            <a:r>
              <a:rPr lang="en-US" sz="1600" b="1" dirty="0">
                <a:solidFill>
                  <a:srgbClr val="000000"/>
                </a:solidFill>
                <a:latin typeface="+mj-lt"/>
                <a:cs typeface="Arial" panose="020B0604020202020204" pitchFamily="34" charset="0"/>
              </a:rPr>
              <a:t>. </a:t>
            </a:r>
          </a:p>
        </p:txBody>
      </p:sp>
      <p:sp>
        <p:nvSpPr>
          <p:cNvPr id="10" name="TextBox 9">
            <a:extLst>
              <a:ext uri="{FF2B5EF4-FFF2-40B4-BE49-F238E27FC236}">
                <a16:creationId xmlns:a16="http://schemas.microsoft.com/office/drawing/2014/main" id="{F905CAB6-A80B-49A1-AF51-E0E1CB476255}"/>
              </a:ext>
            </a:extLst>
          </p:cNvPr>
          <p:cNvSpPr txBox="1"/>
          <p:nvPr/>
        </p:nvSpPr>
        <p:spPr>
          <a:xfrm>
            <a:off x="447495" y="1804434"/>
            <a:ext cx="2274849" cy="914400"/>
          </a:xfrm>
          <a:prstGeom prst="rect">
            <a:avLst/>
          </a:prstGeom>
          <a:noFill/>
        </p:spPr>
        <p:txBody>
          <a:bodyPr wrap="none" rtlCol="0">
            <a:noAutofit/>
          </a:bodyPr>
          <a:lstStyle/>
          <a:p>
            <a:pPr algn="ctr"/>
            <a:r>
              <a:rPr lang="en-US" altLang="en-US" sz="1200" b="1" i="1" dirty="0">
                <a:solidFill>
                  <a:prstClr val="black"/>
                </a:solidFill>
                <a:latin typeface="+mj-lt"/>
                <a:cs typeface="Arial" panose="020B0604020202020204" pitchFamily="34" charset="0"/>
              </a:rPr>
              <a:t>Activities of the facility community care office</a:t>
            </a:r>
            <a:endParaRPr lang="en-US" sz="1200" dirty="0">
              <a:solidFill>
                <a:prstClr val="black"/>
              </a:solidFill>
              <a:latin typeface="+mj-lt"/>
              <a:cs typeface="Arial" panose="020B0604020202020204" pitchFamily="34" charset="0"/>
            </a:endParaRPr>
          </a:p>
        </p:txBody>
      </p:sp>
      <p:pic>
        <p:nvPicPr>
          <p:cNvPr id="11" name="Picture 10" descr="graphic listing the 5 activites of the facility community care office. ">
            <a:extLst>
              <a:ext uri="{FF2B5EF4-FFF2-40B4-BE49-F238E27FC236}">
                <a16:creationId xmlns:a16="http://schemas.microsoft.com/office/drawing/2014/main" id="{806A3B50-062D-4284-99D1-BB2C5392B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900" y="2477020"/>
            <a:ext cx="2367280" cy="3550920"/>
          </a:xfrm>
          <a:prstGeom prst="rect">
            <a:avLst/>
          </a:prstGeom>
        </p:spPr>
      </p:pic>
      <p:cxnSp>
        <p:nvCxnSpPr>
          <p:cNvPr id="12" name="Straight Connector 11" descr="straight blue line" title="straight blue line">
            <a:extLst>
              <a:ext uri="{FF2B5EF4-FFF2-40B4-BE49-F238E27FC236}">
                <a16:creationId xmlns:a16="http://schemas.microsoft.com/office/drawing/2014/main" id="{F0B9D12D-5ADC-4DC1-B341-20C1448D241A}"/>
              </a:ext>
            </a:extLst>
          </p:cNvPr>
          <p:cNvCxnSpPr/>
          <p:nvPr/>
        </p:nvCxnSpPr>
        <p:spPr>
          <a:xfrm>
            <a:off x="3136900" y="1752600"/>
            <a:ext cx="13498" cy="4626872"/>
          </a:xfrm>
          <a:prstGeom prst="line">
            <a:avLst/>
          </a:prstGeom>
          <a:ln>
            <a:solidFill>
              <a:srgbClr val="1F497D"/>
            </a:solidFill>
          </a:ln>
          <a:effectLst/>
        </p:spPr>
        <p:style>
          <a:lnRef idx="2">
            <a:schemeClr val="accent1"/>
          </a:lnRef>
          <a:fillRef idx="0">
            <a:schemeClr val="accent1"/>
          </a:fillRef>
          <a:effectRef idx="1">
            <a:schemeClr val="accent1"/>
          </a:effectRef>
          <a:fontRef idx="minor">
            <a:schemeClr val="tx1"/>
          </a:fontRef>
        </p:style>
      </p:cxnSp>
      <p:sp>
        <p:nvSpPr>
          <p:cNvPr id="14" name="Title 3">
            <a:extLst>
              <a:ext uri="{FF2B5EF4-FFF2-40B4-BE49-F238E27FC236}">
                <a16:creationId xmlns:a16="http://schemas.microsoft.com/office/drawing/2014/main" id="{8EBA00D4-7A95-4346-9D49-42C9673252E9}"/>
              </a:ext>
            </a:extLst>
          </p:cNvPr>
          <p:cNvSpPr>
            <a:spLocks noGrp="1"/>
          </p:cNvSpPr>
          <p:nvPr>
            <p:ph type="title"/>
          </p:nvPr>
        </p:nvSpPr>
        <p:spPr>
          <a:xfrm>
            <a:off x="155448" y="73152"/>
            <a:ext cx="8915400" cy="758952"/>
          </a:xfrm>
        </p:spPr>
        <p:txBody>
          <a:bodyPr>
            <a:normAutofit fontScale="90000"/>
          </a:bodyPr>
          <a:lstStyle/>
          <a:p>
            <a:pPr algn="ctr"/>
            <a:r>
              <a:rPr lang="en-US" dirty="0">
                <a:latin typeface="+mj-lt"/>
              </a:rPr>
              <a:t>Facility Community Care Office Activities</a:t>
            </a:r>
          </a:p>
        </p:txBody>
      </p:sp>
      <p:pic>
        <p:nvPicPr>
          <p:cNvPr id="5" name="Picture 4" descr="picture of city blocks with several buildings representing stakeholders.">
            <a:extLst>
              <a:ext uri="{FF2B5EF4-FFF2-40B4-BE49-F238E27FC236}">
                <a16:creationId xmlns:a16="http://schemas.microsoft.com/office/drawing/2014/main" id="{6A9B091C-081F-4E85-80C8-3664C7A75F4D}"/>
              </a:ext>
            </a:extLst>
          </p:cNvPr>
          <p:cNvPicPr>
            <a:picLocks noChangeAspect="1"/>
          </p:cNvPicPr>
          <p:nvPr/>
        </p:nvPicPr>
        <p:blipFill>
          <a:blip r:embed="rId4"/>
          <a:stretch>
            <a:fillRect/>
          </a:stretch>
        </p:blipFill>
        <p:spPr>
          <a:xfrm>
            <a:off x="3200400" y="2209800"/>
            <a:ext cx="5897585" cy="4093472"/>
          </a:xfrm>
          <a:prstGeom prst="rect">
            <a:avLst/>
          </a:prstGeom>
        </p:spPr>
      </p:pic>
    </p:spTree>
    <p:extLst>
      <p:ext uri="{BB962C8B-B14F-4D97-AF65-F5344CB8AC3E}">
        <p14:creationId xmlns:p14="http://schemas.microsoft.com/office/powerpoint/2010/main" val="3756356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22A4168-FDD5-490D-97CA-067BE328F91A}" type="slidenum">
              <a:rPr lang="en-US" smtClean="0">
                <a:latin typeface="Arial" panose="020B0604020202020204" pitchFamily="34" charset="0"/>
                <a:cs typeface="Arial" panose="020B0604020202020204" pitchFamily="34" charset="0"/>
              </a:rPr>
              <a:pPr/>
              <a:t>14</a:t>
            </a:fld>
            <a:endParaRPr lang="en-US" dirty="0">
              <a:latin typeface="Arial" panose="020B0604020202020204" pitchFamily="34" charset="0"/>
              <a:cs typeface="Arial" panose="020B0604020202020204" pitchFamily="34" charset="0"/>
            </a:endParaRPr>
          </a:p>
        </p:txBody>
      </p:sp>
      <p:pic>
        <p:nvPicPr>
          <p:cNvPr id="15" name="Picture 14" descr="graphic of activities 1,2,4 and 5 of the facility community care office grayed out.">
            <a:extLst>
              <a:ext uri="{FF2B5EF4-FFF2-40B4-BE49-F238E27FC236}">
                <a16:creationId xmlns:a16="http://schemas.microsoft.com/office/drawing/2014/main" id="{0B0470F8-0FA9-468A-AED5-D77CB7B73C6A}"/>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75460" y="2510261"/>
            <a:ext cx="2367280" cy="3550920"/>
          </a:xfrm>
          <a:prstGeom prst="rect">
            <a:avLst/>
          </a:prstGeom>
        </p:spPr>
      </p:pic>
      <p:cxnSp>
        <p:nvCxnSpPr>
          <p:cNvPr id="16" name="Straight Connector 15" title="blue line divider">
            <a:extLst>
              <a:ext uri="{FF2B5EF4-FFF2-40B4-BE49-F238E27FC236}">
                <a16:creationId xmlns:a16="http://schemas.microsoft.com/office/drawing/2014/main" id="{8BE01F2D-54B1-4488-A912-F450C0FD7CAA}"/>
              </a:ext>
            </a:extLst>
          </p:cNvPr>
          <p:cNvCxnSpPr/>
          <p:nvPr/>
        </p:nvCxnSpPr>
        <p:spPr>
          <a:xfrm>
            <a:off x="3142695" y="1756989"/>
            <a:ext cx="13498" cy="4626872"/>
          </a:xfrm>
          <a:prstGeom prst="line">
            <a:avLst/>
          </a:prstGeom>
          <a:ln>
            <a:solidFill>
              <a:srgbClr val="1F497D"/>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0CCC9624-9EF8-4C28-B5DE-F64F91C225C0}"/>
              </a:ext>
            </a:extLst>
          </p:cNvPr>
          <p:cNvSpPr txBox="1"/>
          <p:nvPr/>
        </p:nvSpPr>
        <p:spPr>
          <a:xfrm>
            <a:off x="5179620" y="1728923"/>
            <a:ext cx="1552366" cy="1199920"/>
          </a:xfrm>
          <a:prstGeom prst="rect">
            <a:avLst/>
          </a:prstGeom>
          <a:noFill/>
        </p:spPr>
        <p:txBody>
          <a:bodyPr wrap="square" rtlCol="0">
            <a:noAutofit/>
          </a:bodyPr>
          <a:lstStyle/>
          <a:p>
            <a:pPr algn="ctr"/>
            <a:endParaRPr lang="en-US" sz="900" b="1" dirty="0">
              <a:solidFill>
                <a:prstClr val="black"/>
              </a:solidFill>
              <a:latin typeface="Arial" panose="020B0604020202020204" pitchFamily="34" charset="0"/>
              <a:cs typeface="Arial" panose="020B0604020202020204" pitchFamily="34" charset="0"/>
            </a:endParaRPr>
          </a:p>
          <a:p>
            <a:pPr algn="ctr"/>
            <a:r>
              <a:rPr lang="en-US" sz="1050" b="1" dirty="0">
                <a:solidFill>
                  <a:prstClr val="black"/>
                </a:solidFill>
                <a:latin typeface="+mj-lt"/>
                <a:cs typeface="Arial" panose="020B0604020202020204" pitchFamily="34" charset="0"/>
              </a:rPr>
              <a:t>Integrated Care Coordination Team</a:t>
            </a:r>
          </a:p>
          <a:p>
            <a:endParaRPr lang="en-US" sz="1050" dirty="0">
              <a:solidFill>
                <a:prstClr val="black"/>
              </a:solidFill>
              <a:latin typeface="+mj-lt"/>
              <a:cs typeface="Arial" panose="020B0604020202020204" pitchFamily="34" charset="0"/>
            </a:endParaRPr>
          </a:p>
          <a:p>
            <a:pPr algn="ctr"/>
            <a:r>
              <a:rPr lang="en-US" sz="1050" dirty="0">
                <a:solidFill>
                  <a:prstClr val="black"/>
                </a:solidFill>
                <a:latin typeface="+mj-lt"/>
                <a:cs typeface="Arial" panose="020B0604020202020204" pitchFamily="34" charset="0"/>
              </a:rPr>
              <a:t>Team-based approach integrating clinical and administrative </a:t>
            </a:r>
          </a:p>
          <a:p>
            <a:pPr algn="ctr"/>
            <a:r>
              <a:rPr lang="en-US" sz="1050" dirty="0">
                <a:solidFill>
                  <a:prstClr val="black"/>
                </a:solidFill>
                <a:latin typeface="+mj-lt"/>
                <a:cs typeface="Arial" panose="020B0604020202020204" pitchFamily="34" charset="0"/>
              </a:rPr>
              <a:t>functions</a:t>
            </a:r>
          </a:p>
          <a:p>
            <a:endParaRPr lang="en-US" sz="1000" dirty="0">
              <a:solidFill>
                <a:prstClr val="black"/>
              </a:solidFill>
              <a:latin typeface="Arial" panose="020B0604020202020204" pitchFamily="34" charset="0"/>
              <a:cs typeface="Arial" panose="020B0604020202020204" pitchFamily="34" charset="0"/>
            </a:endParaRPr>
          </a:p>
          <a:p>
            <a:endParaRPr lang="en-US" sz="1000" dirty="0">
              <a:solidFill>
                <a:prstClr val="black"/>
              </a:solidFill>
              <a:latin typeface="Arial" panose="020B0604020202020204" pitchFamily="34" charset="0"/>
              <a:cs typeface="Arial" panose="020B0604020202020204" pitchFamily="34" charset="0"/>
            </a:endParaRPr>
          </a:p>
        </p:txBody>
      </p:sp>
      <p:pic>
        <p:nvPicPr>
          <p:cNvPr id="23" name="Picture 22" title="purple border around activity 3.">
            <a:extLst>
              <a:ext uri="{FF2B5EF4-FFF2-40B4-BE49-F238E27FC236}">
                <a16:creationId xmlns:a16="http://schemas.microsoft.com/office/drawing/2014/main" id="{AF79BF1D-4134-41C3-BDD7-5644DC32C6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2493" r="43789" b="33481"/>
          <a:stretch/>
        </p:blipFill>
        <p:spPr>
          <a:xfrm>
            <a:off x="477965" y="3668081"/>
            <a:ext cx="1330640" cy="1208222"/>
          </a:xfrm>
          <a:prstGeom prst="hexagon">
            <a:avLst/>
          </a:prstGeom>
        </p:spPr>
      </p:pic>
      <p:sp>
        <p:nvSpPr>
          <p:cNvPr id="24" name="Hexagon 23" title="activite 3 higl">
            <a:extLst>
              <a:ext uri="{FF2B5EF4-FFF2-40B4-BE49-F238E27FC236}">
                <a16:creationId xmlns:a16="http://schemas.microsoft.com/office/drawing/2014/main" id="{4EC8F8E1-26EC-429B-B4D4-3F9E8D8F5066}"/>
              </a:ext>
            </a:extLst>
          </p:cNvPr>
          <p:cNvSpPr/>
          <p:nvPr/>
        </p:nvSpPr>
        <p:spPr>
          <a:xfrm>
            <a:off x="475460" y="3692357"/>
            <a:ext cx="1333145" cy="1174616"/>
          </a:xfrm>
          <a:prstGeom prst="hexagon">
            <a:avLst>
              <a:gd name="adj" fmla="val 29766"/>
              <a:gd name="vf" fmla="val 115470"/>
            </a:avLst>
          </a:prstGeom>
          <a:noFill/>
          <a:ln w="3810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218AF86B-DD6B-4541-91A0-6CEDAEDABC75}"/>
              </a:ext>
            </a:extLst>
          </p:cNvPr>
          <p:cNvSpPr/>
          <p:nvPr/>
        </p:nvSpPr>
        <p:spPr>
          <a:xfrm>
            <a:off x="237123" y="1073803"/>
            <a:ext cx="8836152" cy="492443"/>
          </a:xfrm>
          <a:prstGeom prst="rect">
            <a:avLst/>
          </a:prstGeom>
        </p:spPr>
        <p:txBody>
          <a:bodyPr wrap="square" lIns="0" tIns="0" rIns="0" bIns="0" anchor="t" anchorCtr="0">
            <a:spAutoFit/>
          </a:bodyPr>
          <a:lstStyle/>
          <a:p>
            <a:pPr>
              <a:spcBef>
                <a:spcPts val="400"/>
              </a:spcBef>
              <a:spcAft>
                <a:spcPct val="0"/>
              </a:spcAft>
            </a:pPr>
            <a:r>
              <a:rPr lang="en-US" sz="1600" b="1" dirty="0">
                <a:latin typeface="+mj-lt"/>
                <a:cs typeface="Arial" panose="020B0604020202020204" pitchFamily="34" charset="0"/>
              </a:rPr>
              <a:t>This clinic enables a seamless experience for Veterans by coordinating health information and care across the VAMC and community partners.</a:t>
            </a:r>
          </a:p>
        </p:txBody>
      </p:sp>
      <p:sp>
        <p:nvSpPr>
          <p:cNvPr id="27" name="TextBox 26">
            <a:extLst>
              <a:ext uri="{FF2B5EF4-FFF2-40B4-BE49-F238E27FC236}">
                <a16:creationId xmlns:a16="http://schemas.microsoft.com/office/drawing/2014/main" id="{3F9E8CE3-7530-4821-93BA-BE4F99BB9A49}"/>
              </a:ext>
            </a:extLst>
          </p:cNvPr>
          <p:cNvSpPr txBox="1"/>
          <p:nvPr/>
        </p:nvSpPr>
        <p:spPr>
          <a:xfrm>
            <a:off x="447495" y="1804434"/>
            <a:ext cx="2274849" cy="914400"/>
          </a:xfrm>
          <a:prstGeom prst="rect">
            <a:avLst/>
          </a:prstGeom>
          <a:noFill/>
        </p:spPr>
        <p:txBody>
          <a:bodyPr wrap="none" rtlCol="0">
            <a:noAutofit/>
          </a:bodyPr>
          <a:lstStyle/>
          <a:p>
            <a:pPr algn="ctr"/>
            <a:r>
              <a:rPr lang="en-US" altLang="en-US" sz="1200" b="1" i="1" dirty="0">
                <a:solidFill>
                  <a:prstClr val="black"/>
                </a:solidFill>
                <a:latin typeface="+mj-lt"/>
                <a:cs typeface="Arial" panose="020B0604020202020204" pitchFamily="34" charset="0"/>
              </a:rPr>
              <a:t>Activities of the facility community care office</a:t>
            </a:r>
            <a:endParaRPr lang="en-US" sz="1200" dirty="0">
              <a:solidFill>
                <a:prstClr val="black"/>
              </a:solidFill>
              <a:latin typeface="+mj-lt"/>
              <a:cs typeface="Arial" panose="020B0604020202020204" pitchFamily="34" charset="0"/>
            </a:endParaRPr>
          </a:p>
        </p:txBody>
      </p:sp>
      <p:sp>
        <p:nvSpPr>
          <p:cNvPr id="28" name="Title 3">
            <a:extLst>
              <a:ext uri="{FF2B5EF4-FFF2-40B4-BE49-F238E27FC236}">
                <a16:creationId xmlns:a16="http://schemas.microsoft.com/office/drawing/2014/main" id="{25A4FD08-3393-4095-AD28-752A72410F30}"/>
              </a:ext>
            </a:extLst>
          </p:cNvPr>
          <p:cNvSpPr>
            <a:spLocks noGrp="1"/>
          </p:cNvSpPr>
          <p:nvPr>
            <p:ph type="title"/>
          </p:nvPr>
        </p:nvSpPr>
        <p:spPr>
          <a:xfrm>
            <a:off x="155448" y="73152"/>
            <a:ext cx="8915400" cy="758952"/>
          </a:xfrm>
        </p:spPr>
        <p:txBody>
          <a:bodyPr>
            <a:normAutofit fontScale="90000"/>
          </a:bodyPr>
          <a:lstStyle/>
          <a:p>
            <a:pPr algn="ctr"/>
            <a:r>
              <a:rPr lang="en-US" dirty="0">
                <a:latin typeface="+mj-lt"/>
              </a:rPr>
              <a:t>Facility Community Care Office Activities </a:t>
            </a:r>
          </a:p>
        </p:txBody>
      </p:sp>
      <p:pic>
        <p:nvPicPr>
          <p:cNvPr id="14" name="Picture 13" descr="map of stakeholder buildings on city blocks. ">
            <a:extLst>
              <a:ext uri="{FF2B5EF4-FFF2-40B4-BE49-F238E27FC236}">
                <a16:creationId xmlns:a16="http://schemas.microsoft.com/office/drawing/2014/main" id="{A37014CB-AE88-4109-9A95-D25D625FFBDB}"/>
              </a:ext>
            </a:extLst>
          </p:cNvPr>
          <p:cNvPicPr>
            <a:picLocks noChangeAspect="1"/>
          </p:cNvPicPr>
          <p:nvPr/>
        </p:nvPicPr>
        <p:blipFill>
          <a:blip r:embed="rId6">
            <a:clrChange>
              <a:clrFrom>
                <a:srgbClr val="FEFEFE"/>
              </a:clrFrom>
              <a:clrTo>
                <a:srgbClr val="FEFEFE">
                  <a:alpha val="0"/>
                </a:srgbClr>
              </a:clrTo>
            </a:clrChange>
          </a:blip>
          <a:stretch>
            <a:fillRect/>
          </a:stretch>
        </p:blipFill>
        <p:spPr>
          <a:xfrm>
            <a:off x="3263091" y="2590800"/>
            <a:ext cx="5935886" cy="3912289"/>
          </a:xfrm>
          <a:prstGeom prst="rect">
            <a:avLst/>
          </a:prstGeom>
        </p:spPr>
      </p:pic>
    </p:spTree>
    <p:extLst>
      <p:ext uri="{BB962C8B-B14F-4D97-AF65-F5344CB8AC3E}">
        <p14:creationId xmlns:p14="http://schemas.microsoft.com/office/powerpoint/2010/main" val="2469268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19F7-8117-45F8-825E-F3877DE1718A}"/>
              </a:ext>
            </a:extLst>
          </p:cNvPr>
          <p:cNvSpPr>
            <a:spLocks noGrp="1"/>
          </p:cNvSpPr>
          <p:nvPr>
            <p:ph type="title"/>
          </p:nvPr>
        </p:nvSpPr>
        <p:spPr/>
        <p:txBody>
          <a:bodyPr/>
          <a:lstStyle/>
          <a:p>
            <a:r>
              <a:rPr lang="en-US" dirty="0"/>
              <a:t>Questions</a:t>
            </a:r>
          </a:p>
        </p:txBody>
      </p:sp>
      <p:pic>
        <p:nvPicPr>
          <p:cNvPr id="6" name="Content Placeholder 5">
            <a:extLst>
              <a:ext uri="{FF2B5EF4-FFF2-40B4-BE49-F238E27FC236}">
                <a16:creationId xmlns:a16="http://schemas.microsoft.com/office/drawing/2014/main" id="{DDC97E4E-67DC-4A04-A88F-129B973F98F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38400" y="1600200"/>
            <a:ext cx="4267200" cy="4267200"/>
          </a:xfrm>
        </p:spPr>
      </p:pic>
      <p:sp>
        <p:nvSpPr>
          <p:cNvPr id="4" name="Slide Number Placeholder 3">
            <a:extLst>
              <a:ext uri="{FF2B5EF4-FFF2-40B4-BE49-F238E27FC236}">
                <a16:creationId xmlns:a16="http://schemas.microsoft.com/office/drawing/2014/main" id="{00BEBD40-6EC9-4AE3-926F-7BA9D1E6EA0C}"/>
              </a:ext>
            </a:extLst>
          </p:cNvPr>
          <p:cNvSpPr>
            <a:spLocks noGrp="1"/>
          </p:cNvSpPr>
          <p:nvPr>
            <p:ph type="sldNum" sz="quarter" idx="12"/>
          </p:nvPr>
        </p:nvSpPr>
        <p:spPr/>
        <p:txBody>
          <a:bodyPr/>
          <a:lstStyle/>
          <a:p>
            <a:fld id="{32DB445B-0B5B-44A8-8AA2-3067383C015D}" type="slidenum">
              <a:rPr lang="en-US" smtClean="0"/>
              <a:t>15</a:t>
            </a:fld>
            <a:endParaRPr lang="en-US"/>
          </a:p>
        </p:txBody>
      </p:sp>
      <p:sp>
        <p:nvSpPr>
          <p:cNvPr id="7" name="TextBox 6">
            <a:extLst>
              <a:ext uri="{FF2B5EF4-FFF2-40B4-BE49-F238E27FC236}">
                <a16:creationId xmlns:a16="http://schemas.microsoft.com/office/drawing/2014/main" id="{EEEF2283-230E-436F-A33C-4B8874FECC33}"/>
              </a:ext>
            </a:extLst>
          </p:cNvPr>
          <p:cNvSpPr txBox="1"/>
          <p:nvPr/>
        </p:nvSpPr>
        <p:spPr>
          <a:xfrm>
            <a:off x="2438400" y="5867400"/>
            <a:ext cx="4267200" cy="230832"/>
          </a:xfrm>
          <a:prstGeom prst="rect">
            <a:avLst/>
          </a:prstGeom>
          <a:noFill/>
        </p:spPr>
        <p:txBody>
          <a:bodyPr wrap="square" rtlCol="0">
            <a:spAutoFit/>
          </a:bodyPr>
          <a:lstStyle/>
          <a:p>
            <a:r>
              <a:rPr lang="en-US" sz="900">
                <a:hlinkClick r:id="rId3" tooltip="http://www.mrscienceshow.com/2010/06/bring-us-your-burning-science-questions.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59771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FAEC-8BD8-4DAD-A3CE-0E0949089082}"/>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78F647DA-21B9-4420-82EA-B3EAC297C2DE}"/>
              </a:ext>
            </a:extLst>
          </p:cNvPr>
          <p:cNvSpPr>
            <a:spLocks noGrp="1"/>
          </p:cNvSpPr>
          <p:nvPr>
            <p:ph idx="1"/>
          </p:nvPr>
        </p:nvSpPr>
        <p:spPr/>
        <p:txBody>
          <a:bodyPr/>
          <a:lstStyle/>
          <a:p>
            <a:r>
              <a:rPr lang="en-US" dirty="0"/>
              <a:t>The Mission Act of 2018 is designed to improve Veteran access to VA Healthcare both within the VA and in the community</a:t>
            </a:r>
          </a:p>
        </p:txBody>
      </p:sp>
      <p:sp>
        <p:nvSpPr>
          <p:cNvPr id="4" name="Slide Number Placeholder 3">
            <a:extLst>
              <a:ext uri="{FF2B5EF4-FFF2-40B4-BE49-F238E27FC236}">
                <a16:creationId xmlns:a16="http://schemas.microsoft.com/office/drawing/2014/main" id="{C76D7D2A-E8F6-45F8-BDFE-BCB22EF5D3D9}"/>
              </a:ext>
            </a:extLst>
          </p:cNvPr>
          <p:cNvSpPr>
            <a:spLocks noGrp="1"/>
          </p:cNvSpPr>
          <p:nvPr>
            <p:ph type="sldNum" sz="quarter" idx="12"/>
          </p:nvPr>
        </p:nvSpPr>
        <p:spPr/>
        <p:txBody>
          <a:bodyPr/>
          <a:lstStyle/>
          <a:p>
            <a:fld id="{32DB445B-0B5B-44A8-8AA2-3067383C015D}" type="slidenum">
              <a:rPr lang="en-US" smtClean="0"/>
              <a:t>2</a:t>
            </a:fld>
            <a:endParaRPr lang="en-US"/>
          </a:p>
        </p:txBody>
      </p:sp>
    </p:spTree>
    <p:extLst>
      <p:ext uri="{BB962C8B-B14F-4D97-AF65-F5344CB8AC3E}">
        <p14:creationId xmlns:p14="http://schemas.microsoft.com/office/powerpoint/2010/main" val="50219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1484DBA-D7B6-4736-8C6E-35AAE772AB33}"/>
              </a:ext>
            </a:extLst>
          </p:cNvPr>
          <p:cNvSpPr>
            <a:spLocks noGrp="1"/>
          </p:cNvSpPr>
          <p:nvPr>
            <p:ph type="subTitle" idx="1"/>
          </p:nvPr>
        </p:nvSpPr>
        <p:spPr>
          <a:xfrm>
            <a:off x="914400" y="2667000"/>
            <a:ext cx="6400800" cy="3189249"/>
          </a:xfrm>
        </p:spPr>
        <p:txBody>
          <a:bodyPr/>
          <a:lstStyle/>
          <a:p>
            <a:pPr algn="l"/>
            <a:r>
              <a:rPr lang="en-US" dirty="0"/>
              <a:t>Improvements in:</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Eligibility</a:t>
            </a:r>
          </a:p>
          <a:p>
            <a:pPr marL="457200" indent="-457200" algn="l">
              <a:buFont typeface="Arial" panose="020B0604020202020204" pitchFamily="34" charset="0"/>
              <a:buChar char="•"/>
            </a:pPr>
            <a:r>
              <a:rPr lang="en-US" dirty="0"/>
              <a:t>Urgent Care Benefit</a:t>
            </a:r>
          </a:p>
          <a:p>
            <a:pPr marL="457200" indent="-457200" algn="l">
              <a:buFont typeface="Arial" panose="020B0604020202020204" pitchFamily="34" charset="0"/>
              <a:buChar char="•"/>
            </a:pPr>
            <a:r>
              <a:rPr lang="en-US" dirty="0"/>
              <a:t>Improved Customer Service</a:t>
            </a:r>
          </a:p>
        </p:txBody>
      </p:sp>
      <p:sp>
        <p:nvSpPr>
          <p:cNvPr id="3" name="Title 2">
            <a:extLst>
              <a:ext uri="{FF2B5EF4-FFF2-40B4-BE49-F238E27FC236}">
                <a16:creationId xmlns:a16="http://schemas.microsoft.com/office/drawing/2014/main" id="{7E669CA4-D390-4E2D-AA31-F0A7939F368A}"/>
              </a:ext>
            </a:extLst>
          </p:cNvPr>
          <p:cNvSpPr>
            <a:spLocks noGrp="1"/>
          </p:cNvSpPr>
          <p:nvPr>
            <p:ph type="title"/>
          </p:nvPr>
        </p:nvSpPr>
        <p:spPr>
          <a:xfrm>
            <a:off x="914400" y="1066800"/>
            <a:ext cx="7363691" cy="1219200"/>
          </a:xfrm>
        </p:spPr>
        <p:txBody>
          <a:bodyPr/>
          <a:lstStyle/>
          <a:p>
            <a:r>
              <a:rPr lang="en-US" dirty="0"/>
              <a:t>Overview</a:t>
            </a:r>
          </a:p>
        </p:txBody>
      </p:sp>
      <p:sp>
        <p:nvSpPr>
          <p:cNvPr id="4" name="Slide Number Placeholder 3">
            <a:extLst>
              <a:ext uri="{FF2B5EF4-FFF2-40B4-BE49-F238E27FC236}">
                <a16:creationId xmlns:a16="http://schemas.microsoft.com/office/drawing/2014/main" id="{8AF45727-B77A-4C01-820C-283112A41302}"/>
              </a:ext>
            </a:extLst>
          </p:cNvPr>
          <p:cNvSpPr>
            <a:spLocks noGrp="1"/>
          </p:cNvSpPr>
          <p:nvPr>
            <p:ph type="sldNum" sz="quarter" idx="11"/>
          </p:nvPr>
        </p:nvSpPr>
        <p:spPr/>
        <p:txBody>
          <a:bodyPr/>
          <a:lstStyle/>
          <a:p>
            <a:fld id="{32DB445B-0B5B-44A8-8AA2-3067383C015D}" type="slidenum">
              <a:rPr lang="en-US" smtClean="0"/>
              <a:t>3</a:t>
            </a:fld>
            <a:endParaRPr lang="en-US" dirty="0"/>
          </a:p>
        </p:txBody>
      </p:sp>
    </p:spTree>
    <p:extLst>
      <p:ext uri="{BB962C8B-B14F-4D97-AF65-F5344CB8AC3E}">
        <p14:creationId xmlns:p14="http://schemas.microsoft.com/office/powerpoint/2010/main" val="301093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8DCB-8A25-41B3-8223-39646C5DF43D}"/>
              </a:ext>
            </a:extLst>
          </p:cNvPr>
          <p:cNvSpPr>
            <a:spLocks noGrp="1"/>
          </p:cNvSpPr>
          <p:nvPr>
            <p:ph type="title"/>
          </p:nvPr>
        </p:nvSpPr>
        <p:spPr/>
        <p:txBody>
          <a:bodyPr/>
          <a:lstStyle/>
          <a:p>
            <a:r>
              <a:rPr lang="en-US" dirty="0"/>
              <a:t>Process Improvement</a:t>
            </a:r>
          </a:p>
        </p:txBody>
      </p:sp>
      <p:sp>
        <p:nvSpPr>
          <p:cNvPr id="3" name="Content Placeholder 2">
            <a:extLst>
              <a:ext uri="{FF2B5EF4-FFF2-40B4-BE49-F238E27FC236}">
                <a16:creationId xmlns:a16="http://schemas.microsoft.com/office/drawing/2014/main" id="{5BE10060-74A9-4D5E-B9C0-4388FF7F953F}"/>
              </a:ext>
            </a:extLst>
          </p:cNvPr>
          <p:cNvSpPr>
            <a:spLocks noGrp="1"/>
          </p:cNvSpPr>
          <p:nvPr>
            <p:ph idx="1"/>
          </p:nvPr>
        </p:nvSpPr>
        <p:spPr/>
        <p:txBody>
          <a:bodyPr/>
          <a:lstStyle/>
          <a:p>
            <a:r>
              <a:rPr lang="en-US" dirty="0"/>
              <a:t>VA confirms eligibility</a:t>
            </a:r>
          </a:p>
          <a:p>
            <a:r>
              <a:rPr lang="en-US" dirty="0"/>
              <a:t>VA staff member performs or assists with scheduling</a:t>
            </a:r>
          </a:p>
          <a:p>
            <a:r>
              <a:rPr lang="en-US" dirty="0"/>
              <a:t>Veteran receives care from a community provider in the network</a:t>
            </a:r>
          </a:p>
          <a:p>
            <a:r>
              <a:rPr lang="en-US" dirty="0"/>
              <a:t>Community provider sends claim to a Third Party Administrator for payment</a:t>
            </a:r>
          </a:p>
        </p:txBody>
      </p:sp>
      <p:sp>
        <p:nvSpPr>
          <p:cNvPr id="4" name="Slide Number Placeholder 3">
            <a:extLst>
              <a:ext uri="{FF2B5EF4-FFF2-40B4-BE49-F238E27FC236}">
                <a16:creationId xmlns:a16="http://schemas.microsoft.com/office/drawing/2014/main" id="{566CB415-A762-4F59-8832-01C1889844F2}"/>
              </a:ext>
            </a:extLst>
          </p:cNvPr>
          <p:cNvSpPr>
            <a:spLocks noGrp="1"/>
          </p:cNvSpPr>
          <p:nvPr>
            <p:ph type="sldNum" sz="quarter" idx="12"/>
          </p:nvPr>
        </p:nvSpPr>
        <p:spPr/>
        <p:txBody>
          <a:bodyPr/>
          <a:lstStyle/>
          <a:p>
            <a:fld id="{32DB445B-0B5B-44A8-8AA2-3067383C015D}" type="slidenum">
              <a:rPr lang="en-US" smtClean="0"/>
              <a:t>4</a:t>
            </a:fld>
            <a:endParaRPr lang="en-US"/>
          </a:p>
        </p:txBody>
      </p:sp>
    </p:spTree>
    <p:extLst>
      <p:ext uri="{BB962C8B-B14F-4D97-AF65-F5344CB8AC3E}">
        <p14:creationId xmlns:p14="http://schemas.microsoft.com/office/powerpoint/2010/main" val="45790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DABBA-EA30-49FC-B3E8-53EFCBCD6E9D}"/>
              </a:ext>
            </a:extLst>
          </p:cNvPr>
          <p:cNvSpPr>
            <a:spLocks noGrp="1"/>
          </p:cNvSpPr>
          <p:nvPr>
            <p:ph type="title"/>
          </p:nvPr>
        </p:nvSpPr>
        <p:spPr/>
        <p:txBody>
          <a:bodyPr>
            <a:normAutofit fontScale="90000"/>
          </a:bodyPr>
          <a:lstStyle/>
          <a:p>
            <a:r>
              <a:rPr lang="en-US" dirty="0"/>
              <a:t>Single Community Care Program</a:t>
            </a:r>
          </a:p>
        </p:txBody>
      </p:sp>
      <p:sp>
        <p:nvSpPr>
          <p:cNvPr id="3" name="Content Placeholder 2">
            <a:extLst>
              <a:ext uri="{FF2B5EF4-FFF2-40B4-BE49-F238E27FC236}">
                <a16:creationId xmlns:a16="http://schemas.microsoft.com/office/drawing/2014/main" id="{227B036F-FB43-49C4-A653-237F20912B14}"/>
              </a:ext>
            </a:extLst>
          </p:cNvPr>
          <p:cNvSpPr>
            <a:spLocks noGrp="1"/>
          </p:cNvSpPr>
          <p:nvPr>
            <p:ph idx="1"/>
          </p:nvPr>
        </p:nvSpPr>
        <p:spPr/>
        <p:txBody>
          <a:bodyPr/>
          <a:lstStyle/>
          <a:p>
            <a:endParaRPr lang="en-US" dirty="0"/>
          </a:p>
          <a:p>
            <a:r>
              <a:rPr lang="en-US" dirty="0"/>
              <a:t>Existing programs will be combined into one</a:t>
            </a:r>
          </a:p>
          <a:p>
            <a:r>
              <a:rPr lang="en-US" dirty="0"/>
              <a:t>Veterans Choice Program ending but some of its elements adopted into new program</a:t>
            </a:r>
          </a:p>
          <a:p>
            <a:r>
              <a:rPr lang="en-US" dirty="0"/>
              <a:t>Less complex decreasing the likelihood of errors</a:t>
            </a:r>
          </a:p>
          <a:p>
            <a:endParaRPr lang="en-US" dirty="0"/>
          </a:p>
        </p:txBody>
      </p:sp>
      <p:sp>
        <p:nvSpPr>
          <p:cNvPr id="4" name="Slide Number Placeholder 3">
            <a:extLst>
              <a:ext uri="{FF2B5EF4-FFF2-40B4-BE49-F238E27FC236}">
                <a16:creationId xmlns:a16="http://schemas.microsoft.com/office/drawing/2014/main" id="{89B066E3-E569-4B23-86D7-7D8025E7E3C5}"/>
              </a:ext>
            </a:extLst>
          </p:cNvPr>
          <p:cNvSpPr>
            <a:spLocks noGrp="1"/>
          </p:cNvSpPr>
          <p:nvPr>
            <p:ph type="sldNum" sz="quarter" idx="12"/>
          </p:nvPr>
        </p:nvSpPr>
        <p:spPr/>
        <p:txBody>
          <a:bodyPr/>
          <a:lstStyle/>
          <a:p>
            <a:fld id="{32DB445B-0B5B-44A8-8AA2-3067383C015D}" type="slidenum">
              <a:rPr lang="en-US" smtClean="0"/>
              <a:t>5</a:t>
            </a:fld>
            <a:endParaRPr lang="en-US"/>
          </a:p>
        </p:txBody>
      </p:sp>
    </p:spTree>
    <p:extLst>
      <p:ext uri="{BB962C8B-B14F-4D97-AF65-F5344CB8AC3E}">
        <p14:creationId xmlns:p14="http://schemas.microsoft.com/office/powerpoint/2010/main" val="3634631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62B5-EB39-452A-9161-25D56A1B0E6D}"/>
              </a:ext>
            </a:extLst>
          </p:cNvPr>
          <p:cNvSpPr>
            <a:spLocks noGrp="1"/>
          </p:cNvSpPr>
          <p:nvPr>
            <p:ph type="title"/>
          </p:nvPr>
        </p:nvSpPr>
        <p:spPr/>
        <p:txBody>
          <a:bodyPr/>
          <a:lstStyle/>
          <a:p>
            <a:r>
              <a:rPr lang="en-US" dirty="0"/>
              <a:t>Improved Customer Service</a:t>
            </a:r>
          </a:p>
        </p:txBody>
      </p:sp>
      <p:sp>
        <p:nvSpPr>
          <p:cNvPr id="3" name="Content Placeholder 2">
            <a:extLst>
              <a:ext uri="{FF2B5EF4-FFF2-40B4-BE49-F238E27FC236}">
                <a16:creationId xmlns:a16="http://schemas.microsoft.com/office/drawing/2014/main" id="{6945A950-216D-4442-848E-DCF9A9AA3423}"/>
              </a:ext>
            </a:extLst>
          </p:cNvPr>
          <p:cNvSpPr>
            <a:spLocks noGrp="1"/>
          </p:cNvSpPr>
          <p:nvPr>
            <p:ph idx="1"/>
          </p:nvPr>
        </p:nvSpPr>
        <p:spPr/>
        <p:txBody>
          <a:bodyPr/>
          <a:lstStyle/>
          <a:p>
            <a:endParaRPr lang="en-US" dirty="0"/>
          </a:p>
          <a:p>
            <a:r>
              <a:rPr lang="en-US" dirty="0"/>
              <a:t>Redesigned streamlined internal processes</a:t>
            </a:r>
          </a:p>
          <a:p>
            <a:r>
              <a:rPr lang="en-US" dirty="0"/>
              <a:t>Improved education </a:t>
            </a:r>
          </a:p>
          <a:p>
            <a:r>
              <a:rPr lang="en-US" dirty="0"/>
              <a:t>Improved communication resources for Veterans and VSO partners</a:t>
            </a:r>
          </a:p>
        </p:txBody>
      </p:sp>
      <p:sp>
        <p:nvSpPr>
          <p:cNvPr id="4" name="Slide Number Placeholder 3">
            <a:extLst>
              <a:ext uri="{FF2B5EF4-FFF2-40B4-BE49-F238E27FC236}">
                <a16:creationId xmlns:a16="http://schemas.microsoft.com/office/drawing/2014/main" id="{63EC3D96-67C3-4E29-A419-D64DF17CF310}"/>
              </a:ext>
            </a:extLst>
          </p:cNvPr>
          <p:cNvSpPr>
            <a:spLocks noGrp="1"/>
          </p:cNvSpPr>
          <p:nvPr>
            <p:ph type="sldNum" sz="quarter" idx="12"/>
          </p:nvPr>
        </p:nvSpPr>
        <p:spPr/>
        <p:txBody>
          <a:bodyPr/>
          <a:lstStyle/>
          <a:p>
            <a:fld id="{32DB445B-0B5B-44A8-8AA2-3067383C015D}" type="slidenum">
              <a:rPr lang="en-US" smtClean="0"/>
              <a:t>6</a:t>
            </a:fld>
            <a:endParaRPr lang="en-US"/>
          </a:p>
        </p:txBody>
      </p:sp>
    </p:spTree>
    <p:extLst>
      <p:ext uri="{BB962C8B-B14F-4D97-AF65-F5344CB8AC3E}">
        <p14:creationId xmlns:p14="http://schemas.microsoft.com/office/powerpoint/2010/main" val="3399393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2BC9-987F-4801-97D7-D843A1F7094A}"/>
              </a:ext>
            </a:extLst>
          </p:cNvPr>
          <p:cNvSpPr>
            <a:spLocks noGrp="1"/>
          </p:cNvSpPr>
          <p:nvPr>
            <p:ph type="title"/>
          </p:nvPr>
        </p:nvSpPr>
        <p:spPr/>
        <p:txBody>
          <a:bodyPr/>
          <a:lstStyle/>
          <a:p>
            <a:r>
              <a:rPr lang="en-US" dirty="0"/>
              <a:t>New Urgent Care Benefit</a:t>
            </a:r>
          </a:p>
        </p:txBody>
      </p:sp>
      <p:sp>
        <p:nvSpPr>
          <p:cNvPr id="3" name="Content Placeholder 2">
            <a:extLst>
              <a:ext uri="{FF2B5EF4-FFF2-40B4-BE49-F238E27FC236}">
                <a16:creationId xmlns:a16="http://schemas.microsoft.com/office/drawing/2014/main" id="{8AD33D47-32D3-40A4-B119-C51F6785E6DE}"/>
              </a:ext>
            </a:extLst>
          </p:cNvPr>
          <p:cNvSpPr>
            <a:spLocks noGrp="1"/>
          </p:cNvSpPr>
          <p:nvPr>
            <p:ph idx="1"/>
          </p:nvPr>
        </p:nvSpPr>
        <p:spPr/>
        <p:txBody>
          <a:bodyPr/>
          <a:lstStyle/>
          <a:p>
            <a:r>
              <a:rPr lang="en-US" dirty="0"/>
              <a:t>Veterans will now have access to non-emergency care for certain conditions</a:t>
            </a:r>
          </a:p>
          <a:p>
            <a:r>
              <a:rPr lang="en-US" dirty="0"/>
              <a:t>Veterans will be able to go into any urgent care/walk in care in  the VA’s network</a:t>
            </a:r>
          </a:p>
          <a:p>
            <a:r>
              <a:rPr lang="en-US" dirty="0"/>
              <a:t>Copayments may apply</a:t>
            </a:r>
          </a:p>
          <a:p>
            <a:endParaRPr lang="en-US" dirty="0"/>
          </a:p>
          <a:p>
            <a:pPr marL="0" indent="0">
              <a:buNone/>
            </a:pPr>
            <a:r>
              <a:rPr lang="en-US" dirty="0"/>
              <a:t>*</a:t>
            </a:r>
            <a:r>
              <a:rPr lang="en-US" sz="1600" dirty="0"/>
              <a:t>details are not yet final</a:t>
            </a:r>
          </a:p>
        </p:txBody>
      </p:sp>
      <p:sp>
        <p:nvSpPr>
          <p:cNvPr id="4" name="Slide Number Placeholder 3">
            <a:extLst>
              <a:ext uri="{FF2B5EF4-FFF2-40B4-BE49-F238E27FC236}">
                <a16:creationId xmlns:a16="http://schemas.microsoft.com/office/drawing/2014/main" id="{6F80A8CA-FECD-4B07-84C1-6671C5D856F5}"/>
              </a:ext>
            </a:extLst>
          </p:cNvPr>
          <p:cNvSpPr>
            <a:spLocks noGrp="1"/>
          </p:cNvSpPr>
          <p:nvPr>
            <p:ph type="sldNum" sz="quarter" idx="12"/>
          </p:nvPr>
        </p:nvSpPr>
        <p:spPr/>
        <p:txBody>
          <a:bodyPr/>
          <a:lstStyle/>
          <a:p>
            <a:fld id="{32DB445B-0B5B-44A8-8AA2-3067383C015D}" type="slidenum">
              <a:rPr lang="en-US" smtClean="0"/>
              <a:t>7</a:t>
            </a:fld>
            <a:endParaRPr lang="en-US"/>
          </a:p>
        </p:txBody>
      </p:sp>
    </p:spTree>
    <p:extLst>
      <p:ext uri="{BB962C8B-B14F-4D97-AF65-F5344CB8AC3E}">
        <p14:creationId xmlns:p14="http://schemas.microsoft.com/office/powerpoint/2010/main" val="17044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C1CD-E78B-4A7E-88F0-050D8DCCAB3D}"/>
              </a:ext>
            </a:extLst>
          </p:cNvPr>
          <p:cNvSpPr>
            <a:spLocks noGrp="1"/>
          </p:cNvSpPr>
          <p:nvPr>
            <p:ph type="title"/>
          </p:nvPr>
        </p:nvSpPr>
        <p:spPr/>
        <p:txBody>
          <a:bodyPr/>
          <a:lstStyle/>
          <a:p>
            <a:r>
              <a:rPr lang="en-US" dirty="0"/>
              <a:t>New Community Care Network</a:t>
            </a:r>
          </a:p>
        </p:txBody>
      </p:sp>
      <p:sp>
        <p:nvSpPr>
          <p:cNvPr id="3" name="Content Placeholder 2">
            <a:extLst>
              <a:ext uri="{FF2B5EF4-FFF2-40B4-BE49-F238E27FC236}">
                <a16:creationId xmlns:a16="http://schemas.microsoft.com/office/drawing/2014/main" id="{E6847F8F-C544-4212-9F8C-BAD2037C0C26}"/>
              </a:ext>
            </a:extLst>
          </p:cNvPr>
          <p:cNvSpPr>
            <a:spLocks noGrp="1"/>
          </p:cNvSpPr>
          <p:nvPr>
            <p:ph idx="1"/>
          </p:nvPr>
        </p:nvSpPr>
        <p:spPr/>
        <p:txBody>
          <a:bodyPr/>
          <a:lstStyle/>
          <a:p>
            <a:r>
              <a:rPr lang="en-US" dirty="0"/>
              <a:t>VA establishing a new Community Care Network (CCN)</a:t>
            </a:r>
          </a:p>
          <a:p>
            <a:r>
              <a:rPr lang="en-US" dirty="0"/>
              <a:t>Administered through third party administrator</a:t>
            </a:r>
          </a:p>
          <a:p>
            <a:r>
              <a:rPr lang="en-US" dirty="0"/>
              <a:t>TPA’s will be required to make timely payments </a:t>
            </a:r>
          </a:p>
        </p:txBody>
      </p:sp>
      <p:sp>
        <p:nvSpPr>
          <p:cNvPr id="4" name="Slide Number Placeholder 3">
            <a:extLst>
              <a:ext uri="{FF2B5EF4-FFF2-40B4-BE49-F238E27FC236}">
                <a16:creationId xmlns:a16="http://schemas.microsoft.com/office/drawing/2014/main" id="{C186E927-6ECE-4EFE-A4D2-7474254B4461}"/>
              </a:ext>
            </a:extLst>
          </p:cNvPr>
          <p:cNvSpPr>
            <a:spLocks noGrp="1"/>
          </p:cNvSpPr>
          <p:nvPr>
            <p:ph type="sldNum" sz="quarter" idx="12"/>
          </p:nvPr>
        </p:nvSpPr>
        <p:spPr/>
        <p:txBody>
          <a:bodyPr/>
          <a:lstStyle/>
          <a:p>
            <a:fld id="{32DB445B-0B5B-44A8-8AA2-3067383C015D}" type="slidenum">
              <a:rPr lang="en-US" smtClean="0"/>
              <a:t>8</a:t>
            </a:fld>
            <a:endParaRPr lang="en-US"/>
          </a:p>
        </p:txBody>
      </p:sp>
    </p:spTree>
    <p:extLst>
      <p:ext uri="{BB962C8B-B14F-4D97-AF65-F5344CB8AC3E}">
        <p14:creationId xmlns:p14="http://schemas.microsoft.com/office/powerpoint/2010/main" val="314111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EB40-ECF7-4675-A8DF-2A4FAA4F3720}"/>
              </a:ext>
            </a:extLst>
          </p:cNvPr>
          <p:cNvSpPr>
            <a:spLocks noGrp="1"/>
          </p:cNvSpPr>
          <p:nvPr>
            <p:ph type="title"/>
          </p:nvPr>
        </p:nvSpPr>
        <p:spPr/>
        <p:txBody>
          <a:bodyPr/>
          <a:lstStyle/>
          <a:p>
            <a:r>
              <a:rPr lang="en-US" dirty="0"/>
              <a:t>Modern IT Systems</a:t>
            </a:r>
          </a:p>
        </p:txBody>
      </p:sp>
      <p:sp>
        <p:nvSpPr>
          <p:cNvPr id="3" name="Content Placeholder 2">
            <a:extLst>
              <a:ext uri="{FF2B5EF4-FFF2-40B4-BE49-F238E27FC236}">
                <a16:creationId xmlns:a16="http://schemas.microsoft.com/office/drawing/2014/main" id="{E2764ADE-39D4-45DE-874C-0EAB4ACBE135}"/>
              </a:ext>
            </a:extLst>
          </p:cNvPr>
          <p:cNvSpPr>
            <a:spLocks noGrp="1"/>
          </p:cNvSpPr>
          <p:nvPr>
            <p:ph idx="1"/>
          </p:nvPr>
        </p:nvSpPr>
        <p:spPr/>
        <p:txBody>
          <a:bodyPr/>
          <a:lstStyle/>
          <a:p>
            <a:r>
              <a:rPr lang="en-US" dirty="0"/>
              <a:t>VA will modernize IT systems to  replace old technology and manual processes</a:t>
            </a:r>
          </a:p>
          <a:p>
            <a:r>
              <a:rPr lang="en-US" dirty="0"/>
              <a:t>Speed up all aspects of community care including eligibility, authorizations, appointments, care coordination, claims, payments</a:t>
            </a:r>
          </a:p>
        </p:txBody>
      </p:sp>
      <p:sp>
        <p:nvSpPr>
          <p:cNvPr id="4" name="Slide Number Placeholder 3">
            <a:extLst>
              <a:ext uri="{FF2B5EF4-FFF2-40B4-BE49-F238E27FC236}">
                <a16:creationId xmlns:a16="http://schemas.microsoft.com/office/drawing/2014/main" id="{D5FFE8F5-937B-41F6-BB02-DD6B498C9235}"/>
              </a:ext>
            </a:extLst>
          </p:cNvPr>
          <p:cNvSpPr>
            <a:spLocks noGrp="1"/>
          </p:cNvSpPr>
          <p:nvPr>
            <p:ph type="sldNum" sz="quarter" idx="12"/>
          </p:nvPr>
        </p:nvSpPr>
        <p:spPr/>
        <p:txBody>
          <a:bodyPr/>
          <a:lstStyle/>
          <a:p>
            <a:fld id="{32DB445B-0B5B-44A8-8AA2-3067383C015D}" type="slidenum">
              <a:rPr lang="en-US" smtClean="0"/>
              <a:t>9</a:t>
            </a:fld>
            <a:endParaRPr lang="en-US"/>
          </a:p>
        </p:txBody>
      </p:sp>
    </p:spTree>
    <p:extLst>
      <p:ext uri="{BB962C8B-B14F-4D97-AF65-F5344CB8AC3E}">
        <p14:creationId xmlns:p14="http://schemas.microsoft.com/office/powerpoint/2010/main" val="1786270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C353C57BF2A242AD7382073C4DE61F" ma:contentTypeVersion="1" ma:contentTypeDescription="Create a new document." ma:contentTypeScope="" ma:versionID="a45d0a9fa979fedc137bb01ebf84596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769D654-1947-4B90-B98A-A88EB138CE60}">
  <ds:schemaRefs>
    <ds:schemaRef ds:uri="http://schemas.microsoft.com/sharepoint/v3/contenttype/forms"/>
  </ds:schemaRefs>
</ds:datastoreItem>
</file>

<file path=customXml/itemProps2.xml><?xml version="1.0" encoding="utf-8"?>
<ds:datastoreItem xmlns:ds="http://schemas.openxmlformats.org/officeDocument/2006/customXml" ds:itemID="{AC7AC620-BEDA-4541-908B-984330E31245}"/>
</file>

<file path=customXml/itemProps3.xml><?xml version="1.0" encoding="utf-8"?>
<ds:datastoreItem xmlns:ds="http://schemas.openxmlformats.org/officeDocument/2006/customXml" ds:itemID="{6499298C-DA06-48FD-B8A1-24013E4C0977}">
  <ds:schemaRefs>
    <ds:schemaRef ds:uri="http://schemas.microsoft.com/office/infopath/2007/PartnerControls"/>
    <ds:schemaRef ds:uri="http://schemas.microsoft.com/office/2006/documentManagement/types"/>
    <ds:schemaRef ds:uri="http://purl.org/dc/terms/"/>
    <ds:schemaRef ds:uri="http://purl.org/dc/elements/1.1/"/>
    <ds:schemaRef ds:uri="http://www.w3.org/XML/1998/namespace"/>
    <ds:schemaRef ds:uri="http://schemas.microsoft.com/office/2006/metadata/properties"/>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459</TotalTime>
  <Words>661</Words>
  <Application>Microsoft Office PowerPoint</Application>
  <PresentationFormat>On-screen Show (4:3)</PresentationFormat>
  <Paragraphs>111</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Georgia</vt:lpstr>
      <vt:lpstr>Office Theme</vt:lpstr>
      <vt:lpstr>Office of Community Care    and Mission Act Updates </vt:lpstr>
      <vt:lpstr>Overview</vt:lpstr>
      <vt:lpstr>Overview</vt:lpstr>
      <vt:lpstr>Process Improvement</vt:lpstr>
      <vt:lpstr>Single Community Care Program</vt:lpstr>
      <vt:lpstr>Improved Customer Service</vt:lpstr>
      <vt:lpstr>New Urgent Care Benefit</vt:lpstr>
      <vt:lpstr>New Community Care Network</vt:lpstr>
      <vt:lpstr>Modern IT Systems</vt:lpstr>
      <vt:lpstr>General Eligibility</vt:lpstr>
      <vt:lpstr>Specific Eligibility</vt:lpstr>
      <vt:lpstr>Billing</vt:lpstr>
      <vt:lpstr>Facility Community Care Office Activities</vt:lpstr>
      <vt:lpstr>Facility Community Care Office Activities </vt:lpstr>
      <vt:lpstr>Questions</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Williams, Renee</cp:lastModifiedBy>
  <cp:revision>27</cp:revision>
  <cp:lastPrinted>2019-04-08T17:51:25Z</cp:lastPrinted>
  <dcterms:created xsi:type="dcterms:W3CDTF">2017-07-11T19:54:06Z</dcterms:created>
  <dcterms:modified xsi:type="dcterms:W3CDTF">2019-04-08T18:33:11Z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0x0101000BC353C57BF2A242AD7382073C4DE61F</vt:lpwstr>
  </property>
  <property fmtid="{D5CDD505-2E9C-101B-9397-08002B2CF9AE}" pid="3" name="Order">
    <vt:r8>9600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