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colors4.xml" ContentType="application/vnd.ms-office.chartcolorstyle+xml"/>
  <Override PartName="/ppt/theme/theme1.xml" ContentType="application/vnd.openxmlformats-officedocument.theme+xml"/>
  <Override PartName="/ppt/theme/theme3.xml" ContentType="application/vnd.openxmlformats-officedocument.theme+xml"/>
  <Override PartName="/ppt/charts/chart4.xml" ContentType="application/vnd.openxmlformats-officedocument.drawingml.char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style4.xml" ContentType="application/vnd.ms-office.chartstyle+xml"/>
  <Override PartName="/ppt/charts/colors3.xml" ContentType="application/vnd.ms-office.chartcolorstyle+xml"/>
  <Override PartName="/ppt/charts/chart5.xml" ContentType="application/vnd.openxmlformats-officedocument.drawingml.chart+xml"/>
  <Override PartName="/ppt/theme/theme2.xml" ContentType="application/vnd.openxmlformats-officedocument.theme+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377" r:id="rId3"/>
    <p:sldId id="537" r:id="rId4"/>
    <p:sldId id="291" r:id="rId5"/>
    <p:sldId id="328" r:id="rId6"/>
    <p:sldId id="293" r:id="rId7"/>
    <p:sldId id="294" r:id="rId8"/>
    <p:sldId id="267" r:id="rId9"/>
    <p:sldId id="312" r:id="rId10"/>
    <p:sldId id="546" r:id="rId11"/>
    <p:sldId id="547" r:id="rId12"/>
    <p:sldId id="548" r:id="rId13"/>
    <p:sldId id="536" r:id="rId14"/>
    <p:sldId id="538" r:id="rId15"/>
    <p:sldId id="550" r:id="rId16"/>
    <p:sldId id="551" r:id="rId17"/>
    <p:sldId id="552" r:id="rId18"/>
    <p:sldId id="544" r:id="rId19"/>
    <p:sldId id="545" r:id="rId20"/>
    <p:sldId id="549" r:id="rId21"/>
    <p:sldId id="539" r:id="rId22"/>
    <p:sldId id="543" r:id="rId23"/>
    <p:sldId id="554" r:id="rId24"/>
    <p:sldId id="555" r:id="rId25"/>
    <p:sldId id="557" r:id="rId26"/>
    <p:sldId id="556" r:id="rId27"/>
    <p:sldId id="281" r:id="rId28"/>
    <p:sldId id="296" r:id="rId29"/>
    <p:sldId id="35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6133A1-E1F8-4E61-B5E0-702D75A0E5DC}">
          <p14:sldIdLst>
            <p14:sldId id="377"/>
            <p14:sldId id="537"/>
            <p14:sldId id="291"/>
            <p14:sldId id="328"/>
            <p14:sldId id="293"/>
            <p14:sldId id="294"/>
            <p14:sldId id="267"/>
            <p14:sldId id="312"/>
            <p14:sldId id="546"/>
            <p14:sldId id="547"/>
            <p14:sldId id="548"/>
            <p14:sldId id="536"/>
            <p14:sldId id="538"/>
            <p14:sldId id="550"/>
            <p14:sldId id="551"/>
            <p14:sldId id="552"/>
            <p14:sldId id="544"/>
            <p14:sldId id="545"/>
            <p14:sldId id="549"/>
            <p14:sldId id="539"/>
            <p14:sldId id="543"/>
            <p14:sldId id="554"/>
            <p14:sldId id="555"/>
            <p14:sldId id="557"/>
            <p14:sldId id="556"/>
            <p14:sldId id="281"/>
            <p14:sldId id="296"/>
            <p14:sldId id="35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cock, Kevin" initials="HK" lastIdx="6" clrIdx="0">
    <p:extLst>
      <p:ext uri="{19B8F6BF-5375-455C-9EA6-DF929625EA0E}">
        <p15:presenceInfo xmlns:p15="http://schemas.microsoft.com/office/powerpoint/2012/main" userId="Hancock, Kevin" providerId="None"/>
      </p:ext>
    </p:extLst>
  </p:cmAuthor>
  <p:cmAuthor id="2" name="Wachter, Derek" initials="WD" lastIdx="3" clrIdx="1">
    <p:extLst>
      <p:ext uri="{19B8F6BF-5375-455C-9EA6-DF929625EA0E}">
        <p15:presenceInfo xmlns:p15="http://schemas.microsoft.com/office/powerpoint/2012/main" userId="Wachter, Derek" providerId="None"/>
      </p:ext>
    </p:extLst>
  </p:cmAuthor>
  <p:cmAuthor id="3" name="Pat Brady" initials="PB" lastIdx="11" clrIdx="3">
    <p:extLst>
      <p:ext uri="{19B8F6BF-5375-455C-9EA6-DF929625EA0E}">
        <p15:presenceInfo xmlns:p15="http://schemas.microsoft.com/office/powerpoint/2012/main" userId="8226d2bec95dbf01" providerId="Windows Live"/>
      </p:ext>
    </p:extLst>
  </p:cmAuthor>
  <p:cmAuthor id="4" name="Vovakes, Jill" initials="VJ" lastIdx="26" clrIdx="4">
    <p:extLst>
      <p:ext uri="{19B8F6BF-5375-455C-9EA6-DF929625EA0E}">
        <p15:presenceInfo xmlns:p15="http://schemas.microsoft.com/office/powerpoint/2012/main" userId="Vovakes, Jill" providerId="None"/>
      </p:ext>
    </p:extLst>
  </p:cmAuthor>
  <p:cmAuthor id="5" name="Hale, Jennifer" initials="HJ" lastIdx="14" clrIdx="5">
    <p:extLst>
      <p:ext uri="{19B8F6BF-5375-455C-9EA6-DF929625EA0E}">
        <p15:presenceInfo xmlns:p15="http://schemas.microsoft.com/office/powerpoint/2012/main" userId="Hale, Jennifer" providerId="None"/>
      </p:ext>
    </p:extLst>
  </p:cmAuthor>
  <p:cmAuthor id="6" name="Wierman, Kristen" initials="WK" lastIdx="2" clrIdx="6">
    <p:extLst>
      <p:ext uri="{19B8F6BF-5375-455C-9EA6-DF929625EA0E}">
        <p15:presenceInfo xmlns:p15="http://schemas.microsoft.com/office/powerpoint/2012/main" userId="Wierman, Krist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52A6"/>
    <a:srgbClr val="70AD47"/>
    <a:srgbClr val="7AA9DA"/>
    <a:srgbClr val="5694CB"/>
    <a:srgbClr val="4C84B6"/>
    <a:srgbClr val="41719C"/>
    <a:srgbClr val="B4C7E7"/>
    <a:srgbClr val="A4C0E3"/>
    <a:srgbClr val="569FD3"/>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varScale="1">
        <p:scale>
          <a:sx n="114" d="100"/>
          <a:sy n="114" d="100"/>
        </p:scale>
        <p:origin x="15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3.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85212414005705"/>
          <c:y val="1.1718749279112373E-2"/>
          <c:w val="0.5715382878501285"/>
          <c:h val="0.94500640102076761"/>
        </c:manualLayout>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DC03-4225-B676-BE5BDF05CD9B}"/>
              </c:ext>
            </c:extLst>
          </c:dPt>
          <c:dPt>
            <c:idx val="1"/>
            <c:bubble3D val="0"/>
            <c:spPr>
              <a:solidFill>
                <a:schemeClr val="accent5">
                  <a:lumMod val="40000"/>
                  <a:lumOff val="60000"/>
                </a:schemeClr>
              </a:solidFill>
              <a:ln w="19050">
                <a:noFill/>
              </a:ln>
              <a:effectLst/>
            </c:spPr>
            <c:extLst>
              <c:ext xmlns:c16="http://schemas.microsoft.com/office/drawing/2014/chart" uri="{C3380CC4-5D6E-409C-BE32-E72D297353CC}">
                <c16:uniqueId val="{00000005-46F7-4527-BA79-F8FB7C7F9D59}"/>
              </c:ext>
            </c:extLst>
          </c:dPt>
          <c:dPt>
            <c:idx val="2"/>
            <c:bubble3D val="0"/>
            <c:spPr>
              <a:solidFill>
                <a:schemeClr val="accent2"/>
              </a:solidFill>
              <a:ln w="19050">
                <a:noFill/>
              </a:ln>
              <a:effectLst/>
            </c:spPr>
            <c:extLst>
              <c:ext xmlns:c16="http://schemas.microsoft.com/office/drawing/2014/chart" uri="{C3380CC4-5D6E-409C-BE32-E72D297353CC}">
                <c16:uniqueId val="{00000004-46F7-4527-BA79-F8FB7C7F9D59}"/>
              </c:ext>
            </c:extLst>
          </c:dPt>
          <c:dPt>
            <c:idx val="3"/>
            <c:bubble3D val="0"/>
            <c:spPr>
              <a:solidFill>
                <a:schemeClr val="accent2">
                  <a:lumMod val="60000"/>
                  <a:lumOff val="40000"/>
                </a:schemeClr>
              </a:solidFill>
              <a:ln w="19050">
                <a:noFill/>
              </a:ln>
              <a:effectLst/>
            </c:spPr>
            <c:extLst>
              <c:ext xmlns:c16="http://schemas.microsoft.com/office/drawing/2014/chart" uri="{C3380CC4-5D6E-409C-BE32-E72D297353CC}">
                <c16:uniqueId val="{00000003-46F7-4527-BA79-F8FB7C7F9D59}"/>
              </c:ext>
            </c:extLst>
          </c:dPt>
          <c:dPt>
            <c:idx val="4"/>
            <c:bubble3D val="0"/>
            <c:spPr>
              <a:solidFill>
                <a:schemeClr val="accent5">
                  <a:lumMod val="75000"/>
                </a:schemeClr>
              </a:solidFill>
              <a:ln w="19050">
                <a:noFill/>
              </a:ln>
              <a:effectLst/>
            </c:spPr>
            <c:extLst>
              <c:ext xmlns:c16="http://schemas.microsoft.com/office/drawing/2014/chart" uri="{C3380CC4-5D6E-409C-BE32-E72D297353CC}">
                <c16:uniqueId val="{00000002-46F7-4527-BA79-F8FB7C7F9D59}"/>
              </c:ext>
            </c:extLst>
          </c:dPt>
          <c:dPt>
            <c:idx val="5"/>
            <c:bubble3D val="0"/>
            <c:spPr>
              <a:solidFill>
                <a:schemeClr val="accent6"/>
              </a:solidFill>
              <a:ln w="19050">
                <a:noFill/>
              </a:ln>
              <a:effectLst/>
            </c:spPr>
            <c:extLst>
              <c:ext xmlns:c16="http://schemas.microsoft.com/office/drawing/2014/chart" uri="{C3380CC4-5D6E-409C-BE32-E72D297353CC}">
                <c16:uniqueId val="{0000000B-DC03-4225-B676-BE5BDF05CD9B}"/>
              </c:ext>
            </c:extLst>
          </c:dPt>
          <c:cat>
            <c:strRef>
              <c:f>Sheet1!$A$2:$A$7</c:f>
              <c:strCache>
                <c:ptCount val="5"/>
                <c:pt idx="0">
                  <c:v>Duals in Waivers</c:v>
                </c:pt>
                <c:pt idx="1">
                  <c:v>Duals in Nursing Facilities</c:v>
                </c:pt>
                <c:pt idx="2">
                  <c:v>Non-Duals in Waivers</c:v>
                </c:pt>
                <c:pt idx="3">
                  <c:v>Non-Duals in Nursing Facilities</c:v>
                </c:pt>
                <c:pt idx="4">
                  <c:v>Community Well Duals</c:v>
                </c:pt>
              </c:strCache>
            </c:strRef>
          </c:cat>
          <c:val>
            <c:numRef>
              <c:f>Sheet1!$B$2:$B$7</c:f>
              <c:numCache>
                <c:formatCode>General</c:formatCode>
                <c:ptCount val="6"/>
                <c:pt idx="0">
                  <c:v>14609</c:v>
                </c:pt>
                <c:pt idx="1">
                  <c:v>23323</c:v>
                </c:pt>
                <c:pt idx="2">
                  <c:v>4089</c:v>
                </c:pt>
                <c:pt idx="3">
                  <c:v>1096</c:v>
                </c:pt>
                <c:pt idx="4">
                  <c:v>99887</c:v>
                </c:pt>
              </c:numCache>
            </c:numRef>
          </c:val>
          <c:extLst>
            <c:ext xmlns:c16="http://schemas.microsoft.com/office/drawing/2014/chart" uri="{C3380CC4-5D6E-409C-BE32-E72D297353CC}">
              <c16:uniqueId val="{00000000-46F7-4527-BA79-F8FB7C7F9D59}"/>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D-DC03-4225-B676-BE5BDF05CD9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F-DC03-4225-B676-BE5BDF05CD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1-DC03-4225-B676-BE5BDF05CD9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3-DC03-4225-B676-BE5BDF05CD9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5-DC03-4225-B676-BE5BDF05CD9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7-DC03-4225-B676-BE5BDF05CD9B}"/>
              </c:ext>
            </c:extLst>
          </c:dPt>
          <c:cat>
            <c:strRef>
              <c:f>Sheet1!$A$2:$A$7</c:f>
              <c:strCache>
                <c:ptCount val="5"/>
                <c:pt idx="0">
                  <c:v>Duals in Waivers</c:v>
                </c:pt>
                <c:pt idx="1">
                  <c:v>Duals in Nursing Facilities</c:v>
                </c:pt>
                <c:pt idx="2">
                  <c:v>Non-Duals in Waivers</c:v>
                </c:pt>
                <c:pt idx="3">
                  <c:v>Non-Duals in Nursing Facilities</c:v>
                </c:pt>
                <c:pt idx="4">
                  <c:v>Community Well Duals</c:v>
                </c:pt>
              </c:strCache>
            </c:strRef>
          </c:cat>
          <c:val>
            <c:numRef>
              <c:f>Sheet1!$C$2:$C$7</c:f>
              <c:numCache>
                <c:formatCode>General</c:formatCode>
                <c:ptCount val="6"/>
              </c:numCache>
            </c:numRef>
          </c:val>
          <c:extLst>
            <c:ext xmlns:c16="http://schemas.microsoft.com/office/drawing/2014/chart" uri="{C3380CC4-5D6E-409C-BE32-E72D297353CC}">
              <c16:uniqueId val="{00000001-46F7-4527-BA79-F8FB7C7F9D5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785212414005705"/>
          <c:y val="1.1718749279112373E-2"/>
          <c:w val="0.5715382878501285"/>
          <c:h val="0.94500640102076761"/>
        </c:manualLayout>
      </c:layout>
      <c:doughnutChart>
        <c:varyColors val="1"/>
        <c:ser>
          <c:idx val="0"/>
          <c:order val="0"/>
          <c:tx>
            <c:strRef>
              <c:f>Sheet1!$B$1</c:f>
              <c:strCache>
                <c:ptCount val="1"/>
                <c:pt idx="0">
                  <c:v>Sales</c:v>
                </c:pt>
              </c:strCache>
            </c:strRef>
          </c:tx>
          <c:dPt>
            <c:idx val="0"/>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1-DC03-4225-B676-BE5BDF05CD9B}"/>
              </c:ext>
            </c:extLst>
          </c:dPt>
          <c:dPt>
            <c:idx val="1"/>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5-46F7-4527-BA79-F8FB7C7F9D59}"/>
              </c:ext>
            </c:extLst>
          </c:dPt>
          <c:dPt>
            <c:idx val="2"/>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04-46F7-4527-BA79-F8FB7C7F9D59}"/>
              </c:ext>
            </c:extLst>
          </c:dPt>
          <c:dPt>
            <c:idx val="3"/>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03-46F7-4527-BA79-F8FB7C7F9D59}"/>
              </c:ext>
            </c:extLst>
          </c:dPt>
          <c:dPt>
            <c:idx val="4"/>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02-46F7-4527-BA79-F8FB7C7F9D59}"/>
              </c:ext>
            </c:extLst>
          </c:dPt>
          <c:dPt>
            <c:idx val="5"/>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0B-DC03-4225-B676-BE5BDF05CD9B}"/>
              </c:ext>
            </c:extLst>
          </c:dPt>
          <c:cat>
            <c:strRef>
              <c:f>Sheet1!$A$2:$A$7</c:f>
              <c:strCache>
                <c:ptCount val="5"/>
                <c:pt idx="0">
                  <c:v>Duals in Waivers</c:v>
                </c:pt>
                <c:pt idx="1">
                  <c:v>Duals in Nursing Facilities</c:v>
                </c:pt>
                <c:pt idx="2">
                  <c:v>Non-Duals in Waivers</c:v>
                </c:pt>
                <c:pt idx="3">
                  <c:v>Non-Duals in Nursing Facilities</c:v>
                </c:pt>
                <c:pt idx="4">
                  <c:v>Healthy Duals</c:v>
                </c:pt>
              </c:strCache>
            </c:strRef>
          </c:cat>
          <c:val>
            <c:numRef>
              <c:f>Sheet1!$B$2:$B$7</c:f>
              <c:numCache>
                <c:formatCode>General</c:formatCode>
                <c:ptCount val="6"/>
                <c:pt idx="0">
                  <c:v>6269</c:v>
                </c:pt>
                <c:pt idx="1">
                  <c:v>10861</c:v>
                </c:pt>
                <c:pt idx="2">
                  <c:v>1996</c:v>
                </c:pt>
                <c:pt idx="3">
                  <c:v>507</c:v>
                </c:pt>
                <c:pt idx="4">
                  <c:v>46411</c:v>
                </c:pt>
              </c:numCache>
            </c:numRef>
          </c:val>
          <c:extLst>
            <c:ext xmlns:c16="http://schemas.microsoft.com/office/drawing/2014/chart" uri="{C3380CC4-5D6E-409C-BE32-E72D297353CC}">
              <c16:uniqueId val="{00000000-46F7-4527-BA79-F8FB7C7F9D59}"/>
            </c:ext>
          </c:extLst>
        </c:ser>
        <c:ser>
          <c:idx val="1"/>
          <c:order val="1"/>
          <c:tx>
            <c:strRef>
              <c:f>Sheet1!$C$1</c:f>
              <c:strCache>
                <c:ptCount val="1"/>
                <c:pt idx="0">
                  <c:v>Column1</c:v>
                </c:pt>
              </c:strCache>
            </c:strRef>
          </c:tx>
          <c:dPt>
            <c:idx val="0"/>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D-DC03-4225-B676-BE5BDF05CD9B}"/>
              </c:ext>
            </c:extLst>
          </c:dPt>
          <c:dPt>
            <c:idx val="1"/>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F-DC03-4225-B676-BE5BDF05CD9B}"/>
              </c:ext>
            </c:extLst>
          </c:dPt>
          <c:dPt>
            <c:idx val="2"/>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11-DC03-4225-B676-BE5BDF05CD9B}"/>
              </c:ext>
            </c:extLst>
          </c:dPt>
          <c:dPt>
            <c:idx val="3"/>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13-DC03-4225-B676-BE5BDF05CD9B}"/>
              </c:ext>
            </c:extLst>
          </c:dPt>
          <c:dPt>
            <c:idx val="4"/>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15-DC03-4225-B676-BE5BDF05CD9B}"/>
              </c:ext>
            </c:extLst>
          </c:dPt>
          <c:dPt>
            <c:idx val="5"/>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17-DC03-4225-B676-BE5BDF05CD9B}"/>
              </c:ext>
            </c:extLst>
          </c:dPt>
          <c:cat>
            <c:strRef>
              <c:f>Sheet1!$A$2:$A$7</c:f>
              <c:strCache>
                <c:ptCount val="5"/>
                <c:pt idx="0">
                  <c:v>Duals in Waivers</c:v>
                </c:pt>
                <c:pt idx="1">
                  <c:v>Duals in Nursing Facilities</c:v>
                </c:pt>
                <c:pt idx="2">
                  <c:v>Non-Duals in Waivers</c:v>
                </c:pt>
                <c:pt idx="3">
                  <c:v>Non-Duals in Nursing Facilities</c:v>
                </c:pt>
                <c:pt idx="4">
                  <c:v>Healthy Duals</c:v>
                </c:pt>
              </c:strCache>
            </c:strRef>
          </c:cat>
          <c:val>
            <c:numRef>
              <c:f>Sheet1!$C$2:$C$7</c:f>
              <c:numCache>
                <c:formatCode>General</c:formatCode>
                <c:ptCount val="6"/>
              </c:numCache>
            </c:numRef>
          </c:val>
          <c:extLst>
            <c:ext xmlns:c16="http://schemas.microsoft.com/office/drawing/2014/chart" uri="{C3380CC4-5D6E-409C-BE32-E72D297353CC}">
              <c16:uniqueId val="{00000001-46F7-4527-BA79-F8FB7C7F9D5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785212414005705"/>
          <c:y val="1.1718749279112373E-2"/>
          <c:w val="0.5715382878501285"/>
          <c:h val="0.94500640102076761"/>
        </c:manualLayout>
      </c:layout>
      <c:doughnutChart>
        <c:varyColors val="1"/>
        <c:ser>
          <c:idx val="0"/>
          <c:order val="0"/>
          <c:tx>
            <c:strRef>
              <c:f>Sheet1!$B$1</c:f>
              <c:strCache>
                <c:ptCount val="1"/>
                <c:pt idx="0">
                  <c:v>Sales</c:v>
                </c:pt>
              </c:strCache>
            </c:strRef>
          </c:tx>
          <c:dPt>
            <c:idx val="0"/>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1-DC03-4225-B676-BE5BDF05CD9B}"/>
              </c:ext>
            </c:extLst>
          </c:dPt>
          <c:dPt>
            <c:idx val="1"/>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5-46F7-4527-BA79-F8FB7C7F9D59}"/>
              </c:ext>
            </c:extLst>
          </c:dPt>
          <c:dPt>
            <c:idx val="2"/>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04-46F7-4527-BA79-F8FB7C7F9D59}"/>
              </c:ext>
            </c:extLst>
          </c:dPt>
          <c:dPt>
            <c:idx val="3"/>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03-46F7-4527-BA79-F8FB7C7F9D59}"/>
              </c:ext>
            </c:extLst>
          </c:dPt>
          <c:dPt>
            <c:idx val="4"/>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02-46F7-4527-BA79-F8FB7C7F9D59}"/>
              </c:ext>
            </c:extLst>
          </c:dPt>
          <c:dPt>
            <c:idx val="5"/>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0B-DC03-4225-B676-BE5BDF05CD9B}"/>
              </c:ext>
            </c:extLst>
          </c:dPt>
          <c:cat>
            <c:strRef>
              <c:f>Sheet1!$A$2:$A$7</c:f>
              <c:strCache>
                <c:ptCount val="5"/>
                <c:pt idx="0">
                  <c:v>Duals in Waivers</c:v>
                </c:pt>
                <c:pt idx="1">
                  <c:v>Duals in Nursing Facilities</c:v>
                </c:pt>
                <c:pt idx="2">
                  <c:v>Non-Duals in Waivers</c:v>
                </c:pt>
                <c:pt idx="3">
                  <c:v>Non-Duals in Nursing Facilities</c:v>
                </c:pt>
                <c:pt idx="4">
                  <c:v>Healthy Duals</c:v>
                </c:pt>
              </c:strCache>
            </c:strRef>
          </c:cat>
          <c:val>
            <c:numRef>
              <c:f>Sheet1!$B$2:$B$7</c:f>
              <c:numCache>
                <c:formatCode>General</c:formatCode>
                <c:ptCount val="6"/>
                <c:pt idx="0">
                  <c:v>3671</c:v>
                </c:pt>
                <c:pt idx="1">
                  <c:v>4053</c:v>
                </c:pt>
                <c:pt idx="2">
                  <c:v>1080</c:v>
                </c:pt>
                <c:pt idx="3">
                  <c:v>189</c:v>
                </c:pt>
                <c:pt idx="4">
                  <c:v>18737</c:v>
                </c:pt>
              </c:numCache>
            </c:numRef>
          </c:val>
          <c:extLst>
            <c:ext xmlns:c16="http://schemas.microsoft.com/office/drawing/2014/chart" uri="{C3380CC4-5D6E-409C-BE32-E72D297353CC}">
              <c16:uniqueId val="{00000000-46F7-4527-BA79-F8FB7C7F9D59}"/>
            </c:ext>
          </c:extLst>
        </c:ser>
        <c:ser>
          <c:idx val="1"/>
          <c:order val="1"/>
          <c:tx>
            <c:strRef>
              <c:f>Sheet1!$C$1</c:f>
              <c:strCache>
                <c:ptCount val="1"/>
                <c:pt idx="0">
                  <c:v>Column1</c:v>
                </c:pt>
              </c:strCache>
            </c:strRef>
          </c:tx>
          <c:dPt>
            <c:idx val="0"/>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D-DC03-4225-B676-BE5BDF05CD9B}"/>
              </c:ext>
            </c:extLst>
          </c:dPt>
          <c:dPt>
            <c:idx val="1"/>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F-DC03-4225-B676-BE5BDF05CD9B}"/>
              </c:ext>
            </c:extLst>
          </c:dPt>
          <c:dPt>
            <c:idx val="2"/>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11-DC03-4225-B676-BE5BDF05CD9B}"/>
              </c:ext>
            </c:extLst>
          </c:dPt>
          <c:dPt>
            <c:idx val="3"/>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13-DC03-4225-B676-BE5BDF05CD9B}"/>
              </c:ext>
            </c:extLst>
          </c:dPt>
          <c:dPt>
            <c:idx val="4"/>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15-DC03-4225-B676-BE5BDF05CD9B}"/>
              </c:ext>
            </c:extLst>
          </c:dPt>
          <c:dPt>
            <c:idx val="5"/>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17-DC03-4225-B676-BE5BDF05CD9B}"/>
              </c:ext>
            </c:extLst>
          </c:dPt>
          <c:cat>
            <c:strRef>
              <c:f>Sheet1!$A$2:$A$7</c:f>
              <c:strCache>
                <c:ptCount val="5"/>
                <c:pt idx="0">
                  <c:v>Duals in Waivers</c:v>
                </c:pt>
                <c:pt idx="1">
                  <c:v>Duals in Nursing Facilities</c:v>
                </c:pt>
                <c:pt idx="2">
                  <c:v>Non-Duals in Waivers</c:v>
                </c:pt>
                <c:pt idx="3">
                  <c:v>Non-Duals in Nursing Facilities</c:v>
                </c:pt>
                <c:pt idx="4">
                  <c:v>Healthy Duals</c:v>
                </c:pt>
              </c:strCache>
            </c:strRef>
          </c:cat>
          <c:val>
            <c:numRef>
              <c:f>Sheet1!$C$2:$C$7</c:f>
              <c:numCache>
                <c:formatCode>General</c:formatCode>
                <c:ptCount val="6"/>
              </c:numCache>
            </c:numRef>
          </c:val>
          <c:extLst>
            <c:ext xmlns:c16="http://schemas.microsoft.com/office/drawing/2014/chart" uri="{C3380CC4-5D6E-409C-BE32-E72D297353CC}">
              <c16:uniqueId val="{00000001-46F7-4527-BA79-F8FB7C7F9D5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785212414005705"/>
          <c:y val="1.1718749279112373E-2"/>
          <c:w val="0.5715382878501285"/>
          <c:h val="0.94500640102076761"/>
        </c:manualLayout>
      </c:layout>
      <c:doughnutChart>
        <c:varyColors val="1"/>
        <c:ser>
          <c:idx val="0"/>
          <c:order val="0"/>
          <c:tx>
            <c:strRef>
              <c:f>Sheet1!$B$1</c:f>
              <c:strCache>
                <c:ptCount val="1"/>
                <c:pt idx="0">
                  <c:v>Sales</c:v>
                </c:pt>
              </c:strCache>
            </c:strRef>
          </c:tx>
          <c:dPt>
            <c:idx val="0"/>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1-DC03-4225-B676-BE5BDF05CD9B}"/>
              </c:ext>
            </c:extLst>
          </c:dPt>
          <c:dPt>
            <c:idx val="1"/>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5-46F7-4527-BA79-F8FB7C7F9D59}"/>
              </c:ext>
            </c:extLst>
          </c:dPt>
          <c:dPt>
            <c:idx val="2"/>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04-46F7-4527-BA79-F8FB7C7F9D59}"/>
              </c:ext>
            </c:extLst>
          </c:dPt>
          <c:dPt>
            <c:idx val="3"/>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03-46F7-4527-BA79-F8FB7C7F9D59}"/>
              </c:ext>
            </c:extLst>
          </c:dPt>
          <c:dPt>
            <c:idx val="4"/>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02-46F7-4527-BA79-F8FB7C7F9D59}"/>
              </c:ext>
            </c:extLst>
          </c:dPt>
          <c:dPt>
            <c:idx val="5"/>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0B-DC03-4225-B676-BE5BDF05CD9B}"/>
              </c:ext>
            </c:extLst>
          </c:dPt>
          <c:cat>
            <c:strRef>
              <c:f>Sheet1!$A$2:$A$7</c:f>
              <c:strCache>
                <c:ptCount val="5"/>
                <c:pt idx="0">
                  <c:v>Duals in Waivers</c:v>
                </c:pt>
                <c:pt idx="1">
                  <c:v>Duals in Nursing Facilities</c:v>
                </c:pt>
                <c:pt idx="2">
                  <c:v>Non-Duals in Waivers</c:v>
                </c:pt>
                <c:pt idx="3">
                  <c:v>Non-Duals in Nursing Facilities</c:v>
                </c:pt>
                <c:pt idx="4">
                  <c:v>Healthy Duals</c:v>
                </c:pt>
              </c:strCache>
            </c:strRef>
          </c:cat>
          <c:val>
            <c:numRef>
              <c:f>Sheet1!$B$2:$B$7</c:f>
              <c:numCache>
                <c:formatCode>General</c:formatCode>
                <c:ptCount val="6"/>
                <c:pt idx="0">
                  <c:v>4664</c:v>
                </c:pt>
                <c:pt idx="1">
                  <c:v>8397</c:v>
                </c:pt>
                <c:pt idx="2">
                  <c:v>1007</c:v>
                </c:pt>
                <c:pt idx="3">
                  <c:v>400</c:v>
                </c:pt>
                <c:pt idx="4">
                  <c:v>34727</c:v>
                </c:pt>
              </c:numCache>
            </c:numRef>
          </c:val>
          <c:extLst>
            <c:ext xmlns:c16="http://schemas.microsoft.com/office/drawing/2014/chart" uri="{C3380CC4-5D6E-409C-BE32-E72D297353CC}">
              <c16:uniqueId val="{00000000-46F7-4527-BA79-F8FB7C7F9D59}"/>
            </c:ext>
          </c:extLst>
        </c:ser>
        <c:ser>
          <c:idx val="1"/>
          <c:order val="1"/>
          <c:tx>
            <c:strRef>
              <c:f>Sheet1!$C$1</c:f>
              <c:strCache>
                <c:ptCount val="1"/>
                <c:pt idx="0">
                  <c:v>Column1</c:v>
                </c:pt>
              </c:strCache>
            </c:strRef>
          </c:tx>
          <c:dPt>
            <c:idx val="0"/>
            <c:bubble3D val="0"/>
            <c:spPr>
              <a:solidFill>
                <a:schemeClr val="accent1">
                  <a:shade val="50000"/>
                </a:schemeClr>
              </a:solidFill>
              <a:ln w="19050">
                <a:solidFill>
                  <a:schemeClr val="lt1"/>
                </a:solidFill>
              </a:ln>
              <a:effectLst/>
            </c:spPr>
            <c:extLst>
              <c:ext xmlns:c16="http://schemas.microsoft.com/office/drawing/2014/chart" uri="{C3380CC4-5D6E-409C-BE32-E72D297353CC}">
                <c16:uniqueId val="{0000000D-DC03-4225-B676-BE5BDF05CD9B}"/>
              </c:ext>
            </c:extLst>
          </c:dPt>
          <c:dPt>
            <c:idx val="1"/>
            <c:bubble3D val="0"/>
            <c:spPr>
              <a:solidFill>
                <a:schemeClr val="accent1">
                  <a:shade val="70000"/>
                </a:schemeClr>
              </a:solidFill>
              <a:ln w="19050">
                <a:solidFill>
                  <a:schemeClr val="lt1"/>
                </a:solidFill>
              </a:ln>
              <a:effectLst/>
            </c:spPr>
            <c:extLst>
              <c:ext xmlns:c16="http://schemas.microsoft.com/office/drawing/2014/chart" uri="{C3380CC4-5D6E-409C-BE32-E72D297353CC}">
                <c16:uniqueId val="{0000000F-DC03-4225-B676-BE5BDF05CD9B}"/>
              </c:ext>
            </c:extLst>
          </c:dPt>
          <c:dPt>
            <c:idx val="2"/>
            <c:bubble3D val="0"/>
            <c:spPr>
              <a:solidFill>
                <a:schemeClr val="accent1">
                  <a:shade val="90000"/>
                </a:schemeClr>
              </a:solidFill>
              <a:ln w="19050">
                <a:solidFill>
                  <a:schemeClr val="lt1"/>
                </a:solidFill>
              </a:ln>
              <a:effectLst/>
            </c:spPr>
            <c:extLst>
              <c:ext xmlns:c16="http://schemas.microsoft.com/office/drawing/2014/chart" uri="{C3380CC4-5D6E-409C-BE32-E72D297353CC}">
                <c16:uniqueId val="{00000011-DC03-4225-B676-BE5BDF05CD9B}"/>
              </c:ext>
            </c:extLst>
          </c:dPt>
          <c:dPt>
            <c:idx val="3"/>
            <c:bubble3D val="0"/>
            <c:spPr>
              <a:solidFill>
                <a:schemeClr val="accent1">
                  <a:tint val="90000"/>
                </a:schemeClr>
              </a:solidFill>
              <a:ln w="19050">
                <a:solidFill>
                  <a:schemeClr val="lt1"/>
                </a:solidFill>
              </a:ln>
              <a:effectLst/>
            </c:spPr>
            <c:extLst>
              <c:ext xmlns:c16="http://schemas.microsoft.com/office/drawing/2014/chart" uri="{C3380CC4-5D6E-409C-BE32-E72D297353CC}">
                <c16:uniqueId val="{00000013-DC03-4225-B676-BE5BDF05CD9B}"/>
              </c:ext>
            </c:extLst>
          </c:dPt>
          <c:dPt>
            <c:idx val="4"/>
            <c:bubble3D val="0"/>
            <c:spPr>
              <a:solidFill>
                <a:schemeClr val="accent1">
                  <a:tint val="70000"/>
                </a:schemeClr>
              </a:solidFill>
              <a:ln w="19050">
                <a:solidFill>
                  <a:schemeClr val="lt1"/>
                </a:solidFill>
              </a:ln>
              <a:effectLst/>
            </c:spPr>
            <c:extLst>
              <c:ext xmlns:c16="http://schemas.microsoft.com/office/drawing/2014/chart" uri="{C3380CC4-5D6E-409C-BE32-E72D297353CC}">
                <c16:uniqueId val="{00000015-DC03-4225-B676-BE5BDF05CD9B}"/>
              </c:ext>
            </c:extLst>
          </c:dPt>
          <c:dPt>
            <c:idx val="5"/>
            <c:bubble3D val="0"/>
            <c:spPr>
              <a:solidFill>
                <a:schemeClr val="accent1">
                  <a:tint val="50000"/>
                </a:schemeClr>
              </a:solidFill>
              <a:ln w="19050">
                <a:solidFill>
                  <a:schemeClr val="lt1"/>
                </a:solidFill>
              </a:ln>
              <a:effectLst/>
            </c:spPr>
            <c:extLst>
              <c:ext xmlns:c16="http://schemas.microsoft.com/office/drawing/2014/chart" uri="{C3380CC4-5D6E-409C-BE32-E72D297353CC}">
                <c16:uniqueId val="{00000017-DC03-4225-B676-BE5BDF05CD9B}"/>
              </c:ext>
            </c:extLst>
          </c:dPt>
          <c:cat>
            <c:strRef>
              <c:f>Sheet1!$A$2:$A$7</c:f>
              <c:strCache>
                <c:ptCount val="5"/>
                <c:pt idx="0">
                  <c:v>Duals in Waivers</c:v>
                </c:pt>
                <c:pt idx="1">
                  <c:v>Duals in Nursing Facilities</c:v>
                </c:pt>
                <c:pt idx="2">
                  <c:v>Non-Duals in Waivers</c:v>
                </c:pt>
                <c:pt idx="3">
                  <c:v>Non-Duals in Nursing Facilities</c:v>
                </c:pt>
                <c:pt idx="4">
                  <c:v>Healthy Duals</c:v>
                </c:pt>
              </c:strCache>
            </c:strRef>
          </c:cat>
          <c:val>
            <c:numRef>
              <c:f>Sheet1!$C$2:$C$7</c:f>
              <c:numCache>
                <c:formatCode>General</c:formatCode>
                <c:ptCount val="6"/>
              </c:numCache>
            </c:numRef>
          </c:val>
          <c:extLst>
            <c:ext xmlns:c16="http://schemas.microsoft.com/office/drawing/2014/chart" uri="{C3380CC4-5D6E-409C-BE32-E72D297353CC}">
              <c16:uniqueId val="{00000001-46F7-4527-BA79-F8FB7C7F9D59}"/>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Sheet1!$B$2</c:f>
              <c:strCache>
                <c:ptCount val="1"/>
                <c:pt idx="0">
                  <c:v>2014</c:v>
                </c:pt>
              </c:strCache>
            </c:strRef>
          </c:tx>
          <c:spPr>
            <a:solidFill>
              <a:schemeClr val="accent1"/>
            </a:solidFill>
            <a:ln>
              <a:noFill/>
            </a:ln>
            <a:effectLst/>
          </c:spPr>
          <c:invertIfNegative val="0"/>
          <c:cat>
            <c:strRef>
              <c:f>Sheet1!$A$3:$A$15</c:f>
              <c:strCache>
                <c:ptCount val="13"/>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Average</c:v>
                </c:pt>
              </c:strCache>
            </c:strRef>
          </c:cat>
          <c:val>
            <c:numRef>
              <c:f>Sheet1!$B$3:$B$15</c:f>
              <c:numCache>
                <c:formatCode>General</c:formatCode>
                <c:ptCount val="13"/>
                <c:pt idx="0">
                  <c:v>346</c:v>
                </c:pt>
                <c:pt idx="1">
                  <c:v>256</c:v>
                </c:pt>
                <c:pt idx="2">
                  <c:v>589</c:v>
                </c:pt>
                <c:pt idx="3">
                  <c:v>573</c:v>
                </c:pt>
                <c:pt idx="4">
                  <c:v>389</c:v>
                </c:pt>
                <c:pt idx="5">
                  <c:v>526</c:v>
                </c:pt>
                <c:pt idx="6">
                  <c:v>484</c:v>
                </c:pt>
                <c:pt idx="7">
                  <c:v>498</c:v>
                </c:pt>
                <c:pt idx="8">
                  <c:v>611</c:v>
                </c:pt>
                <c:pt idx="9">
                  <c:v>594</c:v>
                </c:pt>
                <c:pt idx="10">
                  <c:v>409</c:v>
                </c:pt>
                <c:pt idx="11">
                  <c:v>483</c:v>
                </c:pt>
                <c:pt idx="12">
                  <c:v>480</c:v>
                </c:pt>
              </c:numCache>
            </c:numRef>
          </c:val>
          <c:extLst>
            <c:ext xmlns:c16="http://schemas.microsoft.com/office/drawing/2014/chart" uri="{C3380CC4-5D6E-409C-BE32-E72D297353CC}">
              <c16:uniqueId val="{00000000-3811-4471-8F7E-4AADD4EEB51D}"/>
            </c:ext>
          </c:extLst>
        </c:ser>
        <c:ser>
          <c:idx val="1"/>
          <c:order val="1"/>
          <c:tx>
            <c:strRef>
              <c:f>Sheet1!$C$2</c:f>
              <c:strCache>
                <c:ptCount val="1"/>
                <c:pt idx="0">
                  <c:v>2015</c:v>
                </c:pt>
              </c:strCache>
            </c:strRef>
          </c:tx>
          <c:spPr>
            <a:solidFill>
              <a:schemeClr val="accent2"/>
            </a:solidFill>
            <a:ln>
              <a:noFill/>
            </a:ln>
            <a:effectLst/>
          </c:spPr>
          <c:invertIfNegative val="0"/>
          <c:cat>
            <c:strRef>
              <c:f>Sheet1!$A$3:$A$15</c:f>
              <c:strCache>
                <c:ptCount val="13"/>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Average</c:v>
                </c:pt>
              </c:strCache>
            </c:strRef>
          </c:cat>
          <c:val>
            <c:numRef>
              <c:f>Sheet1!$C$3:$C$15</c:f>
              <c:numCache>
                <c:formatCode>General</c:formatCode>
                <c:ptCount val="13"/>
                <c:pt idx="0">
                  <c:v>474</c:v>
                </c:pt>
                <c:pt idx="1">
                  <c:v>463</c:v>
                </c:pt>
                <c:pt idx="2">
                  <c:v>628</c:v>
                </c:pt>
                <c:pt idx="3">
                  <c:v>533</c:v>
                </c:pt>
                <c:pt idx="4">
                  <c:v>402</c:v>
                </c:pt>
                <c:pt idx="5">
                  <c:v>545</c:v>
                </c:pt>
                <c:pt idx="6">
                  <c:v>644</c:v>
                </c:pt>
                <c:pt idx="7">
                  <c:v>873</c:v>
                </c:pt>
                <c:pt idx="8">
                  <c:v>749</c:v>
                </c:pt>
                <c:pt idx="9">
                  <c:v>654</c:v>
                </c:pt>
                <c:pt idx="10">
                  <c:v>492</c:v>
                </c:pt>
                <c:pt idx="11">
                  <c:v>556</c:v>
                </c:pt>
                <c:pt idx="12">
                  <c:v>584</c:v>
                </c:pt>
              </c:numCache>
            </c:numRef>
          </c:val>
          <c:extLst>
            <c:ext xmlns:c16="http://schemas.microsoft.com/office/drawing/2014/chart" uri="{C3380CC4-5D6E-409C-BE32-E72D297353CC}">
              <c16:uniqueId val="{00000001-3811-4471-8F7E-4AADD4EEB51D}"/>
            </c:ext>
          </c:extLst>
        </c:ser>
        <c:ser>
          <c:idx val="2"/>
          <c:order val="2"/>
          <c:tx>
            <c:strRef>
              <c:f>Sheet1!$D$2</c:f>
              <c:strCache>
                <c:ptCount val="1"/>
                <c:pt idx="0">
                  <c:v>2016</c:v>
                </c:pt>
              </c:strCache>
            </c:strRef>
          </c:tx>
          <c:spPr>
            <a:solidFill>
              <a:schemeClr val="accent3"/>
            </a:solidFill>
            <a:ln>
              <a:noFill/>
            </a:ln>
            <a:effectLst/>
          </c:spPr>
          <c:invertIfNegative val="0"/>
          <c:cat>
            <c:strRef>
              <c:f>Sheet1!$A$3:$A$15</c:f>
              <c:strCache>
                <c:ptCount val="13"/>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Average</c:v>
                </c:pt>
              </c:strCache>
            </c:strRef>
          </c:cat>
          <c:val>
            <c:numRef>
              <c:f>Sheet1!$D$3:$D$15</c:f>
              <c:numCache>
                <c:formatCode>General</c:formatCode>
                <c:ptCount val="13"/>
                <c:pt idx="0">
                  <c:v>477</c:v>
                </c:pt>
                <c:pt idx="1">
                  <c:v>681</c:v>
                </c:pt>
                <c:pt idx="2">
                  <c:v>946</c:v>
                </c:pt>
                <c:pt idx="3">
                  <c:v>856</c:v>
                </c:pt>
                <c:pt idx="4">
                  <c:v>814</c:v>
                </c:pt>
                <c:pt idx="5">
                  <c:v>857</c:v>
                </c:pt>
                <c:pt idx="6">
                  <c:v>285</c:v>
                </c:pt>
                <c:pt idx="7">
                  <c:v>495</c:v>
                </c:pt>
                <c:pt idx="8">
                  <c:v>538</c:v>
                </c:pt>
                <c:pt idx="9">
                  <c:v>730</c:v>
                </c:pt>
                <c:pt idx="10">
                  <c:v>867</c:v>
                </c:pt>
                <c:pt idx="11" formatCode="#,##0">
                  <c:v>1207</c:v>
                </c:pt>
                <c:pt idx="12">
                  <c:v>729</c:v>
                </c:pt>
              </c:numCache>
            </c:numRef>
          </c:val>
          <c:extLst>
            <c:ext xmlns:c16="http://schemas.microsoft.com/office/drawing/2014/chart" uri="{C3380CC4-5D6E-409C-BE32-E72D297353CC}">
              <c16:uniqueId val="{00000002-3811-4471-8F7E-4AADD4EEB51D}"/>
            </c:ext>
          </c:extLst>
        </c:ser>
        <c:ser>
          <c:idx val="3"/>
          <c:order val="3"/>
          <c:tx>
            <c:strRef>
              <c:f>Sheet1!$E$2</c:f>
              <c:strCache>
                <c:ptCount val="1"/>
                <c:pt idx="0">
                  <c:v>2017</c:v>
                </c:pt>
              </c:strCache>
            </c:strRef>
          </c:tx>
          <c:spPr>
            <a:solidFill>
              <a:schemeClr val="accent4"/>
            </a:solidFill>
            <a:ln>
              <a:noFill/>
            </a:ln>
            <a:effectLst/>
          </c:spPr>
          <c:invertIfNegative val="0"/>
          <c:cat>
            <c:strRef>
              <c:f>Sheet1!$A$3:$A$15</c:f>
              <c:strCache>
                <c:ptCount val="13"/>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Average</c:v>
                </c:pt>
              </c:strCache>
            </c:strRef>
          </c:cat>
          <c:val>
            <c:numRef>
              <c:f>Sheet1!$E$3:$E$15</c:f>
              <c:numCache>
                <c:formatCode>General</c:formatCode>
                <c:ptCount val="13"/>
                <c:pt idx="0">
                  <c:v>774</c:v>
                </c:pt>
                <c:pt idx="1">
                  <c:v>882</c:v>
                </c:pt>
                <c:pt idx="2" formatCode="#,##0">
                  <c:v>1003</c:v>
                </c:pt>
                <c:pt idx="3">
                  <c:v>942</c:v>
                </c:pt>
                <c:pt idx="4">
                  <c:v>893</c:v>
                </c:pt>
                <c:pt idx="5">
                  <c:v>742</c:v>
                </c:pt>
                <c:pt idx="6">
                  <c:v>789</c:v>
                </c:pt>
                <c:pt idx="7" formatCode="#,##0">
                  <c:v>1038</c:v>
                </c:pt>
                <c:pt idx="8">
                  <c:v>868</c:v>
                </c:pt>
                <c:pt idx="9" formatCode="#,##0">
                  <c:v>1090</c:v>
                </c:pt>
                <c:pt idx="10">
                  <c:v>919</c:v>
                </c:pt>
                <c:pt idx="11">
                  <c:v>839</c:v>
                </c:pt>
                <c:pt idx="12">
                  <c:v>898</c:v>
                </c:pt>
              </c:numCache>
            </c:numRef>
          </c:val>
          <c:extLst>
            <c:ext xmlns:c16="http://schemas.microsoft.com/office/drawing/2014/chart" uri="{C3380CC4-5D6E-409C-BE32-E72D297353CC}">
              <c16:uniqueId val="{00000003-3811-4471-8F7E-4AADD4EEB51D}"/>
            </c:ext>
          </c:extLst>
        </c:ser>
        <c:ser>
          <c:idx val="4"/>
          <c:order val="4"/>
          <c:tx>
            <c:strRef>
              <c:f>Sheet1!$F$2</c:f>
              <c:strCache>
                <c:ptCount val="1"/>
                <c:pt idx="0">
                  <c:v>2018</c:v>
                </c:pt>
              </c:strCache>
            </c:strRef>
          </c:tx>
          <c:spPr>
            <a:solidFill>
              <a:schemeClr val="accent5"/>
            </a:solidFill>
            <a:ln>
              <a:noFill/>
            </a:ln>
            <a:effectLst/>
          </c:spPr>
          <c:invertIfNegative val="0"/>
          <c:cat>
            <c:strRef>
              <c:f>Sheet1!$A$3:$A$15</c:f>
              <c:strCache>
                <c:ptCount val="13"/>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Average</c:v>
                </c:pt>
              </c:strCache>
            </c:strRef>
          </c:cat>
          <c:val>
            <c:numRef>
              <c:f>Sheet1!$F$3:$F$15</c:f>
              <c:numCache>
                <c:formatCode>General</c:formatCode>
                <c:ptCount val="13"/>
                <c:pt idx="0">
                  <c:v>867</c:v>
                </c:pt>
                <c:pt idx="1">
                  <c:v>946</c:v>
                </c:pt>
                <c:pt idx="2" formatCode="#,##0">
                  <c:v>1094</c:v>
                </c:pt>
                <c:pt idx="3" formatCode="#,##0">
                  <c:v>1138</c:v>
                </c:pt>
                <c:pt idx="4" formatCode="#,##0">
                  <c:v>1170</c:v>
                </c:pt>
                <c:pt idx="5">
                  <c:v>0</c:v>
                </c:pt>
                <c:pt idx="6">
                  <c:v>0</c:v>
                </c:pt>
                <c:pt idx="7">
                  <c:v>1252</c:v>
                </c:pt>
                <c:pt idx="8">
                  <c:v>900</c:v>
                </c:pt>
                <c:pt idx="9">
                  <c:v>899</c:v>
                </c:pt>
                <c:pt idx="10">
                  <c:v>854</c:v>
                </c:pt>
                <c:pt idx="12" formatCode="#,##0">
                  <c:v>1043</c:v>
                </c:pt>
              </c:numCache>
            </c:numRef>
          </c:val>
          <c:extLst>
            <c:ext xmlns:c16="http://schemas.microsoft.com/office/drawing/2014/chart" uri="{C3380CC4-5D6E-409C-BE32-E72D297353CC}">
              <c16:uniqueId val="{00000004-3811-4471-8F7E-4AADD4EEB51D}"/>
            </c:ext>
          </c:extLst>
        </c:ser>
        <c:dLbls>
          <c:showLegendKey val="0"/>
          <c:showVal val="0"/>
          <c:showCatName val="0"/>
          <c:showSerName val="0"/>
          <c:showPercent val="0"/>
          <c:showBubbleSize val="0"/>
        </c:dLbls>
        <c:gapWidth val="219"/>
        <c:overlap val="-27"/>
        <c:axId val="388274904"/>
        <c:axId val="388275888"/>
      </c:barChart>
      <c:catAx>
        <c:axId val="38827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275888"/>
        <c:crosses val="autoZero"/>
        <c:auto val="1"/>
        <c:lblAlgn val="ctr"/>
        <c:lblOffset val="100"/>
        <c:noMultiLvlLbl val="0"/>
      </c:catAx>
      <c:valAx>
        <c:axId val="388275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274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0.34755</cdr:x>
      <cdr:y>0.51777</cdr:y>
    </cdr:from>
    <cdr:to>
      <cdr:x>0.6322</cdr:x>
      <cdr:y>0.51777</cdr:y>
    </cdr:to>
    <cdr:cxnSp macro="">
      <cdr:nvCxnSpPr>
        <cdr:cNvPr id="2" name="Straight Connector 1">
          <a:extLst xmlns:a="http://schemas.openxmlformats.org/drawingml/2006/main">
            <a:ext uri="{FF2B5EF4-FFF2-40B4-BE49-F238E27FC236}">
              <a16:creationId xmlns:a16="http://schemas.microsoft.com/office/drawing/2014/main" id="{85F04AE9-1970-423B-95B2-3FB974ECC6E6}"/>
            </a:ext>
          </a:extLst>
        </cdr:cNvPr>
        <cdr:cNvCxnSpPr/>
      </cdr:nvCxnSpPr>
      <cdr:spPr>
        <a:xfrm xmlns:a="http://schemas.openxmlformats.org/drawingml/2006/main">
          <a:off x="3725404" y="2989438"/>
          <a:ext cx="305111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CFCE6A3-6C4A-4060-A694-462B5019338F}" type="datetimeFigureOut">
              <a:rPr lang="en-US" smtClean="0"/>
              <a:t>4/9/2019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D3DDA46-D67A-4F9A-8C33-B413BBCB5072}" type="slidenum">
              <a:rPr lang="en-US" smtClean="0"/>
              <a:t>‹#›</a:t>
            </a:fld>
            <a:endParaRPr lang="en-US" dirty="0"/>
          </a:p>
        </p:txBody>
      </p:sp>
    </p:spTree>
    <p:extLst>
      <p:ext uri="{BB962C8B-B14F-4D97-AF65-F5344CB8AC3E}">
        <p14:creationId xmlns:p14="http://schemas.microsoft.com/office/powerpoint/2010/main" val="3663565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3DDA46-D67A-4F9A-8C33-B413BBCB5072}" type="slidenum">
              <a:rPr lang="en-US" smtClean="0"/>
              <a:t>27</a:t>
            </a:fld>
            <a:endParaRPr lang="en-US" dirty="0"/>
          </a:p>
        </p:txBody>
      </p:sp>
    </p:spTree>
    <p:extLst>
      <p:ext uri="{BB962C8B-B14F-4D97-AF65-F5344CB8AC3E}">
        <p14:creationId xmlns:p14="http://schemas.microsoft.com/office/powerpoint/2010/main" val="419483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defTabSz="931774">
              <a:defRPr/>
            </a:pPr>
            <a:fld id="{096E3095-98F5-46AC-9EEE-5954F3AD394E}" type="slidenum">
              <a:rPr lang="en-US">
                <a:solidFill>
                  <a:prstClr val="black"/>
                </a:solidFill>
                <a:latin typeface="Calibri" panose="020F0502020204030204"/>
              </a:rPr>
              <a:pPr defTabSz="931774">
                <a:defRPr/>
              </a:pPr>
              <a:t>28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65931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F807F6-5BFC-4245-AA50-1EC3F7110788}"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09144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1BC316-66ED-4EEA-9909-E0690F0E740D}"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45507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B686A-3306-4E3B-989F-5883D184EB56}"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1638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470A7D-CDF9-442C-8E2F-1B0D8CABE127}"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440612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620DC1-95D6-4981-B9CE-6B4ACF6A561C}"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76761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29651CF-1C97-4434-A00D-1F61A770324A}"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239340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2B0D65-1C30-4DA6-8D27-BB6753020948}" type="datetime1">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745445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0EF63E-52E7-44CF-A46D-F87A880C06F8}" type="datetime1">
              <a:rPr lang="en-US" smtClean="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48208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D3AAC0-A848-4669-BDC0-67E9516B1B53}" type="datetime1">
              <a:rPr lang="en-US" smtClean="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169839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4E8D7-08F0-4211-B528-F77B30AAF6ED}" type="datetime1">
              <a:rPr lang="en-US" smtClean="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578936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002898-8914-4503-9CD3-9C49AF08CE15}" type="datetime1">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47754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576AB7-D098-493B-AB6B-8F44560FFE65}"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512366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4E34B1-D8DE-4CCB-BA4D-E3B7454CB62B}" type="datetime1">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924601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C48A1F-3108-4358-B125-B5BEAFAED19D}"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843087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D08E18-E129-4CD5-BF03-FF5A15371EA3}"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38881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9A2F7C-870E-43BE-A29C-E30D83D2BE6A}" type="datetime1">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3430277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525014-0117-4AC6-B57C-E49C7CF4715B}" type="datetime1">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04160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8FEFB1-F460-4FC7-AF19-4CA5531AAC97}" type="datetime1">
              <a:rPr lang="en-US" smtClean="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57038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102B34-9351-4B27-B129-0A4505250363}" type="datetime1">
              <a:rPr lang="en-US" smtClean="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124839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B01E1-8F07-47F0-AA1A-B9CEDE60FB98}" type="datetime1">
              <a:rPr lang="en-US" smtClean="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415044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7868F2-94B6-46FE-A98F-D366DAE526B7}" type="datetime1">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295694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F4B55BA-6A72-41B8-8021-77EC74B1C016}" type="datetime1">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5EB908-D14B-4B79-9273-27B0AA618532}" type="slidenum">
              <a:rPr lang="en-US" smtClean="0"/>
              <a:t>‹#›</a:t>
            </a:fld>
            <a:endParaRPr lang="en-US" dirty="0"/>
          </a:p>
        </p:txBody>
      </p:sp>
    </p:spTree>
    <p:extLst>
      <p:ext uri="{BB962C8B-B14F-4D97-AF65-F5344CB8AC3E}">
        <p14:creationId xmlns:p14="http://schemas.microsoft.com/office/powerpoint/2010/main" val="79922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92098-3CC3-49D1-9E9C-012B45EADE3C}" type="datetime1">
              <a:rPr lang="en-US" smtClean="0"/>
              <a:t>4/9/2019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17378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spTree>
    <p:extLst>
      <p:ext uri="{BB962C8B-B14F-4D97-AF65-F5344CB8AC3E}">
        <p14:creationId xmlns:p14="http://schemas.microsoft.com/office/powerpoint/2010/main" val="23839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05C1B-CE84-492E-8B2B-DE6427BB862F}" type="datetime1">
              <a:rPr lang="en-US" smtClean="0"/>
              <a:t>4/9/2019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27379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EB908-D14B-4B79-9273-27B0AA618532}"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8" name="Rectangle 7"/>
          <p:cNvSpPr/>
          <p:nvPr userDrawn="1"/>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le 8"/>
          <p:cNvSpPr/>
          <p:nvPr userDrawn="1"/>
        </p:nvSpPr>
        <p:spPr>
          <a:xfrm>
            <a:off x="0" y="619126"/>
            <a:ext cx="276225" cy="15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5189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hs.pa.gov/provider/billinginformation/electronicvisitverification/index.ht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enrollchc.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dhs.pa.gov/communitypartners/informationforadvocatesandstakeholders/mltss" TargetMode="External"/><Relationship Id="rId5" Type="http://schemas.openxmlformats.org/officeDocument/2006/relationships/hyperlink" Target="http://www.healthchoices.pa.gov/" TargetMode="External"/><Relationship Id="rId4" Type="http://schemas.openxmlformats.org/officeDocument/2006/relationships/hyperlink" Target="http://listserv.dpw.state.pa.us/oltl-community-healthchoices.html"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mailto:CHCProviders@UPMC.edu" TargetMode="External"/><Relationship Id="rId3" Type="http://schemas.openxmlformats.org/officeDocument/2006/relationships/image" Target="../media/image1.png"/><Relationship Id="rId7" Type="http://schemas.openxmlformats.org/officeDocument/2006/relationships/hyperlink" Target="http://www.pahealthwellness.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mailto:information@pahealthwellness.com" TargetMode="External"/><Relationship Id="rId5" Type="http://schemas.openxmlformats.org/officeDocument/2006/relationships/hyperlink" Target="http://www.amerihealthcaritaschc.com/" TargetMode="External"/><Relationship Id="rId4" Type="http://schemas.openxmlformats.org/officeDocument/2006/relationships/hyperlink" Target="mailto:CHCProviders@amerihealthcaritas.com" TargetMode="External"/><Relationship Id="rId9" Type="http://schemas.openxmlformats.org/officeDocument/2006/relationships/hyperlink" Target="http://www.upmchealthplan.com/chc"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314"/>
            <a:ext cx="12192000" cy="6858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0359" y="449705"/>
            <a:ext cx="5851282" cy="168943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2075" y="5680535"/>
            <a:ext cx="1847850" cy="933450"/>
          </a:xfrm>
          <a:prstGeom prst="rect">
            <a:avLst/>
          </a:prstGeom>
        </p:spPr>
      </p:pic>
      <p:sp>
        <p:nvSpPr>
          <p:cNvPr id="8" name="TextBox 7"/>
          <p:cNvSpPr txBox="1"/>
          <p:nvPr/>
        </p:nvSpPr>
        <p:spPr>
          <a:xfrm>
            <a:off x="1362364" y="2244060"/>
            <a:ext cx="9027621" cy="2185214"/>
          </a:xfrm>
          <a:prstGeom prst="rect">
            <a:avLst/>
          </a:prstGeom>
          <a:noFill/>
        </p:spPr>
        <p:txBody>
          <a:bodyPr wrap="square" rtlCol="0">
            <a:spAutoFit/>
          </a:bodyPr>
          <a:lstStyle/>
          <a:p>
            <a:pPr algn="ctr"/>
            <a:br>
              <a:rPr lang="en-US" sz="4000" b="1" dirty="0">
                <a:solidFill>
                  <a:schemeClr val="bg1"/>
                </a:solidFill>
                <a:latin typeface="Arial Black" panose="020B0A04020102020204" pitchFamily="34" charset="0"/>
              </a:rPr>
            </a:br>
            <a:r>
              <a:rPr lang="en-US" sz="4000" b="1" dirty="0">
                <a:solidFill>
                  <a:schemeClr val="bg1"/>
                </a:solidFill>
                <a:latin typeface="Arial Black" panose="020B0A04020102020204" pitchFamily="34" charset="0"/>
              </a:rPr>
              <a:t>OLTL Updates</a:t>
            </a:r>
            <a:endParaRPr lang="en-US" sz="2800" b="1" dirty="0">
              <a:solidFill>
                <a:schemeClr val="bg1"/>
              </a:solidFill>
              <a:latin typeface="Arial Black" panose="020B0A04020102020204" pitchFamily="34" charset="0"/>
            </a:endParaRPr>
          </a:p>
          <a:p>
            <a:pPr algn="ctr"/>
            <a:endParaRPr lang="en-US" sz="2800" b="1" dirty="0">
              <a:solidFill>
                <a:schemeClr val="bg1"/>
              </a:solidFill>
              <a:latin typeface="Arial Black" panose="020B0A04020102020204" pitchFamily="34" charset="0"/>
            </a:endParaRPr>
          </a:p>
          <a:p>
            <a:pPr algn="ctr"/>
            <a:r>
              <a:rPr lang="en-US" sz="2800" b="1">
                <a:solidFill>
                  <a:schemeClr val="bg1"/>
                </a:solidFill>
                <a:latin typeface="Arial Black" panose="020B0A04020102020204" pitchFamily="34" charset="0"/>
              </a:rPr>
              <a:t>April 9, </a:t>
            </a:r>
            <a:r>
              <a:rPr lang="en-US" sz="2800" b="1" dirty="0">
                <a:solidFill>
                  <a:schemeClr val="bg1"/>
                </a:solidFill>
                <a:latin typeface="Arial Black" panose="020B0A04020102020204" pitchFamily="34" charset="0"/>
              </a:rPr>
              <a:t>2019</a:t>
            </a:r>
            <a:endParaRPr lang="en-US" sz="2400" dirty="0">
              <a:solidFill>
                <a:schemeClr val="bg1"/>
              </a:solidFill>
              <a:latin typeface="Arial Black" panose="020B0A04020102020204" pitchFamily="34" charset="0"/>
            </a:endParaRPr>
          </a:p>
        </p:txBody>
      </p:sp>
      <p:cxnSp>
        <p:nvCxnSpPr>
          <p:cNvPr id="10" name="Straight Connector 9"/>
          <p:cNvCxnSpPr/>
          <p:nvPr/>
        </p:nvCxnSpPr>
        <p:spPr>
          <a:xfrm flipH="1">
            <a:off x="282633"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072919" y="6424525"/>
            <a:ext cx="479644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C85EB908-D14B-4B79-9273-27B0AA618532}" type="slidenum">
              <a:rPr lang="en-US" smtClean="0"/>
              <a:t>1</a:t>
            </a:fld>
            <a:endParaRPr lang="en-US" dirty="0"/>
          </a:p>
        </p:txBody>
      </p:sp>
      <p:sp>
        <p:nvSpPr>
          <p:cNvPr id="2" name="TextBox 1">
            <a:extLst>
              <a:ext uri="{FF2B5EF4-FFF2-40B4-BE49-F238E27FC236}">
                <a16:creationId xmlns:a16="http://schemas.microsoft.com/office/drawing/2014/main" id="{5A42603A-1A8B-47D1-B129-8A8A16E6BC6B}"/>
              </a:ext>
            </a:extLst>
          </p:cNvPr>
          <p:cNvSpPr txBox="1"/>
          <p:nvPr/>
        </p:nvSpPr>
        <p:spPr>
          <a:xfrm>
            <a:off x="536895" y="5100506"/>
            <a:ext cx="4119618" cy="1200329"/>
          </a:xfrm>
          <a:prstGeom prst="rect">
            <a:avLst/>
          </a:prstGeom>
          <a:noFill/>
        </p:spPr>
        <p:txBody>
          <a:bodyPr wrap="square" rtlCol="0">
            <a:spAutoFit/>
          </a:bodyPr>
          <a:lstStyle/>
          <a:p>
            <a:r>
              <a:rPr lang="en-US" dirty="0">
                <a:solidFill>
                  <a:schemeClr val="bg1"/>
                </a:solidFill>
              </a:rPr>
              <a:t>Kevin Hancock</a:t>
            </a:r>
            <a:br>
              <a:rPr lang="en-US" dirty="0">
                <a:solidFill>
                  <a:schemeClr val="bg1"/>
                </a:solidFill>
              </a:rPr>
            </a:br>
            <a:r>
              <a:rPr lang="en-US" dirty="0">
                <a:solidFill>
                  <a:schemeClr val="bg1"/>
                </a:solidFill>
              </a:rPr>
              <a:t>Deputy Secretary </a:t>
            </a:r>
          </a:p>
          <a:p>
            <a:r>
              <a:rPr lang="en-US" dirty="0">
                <a:solidFill>
                  <a:schemeClr val="bg1"/>
                </a:solidFill>
              </a:rPr>
              <a:t>Office of Long-Term Living</a:t>
            </a:r>
          </a:p>
          <a:p>
            <a:r>
              <a:rPr lang="en-US" b="1" dirty="0">
                <a:solidFill>
                  <a:schemeClr val="bg1"/>
                </a:solidFill>
              </a:rPr>
              <a:t>Department of Human Services</a:t>
            </a:r>
          </a:p>
        </p:txBody>
      </p:sp>
      <p:sp>
        <p:nvSpPr>
          <p:cNvPr id="5" name="TextBox 4">
            <a:extLst>
              <a:ext uri="{FF2B5EF4-FFF2-40B4-BE49-F238E27FC236}">
                <a16:creationId xmlns:a16="http://schemas.microsoft.com/office/drawing/2014/main" id="{9FA1962B-A79C-4DFD-A78E-D11B5B7C6508}"/>
              </a:ext>
            </a:extLst>
          </p:cNvPr>
          <p:cNvSpPr txBox="1"/>
          <p:nvPr/>
        </p:nvSpPr>
        <p:spPr>
          <a:xfrm>
            <a:off x="7072919" y="5192785"/>
            <a:ext cx="4280881"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53710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1809758" y="782404"/>
          <a:ext cx="10718930" cy="5773706"/>
        </p:xfrm>
        <a:graphic>
          <a:graphicData uri="http://schemas.openxmlformats.org/drawingml/2006/chart">
            <c:chart xmlns:c="http://schemas.openxmlformats.org/drawingml/2006/chart" xmlns:r="http://schemas.openxmlformats.org/officeDocument/2006/relationships" r:id="rId2"/>
          </a:graphicData>
        </a:graphic>
      </p:graphicFrame>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34" name="Rectangle 33"/>
          <p:cNvSpPr/>
          <p:nvPr/>
        </p:nvSpPr>
        <p:spPr>
          <a:xfrm>
            <a:off x="2400300" y="6573065"/>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 name="Content Placeholder 2"/>
          <p:cNvSpPr>
            <a:spLocks noGrp="1"/>
          </p:cNvSpPr>
          <p:nvPr>
            <p:ph sz="quarter" idx="4294967295"/>
          </p:nvPr>
        </p:nvSpPr>
        <p:spPr>
          <a:xfrm>
            <a:off x="4834045" y="2730829"/>
            <a:ext cx="4347777" cy="719513"/>
          </a:xfrm>
          <a:prstGeom prst="rect">
            <a:avLst/>
          </a:prstGeom>
        </p:spPr>
        <p:txBody>
          <a:bodyPr>
            <a:noAutofit/>
          </a:bodyPr>
          <a:lstStyle/>
          <a:p>
            <a:pPr marL="0" indent="0" algn="ctr">
              <a:lnSpc>
                <a:spcPts val="4000"/>
              </a:lnSpc>
              <a:buNone/>
            </a:pPr>
            <a:r>
              <a:rPr lang="en-US" sz="6600" b="1" spc="-300" dirty="0">
                <a:solidFill>
                  <a:schemeClr val="tx1">
                    <a:lumMod val="95000"/>
                    <a:lumOff val="5000"/>
                  </a:schemeClr>
                </a:solidFill>
                <a:latin typeface="Arial Black" panose="020B0A04020102020204" pitchFamily="34" charset="0"/>
              </a:rPr>
              <a:t>27,730</a:t>
            </a:r>
          </a:p>
          <a:p>
            <a:pPr marL="0" indent="0" algn="ctr">
              <a:lnSpc>
                <a:spcPts val="2500"/>
              </a:lnSpc>
              <a:buNone/>
            </a:pPr>
            <a:r>
              <a:rPr lang="en-US" sz="2400" b="1" dirty="0">
                <a:solidFill>
                  <a:srgbClr val="002060"/>
                </a:solidFill>
                <a:latin typeface="Arial Black" panose="020B0A04020102020204" pitchFamily="34" charset="0"/>
              </a:rPr>
              <a:t> CHC POPULATION</a:t>
            </a:r>
          </a:p>
          <a:p>
            <a:pPr marL="0" indent="0" algn="ctr">
              <a:lnSpc>
                <a:spcPts val="4000"/>
              </a:lnSpc>
              <a:buNone/>
            </a:pPr>
            <a:endParaRPr lang="en-US" sz="4800" b="1" dirty="0">
              <a:solidFill>
                <a:schemeClr val="bg1">
                  <a:lumMod val="50000"/>
                </a:schemeClr>
              </a:solidFill>
              <a:latin typeface="Arial Black" panose="020B0A04020102020204" pitchFamily="34" charset="0"/>
            </a:endParaRPr>
          </a:p>
        </p:txBody>
      </p:sp>
      <p:sp>
        <p:nvSpPr>
          <p:cNvPr id="7" name="TextBox 6"/>
          <p:cNvSpPr txBox="1"/>
          <p:nvPr/>
        </p:nvSpPr>
        <p:spPr>
          <a:xfrm>
            <a:off x="2437429" y="2217293"/>
            <a:ext cx="1732930" cy="1169551"/>
          </a:xfrm>
          <a:prstGeom prst="rect">
            <a:avLst/>
          </a:prstGeom>
          <a:noFill/>
        </p:spPr>
        <p:txBody>
          <a:bodyPr wrap="square" rtlCol="0">
            <a:spAutoFit/>
          </a:bodyPr>
          <a:lstStyle/>
          <a:p>
            <a:r>
              <a:rPr lang="en-US" sz="2400" dirty="0">
                <a:solidFill>
                  <a:srgbClr val="B4C7E7"/>
                </a:solidFill>
                <a:latin typeface="Arial Black" panose="020B0A04020102020204" pitchFamily="34" charset="0"/>
              </a:rPr>
              <a:t>68%</a:t>
            </a:r>
          </a:p>
          <a:p>
            <a:r>
              <a:rPr lang="en-US" sz="2800" dirty="0">
                <a:latin typeface="Arial Black" panose="020B0A04020102020204" pitchFamily="34" charset="0"/>
              </a:rPr>
              <a:t>18,737</a:t>
            </a:r>
          </a:p>
          <a:p>
            <a:r>
              <a:rPr lang="en-US" dirty="0">
                <a:latin typeface="+mj-lt"/>
              </a:rPr>
              <a:t>NFI Duals</a:t>
            </a:r>
          </a:p>
        </p:txBody>
      </p:sp>
      <p:sp>
        <p:nvSpPr>
          <p:cNvPr id="21" name="TextBox 20"/>
          <p:cNvSpPr txBox="1"/>
          <p:nvPr/>
        </p:nvSpPr>
        <p:spPr>
          <a:xfrm>
            <a:off x="10052022" y="440449"/>
            <a:ext cx="1732930" cy="1723549"/>
          </a:xfrm>
          <a:prstGeom prst="rect">
            <a:avLst/>
          </a:prstGeom>
          <a:noFill/>
        </p:spPr>
        <p:txBody>
          <a:bodyPr wrap="square" rtlCol="0">
            <a:spAutoFit/>
          </a:bodyPr>
          <a:lstStyle/>
          <a:p>
            <a:pPr algn="r"/>
            <a:r>
              <a:rPr lang="en-US" sz="2400" dirty="0">
                <a:solidFill>
                  <a:srgbClr val="4C84B6"/>
                </a:solidFill>
                <a:latin typeface="Arial Black" panose="020B0A04020102020204" pitchFamily="34" charset="0"/>
              </a:rPr>
              <a:t>15%</a:t>
            </a:r>
          </a:p>
          <a:p>
            <a:pPr algn="r"/>
            <a:r>
              <a:rPr lang="en-US" sz="2800" dirty="0">
                <a:latin typeface="Arial Black" panose="020B0A04020102020204" pitchFamily="34" charset="0"/>
              </a:rPr>
              <a:t>4,053</a:t>
            </a:r>
          </a:p>
          <a:p>
            <a:pPr algn="r"/>
            <a:r>
              <a:rPr lang="en-US" dirty="0"/>
              <a:t>Duals in Nursing Facilities</a:t>
            </a:r>
          </a:p>
          <a:p>
            <a:pPr algn="r"/>
            <a:endParaRPr lang="en-US" dirty="0">
              <a:latin typeface="+mj-lt"/>
            </a:endParaRPr>
          </a:p>
        </p:txBody>
      </p:sp>
      <p:sp>
        <p:nvSpPr>
          <p:cNvPr id="22" name="TextBox 21"/>
          <p:cNvSpPr txBox="1"/>
          <p:nvPr/>
        </p:nvSpPr>
        <p:spPr>
          <a:xfrm>
            <a:off x="3384375" y="832043"/>
            <a:ext cx="1732930" cy="1169551"/>
          </a:xfrm>
          <a:prstGeom prst="rect">
            <a:avLst/>
          </a:prstGeom>
          <a:noFill/>
        </p:spPr>
        <p:txBody>
          <a:bodyPr wrap="square" rtlCol="0">
            <a:spAutoFit/>
          </a:bodyPr>
          <a:lstStyle/>
          <a:p>
            <a:r>
              <a:rPr lang="en-US" sz="2400" dirty="0">
                <a:solidFill>
                  <a:srgbClr val="41719C"/>
                </a:solidFill>
                <a:latin typeface="Arial Black" panose="020B0A04020102020204" pitchFamily="34" charset="0"/>
              </a:rPr>
              <a:t>13%</a:t>
            </a:r>
          </a:p>
          <a:p>
            <a:r>
              <a:rPr lang="en-US" sz="2800" dirty="0">
                <a:latin typeface="Arial Black" panose="020B0A04020102020204" pitchFamily="34" charset="0"/>
              </a:rPr>
              <a:t>3,671</a:t>
            </a:r>
          </a:p>
          <a:p>
            <a:r>
              <a:rPr lang="en-US" dirty="0"/>
              <a:t>Duals in Waivers</a:t>
            </a:r>
          </a:p>
        </p:txBody>
      </p:sp>
      <p:sp>
        <p:nvSpPr>
          <p:cNvPr id="23" name="TextBox 22"/>
          <p:cNvSpPr txBox="1"/>
          <p:nvPr/>
        </p:nvSpPr>
        <p:spPr>
          <a:xfrm>
            <a:off x="10052022" y="2465247"/>
            <a:ext cx="1732930" cy="1446550"/>
          </a:xfrm>
          <a:prstGeom prst="rect">
            <a:avLst/>
          </a:prstGeom>
          <a:noFill/>
        </p:spPr>
        <p:txBody>
          <a:bodyPr wrap="square" rtlCol="0">
            <a:spAutoFit/>
          </a:bodyPr>
          <a:lstStyle/>
          <a:p>
            <a:pPr algn="r"/>
            <a:r>
              <a:rPr lang="en-US" sz="2400" dirty="0">
                <a:solidFill>
                  <a:srgbClr val="5694CB"/>
                </a:solidFill>
                <a:latin typeface="Arial Black" panose="020B0A04020102020204" pitchFamily="34" charset="0"/>
              </a:rPr>
              <a:t>4%</a:t>
            </a:r>
          </a:p>
          <a:p>
            <a:pPr algn="r"/>
            <a:r>
              <a:rPr lang="en-US" sz="2800" dirty="0">
                <a:latin typeface="Arial Black" panose="020B0A04020102020204" pitchFamily="34" charset="0"/>
              </a:rPr>
              <a:t>1,080</a:t>
            </a:r>
          </a:p>
          <a:p>
            <a:pPr algn="r"/>
            <a:r>
              <a:rPr lang="en-US" dirty="0"/>
              <a:t>Non-duals in Waivers</a:t>
            </a:r>
          </a:p>
        </p:txBody>
      </p:sp>
      <p:sp>
        <p:nvSpPr>
          <p:cNvPr id="24" name="TextBox 23"/>
          <p:cNvSpPr txBox="1"/>
          <p:nvPr/>
        </p:nvSpPr>
        <p:spPr>
          <a:xfrm>
            <a:off x="10052021" y="4568253"/>
            <a:ext cx="1732930" cy="1446550"/>
          </a:xfrm>
          <a:prstGeom prst="rect">
            <a:avLst/>
          </a:prstGeom>
          <a:noFill/>
        </p:spPr>
        <p:txBody>
          <a:bodyPr wrap="square" rtlCol="0">
            <a:spAutoFit/>
          </a:bodyPr>
          <a:lstStyle/>
          <a:p>
            <a:pPr algn="r"/>
            <a:r>
              <a:rPr lang="en-US" sz="2400" dirty="0">
                <a:solidFill>
                  <a:srgbClr val="7AA9DA"/>
                </a:solidFill>
                <a:latin typeface="Arial Black" panose="020B0A04020102020204" pitchFamily="34" charset="0"/>
              </a:rPr>
              <a:t>&lt;1%</a:t>
            </a:r>
          </a:p>
          <a:p>
            <a:pPr algn="r"/>
            <a:r>
              <a:rPr lang="en-US" sz="2800" dirty="0">
                <a:latin typeface="Arial Black" panose="020B0A04020102020204" pitchFamily="34" charset="0"/>
              </a:rPr>
              <a:t>189</a:t>
            </a:r>
          </a:p>
          <a:p>
            <a:pPr algn="r"/>
            <a:r>
              <a:rPr lang="en-US" dirty="0">
                <a:latin typeface="+mj-lt"/>
              </a:rPr>
              <a:t>Non-Duals in Nursing Facilities</a:t>
            </a:r>
          </a:p>
        </p:txBody>
      </p:sp>
      <p:cxnSp>
        <p:nvCxnSpPr>
          <p:cNvPr id="9" name="Elbow Connector 8"/>
          <p:cNvCxnSpPr>
            <a:cxnSpLocks/>
          </p:cNvCxnSpPr>
          <p:nvPr/>
        </p:nvCxnSpPr>
        <p:spPr>
          <a:xfrm flipV="1">
            <a:off x="4639112" y="832043"/>
            <a:ext cx="2709644" cy="602474"/>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7348756" y="832043"/>
            <a:ext cx="0" cy="36758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cxnSpLocks/>
          </p:cNvCxnSpPr>
          <p:nvPr/>
        </p:nvCxnSpPr>
        <p:spPr>
          <a:xfrm flipV="1">
            <a:off x="9047018" y="1094509"/>
            <a:ext cx="1456871" cy="1122784"/>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p:cNvCxnSpPr>
          <p:nvPr/>
        </p:nvCxnSpPr>
        <p:spPr>
          <a:xfrm rot="10800000" flipV="1">
            <a:off x="9337965" y="3103415"/>
            <a:ext cx="1165925" cy="1150955"/>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p:cNvCxnSpPr>
          <p:nvPr/>
        </p:nvCxnSpPr>
        <p:spPr>
          <a:xfrm rot="10800000">
            <a:off x="9181823" y="4568253"/>
            <a:ext cx="1652433" cy="59949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p:cNvCxnSpPr>
          <p:nvPr/>
        </p:nvCxnSpPr>
        <p:spPr>
          <a:xfrm>
            <a:off x="3867325" y="2859894"/>
            <a:ext cx="975414"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85EB908-D14B-4B79-9273-27B0AA618532}" type="slidenum">
              <a:rPr lang="en-US" smtClean="0"/>
              <a:t>10</a:t>
            </a:fld>
            <a:endParaRPr lang="en-US" dirty="0"/>
          </a:p>
        </p:txBody>
      </p:sp>
      <p:sp>
        <p:nvSpPr>
          <p:cNvPr id="8" name="Rectangle 7"/>
          <p:cNvSpPr/>
          <p:nvPr/>
        </p:nvSpPr>
        <p:spPr>
          <a:xfrm>
            <a:off x="474836" y="189662"/>
            <a:ext cx="7062767" cy="553998"/>
          </a:xfrm>
          <a:prstGeom prst="rect">
            <a:avLst/>
          </a:prstGeom>
        </p:spPr>
        <p:txBody>
          <a:bodyPr wrap="none">
            <a:spAutoFit/>
          </a:bodyPr>
          <a:lstStyle/>
          <a:p>
            <a:pPr>
              <a:lnSpc>
                <a:spcPts val="3600"/>
              </a:lnSpc>
            </a:pPr>
            <a:r>
              <a:rPr lang="en-US" sz="3200" b="1" dirty="0">
                <a:solidFill>
                  <a:srgbClr val="002060"/>
                </a:solidFill>
                <a:latin typeface="Arial Black" panose="020B0A04020102020204" pitchFamily="34" charset="0"/>
              </a:rPr>
              <a:t>PHASE 3 ZONES: NORTHWEST</a:t>
            </a:r>
          </a:p>
        </p:txBody>
      </p:sp>
      <p:sp>
        <p:nvSpPr>
          <p:cNvPr id="10" name="TextBox 9">
            <a:extLst>
              <a:ext uri="{FF2B5EF4-FFF2-40B4-BE49-F238E27FC236}">
                <a16:creationId xmlns:a16="http://schemas.microsoft.com/office/drawing/2014/main" id="{54F14FED-48CC-4C33-A142-3E236D30B6F0}"/>
              </a:ext>
            </a:extLst>
          </p:cNvPr>
          <p:cNvSpPr txBox="1"/>
          <p:nvPr/>
        </p:nvSpPr>
        <p:spPr>
          <a:xfrm>
            <a:off x="310301" y="4254371"/>
            <a:ext cx="4593239" cy="1815882"/>
          </a:xfrm>
          <a:prstGeom prst="rect">
            <a:avLst/>
          </a:prstGeom>
          <a:noFill/>
        </p:spPr>
        <p:txBody>
          <a:bodyPr wrap="square" rtlCol="0">
            <a:spAutoFit/>
          </a:bodyPr>
          <a:lstStyle/>
          <a:p>
            <a:r>
              <a:rPr lang="en-US" sz="2200" dirty="0">
                <a:solidFill>
                  <a:schemeClr val="accent5">
                    <a:lumMod val="50000"/>
                  </a:schemeClr>
                </a:solidFill>
                <a:latin typeface="Arial Black" panose="020B0A04020102020204" pitchFamily="34" charset="0"/>
              </a:rPr>
              <a:t>NORTHWEST COUNTIES:</a:t>
            </a:r>
          </a:p>
          <a:p>
            <a:r>
              <a:rPr lang="en-US" sz="2200" dirty="0">
                <a:latin typeface="+mj-lt"/>
              </a:rPr>
              <a:t>Cameron, Clarion, Clearfield, Crawford, Elk, Erie, Forest, Jefferson, McKean, Mercer, Potter, Venango, Warren</a:t>
            </a:r>
          </a:p>
          <a:p>
            <a:endParaRPr lang="en-US" sz="2400" dirty="0"/>
          </a:p>
        </p:txBody>
      </p:sp>
      <p:sp>
        <p:nvSpPr>
          <p:cNvPr id="20" name="Content Placeholder 2">
            <a:extLst>
              <a:ext uri="{FF2B5EF4-FFF2-40B4-BE49-F238E27FC236}">
                <a16:creationId xmlns:a16="http://schemas.microsoft.com/office/drawing/2014/main" id="{9369E4BB-744B-4B0B-BFD8-09F205CAB837}"/>
              </a:ext>
            </a:extLst>
          </p:cNvPr>
          <p:cNvSpPr txBox="1">
            <a:spLocks/>
          </p:cNvSpPr>
          <p:nvPr/>
        </p:nvSpPr>
        <p:spPr>
          <a:xfrm>
            <a:off x="4945987" y="4083320"/>
            <a:ext cx="4347777" cy="11715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4000"/>
              </a:lnSpc>
              <a:buFont typeface="Arial" panose="020B0604020202020204" pitchFamily="34" charset="0"/>
              <a:buNone/>
            </a:pPr>
            <a:r>
              <a:rPr lang="en-US" sz="6000" b="1" spc="-150" dirty="0">
                <a:solidFill>
                  <a:schemeClr val="tx1">
                    <a:lumMod val="95000"/>
                    <a:lumOff val="5000"/>
                  </a:schemeClr>
                </a:solidFill>
                <a:latin typeface="Arial Black" panose="020B0A04020102020204" pitchFamily="34" charset="0"/>
              </a:rPr>
              <a:t>95</a:t>
            </a:r>
            <a:r>
              <a:rPr lang="en-US" sz="4800" b="1" spc="-300" dirty="0">
                <a:solidFill>
                  <a:schemeClr val="tx1">
                    <a:lumMod val="95000"/>
                    <a:lumOff val="5000"/>
                  </a:schemeClr>
                </a:solidFill>
                <a:latin typeface="Arial Black" panose="020B0A04020102020204" pitchFamily="34" charset="0"/>
              </a:rPr>
              <a:t>%</a:t>
            </a:r>
          </a:p>
          <a:p>
            <a:pPr marL="0" indent="0" algn="ctr">
              <a:lnSpc>
                <a:spcPts val="2500"/>
              </a:lnSpc>
              <a:buFont typeface="Arial" panose="020B0604020202020204" pitchFamily="34" charset="0"/>
              <a:buNone/>
            </a:pPr>
            <a:r>
              <a:rPr lang="en-US" sz="2000" b="1" dirty="0">
                <a:solidFill>
                  <a:srgbClr val="002060"/>
                </a:solidFill>
                <a:latin typeface="Arial Black" panose="020B0A04020102020204" pitchFamily="34" charset="0"/>
              </a:rPr>
              <a:t>DUAL-ELIGIBLE</a:t>
            </a:r>
          </a:p>
          <a:p>
            <a:pPr marL="0" indent="0" algn="ctr">
              <a:lnSpc>
                <a:spcPts val="4000"/>
              </a:lnSpc>
              <a:buFont typeface="Arial" panose="020B0604020202020204" pitchFamily="34" charset="0"/>
              <a:buNone/>
            </a:pPr>
            <a:endParaRPr lang="en-US" sz="4800" b="1" dirty="0">
              <a:solidFill>
                <a:schemeClr val="bg1">
                  <a:lumMod val="50000"/>
                </a:schemeClr>
              </a:solidFill>
              <a:latin typeface="Arial Black" panose="020B0A04020102020204" pitchFamily="34" charset="0"/>
            </a:endParaRPr>
          </a:p>
        </p:txBody>
      </p:sp>
      <p:cxnSp>
        <p:nvCxnSpPr>
          <p:cNvPr id="26" name="Straight Connector 25">
            <a:extLst>
              <a:ext uri="{FF2B5EF4-FFF2-40B4-BE49-F238E27FC236}">
                <a16:creationId xmlns:a16="http://schemas.microsoft.com/office/drawing/2014/main" id="{9FD7E972-6C8C-4755-9B4B-F03B9AD54719}"/>
              </a:ext>
            </a:extLst>
          </p:cNvPr>
          <p:cNvCxnSpPr/>
          <p:nvPr/>
        </p:nvCxnSpPr>
        <p:spPr>
          <a:xfrm>
            <a:off x="5529044" y="3793220"/>
            <a:ext cx="305111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783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1809758" y="782404"/>
          <a:ext cx="10718930" cy="5773706"/>
        </p:xfrm>
        <a:graphic>
          <a:graphicData uri="http://schemas.openxmlformats.org/drawingml/2006/chart">
            <c:chart xmlns:c="http://schemas.openxmlformats.org/drawingml/2006/chart" xmlns:r="http://schemas.openxmlformats.org/officeDocument/2006/relationships" r:id="rId2"/>
          </a:graphicData>
        </a:graphic>
      </p:graphicFrame>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34" name="Rectangle 33"/>
          <p:cNvSpPr/>
          <p:nvPr/>
        </p:nvSpPr>
        <p:spPr>
          <a:xfrm>
            <a:off x="2400300" y="6573065"/>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 name="Content Placeholder 2"/>
          <p:cNvSpPr>
            <a:spLocks noGrp="1"/>
          </p:cNvSpPr>
          <p:nvPr>
            <p:ph sz="quarter" idx="4294967295"/>
          </p:nvPr>
        </p:nvSpPr>
        <p:spPr>
          <a:xfrm>
            <a:off x="4834045" y="2662463"/>
            <a:ext cx="4347777" cy="719513"/>
          </a:xfrm>
          <a:prstGeom prst="rect">
            <a:avLst/>
          </a:prstGeom>
        </p:spPr>
        <p:txBody>
          <a:bodyPr>
            <a:noAutofit/>
          </a:bodyPr>
          <a:lstStyle/>
          <a:p>
            <a:pPr marL="0" indent="0" algn="ctr">
              <a:lnSpc>
                <a:spcPts val="4000"/>
              </a:lnSpc>
              <a:buNone/>
            </a:pPr>
            <a:r>
              <a:rPr lang="en-US" sz="6600" b="1" spc="-300" dirty="0">
                <a:solidFill>
                  <a:schemeClr val="tx1">
                    <a:lumMod val="95000"/>
                    <a:lumOff val="5000"/>
                  </a:schemeClr>
                </a:solidFill>
                <a:latin typeface="Arial Black" panose="020B0A04020102020204" pitchFamily="34" charset="0"/>
              </a:rPr>
              <a:t>49,195</a:t>
            </a:r>
          </a:p>
          <a:p>
            <a:pPr marL="0" indent="0" algn="ctr">
              <a:lnSpc>
                <a:spcPts val="2500"/>
              </a:lnSpc>
              <a:buNone/>
            </a:pPr>
            <a:r>
              <a:rPr lang="en-US" sz="2400" b="1" dirty="0">
                <a:solidFill>
                  <a:srgbClr val="002060"/>
                </a:solidFill>
                <a:latin typeface="Arial Black" panose="020B0A04020102020204" pitchFamily="34" charset="0"/>
              </a:rPr>
              <a:t> CHC POPULATION</a:t>
            </a:r>
          </a:p>
          <a:p>
            <a:pPr marL="0" indent="0" algn="ctr">
              <a:lnSpc>
                <a:spcPts val="4000"/>
              </a:lnSpc>
              <a:buNone/>
            </a:pPr>
            <a:endParaRPr lang="en-US" sz="4800" b="1" dirty="0">
              <a:solidFill>
                <a:schemeClr val="bg1">
                  <a:lumMod val="50000"/>
                </a:schemeClr>
              </a:solidFill>
              <a:latin typeface="Arial Black" panose="020B0A04020102020204" pitchFamily="34" charset="0"/>
            </a:endParaRPr>
          </a:p>
        </p:txBody>
      </p:sp>
      <p:sp>
        <p:nvSpPr>
          <p:cNvPr id="7" name="TextBox 6"/>
          <p:cNvSpPr txBox="1"/>
          <p:nvPr/>
        </p:nvSpPr>
        <p:spPr>
          <a:xfrm>
            <a:off x="1809758" y="2217293"/>
            <a:ext cx="2360601" cy="1169551"/>
          </a:xfrm>
          <a:prstGeom prst="rect">
            <a:avLst/>
          </a:prstGeom>
          <a:noFill/>
        </p:spPr>
        <p:txBody>
          <a:bodyPr wrap="square" rtlCol="0">
            <a:spAutoFit/>
          </a:bodyPr>
          <a:lstStyle/>
          <a:p>
            <a:r>
              <a:rPr lang="en-US" sz="2400" dirty="0">
                <a:solidFill>
                  <a:srgbClr val="B4C7E7"/>
                </a:solidFill>
                <a:latin typeface="Arial Black" panose="020B0A04020102020204" pitchFamily="34" charset="0"/>
              </a:rPr>
              <a:t>71%</a:t>
            </a:r>
          </a:p>
          <a:p>
            <a:r>
              <a:rPr lang="en-US" sz="2800" dirty="0">
                <a:latin typeface="Arial Black" panose="020B0A04020102020204" pitchFamily="34" charset="0"/>
              </a:rPr>
              <a:t>34,727</a:t>
            </a:r>
          </a:p>
          <a:p>
            <a:r>
              <a:rPr lang="en-US" dirty="0">
                <a:latin typeface="+mj-lt"/>
              </a:rPr>
              <a:t>NFI Duals</a:t>
            </a:r>
          </a:p>
        </p:txBody>
      </p:sp>
      <p:sp>
        <p:nvSpPr>
          <p:cNvPr id="21" name="TextBox 20"/>
          <p:cNvSpPr txBox="1"/>
          <p:nvPr/>
        </p:nvSpPr>
        <p:spPr>
          <a:xfrm>
            <a:off x="10052022" y="440449"/>
            <a:ext cx="1732930" cy="1723549"/>
          </a:xfrm>
          <a:prstGeom prst="rect">
            <a:avLst/>
          </a:prstGeom>
          <a:noFill/>
        </p:spPr>
        <p:txBody>
          <a:bodyPr wrap="square" rtlCol="0">
            <a:spAutoFit/>
          </a:bodyPr>
          <a:lstStyle/>
          <a:p>
            <a:pPr algn="r"/>
            <a:r>
              <a:rPr lang="en-US" sz="2400" dirty="0">
                <a:solidFill>
                  <a:srgbClr val="4C84B6"/>
                </a:solidFill>
                <a:latin typeface="Arial Black" panose="020B0A04020102020204" pitchFamily="34" charset="0"/>
              </a:rPr>
              <a:t>17%</a:t>
            </a:r>
          </a:p>
          <a:p>
            <a:pPr algn="r"/>
            <a:r>
              <a:rPr lang="en-US" sz="2800" dirty="0">
                <a:latin typeface="Arial Black" panose="020B0A04020102020204" pitchFamily="34" charset="0"/>
              </a:rPr>
              <a:t>8,397</a:t>
            </a:r>
          </a:p>
          <a:p>
            <a:pPr algn="r"/>
            <a:r>
              <a:rPr lang="en-US" dirty="0"/>
              <a:t>Duals in Nursing Facilities</a:t>
            </a:r>
          </a:p>
          <a:p>
            <a:pPr algn="r"/>
            <a:endParaRPr lang="en-US" dirty="0">
              <a:latin typeface="+mj-lt"/>
            </a:endParaRPr>
          </a:p>
        </p:txBody>
      </p:sp>
      <p:sp>
        <p:nvSpPr>
          <p:cNvPr id="22" name="TextBox 21"/>
          <p:cNvSpPr txBox="1"/>
          <p:nvPr/>
        </p:nvSpPr>
        <p:spPr>
          <a:xfrm>
            <a:off x="3384375" y="832043"/>
            <a:ext cx="1732930" cy="1169551"/>
          </a:xfrm>
          <a:prstGeom prst="rect">
            <a:avLst/>
          </a:prstGeom>
          <a:noFill/>
        </p:spPr>
        <p:txBody>
          <a:bodyPr wrap="square" rtlCol="0">
            <a:spAutoFit/>
          </a:bodyPr>
          <a:lstStyle/>
          <a:p>
            <a:r>
              <a:rPr lang="en-US" sz="2400" dirty="0">
                <a:solidFill>
                  <a:srgbClr val="41719C"/>
                </a:solidFill>
                <a:latin typeface="Arial Black" panose="020B0A04020102020204" pitchFamily="34" charset="0"/>
              </a:rPr>
              <a:t>9%</a:t>
            </a:r>
          </a:p>
          <a:p>
            <a:r>
              <a:rPr lang="en-US" sz="2800" dirty="0">
                <a:latin typeface="Arial Black" panose="020B0A04020102020204" pitchFamily="34" charset="0"/>
              </a:rPr>
              <a:t>4,664</a:t>
            </a:r>
          </a:p>
          <a:p>
            <a:r>
              <a:rPr lang="en-US" dirty="0"/>
              <a:t>Duals in Waivers</a:t>
            </a:r>
          </a:p>
        </p:txBody>
      </p:sp>
      <p:sp>
        <p:nvSpPr>
          <p:cNvPr id="23" name="TextBox 22"/>
          <p:cNvSpPr txBox="1"/>
          <p:nvPr/>
        </p:nvSpPr>
        <p:spPr>
          <a:xfrm>
            <a:off x="10052022" y="2465247"/>
            <a:ext cx="1732930" cy="1446550"/>
          </a:xfrm>
          <a:prstGeom prst="rect">
            <a:avLst/>
          </a:prstGeom>
          <a:noFill/>
        </p:spPr>
        <p:txBody>
          <a:bodyPr wrap="square" rtlCol="0">
            <a:spAutoFit/>
          </a:bodyPr>
          <a:lstStyle/>
          <a:p>
            <a:pPr algn="r"/>
            <a:r>
              <a:rPr lang="en-US" sz="2400" dirty="0">
                <a:solidFill>
                  <a:srgbClr val="5694CB"/>
                </a:solidFill>
                <a:latin typeface="Arial Black" panose="020B0A04020102020204" pitchFamily="34" charset="0"/>
              </a:rPr>
              <a:t>2%</a:t>
            </a:r>
          </a:p>
          <a:p>
            <a:pPr algn="r"/>
            <a:r>
              <a:rPr lang="en-US" sz="2800" dirty="0">
                <a:latin typeface="Arial Black" panose="020B0A04020102020204" pitchFamily="34" charset="0"/>
              </a:rPr>
              <a:t>1,007</a:t>
            </a:r>
          </a:p>
          <a:p>
            <a:pPr algn="r"/>
            <a:r>
              <a:rPr lang="en-US"/>
              <a:t>Non-Duals </a:t>
            </a:r>
            <a:r>
              <a:rPr lang="en-US" dirty="0"/>
              <a:t>in Waivers</a:t>
            </a:r>
          </a:p>
        </p:txBody>
      </p:sp>
      <p:sp>
        <p:nvSpPr>
          <p:cNvPr id="24" name="TextBox 23"/>
          <p:cNvSpPr txBox="1"/>
          <p:nvPr/>
        </p:nvSpPr>
        <p:spPr>
          <a:xfrm>
            <a:off x="10052021" y="4568253"/>
            <a:ext cx="1732930" cy="1446550"/>
          </a:xfrm>
          <a:prstGeom prst="rect">
            <a:avLst/>
          </a:prstGeom>
          <a:noFill/>
        </p:spPr>
        <p:txBody>
          <a:bodyPr wrap="square" rtlCol="0">
            <a:spAutoFit/>
          </a:bodyPr>
          <a:lstStyle/>
          <a:p>
            <a:pPr algn="r"/>
            <a:r>
              <a:rPr lang="en-US" sz="2400" dirty="0">
                <a:solidFill>
                  <a:srgbClr val="7AA9DA"/>
                </a:solidFill>
                <a:latin typeface="Arial Black" panose="020B0A04020102020204" pitchFamily="34" charset="0"/>
              </a:rPr>
              <a:t>1%</a:t>
            </a:r>
          </a:p>
          <a:p>
            <a:pPr algn="r"/>
            <a:r>
              <a:rPr lang="en-US" sz="2800" dirty="0">
                <a:latin typeface="Arial Black" panose="020B0A04020102020204" pitchFamily="34" charset="0"/>
              </a:rPr>
              <a:t>400</a:t>
            </a:r>
          </a:p>
          <a:p>
            <a:pPr algn="r"/>
            <a:r>
              <a:rPr lang="en-US" dirty="0">
                <a:latin typeface="+mj-lt"/>
              </a:rPr>
              <a:t>Non-Duals in Nursing Facilities</a:t>
            </a:r>
          </a:p>
        </p:txBody>
      </p:sp>
      <p:cxnSp>
        <p:nvCxnSpPr>
          <p:cNvPr id="9" name="Elbow Connector 8"/>
          <p:cNvCxnSpPr>
            <a:cxnSpLocks/>
          </p:cNvCxnSpPr>
          <p:nvPr/>
        </p:nvCxnSpPr>
        <p:spPr>
          <a:xfrm flipV="1">
            <a:off x="4639112" y="832043"/>
            <a:ext cx="2709644" cy="602474"/>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7348756" y="832043"/>
            <a:ext cx="0" cy="36758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cxnSpLocks/>
          </p:cNvCxnSpPr>
          <p:nvPr/>
        </p:nvCxnSpPr>
        <p:spPr>
          <a:xfrm flipV="1">
            <a:off x="8951053" y="1066800"/>
            <a:ext cx="1552835" cy="1022060"/>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p:cNvCxnSpPr>
          <p:nvPr/>
        </p:nvCxnSpPr>
        <p:spPr>
          <a:xfrm rot="10800000" flipV="1">
            <a:off x="9446005" y="3103417"/>
            <a:ext cx="1057883" cy="80838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p:cNvCxnSpPr>
          <p:nvPr/>
        </p:nvCxnSpPr>
        <p:spPr>
          <a:xfrm rot="10800000">
            <a:off x="9390585" y="4184074"/>
            <a:ext cx="1443668" cy="997527"/>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p:cNvCxnSpPr>
          <p:nvPr/>
        </p:nvCxnSpPr>
        <p:spPr>
          <a:xfrm>
            <a:off x="3269673" y="2818330"/>
            <a:ext cx="1573066"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85EB908-D14B-4B79-9273-27B0AA618532}" type="slidenum">
              <a:rPr lang="en-US" smtClean="0"/>
              <a:t>11</a:t>
            </a:fld>
            <a:endParaRPr lang="en-US" dirty="0"/>
          </a:p>
        </p:txBody>
      </p:sp>
      <p:sp>
        <p:nvSpPr>
          <p:cNvPr id="8" name="Rectangle 7"/>
          <p:cNvSpPr/>
          <p:nvPr/>
        </p:nvSpPr>
        <p:spPr>
          <a:xfrm>
            <a:off x="474836" y="189662"/>
            <a:ext cx="6971396" cy="553998"/>
          </a:xfrm>
          <a:prstGeom prst="rect">
            <a:avLst/>
          </a:prstGeom>
        </p:spPr>
        <p:txBody>
          <a:bodyPr wrap="none">
            <a:spAutoFit/>
          </a:bodyPr>
          <a:lstStyle/>
          <a:p>
            <a:pPr>
              <a:lnSpc>
                <a:spcPts val="3600"/>
              </a:lnSpc>
            </a:pPr>
            <a:r>
              <a:rPr lang="en-US" sz="3200" b="1" dirty="0">
                <a:solidFill>
                  <a:srgbClr val="002060"/>
                </a:solidFill>
                <a:latin typeface="Arial Black" panose="020B0A04020102020204" pitchFamily="34" charset="0"/>
              </a:rPr>
              <a:t>PHASE 3 ZONES: NORTHEAST</a:t>
            </a:r>
          </a:p>
        </p:txBody>
      </p:sp>
      <p:sp>
        <p:nvSpPr>
          <p:cNvPr id="10" name="TextBox 9">
            <a:extLst>
              <a:ext uri="{FF2B5EF4-FFF2-40B4-BE49-F238E27FC236}">
                <a16:creationId xmlns:a16="http://schemas.microsoft.com/office/drawing/2014/main" id="{54F14FED-48CC-4C33-A142-3E236D30B6F0}"/>
              </a:ext>
            </a:extLst>
          </p:cNvPr>
          <p:cNvSpPr txBox="1"/>
          <p:nvPr/>
        </p:nvSpPr>
        <p:spPr>
          <a:xfrm>
            <a:off x="310301" y="3564819"/>
            <a:ext cx="4807004" cy="2831544"/>
          </a:xfrm>
          <a:prstGeom prst="rect">
            <a:avLst/>
          </a:prstGeom>
          <a:noFill/>
        </p:spPr>
        <p:txBody>
          <a:bodyPr wrap="square" rtlCol="0">
            <a:spAutoFit/>
          </a:bodyPr>
          <a:lstStyle/>
          <a:p>
            <a:r>
              <a:rPr lang="en-US" sz="2200" dirty="0">
                <a:solidFill>
                  <a:schemeClr val="accent5">
                    <a:lumMod val="50000"/>
                  </a:schemeClr>
                </a:solidFill>
                <a:latin typeface="Arial Black" panose="020B0A04020102020204" pitchFamily="34" charset="0"/>
              </a:rPr>
              <a:t>NORTHEAST COUNTIES:</a:t>
            </a:r>
          </a:p>
          <a:p>
            <a:r>
              <a:rPr lang="en-US" sz="2200" dirty="0">
                <a:latin typeface="+mj-lt"/>
              </a:rPr>
              <a:t>Bradford, Carbon, Centre, Clinton, Columbia, Juniata, Lackawanna, </a:t>
            </a:r>
          </a:p>
          <a:p>
            <a:r>
              <a:rPr lang="en-US" sz="2200" dirty="0">
                <a:latin typeface="+mj-lt"/>
              </a:rPr>
              <a:t>Luzerne, Lycoming, Mifflin, Monroe, Montour, Northumberland, Pike, Schuylkill, Snyder, Sullivan, Susquehanna, Tioga, Union, Wayne, Wyoming</a:t>
            </a:r>
          </a:p>
          <a:p>
            <a:endParaRPr lang="en-US" sz="2400" dirty="0"/>
          </a:p>
        </p:txBody>
      </p:sp>
      <p:sp>
        <p:nvSpPr>
          <p:cNvPr id="20" name="Content Placeholder 2">
            <a:extLst>
              <a:ext uri="{FF2B5EF4-FFF2-40B4-BE49-F238E27FC236}">
                <a16:creationId xmlns:a16="http://schemas.microsoft.com/office/drawing/2014/main" id="{8C0740BC-032D-4EAC-8B51-C7BCF0B74FFE}"/>
              </a:ext>
            </a:extLst>
          </p:cNvPr>
          <p:cNvSpPr txBox="1">
            <a:spLocks/>
          </p:cNvSpPr>
          <p:nvPr/>
        </p:nvSpPr>
        <p:spPr>
          <a:xfrm>
            <a:off x="4975675" y="4080386"/>
            <a:ext cx="4347777" cy="11715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4000"/>
              </a:lnSpc>
              <a:buFont typeface="Arial" panose="020B0604020202020204" pitchFamily="34" charset="0"/>
              <a:buNone/>
            </a:pPr>
            <a:r>
              <a:rPr lang="en-US" sz="6000" b="1" spc="-150" dirty="0">
                <a:solidFill>
                  <a:schemeClr val="tx1">
                    <a:lumMod val="95000"/>
                    <a:lumOff val="5000"/>
                  </a:schemeClr>
                </a:solidFill>
                <a:latin typeface="Arial Black" panose="020B0A04020102020204" pitchFamily="34" charset="0"/>
              </a:rPr>
              <a:t>97</a:t>
            </a:r>
            <a:r>
              <a:rPr lang="en-US" sz="4800" b="1" spc="-300" dirty="0">
                <a:solidFill>
                  <a:schemeClr val="tx1">
                    <a:lumMod val="95000"/>
                    <a:lumOff val="5000"/>
                  </a:schemeClr>
                </a:solidFill>
                <a:latin typeface="Arial Black" panose="020B0A04020102020204" pitchFamily="34" charset="0"/>
              </a:rPr>
              <a:t>%</a:t>
            </a:r>
          </a:p>
          <a:p>
            <a:pPr marL="0" indent="0" algn="ctr">
              <a:lnSpc>
                <a:spcPts val="2500"/>
              </a:lnSpc>
              <a:buFont typeface="Arial" panose="020B0604020202020204" pitchFamily="34" charset="0"/>
              <a:buNone/>
            </a:pPr>
            <a:r>
              <a:rPr lang="en-US" sz="2000" b="1" dirty="0">
                <a:solidFill>
                  <a:srgbClr val="002060"/>
                </a:solidFill>
                <a:latin typeface="Arial Black" panose="020B0A04020102020204" pitchFamily="34" charset="0"/>
              </a:rPr>
              <a:t>DUAL-ELIGIBLE</a:t>
            </a:r>
          </a:p>
          <a:p>
            <a:pPr marL="0" indent="0" algn="ctr">
              <a:lnSpc>
                <a:spcPts val="4000"/>
              </a:lnSpc>
              <a:buFont typeface="Arial" panose="020B0604020202020204" pitchFamily="34" charset="0"/>
              <a:buNone/>
            </a:pPr>
            <a:endParaRPr lang="en-US" sz="4800" b="1" dirty="0">
              <a:solidFill>
                <a:schemeClr val="bg1">
                  <a:lumMod val="50000"/>
                </a:schemeClr>
              </a:solidFill>
              <a:latin typeface="Arial Black" panose="020B0A04020102020204" pitchFamily="34" charset="0"/>
            </a:endParaRPr>
          </a:p>
        </p:txBody>
      </p:sp>
    </p:spTree>
    <p:extLst>
      <p:ext uri="{BB962C8B-B14F-4D97-AF65-F5344CB8AC3E}">
        <p14:creationId xmlns:p14="http://schemas.microsoft.com/office/powerpoint/2010/main" val="30000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381720"/>
            <a:ext cx="957690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UPCOMING PROVIDER WORKSHOPS</a:t>
            </a:r>
          </a:p>
        </p:txBody>
      </p:sp>
      <p:sp>
        <p:nvSpPr>
          <p:cNvPr id="12" name="Rectangle 11"/>
          <p:cNvSpPr/>
          <p:nvPr/>
        </p:nvSpPr>
        <p:spPr>
          <a:xfrm>
            <a:off x="0" y="381721"/>
            <a:ext cx="276225" cy="445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13115" y="899760"/>
            <a:ext cx="10877006" cy="2795589"/>
          </a:xfrm>
          <a:prstGeom prst="rect">
            <a:avLst/>
          </a:prstGeom>
        </p:spPr>
        <p:txBody>
          <a:bodyPr>
            <a:noAutofit/>
          </a:bodyPr>
          <a:lstStyle/>
          <a:p>
            <a:pPr marL="0" marR="0" indent="0">
              <a:spcBef>
                <a:spcPts val="0"/>
              </a:spcBef>
              <a:spcAft>
                <a:spcPts val="0"/>
              </a:spcAft>
              <a:buNone/>
            </a:pPr>
            <a:r>
              <a:rPr lang="en-US" sz="2000" dirty="0">
                <a:latin typeface="Calibri" panose="020F0502020204030204" pitchFamily="34" charset="0"/>
                <a:ea typeface="Calibri" panose="020F0502020204030204" pitchFamily="34" charset="0"/>
              </a:rPr>
              <a:t>Save the date for our upcoming provider summits in the Northeast, Northwest, and Lehigh/Capital zones. These summits are educational conferences specifically for providers to learn more about CHC. </a:t>
            </a:r>
            <a:br>
              <a:rPr lang="en-US" sz="2000" dirty="0">
                <a:latin typeface="Calibri" panose="020F0502020204030204" pitchFamily="34" charset="0"/>
                <a:ea typeface="Calibri" panose="020F0502020204030204" pitchFamily="34" charset="0"/>
              </a:rPr>
            </a:br>
            <a:br>
              <a:rPr lang="en-US" sz="2000" dirty="0">
                <a:latin typeface="Calibri" panose="020F0502020204030204" pitchFamily="34" charset="0"/>
                <a:ea typeface="Calibri" panose="020F0502020204030204" pitchFamily="34" charset="0"/>
              </a:rPr>
            </a:br>
            <a:r>
              <a:rPr lang="en-US" sz="2000" b="1" dirty="0">
                <a:latin typeface="Calibri" panose="020F0502020204030204" pitchFamily="34" charset="0"/>
                <a:ea typeface="Calibri" panose="020F0502020204030204" pitchFamily="34" charset="0"/>
              </a:rPr>
              <a:t>Lehigh/Capital Zone</a:t>
            </a:r>
            <a:endParaRPr lang="en-US" sz="2000" dirty="0">
              <a:latin typeface="Calibri" panose="020F0502020204030204" pitchFamily="34" charset="0"/>
              <a:ea typeface="Calibri" panose="020F0502020204030204" pitchFamily="34" charset="0"/>
            </a:endParaRP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Monday, May 13: </a:t>
            </a:r>
            <a:r>
              <a:rPr lang="en-US" sz="2000" dirty="0">
                <a:latin typeface="Calibri" panose="020F0502020204030204" pitchFamily="34" charset="0"/>
                <a:ea typeface="Calibri" panose="020F0502020204030204" pitchFamily="34" charset="0"/>
              </a:rPr>
              <a:t>Harrisburg Area Community College</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Tuesday, May 14: </a:t>
            </a:r>
            <a:r>
              <a:rPr lang="en-US" sz="2000" dirty="0">
                <a:latin typeface="Calibri" panose="020F0502020204030204" pitchFamily="34" charset="0"/>
                <a:ea typeface="Calibri" panose="020F0502020204030204" pitchFamily="34" charset="0"/>
              </a:rPr>
              <a:t>Shippensburg University</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Wednesday, May 15: </a:t>
            </a:r>
            <a:r>
              <a:rPr lang="en-US" sz="2000" dirty="0">
                <a:latin typeface="Calibri" panose="020F0502020204030204" pitchFamily="34" charset="0"/>
                <a:ea typeface="Calibri" panose="020F0502020204030204" pitchFamily="34" charset="0"/>
              </a:rPr>
              <a:t>Kutztown University</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Thursday, May 16 (Transportation Session Only): </a:t>
            </a:r>
            <a:r>
              <a:rPr lang="en-US" sz="2000" dirty="0">
                <a:latin typeface="Calibri" panose="020F0502020204030204" pitchFamily="34" charset="0"/>
                <a:ea typeface="Calibri" panose="020F0502020204030204" pitchFamily="34" charset="0"/>
              </a:rPr>
              <a:t>Kutztown University</a:t>
            </a:r>
          </a:p>
          <a:p>
            <a:pPr marL="342900" marR="0" lvl="0" indent="-342900">
              <a:spcBef>
                <a:spcPts val="300"/>
              </a:spcBef>
              <a:spcAft>
                <a:spcPts val="0"/>
              </a:spcAft>
              <a:buFont typeface="Symbol" panose="05050102010706020507" pitchFamily="18" charset="2"/>
              <a:buChar char=""/>
            </a:pPr>
            <a:r>
              <a:rPr lang="en-US" sz="2000" b="1" dirty="0">
                <a:latin typeface="Calibri" panose="020F0502020204030204" pitchFamily="34" charset="0"/>
                <a:ea typeface="Calibri" panose="020F0502020204030204" pitchFamily="34" charset="0"/>
              </a:rPr>
              <a:t>Northwest Zone</a:t>
            </a:r>
            <a:endParaRPr lang="en-US" sz="2000" dirty="0">
              <a:latin typeface="Calibri" panose="020F0502020204030204" pitchFamily="34" charset="0"/>
              <a:ea typeface="Calibri" panose="020F0502020204030204" pitchFamily="34" charset="0"/>
            </a:endParaRP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Monday, May 20: </a:t>
            </a:r>
            <a:r>
              <a:rPr lang="en-US" sz="2000" dirty="0">
                <a:latin typeface="Calibri" panose="020F0502020204030204" pitchFamily="34" charset="0"/>
                <a:ea typeface="Calibri" panose="020F0502020204030204" pitchFamily="34" charset="0"/>
              </a:rPr>
              <a:t>Edinboro University</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Tuesday, May 21: </a:t>
            </a:r>
            <a:r>
              <a:rPr lang="en-US" sz="2000" dirty="0">
                <a:latin typeface="Calibri" panose="020F0502020204030204" pitchFamily="34" charset="0"/>
                <a:ea typeface="Calibri" panose="020F0502020204030204" pitchFamily="34" charset="0"/>
              </a:rPr>
              <a:t>Lock Haven University</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Wednesday, May 22: </a:t>
            </a:r>
            <a:r>
              <a:rPr lang="en-US" sz="2000" dirty="0">
                <a:latin typeface="Calibri" panose="020F0502020204030204" pitchFamily="34" charset="0"/>
                <a:ea typeface="Calibri" panose="020F0502020204030204" pitchFamily="34" charset="0"/>
              </a:rPr>
              <a:t>University of Pittsburgh-Bradford</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Thursday, May 23 (Transportation Session Only): </a:t>
            </a:r>
            <a:r>
              <a:rPr lang="en-US" sz="2000" dirty="0">
                <a:latin typeface="Calibri" panose="020F0502020204030204" pitchFamily="34" charset="0"/>
                <a:ea typeface="Calibri" panose="020F0502020204030204" pitchFamily="34" charset="0"/>
              </a:rPr>
              <a:t>University of Pittsburgh-Bradford</a:t>
            </a:r>
          </a:p>
          <a:p>
            <a:pPr marL="342900" marR="0" lvl="0" indent="-342900">
              <a:spcBef>
                <a:spcPts val="300"/>
              </a:spcBef>
              <a:spcAft>
                <a:spcPts val="0"/>
              </a:spcAft>
              <a:buFont typeface="Symbol" panose="05050102010706020507" pitchFamily="18" charset="2"/>
              <a:buChar char=""/>
            </a:pPr>
            <a:r>
              <a:rPr lang="en-US" sz="2000" b="1" dirty="0">
                <a:latin typeface="Calibri" panose="020F0502020204030204" pitchFamily="34" charset="0"/>
                <a:ea typeface="Calibri" panose="020F0502020204030204" pitchFamily="34" charset="0"/>
              </a:rPr>
              <a:t>Northeast Zone</a:t>
            </a:r>
            <a:endParaRPr lang="en-US" sz="2000" dirty="0">
              <a:latin typeface="Calibri" panose="020F0502020204030204" pitchFamily="34" charset="0"/>
              <a:ea typeface="Calibri" panose="020F0502020204030204" pitchFamily="34" charset="0"/>
            </a:endParaRP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Tuesday, June 4: </a:t>
            </a:r>
            <a:r>
              <a:rPr lang="en-US" sz="2000" dirty="0">
                <a:latin typeface="Calibri" panose="020F0502020204030204" pitchFamily="34" charset="0"/>
                <a:ea typeface="Calibri" panose="020F0502020204030204" pitchFamily="34" charset="0"/>
              </a:rPr>
              <a:t>East Stroudsburg University</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Wednesday, June 5: </a:t>
            </a:r>
            <a:r>
              <a:rPr lang="en-US" sz="2000" dirty="0">
                <a:latin typeface="Calibri" panose="020F0502020204030204" pitchFamily="34" charset="0"/>
                <a:ea typeface="Calibri" panose="020F0502020204030204" pitchFamily="34" charset="0"/>
              </a:rPr>
              <a:t>University of Scranton</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Thursday, June 6: </a:t>
            </a:r>
            <a:r>
              <a:rPr lang="en-US" sz="2000" dirty="0">
                <a:latin typeface="Calibri" panose="020F0502020204030204" pitchFamily="34" charset="0"/>
                <a:ea typeface="Calibri" panose="020F0502020204030204" pitchFamily="34" charset="0"/>
              </a:rPr>
              <a:t>Bloomsburg University</a:t>
            </a:r>
          </a:p>
          <a:p>
            <a:pPr marL="742950" marR="0" lvl="1" indent="-285750">
              <a:spcBef>
                <a:spcPts val="100"/>
              </a:spcBef>
              <a:spcAft>
                <a:spcPts val="0"/>
              </a:spcAft>
              <a:buFont typeface="Wingdings" panose="05000000000000000000" pitchFamily="2" charset="2"/>
              <a:buChar char=""/>
            </a:pPr>
            <a:r>
              <a:rPr lang="en-US" sz="2000" dirty="0">
                <a:solidFill>
                  <a:srgbClr val="548235"/>
                </a:solidFill>
                <a:latin typeface="Calibri" panose="020F0502020204030204" pitchFamily="34" charset="0"/>
                <a:ea typeface="Calibri" panose="020F0502020204030204" pitchFamily="34" charset="0"/>
              </a:rPr>
              <a:t>Friday, June 7 (Transportation Session Only): </a:t>
            </a:r>
            <a:r>
              <a:rPr lang="en-US" sz="2000" dirty="0">
                <a:latin typeface="Calibri" panose="020F0502020204030204" pitchFamily="34" charset="0"/>
                <a:ea typeface="Calibri" panose="020F0502020204030204" pitchFamily="34" charset="0"/>
              </a:rPr>
              <a:t>Bloomsburg University</a:t>
            </a:r>
          </a:p>
          <a:p>
            <a:pPr marL="0" indent="0">
              <a:buNone/>
            </a:pPr>
            <a:endParaRPr lang="en-US" dirty="0">
              <a:latin typeface="+mj-lt"/>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12</a:t>
            </a:fld>
            <a:endParaRPr lang="en-US" dirty="0"/>
          </a:p>
        </p:txBody>
      </p:sp>
    </p:spTree>
    <p:extLst>
      <p:ext uri="{BB962C8B-B14F-4D97-AF65-F5344CB8AC3E}">
        <p14:creationId xmlns:p14="http://schemas.microsoft.com/office/powerpoint/2010/main" val="811523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1210623" y="2868805"/>
            <a:ext cx="9846066" cy="1532627"/>
          </a:xfrm>
          <a:prstGeom prst="rect">
            <a:avLst/>
          </a:prstGeom>
        </p:spPr>
        <p:txBody>
          <a:bodyPr>
            <a:noAutofit/>
          </a:bodyPr>
          <a:lstStyle/>
          <a:p>
            <a:pPr marL="0" indent="0" algn="ctr">
              <a:lnSpc>
                <a:spcPts val="6000"/>
              </a:lnSpc>
              <a:buNone/>
            </a:pPr>
            <a:r>
              <a:rPr lang="en-US" sz="5400" b="1" spc="-150" dirty="0">
                <a:solidFill>
                  <a:srgbClr val="002060"/>
                </a:solidFill>
                <a:latin typeface="Arial Black" panose="020B0A04020102020204" pitchFamily="34" charset="0"/>
              </a:rPr>
              <a:t>ELECTRONIC VISIT VERIFICATION (EVV)</a:t>
            </a:r>
          </a:p>
        </p:txBody>
      </p:sp>
      <p:sp>
        <p:nvSpPr>
          <p:cNvPr id="2" name="Left Bracket 1"/>
          <p:cNvSpPr/>
          <p:nvPr/>
        </p:nvSpPr>
        <p:spPr>
          <a:xfrm>
            <a:off x="1422389"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ket 7"/>
          <p:cNvSpPr/>
          <p:nvPr/>
        </p:nvSpPr>
        <p:spPr>
          <a:xfrm flipH="1">
            <a:off x="10513113"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85EB908-D14B-4B79-9273-27B0AA618532}" type="slidenum">
              <a:rPr lang="en-US" smtClean="0"/>
              <a:t>13</a:t>
            </a:fld>
            <a:endParaRPr lang="en-US" dirty="0"/>
          </a:p>
        </p:txBody>
      </p:sp>
    </p:spTree>
    <p:extLst>
      <p:ext uri="{BB962C8B-B14F-4D97-AF65-F5344CB8AC3E}">
        <p14:creationId xmlns:p14="http://schemas.microsoft.com/office/powerpoint/2010/main" val="482858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457686"/>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WHEN WILL PENNSYLVANIA IMPLEMENT EVV?</a:t>
            </a:r>
          </a:p>
        </p:txBody>
      </p:sp>
      <p:sp>
        <p:nvSpPr>
          <p:cNvPr id="12" name="Rectangle 11"/>
          <p:cNvSpPr/>
          <p:nvPr/>
        </p:nvSpPr>
        <p:spPr>
          <a:xfrm>
            <a:off x="0" y="492615"/>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324529"/>
            <a:ext cx="10917382" cy="4446586"/>
          </a:xfrm>
          <a:prstGeom prst="rect">
            <a:avLst/>
          </a:prstGeom>
        </p:spPr>
        <p:txBody>
          <a:bodyPr>
            <a:noAutofit/>
          </a:bodyPr>
          <a:lstStyle/>
          <a:p>
            <a:pPr marL="228600" lvl="1">
              <a:lnSpc>
                <a:spcPct val="100000"/>
              </a:lnSpc>
            </a:pPr>
            <a:r>
              <a:rPr lang="en-US" sz="2000" dirty="0">
                <a:latin typeface="+mj-lt"/>
              </a:rPr>
              <a:t>April-May 2019 – Technical specifications and DHS Addendum to be distributed to providers.</a:t>
            </a:r>
          </a:p>
          <a:p>
            <a:pPr marL="228600" lvl="1">
              <a:lnSpc>
                <a:spcPct val="100000"/>
              </a:lnSpc>
            </a:pPr>
            <a:r>
              <a:rPr lang="en-US" sz="2000" dirty="0">
                <a:latin typeface="+mj-lt"/>
              </a:rPr>
              <a:t>July 2019 – Provider training to be offered with phased in system use. Training will continue to be offered through full implementation.</a:t>
            </a:r>
          </a:p>
          <a:p>
            <a:pPr marL="228600" lvl="1">
              <a:lnSpc>
                <a:spcPct val="100000"/>
              </a:lnSpc>
            </a:pPr>
            <a:r>
              <a:rPr lang="en-US" sz="2000" dirty="0">
                <a:latin typeface="+mj-lt"/>
              </a:rPr>
              <a:t>September 2019 – Soft launch of DHS EVV system.</a:t>
            </a:r>
          </a:p>
          <a:p>
            <a:pPr marL="228600" lvl="1">
              <a:lnSpc>
                <a:spcPct val="100000"/>
              </a:lnSpc>
            </a:pPr>
            <a:r>
              <a:rPr lang="en-US" sz="2000" dirty="0">
                <a:latin typeface="+mj-lt"/>
              </a:rPr>
              <a:t>January 2020 – Full implementation of system as required by Cures Act.</a:t>
            </a:r>
          </a:p>
          <a:p>
            <a:pPr marL="228600" lvl="1">
              <a:lnSpc>
                <a:spcPct val="100000"/>
              </a:lnSpc>
            </a:pPr>
            <a:endParaRPr lang="en-US" sz="2000" dirty="0">
              <a:solidFill>
                <a:prstClr val="black"/>
              </a:solidFill>
              <a:latin typeface="+mj-lt"/>
              <a:ea typeface="ＭＳ Ｐゴシック" pitchFamily="-106" charset="-128"/>
            </a:endParaRPr>
          </a:p>
          <a:p>
            <a:pPr marL="228600" lvl="1">
              <a:lnSpc>
                <a:spcPct val="100000"/>
              </a:lnSpc>
            </a:pPr>
            <a:r>
              <a:rPr lang="en-US" sz="2000" dirty="0">
                <a:solidFill>
                  <a:prstClr val="black"/>
                </a:solidFill>
                <a:latin typeface="+mj-lt"/>
                <a:ea typeface="ＭＳ Ｐゴシック" pitchFamily="-106" charset="-128"/>
              </a:rPr>
              <a:t>OLTL waiver services included in the initial implementation of EVV include:</a:t>
            </a:r>
          </a:p>
          <a:p>
            <a:pPr marL="685800" lvl="2">
              <a:lnSpc>
                <a:spcPct val="100000"/>
              </a:lnSpc>
            </a:pPr>
            <a:r>
              <a:rPr lang="en-US" sz="1600" dirty="0">
                <a:solidFill>
                  <a:prstClr val="black"/>
                </a:solidFill>
                <a:latin typeface="+mj-lt"/>
                <a:ea typeface="ＭＳ Ｐゴシック" pitchFamily="-106" charset="-128"/>
              </a:rPr>
              <a:t>Personal Assistance Services (Agency and Participant-Directed Model)</a:t>
            </a:r>
          </a:p>
          <a:p>
            <a:pPr marL="685800" lvl="2">
              <a:lnSpc>
                <a:spcPct val="100000"/>
              </a:lnSpc>
            </a:pPr>
            <a:r>
              <a:rPr lang="en-US" sz="1600" dirty="0">
                <a:solidFill>
                  <a:prstClr val="black"/>
                </a:solidFill>
                <a:latin typeface="+mj-lt"/>
                <a:ea typeface="ＭＳ Ｐゴシック" pitchFamily="-106" charset="-128"/>
              </a:rPr>
              <a:t>Respite (unlicensed settings only) </a:t>
            </a:r>
            <a:endParaRPr lang="en-US" dirty="0">
              <a:solidFill>
                <a:prstClr val="black"/>
              </a:solidFill>
              <a:latin typeface="+mj-lt"/>
              <a:ea typeface="ＭＳ Ｐゴシック" pitchFamily="-106" charset="-128"/>
            </a:endParaRPr>
          </a:p>
          <a:p>
            <a:pPr marL="228600" lvl="1">
              <a:lnSpc>
                <a:spcPct val="100000"/>
              </a:lnSpc>
            </a:pPr>
            <a:r>
              <a:rPr lang="en-US" sz="2000" dirty="0">
                <a:solidFill>
                  <a:prstClr val="black"/>
                </a:solidFill>
                <a:latin typeface="+mj-lt"/>
                <a:ea typeface="ＭＳ Ｐゴシック" pitchFamily="-106" charset="-128"/>
              </a:rPr>
              <a:t>Implementation of EVV for home health services will also be required by January 1, 2023.</a:t>
            </a:r>
          </a:p>
        </p:txBody>
      </p:sp>
      <p:sp>
        <p:nvSpPr>
          <p:cNvPr id="2" name="Slide Number Placeholder 1"/>
          <p:cNvSpPr>
            <a:spLocks noGrp="1"/>
          </p:cNvSpPr>
          <p:nvPr>
            <p:ph type="sldNum" sz="quarter" idx="12"/>
          </p:nvPr>
        </p:nvSpPr>
        <p:spPr/>
        <p:txBody>
          <a:bodyPr/>
          <a:lstStyle/>
          <a:p>
            <a:fld id="{C85EB908-D14B-4B79-9273-27B0AA618532}" type="slidenum">
              <a:rPr lang="en-US" smtClean="0"/>
              <a:t>14</a:t>
            </a:fld>
            <a:endParaRPr lang="en-US" dirty="0"/>
          </a:p>
        </p:txBody>
      </p:sp>
    </p:spTree>
    <p:extLst>
      <p:ext uri="{BB962C8B-B14F-4D97-AF65-F5344CB8AC3E}">
        <p14:creationId xmlns:p14="http://schemas.microsoft.com/office/powerpoint/2010/main" val="1108516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508020"/>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EVV PROVIDER TRAINING</a:t>
            </a:r>
          </a:p>
        </p:txBody>
      </p:sp>
      <p:sp>
        <p:nvSpPr>
          <p:cNvPr id="12" name="Rectangle 11"/>
          <p:cNvSpPr/>
          <p:nvPr/>
        </p:nvSpPr>
        <p:spPr>
          <a:xfrm>
            <a:off x="0" y="542949"/>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467142"/>
            <a:ext cx="10917382" cy="4446586"/>
          </a:xfrm>
          <a:prstGeom prst="rect">
            <a:avLst/>
          </a:prstGeom>
        </p:spPr>
        <p:txBody>
          <a:bodyPr>
            <a:noAutofit/>
          </a:bodyPr>
          <a:lstStyle/>
          <a:p>
            <a:pPr marL="0" lvl="1" indent="0">
              <a:lnSpc>
                <a:spcPct val="100000"/>
              </a:lnSpc>
              <a:buNone/>
            </a:pPr>
            <a:r>
              <a:rPr lang="en-US" sz="2000" dirty="0">
                <a:latin typeface="+mj-lt"/>
              </a:rPr>
              <a:t>DHS will offer training for providers choosing to utilize the DHS EVV system.</a:t>
            </a:r>
          </a:p>
          <a:p>
            <a:pPr marL="0" lvl="1" indent="0">
              <a:lnSpc>
                <a:spcPct val="100000"/>
              </a:lnSpc>
              <a:buNone/>
            </a:pPr>
            <a:r>
              <a:rPr lang="en-US" sz="2000" dirty="0">
                <a:latin typeface="+mj-lt"/>
              </a:rPr>
              <a:t>Train the Trainer Model</a:t>
            </a:r>
          </a:p>
          <a:p>
            <a:pPr marL="228600" lvl="1">
              <a:lnSpc>
                <a:spcPct val="100000"/>
              </a:lnSpc>
            </a:pPr>
            <a:r>
              <a:rPr lang="en-US" sz="2000" dirty="0">
                <a:latin typeface="+mj-lt"/>
              </a:rPr>
              <a:t>Two attendees from each provider agency (Owner, Administrator, Administrative staff)</a:t>
            </a:r>
          </a:p>
          <a:p>
            <a:pPr marL="228600" lvl="1">
              <a:lnSpc>
                <a:spcPct val="100000"/>
              </a:lnSpc>
            </a:pPr>
            <a:r>
              <a:rPr lang="en-US" sz="2000" dirty="0">
                <a:latin typeface="+mj-lt"/>
              </a:rPr>
              <a:t>Agencies will need to train caseworkers on the mobile application, telephony, and web portal processes</a:t>
            </a:r>
          </a:p>
          <a:p>
            <a:pPr marL="228600" lvl="1">
              <a:lnSpc>
                <a:spcPct val="100000"/>
              </a:lnSpc>
            </a:pPr>
            <a:r>
              <a:rPr lang="en-US" sz="2000" dirty="0">
                <a:solidFill>
                  <a:prstClr val="black"/>
                </a:solidFill>
                <a:latin typeface="+mj-lt"/>
                <a:ea typeface="ＭＳ Ｐゴシック" pitchFamily="-106" charset="-128"/>
              </a:rPr>
              <a:t>Training formats will include:</a:t>
            </a:r>
          </a:p>
          <a:p>
            <a:pPr marL="685800" lvl="2">
              <a:lnSpc>
                <a:spcPct val="100000"/>
              </a:lnSpc>
            </a:pPr>
            <a:r>
              <a:rPr lang="en-US" sz="1600" dirty="0">
                <a:solidFill>
                  <a:prstClr val="black"/>
                </a:solidFill>
                <a:latin typeface="+mj-lt"/>
                <a:ea typeface="ＭＳ Ｐゴシック" pitchFamily="-106" charset="-128"/>
              </a:rPr>
              <a:t>Classroom Training</a:t>
            </a:r>
          </a:p>
          <a:p>
            <a:pPr marL="685800" lvl="2">
              <a:lnSpc>
                <a:spcPct val="100000"/>
              </a:lnSpc>
            </a:pPr>
            <a:r>
              <a:rPr lang="en-US" sz="1600" dirty="0">
                <a:solidFill>
                  <a:prstClr val="black"/>
                </a:solidFill>
                <a:latin typeface="+mj-lt"/>
                <a:ea typeface="ＭＳ Ｐゴシック" pitchFamily="-106" charset="-128"/>
              </a:rPr>
              <a:t>Webinar Training</a:t>
            </a:r>
          </a:p>
          <a:p>
            <a:pPr marL="685800" lvl="2">
              <a:lnSpc>
                <a:spcPct val="100000"/>
              </a:lnSpc>
            </a:pPr>
            <a:r>
              <a:rPr lang="en-US" sz="1600" dirty="0">
                <a:solidFill>
                  <a:prstClr val="black"/>
                </a:solidFill>
                <a:latin typeface="+mj-lt"/>
                <a:ea typeface="ＭＳ Ｐゴシック" pitchFamily="-106" charset="-128"/>
              </a:rPr>
              <a:t>Self-paced Training</a:t>
            </a:r>
          </a:p>
          <a:p>
            <a:pPr marL="685800" lvl="2">
              <a:lnSpc>
                <a:spcPct val="100000"/>
              </a:lnSpc>
            </a:pPr>
            <a:r>
              <a:rPr lang="en-US" sz="1600" dirty="0">
                <a:solidFill>
                  <a:prstClr val="black"/>
                </a:solidFill>
                <a:latin typeface="+mj-lt"/>
                <a:ea typeface="ＭＳ Ｐゴシック" pitchFamily="-106" charset="-128"/>
              </a:rPr>
              <a:t>Additional resources</a:t>
            </a:r>
          </a:p>
          <a:p>
            <a:pPr marL="228600" lvl="1">
              <a:lnSpc>
                <a:spcPct val="100000"/>
              </a:lnSpc>
            </a:pPr>
            <a:r>
              <a:rPr lang="en-US" sz="2000" dirty="0">
                <a:solidFill>
                  <a:prstClr val="black"/>
                </a:solidFill>
                <a:latin typeface="+mj-lt"/>
                <a:ea typeface="ＭＳ Ｐゴシック" pitchFamily="-106" charset="-128"/>
              </a:rPr>
              <a:t>Locations, dates, times and registration instructions for the various trainings will be posted on the DHS EVV website: </a:t>
            </a:r>
            <a:r>
              <a:rPr lang="en-US" sz="2000" dirty="0">
                <a:solidFill>
                  <a:prstClr val="black"/>
                </a:solidFill>
                <a:latin typeface="+mj-lt"/>
                <a:ea typeface="ＭＳ Ｐゴシック" pitchFamily="-106" charset="-128"/>
                <a:hlinkClick r:id="rId3"/>
              </a:rPr>
              <a:t>http://www.dhs.pa.gov/provider/billinginformation/electronicvisitverification/index.htm</a:t>
            </a:r>
            <a:endParaRPr lang="en-US" sz="2000" dirty="0">
              <a:solidFill>
                <a:prstClr val="black"/>
              </a:solidFill>
              <a:latin typeface="+mj-lt"/>
              <a:ea typeface="ＭＳ Ｐゴシック" pitchFamily="-106" charset="-128"/>
            </a:endParaRP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15</a:t>
            </a:fld>
            <a:endParaRPr lang="en-US" dirty="0"/>
          </a:p>
        </p:txBody>
      </p:sp>
    </p:spTree>
    <p:extLst>
      <p:ext uri="{BB962C8B-B14F-4D97-AF65-F5344CB8AC3E}">
        <p14:creationId xmlns:p14="http://schemas.microsoft.com/office/powerpoint/2010/main" val="103889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575132"/>
            <a:ext cx="1119518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AND EVV</a:t>
            </a:r>
          </a:p>
        </p:txBody>
      </p:sp>
      <p:sp>
        <p:nvSpPr>
          <p:cNvPr id="12" name="Rectangle 11"/>
          <p:cNvSpPr/>
          <p:nvPr/>
        </p:nvSpPr>
        <p:spPr>
          <a:xfrm>
            <a:off x="0" y="610061"/>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156749"/>
            <a:ext cx="10917382" cy="4446586"/>
          </a:xfrm>
          <a:prstGeom prst="rect">
            <a:avLst/>
          </a:prstGeom>
        </p:spPr>
        <p:txBody>
          <a:bodyPr>
            <a:noAutofit/>
          </a:bodyPr>
          <a:lstStyle/>
          <a:p>
            <a:pPr marL="0" lvl="1" indent="0">
              <a:lnSpc>
                <a:spcPct val="100000"/>
              </a:lnSpc>
              <a:buNone/>
            </a:pPr>
            <a:r>
              <a:rPr lang="en-US" sz="2000" b="1" dirty="0">
                <a:solidFill>
                  <a:schemeClr val="accent1"/>
                </a:solidFill>
                <a:latin typeface="+mj-lt"/>
                <a:ea typeface="ＭＳ Ｐゴシック" pitchFamily="-106" charset="-128"/>
              </a:rPr>
              <a:t>Providers Serving Participants in an Active CHC Zone (Southwest or Southeast)</a:t>
            </a:r>
          </a:p>
          <a:p>
            <a:pPr marL="228600" lvl="1">
              <a:lnSpc>
                <a:spcPct val="100000"/>
              </a:lnSpc>
            </a:pPr>
            <a:r>
              <a:rPr lang="en-US" sz="1800" dirty="0">
                <a:solidFill>
                  <a:prstClr val="black"/>
                </a:solidFill>
                <a:latin typeface="+mj-lt"/>
                <a:ea typeface="ＭＳ Ｐゴシック" pitchFamily="-106" charset="-128"/>
              </a:rPr>
              <a:t>Providers in CHC will have the option to use the MCO’s EVV system, </a:t>
            </a:r>
            <a:r>
              <a:rPr lang="en-US" sz="1800" dirty="0" err="1">
                <a:solidFill>
                  <a:prstClr val="black"/>
                </a:solidFill>
                <a:latin typeface="+mj-lt"/>
                <a:ea typeface="ＭＳ Ｐゴシック" pitchFamily="-106" charset="-128"/>
              </a:rPr>
              <a:t>HHAeXchange</a:t>
            </a:r>
            <a:r>
              <a:rPr lang="en-US" sz="1800" dirty="0">
                <a:solidFill>
                  <a:prstClr val="black"/>
                </a:solidFill>
                <a:latin typeface="+mj-lt"/>
                <a:ea typeface="ＭＳ Ｐゴシック" pitchFamily="-106" charset="-128"/>
              </a:rPr>
              <a:t>.  </a:t>
            </a:r>
          </a:p>
          <a:p>
            <a:pPr marL="228600" lvl="1">
              <a:lnSpc>
                <a:spcPct val="100000"/>
              </a:lnSpc>
            </a:pPr>
            <a:r>
              <a:rPr lang="en-US" sz="1800" dirty="0">
                <a:solidFill>
                  <a:prstClr val="black"/>
                </a:solidFill>
                <a:latin typeface="+mj-lt"/>
                <a:ea typeface="ＭＳ Ｐゴシック" pitchFamily="-106" charset="-128"/>
              </a:rPr>
              <a:t>A CHC-participating provider with their own internal EVV system must work with each contracted MCO to ensure the provider’s system is able to send information to </a:t>
            </a:r>
            <a:r>
              <a:rPr lang="en-US" sz="1800" dirty="0" err="1">
                <a:solidFill>
                  <a:prstClr val="black"/>
                </a:solidFill>
                <a:latin typeface="+mj-lt"/>
                <a:ea typeface="ＭＳ Ｐゴシック" pitchFamily="-106" charset="-128"/>
              </a:rPr>
              <a:t>HHAeXchange</a:t>
            </a:r>
            <a:r>
              <a:rPr lang="en-US" sz="1800" dirty="0">
                <a:solidFill>
                  <a:prstClr val="black"/>
                </a:solidFill>
                <a:latin typeface="+mj-lt"/>
                <a:ea typeface="ＭＳ Ｐゴシック" pitchFamily="-106" charset="-128"/>
              </a:rPr>
              <a:t>. </a:t>
            </a:r>
          </a:p>
          <a:p>
            <a:pPr marL="228600" lvl="1">
              <a:lnSpc>
                <a:spcPct val="100000"/>
              </a:lnSpc>
            </a:pPr>
            <a:r>
              <a:rPr lang="en-US" sz="1800" dirty="0">
                <a:solidFill>
                  <a:prstClr val="black"/>
                </a:solidFill>
                <a:latin typeface="+mj-lt"/>
                <a:ea typeface="ＭＳ Ｐゴシック" pitchFamily="-106" charset="-128"/>
              </a:rPr>
              <a:t>Providers should begin discussing training and system options with their contracted MCO(s) in order to implement EVV by September 2019.</a:t>
            </a:r>
            <a:br>
              <a:rPr lang="en-US" sz="1800" dirty="0">
                <a:solidFill>
                  <a:prstClr val="black"/>
                </a:solidFill>
                <a:latin typeface="+mj-lt"/>
                <a:ea typeface="ＭＳ Ｐゴシック" pitchFamily="-106" charset="-128"/>
              </a:rPr>
            </a:br>
            <a:endParaRPr lang="en-US" sz="1800" dirty="0">
              <a:solidFill>
                <a:prstClr val="black"/>
              </a:solidFill>
              <a:latin typeface="+mj-lt"/>
              <a:ea typeface="ＭＳ Ｐゴシック" pitchFamily="-106" charset="-128"/>
            </a:endParaRPr>
          </a:p>
          <a:p>
            <a:pPr marL="0" lvl="1" indent="0">
              <a:lnSpc>
                <a:spcPct val="100000"/>
              </a:lnSpc>
              <a:buNone/>
            </a:pPr>
            <a:r>
              <a:rPr lang="en-US" sz="2000" b="1" dirty="0">
                <a:solidFill>
                  <a:schemeClr val="accent1"/>
                </a:solidFill>
                <a:latin typeface="+mj-lt"/>
                <a:ea typeface="ＭＳ Ｐゴシック" pitchFamily="-106" charset="-128"/>
              </a:rPr>
              <a:t>Providers Serving Participants in the Phase 3 Region of CHC (Lehigh/Capital, Northeast, and Northwest)</a:t>
            </a:r>
          </a:p>
          <a:p>
            <a:pPr marL="228600" lvl="1">
              <a:lnSpc>
                <a:spcPct val="100000"/>
              </a:lnSpc>
            </a:pPr>
            <a:r>
              <a:rPr lang="en-US" sz="1800" dirty="0">
                <a:solidFill>
                  <a:prstClr val="black"/>
                </a:solidFill>
                <a:latin typeface="+mj-lt"/>
                <a:ea typeface="ＭＳ Ｐゴシック" pitchFamily="-106" charset="-128"/>
              </a:rPr>
              <a:t>Includes providers currently serving participants in Aging, Attendant Care, and Independence waivers</a:t>
            </a:r>
          </a:p>
          <a:p>
            <a:pPr marL="228600" lvl="1">
              <a:lnSpc>
                <a:spcPct val="100000"/>
              </a:lnSpc>
            </a:pPr>
            <a:r>
              <a:rPr lang="en-US" sz="1800" dirty="0">
                <a:solidFill>
                  <a:prstClr val="black"/>
                </a:solidFill>
                <a:latin typeface="+mj-lt"/>
                <a:ea typeface="ＭＳ Ｐゴシック" pitchFamily="-106" charset="-128"/>
              </a:rPr>
              <a:t>Providers who will be participating in CHC will have the option to use the MCO’s EVV system, </a:t>
            </a:r>
            <a:r>
              <a:rPr lang="en-US" sz="1800" dirty="0" err="1">
                <a:solidFill>
                  <a:prstClr val="black"/>
                </a:solidFill>
                <a:latin typeface="+mj-lt"/>
                <a:ea typeface="ＭＳ Ｐゴシック" pitchFamily="-106" charset="-128"/>
              </a:rPr>
              <a:t>HHAeXchange</a:t>
            </a:r>
            <a:r>
              <a:rPr lang="en-US" sz="1800" dirty="0">
                <a:solidFill>
                  <a:prstClr val="black"/>
                </a:solidFill>
                <a:latin typeface="+mj-lt"/>
                <a:ea typeface="ＭＳ Ｐゴシック" pitchFamily="-106" charset="-128"/>
              </a:rPr>
              <a:t>.  </a:t>
            </a:r>
          </a:p>
          <a:p>
            <a:pPr marL="228600" lvl="1">
              <a:lnSpc>
                <a:spcPct val="100000"/>
              </a:lnSpc>
            </a:pPr>
            <a:r>
              <a:rPr lang="en-US" sz="1800" dirty="0">
                <a:solidFill>
                  <a:prstClr val="black"/>
                </a:solidFill>
                <a:latin typeface="+mj-lt"/>
                <a:ea typeface="ＭＳ Ｐゴシック" pitchFamily="-106" charset="-128"/>
              </a:rPr>
              <a:t>A CHC-participating provider with their own internal EVV system must work with each contracted MCO to ensure the provider’s system is able to send information to </a:t>
            </a:r>
            <a:r>
              <a:rPr lang="en-US" sz="1800" dirty="0" err="1">
                <a:solidFill>
                  <a:prstClr val="black"/>
                </a:solidFill>
                <a:latin typeface="+mj-lt"/>
                <a:ea typeface="ＭＳ Ｐゴシック" pitchFamily="-106" charset="-128"/>
              </a:rPr>
              <a:t>HHAeXchange</a:t>
            </a:r>
            <a:r>
              <a:rPr lang="en-US" sz="1800" dirty="0">
                <a:solidFill>
                  <a:prstClr val="black"/>
                </a:solidFill>
                <a:latin typeface="+mj-lt"/>
                <a:ea typeface="ＭＳ Ｐゴシック" pitchFamily="-106" charset="-128"/>
              </a:rPr>
              <a:t>. </a:t>
            </a:r>
          </a:p>
          <a:p>
            <a:pPr marL="228600" lvl="1">
              <a:lnSpc>
                <a:spcPct val="100000"/>
              </a:lnSpc>
            </a:pPr>
            <a:r>
              <a:rPr lang="en-US" sz="1800" dirty="0">
                <a:solidFill>
                  <a:prstClr val="black"/>
                </a:solidFill>
                <a:latin typeface="+mj-lt"/>
                <a:ea typeface="ＭＳ Ｐゴシック" pitchFamily="-106" charset="-128"/>
              </a:rPr>
              <a:t>Providers currently serving participants in the Phase 3 region of CHC should begin discussing training and system options with the three MCOs to ensure that they will be able to use EVV when they transition to CHC on January 1, 2020. </a:t>
            </a: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16</a:t>
            </a:fld>
            <a:endParaRPr lang="en-US" dirty="0"/>
          </a:p>
        </p:txBody>
      </p:sp>
    </p:spTree>
    <p:extLst>
      <p:ext uri="{BB962C8B-B14F-4D97-AF65-F5344CB8AC3E}">
        <p14:creationId xmlns:p14="http://schemas.microsoft.com/office/powerpoint/2010/main" val="121760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1593908" y="2885583"/>
            <a:ext cx="8934275"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FED IMPLEMENTATION</a:t>
            </a:r>
          </a:p>
        </p:txBody>
      </p:sp>
      <p:sp>
        <p:nvSpPr>
          <p:cNvPr id="2" name="Left Bracket 1"/>
          <p:cNvSpPr/>
          <p:nvPr/>
        </p:nvSpPr>
        <p:spPr>
          <a:xfrm>
            <a:off x="1464334" y="2685577"/>
            <a:ext cx="324196" cy="1945146"/>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ket 7"/>
          <p:cNvSpPr/>
          <p:nvPr/>
        </p:nvSpPr>
        <p:spPr>
          <a:xfrm flipH="1">
            <a:off x="10320166" y="2685576"/>
            <a:ext cx="329184" cy="1945147"/>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85EB908-D14B-4B79-9273-27B0AA618532}" type="slidenum">
              <a:rPr lang="en-US" smtClean="0"/>
              <a:t>17</a:t>
            </a:fld>
            <a:endParaRPr lang="en-US" dirty="0"/>
          </a:p>
        </p:txBody>
      </p:sp>
    </p:spTree>
    <p:extLst>
      <p:ext uri="{BB962C8B-B14F-4D97-AF65-F5344CB8AC3E}">
        <p14:creationId xmlns:p14="http://schemas.microsoft.com/office/powerpoint/2010/main" val="240435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1078748"/>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FED IMPLEMENTATION</a:t>
            </a:r>
          </a:p>
        </p:txBody>
      </p:sp>
      <p:sp>
        <p:nvSpPr>
          <p:cNvPr id="12" name="Rectangle 11"/>
          <p:cNvSpPr/>
          <p:nvPr/>
        </p:nvSpPr>
        <p:spPr>
          <a:xfrm>
            <a:off x="0" y="1138567"/>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847273"/>
            <a:ext cx="10917382" cy="3181927"/>
          </a:xfrm>
          <a:prstGeom prst="rect">
            <a:avLst/>
          </a:prstGeom>
        </p:spPr>
        <p:txBody>
          <a:bodyPr>
            <a:noAutofit/>
          </a:bodyPr>
          <a:lstStyle/>
          <a:p>
            <a:r>
              <a:rPr lang="en-US" dirty="0">
                <a:latin typeface="+mj-lt"/>
              </a:rPr>
              <a:t>Implementation Date: April 1, 2019</a:t>
            </a:r>
          </a:p>
          <a:p>
            <a:r>
              <a:rPr lang="en-US" dirty="0">
                <a:latin typeface="+mj-lt"/>
              </a:rPr>
              <a:t>Publication of MA Bulletin: April 1, 2019</a:t>
            </a:r>
          </a:p>
          <a:p>
            <a:endParaRPr lang="en-US" dirty="0"/>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18</a:t>
            </a:fld>
            <a:endParaRPr lang="en-US" dirty="0"/>
          </a:p>
        </p:txBody>
      </p:sp>
    </p:spTree>
    <p:extLst>
      <p:ext uri="{BB962C8B-B14F-4D97-AF65-F5344CB8AC3E}">
        <p14:creationId xmlns:p14="http://schemas.microsoft.com/office/powerpoint/2010/main" val="1729691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2032745" y="2885583"/>
            <a:ext cx="814387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ENROLLMENT</a:t>
            </a:r>
          </a:p>
          <a:p>
            <a:pPr marL="0" indent="0" algn="ctr">
              <a:lnSpc>
                <a:spcPts val="6000"/>
              </a:lnSpc>
              <a:buNone/>
            </a:pPr>
            <a:r>
              <a:rPr lang="en-US" sz="6600" b="1" spc="-150" dirty="0">
                <a:solidFill>
                  <a:srgbClr val="002060"/>
                </a:solidFill>
                <a:latin typeface="Arial Black" panose="020B0A04020102020204" pitchFamily="34" charset="0"/>
              </a:rPr>
              <a:t>SERVICES</a:t>
            </a:r>
          </a:p>
        </p:txBody>
      </p:sp>
      <p:sp>
        <p:nvSpPr>
          <p:cNvPr id="2" name="Left Bracket 1"/>
          <p:cNvSpPr/>
          <p:nvPr/>
        </p:nvSpPr>
        <p:spPr>
          <a:xfrm>
            <a:off x="26304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ket 7"/>
          <p:cNvSpPr/>
          <p:nvPr/>
        </p:nvSpPr>
        <p:spPr>
          <a:xfrm flipH="1">
            <a:off x="9347042"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85EB908-D14B-4B79-9273-27B0AA618532}" type="slidenum">
              <a:rPr lang="en-US" smtClean="0"/>
              <a:t>19</a:t>
            </a:fld>
            <a:endParaRPr lang="en-US" dirty="0"/>
          </a:p>
        </p:txBody>
      </p:sp>
    </p:spTree>
    <p:extLst>
      <p:ext uri="{BB962C8B-B14F-4D97-AF65-F5344CB8AC3E}">
        <p14:creationId xmlns:p14="http://schemas.microsoft.com/office/powerpoint/2010/main" val="353677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1052840"/>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AGENDA</a:t>
            </a:r>
          </a:p>
        </p:txBody>
      </p:sp>
      <p:sp>
        <p:nvSpPr>
          <p:cNvPr id="12" name="Rectangle 11"/>
          <p:cNvSpPr/>
          <p:nvPr/>
        </p:nvSpPr>
        <p:spPr>
          <a:xfrm>
            <a:off x="0" y="1138568"/>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727201"/>
            <a:ext cx="10917382" cy="4446586"/>
          </a:xfrm>
          <a:prstGeom prst="rect">
            <a:avLst/>
          </a:prstGeom>
        </p:spPr>
        <p:txBody>
          <a:bodyPr>
            <a:noAutofit/>
          </a:bodyPr>
          <a:lstStyle/>
          <a:p>
            <a:pPr marL="228600" lvl="1">
              <a:lnSpc>
                <a:spcPct val="100000"/>
              </a:lnSpc>
            </a:pPr>
            <a:r>
              <a:rPr lang="en-US" sz="2000" dirty="0">
                <a:latin typeface="+mj-lt"/>
              </a:rPr>
              <a:t>CHC: WHERE IS IT NOW?</a:t>
            </a:r>
          </a:p>
          <a:p>
            <a:pPr marL="228600" lvl="1">
              <a:lnSpc>
                <a:spcPct val="100000"/>
              </a:lnSpc>
            </a:pPr>
            <a:r>
              <a:rPr lang="en-US" sz="2000" dirty="0">
                <a:latin typeface="+mj-lt"/>
              </a:rPr>
              <a:t>ELECTRONIC VISIT VERIFICATION (EVV)</a:t>
            </a:r>
          </a:p>
          <a:p>
            <a:pPr marL="228600" lvl="1">
              <a:lnSpc>
                <a:spcPct val="100000"/>
              </a:lnSpc>
            </a:pPr>
            <a:r>
              <a:rPr lang="en-US" sz="2000" dirty="0">
                <a:latin typeface="+mj-lt"/>
              </a:rPr>
              <a:t>FUNCTIONAL ELIGIBILITY DETERMINATION (FED) IMPLEMENTATION</a:t>
            </a:r>
          </a:p>
          <a:p>
            <a:pPr marL="228600" lvl="1">
              <a:lnSpc>
                <a:spcPct val="100000"/>
              </a:lnSpc>
            </a:pPr>
            <a:r>
              <a:rPr lang="en-US" sz="2000" dirty="0">
                <a:latin typeface="+mj-lt"/>
              </a:rPr>
              <a:t>ENROLLMENT SERVICES PROCUREMENT ACTIVITIES</a:t>
            </a:r>
          </a:p>
          <a:p>
            <a:pPr marL="228600" lvl="1">
              <a:lnSpc>
                <a:spcPct val="100000"/>
              </a:lnSpc>
            </a:pPr>
            <a:r>
              <a:rPr lang="en-US" sz="2000" dirty="0">
                <a:latin typeface="+mj-lt"/>
              </a:rPr>
              <a:t>ENROLLMENT DATA</a:t>
            </a:r>
          </a:p>
          <a:p>
            <a:pPr marL="228600" lvl="1">
              <a:lnSpc>
                <a:spcPct val="100000"/>
              </a:lnSpc>
            </a:pPr>
            <a:endParaRPr lang="en-US" sz="2000" dirty="0">
              <a:latin typeface="+mj-lt"/>
            </a:endParaRPr>
          </a:p>
          <a:p>
            <a:pPr marL="228600" lvl="1">
              <a:lnSpc>
                <a:spcPct val="100000"/>
              </a:lnSpc>
            </a:pPr>
            <a:endParaRPr lang="en-US" sz="2000" dirty="0">
              <a:solidFill>
                <a:prstClr val="black"/>
              </a:solidFill>
              <a:latin typeface="+mj-lt"/>
              <a:ea typeface="ＭＳ Ｐゴシック" pitchFamily="-106" charset="-128"/>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2</a:t>
            </a:fld>
            <a:endParaRPr lang="en-US" dirty="0"/>
          </a:p>
        </p:txBody>
      </p:sp>
    </p:spTree>
    <p:extLst>
      <p:ext uri="{BB962C8B-B14F-4D97-AF65-F5344CB8AC3E}">
        <p14:creationId xmlns:p14="http://schemas.microsoft.com/office/powerpoint/2010/main" val="618529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1078748"/>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ENROLLMENT SERVICES TIMELINE</a:t>
            </a:r>
          </a:p>
        </p:txBody>
      </p:sp>
      <p:sp>
        <p:nvSpPr>
          <p:cNvPr id="12" name="Rectangle 11"/>
          <p:cNvSpPr/>
          <p:nvPr/>
        </p:nvSpPr>
        <p:spPr>
          <a:xfrm>
            <a:off x="0" y="1138567"/>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847273"/>
            <a:ext cx="10917382" cy="3181927"/>
          </a:xfrm>
          <a:prstGeom prst="rect">
            <a:avLst/>
          </a:prstGeom>
        </p:spPr>
        <p:txBody>
          <a:bodyPr>
            <a:noAutofit/>
          </a:bodyPr>
          <a:lstStyle/>
          <a:p>
            <a:pPr marL="914400" lvl="1" indent="-457200">
              <a:lnSpc>
                <a:spcPct val="150000"/>
              </a:lnSpc>
            </a:pPr>
            <a:r>
              <a:rPr lang="en-US" sz="2000" dirty="0">
                <a:latin typeface="+mj-lt"/>
              </a:rPr>
              <a:t>Concept Paper Released for Public Comment</a:t>
            </a:r>
          </a:p>
          <a:p>
            <a:pPr marL="1371600" lvl="2" indent="-457200">
              <a:lnSpc>
                <a:spcPct val="150000"/>
              </a:lnSpc>
            </a:pPr>
            <a:r>
              <a:rPr lang="en-US" sz="1600" dirty="0">
                <a:latin typeface="+mj-lt"/>
              </a:rPr>
              <a:t>Released March 22, 2019 for a 30 day comment period.</a:t>
            </a:r>
          </a:p>
          <a:p>
            <a:pPr marL="914400" lvl="1" indent="-457200">
              <a:lnSpc>
                <a:spcPct val="150000"/>
              </a:lnSpc>
            </a:pPr>
            <a:r>
              <a:rPr lang="en-US" sz="2000" dirty="0">
                <a:latin typeface="+mj-lt"/>
              </a:rPr>
              <a:t>Draft RFA Released for Public Comment - May 2019</a:t>
            </a:r>
          </a:p>
          <a:p>
            <a:pPr marL="914400" lvl="1" indent="-457200">
              <a:lnSpc>
                <a:spcPct val="150000"/>
              </a:lnSpc>
            </a:pPr>
            <a:r>
              <a:rPr lang="en-US" sz="2000" dirty="0">
                <a:latin typeface="+mj-lt"/>
              </a:rPr>
              <a:t>RFA Publication</a:t>
            </a:r>
          </a:p>
          <a:p>
            <a:pPr marL="1371600" lvl="2" indent="-457200">
              <a:lnSpc>
                <a:spcPct val="150000"/>
              </a:lnSpc>
            </a:pPr>
            <a:r>
              <a:rPr lang="en-US" sz="1600" dirty="0">
                <a:latin typeface="+mj-lt"/>
              </a:rPr>
              <a:t>45 day response period</a:t>
            </a: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20</a:t>
            </a:fld>
            <a:endParaRPr lang="en-US" dirty="0"/>
          </a:p>
        </p:txBody>
      </p:sp>
    </p:spTree>
    <p:extLst>
      <p:ext uri="{BB962C8B-B14F-4D97-AF65-F5344CB8AC3E}">
        <p14:creationId xmlns:p14="http://schemas.microsoft.com/office/powerpoint/2010/main" val="3773523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424406"/>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KEY ELEMENTS</a:t>
            </a:r>
          </a:p>
        </p:txBody>
      </p:sp>
      <p:sp>
        <p:nvSpPr>
          <p:cNvPr id="12" name="Rectangle 11"/>
          <p:cNvSpPr/>
          <p:nvPr/>
        </p:nvSpPr>
        <p:spPr>
          <a:xfrm>
            <a:off x="0" y="484225"/>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352322"/>
            <a:ext cx="10917382" cy="3181927"/>
          </a:xfrm>
          <a:prstGeom prst="rect">
            <a:avLst/>
          </a:prstGeom>
        </p:spPr>
        <p:txBody>
          <a:bodyPr>
            <a:noAutofit/>
          </a:bodyPr>
          <a:lstStyle/>
          <a:p>
            <a:r>
              <a:rPr lang="en-US" dirty="0">
                <a:latin typeface="+mj-lt"/>
              </a:rPr>
              <a:t>Key elements:</a:t>
            </a:r>
          </a:p>
          <a:p>
            <a:pPr lvl="1"/>
            <a:r>
              <a:rPr lang="en-US" dirty="0">
                <a:latin typeface="+mj-lt"/>
              </a:rPr>
              <a:t>Conflict-free enrollment and choice counseling</a:t>
            </a:r>
          </a:p>
          <a:p>
            <a:pPr lvl="1"/>
            <a:r>
              <a:rPr lang="en-US" dirty="0">
                <a:latin typeface="+mj-lt"/>
              </a:rPr>
              <a:t>A regional presence</a:t>
            </a:r>
          </a:p>
          <a:p>
            <a:pPr lvl="1"/>
            <a:r>
              <a:rPr lang="en-US" dirty="0">
                <a:latin typeface="+mj-lt"/>
              </a:rPr>
              <a:t>One in-home visit at the onset of the process (navigation)</a:t>
            </a:r>
          </a:p>
          <a:p>
            <a:pPr lvl="1"/>
            <a:r>
              <a:rPr lang="en-US" dirty="0">
                <a:latin typeface="+mj-lt"/>
              </a:rPr>
              <a:t>Assistance with completing the LTSS application (navigation)</a:t>
            </a:r>
          </a:p>
          <a:p>
            <a:pPr lvl="1"/>
            <a:r>
              <a:rPr lang="en-US" dirty="0">
                <a:latin typeface="+mj-lt"/>
              </a:rPr>
              <a:t>Efficient and effective operations</a:t>
            </a:r>
          </a:p>
          <a:p>
            <a:pPr lvl="1"/>
            <a:r>
              <a:rPr lang="en-US" dirty="0">
                <a:latin typeface="+mj-lt"/>
              </a:rPr>
              <a:t>Consistency</a:t>
            </a:r>
          </a:p>
          <a:p>
            <a:pPr lvl="1"/>
            <a:r>
              <a:rPr lang="en-US" dirty="0">
                <a:latin typeface="+mj-lt"/>
              </a:rPr>
              <a:t>Improved communications and follow-up</a:t>
            </a:r>
          </a:p>
          <a:p>
            <a:pPr lvl="1"/>
            <a:r>
              <a:rPr lang="en-US" dirty="0">
                <a:latin typeface="+mj-lt"/>
              </a:rPr>
              <a:t>Better customer service and improved applicant experience</a:t>
            </a:r>
          </a:p>
          <a:p>
            <a:pPr lvl="1"/>
            <a:r>
              <a:rPr lang="en-US" dirty="0">
                <a:latin typeface="+mj-lt"/>
              </a:rPr>
              <a:t>Enhanced accountability and quality control</a:t>
            </a: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21</a:t>
            </a:fld>
            <a:endParaRPr lang="en-US" dirty="0"/>
          </a:p>
        </p:txBody>
      </p:sp>
    </p:spTree>
    <p:extLst>
      <p:ext uri="{BB962C8B-B14F-4D97-AF65-F5344CB8AC3E}">
        <p14:creationId xmlns:p14="http://schemas.microsoft.com/office/powerpoint/2010/main" val="3723728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2032745" y="2885583"/>
            <a:ext cx="814387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ENROLLMENT</a:t>
            </a:r>
          </a:p>
          <a:p>
            <a:pPr marL="0" indent="0" algn="ctr">
              <a:lnSpc>
                <a:spcPts val="6000"/>
              </a:lnSpc>
              <a:buNone/>
            </a:pPr>
            <a:r>
              <a:rPr lang="en-US" sz="6600" b="1" spc="-150" dirty="0">
                <a:solidFill>
                  <a:srgbClr val="002060"/>
                </a:solidFill>
                <a:latin typeface="Arial Black" panose="020B0A04020102020204" pitchFamily="34" charset="0"/>
              </a:rPr>
              <a:t>DATA</a:t>
            </a:r>
          </a:p>
        </p:txBody>
      </p:sp>
      <p:sp>
        <p:nvSpPr>
          <p:cNvPr id="2" name="Left Bracket 1"/>
          <p:cNvSpPr/>
          <p:nvPr/>
        </p:nvSpPr>
        <p:spPr>
          <a:xfrm>
            <a:off x="2630405"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ket 7"/>
          <p:cNvSpPr/>
          <p:nvPr/>
        </p:nvSpPr>
        <p:spPr>
          <a:xfrm flipH="1">
            <a:off x="9347042"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85EB908-D14B-4B79-9273-27B0AA618532}" type="slidenum">
              <a:rPr lang="en-US" smtClean="0"/>
              <a:t>22</a:t>
            </a:fld>
            <a:endParaRPr lang="en-US" dirty="0"/>
          </a:p>
        </p:txBody>
      </p:sp>
    </p:spTree>
    <p:extLst>
      <p:ext uri="{BB962C8B-B14F-4D97-AF65-F5344CB8AC3E}">
        <p14:creationId xmlns:p14="http://schemas.microsoft.com/office/powerpoint/2010/main" val="1084905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374072"/>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AGING WAIVER ENROLLMENT</a:t>
            </a:r>
          </a:p>
        </p:txBody>
      </p:sp>
      <p:sp>
        <p:nvSpPr>
          <p:cNvPr id="12" name="Rectangle 11"/>
          <p:cNvSpPr/>
          <p:nvPr/>
        </p:nvSpPr>
        <p:spPr>
          <a:xfrm>
            <a:off x="0" y="433891"/>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85EB908-D14B-4B79-9273-27B0AA618532}" type="slidenum">
              <a:rPr lang="en-US" smtClean="0"/>
              <a:t>23</a:t>
            </a:fld>
            <a:endParaRPr lang="en-US" dirty="0"/>
          </a:p>
        </p:txBody>
      </p:sp>
      <p:sp>
        <p:nvSpPr>
          <p:cNvPr id="8" name="Date Placeholder 3">
            <a:extLst>
              <a:ext uri="{FF2B5EF4-FFF2-40B4-BE49-F238E27FC236}">
                <a16:creationId xmlns:a16="http://schemas.microsoft.com/office/drawing/2014/main" id="{A93BB7F9-13C8-4C11-918F-B67E91C23AC0}"/>
              </a:ext>
            </a:extLst>
          </p:cNvPr>
          <p:cNvSpPr txBox="1">
            <a:spLocks/>
          </p:cNvSpPr>
          <p:nvPr/>
        </p:nvSpPr>
        <p:spPr>
          <a:xfrm>
            <a:off x="2367094" y="6209999"/>
            <a:ext cx="3429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Data Source: Maximus IEB</a:t>
            </a:r>
          </a:p>
        </p:txBody>
      </p:sp>
      <p:graphicFrame>
        <p:nvGraphicFramePr>
          <p:cNvPr id="14" name="Table 13">
            <a:extLst>
              <a:ext uri="{FF2B5EF4-FFF2-40B4-BE49-F238E27FC236}">
                <a16:creationId xmlns:a16="http://schemas.microsoft.com/office/drawing/2014/main" id="{E7C4393B-E6B3-41B6-BB3E-4764B10FC633}"/>
              </a:ext>
            </a:extLst>
          </p:cNvPr>
          <p:cNvGraphicFramePr>
            <a:graphicFrameLocks noGrp="1"/>
          </p:cNvGraphicFramePr>
          <p:nvPr>
            <p:extLst>
              <p:ext uri="{D42A27DB-BD31-4B8C-83A1-F6EECF244321}">
                <p14:modId xmlns:p14="http://schemas.microsoft.com/office/powerpoint/2010/main" val="1084882322"/>
              </p:ext>
            </p:extLst>
          </p:nvPr>
        </p:nvGraphicFramePr>
        <p:xfrm>
          <a:off x="2895602" y="1066800"/>
          <a:ext cx="5867399" cy="3111692"/>
        </p:xfrm>
        <a:graphic>
          <a:graphicData uri="http://schemas.openxmlformats.org/drawingml/2006/table">
            <a:tbl>
              <a:tblPr/>
              <a:tblGrid>
                <a:gridCol w="1183982">
                  <a:extLst>
                    <a:ext uri="{9D8B030D-6E8A-4147-A177-3AD203B41FA5}">
                      <a16:colId xmlns:a16="http://schemas.microsoft.com/office/drawing/2014/main" val="1199911537"/>
                    </a:ext>
                  </a:extLst>
                </a:gridCol>
                <a:gridCol w="916632">
                  <a:extLst>
                    <a:ext uri="{9D8B030D-6E8A-4147-A177-3AD203B41FA5}">
                      <a16:colId xmlns:a16="http://schemas.microsoft.com/office/drawing/2014/main" val="2628446832"/>
                    </a:ext>
                  </a:extLst>
                </a:gridCol>
                <a:gridCol w="916632">
                  <a:extLst>
                    <a:ext uri="{9D8B030D-6E8A-4147-A177-3AD203B41FA5}">
                      <a16:colId xmlns:a16="http://schemas.microsoft.com/office/drawing/2014/main" val="425749191"/>
                    </a:ext>
                  </a:extLst>
                </a:gridCol>
                <a:gridCol w="916632">
                  <a:extLst>
                    <a:ext uri="{9D8B030D-6E8A-4147-A177-3AD203B41FA5}">
                      <a16:colId xmlns:a16="http://schemas.microsoft.com/office/drawing/2014/main" val="3417009889"/>
                    </a:ext>
                  </a:extLst>
                </a:gridCol>
                <a:gridCol w="916632">
                  <a:extLst>
                    <a:ext uri="{9D8B030D-6E8A-4147-A177-3AD203B41FA5}">
                      <a16:colId xmlns:a16="http://schemas.microsoft.com/office/drawing/2014/main" val="1225366170"/>
                    </a:ext>
                  </a:extLst>
                </a:gridCol>
                <a:gridCol w="1016889">
                  <a:extLst>
                    <a:ext uri="{9D8B030D-6E8A-4147-A177-3AD203B41FA5}">
                      <a16:colId xmlns:a16="http://schemas.microsoft.com/office/drawing/2014/main" val="3243471686"/>
                    </a:ext>
                  </a:extLst>
                </a:gridCol>
              </a:tblGrid>
              <a:tr h="219514">
                <a:tc gridSpan="6">
                  <a:txBody>
                    <a:bodyPr/>
                    <a:lstStyle/>
                    <a:p>
                      <a:pPr algn="ctr" rtl="0" fontAlgn="ctr"/>
                      <a:r>
                        <a:rPr lang="en-US" sz="1400" b="0" i="0" u="none" strike="noStrike">
                          <a:solidFill>
                            <a:srgbClr val="000000"/>
                          </a:solidFill>
                          <a:effectLst/>
                          <a:latin typeface="Arial" panose="020B0604020202020204" pitchFamily="34" charset="0"/>
                        </a:rPr>
                        <a:t>Aging Waiver New Enrollment Volumes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56228441"/>
                  </a:ext>
                </a:extLst>
              </a:tr>
              <a:tr h="184392">
                <a:tc>
                  <a:txBody>
                    <a:bodyPr/>
                    <a:lstStyle/>
                    <a:p>
                      <a:pPr algn="ctr" rtl="0" fontAlgn="ctr"/>
                      <a:r>
                        <a:rPr lang="en-US" sz="1000" b="0" i="0" u="none" strike="noStrike">
                          <a:solidFill>
                            <a:srgbClr val="000000"/>
                          </a:solidFill>
                          <a:effectLst/>
                          <a:latin typeface="Arial" panose="020B0604020202020204" pitchFamily="34" charset="0"/>
                        </a:rPr>
                        <a:t>Month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rtl="0" fontAlgn="ctr"/>
                      <a:r>
                        <a:rPr lang="en-US" sz="1000" b="0" i="0" u="none" strike="noStrike">
                          <a:solidFill>
                            <a:srgbClr val="000000"/>
                          </a:solidFill>
                          <a:effectLst/>
                          <a:latin typeface="Arial" panose="020B0604020202020204" pitchFamily="34" charset="0"/>
                        </a:rPr>
                        <a:t>2014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rtl="0" fontAlgn="ctr"/>
                      <a:r>
                        <a:rPr lang="en-US" sz="1000" b="0" i="0" u="none" strike="noStrike">
                          <a:solidFill>
                            <a:srgbClr val="000000"/>
                          </a:solidFill>
                          <a:effectLst/>
                          <a:latin typeface="Arial" panose="020B0604020202020204" pitchFamily="34" charset="0"/>
                        </a:rPr>
                        <a:t>2015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rtl="0" fontAlgn="ctr"/>
                      <a:r>
                        <a:rPr lang="en-US" sz="1000" b="0" i="0" u="none" strike="noStrike">
                          <a:solidFill>
                            <a:srgbClr val="000000"/>
                          </a:solidFill>
                          <a:effectLst/>
                          <a:latin typeface="Arial" panose="020B0604020202020204" pitchFamily="34" charset="0"/>
                        </a:rPr>
                        <a:t>2016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rtl="0" fontAlgn="ctr"/>
                      <a:r>
                        <a:rPr lang="en-US" sz="1000" b="0" i="0" u="none" strike="noStrike">
                          <a:solidFill>
                            <a:srgbClr val="000000"/>
                          </a:solidFill>
                          <a:effectLst/>
                          <a:latin typeface="Arial" panose="020B0604020202020204" pitchFamily="34" charset="0"/>
                        </a:rPr>
                        <a:t>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ctr" rtl="0" fontAlgn="ctr"/>
                      <a:r>
                        <a:rPr lang="en-US" sz="1000" b="0" i="0" u="none" strike="noStrike">
                          <a:solidFill>
                            <a:srgbClr val="000000"/>
                          </a:solidFill>
                          <a:effectLst/>
                          <a:latin typeface="Arial" panose="020B0604020202020204" pitchFamily="34" charset="0"/>
                        </a:rPr>
                        <a:t>2018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extLst>
                  <a:ext uri="{0D108BD9-81ED-4DB2-BD59-A6C34878D82A}">
                    <a16:rowId xmlns:a16="http://schemas.microsoft.com/office/drawing/2014/main" val="267155402"/>
                  </a:ext>
                </a:extLst>
              </a:tr>
              <a:tr h="184392">
                <a:tc>
                  <a:txBody>
                    <a:bodyPr/>
                    <a:lstStyle/>
                    <a:p>
                      <a:pPr algn="ctr" rtl="0" fontAlgn="ctr"/>
                      <a:r>
                        <a:rPr lang="en-US" sz="1000" b="0" i="0" u="none" strike="noStrike">
                          <a:solidFill>
                            <a:srgbClr val="000000"/>
                          </a:solidFill>
                          <a:effectLst/>
                          <a:latin typeface="Arial" panose="020B0604020202020204" pitchFamily="34" charset="0"/>
                        </a:rPr>
                        <a:t>January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346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774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867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13878081"/>
                  </a:ext>
                </a:extLst>
              </a:tr>
              <a:tr h="184392">
                <a:tc>
                  <a:txBody>
                    <a:bodyPr/>
                    <a:lstStyle/>
                    <a:p>
                      <a:pPr algn="ctr" rtl="0" fontAlgn="ctr"/>
                      <a:r>
                        <a:rPr lang="en-US" sz="1000" b="0" i="0" u="none" strike="noStrike">
                          <a:solidFill>
                            <a:srgbClr val="000000"/>
                          </a:solidFill>
                          <a:effectLst/>
                          <a:latin typeface="Arial" panose="020B0604020202020204" pitchFamily="34" charset="0"/>
                        </a:rPr>
                        <a:t>February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256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463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681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882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946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18562521"/>
                  </a:ext>
                </a:extLst>
              </a:tr>
              <a:tr h="184392">
                <a:tc>
                  <a:txBody>
                    <a:bodyPr/>
                    <a:lstStyle/>
                    <a:p>
                      <a:pPr algn="ctr" rtl="0" fontAlgn="ctr"/>
                      <a:r>
                        <a:rPr lang="en-US" sz="1000" b="0" i="0" u="none" strike="noStrike" dirty="0">
                          <a:solidFill>
                            <a:srgbClr val="000000"/>
                          </a:solidFill>
                          <a:effectLst/>
                          <a:latin typeface="Arial" panose="020B0604020202020204" pitchFamily="34" charset="0"/>
                        </a:rPr>
                        <a:t>March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628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946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1,003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1,094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34740833"/>
                  </a:ext>
                </a:extLst>
              </a:tr>
              <a:tr h="184392">
                <a:tc>
                  <a:txBody>
                    <a:bodyPr/>
                    <a:lstStyle/>
                    <a:p>
                      <a:pPr algn="ctr" rtl="0" fontAlgn="ctr"/>
                      <a:r>
                        <a:rPr lang="en-US" sz="1000" b="0" i="0" u="none" strike="noStrike">
                          <a:solidFill>
                            <a:srgbClr val="000000"/>
                          </a:solidFill>
                          <a:effectLst/>
                          <a:latin typeface="Arial" panose="020B0604020202020204" pitchFamily="34" charset="0"/>
                        </a:rPr>
                        <a:t>April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856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942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1,138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17441967"/>
                  </a:ext>
                </a:extLst>
              </a:tr>
              <a:tr h="184392">
                <a:tc>
                  <a:txBody>
                    <a:bodyPr/>
                    <a:lstStyle/>
                    <a:p>
                      <a:pPr algn="ctr" rtl="0" fontAlgn="ctr"/>
                      <a:r>
                        <a:rPr lang="en-US" sz="1000" b="0" i="0" u="none" strike="noStrike">
                          <a:solidFill>
                            <a:srgbClr val="000000"/>
                          </a:solidFill>
                          <a:effectLst/>
                          <a:latin typeface="Arial" panose="020B0604020202020204" pitchFamily="34" charset="0"/>
                        </a:rPr>
                        <a:t>May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389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814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893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1,170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185779550"/>
                  </a:ext>
                </a:extLst>
              </a:tr>
              <a:tr h="184392">
                <a:tc>
                  <a:txBody>
                    <a:bodyPr/>
                    <a:lstStyle/>
                    <a:p>
                      <a:pPr algn="ctr" rtl="0" fontAlgn="ctr"/>
                      <a:r>
                        <a:rPr lang="en-US" sz="1000" b="0" i="0" u="none" strike="noStrike">
                          <a:solidFill>
                            <a:srgbClr val="000000"/>
                          </a:solidFill>
                          <a:effectLst/>
                          <a:latin typeface="Arial" panose="020B0604020202020204" pitchFamily="34" charset="0"/>
                        </a:rPr>
                        <a:t>June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857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742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dirty="0">
                          <a:solidFill>
                            <a:srgbClr val="000000"/>
                          </a:solidFill>
                          <a:effectLst/>
                          <a:latin typeface="Arial" panose="020B0604020202020204" pitchFamily="34" charset="0"/>
                        </a:rPr>
                        <a:t>1,159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55593399"/>
                  </a:ext>
                </a:extLst>
              </a:tr>
              <a:tr h="184392">
                <a:tc>
                  <a:txBody>
                    <a:bodyPr/>
                    <a:lstStyle/>
                    <a:p>
                      <a:pPr algn="ctr" rtl="0" fontAlgn="ctr"/>
                      <a:r>
                        <a:rPr lang="en-US" sz="1000" b="0" i="0" u="none" strike="noStrike">
                          <a:solidFill>
                            <a:srgbClr val="000000"/>
                          </a:solidFill>
                          <a:effectLst/>
                          <a:latin typeface="Arial" panose="020B0604020202020204" pitchFamily="34" charset="0"/>
                        </a:rPr>
                        <a:t>July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644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285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789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992 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32145899"/>
                  </a:ext>
                </a:extLst>
              </a:tr>
              <a:tr h="184392">
                <a:tc>
                  <a:txBody>
                    <a:bodyPr/>
                    <a:lstStyle/>
                    <a:p>
                      <a:pPr algn="ctr" rtl="0" fontAlgn="ctr"/>
                      <a:r>
                        <a:rPr lang="en-US" sz="1000" b="0" i="0" u="none" strike="noStrike">
                          <a:solidFill>
                            <a:srgbClr val="000000"/>
                          </a:solidFill>
                          <a:effectLst/>
                          <a:latin typeface="Arial" panose="020B0604020202020204" pitchFamily="34" charset="0"/>
                        </a:rPr>
                        <a:t>August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873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1,038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1252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11365174"/>
                  </a:ext>
                </a:extLst>
              </a:tr>
              <a:tr h="184392">
                <a:tc>
                  <a:txBody>
                    <a:bodyPr/>
                    <a:lstStyle/>
                    <a:p>
                      <a:pPr algn="ctr" rtl="0" fontAlgn="ctr"/>
                      <a:r>
                        <a:rPr lang="en-US" sz="1000" b="0" i="0" u="none" strike="noStrike">
                          <a:solidFill>
                            <a:srgbClr val="000000"/>
                          </a:solidFill>
                          <a:effectLst/>
                          <a:latin typeface="Arial" panose="020B0604020202020204" pitchFamily="34" charset="0"/>
                        </a:rPr>
                        <a:t>September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611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749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868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900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49271140"/>
                  </a:ext>
                </a:extLst>
              </a:tr>
              <a:tr h="184392">
                <a:tc>
                  <a:txBody>
                    <a:bodyPr/>
                    <a:lstStyle/>
                    <a:p>
                      <a:pPr algn="ctr" rtl="0" fontAlgn="ctr"/>
                      <a:r>
                        <a:rPr lang="en-US" sz="1000" b="0" i="0" u="none" strike="noStrike">
                          <a:solidFill>
                            <a:srgbClr val="000000"/>
                          </a:solidFill>
                          <a:effectLst/>
                          <a:latin typeface="Arial" panose="020B0604020202020204" pitchFamily="34" charset="0"/>
                        </a:rPr>
                        <a:t>October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654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730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1,090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899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450786013"/>
                  </a:ext>
                </a:extLst>
              </a:tr>
              <a:tr h="184392">
                <a:tc>
                  <a:txBody>
                    <a:bodyPr/>
                    <a:lstStyle/>
                    <a:p>
                      <a:pPr algn="ctr" rtl="0" fontAlgn="ctr"/>
                      <a:r>
                        <a:rPr lang="en-US" sz="1000" b="0" i="0" u="none" strike="noStrike">
                          <a:solidFill>
                            <a:srgbClr val="000000"/>
                          </a:solidFill>
                          <a:effectLst/>
                          <a:latin typeface="Arial" panose="020B0604020202020204" pitchFamily="34" charset="0"/>
                        </a:rPr>
                        <a:t>November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867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a:solidFill>
                            <a:srgbClr val="000000"/>
                          </a:solidFill>
                          <a:effectLst/>
                          <a:latin typeface="Arial" panose="020B0604020202020204" pitchFamily="34" charset="0"/>
                        </a:rPr>
                        <a:t>919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dirty="0">
                          <a:solidFill>
                            <a:srgbClr val="000000"/>
                          </a:solidFill>
                          <a:effectLst/>
                          <a:latin typeface="Arial" panose="020B0604020202020204" pitchFamily="34" charset="0"/>
                        </a:rPr>
                        <a:t>854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45857802"/>
                  </a:ext>
                </a:extLst>
              </a:tr>
              <a:tr h="307319">
                <a:tc>
                  <a:txBody>
                    <a:bodyPr/>
                    <a:lstStyle/>
                    <a:p>
                      <a:pPr algn="ctr" rtl="0" fontAlgn="ctr"/>
                      <a:r>
                        <a:rPr lang="en-US" sz="1000" b="0" i="0" u="none" strike="noStrike">
                          <a:solidFill>
                            <a:srgbClr val="000000"/>
                          </a:solidFill>
                          <a:effectLst/>
                          <a:latin typeface="Arial" panose="020B0604020202020204" pitchFamily="34" charset="0"/>
                        </a:rPr>
                        <a:t>December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483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556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000" b="0" i="0" u="none" strike="noStrike">
                          <a:solidFill>
                            <a:srgbClr val="000000"/>
                          </a:solidFill>
                          <a:effectLst/>
                          <a:latin typeface="Arial" panose="020B0604020202020204" pitchFamily="34" charset="0"/>
                        </a:rPr>
                        <a:t>1,207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dirty="0">
                          <a:solidFill>
                            <a:srgbClr val="000000"/>
                          </a:solidFill>
                          <a:effectLst/>
                          <a:latin typeface="Arial" panose="020B0604020202020204" pitchFamily="34" charset="0"/>
                        </a:rPr>
                        <a:t>839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rtl="0" fontAlgn="ctr"/>
                      <a:r>
                        <a:rPr lang="en-US" sz="1000" b="0" i="0" u="none" strike="noStrike" dirty="0">
                          <a:solidFill>
                            <a:srgbClr val="000000"/>
                          </a:solidFill>
                          <a:effectLst/>
                          <a:latin typeface="Arial" panose="020B0604020202020204" pitchFamily="34" charset="0"/>
                        </a:rPr>
                        <a:t>832 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12564401"/>
                  </a:ext>
                </a:extLst>
              </a:tr>
              <a:tr h="184392">
                <a:tc>
                  <a:txBody>
                    <a:bodyPr/>
                    <a:lstStyle/>
                    <a:p>
                      <a:pPr algn="ctr" rtl="0" fontAlgn="ctr"/>
                      <a:r>
                        <a:rPr lang="en-US" sz="1000" b="0" i="0" u="none" strike="noStrike">
                          <a:solidFill>
                            <a:srgbClr val="000000"/>
                          </a:solidFill>
                          <a:effectLst/>
                          <a:latin typeface="Arial" panose="020B0604020202020204" pitchFamily="34" charset="0"/>
                        </a:rPr>
                        <a:t>Average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100" b="0" i="0" u="none" strike="noStrike">
                          <a:solidFill>
                            <a:srgbClr val="000000"/>
                          </a:solidFill>
                          <a:effectLst/>
                          <a:latin typeface="Calibri" panose="020F0502020204030204" pitchFamily="34" charset="0"/>
                        </a:rPr>
                        <a:t>480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584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729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898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1,043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3937963"/>
                  </a:ext>
                </a:extLst>
              </a:tr>
              <a:tr h="184392">
                <a:tc>
                  <a:txBody>
                    <a:bodyPr/>
                    <a:lstStyle/>
                    <a:p>
                      <a:pPr algn="ctr" rtl="0" fontAlgn="ctr"/>
                      <a:r>
                        <a:rPr lang="en-US" sz="1000" b="0" i="0" u="none" strike="noStrike" dirty="0">
                          <a:solidFill>
                            <a:srgbClr val="000000"/>
                          </a:solidFill>
                          <a:effectLst/>
                          <a:latin typeface="Arial" panose="020B060402020202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9FA"/>
                    </a:solidFill>
                  </a:tcPr>
                </a:tc>
                <a:tc>
                  <a:txBody>
                    <a:bodyPr/>
                    <a:lstStyle/>
                    <a:p>
                      <a:pPr algn="r" rtl="0" fontAlgn="ctr"/>
                      <a:r>
                        <a:rPr lang="en-US" sz="1100" b="0" i="0" u="none" strike="noStrike">
                          <a:solidFill>
                            <a:srgbClr val="000000"/>
                          </a:solidFill>
                          <a:effectLst/>
                          <a:latin typeface="Calibri" panose="020F0502020204030204" pitchFamily="34" charset="0"/>
                        </a:rPr>
                        <a:t>5,758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7,013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8,753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Calibri" panose="020F0502020204030204" pitchFamily="34" charset="0"/>
                        </a:rPr>
                        <a:t>10,779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Calibri" panose="020F0502020204030204" pitchFamily="34" charset="0"/>
                        </a:rPr>
                        <a:t>5,215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1819408"/>
                  </a:ext>
                </a:extLst>
              </a:tr>
            </a:tbl>
          </a:graphicData>
        </a:graphic>
      </p:graphicFrame>
      <p:graphicFrame>
        <p:nvGraphicFramePr>
          <p:cNvPr id="15" name="Chart 14">
            <a:extLst>
              <a:ext uri="{FF2B5EF4-FFF2-40B4-BE49-F238E27FC236}">
                <a16:creationId xmlns:a16="http://schemas.microsoft.com/office/drawing/2014/main" id="{B204FF3C-CF5C-422C-9120-2F491CB140AC}"/>
              </a:ext>
            </a:extLst>
          </p:cNvPr>
          <p:cNvGraphicFramePr>
            <a:graphicFrameLocks/>
          </p:cNvGraphicFramePr>
          <p:nvPr>
            <p:extLst/>
          </p:nvPr>
        </p:nvGraphicFramePr>
        <p:xfrm>
          <a:off x="2743200" y="4268883"/>
          <a:ext cx="6324600" cy="1850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5865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374072"/>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CHC WAIVER ENROLLMENT</a:t>
            </a:r>
          </a:p>
        </p:txBody>
      </p:sp>
      <p:sp>
        <p:nvSpPr>
          <p:cNvPr id="12" name="Rectangle 11"/>
          <p:cNvSpPr/>
          <p:nvPr/>
        </p:nvSpPr>
        <p:spPr>
          <a:xfrm>
            <a:off x="0" y="433891"/>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85EB908-D14B-4B79-9273-27B0AA618532}" type="slidenum">
              <a:rPr lang="en-US" smtClean="0"/>
              <a:t>24</a:t>
            </a:fld>
            <a:endParaRPr lang="en-US" dirty="0"/>
          </a:p>
        </p:txBody>
      </p:sp>
      <p:sp>
        <p:nvSpPr>
          <p:cNvPr id="8" name="Date Placeholder 3">
            <a:extLst>
              <a:ext uri="{FF2B5EF4-FFF2-40B4-BE49-F238E27FC236}">
                <a16:creationId xmlns:a16="http://schemas.microsoft.com/office/drawing/2014/main" id="{A93BB7F9-13C8-4C11-918F-B67E91C23AC0}"/>
              </a:ext>
            </a:extLst>
          </p:cNvPr>
          <p:cNvSpPr txBox="1">
            <a:spLocks/>
          </p:cNvSpPr>
          <p:nvPr/>
        </p:nvSpPr>
        <p:spPr>
          <a:xfrm>
            <a:off x="2367094" y="6209999"/>
            <a:ext cx="3429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Data Source: Maximus IEB</a:t>
            </a:r>
          </a:p>
        </p:txBody>
      </p:sp>
      <p:graphicFrame>
        <p:nvGraphicFramePr>
          <p:cNvPr id="3" name="Table 2">
            <a:extLst>
              <a:ext uri="{FF2B5EF4-FFF2-40B4-BE49-F238E27FC236}">
                <a16:creationId xmlns:a16="http://schemas.microsoft.com/office/drawing/2014/main" id="{0D410399-17CA-4D3E-92C0-7F8336BACC95}"/>
              </a:ext>
            </a:extLst>
          </p:cNvPr>
          <p:cNvGraphicFramePr>
            <a:graphicFrameLocks noGrp="1"/>
          </p:cNvGraphicFramePr>
          <p:nvPr>
            <p:extLst>
              <p:ext uri="{D42A27DB-BD31-4B8C-83A1-F6EECF244321}">
                <p14:modId xmlns:p14="http://schemas.microsoft.com/office/powerpoint/2010/main" val="1258246065"/>
              </p:ext>
            </p:extLst>
          </p:nvPr>
        </p:nvGraphicFramePr>
        <p:xfrm>
          <a:off x="1636485" y="2293257"/>
          <a:ext cx="8944427" cy="1541900"/>
        </p:xfrm>
        <a:graphic>
          <a:graphicData uri="http://schemas.openxmlformats.org/drawingml/2006/table">
            <a:tbl>
              <a:tblPr/>
              <a:tblGrid>
                <a:gridCol w="1220561">
                  <a:extLst>
                    <a:ext uri="{9D8B030D-6E8A-4147-A177-3AD203B41FA5}">
                      <a16:colId xmlns:a16="http://schemas.microsoft.com/office/drawing/2014/main" val="948827230"/>
                    </a:ext>
                  </a:extLst>
                </a:gridCol>
                <a:gridCol w="1220561">
                  <a:extLst>
                    <a:ext uri="{9D8B030D-6E8A-4147-A177-3AD203B41FA5}">
                      <a16:colId xmlns:a16="http://schemas.microsoft.com/office/drawing/2014/main" val="3920645936"/>
                    </a:ext>
                  </a:extLst>
                </a:gridCol>
                <a:gridCol w="1220561">
                  <a:extLst>
                    <a:ext uri="{9D8B030D-6E8A-4147-A177-3AD203B41FA5}">
                      <a16:colId xmlns:a16="http://schemas.microsoft.com/office/drawing/2014/main" val="3402107383"/>
                    </a:ext>
                  </a:extLst>
                </a:gridCol>
                <a:gridCol w="1220561">
                  <a:extLst>
                    <a:ext uri="{9D8B030D-6E8A-4147-A177-3AD203B41FA5}">
                      <a16:colId xmlns:a16="http://schemas.microsoft.com/office/drawing/2014/main" val="344962785"/>
                    </a:ext>
                  </a:extLst>
                </a:gridCol>
                <a:gridCol w="1354061">
                  <a:extLst>
                    <a:ext uri="{9D8B030D-6E8A-4147-A177-3AD203B41FA5}">
                      <a16:colId xmlns:a16="http://schemas.microsoft.com/office/drawing/2014/main" val="639820044"/>
                    </a:ext>
                  </a:extLst>
                </a:gridCol>
                <a:gridCol w="1354061">
                  <a:extLst>
                    <a:ext uri="{9D8B030D-6E8A-4147-A177-3AD203B41FA5}">
                      <a16:colId xmlns:a16="http://schemas.microsoft.com/office/drawing/2014/main" val="1503901222"/>
                    </a:ext>
                  </a:extLst>
                </a:gridCol>
                <a:gridCol w="1354061">
                  <a:extLst>
                    <a:ext uri="{9D8B030D-6E8A-4147-A177-3AD203B41FA5}">
                      <a16:colId xmlns:a16="http://schemas.microsoft.com/office/drawing/2014/main" val="2706033298"/>
                    </a:ext>
                  </a:extLst>
                </a:gridCol>
              </a:tblGrid>
              <a:tr h="580572">
                <a:tc gridSpan="7">
                  <a:txBody>
                    <a:bodyPr/>
                    <a:lstStyle/>
                    <a:p>
                      <a:pPr algn="ctr"/>
                      <a:r>
                        <a:rPr lang="en-US" sz="3200" b="1" dirty="0">
                          <a:solidFill>
                            <a:schemeClr val="bg1"/>
                          </a:solidFill>
                        </a:rPr>
                        <a:t>CHC Waiver New Enrollments</a:t>
                      </a:r>
                    </a:p>
                  </a:txBody>
                  <a:tcPr>
                    <a:solidFill>
                      <a:schemeClr val="accent1">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rtl="0" fontAlgn="ctr"/>
                      <a:endParaRPr lang="en-US" sz="2100" b="0" i="0" u="none" strike="noStrike" dirty="0">
                        <a:solidFill>
                          <a:srgbClr val="000000"/>
                        </a:solidFill>
                        <a:effectLst/>
                        <a:latin typeface="Arial" panose="020B0604020202020204" pitchFamily="34" charset="0"/>
                      </a:endParaRPr>
                    </a:p>
                  </a:txBody>
                  <a:tcPr marL="136347" marR="136347" marT="68173" marB="681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ctr" rtl="0" fontAlgn="ctr"/>
                      <a:endParaRPr lang="en-US" sz="2100" b="0" i="0" u="none" strike="noStrike" dirty="0">
                        <a:solidFill>
                          <a:srgbClr val="000000"/>
                        </a:solidFill>
                        <a:effectLst/>
                        <a:latin typeface="Arial" panose="020B0604020202020204" pitchFamily="34" charset="0"/>
                      </a:endParaRPr>
                    </a:p>
                  </a:txBody>
                  <a:tcPr marL="136347" marR="136347" marT="68173" marB="681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91322121"/>
                  </a:ext>
                </a:extLst>
              </a:tr>
              <a:tr h="508000">
                <a:tc>
                  <a:txBody>
                    <a:bodyPr/>
                    <a:lstStyle/>
                    <a:p>
                      <a:pPr algn="ctr" rtl="0" fontAlgn="ctr"/>
                      <a:r>
                        <a:rPr lang="en-US" sz="2400" b="0" i="0" u="none" strike="noStrike" dirty="0">
                          <a:solidFill>
                            <a:srgbClr val="000000"/>
                          </a:solidFill>
                          <a:effectLst/>
                          <a:latin typeface="Arial" panose="020B0604020202020204" pitchFamily="34" charset="0"/>
                        </a:rPr>
                        <a:t>Sept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Oct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Nov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Dec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Jan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Feb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Mar 18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4175827"/>
                  </a:ext>
                </a:extLst>
              </a:tr>
              <a:tr h="453328">
                <a:tc>
                  <a:txBody>
                    <a:bodyPr/>
                    <a:lstStyle/>
                    <a:p>
                      <a:pPr algn="r" rtl="0" fontAlgn="ctr"/>
                      <a:r>
                        <a:rPr lang="en-US" sz="2400" b="0" i="0" u="none" strike="noStrike" dirty="0">
                          <a:solidFill>
                            <a:srgbClr val="000000"/>
                          </a:solidFill>
                          <a:effectLst/>
                          <a:latin typeface="Arial" panose="020B0604020202020204" pitchFamily="34" charset="0"/>
                        </a:rPr>
                        <a:t>256</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298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257</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303</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1,207</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1,183</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2400" b="0" i="0" u="none" strike="noStrike" dirty="0">
                          <a:solidFill>
                            <a:srgbClr val="000000"/>
                          </a:solidFill>
                          <a:effectLst/>
                          <a:latin typeface="Arial" panose="020B0604020202020204" pitchFamily="34" charset="0"/>
                        </a:rPr>
                        <a:t>1,098</a:t>
                      </a:r>
                    </a:p>
                  </a:txBody>
                  <a:tcPr marL="14203" marR="14203" marT="1420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7800918"/>
                  </a:ext>
                </a:extLst>
              </a:tr>
            </a:tbl>
          </a:graphicData>
        </a:graphic>
      </p:graphicFrame>
    </p:spTree>
    <p:extLst>
      <p:ext uri="{BB962C8B-B14F-4D97-AF65-F5344CB8AC3E}">
        <p14:creationId xmlns:p14="http://schemas.microsoft.com/office/powerpoint/2010/main" val="2987827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424406"/>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OLTL PARTICIPANTS BY PROGRAM</a:t>
            </a:r>
          </a:p>
        </p:txBody>
      </p:sp>
      <p:sp>
        <p:nvSpPr>
          <p:cNvPr id="12" name="Rectangle 11"/>
          <p:cNvSpPr/>
          <p:nvPr/>
        </p:nvSpPr>
        <p:spPr>
          <a:xfrm>
            <a:off x="0" y="484225"/>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85EB908-D14B-4B79-9273-27B0AA618532}" type="slidenum">
              <a:rPr lang="en-US" smtClean="0"/>
              <a:t>25</a:t>
            </a:fld>
            <a:endParaRPr lang="en-US" dirty="0"/>
          </a:p>
        </p:txBody>
      </p:sp>
      <p:pic>
        <p:nvPicPr>
          <p:cNvPr id="3" name="Picture 2">
            <a:extLst>
              <a:ext uri="{FF2B5EF4-FFF2-40B4-BE49-F238E27FC236}">
                <a16:creationId xmlns:a16="http://schemas.microsoft.com/office/drawing/2014/main" id="{060BFEA2-E85C-4A10-B5C7-007CE2599C65}"/>
              </a:ext>
            </a:extLst>
          </p:cNvPr>
          <p:cNvPicPr>
            <a:picLocks noChangeAspect="1"/>
          </p:cNvPicPr>
          <p:nvPr/>
        </p:nvPicPr>
        <p:blipFill>
          <a:blip r:embed="rId3"/>
          <a:stretch>
            <a:fillRect/>
          </a:stretch>
        </p:blipFill>
        <p:spPr>
          <a:xfrm>
            <a:off x="1454603" y="946176"/>
            <a:ext cx="9138246" cy="5512931"/>
          </a:xfrm>
          <a:prstGeom prst="rect">
            <a:avLst/>
          </a:prstGeom>
        </p:spPr>
      </p:pic>
    </p:spTree>
    <p:extLst>
      <p:ext uri="{BB962C8B-B14F-4D97-AF65-F5344CB8AC3E}">
        <p14:creationId xmlns:p14="http://schemas.microsoft.com/office/powerpoint/2010/main" val="1379227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Content Placeholder 5"/>
          <p:cNvSpPr>
            <a:spLocks noGrp="1"/>
          </p:cNvSpPr>
          <p:nvPr>
            <p:ph sz="quarter" idx="4294967295"/>
          </p:nvPr>
        </p:nvSpPr>
        <p:spPr>
          <a:xfrm>
            <a:off x="2795415" y="4747127"/>
            <a:ext cx="5913814" cy="1217388"/>
          </a:xfrm>
          <a:prstGeom prst="rect">
            <a:avLst/>
          </a:prstGeom>
        </p:spPr>
        <p:txBody>
          <a:bodyPr>
            <a:noAutofit/>
          </a:bodyPr>
          <a:lstStyle/>
          <a:p>
            <a:pPr marL="0" indent="0" algn="ctr">
              <a:lnSpc>
                <a:spcPct val="100000"/>
              </a:lnSpc>
              <a:buNone/>
            </a:pPr>
            <a:r>
              <a:rPr lang="en-US" sz="7200" spc="-300" dirty="0">
                <a:solidFill>
                  <a:schemeClr val="accent5">
                    <a:lumMod val="75000"/>
                  </a:schemeClr>
                </a:solidFill>
                <a:latin typeface="Arial Black" panose="020B0A04020102020204" pitchFamily="34" charset="0"/>
              </a:rPr>
              <a:t>QUESTIONS</a:t>
            </a:r>
          </a:p>
        </p:txBody>
      </p:sp>
      <p:pic>
        <p:nvPicPr>
          <p:cNvPr id="8" name="Content Placeholder 4" descr="Life of an Educator: Top 10 &lt;strong&gt;questions&lt;/strong&gt; to ask yourself in 2012"/>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3750906" y="744294"/>
            <a:ext cx="4002833" cy="4002833"/>
          </a:xfrm>
          <a:prstGeom prst="rect">
            <a:avLst/>
          </a:prstGeom>
        </p:spPr>
      </p:pic>
      <p:sp>
        <p:nvSpPr>
          <p:cNvPr id="2" name="Slide Number Placeholder 1"/>
          <p:cNvSpPr>
            <a:spLocks noGrp="1"/>
          </p:cNvSpPr>
          <p:nvPr>
            <p:ph type="sldNum" sz="quarter" idx="12"/>
          </p:nvPr>
        </p:nvSpPr>
        <p:spPr/>
        <p:txBody>
          <a:bodyPr/>
          <a:lstStyle/>
          <a:p>
            <a:fld id="{C85EB908-D14B-4B79-9273-27B0AA618532}" type="slidenum">
              <a:rPr lang="en-US" smtClean="0"/>
              <a:t>26</a:t>
            </a:fld>
            <a:endParaRPr lang="en-US" dirty="0"/>
          </a:p>
        </p:txBody>
      </p:sp>
    </p:spTree>
    <p:extLst>
      <p:ext uri="{BB962C8B-B14F-4D97-AF65-F5344CB8AC3E}">
        <p14:creationId xmlns:p14="http://schemas.microsoft.com/office/powerpoint/2010/main" val="3305500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425116"/>
            <a:ext cx="8143874" cy="768205"/>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RESOURCE INFORMATION</a:t>
            </a:r>
          </a:p>
        </p:txBody>
      </p:sp>
      <p:sp>
        <p:nvSpPr>
          <p:cNvPr id="12" name="Rectangle 11"/>
          <p:cNvSpPr/>
          <p:nvPr/>
        </p:nvSpPr>
        <p:spPr>
          <a:xfrm>
            <a:off x="0" y="481263"/>
            <a:ext cx="276225" cy="368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5"/>
          <p:cNvSpPr>
            <a:spLocks noGrp="1"/>
          </p:cNvSpPr>
          <p:nvPr>
            <p:ph sz="quarter" idx="4294967295"/>
          </p:nvPr>
        </p:nvSpPr>
        <p:spPr>
          <a:xfrm>
            <a:off x="590551" y="923278"/>
            <a:ext cx="10877006" cy="5250509"/>
          </a:xfrm>
          <a:prstGeom prst="rect">
            <a:avLst/>
          </a:prstGeom>
        </p:spPr>
        <p:txBody>
          <a:bodyPr>
            <a:noAutofit/>
          </a:bodyPr>
          <a:lstStyle/>
          <a:p>
            <a:pPr marL="0" indent="0">
              <a:lnSpc>
                <a:spcPct val="100000"/>
              </a:lnSpc>
              <a:spcBef>
                <a:spcPts val="2400"/>
              </a:spcBef>
              <a:buNone/>
            </a:pPr>
            <a:r>
              <a:rPr lang="en-US" sz="2000" b="1" dirty="0">
                <a:latin typeface="+mj-lt"/>
              </a:rPr>
              <a:t>CHC LISTSERV // STAY INFORMED:  </a:t>
            </a:r>
            <a:r>
              <a:rPr lang="en-US" sz="2000" b="1" dirty="0">
                <a:solidFill>
                  <a:srgbClr val="569FD3"/>
                </a:solidFill>
                <a:latin typeface="+mj-lt"/>
                <a:hlinkClick r:id="rId4"/>
              </a:rPr>
              <a:t>http://listserv.dpw.state.pa.us/oltl-community-healthchoices.html</a:t>
            </a:r>
            <a:r>
              <a:rPr lang="en-US" sz="2000" b="1" dirty="0">
                <a:solidFill>
                  <a:srgbClr val="569FD3"/>
                </a:solidFill>
                <a:latin typeface="+mj-lt"/>
              </a:rPr>
              <a:t> </a:t>
            </a:r>
          </a:p>
          <a:p>
            <a:pPr marL="0" indent="0">
              <a:lnSpc>
                <a:spcPct val="100000"/>
              </a:lnSpc>
              <a:spcBef>
                <a:spcPts val="2400"/>
              </a:spcBef>
              <a:buNone/>
            </a:pPr>
            <a:r>
              <a:rPr lang="en-US" sz="2000" b="1" dirty="0">
                <a:latin typeface="+mj-lt"/>
              </a:rPr>
              <a:t>COMMUNITY HEALTHCHOICES WEBSITE: </a:t>
            </a:r>
            <a:r>
              <a:rPr lang="en-US" sz="2000" b="1" dirty="0">
                <a:solidFill>
                  <a:schemeClr val="accent5">
                    <a:lumMod val="75000"/>
                  </a:schemeClr>
                </a:solidFill>
                <a:latin typeface="+mj-lt"/>
                <a:hlinkClick r:id="rId5"/>
              </a:rPr>
              <a:t>www.healthchoices.pa.gov</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MLTSS SUBMAAC WEBSITE:  </a:t>
            </a:r>
            <a:r>
              <a:rPr lang="en-US" sz="2000" b="1" dirty="0">
                <a:solidFill>
                  <a:schemeClr val="accent5">
                    <a:lumMod val="75000"/>
                  </a:schemeClr>
                </a:solidFill>
                <a:latin typeface="+mj-lt"/>
                <a:hlinkClick r:id="rId6"/>
              </a:rPr>
              <a:t>www.dhs.pa.gov/communitypartners/informationforadvocatesandstakeholders/mltss</a:t>
            </a:r>
            <a:endParaRPr lang="en-US" sz="2000" b="1" dirty="0">
              <a:solidFill>
                <a:schemeClr val="accent5">
                  <a:lumMod val="75000"/>
                </a:schemeClr>
              </a:solidFill>
              <a:latin typeface="+mj-lt"/>
            </a:endParaRPr>
          </a:p>
          <a:p>
            <a:pPr marL="0" indent="0">
              <a:lnSpc>
                <a:spcPct val="100000"/>
              </a:lnSpc>
              <a:spcBef>
                <a:spcPts val="2400"/>
              </a:spcBef>
              <a:buNone/>
            </a:pPr>
            <a:r>
              <a:rPr lang="en-US" sz="2000" b="1" dirty="0">
                <a:latin typeface="+mj-lt"/>
              </a:rPr>
              <a:t>EMAIL COMMENTS TO</a:t>
            </a:r>
            <a:r>
              <a:rPr lang="en-US" sz="2000" b="1" dirty="0">
                <a:solidFill>
                  <a:srgbClr val="569FD3"/>
                </a:solidFill>
                <a:latin typeface="+mj-lt"/>
              </a:rPr>
              <a:t>: </a:t>
            </a:r>
            <a:r>
              <a:rPr lang="en-US" sz="2000" b="1" dirty="0">
                <a:solidFill>
                  <a:schemeClr val="accent5">
                    <a:lumMod val="75000"/>
                  </a:schemeClr>
                </a:solidFill>
                <a:latin typeface="+mj-lt"/>
              </a:rPr>
              <a:t>RA-PWCHC@pa.gov</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PROVIDER LINE: </a:t>
            </a:r>
            <a:r>
              <a:rPr lang="en-US" sz="2000" b="1" dirty="0">
                <a:solidFill>
                  <a:schemeClr val="accent5">
                    <a:lumMod val="75000"/>
                  </a:schemeClr>
                </a:solidFill>
                <a:latin typeface="+mj-lt"/>
              </a:rPr>
              <a:t>1-800-932-0939</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OLTL PARTICIPANT LINE: </a:t>
            </a:r>
            <a:r>
              <a:rPr lang="en-US" sz="2000" b="1" dirty="0">
                <a:solidFill>
                  <a:schemeClr val="accent5">
                    <a:lumMod val="75000"/>
                  </a:schemeClr>
                </a:solidFill>
                <a:latin typeface="+mj-lt"/>
              </a:rPr>
              <a:t>1-800-757-5042</a:t>
            </a:r>
            <a:endParaRPr lang="en-US" sz="2000" b="1" dirty="0">
              <a:solidFill>
                <a:srgbClr val="569FD3"/>
              </a:solidFill>
              <a:latin typeface="+mj-lt"/>
            </a:endParaRPr>
          </a:p>
          <a:p>
            <a:pPr marL="0" lvl="1" indent="0">
              <a:lnSpc>
                <a:spcPct val="100000"/>
              </a:lnSpc>
              <a:spcBef>
                <a:spcPts val="2400"/>
              </a:spcBef>
              <a:buNone/>
            </a:pPr>
            <a:r>
              <a:rPr lang="en-US" sz="2000" b="1" dirty="0">
                <a:latin typeface="+mj-lt"/>
              </a:rPr>
              <a:t>INDEPENDENT ENROLLMENT BROKER: </a:t>
            </a:r>
            <a:r>
              <a:rPr lang="en-US" sz="2000" b="1" dirty="0">
                <a:solidFill>
                  <a:schemeClr val="accent5">
                    <a:lumMod val="75000"/>
                  </a:schemeClr>
                </a:solidFill>
                <a:latin typeface="+mj-lt"/>
              </a:rPr>
              <a:t>1-844-824-3655 or (TTY 1-833-254-0690)</a:t>
            </a:r>
          </a:p>
          <a:p>
            <a:pPr marL="0" lvl="1" indent="0">
              <a:lnSpc>
                <a:spcPct val="100000"/>
              </a:lnSpc>
              <a:spcBef>
                <a:spcPts val="600"/>
              </a:spcBef>
              <a:buNone/>
            </a:pPr>
            <a:r>
              <a:rPr lang="en-US" sz="2000" b="1" dirty="0">
                <a:solidFill>
                  <a:schemeClr val="accent5">
                    <a:lumMod val="75000"/>
                  </a:schemeClr>
                </a:solidFill>
                <a:latin typeface="+mj-lt"/>
              </a:rPr>
              <a:t>				        or visit </a:t>
            </a:r>
            <a:r>
              <a:rPr lang="en-US" sz="2000" b="1" dirty="0">
                <a:solidFill>
                  <a:schemeClr val="accent5">
                    <a:lumMod val="75000"/>
                  </a:schemeClr>
                </a:solidFill>
                <a:latin typeface="+mj-lt"/>
                <a:hlinkClick r:id="rId7"/>
              </a:rPr>
              <a:t>www.enrollchc.com</a:t>
            </a:r>
            <a:endParaRPr lang="en-US" sz="2000" b="1" dirty="0">
              <a:solidFill>
                <a:schemeClr val="accent5">
                  <a:lumMod val="75000"/>
                </a:schemeClr>
              </a:solidFill>
              <a:latin typeface="+mj-lt"/>
            </a:endParaRPr>
          </a:p>
          <a:p>
            <a:pPr marL="457200" lvl="1" indent="0">
              <a:lnSpc>
                <a:spcPct val="100000"/>
              </a:lnSpc>
              <a:buNone/>
            </a:pPr>
            <a:endParaRPr lang="en-US" sz="1800" dirty="0"/>
          </a:p>
          <a:p>
            <a:pPr lvl="1"/>
            <a:endParaRPr lang="en-US" sz="1800" dirty="0"/>
          </a:p>
        </p:txBody>
      </p:sp>
      <p:sp>
        <p:nvSpPr>
          <p:cNvPr id="2" name="Slide Number Placeholder 1"/>
          <p:cNvSpPr>
            <a:spLocks noGrp="1"/>
          </p:cNvSpPr>
          <p:nvPr>
            <p:ph type="sldNum" sz="quarter" idx="12"/>
          </p:nvPr>
        </p:nvSpPr>
        <p:spPr/>
        <p:txBody>
          <a:bodyPr/>
          <a:lstStyle/>
          <a:p>
            <a:fld id="{C85EB908-D14B-4B79-9273-27B0AA618532}" type="slidenum">
              <a:rPr lang="en-US" smtClean="0"/>
              <a:t>27</a:t>
            </a:fld>
            <a:endParaRPr lang="en-US" dirty="0"/>
          </a:p>
        </p:txBody>
      </p:sp>
    </p:spTree>
    <p:extLst>
      <p:ext uri="{BB962C8B-B14F-4D97-AF65-F5344CB8AC3E}">
        <p14:creationId xmlns:p14="http://schemas.microsoft.com/office/powerpoint/2010/main" val="2441007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Content Placeholder 2"/>
          <p:cNvSpPr>
            <a:spLocks noGrp="1"/>
          </p:cNvSpPr>
          <p:nvPr>
            <p:ph sz="quarter" idx="4294967295"/>
          </p:nvPr>
        </p:nvSpPr>
        <p:spPr>
          <a:xfrm>
            <a:off x="590550" y="371913"/>
            <a:ext cx="11195187" cy="561976"/>
          </a:xfrm>
          <a:prstGeom prst="rect">
            <a:avLst/>
          </a:prstGeom>
        </p:spPr>
        <p:txBody>
          <a:bodyPr>
            <a:noAutofit/>
          </a:bodyPr>
          <a:lstStyle/>
          <a:p>
            <a:pPr marL="0" indent="0">
              <a:lnSpc>
                <a:spcPts val="3600"/>
              </a:lnSpc>
              <a:buNone/>
            </a:pPr>
            <a:r>
              <a:rPr lang="en-US" b="1" dirty="0">
                <a:solidFill>
                  <a:srgbClr val="002060"/>
                </a:solidFill>
                <a:latin typeface="Arial Black" panose="020B0A04020102020204" pitchFamily="34" charset="0"/>
              </a:rPr>
              <a:t>CHC MCO CONTACT INFORMATION</a:t>
            </a:r>
          </a:p>
        </p:txBody>
      </p:sp>
      <p:sp>
        <p:nvSpPr>
          <p:cNvPr id="12" name="Rectangle 11"/>
          <p:cNvSpPr/>
          <p:nvPr/>
        </p:nvSpPr>
        <p:spPr>
          <a:xfrm>
            <a:off x="0" y="371913"/>
            <a:ext cx="276225" cy="447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p:cNvSpPr>
            <a:spLocks noGrp="1"/>
          </p:cNvSpPr>
          <p:nvPr>
            <p:ph type="sldNum" sz="quarter" idx="12"/>
          </p:nvPr>
        </p:nvSpPr>
        <p:spPr>
          <a:xfrm>
            <a:off x="8610600" y="6173787"/>
            <a:ext cx="296902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5EB908-D14B-4B79-9273-27B0AA61853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extBox 5"/>
          <p:cNvSpPr txBox="1"/>
          <p:nvPr/>
        </p:nvSpPr>
        <p:spPr>
          <a:xfrm>
            <a:off x="665018" y="1234275"/>
            <a:ext cx="10914612" cy="3477875"/>
          </a:xfrm>
          <a:prstGeom prst="rect">
            <a:avLst/>
          </a:prstGeom>
          <a:noFill/>
        </p:spPr>
        <p:txBody>
          <a:bodyPr wrap="square" rtlCol="0" anchor="ctr">
            <a:spAutoFit/>
          </a:bodyPr>
          <a:lstStyle/>
          <a:p>
            <a:pPr marL="342900" indent="-342900" algn="just">
              <a:buFont typeface="Wingdings" panose="05000000000000000000" pitchFamily="2" charset="2"/>
              <a:buChar char="Ø"/>
            </a:pPr>
            <a:r>
              <a:rPr lang="en-US" sz="2400" b="1" dirty="0">
                <a:solidFill>
                  <a:srgbClr val="000000"/>
                </a:solidFill>
                <a:latin typeface="+mj-lt"/>
              </a:rPr>
              <a:t>AmeriHealth Caritas/Keystone First | </a:t>
            </a:r>
            <a:r>
              <a:rPr lang="en-US" sz="2400" b="1" dirty="0">
                <a:solidFill>
                  <a:srgbClr val="000000"/>
                </a:solidFill>
                <a:latin typeface="+mj-lt"/>
                <a:hlinkClick r:id="rId4"/>
              </a:rPr>
              <a:t>CHCProviders@amerihealthcaritas.com</a:t>
            </a:r>
            <a:endParaRPr lang="en-US" sz="2400" b="1" dirty="0">
              <a:solidFill>
                <a:srgbClr val="000000"/>
              </a:solidFill>
              <a:latin typeface="+mj-lt"/>
            </a:endParaRPr>
          </a:p>
          <a:p>
            <a:pPr marL="339725" algn="just"/>
            <a:r>
              <a:rPr lang="en-US" sz="2400" b="1" dirty="0">
                <a:solidFill>
                  <a:srgbClr val="000000"/>
                </a:solidFill>
                <a:latin typeface="+mj-lt"/>
                <a:hlinkClick r:id="rId5"/>
              </a:rPr>
              <a:t>www.amerihealthcaritaschc.com</a:t>
            </a:r>
            <a:r>
              <a:rPr lang="en-US" sz="2400" b="1" dirty="0">
                <a:solidFill>
                  <a:srgbClr val="000000"/>
                </a:solidFill>
                <a:latin typeface="+mj-lt"/>
              </a:rPr>
              <a:t> - 1-800-521-6007 (TTY 1-855-235-5112)</a:t>
            </a:r>
            <a:endParaRPr lang="en-US" sz="2400" dirty="0">
              <a:solidFill>
                <a:srgbClr val="000000"/>
              </a:solidFill>
              <a:latin typeface="+mj-lt"/>
            </a:endParaRPr>
          </a:p>
          <a:p>
            <a:pPr marL="342900" indent="-342900">
              <a:buFont typeface="Wingdings" panose="05000000000000000000" pitchFamily="2" charset="2"/>
              <a:buChar char="Ø"/>
            </a:pPr>
            <a:endParaRPr lang="en-US" sz="2800" b="1" dirty="0">
              <a:solidFill>
                <a:srgbClr val="000000"/>
              </a:solidFill>
              <a:latin typeface="+mj-lt"/>
            </a:endParaRPr>
          </a:p>
          <a:p>
            <a:pPr marL="342900" indent="-342900">
              <a:buFont typeface="Wingdings" panose="05000000000000000000" pitchFamily="2" charset="2"/>
              <a:buChar char="Ø"/>
            </a:pPr>
            <a:r>
              <a:rPr lang="en-US" sz="2400" b="1" dirty="0">
                <a:solidFill>
                  <a:srgbClr val="000000"/>
                </a:solidFill>
                <a:latin typeface="+mj-lt"/>
              </a:rPr>
              <a:t>Pennsylvania Health and Wellness (Centene) | </a:t>
            </a:r>
            <a:r>
              <a:rPr lang="en-US" sz="2400" b="1" dirty="0">
                <a:solidFill>
                  <a:srgbClr val="000000"/>
                </a:solidFill>
                <a:latin typeface="+mj-lt"/>
                <a:hlinkClick r:id="rId6"/>
              </a:rPr>
              <a:t>information@pahealthwellness.com</a:t>
            </a:r>
            <a:endParaRPr lang="en-US" sz="2400" b="1" dirty="0">
              <a:solidFill>
                <a:srgbClr val="000000"/>
              </a:solidFill>
              <a:latin typeface="+mj-lt"/>
            </a:endParaRPr>
          </a:p>
          <a:p>
            <a:pPr marL="339725"/>
            <a:r>
              <a:rPr lang="en-US" sz="2400" b="1" dirty="0">
                <a:solidFill>
                  <a:srgbClr val="000000"/>
                </a:solidFill>
                <a:latin typeface="+mj-lt"/>
                <a:hlinkClick r:id="rId7"/>
              </a:rPr>
              <a:t>www.PAHealthWellness.com</a:t>
            </a:r>
            <a:r>
              <a:rPr lang="en-US" sz="2400" b="1" dirty="0">
                <a:solidFill>
                  <a:srgbClr val="000000"/>
                </a:solidFill>
                <a:latin typeface="+mj-lt"/>
              </a:rPr>
              <a:t> – 1-844-626-6813 (TTY 1-844-349-8916) </a:t>
            </a:r>
            <a:endParaRPr lang="en-US" sz="2400" dirty="0">
              <a:solidFill>
                <a:srgbClr val="000000"/>
              </a:solidFill>
              <a:latin typeface="+mj-lt"/>
            </a:endParaRPr>
          </a:p>
          <a:p>
            <a:endParaRPr lang="en-US" sz="2400" b="1" dirty="0">
              <a:solidFill>
                <a:srgbClr val="000000"/>
              </a:solidFill>
              <a:latin typeface="+mj-lt"/>
            </a:endParaRPr>
          </a:p>
          <a:p>
            <a:pPr marL="342900" indent="-342900">
              <a:buFont typeface="Wingdings" panose="05000000000000000000" pitchFamily="2" charset="2"/>
              <a:buChar char="Ø"/>
            </a:pPr>
            <a:r>
              <a:rPr lang="en-US" sz="2400" b="1" dirty="0">
                <a:solidFill>
                  <a:srgbClr val="000000"/>
                </a:solidFill>
                <a:latin typeface="+mj-lt"/>
              </a:rPr>
              <a:t>UPMC Community HealthChoices | </a:t>
            </a:r>
            <a:r>
              <a:rPr lang="en-US" sz="2400" b="1" u="sng" dirty="0">
                <a:solidFill>
                  <a:srgbClr val="000000"/>
                </a:solidFill>
                <a:latin typeface="+mj-lt"/>
                <a:hlinkClick r:id="rId8"/>
              </a:rPr>
              <a:t>CHCProviders@UPMC.edu</a:t>
            </a:r>
            <a:endParaRPr lang="en-US" sz="2400" b="1" u="sng" dirty="0">
              <a:solidFill>
                <a:srgbClr val="000000"/>
              </a:solidFill>
              <a:latin typeface="+mj-lt"/>
            </a:endParaRPr>
          </a:p>
          <a:p>
            <a:pPr marL="339725"/>
            <a:r>
              <a:rPr lang="en-US" sz="2400" b="1" u="sng" dirty="0">
                <a:solidFill>
                  <a:srgbClr val="000000"/>
                </a:solidFill>
                <a:latin typeface="+mj-lt"/>
                <a:hlinkClick r:id="rId9"/>
              </a:rPr>
              <a:t>www.upmchealthplan.com/chc</a:t>
            </a:r>
            <a:r>
              <a:rPr lang="en-US" sz="2400" b="1" u="sng" dirty="0">
                <a:solidFill>
                  <a:srgbClr val="000000"/>
                </a:solidFill>
                <a:latin typeface="+mj-lt"/>
              </a:rPr>
              <a:t> </a:t>
            </a:r>
            <a:r>
              <a:rPr lang="en-US" sz="2400" b="1" dirty="0">
                <a:solidFill>
                  <a:srgbClr val="000000"/>
                </a:solidFill>
                <a:latin typeface="+mj-lt"/>
              </a:rPr>
              <a:t> - 1-844-860-9303 (TTY 1-866-407-8762) </a:t>
            </a:r>
            <a:endParaRPr lang="en-US" sz="2400" b="1" u="sng" dirty="0">
              <a:solidFill>
                <a:srgbClr val="000000"/>
              </a:solidFill>
              <a:latin typeface="+mj-lt"/>
            </a:endParaRPr>
          </a:p>
          <a:p>
            <a:endParaRPr lang="en-US" sz="2400" dirty="0">
              <a:solidFill>
                <a:srgbClr val="000000"/>
              </a:solidFill>
              <a:latin typeface="+mj-lt"/>
            </a:endParaRPr>
          </a:p>
        </p:txBody>
      </p:sp>
    </p:spTree>
    <p:extLst>
      <p:ext uri="{BB962C8B-B14F-4D97-AF65-F5344CB8AC3E}">
        <p14:creationId xmlns:p14="http://schemas.microsoft.com/office/powerpoint/2010/main" val="388129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6177" y="1249906"/>
            <a:ext cx="2955064" cy="853214"/>
          </a:xfrm>
          <a:prstGeom prst="rect">
            <a:avLst/>
          </a:prstGeom>
        </p:spPr>
      </p:pic>
      <p:sp>
        <p:nvSpPr>
          <p:cNvPr id="10" name="Rectangle 9"/>
          <p:cNvSpPr/>
          <p:nvPr/>
        </p:nvSpPr>
        <p:spPr>
          <a:xfrm>
            <a:off x="199504" y="6458989"/>
            <a:ext cx="11788411" cy="3075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2032745" y="2885583"/>
            <a:ext cx="8143874" cy="1532627"/>
          </a:xfrm>
          <a:prstGeom prst="rect">
            <a:avLst/>
          </a:prstGeom>
        </p:spPr>
        <p:txBody>
          <a:bodyPr>
            <a:noAutofit/>
          </a:bodyPr>
          <a:lstStyle/>
          <a:p>
            <a:pPr marL="0" indent="0" algn="ctr">
              <a:lnSpc>
                <a:spcPts val="6000"/>
              </a:lnSpc>
              <a:buNone/>
            </a:pPr>
            <a:r>
              <a:rPr lang="en-US" sz="6600" b="1" spc="-150" dirty="0">
                <a:solidFill>
                  <a:srgbClr val="002060"/>
                </a:solidFill>
                <a:latin typeface="Arial Black" panose="020B0A04020102020204" pitchFamily="34" charset="0"/>
              </a:rPr>
              <a:t>CHC: WHERE </a:t>
            </a:r>
            <a:br>
              <a:rPr lang="en-US" sz="6600" b="1" spc="-150" dirty="0">
                <a:solidFill>
                  <a:srgbClr val="002060"/>
                </a:solidFill>
                <a:latin typeface="Arial Black" panose="020B0A04020102020204" pitchFamily="34" charset="0"/>
              </a:rPr>
            </a:br>
            <a:r>
              <a:rPr lang="en-US" sz="6600" b="1" spc="-150" dirty="0">
                <a:solidFill>
                  <a:srgbClr val="002060"/>
                </a:solidFill>
                <a:latin typeface="Arial Black" panose="020B0A04020102020204" pitchFamily="34" charset="0"/>
              </a:rPr>
              <a:t>IS IT NOW?</a:t>
            </a:r>
          </a:p>
        </p:txBody>
      </p:sp>
      <p:sp>
        <p:nvSpPr>
          <p:cNvPr id="2" name="Left Bracket 1"/>
          <p:cNvSpPr/>
          <p:nvPr/>
        </p:nvSpPr>
        <p:spPr>
          <a:xfrm>
            <a:off x="3150523" y="2685577"/>
            <a:ext cx="324196"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ket 7"/>
          <p:cNvSpPr/>
          <p:nvPr/>
        </p:nvSpPr>
        <p:spPr>
          <a:xfrm flipH="1">
            <a:off x="8734645" y="2685576"/>
            <a:ext cx="329184" cy="1932643"/>
          </a:xfrm>
          <a:prstGeom prst="leftBracket">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C85EB908-D14B-4B79-9273-27B0AA618532}" type="slidenum">
              <a:rPr lang="en-US" smtClean="0"/>
              <a:t>3</a:t>
            </a:fld>
            <a:endParaRPr lang="en-US" dirty="0"/>
          </a:p>
        </p:txBody>
      </p:sp>
    </p:spTree>
    <p:extLst>
      <p:ext uri="{BB962C8B-B14F-4D97-AF65-F5344CB8AC3E}">
        <p14:creationId xmlns:p14="http://schemas.microsoft.com/office/powerpoint/2010/main" val="314166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1" y="1052840"/>
            <a:ext cx="8143874"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SOUTHEAST IMPLEMENTATION</a:t>
            </a:r>
          </a:p>
        </p:txBody>
      </p:sp>
      <p:sp>
        <p:nvSpPr>
          <p:cNvPr id="12" name="Rectangle 11"/>
          <p:cNvSpPr/>
          <p:nvPr/>
        </p:nvSpPr>
        <p:spPr>
          <a:xfrm>
            <a:off x="0" y="1138568"/>
            <a:ext cx="276225" cy="37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727201"/>
            <a:ext cx="10917382" cy="4446586"/>
          </a:xfrm>
          <a:prstGeom prst="rect">
            <a:avLst/>
          </a:prstGeom>
        </p:spPr>
        <p:txBody>
          <a:bodyPr>
            <a:noAutofit/>
          </a:bodyPr>
          <a:lstStyle/>
          <a:p>
            <a:pPr marL="228600" lvl="1">
              <a:lnSpc>
                <a:spcPct val="100000"/>
              </a:lnSpc>
            </a:pPr>
            <a:r>
              <a:rPr lang="en-US" sz="2000" dirty="0">
                <a:latin typeface="+mj-lt"/>
              </a:rPr>
              <a:t>Implemented CHC in the southeast on January 1, 2019</a:t>
            </a:r>
          </a:p>
          <a:p>
            <a:pPr marL="228600" lvl="1">
              <a:lnSpc>
                <a:spcPct val="100000"/>
              </a:lnSpc>
            </a:pPr>
            <a:r>
              <a:rPr lang="en-US" sz="2000" dirty="0">
                <a:latin typeface="+mj-lt"/>
              </a:rPr>
              <a:t>Approximately 127,000 Participants were transitioned to the CHC program</a:t>
            </a:r>
          </a:p>
          <a:p>
            <a:pPr marL="228600" lvl="1">
              <a:lnSpc>
                <a:spcPct val="100000"/>
              </a:lnSpc>
            </a:pPr>
            <a:r>
              <a:rPr lang="en-US" sz="2000" dirty="0">
                <a:latin typeface="+mj-lt"/>
              </a:rPr>
              <a:t>Based on lessons learned during the Southwest implementation, DHS was able to prevent or mitigate many of the issues seen in the Southwest during the Southeast implementation.</a:t>
            </a:r>
          </a:p>
          <a:p>
            <a:pPr marL="228600" lvl="1">
              <a:lnSpc>
                <a:spcPct val="100000"/>
              </a:lnSpc>
            </a:pPr>
            <a:r>
              <a:rPr lang="en-US" sz="2000" dirty="0">
                <a:latin typeface="+mj-lt"/>
              </a:rPr>
              <a:t>Lessons Learned (so far)</a:t>
            </a:r>
          </a:p>
          <a:p>
            <a:pPr marL="982980" lvl="1" indent="-342900">
              <a:lnSpc>
                <a:spcPct val="100000"/>
              </a:lnSpc>
              <a:spcBef>
                <a:spcPts val="600"/>
              </a:spcBef>
              <a:buClr>
                <a:srgbClr val="2D2D8A">
                  <a:lumMod val="75000"/>
                </a:srgbClr>
              </a:buClr>
              <a:defRPr/>
            </a:pPr>
            <a:r>
              <a:rPr lang="en-US" sz="2000" dirty="0">
                <a:solidFill>
                  <a:prstClr val="black"/>
                </a:solidFill>
                <a:latin typeface="+mj-lt"/>
                <a:ea typeface="ＭＳ Ｐゴシック" pitchFamily="-106" charset="-128"/>
              </a:rPr>
              <a:t>Earlier stakeholder engagement opportunities </a:t>
            </a:r>
          </a:p>
          <a:p>
            <a:pPr marL="982980" lvl="1" indent="-342900">
              <a:lnSpc>
                <a:spcPct val="100000"/>
              </a:lnSpc>
              <a:spcBef>
                <a:spcPts val="600"/>
              </a:spcBef>
              <a:buClr>
                <a:srgbClr val="2D2D8A">
                  <a:lumMod val="75000"/>
                </a:srgbClr>
              </a:buClr>
              <a:defRPr/>
            </a:pPr>
            <a:r>
              <a:rPr lang="en-US" sz="2000" dirty="0">
                <a:solidFill>
                  <a:prstClr val="black"/>
                </a:solidFill>
                <a:latin typeface="+mj-lt"/>
                <a:ea typeface="ＭＳ Ｐゴシック" pitchFamily="-106" charset="-128"/>
              </a:rPr>
              <a:t>Enhance communication materials and training regarding Medicare vs. CHC</a:t>
            </a:r>
          </a:p>
          <a:p>
            <a:pPr marL="982980" lvl="1" indent="-342900">
              <a:lnSpc>
                <a:spcPct val="100000"/>
              </a:lnSpc>
              <a:spcBef>
                <a:spcPts val="600"/>
              </a:spcBef>
              <a:buClr>
                <a:srgbClr val="2D2D8A">
                  <a:lumMod val="75000"/>
                </a:srgbClr>
              </a:buClr>
              <a:defRPr/>
            </a:pPr>
            <a:r>
              <a:rPr lang="en-US" sz="2000" dirty="0">
                <a:solidFill>
                  <a:prstClr val="black"/>
                </a:solidFill>
                <a:latin typeface="+mj-lt"/>
                <a:ea typeface="ＭＳ Ｐゴシック" pitchFamily="-106" charset="-128"/>
              </a:rPr>
              <a:t>More education and communication on continuity-of-care</a:t>
            </a:r>
          </a:p>
          <a:p>
            <a:pPr marL="982980" lvl="1" indent="-342900">
              <a:lnSpc>
                <a:spcPct val="100000"/>
              </a:lnSpc>
              <a:spcBef>
                <a:spcPts val="600"/>
              </a:spcBef>
              <a:buClr>
                <a:srgbClr val="2D2D8A">
                  <a:lumMod val="75000"/>
                </a:srgbClr>
              </a:buClr>
              <a:defRPr/>
            </a:pPr>
            <a:r>
              <a:rPr lang="en-US" sz="2000" dirty="0">
                <a:solidFill>
                  <a:prstClr val="black"/>
                </a:solidFill>
                <a:latin typeface="+mj-lt"/>
                <a:ea typeface="ＭＳ Ｐゴシック" pitchFamily="-106" charset="-128"/>
              </a:rPr>
              <a:t>MCO provider training and outreach to occur in the fall of 2019</a:t>
            </a:r>
          </a:p>
          <a:p>
            <a:pPr marL="982980" lvl="1" indent="-342900">
              <a:lnSpc>
                <a:spcPct val="100000"/>
              </a:lnSpc>
              <a:spcBef>
                <a:spcPts val="600"/>
              </a:spcBef>
              <a:buClr>
                <a:srgbClr val="2D2D8A">
                  <a:lumMod val="75000"/>
                </a:srgbClr>
              </a:buClr>
              <a:defRPr/>
            </a:pPr>
            <a:r>
              <a:rPr lang="en-US" sz="2000" dirty="0">
                <a:solidFill>
                  <a:prstClr val="black"/>
                </a:solidFill>
                <a:latin typeface="+mj-lt"/>
                <a:ea typeface="ＭＳ Ｐゴシック" pitchFamily="-106" charset="-128"/>
              </a:rPr>
              <a:t>Identify additional locations for participant information sessions</a:t>
            </a:r>
          </a:p>
          <a:p>
            <a:pPr marL="982980" lvl="1" indent="-342900">
              <a:lnSpc>
                <a:spcPct val="100000"/>
              </a:lnSpc>
              <a:spcBef>
                <a:spcPts val="600"/>
              </a:spcBef>
              <a:buClr>
                <a:srgbClr val="2D2D8A">
                  <a:lumMod val="75000"/>
                </a:srgbClr>
              </a:buClr>
              <a:defRPr/>
            </a:pPr>
            <a:r>
              <a:rPr lang="en-US" sz="2000" dirty="0">
                <a:solidFill>
                  <a:prstClr val="black"/>
                </a:solidFill>
                <a:latin typeface="+mj-lt"/>
                <a:ea typeface="ＭＳ Ｐゴシック" pitchFamily="-106" charset="-128"/>
              </a:rPr>
              <a:t>Schedule additional provider workshops in the fall of 2019</a:t>
            </a:r>
          </a:p>
        </p:txBody>
      </p:sp>
      <p:sp>
        <p:nvSpPr>
          <p:cNvPr id="2" name="Slide Number Placeholder 1"/>
          <p:cNvSpPr>
            <a:spLocks noGrp="1"/>
          </p:cNvSpPr>
          <p:nvPr>
            <p:ph type="sldNum" sz="quarter" idx="12"/>
          </p:nvPr>
        </p:nvSpPr>
        <p:spPr/>
        <p:txBody>
          <a:bodyPr/>
          <a:lstStyle/>
          <a:p>
            <a:fld id="{C85EB908-D14B-4B79-9273-27B0AA618532}" type="slidenum">
              <a:rPr lang="en-US" smtClean="0"/>
              <a:t>4</a:t>
            </a:fld>
            <a:endParaRPr lang="en-US" dirty="0"/>
          </a:p>
        </p:txBody>
      </p:sp>
    </p:spTree>
    <p:extLst>
      <p:ext uri="{BB962C8B-B14F-4D97-AF65-F5344CB8AC3E}">
        <p14:creationId xmlns:p14="http://schemas.microsoft.com/office/powerpoint/2010/main" val="202950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590550" y="1052840"/>
            <a:ext cx="9576907"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PRIORITIES THROUGH IMPLEMENTATION</a:t>
            </a:r>
          </a:p>
        </p:txBody>
      </p:sp>
      <p:sp>
        <p:nvSpPr>
          <p:cNvPr id="12" name="Rectangle 11"/>
          <p:cNvSpPr/>
          <p:nvPr/>
        </p:nvSpPr>
        <p:spPr>
          <a:xfrm>
            <a:off x="0" y="1052841"/>
            <a:ext cx="276225" cy="4450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705394" y="2233611"/>
            <a:ext cx="10877006" cy="2795589"/>
          </a:xfrm>
          <a:prstGeom prst="rect">
            <a:avLst/>
          </a:prstGeom>
        </p:spPr>
        <p:txBody>
          <a:bodyPr>
            <a:noAutofit/>
          </a:bodyPr>
          <a:lstStyle/>
          <a:p>
            <a:pPr marL="0" indent="0">
              <a:buNone/>
            </a:pPr>
            <a:r>
              <a:rPr lang="en-US" sz="2000" b="1" dirty="0">
                <a:solidFill>
                  <a:srgbClr val="569FD3"/>
                </a:solidFill>
                <a:latin typeface="Arial Black" panose="020B0A04020102020204" pitchFamily="34" charset="0"/>
              </a:rPr>
              <a:t>ESSENTIAL PRIORITIES</a:t>
            </a:r>
          </a:p>
          <a:p>
            <a:pPr marL="0" lvl="1">
              <a:lnSpc>
                <a:spcPct val="100000"/>
              </a:lnSpc>
            </a:pPr>
            <a:r>
              <a:rPr lang="en-US" sz="1800" dirty="0">
                <a:latin typeface="+mj-lt"/>
              </a:rPr>
              <a:t>No interruption in participant services</a:t>
            </a:r>
          </a:p>
          <a:p>
            <a:pPr marL="0" lvl="1">
              <a:lnSpc>
                <a:spcPct val="100000"/>
              </a:lnSpc>
            </a:pPr>
            <a:r>
              <a:rPr lang="en-US" sz="1800" dirty="0">
                <a:latin typeface="+mj-lt"/>
              </a:rPr>
              <a:t>No interruption in provider payment</a:t>
            </a:r>
          </a:p>
          <a:p>
            <a:pPr marL="457200" lvl="1" indent="0">
              <a:buNone/>
            </a:pPr>
            <a:endParaRPr lang="en-US" sz="1800" dirty="0"/>
          </a:p>
          <a:p>
            <a:pPr marL="0" indent="0">
              <a:buNone/>
            </a:pPr>
            <a:r>
              <a:rPr lang="en-US" sz="2000" b="1" dirty="0">
                <a:solidFill>
                  <a:srgbClr val="569FD3"/>
                </a:solidFill>
                <a:latin typeface="Arial Black" panose="020B0A04020102020204" pitchFamily="34" charset="0"/>
              </a:rPr>
              <a:t>HOW WILL WE ENSURE NO INTERRUPTIONS?</a:t>
            </a:r>
          </a:p>
          <a:p>
            <a:pPr marL="228600" lvl="1">
              <a:lnSpc>
                <a:spcPct val="100000"/>
              </a:lnSpc>
            </a:pPr>
            <a:r>
              <a:rPr lang="en-US" sz="1800" dirty="0">
                <a:latin typeface="+mj-lt"/>
              </a:rPr>
              <a:t>The Department of Human Services (Department) is engaged with the MCOs in a rigorous readiness review process that looks at provider network adequacy and IT systems.</a:t>
            </a:r>
          </a:p>
          <a:p>
            <a:pPr marL="228600" lvl="1">
              <a:lnSpc>
                <a:spcPct val="100000"/>
              </a:lnSpc>
            </a:pPr>
            <a:r>
              <a:rPr lang="en-US" sz="1800" dirty="0">
                <a:latin typeface="+mj-lt"/>
              </a:rPr>
              <a:t>The Department of Health must also review and approve the MCOs to ensure they have adequate networks.</a:t>
            </a:r>
            <a:endParaRPr lang="en-US" dirty="0">
              <a:latin typeface="+mj-lt"/>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5</a:t>
            </a:fld>
            <a:endParaRPr lang="en-US" dirty="0"/>
          </a:p>
        </p:txBody>
      </p:sp>
    </p:spTree>
    <p:extLst>
      <p:ext uri="{BB962C8B-B14F-4D97-AF65-F5344CB8AC3E}">
        <p14:creationId xmlns:p14="http://schemas.microsoft.com/office/powerpoint/2010/main" val="854317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Content Placeholder 2"/>
          <p:cNvSpPr>
            <a:spLocks noGrp="1"/>
          </p:cNvSpPr>
          <p:nvPr>
            <p:ph sz="quarter" idx="4294967295"/>
          </p:nvPr>
        </p:nvSpPr>
        <p:spPr>
          <a:xfrm>
            <a:off x="466726" y="1078748"/>
            <a:ext cx="10489296" cy="985509"/>
          </a:xfrm>
          <a:prstGeom prst="rect">
            <a:avLst/>
          </a:prstGeom>
        </p:spPr>
        <p:txBody>
          <a:bodyPr>
            <a:noAutofit/>
          </a:bodyPr>
          <a:lstStyle/>
          <a:p>
            <a:pPr marL="0" indent="0">
              <a:lnSpc>
                <a:spcPts val="3600"/>
              </a:lnSpc>
              <a:buNone/>
            </a:pPr>
            <a:r>
              <a:rPr lang="en-US" sz="3200" b="1" dirty="0">
                <a:solidFill>
                  <a:srgbClr val="002060"/>
                </a:solidFill>
                <a:latin typeface="Arial Black" panose="020B0A04020102020204" pitchFamily="34" charset="0"/>
              </a:rPr>
              <a:t>PHASE THREE IMPLEMENTATION PLANNING</a:t>
            </a:r>
          </a:p>
        </p:txBody>
      </p:sp>
      <p:sp>
        <p:nvSpPr>
          <p:cNvPr id="12" name="Rectangle 11"/>
          <p:cNvSpPr/>
          <p:nvPr/>
        </p:nvSpPr>
        <p:spPr>
          <a:xfrm>
            <a:off x="0" y="1138567"/>
            <a:ext cx="276225" cy="3854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ntent Placeholder 5"/>
          <p:cNvSpPr>
            <a:spLocks noGrp="1"/>
          </p:cNvSpPr>
          <p:nvPr>
            <p:ph sz="quarter" idx="4294967295"/>
          </p:nvPr>
        </p:nvSpPr>
        <p:spPr>
          <a:xfrm>
            <a:off x="665018" y="1847273"/>
            <a:ext cx="10917382" cy="3181927"/>
          </a:xfrm>
          <a:prstGeom prst="rect">
            <a:avLst/>
          </a:prstGeom>
        </p:spPr>
        <p:txBody>
          <a:bodyPr>
            <a:noAutofit/>
          </a:bodyPr>
          <a:lstStyle/>
          <a:p>
            <a:pPr marL="914400" lvl="1" indent="-457200">
              <a:lnSpc>
                <a:spcPct val="150000"/>
              </a:lnSpc>
            </a:pPr>
            <a:r>
              <a:rPr lang="en-US" sz="2000" dirty="0">
                <a:latin typeface="+mj-lt"/>
              </a:rPr>
              <a:t>Comprehensive participant communication</a:t>
            </a:r>
          </a:p>
          <a:p>
            <a:pPr marL="914400" lvl="1" indent="-457200">
              <a:lnSpc>
                <a:spcPct val="150000"/>
              </a:lnSpc>
            </a:pPr>
            <a:r>
              <a:rPr lang="en-US" sz="2000" dirty="0">
                <a:latin typeface="+mj-lt"/>
              </a:rPr>
              <a:t>Robust readiness review</a:t>
            </a:r>
          </a:p>
          <a:p>
            <a:pPr marL="914400" lvl="1" indent="-457200">
              <a:lnSpc>
                <a:spcPct val="150000"/>
              </a:lnSpc>
            </a:pPr>
            <a:r>
              <a:rPr lang="en-US" sz="2000" dirty="0">
                <a:latin typeface="+mj-lt"/>
              </a:rPr>
              <a:t>Provider communication and training</a:t>
            </a:r>
          </a:p>
          <a:p>
            <a:pPr marL="914400" lvl="1" indent="-457200">
              <a:lnSpc>
                <a:spcPct val="150000"/>
              </a:lnSpc>
            </a:pPr>
            <a:r>
              <a:rPr lang="en-US" sz="2000" dirty="0">
                <a:latin typeface="+mj-lt"/>
              </a:rPr>
              <a:t>Pre-transition and plan selection for phase three participants</a:t>
            </a:r>
          </a:p>
          <a:p>
            <a:pPr marL="914400" lvl="1" indent="-457200">
              <a:lnSpc>
                <a:spcPct val="150000"/>
              </a:lnSpc>
            </a:pPr>
            <a:r>
              <a:rPr lang="en-US" sz="2000" dirty="0">
                <a:latin typeface="+mj-lt"/>
              </a:rPr>
              <a:t>Incorporation of southwest and southeast implementation and launch lessons learned</a:t>
            </a:r>
          </a:p>
          <a:p>
            <a:pPr marL="228600" lvl="1">
              <a:lnSpc>
                <a:spcPct val="100000"/>
              </a:lnSpc>
            </a:pPr>
            <a:endParaRPr lang="en-US" sz="2000" dirty="0">
              <a:latin typeface="+mj-lt"/>
            </a:endParaRPr>
          </a:p>
        </p:txBody>
      </p:sp>
      <p:sp>
        <p:nvSpPr>
          <p:cNvPr id="2" name="Slide Number Placeholder 1"/>
          <p:cNvSpPr>
            <a:spLocks noGrp="1"/>
          </p:cNvSpPr>
          <p:nvPr>
            <p:ph type="sldNum" sz="quarter" idx="12"/>
          </p:nvPr>
        </p:nvSpPr>
        <p:spPr/>
        <p:txBody>
          <a:bodyPr/>
          <a:lstStyle/>
          <a:p>
            <a:fld id="{C85EB908-D14B-4B79-9273-27B0AA618532}" type="slidenum">
              <a:rPr lang="en-US" smtClean="0"/>
              <a:t>6</a:t>
            </a:fld>
            <a:endParaRPr lang="en-US" dirty="0"/>
          </a:p>
        </p:txBody>
      </p:sp>
    </p:spTree>
    <p:extLst>
      <p:ext uri="{BB962C8B-B14F-4D97-AF65-F5344CB8AC3E}">
        <p14:creationId xmlns:p14="http://schemas.microsoft.com/office/powerpoint/2010/main" val="300093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10" name="Rectangle 9"/>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 name="Slide Number Placeholder 1"/>
          <p:cNvSpPr>
            <a:spLocks noGrp="1"/>
          </p:cNvSpPr>
          <p:nvPr>
            <p:ph type="sldNum" sz="quarter" idx="12"/>
          </p:nvPr>
        </p:nvSpPr>
        <p:spPr/>
        <p:txBody>
          <a:bodyPr/>
          <a:lstStyle/>
          <a:p>
            <a:fld id="{C85EB908-D14B-4B79-9273-27B0AA618532}" type="slidenum">
              <a:rPr lang="en-US" smtClean="0"/>
              <a:t>7</a:t>
            </a:fld>
            <a:endParaRPr lang="en-US" dirty="0"/>
          </a:p>
        </p:txBody>
      </p:sp>
      <p:pic>
        <p:nvPicPr>
          <p:cNvPr id="1026" name="Picture 2" descr="CHC Regions Map ">
            <a:extLst>
              <a:ext uri="{FF2B5EF4-FFF2-40B4-BE49-F238E27FC236}">
                <a16:creationId xmlns:a16="http://schemas.microsoft.com/office/drawing/2014/main" id="{C12A9264-7F83-4B29-AA67-8AA20D0FD9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201" y="-434385"/>
            <a:ext cx="9596656" cy="7415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474836" y="3845063"/>
            <a:ext cx="3373403" cy="20405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34" name="Rectangle 33"/>
          <p:cNvSpPr/>
          <p:nvPr/>
        </p:nvSpPr>
        <p:spPr>
          <a:xfrm>
            <a:off x="2400300" y="6581774"/>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aphicFrame>
        <p:nvGraphicFramePr>
          <p:cNvPr id="4" name="Chart 3"/>
          <p:cNvGraphicFramePr/>
          <p:nvPr>
            <p:extLst>
              <p:ext uri="{D42A27DB-BD31-4B8C-83A1-F6EECF244321}">
                <p14:modId xmlns:p14="http://schemas.microsoft.com/office/powerpoint/2010/main" val="3951060458"/>
              </p:ext>
            </p:extLst>
          </p:nvPr>
        </p:nvGraphicFramePr>
        <p:xfrm>
          <a:off x="412889" y="430173"/>
          <a:ext cx="11372849" cy="6125937"/>
        </p:xfrm>
        <a:graphic>
          <a:graphicData uri="http://schemas.openxmlformats.org/drawingml/2006/chart">
            <c:chart xmlns:c="http://schemas.openxmlformats.org/drawingml/2006/chart" xmlns:r="http://schemas.openxmlformats.org/officeDocument/2006/relationships" r:id="rId3"/>
          </a:graphicData>
        </a:graphic>
      </p:graphicFrame>
      <p:sp>
        <p:nvSpPr>
          <p:cNvPr id="18" name="Content Placeholder 2"/>
          <p:cNvSpPr>
            <a:spLocks noGrp="1"/>
          </p:cNvSpPr>
          <p:nvPr>
            <p:ph sz="quarter" idx="4294967295"/>
          </p:nvPr>
        </p:nvSpPr>
        <p:spPr>
          <a:xfrm>
            <a:off x="3786291" y="2451105"/>
            <a:ext cx="4347777" cy="1171576"/>
          </a:xfrm>
          <a:prstGeom prst="rect">
            <a:avLst/>
          </a:prstGeom>
        </p:spPr>
        <p:txBody>
          <a:bodyPr>
            <a:noAutofit/>
          </a:bodyPr>
          <a:lstStyle/>
          <a:p>
            <a:pPr marL="0" indent="0" algn="ctr">
              <a:lnSpc>
                <a:spcPts val="4000"/>
              </a:lnSpc>
              <a:buNone/>
            </a:pPr>
            <a:r>
              <a:rPr lang="en-US" sz="6600" b="1" spc="-300" dirty="0">
                <a:solidFill>
                  <a:schemeClr val="tx1">
                    <a:lumMod val="95000"/>
                    <a:lumOff val="5000"/>
                  </a:schemeClr>
                </a:solidFill>
                <a:latin typeface="Arial Black" panose="020B0A04020102020204" pitchFamily="34" charset="0"/>
              </a:rPr>
              <a:t>143,004</a:t>
            </a:r>
          </a:p>
          <a:p>
            <a:pPr marL="0" indent="0" algn="ctr">
              <a:lnSpc>
                <a:spcPts val="2500"/>
              </a:lnSpc>
              <a:buNone/>
            </a:pPr>
            <a:r>
              <a:rPr lang="en-US" sz="2400" b="1" dirty="0">
                <a:solidFill>
                  <a:srgbClr val="002060"/>
                </a:solidFill>
                <a:latin typeface="Arial Black" panose="020B0A04020102020204" pitchFamily="34" charset="0"/>
              </a:rPr>
              <a:t>CHC POPULATION</a:t>
            </a:r>
          </a:p>
          <a:p>
            <a:pPr marL="0" indent="0" algn="ctr">
              <a:lnSpc>
                <a:spcPts val="4000"/>
              </a:lnSpc>
              <a:buNone/>
            </a:pPr>
            <a:endParaRPr lang="en-US" sz="4800" b="1" dirty="0">
              <a:solidFill>
                <a:schemeClr val="bg1">
                  <a:lumMod val="50000"/>
                </a:schemeClr>
              </a:solidFill>
              <a:latin typeface="Arial Black" panose="020B0A04020102020204" pitchFamily="34" charset="0"/>
            </a:endParaRPr>
          </a:p>
        </p:txBody>
      </p:sp>
      <p:sp>
        <p:nvSpPr>
          <p:cNvPr id="17" name="Content Placeholder 2"/>
          <p:cNvSpPr>
            <a:spLocks noGrp="1"/>
          </p:cNvSpPr>
          <p:nvPr>
            <p:ph sz="quarter" idx="4294967295"/>
          </p:nvPr>
        </p:nvSpPr>
        <p:spPr>
          <a:xfrm>
            <a:off x="3925423" y="4065095"/>
            <a:ext cx="4347777" cy="1171576"/>
          </a:xfrm>
          <a:prstGeom prst="rect">
            <a:avLst/>
          </a:prstGeom>
        </p:spPr>
        <p:txBody>
          <a:bodyPr>
            <a:noAutofit/>
          </a:bodyPr>
          <a:lstStyle/>
          <a:p>
            <a:pPr marL="0" indent="0" algn="ctr">
              <a:lnSpc>
                <a:spcPts val="4000"/>
              </a:lnSpc>
              <a:buNone/>
            </a:pPr>
            <a:r>
              <a:rPr lang="en-US" sz="6000" b="1" spc="-150" dirty="0">
                <a:solidFill>
                  <a:schemeClr val="tx1">
                    <a:lumMod val="95000"/>
                    <a:lumOff val="5000"/>
                  </a:schemeClr>
                </a:solidFill>
                <a:latin typeface="Arial Black" panose="020B0A04020102020204" pitchFamily="34" charset="0"/>
              </a:rPr>
              <a:t>96</a:t>
            </a:r>
            <a:r>
              <a:rPr lang="en-US" sz="4800" b="1" spc="-300" dirty="0">
                <a:solidFill>
                  <a:schemeClr val="tx1">
                    <a:lumMod val="95000"/>
                    <a:lumOff val="5000"/>
                  </a:schemeClr>
                </a:solidFill>
                <a:latin typeface="Arial Black" panose="020B0A04020102020204" pitchFamily="34" charset="0"/>
              </a:rPr>
              <a:t>%</a:t>
            </a:r>
          </a:p>
          <a:p>
            <a:pPr marL="0" indent="0" algn="ctr">
              <a:lnSpc>
                <a:spcPts val="2500"/>
              </a:lnSpc>
              <a:buNone/>
            </a:pPr>
            <a:r>
              <a:rPr lang="en-US" sz="2000" b="1" dirty="0">
                <a:solidFill>
                  <a:srgbClr val="002060"/>
                </a:solidFill>
                <a:latin typeface="Arial Black" panose="020B0A04020102020204" pitchFamily="34" charset="0"/>
              </a:rPr>
              <a:t>DUAL-ELIGIBLE</a:t>
            </a:r>
          </a:p>
          <a:p>
            <a:pPr marL="0" indent="0" algn="ctr">
              <a:lnSpc>
                <a:spcPts val="4000"/>
              </a:lnSpc>
              <a:buNone/>
            </a:pPr>
            <a:endParaRPr lang="en-US" sz="4800" b="1" dirty="0">
              <a:solidFill>
                <a:schemeClr val="bg1">
                  <a:lumMod val="50000"/>
                </a:schemeClr>
              </a:solidFill>
              <a:latin typeface="Arial Black" panose="020B0A04020102020204" pitchFamily="34" charset="0"/>
            </a:endParaRPr>
          </a:p>
        </p:txBody>
      </p:sp>
      <p:cxnSp>
        <p:nvCxnSpPr>
          <p:cNvPr id="6" name="Straight Connector 5"/>
          <p:cNvCxnSpPr/>
          <p:nvPr/>
        </p:nvCxnSpPr>
        <p:spPr>
          <a:xfrm>
            <a:off x="4469363" y="3647941"/>
            <a:ext cx="305111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6262" y="2323591"/>
            <a:ext cx="2406935" cy="1169551"/>
          </a:xfrm>
          <a:prstGeom prst="rect">
            <a:avLst/>
          </a:prstGeom>
          <a:noFill/>
        </p:spPr>
        <p:txBody>
          <a:bodyPr wrap="square" rtlCol="0">
            <a:spAutoFit/>
          </a:bodyPr>
          <a:lstStyle/>
          <a:p>
            <a:r>
              <a:rPr lang="en-US" sz="2400" dirty="0">
                <a:solidFill>
                  <a:schemeClr val="accent5">
                    <a:lumMod val="75000"/>
                  </a:schemeClr>
                </a:solidFill>
                <a:latin typeface="Arial Black" panose="020B0A04020102020204" pitchFamily="34" charset="0"/>
              </a:rPr>
              <a:t>70%</a:t>
            </a:r>
          </a:p>
          <a:p>
            <a:r>
              <a:rPr lang="en-US" sz="2800" dirty="0">
                <a:latin typeface="Arial Black" panose="020B0A04020102020204" pitchFamily="34" charset="0"/>
              </a:rPr>
              <a:t>99,887</a:t>
            </a:r>
          </a:p>
          <a:p>
            <a:r>
              <a:rPr lang="en-US" dirty="0">
                <a:latin typeface="+mj-lt"/>
              </a:rPr>
              <a:t>NFI Duals</a:t>
            </a:r>
          </a:p>
        </p:txBody>
      </p:sp>
      <p:sp>
        <p:nvSpPr>
          <p:cNvPr id="21" name="TextBox 20"/>
          <p:cNvSpPr txBox="1"/>
          <p:nvPr/>
        </p:nvSpPr>
        <p:spPr>
          <a:xfrm>
            <a:off x="9203353" y="650296"/>
            <a:ext cx="1838649" cy="1446550"/>
          </a:xfrm>
          <a:prstGeom prst="rect">
            <a:avLst/>
          </a:prstGeom>
          <a:noFill/>
        </p:spPr>
        <p:txBody>
          <a:bodyPr wrap="square" rtlCol="0">
            <a:spAutoFit/>
          </a:bodyPr>
          <a:lstStyle/>
          <a:p>
            <a:pPr algn="r"/>
            <a:r>
              <a:rPr lang="en-US" sz="2400" dirty="0">
                <a:solidFill>
                  <a:srgbClr val="B4C7E7"/>
                </a:solidFill>
                <a:latin typeface="Arial Black" panose="020B0A04020102020204" pitchFamily="34" charset="0"/>
              </a:rPr>
              <a:t>16%</a:t>
            </a:r>
          </a:p>
          <a:p>
            <a:pPr algn="r"/>
            <a:r>
              <a:rPr lang="en-US" sz="2800" dirty="0">
                <a:latin typeface="Arial Black" panose="020B0A04020102020204" pitchFamily="34" charset="0"/>
              </a:rPr>
              <a:t>23,323</a:t>
            </a:r>
          </a:p>
          <a:p>
            <a:pPr algn="r"/>
            <a:r>
              <a:rPr lang="en-US" dirty="0">
                <a:latin typeface="+mj-lt"/>
              </a:rPr>
              <a:t>Duals in Nursing Facilities</a:t>
            </a:r>
          </a:p>
        </p:txBody>
      </p:sp>
      <p:sp>
        <p:nvSpPr>
          <p:cNvPr id="22" name="TextBox 21"/>
          <p:cNvSpPr txBox="1"/>
          <p:nvPr/>
        </p:nvSpPr>
        <p:spPr>
          <a:xfrm>
            <a:off x="878356" y="764796"/>
            <a:ext cx="1838649" cy="1169551"/>
          </a:xfrm>
          <a:prstGeom prst="rect">
            <a:avLst/>
          </a:prstGeom>
          <a:noFill/>
        </p:spPr>
        <p:txBody>
          <a:bodyPr wrap="square" rtlCol="0">
            <a:spAutoFit/>
          </a:bodyPr>
          <a:lstStyle/>
          <a:p>
            <a:r>
              <a:rPr lang="en-US" sz="2400" dirty="0">
                <a:solidFill>
                  <a:srgbClr val="5B9BD5"/>
                </a:solidFill>
                <a:latin typeface="Arial Black" panose="020B0A04020102020204" pitchFamily="34" charset="0"/>
              </a:rPr>
              <a:t>10%</a:t>
            </a:r>
          </a:p>
          <a:p>
            <a:r>
              <a:rPr lang="en-US" sz="2800" dirty="0">
                <a:latin typeface="Arial Black" panose="020B0A04020102020204" pitchFamily="34" charset="0"/>
              </a:rPr>
              <a:t>14,609</a:t>
            </a:r>
          </a:p>
          <a:p>
            <a:r>
              <a:rPr lang="en-US" dirty="0">
                <a:latin typeface="+mj-lt"/>
              </a:rPr>
              <a:t>Duals in Waivers</a:t>
            </a:r>
          </a:p>
        </p:txBody>
      </p:sp>
      <p:sp>
        <p:nvSpPr>
          <p:cNvPr id="23" name="TextBox 22"/>
          <p:cNvSpPr txBox="1"/>
          <p:nvPr/>
        </p:nvSpPr>
        <p:spPr>
          <a:xfrm>
            <a:off x="9203353" y="2619673"/>
            <a:ext cx="1838649" cy="1446550"/>
          </a:xfrm>
          <a:prstGeom prst="rect">
            <a:avLst/>
          </a:prstGeom>
          <a:noFill/>
        </p:spPr>
        <p:txBody>
          <a:bodyPr wrap="square" rtlCol="0">
            <a:spAutoFit/>
          </a:bodyPr>
          <a:lstStyle/>
          <a:p>
            <a:pPr algn="r"/>
            <a:r>
              <a:rPr lang="en-US" sz="2400" dirty="0">
                <a:solidFill>
                  <a:srgbClr val="ED7D31"/>
                </a:solidFill>
                <a:latin typeface="Arial Black" panose="020B0A04020102020204" pitchFamily="34" charset="0"/>
              </a:rPr>
              <a:t>3%</a:t>
            </a:r>
          </a:p>
          <a:p>
            <a:pPr algn="r"/>
            <a:r>
              <a:rPr lang="en-US" sz="2800" dirty="0">
                <a:latin typeface="Arial Black" panose="020B0A04020102020204" pitchFamily="34" charset="0"/>
              </a:rPr>
              <a:t>4,089</a:t>
            </a:r>
          </a:p>
          <a:p>
            <a:pPr algn="r"/>
            <a:r>
              <a:rPr lang="en-US" dirty="0">
                <a:latin typeface="+mj-lt"/>
              </a:rPr>
              <a:t>Non-duals in Waivers</a:t>
            </a:r>
          </a:p>
        </p:txBody>
      </p:sp>
      <p:sp>
        <p:nvSpPr>
          <p:cNvPr id="24" name="TextBox 23"/>
          <p:cNvSpPr txBox="1"/>
          <p:nvPr/>
        </p:nvSpPr>
        <p:spPr>
          <a:xfrm>
            <a:off x="9203352" y="4485079"/>
            <a:ext cx="1838649" cy="1446550"/>
          </a:xfrm>
          <a:prstGeom prst="rect">
            <a:avLst/>
          </a:prstGeom>
          <a:noFill/>
        </p:spPr>
        <p:txBody>
          <a:bodyPr wrap="square" rtlCol="0">
            <a:spAutoFit/>
          </a:bodyPr>
          <a:lstStyle/>
          <a:p>
            <a:pPr algn="r"/>
            <a:r>
              <a:rPr lang="en-US" sz="2400" dirty="0">
                <a:solidFill>
                  <a:srgbClr val="F4B183"/>
                </a:solidFill>
                <a:latin typeface="Arial Black" panose="020B0A04020102020204" pitchFamily="34" charset="0"/>
              </a:rPr>
              <a:t>1%</a:t>
            </a:r>
          </a:p>
          <a:p>
            <a:pPr algn="r"/>
            <a:r>
              <a:rPr lang="en-US" sz="2800" dirty="0">
                <a:latin typeface="Arial Black" panose="020B0A04020102020204" pitchFamily="34" charset="0"/>
              </a:rPr>
              <a:t>1,096</a:t>
            </a:r>
          </a:p>
          <a:p>
            <a:pPr algn="r"/>
            <a:r>
              <a:rPr lang="en-US" dirty="0">
                <a:latin typeface="+mj-lt"/>
              </a:rPr>
              <a:t>Non-duals in Nursing Facilities</a:t>
            </a:r>
          </a:p>
        </p:txBody>
      </p:sp>
      <p:cxnSp>
        <p:nvCxnSpPr>
          <p:cNvPr id="9" name="Elbow Connector 8"/>
          <p:cNvCxnSpPr/>
          <p:nvPr/>
        </p:nvCxnSpPr>
        <p:spPr>
          <a:xfrm flipV="1">
            <a:off x="2400300" y="719439"/>
            <a:ext cx="4078877" cy="592837"/>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79177" y="719439"/>
            <a:ext cx="0" cy="22598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flipV="1">
            <a:off x="8273200" y="1262583"/>
            <a:ext cx="1195047" cy="995192"/>
          </a:xfrm>
          <a:prstGeom prst="bentConnector3">
            <a:avLst>
              <a:gd name="adj1" fmla="val 50758"/>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p:cNvCxnSpPr>
          <p:nvPr/>
        </p:nvCxnSpPr>
        <p:spPr>
          <a:xfrm rot="10800000" flipV="1">
            <a:off x="8490859" y="3276600"/>
            <a:ext cx="1159240" cy="48564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p:nvPr/>
        </p:nvCxnSpPr>
        <p:spPr>
          <a:xfrm rot="10800000">
            <a:off x="8490857" y="4153990"/>
            <a:ext cx="1159242" cy="95256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p:cNvCxnSpPr>
          <p:nvPr/>
        </p:nvCxnSpPr>
        <p:spPr>
          <a:xfrm>
            <a:off x="2000250" y="2903171"/>
            <a:ext cx="160605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Content Placeholder 2"/>
          <p:cNvSpPr>
            <a:spLocks noGrp="1"/>
          </p:cNvSpPr>
          <p:nvPr>
            <p:ph sz="quarter" idx="4294967295"/>
          </p:nvPr>
        </p:nvSpPr>
        <p:spPr>
          <a:xfrm>
            <a:off x="579603" y="4060422"/>
            <a:ext cx="3026705" cy="1688333"/>
          </a:xfrm>
          <a:prstGeom prst="rect">
            <a:avLst/>
          </a:prstGeom>
        </p:spPr>
        <p:txBody>
          <a:bodyPr>
            <a:noAutofit/>
          </a:bodyPr>
          <a:lstStyle/>
          <a:p>
            <a:pPr marL="0" indent="0">
              <a:lnSpc>
                <a:spcPts val="4000"/>
              </a:lnSpc>
              <a:buNone/>
            </a:pPr>
            <a:r>
              <a:rPr lang="en-US" sz="3600" b="1" spc="-300" dirty="0">
                <a:solidFill>
                  <a:schemeClr val="tx1">
                    <a:lumMod val="95000"/>
                    <a:lumOff val="5000"/>
                  </a:schemeClr>
                </a:solidFill>
                <a:latin typeface="Arial Black" panose="020B0A04020102020204" pitchFamily="34" charset="0"/>
              </a:rPr>
              <a:t>13%</a:t>
            </a:r>
          </a:p>
          <a:p>
            <a:pPr marL="0" indent="0">
              <a:lnSpc>
                <a:spcPts val="2000"/>
              </a:lnSpc>
              <a:spcBef>
                <a:spcPts val="0"/>
              </a:spcBef>
              <a:buNone/>
            </a:pPr>
            <a:r>
              <a:rPr lang="en-US" sz="1600" b="1" dirty="0">
                <a:solidFill>
                  <a:srgbClr val="002060"/>
                </a:solidFill>
                <a:latin typeface="Arial Black" panose="020B0A04020102020204" pitchFamily="34" charset="0"/>
              </a:rPr>
              <a:t>IN WAIVERS</a:t>
            </a:r>
          </a:p>
          <a:p>
            <a:pPr marL="0" indent="0">
              <a:lnSpc>
                <a:spcPts val="2000"/>
              </a:lnSpc>
              <a:spcBef>
                <a:spcPts val="0"/>
              </a:spcBef>
              <a:buNone/>
            </a:pPr>
            <a:endParaRPr lang="en-US" sz="1600" b="1" spc="-150" dirty="0">
              <a:solidFill>
                <a:srgbClr val="002060"/>
              </a:solidFill>
              <a:latin typeface="Arial Black" panose="020B0A04020102020204" pitchFamily="34" charset="0"/>
            </a:endParaRPr>
          </a:p>
          <a:p>
            <a:pPr marL="0" indent="0">
              <a:lnSpc>
                <a:spcPts val="2000"/>
              </a:lnSpc>
              <a:spcBef>
                <a:spcPts val="0"/>
              </a:spcBef>
              <a:buNone/>
            </a:pPr>
            <a:r>
              <a:rPr lang="en-US" sz="3600" b="1" spc="-300" dirty="0">
                <a:solidFill>
                  <a:schemeClr val="tx1">
                    <a:lumMod val="95000"/>
                    <a:lumOff val="5000"/>
                  </a:schemeClr>
                </a:solidFill>
                <a:latin typeface="Arial Black" panose="020B0A04020102020204" pitchFamily="34" charset="0"/>
              </a:rPr>
              <a:t>17%</a:t>
            </a:r>
          </a:p>
          <a:p>
            <a:pPr marL="0" indent="0">
              <a:lnSpc>
                <a:spcPts val="2000"/>
              </a:lnSpc>
              <a:spcBef>
                <a:spcPts val="0"/>
              </a:spcBef>
              <a:buNone/>
            </a:pPr>
            <a:r>
              <a:rPr lang="en-US" sz="1600" b="1" dirty="0">
                <a:solidFill>
                  <a:srgbClr val="002060"/>
                </a:solidFill>
                <a:latin typeface="Arial Black" panose="020B0A04020102020204" pitchFamily="34" charset="0"/>
              </a:rPr>
              <a:t>IN NURSING FACILITIES</a:t>
            </a:r>
          </a:p>
          <a:p>
            <a:pPr marL="0" indent="0">
              <a:lnSpc>
                <a:spcPts val="4000"/>
              </a:lnSpc>
              <a:buNone/>
            </a:pPr>
            <a:endParaRPr lang="en-US" sz="1800" b="1" dirty="0">
              <a:solidFill>
                <a:schemeClr val="bg1">
                  <a:lumMod val="50000"/>
                </a:schemeClr>
              </a:solidFill>
              <a:latin typeface="Arial Black" panose="020B0A04020102020204" pitchFamily="34" charset="0"/>
            </a:endParaRPr>
          </a:p>
        </p:txBody>
      </p:sp>
      <p:sp>
        <p:nvSpPr>
          <p:cNvPr id="67" name="Rectangle 66"/>
          <p:cNvSpPr/>
          <p:nvPr/>
        </p:nvSpPr>
        <p:spPr>
          <a:xfrm>
            <a:off x="412888" y="3863112"/>
            <a:ext cx="61948" cy="2022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85EB908-D14B-4B79-9273-27B0AA618532}" type="slidenum">
              <a:rPr lang="en-US" smtClean="0"/>
              <a:t>8</a:t>
            </a:fld>
            <a:endParaRPr lang="en-US" dirty="0"/>
          </a:p>
        </p:txBody>
      </p:sp>
      <p:sp>
        <p:nvSpPr>
          <p:cNvPr id="8" name="Rectangle 7"/>
          <p:cNvSpPr/>
          <p:nvPr/>
        </p:nvSpPr>
        <p:spPr>
          <a:xfrm>
            <a:off x="474836" y="189662"/>
            <a:ext cx="6377643" cy="553998"/>
          </a:xfrm>
          <a:prstGeom prst="rect">
            <a:avLst/>
          </a:prstGeom>
        </p:spPr>
        <p:txBody>
          <a:bodyPr wrap="none">
            <a:spAutoFit/>
          </a:bodyPr>
          <a:lstStyle/>
          <a:p>
            <a:pPr>
              <a:lnSpc>
                <a:spcPts val="3600"/>
              </a:lnSpc>
            </a:pPr>
            <a:r>
              <a:rPr lang="en-US" sz="3200" b="1" dirty="0">
                <a:solidFill>
                  <a:srgbClr val="002060"/>
                </a:solidFill>
                <a:latin typeface="Arial Black" panose="020B0A04020102020204" pitchFamily="34" charset="0"/>
              </a:rPr>
              <a:t>CHC PHASE 3 POPULATION</a:t>
            </a:r>
          </a:p>
        </p:txBody>
      </p:sp>
    </p:spTree>
    <p:extLst>
      <p:ext uri="{BB962C8B-B14F-4D97-AF65-F5344CB8AC3E}">
        <p14:creationId xmlns:p14="http://schemas.microsoft.com/office/powerpoint/2010/main" val="166952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1809758" y="782404"/>
          <a:ext cx="10718930" cy="5773706"/>
        </p:xfrm>
        <a:graphic>
          <a:graphicData uri="http://schemas.openxmlformats.org/drawingml/2006/chart">
            <c:chart xmlns:c="http://schemas.openxmlformats.org/drawingml/2006/chart" xmlns:r="http://schemas.openxmlformats.org/officeDocument/2006/relationships" r:id="rId2"/>
          </a:graphicData>
        </a:graphic>
      </p:graphicFrame>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888" y="6151127"/>
            <a:ext cx="1887400" cy="544948"/>
          </a:xfrm>
          <a:prstGeom prst="rect">
            <a:avLst/>
          </a:prstGeom>
        </p:spPr>
      </p:pic>
      <p:sp>
        <p:nvSpPr>
          <p:cNvPr id="34" name="Rectangle 33"/>
          <p:cNvSpPr/>
          <p:nvPr/>
        </p:nvSpPr>
        <p:spPr>
          <a:xfrm>
            <a:off x="2400300" y="6573065"/>
            <a:ext cx="9385438" cy="1143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 name="Content Placeholder 2"/>
          <p:cNvSpPr>
            <a:spLocks noGrp="1"/>
          </p:cNvSpPr>
          <p:nvPr>
            <p:ph sz="quarter" idx="4294967295"/>
          </p:nvPr>
        </p:nvSpPr>
        <p:spPr>
          <a:xfrm>
            <a:off x="4834045" y="2790649"/>
            <a:ext cx="4347777" cy="719513"/>
          </a:xfrm>
          <a:prstGeom prst="rect">
            <a:avLst/>
          </a:prstGeom>
        </p:spPr>
        <p:txBody>
          <a:bodyPr>
            <a:noAutofit/>
          </a:bodyPr>
          <a:lstStyle/>
          <a:p>
            <a:pPr marL="0" indent="0" algn="ctr">
              <a:lnSpc>
                <a:spcPts val="4000"/>
              </a:lnSpc>
              <a:buNone/>
            </a:pPr>
            <a:r>
              <a:rPr lang="en-US" sz="6600" b="1" spc="-300" dirty="0">
                <a:solidFill>
                  <a:schemeClr val="tx1">
                    <a:lumMod val="95000"/>
                    <a:lumOff val="5000"/>
                  </a:schemeClr>
                </a:solidFill>
                <a:latin typeface="Arial Black" panose="020B0A04020102020204" pitchFamily="34" charset="0"/>
              </a:rPr>
              <a:t>66,044</a:t>
            </a:r>
          </a:p>
          <a:p>
            <a:pPr marL="0" indent="0" algn="ctr">
              <a:lnSpc>
                <a:spcPts val="2500"/>
              </a:lnSpc>
              <a:buNone/>
            </a:pPr>
            <a:r>
              <a:rPr lang="en-US" sz="2400" b="1" dirty="0">
                <a:solidFill>
                  <a:srgbClr val="002060"/>
                </a:solidFill>
                <a:latin typeface="Arial Black" panose="020B0A04020102020204" pitchFamily="34" charset="0"/>
              </a:rPr>
              <a:t> CHC POPULATION</a:t>
            </a:r>
          </a:p>
          <a:p>
            <a:pPr marL="0" indent="0" algn="ctr">
              <a:lnSpc>
                <a:spcPts val="4000"/>
              </a:lnSpc>
              <a:buNone/>
            </a:pPr>
            <a:endParaRPr lang="en-US" sz="4800" b="1" dirty="0">
              <a:solidFill>
                <a:schemeClr val="bg1">
                  <a:lumMod val="50000"/>
                </a:schemeClr>
              </a:solidFill>
              <a:latin typeface="Arial Black" panose="020B0A04020102020204" pitchFamily="34" charset="0"/>
            </a:endParaRPr>
          </a:p>
        </p:txBody>
      </p:sp>
      <p:sp>
        <p:nvSpPr>
          <p:cNvPr id="7" name="TextBox 6"/>
          <p:cNvSpPr txBox="1"/>
          <p:nvPr/>
        </p:nvSpPr>
        <p:spPr>
          <a:xfrm>
            <a:off x="2437429" y="2217293"/>
            <a:ext cx="1732930" cy="1169551"/>
          </a:xfrm>
          <a:prstGeom prst="rect">
            <a:avLst/>
          </a:prstGeom>
          <a:noFill/>
        </p:spPr>
        <p:txBody>
          <a:bodyPr wrap="square" rtlCol="0">
            <a:spAutoFit/>
          </a:bodyPr>
          <a:lstStyle/>
          <a:p>
            <a:r>
              <a:rPr lang="en-US" sz="2400" dirty="0">
                <a:solidFill>
                  <a:srgbClr val="B4C7E7"/>
                </a:solidFill>
                <a:latin typeface="Arial Black" panose="020B0A04020102020204" pitchFamily="34" charset="0"/>
              </a:rPr>
              <a:t>70%</a:t>
            </a:r>
          </a:p>
          <a:p>
            <a:r>
              <a:rPr lang="en-US" sz="2800" dirty="0">
                <a:latin typeface="Arial Black" panose="020B0A04020102020204" pitchFamily="34" charset="0"/>
              </a:rPr>
              <a:t>46,411</a:t>
            </a:r>
          </a:p>
          <a:p>
            <a:r>
              <a:rPr lang="en-US" dirty="0">
                <a:latin typeface="+mj-lt"/>
              </a:rPr>
              <a:t>NFI Duals</a:t>
            </a:r>
          </a:p>
        </p:txBody>
      </p:sp>
      <p:sp>
        <p:nvSpPr>
          <p:cNvPr id="21" name="TextBox 20"/>
          <p:cNvSpPr txBox="1"/>
          <p:nvPr/>
        </p:nvSpPr>
        <p:spPr>
          <a:xfrm>
            <a:off x="10052022" y="440449"/>
            <a:ext cx="1732930" cy="1723549"/>
          </a:xfrm>
          <a:prstGeom prst="rect">
            <a:avLst/>
          </a:prstGeom>
          <a:noFill/>
        </p:spPr>
        <p:txBody>
          <a:bodyPr wrap="square" rtlCol="0">
            <a:spAutoFit/>
          </a:bodyPr>
          <a:lstStyle/>
          <a:p>
            <a:pPr algn="r"/>
            <a:r>
              <a:rPr lang="en-US" sz="2400" dirty="0">
                <a:solidFill>
                  <a:srgbClr val="4C84B6"/>
                </a:solidFill>
                <a:latin typeface="Arial Black" panose="020B0A04020102020204" pitchFamily="34" charset="0"/>
              </a:rPr>
              <a:t>16%</a:t>
            </a:r>
          </a:p>
          <a:p>
            <a:pPr algn="r"/>
            <a:r>
              <a:rPr lang="en-US" sz="2800" dirty="0">
                <a:latin typeface="Arial Black" panose="020B0A04020102020204" pitchFamily="34" charset="0"/>
              </a:rPr>
              <a:t>10,861</a:t>
            </a:r>
          </a:p>
          <a:p>
            <a:pPr algn="r"/>
            <a:r>
              <a:rPr lang="en-US" dirty="0"/>
              <a:t>Duals in Nursing Facilities</a:t>
            </a:r>
          </a:p>
          <a:p>
            <a:pPr algn="r"/>
            <a:endParaRPr lang="en-US" dirty="0">
              <a:latin typeface="+mj-lt"/>
            </a:endParaRPr>
          </a:p>
        </p:txBody>
      </p:sp>
      <p:sp>
        <p:nvSpPr>
          <p:cNvPr id="22" name="TextBox 21"/>
          <p:cNvSpPr txBox="1"/>
          <p:nvPr/>
        </p:nvSpPr>
        <p:spPr>
          <a:xfrm>
            <a:off x="3384375" y="832043"/>
            <a:ext cx="1732930" cy="1169551"/>
          </a:xfrm>
          <a:prstGeom prst="rect">
            <a:avLst/>
          </a:prstGeom>
          <a:noFill/>
        </p:spPr>
        <p:txBody>
          <a:bodyPr wrap="square" rtlCol="0">
            <a:spAutoFit/>
          </a:bodyPr>
          <a:lstStyle/>
          <a:p>
            <a:r>
              <a:rPr lang="en-US" sz="2400" dirty="0">
                <a:solidFill>
                  <a:srgbClr val="41719C"/>
                </a:solidFill>
                <a:latin typeface="Arial Black" panose="020B0A04020102020204" pitchFamily="34" charset="0"/>
              </a:rPr>
              <a:t>10%</a:t>
            </a:r>
          </a:p>
          <a:p>
            <a:r>
              <a:rPr lang="en-US" sz="2800" dirty="0">
                <a:latin typeface="Arial Black" panose="020B0A04020102020204" pitchFamily="34" charset="0"/>
              </a:rPr>
              <a:t>6,269</a:t>
            </a:r>
          </a:p>
          <a:p>
            <a:r>
              <a:rPr lang="en-US" dirty="0"/>
              <a:t>Duals in Waivers</a:t>
            </a:r>
          </a:p>
        </p:txBody>
      </p:sp>
      <p:sp>
        <p:nvSpPr>
          <p:cNvPr id="23" name="TextBox 22"/>
          <p:cNvSpPr txBox="1"/>
          <p:nvPr/>
        </p:nvSpPr>
        <p:spPr>
          <a:xfrm>
            <a:off x="10052022" y="2465247"/>
            <a:ext cx="1732930" cy="1446550"/>
          </a:xfrm>
          <a:prstGeom prst="rect">
            <a:avLst/>
          </a:prstGeom>
          <a:noFill/>
        </p:spPr>
        <p:txBody>
          <a:bodyPr wrap="square" rtlCol="0">
            <a:spAutoFit/>
          </a:bodyPr>
          <a:lstStyle/>
          <a:p>
            <a:pPr algn="r"/>
            <a:r>
              <a:rPr lang="en-US" sz="2400" dirty="0">
                <a:solidFill>
                  <a:srgbClr val="5694CB"/>
                </a:solidFill>
                <a:latin typeface="Arial Black" panose="020B0A04020102020204" pitchFamily="34" charset="0"/>
              </a:rPr>
              <a:t>3%</a:t>
            </a:r>
          </a:p>
          <a:p>
            <a:pPr algn="r"/>
            <a:r>
              <a:rPr lang="en-US" sz="2800" dirty="0">
                <a:latin typeface="Arial Black" panose="020B0A04020102020204" pitchFamily="34" charset="0"/>
              </a:rPr>
              <a:t>1,996</a:t>
            </a:r>
          </a:p>
          <a:p>
            <a:pPr algn="r"/>
            <a:r>
              <a:rPr lang="en-US" dirty="0"/>
              <a:t>Non-duals in Waivers</a:t>
            </a:r>
          </a:p>
        </p:txBody>
      </p:sp>
      <p:sp>
        <p:nvSpPr>
          <p:cNvPr id="24" name="TextBox 23"/>
          <p:cNvSpPr txBox="1"/>
          <p:nvPr/>
        </p:nvSpPr>
        <p:spPr>
          <a:xfrm>
            <a:off x="10052021" y="4568253"/>
            <a:ext cx="1732930" cy="1446550"/>
          </a:xfrm>
          <a:prstGeom prst="rect">
            <a:avLst/>
          </a:prstGeom>
          <a:noFill/>
        </p:spPr>
        <p:txBody>
          <a:bodyPr wrap="square" rtlCol="0">
            <a:spAutoFit/>
          </a:bodyPr>
          <a:lstStyle/>
          <a:p>
            <a:pPr algn="r"/>
            <a:r>
              <a:rPr lang="en-US" sz="2400" dirty="0">
                <a:solidFill>
                  <a:srgbClr val="7AA9DA"/>
                </a:solidFill>
                <a:latin typeface="Arial Black" panose="020B0A04020102020204" pitchFamily="34" charset="0"/>
              </a:rPr>
              <a:t>1%</a:t>
            </a:r>
          </a:p>
          <a:p>
            <a:pPr algn="r"/>
            <a:r>
              <a:rPr lang="en-US" sz="2800" dirty="0">
                <a:latin typeface="Arial Black" panose="020B0A04020102020204" pitchFamily="34" charset="0"/>
              </a:rPr>
              <a:t>507</a:t>
            </a:r>
          </a:p>
          <a:p>
            <a:pPr algn="r"/>
            <a:r>
              <a:rPr lang="en-US" dirty="0">
                <a:latin typeface="+mj-lt"/>
              </a:rPr>
              <a:t>Non-Duals in Nursing Facilities</a:t>
            </a:r>
          </a:p>
        </p:txBody>
      </p:sp>
      <p:cxnSp>
        <p:nvCxnSpPr>
          <p:cNvPr id="9" name="Elbow Connector 8"/>
          <p:cNvCxnSpPr>
            <a:cxnSpLocks/>
          </p:cNvCxnSpPr>
          <p:nvPr/>
        </p:nvCxnSpPr>
        <p:spPr>
          <a:xfrm flipV="1">
            <a:off x="4639112" y="832043"/>
            <a:ext cx="2709644" cy="602474"/>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7348756" y="832043"/>
            <a:ext cx="0" cy="36758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cxnSpLocks/>
          </p:cNvCxnSpPr>
          <p:nvPr/>
        </p:nvCxnSpPr>
        <p:spPr>
          <a:xfrm flipV="1">
            <a:off x="8951053" y="1036600"/>
            <a:ext cx="1329020" cy="1052259"/>
          </a:xfrm>
          <a:prstGeom prst="bentConnector3">
            <a:avLst>
              <a:gd name="adj1" fmla="val 50000"/>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p:cNvCxnSpPr>
          <p:nvPr/>
        </p:nvCxnSpPr>
        <p:spPr>
          <a:xfrm rot="10800000" flipV="1">
            <a:off x="9446005" y="3103417"/>
            <a:ext cx="1057883" cy="80838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p:cNvCxnSpPr>
          <p:nvPr/>
        </p:nvCxnSpPr>
        <p:spPr>
          <a:xfrm rot="10800000">
            <a:off x="9387281" y="4219663"/>
            <a:ext cx="1446974" cy="948083"/>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p:cNvCxnSpPr>
          <p:nvPr/>
        </p:nvCxnSpPr>
        <p:spPr>
          <a:xfrm>
            <a:off x="3867325" y="2818329"/>
            <a:ext cx="975414"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85EB908-D14B-4B79-9273-27B0AA618532}" type="slidenum">
              <a:rPr lang="en-US" smtClean="0"/>
              <a:t>9</a:t>
            </a:fld>
            <a:endParaRPr lang="en-US" dirty="0"/>
          </a:p>
        </p:txBody>
      </p:sp>
      <p:sp>
        <p:nvSpPr>
          <p:cNvPr id="8" name="Rectangle 7"/>
          <p:cNvSpPr/>
          <p:nvPr/>
        </p:nvSpPr>
        <p:spPr>
          <a:xfrm>
            <a:off x="474836" y="189662"/>
            <a:ext cx="7952242" cy="553998"/>
          </a:xfrm>
          <a:prstGeom prst="rect">
            <a:avLst/>
          </a:prstGeom>
        </p:spPr>
        <p:txBody>
          <a:bodyPr wrap="none">
            <a:spAutoFit/>
          </a:bodyPr>
          <a:lstStyle/>
          <a:p>
            <a:pPr>
              <a:lnSpc>
                <a:spcPts val="3600"/>
              </a:lnSpc>
            </a:pPr>
            <a:r>
              <a:rPr lang="en-US" sz="3200" b="1" dirty="0">
                <a:solidFill>
                  <a:srgbClr val="002060"/>
                </a:solidFill>
                <a:latin typeface="Arial Black" panose="020B0A04020102020204" pitchFamily="34" charset="0"/>
              </a:rPr>
              <a:t>PHASE 3 ZONES: LEHIGH/CAPITAL</a:t>
            </a:r>
          </a:p>
        </p:txBody>
      </p:sp>
      <p:sp>
        <p:nvSpPr>
          <p:cNvPr id="10" name="TextBox 9">
            <a:extLst>
              <a:ext uri="{FF2B5EF4-FFF2-40B4-BE49-F238E27FC236}">
                <a16:creationId xmlns:a16="http://schemas.microsoft.com/office/drawing/2014/main" id="{54F14FED-48CC-4C33-A142-3E236D30B6F0}"/>
              </a:ext>
            </a:extLst>
          </p:cNvPr>
          <p:cNvSpPr txBox="1"/>
          <p:nvPr/>
        </p:nvSpPr>
        <p:spPr>
          <a:xfrm>
            <a:off x="310301" y="3824878"/>
            <a:ext cx="4593239" cy="2492990"/>
          </a:xfrm>
          <a:prstGeom prst="rect">
            <a:avLst/>
          </a:prstGeom>
          <a:noFill/>
        </p:spPr>
        <p:txBody>
          <a:bodyPr wrap="square" rtlCol="0">
            <a:spAutoFit/>
          </a:bodyPr>
          <a:lstStyle/>
          <a:p>
            <a:r>
              <a:rPr lang="en-US" sz="2200" dirty="0">
                <a:solidFill>
                  <a:schemeClr val="accent5">
                    <a:lumMod val="50000"/>
                  </a:schemeClr>
                </a:solidFill>
                <a:latin typeface="Arial Black" panose="020B0A04020102020204" pitchFamily="34" charset="0"/>
              </a:rPr>
              <a:t>LEHIGH/CAPITAL COUNTIES:</a:t>
            </a:r>
          </a:p>
          <a:p>
            <a:r>
              <a:rPr lang="en-US" sz="2200" dirty="0">
                <a:latin typeface="+mj-lt"/>
              </a:rPr>
              <a:t>Adams, Berks, Cumberland, </a:t>
            </a:r>
          </a:p>
          <a:p>
            <a:r>
              <a:rPr lang="en-US" sz="2200" dirty="0">
                <a:latin typeface="+mj-lt"/>
              </a:rPr>
              <a:t>Dauphin, Franklin, Fulton, </a:t>
            </a:r>
          </a:p>
          <a:p>
            <a:r>
              <a:rPr lang="en-US" sz="2200" dirty="0">
                <a:latin typeface="+mj-lt"/>
              </a:rPr>
              <a:t>Huntingdon, Lancaster, Lebanon, Lehigh, Northampton, Perry, York</a:t>
            </a:r>
          </a:p>
          <a:p>
            <a:endParaRPr lang="en-US" sz="2400" dirty="0"/>
          </a:p>
        </p:txBody>
      </p:sp>
      <p:sp>
        <p:nvSpPr>
          <p:cNvPr id="20" name="Content Placeholder 2">
            <a:extLst>
              <a:ext uri="{FF2B5EF4-FFF2-40B4-BE49-F238E27FC236}">
                <a16:creationId xmlns:a16="http://schemas.microsoft.com/office/drawing/2014/main" id="{1D44C3F4-09F7-4C16-9080-DD0CD7FF29B2}"/>
              </a:ext>
            </a:extLst>
          </p:cNvPr>
          <p:cNvSpPr txBox="1">
            <a:spLocks/>
          </p:cNvSpPr>
          <p:nvPr/>
        </p:nvSpPr>
        <p:spPr>
          <a:xfrm>
            <a:off x="4935512" y="4134351"/>
            <a:ext cx="4347777" cy="11715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ts val="4000"/>
              </a:lnSpc>
              <a:buFont typeface="Arial" panose="020B0604020202020204" pitchFamily="34" charset="0"/>
              <a:buNone/>
            </a:pPr>
            <a:r>
              <a:rPr lang="en-US" sz="6000" b="1" spc="-150" dirty="0">
                <a:solidFill>
                  <a:schemeClr val="tx1">
                    <a:lumMod val="95000"/>
                    <a:lumOff val="5000"/>
                  </a:schemeClr>
                </a:solidFill>
                <a:latin typeface="Arial Black" panose="020B0A04020102020204" pitchFamily="34" charset="0"/>
              </a:rPr>
              <a:t>96</a:t>
            </a:r>
            <a:r>
              <a:rPr lang="en-US" sz="4800" b="1" spc="-300" dirty="0">
                <a:solidFill>
                  <a:schemeClr val="tx1">
                    <a:lumMod val="95000"/>
                    <a:lumOff val="5000"/>
                  </a:schemeClr>
                </a:solidFill>
                <a:latin typeface="Arial Black" panose="020B0A04020102020204" pitchFamily="34" charset="0"/>
              </a:rPr>
              <a:t>%</a:t>
            </a:r>
          </a:p>
          <a:p>
            <a:pPr marL="0" indent="0" algn="ctr">
              <a:lnSpc>
                <a:spcPts val="2500"/>
              </a:lnSpc>
              <a:buFont typeface="Arial" panose="020B0604020202020204" pitchFamily="34" charset="0"/>
              <a:buNone/>
            </a:pPr>
            <a:r>
              <a:rPr lang="en-US" sz="2000" b="1" dirty="0">
                <a:solidFill>
                  <a:srgbClr val="002060"/>
                </a:solidFill>
                <a:latin typeface="Arial Black" panose="020B0A04020102020204" pitchFamily="34" charset="0"/>
              </a:rPr>
              <a:t>DUAL-ELIGIBLE</a:t>
            </a:r>
          </a:p>
          <a:p>
            <a:pPr marL="0" indent="0" algn="ctr">
              <a:lnSpc>
                <a:spcPts val="4000"/>
              </a:lnSpc>
              <a:buFont typeface="Arial" panose="020B0604020202020204" pitchFamily="34" charset="0"/>
              <a:buNone/>
            </a:pPr>
            <a:endParaRPr lang="en-US" sz="4800" b="1" dirty="0">
              <a:solidFill>
                <a:schemeClr val="bg1">
                  <a:lumMod val="50000"/>
                </a:schemeClr>
              </a:solidFill>
              <a:latin typeface="Arial Black" panose="020B0A04020102020204" pitchFamily="34" charset="0"/>
            </a:endParaRPr>
          </a:p>
        </p:txBody>
      </p:sp>
      <p:cxnSp>
        <p:nvCxnSpPr>
          <p:cNvPr id="26" name="Straight Connector 25">
            <a:extLst>
              <a:ext uri="{FF2B5EF4-FFF2-40B4-BE49-F238E27FC236}">
                <a16:creationId xmlns:a16="http://schemas.microsoft.com/office/drawing/2014/main" id="{026FCCDE-12B2-4C99-8B17-203F00F24693}"/>
              </a:ext>
            </a:extLst>
          </p:cNvPr>
          <p:cNvCxnSpPr/>
          <p:nvPr/>
        </p:nvCxnSpPr>
        <p:spPr>
          <a:xfrm>
            <a:off x="5554678" y="3853041"/>
            <a:ext cx="305111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1250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76473D-3FED-41A0-AEF6-385929D1553E}"/>
</file>

<file path=customXml/itemProps2.xml><?xml version="1.0" encoding="utf-8"?>
<ds:datastoreItem xmlns:ds="http://schemas.openxmlformats.org/officeDocument/2006/customXml" ds:itemID="{07D9BAA4-A3DF-4257-8DE8-B8BFF019BBCA}"/>
</file>

<file path=customXml/itemProps3.xml><?xml version="1.0" encoding="utf-8"?>
<ds:datastoreItem xmlns:ds="http://schemas.openxmlformats.org/officeDocument/2006/customXml" ds:itemID="{C396844F-BBAC-4104-82B8-CD96E4590506}"/>
</file>

<file path=docProps/app.xml><?xml version="1.0" encoding="utf-8"?>
<Properties xmlns="http://schemas.openxmlformats.org/officeDocument/2006/extended-properties" xmlns:vt="http://schemas.openxmlformats.org/officeDocument/2006/docPropsVTypes">
  <TotalTime>2711</TotalTime>
  <Words>1331</Words>
  <Application>Microsoft Office PowerPoint</Application>
  <PresentationFormat>Widescreen</PresentationFormat>
  <Paragraphs>392</Paragraphs>
  <Slides>28</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Arial Black</vt:lpstr>
      <vt:lpstr>Calibri</vt:lpstr>
      <vt:lpstr>Calibri Light</vt:lpstr>
      <vt:lpstr>Symbol</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Wachter, Derek</dc:creator>
  <cp:lastModifiedBy>Wierman, Kristen</cp:lastModifiedBy>
  <cp:revision>351</cp:revision>
  <cp:lastPrinted>2017-06-19T21:33:24Z</cp:lastPrinted>
  <dcterms:created xsi:type="dcterms:W3CDTF">2017-06-13T15:06:07Z</dcterms:created>
  <dcterms:modified xsi:type="dcterms:W3CDTF">2019-04-09T13:01:14Z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9500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