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407" r:id="rId2"/>
    <p:sldId id="372" r:id="rId3"/>
    <p:sldId id="395" r:id="rId4"/>
    <p:sldId id="426" r:id="rId5"/>
    <p:sldId id="437" r:id="rId6"/>
    <p:sldId id="281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76133A1-E1F8-4E61-B5E0-702D75A0E5DC}">
          <p14:sldIdLst>
            <p14:sldId id="407"/>
            <p14:sldId id="372"/>
            <p14:sldId id="395"/>
            <p14:sldId id="426"/>
            <p14:sldId id="437"/>
            <p14:sldId id="2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cock, Kevin" initials="HK" lastIdx="4" clrIdx="0">
    <p:extLst>
      <p:ext uri="{19B8F6BF-5375-455C-9EA6-DF929625EA0E}">
        <p15:presenceInfo xmlns:p15="http://schemas.microsoft.com/office/powerpoint/2012/main" userId="Hancock, Kevin" providerId="None"/>
      </p:ext>
    </p:extLst>
  </p:cmAuthor>
  <p:cmAuthor id="2" name="Wachter, Derek" initials="WD" lastIdx="3" clrIdx="1">
    <p:extLst>
      <p:ext uri="{19B8F6BF-5375-455C-9EA6-DF929625EA0E}">
        <p15:presenceInfo xmlns:p15="http://schemas.microsoft.com/office/powerpoint/2012/main" userId="Wachter, Derek" providerId="None"/>
      </p:ext>
    </p:extLst>
  </p:cmAuthor>
  <p:cmAuthor id="3" name="Pat Brady" initials="PB" lastIdx="11" clrIdx="3">
    <p:extLst>
      <p:ext uri="{19B8F6BF-5375-455C-9EA6-DF929625EA0E}">
        <p15:presenceInfo xmlns:p15="http://schemas.microsoft.com/office/powerpoint/2012/main" userId="8226d2bec95dbf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BD5"/>
    <a:srgbClr val="5B9BD7"/>
    <a:srgbClr val="569FD3"/>
    <a:srgbClr val="2E5597"/>
    <a:srgbClr val="2F5597"/>
    <a:srgbClr val="F4B183"/>
    <a:srgbClr val="ED7D31"/>
    <a:srgbClr val="B4C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1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FCE6A3-6C4A-4060-A694-462B5019338F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3DDA46-D67A-4F9A-8C33-B413BBCB5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565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49478">
              <a:defRPr/>
            </a:pPr>
            <a:fld id="{D7A6F306-91D6-4616-9D0A-072C22CF8379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49478">
                <a:defRPr/>
              </a:pPr>
              <a:t>1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715484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DDA46-D67A-4F9A-8C33-B413BBCB507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3571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DDA46-D67A-4F9A-8C33-B413BBCB507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980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07F6-5BFC-4245-AA50-1EC3F7110788}" type="datetime1">
              <a:rPr lang="en-US" smtClean="0"/>
              <a:t>4/6/2018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EB908-D14B-4B79-9273-27B0AA6185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445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BC316-66ED-4EEA-9909-E0690F0E740D}" type="datetime1">
              <a:rPr lang="en-US" smtClean="0"/>
              <a:t>4/6/2018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EB908-D14B-4B79-9273-27B0AA6185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079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B686A-3306-4E3B-989F-5883D184EB56}" type="datetime1">
              <a:rPr lang="en-US" smtClean="0"/>
              <a:t>4/6/2018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EB908-D14B-4B79-9273-27B0AA6185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384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76AB7-D098-493B-AB6B-8F44560FFE65}" type="datetime1">
              <a:rPr lang="en-US" smtClean="0"/>
              <a:t>4/6/2018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EB908-D14B-4B79-9273-27B0AA6185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366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A2F7C-870E-43BE-A29C-E30D83D2BE6A}" type="datetime1">
              <a:rPr lang="en-US" smtClean="0"/>
              <a:t>4/6/2018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EB908-D14B-4B79-9273-27B0AA6185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277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25014-0117-4AC6-B57C-E49C7CF4715B}" type="datetime1">
              <a:rPr lang="en-US" smtClean="0"/>
              <a:t>4/6/2018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EB908-D14B-4B79-9273-27B0AA6185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602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FEFB1-F460-4FC7-AF19-4CA5531AAC97}" type="datetime1">
              <a:rPr lang="en-US" smtClean="0"/>
              <a:t>4/6/2018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EB908-D14B-4B79-9273-27B0AA6185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388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02B34-9351-4B27-B129-0A4505250363}" type="datetime1">
              <a:rPr lang="en-US" smtClean="0"/>
              <a:t>4/6/2018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EB908-D14B-4B79-9273-27B0AA6185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398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B01E1-8F07-47F0-AA1A-B9CEDE60FB98}" type="datetime1">
              <a:rPr lang="en-US" smtClean="0"/>
              <a:t>4/6/2018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EB908-D14B-4B79-9273-27B0AA6185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442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868F2-94B6-46FE-A98F-D366DAE526B7}" type="datetime1">
              <a:rPr lang="en-US" smtClean="0"/>
              <a:t>4/6/2018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EB908-D14B-4B79-9273-27B0AA6185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949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55BA-6A72-41B8-8021-77EC74B1C016}" type="datetime1">
              <a:rPr lang="en-US" smtClean="0"/>
              <a:t>4/6/2018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EB908-D14B-4B79-9273-27B0AA6185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220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92098-3CC3-49D1-9E9C-012B45EADE3C}" type="datetime1">
              <a:rPr lang="en-US" smtClean="0"/>
              <a:t>4/6/2018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1737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EB908-D14B-4B79-9273-27B0AA6185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99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3112" y="0"/>
            <a:ext cx="12192000" cy="6858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0359" y="449705"/>
            <a:ext cx="5851282" cy="168943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3762" y="5457823"/>
            <a:ext cx="1847850" cy="9334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83673" y="2317443"/>
            <a:ext cx="1022465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LTSS Subcommittee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>
                <a:solidFill>
                  <a:prstClr val="white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>Medical Assistance Advisory Committee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282634" y="6391273"/>
            <a:ext cx="466343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7215449" y="6391273"/>
            <a:ext cx="466343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662054" y="6455359"/>
            <a:ext cx="28678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solidFill>
                  <a:srgbClr val="5B9BD5">
                    <a:lumMod val="60000"/>
                    <a:lumOff val="40000"/>
                  </a:srgb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>April </a:t>
            </a:r>
            <a:r>
              <a:rPr lang="en-US" sz="1600" b="1" dirty="0" smtClean="0">
                <a:solidFill>
                  <a:srgbClr val="5B9BD5">
                    <a:lumMod val="60000"/>
                    <a:lumOff val="40000"/>
                  </a:srgb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>10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60000"/>
                    <a:lumOff val="40000"/>
                  </a:srgb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,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60000"/>
                    <a:lumOff val="40000"/>
                  </a:srgb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2018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09855" y="4775016"/>
            <a:ext cx="42326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OFFICE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OF LONG-TERM LIVING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B4C7E7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DEPARTMENT OF HUMAN SERVICES</a:t>
            </a:r>
          </a:p>
        </p:txBody>
      </p:sp>
    </p:spTree>
    <p:extLst>
      <p:ext uri="{BB962C8B-B14F-4D97-AF65-F5344CB8AC3E}">
        <p14:creationId xmlns:p14="http://schemas.microsoft.com/office/powerpoint/2010/main" val="4090904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6177" y="1249906"/>
            <a:ext cx="2955064" cy="85321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99504" y="6458989"/>
            <a:ext cx="11788411" cy="30757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563399" y="2698812"/>
            <a:ext cx="9060620" cy="1642369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lnSpc>
                <a:spcPts val="6000"/>
              </a:lnSpc>
              <a:buNone/>
            </a:pPr>
            <a:r>
              <a:rPr lang="en-US" sz="6600" b="1" spc="-15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OLTL Updates</a:t>
            </a:r>
            <a:endParaRPr lang="en-US" sz="6600" b="1" spc="-15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Left Bracket 1"/>
          <p:cNvSpPr/>
          <p:nvPr/>
        </p:nvSpPr>
        <p:spPr>
          <a:xfrm>
            <a:off x="1901679" y="2494384"/>
            <a:ext cx="324196" cy="1932643"/>
          </a:xfrm>
          <a:prstGeom prst="leftBracket">
            <a:avLst/>
          </a:prstGeom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Left Bracket 7"/>
          <p:cNvSpPr/>
          <p:nvPr/>
        </p:nvSpPr>
        <p:spPr>
          <a:xfrm flipH="1">
            <a:off x="10080749" y="2494384"/>
            <a:ext cx="329184" cy="1932643"/>
          </a:xfrm>
          <a:prstGeom prst="leftBracket">
            <a:avLst/>
          </a:prstGeom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EB908-D14B-4B79-9273-27B0AA61853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852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88" y="6151127"/>
            <a:ext cx="1887400" cy="5449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400300" y="6581774"/>
            <a:ext cx="9385438" cy="11430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85193" y="331834"/>
            <a:ext cx="10350448" cy="68520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ts val="3600"/>
              </a:lnSpc>
              <a:buNone/>
            </a:pPr>
            <a:r>
              <a:rPr lang="en-US" sz="32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CHC AREAS </a:t>
            </a:r>
            <a:r>
              <a:rPr lang="en-US" sz="3200" b="1" dirty="0">
                <a:solidFill>
                  <a:srgbClr val="002060"/>
                </a:solidFill>
                <a:latin typeface="Arial Black" panose="020B0A04020102020204" pitchFamily="34" charset="0"/>
              </a:rPr>
              <a:t>OF CURRENT FOCUS: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331833"/>
            <a:ext cx="276225" cy="39318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042538" y="6241038"/>
            <a:ext cx="2743200" cy="365125"/>
          </a:xfrm>
        </p:spPr>
        <p:txBody>
          <a:bodyPr/>
          <a:lstStyle/>
          <a:p>
            <a:fld id="{C85EB908-D14B-4B79-9273-27B0AA618532}" type="slidenum">
              <a:rPr lang="en-US" smtClean="0"/>
              <a:t>3</a:t>
            </a:fld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569168" y="1017038"/>
            <a:ext cx="10739394" cy="5044177"/>
          </a:xfrm>
          <a:prstGeom prst="rect">
            <a:avLst/>
          </a:prstGeom>
        </p:spPr>
        <p:txBody>
          <a:bodyPr>
            <a:noAutofit/>
          </a:bodyPr>
          <a:lstStyle/>
          <a:p>
            <a:pPr marL="525780" indent="-342900">
              <a:lnSpc>
                <a:spcPct val="100000"/>
              </a:lnSpc>
              <a:spcBef>
                <a:spcPts val="0"/>
              </a:spcBef>
              <a:buClr>
                <a:srgbClr val="2D2D8A">
                  <a:lumMod val="75000"/>
                </a:srgbClr>
              </a:buClr>
              <a:defRPr/>
            </a:pPr>
            <a:r>
              <a:rPr lang="en-US" sz="2400" dirty="0" smtClean="0">
                <a:ea typeface="ＭＳ Ｐゴシック" pitchFamily="-106" charset="-128"/>
              </a:rPr>
              <a:t>Claims Processing for HCBS Providers</a:t>
            </a:r>
            <a:endParaRPr lang="en-US" sz="2400" dirty="0">
              <a:ea typeface="ＭＳ Ｐゴシック" pitchFamily="-106" charset="-128"/>
            </a:endParaRPr>
          </a:p>
          <a:p>
            <a:pPr marL="525780" indent="-342900">
              <a:lnSpc>
                <a:spcPct val="100000"/>
              </a:lnSpc>
              <a:spcBef>
                <a:spcPts val="0"/>
              </a:spcBef>
              <a:buClr>
                <a:srgbClr val="2D2D8A">
                  <a:lumMod val="75000"/>
                </a:srgbClr>
              </a:buClr>
              <a:defRPr/>
            </a:pPr>
            <a:r>
              <a:rPr lang="en-US" sz="2400" dirty="0">
                <a:ea typeface="ＭＳ Ｐゴシック" pitchFamily="-106" charset="-128"/>
              </a:rPr>
              <a:t>Medicare/Medicaid Participant and Provider Education</a:t>
            </a:r>
          </a:p>
          <a:p>
            <a:pPr marL="525780" indent="-342900">
              <a:lnSpc>
                <a:spcPct val="100000"/>
              </a:lnSpc>
              <a:spcBef>
                <a:spcPts val="0"/>
              </a:spcBef>
              <a:buClr>
                <a:srgbClr val="2D2D8A">
                  <a:lumMod val="75000"/>
                </a:srgbClr>
              </a:buClr>
              <a:defRPr/>
            </a:pPr>
            <a:r>
              <a:rPr lang="en-US" sz="2400" dirty="0">
                <a:ea typeface="ＭＳ Ｐゴシック" pitchFamily="-106" charset="-128"/>
              </a:rPr>
              <a:t>Person-centered Service Planning Process</a:t>
            </a:r>
          </a:p>
          <a:p>
            <a:pPr marL="525780" indent="-342900">
              <a:lnSpc>
                <a:spcPct val="100000"/>
              </a:lnSpc>
              <a:spcBef>
                <a:spcPts val="0"/>
              </a:spcBef>
              <a:buClr>
                <a:srgbClr val="2D2D8A">
                  <a:lumMod val="75000"/>
                </a:srgbClr>
              </a:buClr>
              <a:defRPr/>
            </a:pPr>
            <a:r>
              <a:rPr lang="en-US" sz="2400" dirty="0">
                <a:ea typeface="ＭＳ Ｐゴシック" pitchFamily="-106" charset="-128"/>
              </a:rPr>
              <a:t>Reviewing Changes in Person-Centered Service Plans</a:t>
            </a:r>
          </a:p>
          <a:p>
            <a:pPr marL="525780" indent="-342900">
              <a:lnSpc>
                <a:spcPct val="100000"/>
              </a:lnSpc>
              <a:spcBef>
                <a:spcPts val="0"/>
              </a:spcBef>
              <a:buClr>
                <a:srgbClr val="2D2D8A">
                  <a:lumMod val="75000"/>
                </a:srgbClr>
              </a:buClr>
              <a:defRPr/>
            </a:pPr>
            <a:r>
              <a:rPr lang="en-US" sz="2400" dirty="0">
                <a:ea typeface="ＭＳ Ｐゴシック" pitchFamily="-106" charset="-128"/>
              </a:rPr>
              <a:t>Transportation</a:t>
            </a:r>
          </a:p>
          <a:p>
            <a:pPr marL="525780" indent="-342900">
              <a:lnSpc>
                <a:spcPct val="100000"/>
              </a:lnSpc>
              <a:spcBef>
                <a:spcPts val="0"/>
              </a:spcBef>
              <a:buClr>
                <a:srgbClr val="2D2D8A">
                  <a:lumMod val="75000"/>
                </a:srgbClr>
              </a:buClr>
              <a:defRPr/>
            </a:pPr>
            <a:r>
              <a:rPr lang="en-US" sz="2400" dirty="0">
                <a:ea typeface="ＭＳ Ｐゴシック" pitchFamily="-106" charset="-128"/>
              </a:rPr>
              <a:t>Complaint and Grievance processes and notices for HCBS Services</a:t>
            </a:r>
          </a:p>
          <a:p>
            <a:pPr marL="525780" indent="-342900">
              <a:lnSpc>
                <a:spcPct val="100000"/>
              </a:lnSpc>
              <a:spcBef>
                <a:spcPts val="0"/>
              </a:spcBef>
              <a:buClr>
                <a:srgbClr val="2D2D8A">
                  <a:lumMod val="75000"/>
                </a:srgbClr>
              </a:buClr>
              <a:defRPr/>
            </a:pPr>
            <a:r>
              <a:rPr lang="en-US" sz="2400" dirty="0">
                <a:ea typeface="ＭＳ Ｐゴシック" pitchFamily="-106" charset="-128"/>
              </a:rPr>
              <a:t>Continuity-of-care period ending</a:t>
            </a:r>
          </a:p>
          <a:p>
            <a:pPr marL="525780" indent="-342900">
              <a:lnSpc>
                <a:spcPct val="100000"/>
              </a:lnSpc>
              <a:spcBef>
                <a:spcPts val="0"/>
              </a:spcBef>
              <a:buClr>
                <a:srgbClr val="2D2D8A">
                  <a:lumMod val="75000"/>
                </a:srgbClr>
              </a:buClr>
              <a:defRPr/>
            </a:pPr>
            <a:r>
              <a:rPr lang="en-US" sz="2400" dirty="0">
                <a:ea typeface="ＭＳ Ｐゴシック" pitchFamily="-106" charset="-128"/>
              </a:rPr>
              <a:t>Lessons Learned for the Southeast</a:t>
            </a:r>
          </a:p>
          <a:p>
            <a:pPr marL="525780" indent="-342900">
              <a:lnSpc>
                <a:spcPct val="100000"/>
              </a:lnSpc>
              <a:spcBef>
                <a:spcPts val="0"/>
              </a:spcBef>
              <a:buClr>
                <a:srgbClr val="2D2D8A">
                  <a:lumMod val="75000"/>
                </a:srgbClr>
              </a:buClr>
              <a:defRPr/>
            </a:pPr>
            <a:endParaRPr lang="en-US" sz="2400" dirty="0">
              <a:latin typeface="+mj-lt"/>
              <a:ea typeface="ＭＳ Ｐゴシック" pitchFamily="-106" charset="-128"/>
            </a:endParaRPr>
          </a:p>
          <a:p>
            <a:pPr marL="1097280" lvl="2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2D2D8A">
                  <a:lumMod val="75000"/>
                </a:srgbClr>
              </a:buClr>
              <a:buNone/>
              <a:defRPr/>
            </a:pPr>
            <a:endParaRPr lang="en-US" sz="800" dirty="0">
              <a:latin typeface="+mj-lt"/>
              <a:ea typeface="ＭＳ Ｐゴシック" pitchFamily="-106" charset="-128"/>
            </a:endParaRPr>
          </a:p>
          <a:p>
            <a:pPr marL="365760" lvl="0" indent="-18288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2D2D8A">
                  <a:lumMod val="75000"/>
                </a:srgbClr>
              </a:buClr>
              <a:defRPr/>
            </a:pPr>
            <a:endParaRPr lang="en-US" sz="1600" dirty="0">
              <a:solidFill>
                <a:srgbClr val="000000"/>
              </a:solidFill>
              <a:latin typeface="+mj-lt"/>
              <a:ea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4539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88" y="6151127"/>
            <a:ext cx="1887400" cy="5449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400300" y="6581774"/>
            <a:ext cx="9385438" cy="11430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85193" y="331834"/>
            <a:ext cx="10350448" cy="68520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ts val="3600"/>
              </a:lnSpc>
              <a:buNone/>
            </a:pPr>
            <a:r>
              <a:rPr lang="en-US" sz="32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CHC Southeast </a:t>
            </a:r>
            <a:r>
              <a:rPr lang="en-US" sz="3200" b="1" dirty="0">
                <a:solidFill>
                  <a:srgbClr val="002060"/>
                </a:solidFill>
                <a:latin typeface="Arial Black" panose="020B0A04020102020204" pitchFamily="34" charset="0"/>
              </a:rPr>
              <a:t>Implementation Focuses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331833"/>
            <a:ext cx="276225" cy="39318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042538" y="6241038"/>
            <a:ext cx="2743200" cy="365125"/>
          </a:xfrm>
        </p:spPr>
        <p:txBody>
          <a:bodyPr/>
          <a:lstStyle/>
          <a:p>
            <a:fld id="{C85EB908-D14B-4B79-9273-27B0AA618532}" type="slidenum">
              <a:rPr lang="en-US" smtClean="0"/>
              <a:t>4</a:t>
            </a:fld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569168" y="1017038"/>
            <a:ext cx="10739394" cy="5044177"/>
          </a:xfrm>
          <a:prstGeom prst="rect">
            <a:avLst/>
          </a:prstGeom>
        </p:spPr>
        <p:txBody>
          <a:bodyPr>
            <a:noAutofit/>
          </a:bodyPr>
          <a:lstStyle/>
          <a:p>
            <a:pPr marL="525780" indent="-342900">
              <a:lnSpc>
                <a:spcPct val="100000"/>
              </a:lnSpc>
              <a:spcBef>
                <a:spcPts val="0"/>
              </a:spcBef>
              <a:buClr>
                <a:srgbClr val="2D2D8A">
                  <a:lumMod val="75000"/>
                </a:srgbClr>
              </a:buClr>
              <a:defRPr/>
            </a:pPr>
            <a:r>
              <a:rPr lang="en-US" sz="2400" dirty="0">
                <a:ea typeface="ＭＳ Ｐゴシック" pitchFamily="-106" charset="-128"/>
              </a:rPr>
              <a:t>OBRA Assessments</a:t>
            </a:r>
          </a:p>
          <a:p>
            <a:pPr marL="982980" lvl="1" indent="-342900">
              <a:lnSpc>
                <a:spcPct val="100000"/>
              </a:lnSpc>
              <a:spcBef>
                <a:spcPts val="0"/>
              </a:spcBef>
              <a:buClr>
                <a:srgbClr val="2D2D8A">
                  <a:lumMod val="75000"/>
                </a:srgbClr>
              </a:buClr>
              <a:defRPr/>
            </a:pPr>
            <a:r>
              <a:rPr lang="en-US" sz="2000" dirty="0">
                <a:ea typeface="ＭＳ Ｐゴシック" pitchFamily="-106" charset="-128"/>
              </a:rPr>
              <a:t>Notifications have been sent to participants and assessments have begun.</a:t>
            </a:r>
          </a:p>
          <a:p>
            <a:pPr marL="525780" indent="-342900">
              <a:lnSpc>
                <a:spcPct val="100000"/>
              </a:lnSpc>
              <a:spcBef>
                <a:spcPts val="0"/>
              </a:spcBef>
              <a:buClr>
                <a:srgbClr val="2D2D8A">
                  <a:lumMod val="75000"/>
                </a:srgbClr>
              </a:buClr>
              <a:defRPr/>
            </a:pPr>
            <a:r>
              <a:rPr lang="en-US" sz="2400" dirty="0">
                <a:ea typeface="ＭＳ Ｐゴシック" pitchFamily="-106" charset="-128"/>
              </a:rPr>
              <a:t>Participant Communications Planning</a:t>
            </a:r>
          </a:p>
          <a:p>
            <a:pPr marL="982980" lvl="1" indent="-342900">
              <a:lnSpc>
                <a:spcPct val="100000"/>
              </a:lnSpc>
              <a:spcBef>
                <a:spcPts val="0"/>
              </a:spcBef>
              <a:buClr>
                <a:srgbClr val="2D2D8A">
                  <a:lumMod val="75000"/>
                </a:srgbClr>
              </a:buClr>
              <a:defRPr/>
            </a:pPr>
            <a:r>
              <a:rPr lang="en-US" sz="2000" dirty="0">
                <a:ea typeface="ＭＳ Ｐゴシック" pitchFamily="-106" charset="-128"/>
              </a:rPr>
              <a:t>An online participant training is being developed from a suggestion made at the MLTSS </a:t>
            </a:r>
            <a:r>
              <a:rPr lang="en-US" sz="2000" dirty="0" err="1">
                <a:ea typeface="ＭＳ Ｐゴシック" pitchFamily="-106" charset="-128"/>
              </a:rPr>
              <a:t>subMAAC</a:t>
            </a:r>
            <a:r>
              <a:rPr lang="en-US" sz="2000" dirty="0">
                <a:ea typeface="ＭＳ Ｐゴシック" pitchFamily="-106" charset="-128"/>
              </a:rPr>
              <a:t>.</a:t>
            </a:r>
          </a:p>
          <a:p>
            <a:pPr marL="982980" lvl="1" indent="-342900">
              <a:lnSpc>
                <a:spcPct val="100000"/>
              </a:lnSpc>
              <a:spcBef>
                <a:spcPts val="0"/>
              </a:spcBef>
              <a:buClr>
                <a:srgbClr val="2D2D8A">
                  <a:lumMod val="75000"/>
                </a:srgbClr>
              </a:buClr>
              <a:defRPr/>
            </a:pPr>
            <a:r>
              <a:rPr lang="en-US" sz="2000" dirty="0">
                <a:ea typeface="ＭＳ Ｐゴシック" pitchFamily="-106" charset="-128"/>
              </a:rPr>
              <a:t>Initial touchpoint flyer will be mailed in mid-July.</a:t>
            </a:r>
          </a:p>
          <a:p>
            <a:pPr marL="525780" indent="-342900">
              <a:lnSpc>
                <a:spcPct val="100000"/>
              </a:lnSpc>
              <a:spcBef>
                <a:spcPts val="0"/>
              </a:spcBef>
              <a:buClr>
                <a:srgbClr val="2D2D8A">
                  <a:lumMod val="75000"/>
                </a:srgbClr>
              </a:buClr>
              <a:defRPr/>
            </a:pPr>
            <a:r>
              <a:rPr lang="en-US" sz="2400" dirty="0">
                <a:ea typeface="ＭＳ Ｐゴシック" pitchFamily="-106" charset="-128"/>
              </a:rPr>
              <a:t>Provider Outreach and Education</a:t>
            </a:r>
          </a:p>
          <a:p>
            <a:pPr marL="982980" lvl="1" indent="-342900">
              <a:lnSpc>
                <a:spcPct val="100000"/>
              </a:lnSpc>
              <a:spcBef>
                <a:spcPts val="0"/>
              </a:spcBef>
              <a:buClr>
                <a:srgbClr val="2D2D8A">
                  <a:lumMod val="75000"/>
                </a:srgbClr>
              </a:buClr>
              <a:defRPr/>
            </a:pPr>
            <a:r>
              <a:rPr lang="en-US" sz="2000" dirty="0">
                <a:ea typeface="ＭＳ Ｐゴシック" pitchFamily="-106" charset="-128"/>
              </a:rPr>
              <a:t>SE kick-off communication was sent.</a:t>
            </a:r>
          </a:p>
          <a:p>
            <a:pPr marL="982980" lvl="1" indent="-342900">
              <a:lnSpc>
                <a:spcPct val="100000"/>
              </a:lnSpc>
              <a:spcBef>
                <a:spcPts val="0"/>
              </a:spcBef>
              <a:buClr>
                <a:srgbClr val="2D2D8A">
                  <a:lumMod val="75000"/>
                </a:srgbClr>
              </a:buClr>
              <a:defRPr/>
            </a:pPr>
            <a:r>
              <a:rPr lang="en-US" sz="2000" dirty="0">
                <a:ea typeface="ＭＳ Ｐゴシック" pitchFamily="-106" charset="-128"/>
              </a:rPr>
              <a:t>Provider events are scheduled for:</a:t>
            </a:r>
          </a:p>
          <a:p>
            <a:pPr marL="1440180" lvl="2" indent="-342900">
              <a:lnSpc>
                <a:spcPct val="100000"/>
              </a:lnSpc>
              <a:spcBef>
                <a:spcPts val="0"/>
              </a:spcBef>
              <a:buClr>
                <a:srgbClr val="2D2D8A">
                  <a:lumMod val="75000"/>
                </a:srgbClr>
              </a:buClr>
              <a:defRPr/>
            </a:pPr>
            <a:r>
              <a:rPr lang="en-US" sz="1600" dirty="0">
                <a:ea typeface="ＭＳ Ｐゴシック" pitchFamily="-106" charset="-128"/>
              </a:rPr>
              <a:t>June 4 to 8 in Philadelphia</a:t>
            </a:r>
          </a:p>
          <a:p>
            <a:pPr marL="1440180" lvl="2" indent="-342900">
              <a:lnSpc>
                <a:spcPct val="100000"/>
              </a:lnSpc>
              <a:spcBef>
                <a:spcPts val="0"/>
              </a:spcBef>
              <a:buClr>
                <a:srgbClr val="2D2D8A">
                  <a:lumMod val="75000"/>
                </a:srgbClr>
              </a:buClr>
              <a:defRPr/>
            </a:pPr>
            <a:r>
              <a:rPr lang="en-US" sz="1600" dirty="0">
                <a:ea typeface="ＭＳ Ｐゴシック" pitchFamily="-106" charset="-128"/>
              </a:rPr>
              <a:t>June 18 in Chester County</a:t>
            </a:r>
          </a:p>
          <a:p>
            <a:pPr marL="1440180" lvl="2" indent="-342900">
              <a:lnSpc>
                <a:spcPct val="100000"/>
              </a:lnSpc>
              <a:spcBef>
                <a:spcPts val="0"/>
              </a:spcBef>
              <a:buClr>
                <a:srgbClr val="2D2D8A">
                  <a:lumMod val="75000"/>
                </a:srgbClr>
              </a:buClr>
              <a:defRPr/>
            </a:pPr>
            <a:r>
              <a:rPr lang="en-US" sz="1600" dirty="0">
                <a:ea typeface="ＭＳ Ｐゴシック" pitchFamily="-106" charset="-128"/>
              </a:rPr>
              <a:t>June 19 in Delaware County</a:t>
            </a:r>
          </a:p>
          <a:p>
            <a:pPr marL="1440180" lvl="2" indent="-342900">
              <a:lnSpc>
                <a:spcPct val="100000"/>
              </a:lnSpc>
              <a:spcBef>
                <a:spcPts val="0"/>
              </a:spcBef>
              <a:buClr>
                <a:srgbClr val="2D2D8A">
                  <a:lumMod val="75000"/>
                </a:srgbClr>
              </a:buClr>
              <a:defRPr/>
            </a:pPr>
            <a:r>
              <a:rPr lang="en-US" sz="1600" dirty="0">
                <a:ea typeface="ＭＳ Ｐゴシック" pitchFamily="-106" charset="-128"/>
              </a:rPr>
              <a:t>June 20 in Montgomery County</a:t>
            </a:r>
          </a:p>
          <a:p>
            <a:pPr marL="1440180" lvl="2" indent="-342900">
              <a:lnSpc>
                <a:spcPct val="100000"/>
              </a:lnSpc>
              <a:spcBef>
                <a:spcPts val="0"/>
              </a:spcBef>
              <a:buClr>
                <a:srgbClr val="2D2D8A">
                  <a:lumMod val="75000"/>
                </a:srgbClr>
              </a:buClr>
              <a:defRPr/>
            </a:pPr>
            <a:r>
              <a:rPr lang="en-US" sz="1600" dirty="0">
                <a:ea typeface="ＭＳ Ｐゴシック" pitchFamily="-106" charset="-128"/>
              </a:rPr>
              <a:t>June 21 in Bucks County</a:t>
            </a:r>
          </a:p>
          <a:p>
            <a:pPr marL="525780" indent="-342900">
              <a:lnSpc>
                <a:spcPct val="100000"/>
              </a:lnSpc>
              <a:spcBef>
                <a:spcPts val="0"/>
              </a:spcBef>
              <a:buClr>
                <a:srgbClr val="2D2D8A">
                  <a:lumMod val="75000"/>
                </a:srgbClr>
              </a:buClr>
              <a:defRPr/>
            </a:pPr>
            <a:r>
              <a:rPr lang="en-US" sz="2400" dirty="0">
                <a:ea typeface="ＭＳ Ｐゴシック" pitchFamily="-106" charset="-128"/>
              </a:rPr>
              <a:t>Population Identification</a:t>
            </a:r>
          </a:p>
          <a:p>
            <a:pPr marL="525780" indent="-342900">
              <a:lnSpc>
                <a:spcPct val="100000"/>
              </a:lnSpc>
              <a:spcBef>
                <a:spcPts val="0"/>
              </a:spcBef>
              <a:buClr>
                <a:srgbClr val="2D2D8A">
                  <a:lumMod val="75000"/>
                </a:srgbClr>
              </a:buClr>
              <a:defRPr/>
            </a:pPr>
            <a:endParaRPr lang="en-US" sz="2400" dirty="0">
              <a:latin typeface="+mj-lt"/>
              <a:ea typeface="ＭＳ Ｐゴシック" pitchFamily="-106" charset="-128"/>
            </a:endParaRPr>
          </a:p>
          <a:p>
            <a:pPr marL="1097280" lvl="2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2D2D8A">
                  <a:lumMod val="75000"/>
                </a:srgbClr>
              </a:buClr>
              <a:buNone/>
              <a:defRPr/>
            </a:pPr>
            <a:endParaRPr lang="en-US" sz="800" dirty="0">
              <a:latin typeface="+mj-lt"/>
              <a:ea typeface="ＭＳ Ｐゴシック" pitchFamily="-106" charset="-128"/>
            </a:endParaRPr>
          </a:p>
          <a:p>
            <a:pPr marL="365760" lvl="0" indent="-18288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2D2D8A">
                  <a:lumMod val="75000"/>
                </a:srgbClr>
              </a:buClr>
              <a:defRPr/>
            </a:pPr>
            <a:endParaRPr lang="en-US" sz="1600" dirty="0">
              <a:solidFill>
                <a:srgbClr val="000000"/>
              </a:solidFill>
              <a:latin typeface="+mj-lt"/>
              <a:ea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92994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88" y="6151127"/>
            <a:ext cx="1887400" cy="5449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400300" y="6581774"/>
            <a:ext cx="9385438" cy="11430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85193" y="331834"/>
            <a:ext cx="10350448" cy="68520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ts val="3600"/>
              </a:lnSpc>
              <a:buNone/>
            </a:pPr>
            <a:r>
              <a:rPr lang="en-US" sz="32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Additional OLTL Focus Areas</a:t>
            </a:r>
            <a:endParaRPr lang="en-US" sz="3200" b="1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331833"/>
            <a:ext cx="276225" cy="39318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042538" y="6241038"/>
            <a:ext cx="2743200" cy="365125"/>
          </a:xfrm>
        </p:spPr>
        <p:txBody>
          <a:bodyPr/>
          <a:lstStyle/>
          <a:p>
            <a:fld id="{C85EB908-D14B-4B79-9273-27B0AA618532}" type="slidenum">
              <a:rPr lang="en-US" smtClean="0"/>
              <a:t>5</a:t>
            </a:fld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569168" y="1017038"/>
            <a:ext cx="10739394" cy="5044177"/>
          </a:xfrm>
          <a:prstGeom prst="rect">
            <a:avLst/>
          </a:prstGeom>
        </p:spPr>
        <p:txBody>
          <a:bodyPr>
            <a:noAutofit/>
          </a:bodyPr>
          <a:lstStyle/>
          <a:p>
            <a:pPr marL="525780" indent="-342900">
              <a:lnSpc>
                <a:spcPct val="100000"/>
              </a:lnSpc>
              <a:spcBef>
                <a:spcPts val="0"/>
              </a:spcBef>
              <a:buClr>
                <a:srgbClr val="2D2D8A">
                  <a:lumMod val="75000"/>
                </a:srgbClr>
              </a:buClr>
              <a:defRPr/>
            </a:pPr>
            <a:r>
              <a:rPr lang="en-US" sz="2400" dirty="0" smtClean="0">
                <a:ea typeface="ＭＳ Ｐゴシック" pitchFamily="-106" charset="-128"/>
              </a:rPr>
              <a:t>FED/PIA Implementation</a:t>
            </a:r>
          </a:p>
          <a:p>
            <a:pPr marL="525780" indent="-342900">
              <a:lnSpc>
                <a:spcPct val="100000"/>
              </a:lnSpc>
              <a:spcBef>
                <a:spcPts val="0"/>
              </a:spcBef>
              <a:buClr>
                <a:srgbClr val="2D2D8A">
                  <a:lumMod val="75000"/>
                </a:srgbClr>
              </a:buClr>
              <a:defRPr/>
            </a:pPr>
            <a:r>
              <a:rPr lang="en-US" sz="2400" dirty="0" smtClean="0">
                <a:ea typeface="ＭＳ Ｐゴシック" pitchFamily="-106" charset="-128"/>
              </a:rPr>
              <a:t>LIFE Program Expansion</a:t>
            </a:r>
          </a:p>
          <a:p>
            <a:pPr marL="525780" indent="-342900">
              <a:lnSpc>
                <a:spcPct val="100000"/>
              </a:lnSpc>
              <a:spcBef>
                <a:spcPts val="0"/>
              </a:spcBef>
              <a:buClr>
                <a:srgbClr val="2D2D8A">
                  <a:lumMod val="75000"/>
                </a:srgbClr>
              </a:buClr>
              <a:defRPr/>
            </a:pPr>
            <a:r>
              <a:rPr lang="en-US" sz="2400" dirty="0" smtClean="0">
                <a:ea typeface="ＭＳ Ｐゴシック" pitchFamily="-106" charset="-128"/>
              </a:rPr>
              <a:t>MMIS 2020</a:t>
            </a:r>
          </a:p>
          <a:p>
            <a:pPr marL="525780" indent="-342900">
              <a:lnSpc>
                <a:spcPct val="100000"/>
              </a:lnSpc>
              <a:spcBef>
                <a:spcPts val="0"/>
              </a:spcBef>
              <a:buClr>
                <a:srgbClr val="2D2D8A">
                  <a:lumMod val="75000"/>
                </a:srgbClr>
              </a:buClr>
              <a:defRPr/>
            </a:pPr>
            <a:endParaRPr lang="en-US" sz="2400" dirty="0" smtClean="0">
              <a:ea typeface="ＭＳ Ｐゴシック" pitchFamily="-106" charset="-128"/>
            </a:endParaRPr>
          </a:p>
          <a:p>
            <a:pPr marL="525780" indent="-342900">
              <a:lnSpc>
                <a:spcPct val="100000"/>
              </a:lnSpc>
              <a:spcBef>
                <a:spcPts val="0"/>
              </a:spcBef>
              <a:buClr>
                <a:srgbClr val="2D2D8A">
                  <a:lumMod val="75000"/>
                </a:srgbClr>
              </a:buClr>
              <a:defRPr/>
            </a:pPr>
            <a:endParaRPr lang="en-US" sz="2400" dirty="0">
              <a:ea typeface="ＭＳ Ｐゴシック" pitchFamily="-106" charset="-128"/>
            </a:endParaRPr>
          </a:p>
          <a:p>
            <a:pPr marL="525780" indent="-342900">
              <a:lnSpc>
                <a:spcPct val="100000"/>
              </a:lnSpc>
              <a:spcBef>
                <a:spcPts val="0"/>
              </a:spcBef>
              <a:buClr>
                <a:srgbClr val="2D2D8A">
                  <a:lumMod val="75000"/>
                </a:srgbClr>
              </a:buClr>
              <a:defRPr/>
            </a:pPr>
            <a:endParaRPr lang="en-US" sz="2400" dirty="0">
              <a:latin typeface="+mj-lt"/>
              <a:ea typeface="ＭＳ Ｐゴシック" pitchFamily="-106" charset="-128"/>
            </a:endParaRPr>
          </a:p>
          <a:p>
            <a:pPr marL="1097280" lvl="2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2D2D8A">
                  <a:lumMod val="75000"/>
                </a:srgbClr>
              </a:buClr>
              <a:buNone/>
              <a:defRPr/>
            </a:pPr>
            <a:endParaRPr lang="en-US" sz="800" dirty="0">
              <a:latin typeface="+mj-lt"/>
              <a:ea typeface="ＭＳ Ｐゴシック" pitchFamily="-106" charset="-128"/>
            </a:endParaRPr>
          </a:p>
          <a:p>
            <a:pPr marL="365760" lvl="0" indent="-18288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2D2D8A">
                  <a:lumMod val="75000"/>
                </a:srgbClr>
              </a:buClr>
              <a:defRPr/>
            </a:pPr>
            <a:endParaRPr lang="en-US" sz="1600" dirty="0">
              <a:solidFill>
                <a:srgbClr val="000000"/>
              </a:solidFill>
              <a:latin typeface="+mj-lt"/>
              <a:ea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6021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88" y="6151127"/>
            <a:ext cx="1887400" cy="5449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400300" y="6581774"/>
            <a:ext cx="9385438" cy="11430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16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2795415" y="4747127"/>
            <a:ext cx="5913814" cy="12173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7200" spc="-300" dirty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QUESTIONS</a:t>
            </a:r>
          </a:p>
        </p:txBody>
      </p:sp>
      <p:pic>
        <p:nvPicPr>
          <p:cNvPr id="8" name="Content Placeholder 4" descr="Life of an Educator: Top 10 &lt;strong&gt;questions&lt;/strong&gt; to ask yourself in 2012"/>
          <p:cNvPicPr>
            <a:picLocks noGrp="1" noChangeAspect="1"/>
          </p:cNvPicPr>
          <p:nvPr>
            <p:ph sz="quarter"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906" y="744294"/>
            <a:ext cx="4002833" cy="4002833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EB908-D14B-4B79-9273-27B0AA61853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500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C353C57BF2A242AD7382073C4DE61F" ma:contentTypeVersion="1" ma:contentTypeDescription="Create a new document." ma:contentTypeScope="" ma:versionID="a45d0a9fa979fedc137bb01ebf845964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8B3B692-2B64-4655-A657-47564D39A1B8}"/>
</file>

<file path=customXml/itemProps2.xml><?xml version="1.0" encoding="utf-8"?>
<ds:datastoreItem xmlns:ds="http://schemas.openxmlformats.org/officeDocument/2006/customXml" ds:itemID="{0DC44A6A-32E4-467E-9AAF-0D0FFEC16414}"/>
</file>

<file path=customXml/itemProps3.xml><?xml version="1.0" encoding="utf-8"?>
<ds:datastoreItem xmlns:ds="http://schemas.openxmlformats.org/officeDocument/2006/customXml" ds:itemID="{4CE8F0EC-E9A9-47E5-8D00-3E06CEBAA581}"/>
</file>

<file path=docProps/app.xml><?xml version="1.0" encoding="utf-8"?>
<Properties xmlns="http://schemas.openxmlformats.org/officeDocument/2006/extended-properties" xmlns:vt="http://schemas.openxmlformats.org/officeDocument/2006/docPropsVTypes">
  <TotalTime>7321</TotalTime>
  <Words>178</Words>
  <Application>Microsoft Office PowerPoint</Application>
  <PresentationFormat>Widescreen</PresentationFormat>
  <Paragraphs>53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ＭＳ Ｐゴシック</vt:lpstr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Pennsylvania Department of Human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Wachter, Derek</dc:creator>
  <cp:lastModifiedBy>Magloire, Gabriel</cp:lastModifiedBy>
  <cp:revision>232</cp:revision>
  <cp:lastPrinted>2017-12-05T14:26:11Z</cp:lastPrinted>
  <dcterms:created xsi:type="dcterms:W3CDTF">2017-06-13T15:06:07Z</dcterms:created>
  <dcterms:modified xsi:type="dcterms:W3CDTF">2018-04-06T18:28:27Z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0x0101000BC353C57BF2A242AD7382073C4DE61F</vt:lpwstr>
  </property>
  <property fmtid="{D5CDD505-2E9C-101B-9397-08002B2CF9AE}" pid="3" name="Order">
    <vt:r8>8000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TemplateUrl">
    <vt:lpwstr/>
  </property>
</Properties>
</file>