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290" r:id="rId4"/>
    <p:sldId id="293" r:id="rId5"/>
    <p:sldId id="297" r:id="rId6"/>
    <p:sldId id="294" r:id="rId7"/>
    <p:sldId id="295" r:id="rId8"/>
    <p:sldId id="279" r:id="rId9"/>
    <p:sldId id="280" r:id="rId10"/>
    <p:sldId id="271" r:id="rId11"/>
    <p:sldId id="278" r:id="rId12"/>
    <p:sldId id="272" r:id="rId13"/>
    <p:sldId id="298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enberger, Harold" initials="RH" lastIdx="2" clrIdx="0">
    <p:extLst>
      <p:ext uri="{19B8F6BF-5375-455C-9EA6-DF929625EA0E}">
        <p15:presenceInfo xmlns:p15="http://schemas.microsoft.com/office/powerpoint/2012/main" userId="Rothenberger, Haro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EE6"/>
    <a:srgbClr val="ECF3AB"/>
    <a:srgbClr val="73ADDD"/>
    <a:srgbClr val="80AED0"/>
    <a:srgbClr val="80AEE0"/>
    <a:srgbClr val="80AEEA"/>
    <a:srgbClr val="00B0E6"/>
    <a:srgbClr val="00B0ED"/>
    <a:srgbClr val="80AED5"/>
    <a:srgbClr val="013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6437" autoAdjust="0"/>
  </p:normalViewPr>
  <p:slideViewPr>
    <p:cSldViewPr>
      <p:cViewPr varScale="1">
        <p:scale>
          <a:sx n="111" d="100"/>
          <a:sy n="111" d="100"/>
        </p:scale>
        <p:origin x="12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AFB4EF5A-3E85-4D21-B912-F7DBD40365C8}" type="datetime1">
              <a:rPr lang="en-US"/>
              <a:pPr>
                <a:defRPr/>
              </a:pPr>
              <a:t>4/10/2018</a:t>
            </a:fld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A07F27FA-8F11-4222-9CF1-8562D74EE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9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DF6D97-B4F4-4FC9-80FB-0A782C57BE63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C8DCC-A699-4726-B387-DEE03FDAAF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0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7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6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b="1" i="0" dirty="0" smtClean="0"/>
              <a:t>Note: The</a:t>
            </a:r>
            <a:r>
              <a:rPr lang="en-US" sz="1700" b="1" i="0" baseline="0" dirty="0" smtClean="0"/>
              <a:t> three categories A, B and C cannot be reconciled.  </a:t>
            </a:r>
            <a:r>
              <a:rPr lang="en-US" sz="1700" baseline="0" dirty="0" smtClean="0"/>
              <a:t>(It can be done however because the members did not understand why the numbers didn’t add up. I reconciled every month when the program first started in July 2015 but the process was cumbersome, tedious and time-consuming so the need to reconcile was dropped as an issue.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T</a:t>
            </a:r>
            <a:r>
              <a:rPr lang="en-US" sz="1700" baseline="0" dirty="0" smtClean="0"/>
              <a:t>he most recent month is the only calculated table column. All others are “hold overs” and “unaltered”. The numbers for prior months would be quite different otherwise.</a:t>
            </a:r>
          </a:p>
          <a:p>
            <a:endParaRPr lang="en-US" sz="1700" baseline="0" dirty="0" smtClean="0"/>
          </a:p>
          <a:p>
            <a:r>
              <a:rPr lang="en-US" sz="1700" b="1" i="0" baseline="0" dirty="0" smtClean="0"/>
              <a:t>The enrollment data uses the standard definition of an enrolled person:</a:t>
            </a:r>
          </a:p>
          <a:p>
            <a:r>
              <a:rPr lang="en-US" sz="17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Source Name(s)</a:t>
            </a:r>
          </a:p>
          <a:p>
            <a:r>
              <a:rPr lang="en-US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'ACT 150', 'Aging', 'Attendant Care', 'COMMCARE', 'Independence', 'OBRA'</a:t>
            </a:r>
          </a:p>
          <a:p>
            <a:r>
              <a:rPr lang="en-US" sz="17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waiver/Act 150 anytime in period</a:t>
            </a:r>
          </a:p>
          <a:p>
            <a:r>
              <a:rPr lang="en-US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[Waiver Eligibility Begin Date] &lt;=?Report end date?</a:t>
            </a:r>
            <a:r>
              <a:rPr lang="en-US" sz="1700" dirty="0" smtClean="0"/>
              <a:t> </a:t>
            </a:r>
            <a:r>
              <a:rPr lang="en-US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[Waiver Eligibility End Date] is null or [Waiver Eligibility End Date] &gt;?Report start date?</a:t>
            </a:r>
          </a:p>
          <a:p>
            <a:r>
              <a:rPr lang="en-US" sz="17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Newly enrolled in period</a:t>
            </a:r>
          </a:p>
          <a:p>
            <a:r>
              <a:rPr lang="en-US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[Waiver Eligibility Begin Date] between ?Report start date? and ?Report end date?</a:t>
            </a:r>
          </a:p>
          <a:p>
            <a:r>
              <a:rPr lang="en-US" sz="17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7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Disenrolled</a:t>
            </a:r>
            <a:r>
              <a:rPr lang="en-US" sz="17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period</a:t>
            </a:r>
          </a:p>
          <a:p>
            <a:r>
              <a:rPr lang="en-US" sz="1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[Waiver Eligibility End Date] between ?Report start date? and ?Report end date?</a:t>
            </a:r>
          </a:p>
          <a:p>
            <a:endParaRPr lang="en-US" sz="1700" b="1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Transfers:	</a:t>
            </a:r>
            <a:r>
              <a:rPr lang="en-US" sz="17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September 2017 the only transfers were from Attendant Care to Independence and COMMCARE to Independence.</a:t>
            </a:r>
          </a:p>
          <a:p>
            <a:endParaRPr lang="en-US" sz="17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Facility Fact table data identifies any participant with a change to her or his service plan in the current month as indicated.</a:t>
            </a:r>
          </a:p>
          <a:p>
            <a:endParaRPr lang="en-US" sz="17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700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9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 smtClean="0"/>
              <a:t>This CIS custom report provides employment and income information for waiver recipients.</a:t>
            </a:r>
          </a:p>
          <a:p>
            <a:endParaRPr lang="en-US" sz="1700" dirty="0" smtClean="0"/>
          </a:p>
          <a:p>
            <a:r>
              <a:rPr lang="en-US" sz="1700" dirty="0" smtClean="0"/>
              <a:t>The report matches MCI information from the CIS and waiver Data for a given month.</a:t>
            </a:r>
          </a:p>
          <a:p>
            <a:endParaRPr lang="en-US" sz="1700" dirty="0"/>
          </a:p>
          <a:p>
            <a:r>
              <a:rPr lang="en-US" sz="1700" dirty="0" smtClean="0"/>
              <a:t>The report also includes the recipient’s waiver and enrollment as well as the employment and income details.</a:t>
            </a:r>
          </a:p>
          <a:p>
            <a:endParaRPr lang="en-US" sz="1700" dirty="0" smtClean="0"/>
          </a:p>
          <a:p>
            <a:r>
              <a:rPr lang="en-US" sz="1700" dirty="0" smtClean="0"/>
              <a:t>The categories identify by waiver the number of participants with CIS employment data.</a:t>
            </a:r>
          </a:p>
          <a:p>
            <a:endParaRPr lang="en-US" sz="1700" dirty="0"/>
          </a:p>
          <a:p>
            <a:r>
              <a:rPr lang="en-US" sz="1700" dirty="0" smtClean="0"/>
              <a:t>The table does not include the “Sheltered workshop” and “Room and board” employment categories.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9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</a:t>
            </a:r>
            <a:r>
              <a:rPr lang="en-US" baseline="0" dirty="0" smtClean="0"/>
              <a:t> NHT Transitions who also had MFP data for the last three months looks low. This is due to using two data sources to capture the data and therefore a maturation process will lead to higher percentages </a:t>
            </a:r>
            <a:r>
              <a:rPr lang="en-US" baseline="0" smtClean="0"/>
              <a:t>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1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EFB6826-B3ED-4798-B521-4B5857165F20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0" y="1066800"/>
            <a:ext cx="75438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9016256-A15E-472F-A44B-6D4C4106F6AD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6908C381-0B50-4C5E-ABC8-46BD068596A9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6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8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47D42AC0-6820-488A-92DE-F6D746560CD7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9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30D92E14-721C-4074-B8A7-1DBD9C77FDA3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9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64C94BE0-B807-4ECC-BD58-A2C4F6CFFEFE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11" y="6083297"/>
            <a:ext cx="2667000" cy="5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200" y="304800"/>
            <a:ext cx="8229600" cy="690499"/>
            <a:chOff x="457200" y="304800"/>
            <a:chExt cx="8229600" cy="690499"/>
          </a:xfrm>
        </p:grpSpPr>
        <p:sp>
          <p:nvSpPr>
            <p:cNvPr id="4" name="Rectangle 3"/>
            <p:cNvSpPr/>
            <p:nvPr userDrawn="1"/>
          </p:nvSpPr>
          <p:spPr>
            <a:xfrm>
              <a:off x="457200" y="877824"/>
              <a:ext cx="8229600" cy="117475"/>
            </a:xfrm>
            <a:prstGeom prst="rect">
              <a:avLst/>
            </a:prstGeom>
            <a:solidFill>
              <a:srgbClr val="73ADD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57200" y="304800"/>
              <a:ext cx="8229600" cy="5334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6" r:id="rId3"/>
    <p:sldLayoutId id="2147483807" r:id="rId4"/>
    <p:sldLayoutId id="2147483808" r:id="rId5"/>
    <p:sldLayoutId id="2147483809" r:id="rId6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Enrollment Updates</a:t>
            </a:r>
            <a:br>
              <a:rPr lang="en-US" dirty="0" smtClean="0"/>
            </a:br>
            <a:r>
              <a:rPr lang="en-US" dirty="0" smtClean="0"/>
              <a:t>and Data Review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LTSS Sub-MAAC</a:t>
            </a:r>
          </a:p>
          <a:p>
            <a:r>
              <a:rPr lang="en-US" dirty="0" smtClean="0"/>
              <a:t>April 10, 2018 Updates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0411AF3-D6D3-4B99-9CA6-93DA040E36D8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and Churn </a:t>
            </a:r>
            <a:r>
              <a:rPr lang="en-US" dirty="0" smtClean="0"/>
              <a:t>Reports – Snap Shot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971800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Source: eDW HCSIS Ad Hoc Package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774029"/>
              </p:ext>
            </p:extLst>
          </p:nvPr>
        </p:nvGraphicFramePr>
        <p:xfrm>
          <a:off x="533400" y="1371600"/>
          <a:ext cx="7886706" cy="3886200"/>
        </p:xfrm>
        <a:graphic>
          <a:graphicData uri="http://schemas.openxmlformats.org/drawingml/2006/table">
            <a:tbl>
              <a:tblPr/>
              <a:tblGrid>
                <a:gridCol w="271575">
                  <a:extLst>
                    <a:ext uri="{9D8B030D-6E8A-4147-A177-3AD203B41FA5}">
                      <a16:colId xmlns:a16="http://schemas.microsoft.com/office/drawing/2014/main" val="2231678390"/>
                    </a:ext>
                  </a:extLst>
                </a:gridCol>
                <a:gridCol w="1732212">
                  <a:extLst>
                    <a:ext uri="{9D8B030D-6E8A-4147-A177-3AD203B41FA5}">
                      <a16:colId xmlns:a16="http://schemas.microsoft.com/office/drawing/2014/main" val="1906409481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863424168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3848266336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1609880059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1093647758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1868092238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3104065106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1132225117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1098901929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160351706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3154927658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3496822174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2404740158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577476948"/>
                    </a:ext>
                  </a:extLst>
                </a:gridCol>
                <a:gridCol w="411033">
                  <a:extLst>
                    <a:ext uri="{9D8B030D-6E8A-4147-A177-3AD203B41FA5}">
                      <a16:colId xmlns:a16="http://schemas.microsoft.com/office/drawing/2014/main" val="754804117"/>
                    </a:ext>
                  </a:extLst>
                </a:gridCol>
                <a:gridCol w="390849">
                  <a:extLst>
                    <a:ext uri="{9D8B030D-6E8A-4147-A177-3AD203B41FA5}">
                      <a16:colId xmlns:a16="http://schemas.microsoft.com/office/drawing/2014/main" val="681724561"/>
                    </a:ext>
                  </a:extLst>
                </a:gridCol>
              </a:tblGrid>
              <a:tr h="1193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Chart for 3rd Quarter SFY 2017-18 through February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5644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Waiver/Act 150 Program Descriptions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a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774120"/>
                  </a:ext>
                </a:extLst>
              </a:tr>
              <a:tr h="230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Consumers authorized for services at the end of the period</a:t>
                      </a:r>
                    </a:p>
                  </a:txBody>
                  <a:tcPr marL="662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194395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150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1,680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1,671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1,651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1,643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1,631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1,608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1,602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1,576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1,558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1,551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1,549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1,525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1,515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1,575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427521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30,366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30,099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33,347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33,546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33,206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33,933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33,788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34,879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35,615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35,760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35,512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36,647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36,195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32,211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806101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Attendant Care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14,296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14,577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14,693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14,908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15,131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15,170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15,437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15,638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15,823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16,042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16,300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14,729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15,005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14,731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694161"/>
                  </a:ext>
                </a:extLst>
              </a:tr>
              <a:tr h="1312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COMMCARE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942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952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929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938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944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944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832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689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595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311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5,686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5,686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22199"/>
                  </a:ext>
                </a:extLst>
              </a:tr>
              <a:tr h="1312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14,799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15,038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15,073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15,245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15,401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15,496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15,894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16,221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16,710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17,028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17,316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13,784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14,015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15,951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524089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1,465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1,470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1,469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1,479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1,482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1,484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1,483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1,504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1,506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1,516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1,518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1,104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1,108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1,374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65919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5,485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5,492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5,574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5603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5,473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5,695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5,739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5,792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5,800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5,842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5,844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5,859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5,846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896336"/>
                  </a:ext>
                </a:extLst>
              </a:tr>
              <a:tr h="1312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Active Authorized Consumers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69,033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69,299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72,736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73,362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73,268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74,330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74,775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76,299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77,607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78,050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78,269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79,334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79,370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65,842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432945"/>
                  </a:ext>
                </a:extLst>
              </a:tr>
              <a:tr h="131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Consumers added</a:t>
                      </a:r>
                    </a:p>
                  </a:txBody>
                  <a:tcPr marL="662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30560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150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33069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609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326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820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727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291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568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454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679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942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663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362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623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394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780734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Attendant Care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251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383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293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273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349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394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375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324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312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302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340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027493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COMMCARE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5,691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736927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188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280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278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213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187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256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421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408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650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368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314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214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262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32930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107620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175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141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171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169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929525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Consumers added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1,213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1,151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1,634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1,392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906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1,234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1,396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1,652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2,120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1,544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1,163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6,980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1,143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505965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Consumers that left</a:t>
                      </a:r>
                    </a:p>
                  </a:txBody>
                  <a:tcPr marL="662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195671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150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26355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592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831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519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626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984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590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862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592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504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616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962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841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1,367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45789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Attendant Care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1,684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869239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COMMCARE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285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696367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3,623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188563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420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031799"/>
                  </a:ext>
                </a:extLst>
              </a:tr>
              <a:tr h="1152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</a:t>
                      </a:r>
                    </a:p>
                  </a:txBody>
                  <a:tcPr marL="1325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100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153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141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159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146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147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687939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Consumers that left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874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1,071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801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821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1,166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971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1,158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932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1,086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916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7,088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1,105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1,586 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66275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681553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from ACW to Independence</a:t>
                      </a:r>
                    </a:p>
                  </a:txBody>
                  <a:tcPr marL="662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111402"/>
                  </a:ext>
                </a:extLst>
              </a:tr>
              <a:tr h="12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from Independence to ACW</a:t>
                      </a:r>
                    </a:p>
                  </a:txBody>
                  <a:tcPr marL="662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0" marR="6627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9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7543800" cy="304800"/>
          </a:xfrm>
        </p:spPr>
        <p:txBody>
          <a:bodyPr/>
          <a:lstStyle/>
          <a:p>
            <a:r>
              <a:rPr lang="en-US" sz="1200" dirty="0" smtClean="0"/>
              <a:t>Note: This is the total number of waiver/program participants employed (Source: CIS employment data) 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511" y="6335287"/>
            <a:ext cx="3660689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Source: eDW CIS Employment and Income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39815"/>
            <a:ext cx="5867400" cy="47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NHT and MFP Transitions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743200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Source: MFP </a:t>
            </a:r>
            <a:r>
              <a:rPr lang="en-US" dirty="0" err="1" smtClean="0"/>
              <a:t>Cognos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92569"/>
              </p:ext>
            </p:extLst>
          </p:nvPr>
        </p:nvGraphicFramePr>
        <p:xfrm>
          <a:off x="838200" y="1524000"/>
          <a:ext cx="7284076" cy="4351339"/>
        </p:xfrm>
        <a:graphic>
          <a:graphicData uri="http://schemas.openxmlformats.org/drawingml/2006/table">
            <a:tbl>
              <a:tblPr/>
              <a:tblGrid>
                <a:gridCol w="1518721">
                  <a:extLst>
                    <a:ext uri="{9D8B030D-6E8A-4147-A177-3AD203B41FA5}">
                      <a16:colId xmlns:a16="http://schemas.microsoft.com/office/drawing/2014/main" val="2731179553"/>
                    </a:ext>
                  </a:extLst>
                </a:gridCol>
                <a:gridCol w="1241012">
                  <a:extLst>
                    <a:ext uri="{9D8B030D-6E8A-4147-A177-3AD203B41FA5}">
                      <a16:colId xmlns:a16="http://schemas.microsoft.com/office/drawing/2014/main" val="2101520819"/>
                    </a:ext>
                  </a:extLst>
                </a:gridCol>
                <a:gridCol w="1608398">
                  <a:extLst>
                    <a:ext uri="{9D8B030D-6E8A-4147-A177-3AD203B41FA5}">
                      <a16:colId xmlns:a16="http://schemas.microsoft.com/office/drawing/2014/main" val="2545923954"/>
                    </a:ext>
                  </a:extLst>
                </a:gridCol>
                <a:gridCol w="1515829">
                  <a:extLst>
                    <a:ext uri="{9D8B030D-6E8A-4147-A177-3AD203B41FA5}">
                      <a16:colId xmlns:a16="http://schemas.microsoft.com/office/drawing/2014/main" val="2214062845"/>
                    </a:ext>
                  </a:extLst>
                </a:gridCol>
                <a:gridCol w="1400116">
                  <a:extLst>
                    <a:ext uri="{9D8B030D-6E8A-4147-A177-3AD203B41FA5}">
                      <a16:colId xmlns:a16="http://schemas.microsoft.com/office/drawing/2014/main" val="1662012666"/>
                    </a:ext>
                  </a:extLst>
                </a:gridCol>
              </a:tblGrid>
              <a:tr h="4429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NHT02 Service Deliveries Count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those who were also MFP *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Participants who were MFP only **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NHT Transitions who also had MFP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69631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741629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62470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26050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37896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517492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65089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418995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21818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511416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97667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858615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57727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849102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685" marR="8685" marT="86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22383"/>
                  </a:ext>
                </a:extLst>
              </a:tr>
              <a:tr h="225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for Period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1164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</a:p>
                  </a:txBody>
                  <a:tcPr marL="8685" marR="8685" marT="86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33163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482065"/>
                  </a:ext>
                </a:extLst>
              </a:tr>
              <a:tr h="17370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Based on MFP anytime around NHT completion</a:t>
                      </a: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756032"/>
                  </a:ext>
                </a:extLst>
              </a:tr>
              <a:tr h="17370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Based on MFP Facility Begin Date</a:t>
                      </a: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400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5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NHT Transitions to First Date of Service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0100" y="1600200"/>
            <a:ext cx="7543800" cy="43124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Aging Waiver Enrollment Volumes</a:t>
            </a:r>
            <a:br>
              <a:rPr lang="en-US" sz="2400" b="1" dirty="0">
                <a:latin typeface="Arial Black" panose="020B0A04020102020204" pitchFamily="34" charset="0"/>
              </a:rPr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09999"/>
            <a:ext cx="3429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Source: Maximus IEB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21" y="1124421"/>
            <a:ext cx="7419475" cy="3371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21" y="4419600"/>
            <a:ext cx="73889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Length of Time for Enrollment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514600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Source: Maximus IEB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600200"/>
            <a:ext cx="7391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2/28 </a:t>
            </a:r>
            <a:r>
              <a:rPr lang="en-US" sz="2400" dirty="0"/>
              <a:t>Snapshot of Average length of time in status</a:t>
            </a:r>
          </a:p>
          <a:p>
            <a:pPr marL="0" indent="0"/>
            <a:endParaRPr lang="en-US" sz="2400" dirty="0"/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2000" dirty="0"/>
              <a:t>1768 Approval Issued to CAO : </a:t>
            </a:r>
            <a:r>
              <a:rPr lang="en-US" sz="2000" dirty="0" smtClean="0"/>
              <a:t>39 </a:t>
            </a:r>
            <a:r>
              <a:rPr lang="en-US" sz="2000" dirty="0"/>
              <a:t>days</a:t>
            </a: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2000" dirty="0"/>
              <a:t>Pending review by OLTL : </a:t>
            </a:r>
            <a:r>
              <a:rPr lang="en-US" sz="2000" dirty="0" smtClean="0"/>
              <a:t>17 </a:t>
            </a:r>
            <a:r>
              <a:rPr lang="en-US" sz="2000" dirty="0"/>
              <a:t>days</a:t>
            </a: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2000" dirty="0"/>
              <a:t>Waiting for In Home Visit to be Scheduled : </a:t>
            </a:r>
            <a:r>
              <a:rPr lang="en-US" sz="2000" dirty="0" smtClean="0"/>
              <a:t>5 </a:t>
            </a:r>
            <a:r>
              <a:rPr lang="en-US" sz="2000" dirty="0"/>
              <a:t>days</a:t>
            </a: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2000" dirty="0"/>
              <a:t>In Home Visit Scheduled : </a:t>
            </a:r>
            <a:r>
              <a:rPr lang="en-US" sz="2000" dirty="0" smtClean="0"/>
              <a:t>13 </a:t>
            </a:r>
            <a:r>
              <a:rPr lang="en-US" sz="2000" dirty="0"/>
              <a:t>days </a:t>
            </a:r>
          </a:p>
          <a:p>
            <a:pPr marL="585788" lvl="1">
              <a:buFont typeface="Arial" panose="020B0604020202020204" pitchFamily="34" charset="0"/>
              <a:buChar char="•"/>
            </a:pPr>
            <a:r>
              <a:rPr lang="en-US" sz="2000" dirty="0"/>
              <a:t>PC and/or LCD Pending : </a:t>
            </a:r>
            <a:r>
              <a:rPr lang="en-US" sz="2000" dirty="0" smtClean="0"/>
              <a:t>22 </a:t>
            </a:r>
            <a:r>
              <a:rPr lang="en-US" sz="2000" dirty="0"/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28814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85825" lvl="2" indent="-28575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3505200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Source: Aging and Disability Resource Office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807136" cy="35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363730"/>
            <a:ext cx="3352800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Source: Aging and Disability Resource Office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78" y="1600200"/>
            <a:ext cx="7963022" cy="36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85825" lvl="2" indent="-28575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799"/>
            <a:ext cx="34290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Aging and Disability Resource </a:t>
            </a:r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73" y="1295400"/>
            <a:ext cx="8256679" cy="402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34290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Aging and Disability Resource </a:t>
            </a:r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7437"/>
            <a:ext cx="8165408" cy="38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IEB Report – Under 60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514600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Source: Maximus IEB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037" y="4240970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All unduplicated applications in process this quarter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this quarter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during the quarter in 90 days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during the quarter and over 90 days, but with </a:t>
            </a:r>
            <a:r>
              <a:rPr lang="en-US" sz="1400" dirty="0" smtClean="0"/>
              <a:t>excuse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Using the above fields = (row 3 + row 4)/ row 2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Average to complete excluding excused </a:t>
            </a:r>
            <a:r>
              <a:rPr lang="en-US" sz="1400" dirty="0" smtClean="0"/>
              <a:t>applications</a:t>
            </a:r>
          </a:p>
          <a:p>
            <a:r>
              <a:rPr lang="en-US" sz="1400" dirty="0" smtClean="0"/>
              <a:t>Note: 2016 QTR </a:t>
            </a:r>
            <a:r>
              <a:rPr lang="en-US" sz="1400" dirty="0"/>
              <a:t>2 was revised to remove Aging waiver applications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Note: Reapplications removed</a:t>
            </a:r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51829"/>
              </p:ext>
            </p:extLst>
          </p:nvPr>
        </p:nvGraphicFramePr>
        <p:xfrm>
          <a:off x="628037" y="1351464"/>
          <a:ext cx="7886695" cy="2765120"/>
        </p:xfrm>
        <a:graphic>
          <a:graphicData uri="http://schemas.openxmlformats.org/drawingml/2006/table">
            <a:tbl>
              <a:tblPr/>
              <a:tblGrid>
                <a:gridCol w="1741994">
                  <a:extLst>
                    <a:ext uri="{9D8B030D-6E8A-4147-A177-3AD203B41FA5}">
                      <a16:colId xmlns:a16="http://schemas.microsoft.com/office/drawing/2014/main" val="2333953870"/>
                    </a:ext>
                  </a:extLst>
                </a:gridCol>
                <a:gridCol w="572710">
                  <a:extLst>
                    <a:ext uri="{9D8B030D-6E8A-4147-A177-3AD203B41FA5}">
                      <a16:colId xmlns:a16="http://schemas.microsoft.com/office/drawing/2014/main" val="4022473070"/>
                    </a:ext>
                  </a:extLst>
                </a:gridCol>
                <a:gridCol w="572710">
                  <a:extLst>
                    <a:ext uri="{9D8B030D-6E8A-4147-A177-3AD203B41FA5}">
                      <a16:colId xmlns:a16="http://schemas.microsoft.com/office/drawing/2014/main" val="2890704546"/>
                    </a:ext>
                  </a:extLst>
                </a:gridCol>
                <a:gridCol w="572710">
                  <a:extLst>
                    <a:ext uri="{9D8B030D-6E8A-4147-A177-3AD203B41FA5}">
                      <a16:colId xmlns:a16="http://schemas.microsoft.com/office/drawing/2014/main" val="369035925"/>
                    </a:ext>
                  </a:extLst>
                </a:gridCol>
                <a:gridCol w="572710">
                  <a:extLst>
                    <a:ext uri="{9D8B030D-6E8A-4147-A177-3AD203B41FA5}">
                      <a16:colId xmlns:a16="http://schemas.microsoft.com/office/drawing/2014/main" val="1794247325"/>
                    </a:ext>
                  </a:extLst>
                </a:gridCol>
                <a:gridCol w="572710">
                  <a:extLst>
                    <a:ext uri="{9D8B030D-6E8A-4147-A177-3AD203B41FA5}">
                      <a16:colId xmlns:a16="http://schemas.microsoft.com/office/drawing/2014/main" val="2593571566"/>
                    </a:ext>
                  </a:extLst>
                </a:gridCol>
                <a:gridCol w="572710">
                  <a:extLst>
                    <a:ext uri="{9D8B030D-6E8A-4147-A177-3AD203B41FA5}">
                      <a16:colId xmlns:a16="http://schemas.microsoft.com/office/drawing/2014/main" val="364568511"/>
                    </a:ext>
                  </a:extLst>
                </a:gridCol>
                <a:gridCol w="572710">
                  <a:extLst>
                    <a:ext uri="{9D8B030D-6E8A-4147-A177-3AD203B41FA5}">
                      <a16:colId xmlns:a16="http://schemas.microsoft.com/office/drawing/2014/main" val="1719097132"/>
                    </a:ext>
                  </a:extLst>
                </a:gridCol>
                <a:gridCol w="572710">
                  <a:extLst>
                    <a:ext uri="{9D8B030D-6E8A-4147-A177-3AD203B41FA5}">
                      <a16:colId xmlns:a16="http://schemas.microsoft.com/office/drawing/2014/main" val="2437772424"/>
                    </a:ext>
                  </a:extLst>
                </a:gridCol>
                <a:gridCol w="572710">
                  <a:extLst>
                    <a:ext uri="{9D8B030D-6E8A-4147-A177-3AD203B41FA5}">
                      <a16:colId xmlns:a16="http://schemas.microsoft.com/office/drawing/2014/main" val="1091916448"/>
                    </a:ext>
                  </a:extLst>
                </a:gridCol>
                <a:gridCol w="572710">
                  <a:extLst>
                    <a:ext uri="{9D8B030D-6E8A-4147-A177-3AD203B41FA5}">
                      <a16:colId xmlns:a16="http://schemas.microsoft.com/office/drawing/2014/main" val="886205195"/>
                    </a:ext>
                  </a:extLst>
                </a:gridCol>
                <a:gridCol w="417601">
                  <a:extLst>
                    <a:ext uri="{9D8B030D-6E8A-4147-A177-3AD203B41FA5}">
                      <a16:colId xmlns:a16="http://schemas.microsoft.com/office/drawing/2014/main" val="899506608"/>
                    </a:ext>
                  </a:extLst>
                </a:gridCol>
              </a:tblGrid>
              <a:tr h="47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49" marR="8949" marT="89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 QTR2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 QTR3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 QTR4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QTR1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QTR2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QTR3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QTR4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QTR1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QTR2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QTR3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QTR4</a:t>
                      </a:r>
                    </a:p>
                  </a:txBody>
                  <a:tcPr marL="8949" marR="8949" marT="89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28393"/>
                  </a:ext>
                </a:extLst>
              </a:tr>
              <a:tr h="23266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5,407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5,577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5,719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6,677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8,231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8,399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9,179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7,925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8,137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11,000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10,280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855340"/>
                  </a:ext>
                </a:extLst>
              </a:tr>
              <a:tr h="23266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2,944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3,020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3,254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3,215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5,872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4,452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6,149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5,066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4,081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6,626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6,781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865126"/>
                  </a:ext>
                </a:extLst>
              </a:tr>
              <a:tr h="45637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in 90 Days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2,714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2,767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2,878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2,864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4,969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4,094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5,504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4,212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3,564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5,767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5,535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646865"/>
                  </a:ext>
                </a:extLst>
              </a:tr>
              <a:tr h="45637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&gt; 90 Days With Excuse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248109"/>
                  </a:ext>
                </a:extLst>
              </a:tr>
              <a:tr h="45637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Percentage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698654"/>
                  </a:ext>
                </a:extLst>
              </a:tr>
              <a:tr h="45637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Days To Complete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949" marR="8949" marT="89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6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6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IEB Report – Over 60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590800" cy="2444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Source: Maximus IEB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25268"/>
              </p:ext>
            </p:extLst>
          </p:nvPr>
        </p:nvGraphicFramePr>
        <p:xfrm>
          <a:off x="1066800" y="4429125"/>
          <a:ext cx="7035800" cy="1633476"/>
        </p:xfrm>
        <a:graphic>
          <a:graphicData uri="http://schemas.openxmlformats.org/drawingml/2006/table">
            <a:tbl>
              <a:tblPr/>
              <a:tblGrid>
                <a:gridCol w="7035800">
                  <a:extLst>
                    <a:ext uri="{9D8B030D-6E8A-4147-A177-3AD203B41FA5}">
                      <a16:colId xmlns:a16="http://schemas.microsoft.com/office/drawing/2014/main" val="187899110"/>
                    </a:ext>
                  </a:extLst>
                </a:gridCol>
              </a:tblGrid>
              <a:tr h="301689">
                <a:tc>
                  <a:txBody>
                    <a:bodyPr/>
                    <a:lstStyle/>
                    <a:p>
                      <a:pPr marL="342900" indent="-3429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6" charset="-128"/>
                          <a:cs typeface="Arial" charset="0"/>
                        </a:rPr>
                        <a:t>All unduplicated applications in process this quarter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714383"/>
                  </a:ext>
                </a:extLst>
              </a:tr>
              <a:tr h="301689">
                <a:tc>
                  <a:txBody>
                    <a:bodyPr/>
                    <a:lstStyle/>
                    <a:p>
                      <a:pPr marL="342900" indent="-3429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6" charset="-128"/>
                          <a:cs typeface="Arial" charset="0"/>
                        </a:rPr>
                        <a:t>Total unduplicated applications completed this quarter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27217"/>
                  </a:ext>
                </a:extLst>
              </a:tr>
              <a:tr h="301689">
                <a:tc>
                  <a:txBody>
                    <a:bodyPr/>
                    <a:lstStyle/>
                    <a:p>
                      <a:pPr marL="342900" indent="-3429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6" charset="-128"/>
                          <a:cs typeface="Arial" charset="0"/>
                        </a:rPr>
                        <a:t>Total unduplicated applications completed during the quarter in 90 days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790764"/>
                  </a:ext>
                </a:extLst>
              </a:tr>
              <a:tr h="301689">
                <a:tc>
                  <a:txBody>
                    <a:bodyPr/>
                    <a:lstStyle/>
                    <a:p>
                      <a:pPr marL="342900" indent="-3429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6" charset="-128"/>
                          <a:cs typeface="Arial" charset="0"/>
                        </a:rPr>
                        <a:t>Total unduplicated applications completed during the quarter and over 90 days, but with excuse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31238"/>
                  </a:ext>
                </a:extLst>
              </a:tr>
              <a:tr h="301689">
                <a:tc>
                  <a:txBody>
                    <a:bodyPr/>
                    <a:lstStyle/>
                    <a:p>
                      <a:pPr marL="342900" indent="-3429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06" charset="-128"/>
                          <a:cs typeface="Arial" charset="0"/>
                        </a:rPr>
                        <a:t>Average to complete excluding excused applications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13044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39580"/>
              </p:ext>
            </p:extLst>
          </p:nvPr>
        </p:nvGraphicFramePr>
        <p:xfrm>
          <a:off x="1524000" y="1219200"/>
          <a:ext cx="5867402" cy="3112325"/>
        </p:xfrm>
        <a:graphic>
          <a:graphicData uri="http://schemas.openxmlformats.org/drawingml/2006/table">
            <a:tbl>
              <a:tblPr/>
              <a:tblGrid>
                <a:gridCol w="2338657">
                  <a:extLst>
                    <a:ext uri="{9D8B030D-6E8A-4147-A177-3AD203B41FA5}">
                      <a16:colId xmlns:a16="http://schemas.microsoft.com/office/drawing/2014/main" val="2508473666"/>
                    </a:ext>
                  </a:extLst>
                </a:gridCol>
                <a:gridCol w="705749">
                  <a:extLst>
                    <a:ext uri="{9D8B030D-6E8A-4147-A177-3AD203B41FA5}">
                      <a16:colId xmlns:a16="http://schemas.microsoft.com/office/drawing/2014/main" val="808437080"/>
                    </a:ext>
                  </a:extLst>
                </a:gridCol>
                <a:gridCol w="705749">
                  <a:extLst>
                    <a:ext uri="{9D8B030D-6E8A-4147-A177-3AD203B41FA5}">
                      <a16:colId xmlns:a16="http://schemas.microsoft.com/office/drawing/2014/main" val="4205499580"/>
                    </a:ext>
                  </a:extLst>
                </a:gridCol>
                <a:gridCol w="705749">
                  <a:extLst>
                    <a:ext uri="{9D8B030D-6E8A-4147-A177-3AD203B41FA5}">
                      <a16:colId xmlns:a16="http://schemas.microsoft.com/office/drawing/2014/main" val="3606578178"/>
                    </a:ext>
                  </a:extLst>
                </a:gridCol>
                <a:gridCol w="705749">
                  <a:extLst>
                    <a:ext uri="{9D8B030D-6E8A-4147-A177-3AD203B41FA5}">
                      <a16:colId xmlns:a16="http://schemas.microsoft.com/office/drawing/2014/main" val="288605727"/>
                    </a:ext>
                  </a:extLst>
                </a:gridCol>
                <a:gridCol w="705749">
                  <a:extLst>
                    <a:ext uri="{9D8B030D-6E8A-4147-A177-3AD203B41FA5}">
                      <a16:colId xmlns:a16="http://schemas.microsoft.com/office/drawing/2014/main" val="1902643757"/>
                    </a:ext>
                  </a:extLst>
                </a:gridCol>
              </a:tblGrid>
              <a:tr h="53382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QTR4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17242"/>
                  </a:ext>
                </a:extLst>
              </a:tr>
              <a:tr h="2618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13,275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01026"/>
                  </a:ext>
                </a:extLst>
              </a:tr>
              <a:tr h="26187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8,555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597839"/>
                  </a:ext>
                </a:extLst>
              </a:tr>
              <a:tr h="5136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in 90 Days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6,892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151860"/>
                  </a:ext>
                </a:extLst>
              </a:tr>
              <a:tr h="5136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&gt; 90 Days With Excuse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081895"/>
                  </a:ext>
                </a:extLst>
              </a:tr>
              <a:tr h="5136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Percentage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194468"/>
                  </a:ext>
                </a:extLst>
              </a:tr>
              <a:tr h="5136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Days To 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44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2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nd Down Presentation for BD 11-5-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HS PowerPoint Presentation 1.pptx" id="{A4CA6612-190B-47EA-AE1A-FB187C809D97}" vid="{1DF0AFB9-68A5-49FB-9C2B-79FFDC7243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353C57BF2A242AD7382073C4DE61F" ma:contentTypeVersion="1" ma:contentTypeDescription="Create a new document." ma:contentTypeScope="" ma:versionID="a45d0a9fa979fedc137bb01ebf84596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C82238-4077-47AD-AC39-8432F67A8CC3}"/>
</file>

<file path=customXml/itemProps2.xml><?xml version="1.0" encoding="utf-8"?>
<ds:datastoreItem xmlns:ds="http://schemas.openxmlformats.org/officeDocument/2006/customXml" ds:itemID="{86670439-A9B5-4416-8D13-192A803BE841}"/>
</file>

<file path=customXml/itemProps3.xml><?xml version="1.0" encoding="utf-8"?>
<ds:datastoreItem xmlns:ds="http://schemas.openxmlformats.org/officeDocument/2006/customXml" ds:itemID="{31A429D1-FB87-4DA9-9694-F493CE0F8757}"/>
</file>

<file path=docProps/app.xml><?xml version="1.0" encoding="utf-8"?>
<Properties xmlns="http://schemas.openxmlformats.org/officeDocument/2006/extended-properties" xmlns:vt="http://schemas.openxmlformats.org/officeDocument/2006/docPropsVTypes">
  <Template>Spend Down Presentation for BD 11-5-15</Template>
  <TotalTime>4986</TotalTime>
  <Words>1689</Words>
  <Application>Microsoft Office PowerPoint</Application>
  <PresentationFormat>On-screen Show (4:3)</PresentationFormat>
  <Paragraphs>812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Arial Black</vt:lpstr>
      <vt:lpstr>Calibri</vt:lpstr>
      <vt:lpstr>Tahoma</vt:lpstr>
      <vt:lpstr>Spend Down Presentation for BD 11-5-15</vt:lpstr>
      <vt:lpstr>Enrollment Updates and Data Review </vt:lpstr>
      <vt:lpstr>Aging Waiver Enrollment Volumes </vt:lpstr>
      <vt:lpstr>Length of Time for Enrollment Status</vt:lpstr>
      <vt:lpstr>ADRC Involvement in the Application Process</vt:lpstr>
      <vt:lpstr>ADRC Involvement in the Application Process</vt:lpstr>
      <vt:lpstr>ADRC Involvement in the Application Process</vt:lpstr>
      <vt:lpstr>ADRC Involvement in the Application Process</vt:lpstr>
      <vt:lpstr>Current IEB Report – Under 60</vt:lpstr>
      <vt:lpstr>Current IEB Report – Over 60</vt:lpstr>
      <vt:lpstr>Consumer and Churn Reports – Snap Shot</vt:lpstr>
      <vt:lpstr>Employment</vt:lpstr>
      <vt:lpstr>NHT and MFP Transitions</vt:lpstr>
      <vt:lpstr>NHT Transitions to First Date of Service</vt:lpstr>
    </vt:vector>
  </TitlesOfParts>
  <Company>PA Department of Public Welfare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HCBS Spenddown Sharon Wilkes and Doug Tinkey</dc:title>
  <dc:creator>Kim Mankey</dc:creator>
  <cp:lastModifiedBy>Brown, Virginia</cp:lastModifiedBy>
  <cp:revision>325</cp:revision>
  <cp:lastPrinted>2018-04-09T19:29:21Z</cp:lastPrinted>
  <dcterms:created xsi:type="dcterms:W3CDTF">2015-11-09T13:56:06Z</dcterms:created>
  <dcterms:modified xsi:type="dcterms:W3CDTF">2018-04-10T13:24:04Z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0x0101000BC353C57BF2A242AD7382073C4DE61F</vt:lpwstr>
  </property>
  <property fmtid="{D5CDD505-2E9C-101B-9397-08002B2CF9AE}" pid="3" name="Order">
    <vt:r8>7700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