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6" r:id="rId2"/>
    <p:sldId id="368" r:id="rId3"/>
    <p:sldId id="370" r:id="rId4"/>
    <p:sldId id="376" r:id="rId5"/>
    <p:sldId id="374" r:id="rId6"/>
    <p:sldId id="378" r:id="rId7"/>
    <p:sldId id="386" r:id="rId8"/>
    <p:sldId id="379" r:id="rId9"/>
    <p:sldId id="36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DDD"/>
    <a:srgbClr val="0F0684"/>
    <a:srgbClr val="117D60"/>
    <a:srgbClr val="C0C0C0"/>
    <a:srgbClr val="E42D1A"/>
    <a:srgbClr val="F5B0A9"/>
    <a:srgbClr val="E7B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2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8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$6.4</a:t>
            </a:r>
            <a:r>
              <a:rPr lang="en-US" baseline="0" dirty="0" smtClean="0"/>
              <a:t> OLTL Budget by appropriation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422705314009664E-2"/>
          <c:y val="0.19614196828653624"/>
          <c:w val="0.84842995169082125"/>
          <c:h val="0.72147026960442973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915458937198064E-2"/>
          <c:y val="0.18514199343351825"/>
          <c:w val="0.84842995169082125"/>
          <c:h val="0.721470269604429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C25-4D23-BB1C-DAD591C579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C25-4D23-BB1C-DAD591C579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C25-4D23-BB1C-DAD591C579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C25-4D23-BB1C-DAD591C5795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C25-4D23-BB1C-DAD591C5795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5C39-4B02-B6C4-77BCE8FBC2FB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ED27E4E-D900-4D86-B5F6-A3C7A5011333}" type="CATEGORYNAME">
                      <a:rPr lang="en-US"/>
                      <a:pPr>
                        <a:defRPr/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smtClean="0"/>
                      <a:t>$2,829,102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C25-4D23-BB1C-DAD591C57957}"/>
                </c:ext>
              </c:extLst>
            </c:dLbl>
            <c:dLbl>
              <c:idx val="1"/>
              <c:layout>
                <c:manualLayout>
                  <c:x val="3.016125536014461E-2"/>
                  <c:y val="-4.360053783657100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CE611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8966D21-2769-4293-ADD0-78F70EFACCE7}" type="CATEGORYNAME">
                      <a:rPr lang="en-US">
                        <a:solidFill>
                          <a:srgbClr val="CE6110"/>
                        </a:solidFill>
                      </a:rPr>
                      <a:pPr>
                        <a:defRPr>
                          <a:solidFill>
                            <a:srgbClr val="CE6110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rgbClr val="CE6110"/>
                        </a:solidFill>
                      </a:rPr>
                      <a:t>, </a:t>
                    </a:r>
                    <a:r>
                      <a:rPr lang="en-US" baseline="0" dirty="0" smtClean="0">
                        <a:solidFill>
                          <a:srgbClr val="CE6110"/>
                        </a:solidFill>
                      </a:rPr>
                      <a:t>$1,029,608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E611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C25-4D23-BB1C-DAD591C57957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C7F205-F696-48B0-9789-11636280C9DA}" type="CATEGORYNAME">
                      <a:rPr lang="en-US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bg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, </a:t>
                    </a:r>
                    <a:r>
                      <a:rPr lang="en-US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$328,652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C25-4D23-BB1C-DAD591C5795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C25-4D23-BB1C-DAD591C57957}"/>
                </c:ext>
              </c:extLst>
            </c:dLbl>
            <c:dLbl>
              <c:idx val="4"/>
              <c:layout>
                <c:manualLayout>
                  <c:x val="-5.7246769290839605E-2"/>
                  <c:y val="-9.27222318257396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BBC84D-DF6F-4D3C-B840-FCE4E768DEE9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smtClean="0"/>
                      <a:t>$369,590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C25-4D23-BB1C-DAD591C5795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C39-4B02-B6C4-77BCE8FBC2F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Long-Term Care</c:v>
                </c:pt>
                <c:pt idx="1">
                  <c:v>Home and Community - Based Services</c:v>
                </c:pt>
                <c:pt idx="2">
                  <c:v>Long Term Care - Managed Care</c:v>
                </c:pt>
                <c:pt idx="3">
                  <c:v>Services to Persons w/ Disabilites</c:v>
                </c:pt>
                <c:pt idx="4">
                  <c:v>Attendant Care</c:v>
                </c:pt>
                <c:pt idx="5">
                  <c:v>Community HealthChoices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2829102</c:v>
                </c:pt>
                <c:pt idx="1">
                  <c:v>1029608</c:v>
                </c:pt>
                <c:pt idx="2">
                  <c:v>328652</c:v>
                </c:pt>
                <c:pt idx="3">
                  <c:v>714474</c:v>
                </c:pt>
                <c:pt idx="4">
                  <c:v>369590</c:v>
                </c:pt>
                <c:pt idx="5">
                  <c:v>3203283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25-4D23-BB1C-DAD591C5795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5B0ABA-4834-4E50-85C1-7B30763184EE}" type="datetime1">
              <a:rPr lang="en-US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E533807-A9DB-45E6-8B73-9063D0180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89120D-C593-4337-BADB-83D9DAC6871D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C9CE36-9004-47D3-97F8-6C64A11578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0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5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0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CE36-9004-47D3-97F8-6C64A11578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6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96200" y="6086149"/>
            <a:ext cx="9906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9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9/17/15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29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4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Date Placeholder 17"/>
          <p:cNvSpPr txBox="1">
            <a:spLocks/>
          </p:cNvSpPr>
          <p:nvPr userDrawn="1"/>
        </p:nvSpPr>
        <p:spPr bwMode="white">
          <a:xfrm>
            <a:off x="457200" y="6132512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-106" charset="-128"/>
                <a:cs typeface="Arial" charset="0"/>
              </a:defRPr>
            </a:lvl9pPr>
          </a:lstStyle>
          <a:p>
            <a:pPr>
              <a:defRPr/>
            </a:pPr>
            <a:fld id="{0325C054-ADA9-412A-AF41-EB1DAE3E2B77}" type="datetime1">
              <a:rPr lang="en-US" smtClean="0"/>
              <a:pPr>
                <a:defRPr/>
              </a:pPr>
              <a:t>3/28/2018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8153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19975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9/17/15</a:t>
            </a:r>
            <a:endParaRPr lang="en-US" dirty="0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9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0846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9/17/15</a:t>
            </a:r>
            <a:endParaRPr lang="en-US" dirty="0"/>
          </a:p>
        </p:txBody>
      </p:sp>
      <p:sp>
        <p:nvSpPr>
          <p:cNvPr id="11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09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9/17/15</a:t>
            </a:r>
            <a:endParaRPr lang="en-US" dirty="0"/>
          </a:p>
        </p:txBody>
      </p:sp>
      <p:sp>
        <p:nvSpPr>
          <p:cNvPr id="7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5410200" cy="454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8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7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2133600" cy="344488"/>
          </a:xfrm>
        </p:spPr>
        <p:txBody>
          <a:bodyPr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9/17/15</a:t>
            </a:r>
            <a:endParaRPr lang="en-US" dirty="0"/>
          </a:p>
        </p:txBody>
      </p:sp>
      <p:sp>
        <p:nvSpPr>
          <p:cNvPr id="6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696200" y="6086149"/>
            <a:ext cx="965200" cy="365125"/>
          </a:xfrm>
        </p:spPr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5958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6076950"/>
            <a:ext cx="8229600" cy="400050"/>
            <a:chOff x="457200" y="6076950"/>
            <a:chExt cx="8229600" cy="400050"/>
          </a:xfrm>
        </p:grpSpPr>
        <p:pic>
          <p:nvPicPr>
            <p:cNvPr id="21" name="Picture 4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6076950"/>
              <a:ext cx="82296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21"/>
            <p:cNvSpPr/>
            <p:nvPr userDrawn="1"/>
          </p:nvSpPr>
          <p:spPr>
            <a:xfrm>
              <a:off x="7696200" y="6076950"/>
              <a:ext cx="990600" cy="400050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096000"/>
            <a:ext cx="21336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9/17/15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096000"/>
            <a:ext cx="2895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76200"/>
            <a:ext cx="46482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endParaRPr lang="en-US" sz="1400" b="1" dirty="0">
              <a:latin typeface="Verdana" pitchFamily="34" charset="0"/>
              <a:cs typeface="+mn-cs"/>
            </a:endParaRP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96200" y="6086149"/>
            <a:ext cx="965200" cy="365125"/>
          </a:xfrm>
          <a:prstGeom prst="rect">
            <a:avLst/>
          </a:prstGeom>
        </p:spPr>
        <p:txBody>
          <a:bodyPr anchor="ctr"/>
          <a:lstStyle/>
          <a:p>
            <a:pPr algn="ctr"/>
            <a:fld id="{9D710453-B075-45DB-8A7B-E3C399690A0E}" type="slidenum">
              <a:rPr lang="en-US" sz="1100" smtClean="0"/>
              <a:pPr algn="ctr"/>
              <a:t>‹#›</a:t>
            </a:fld>
            <a:endParaRPr lang="en-US" sz="1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304800"/>
            <a:ext cx="8434717" cy="685800"/>
            <a:chOff x="457200" y="304800"/>
            <a:chExt cx="8434717" cy="685800"/>
          </a:xfrm>
        </p:grpSpPr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2483" y="350851"/>
              <a:ext cx="2899434" cy="59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04800"/>
              <a:ext cx="54102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304800"/>
            <a:ext cx="5410200" cy="454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55" r:id="rId2"/>
    <p:sldLayoutId id="2147483850" r:id="rId3"/>
    <p:sldLayoutId id="2147483851" r:id="rId4"/>
    <p:sldLayoutId id="2147483852" r:id="rId5"/>
    <p:sldLayoutId id="214748385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18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16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Char char="»"/>
        <a:defRPr sz="18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6764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Department of Human Services</a:t>
            </a:r>
            <a:br>
              <a:rPr lang="en-US" sz="2800" dirty="0" smtClean="0"/>
            </a:br>
            <a:r>
              <a:rPr lang="en-US" sz="2800" dirty="0" smtClean="0"/>
              <a:t>Office of Long-Term Living</a:t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6400800" cy="23622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>
                <a:solidFill>
                  <a:schemeClr val="tx1"/>
                </a:solidFill>
              </a:rPr>
              <a:t>FY 2018/19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172200"/>
            <a:ext cx="4572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0265E95-77F9-457A-9EE3-4D9004F83F9A}" type="slidenum">
              <a:rPr lang="en-US" sz="1100" smtClean="0"/>
              <a:pPr>
                <a:defRPr/>
              </a:pPr>
              <a:t>1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8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2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FY 2018/19 </a:t>
            </a:r>
            <a:r>
              <a:rPr lang="en-US" dirty="0"/>
              <a:t>Budget Request</a:t>
            </a:r>
          </a:p>
        </p:txBody>
      </p:sp>
    </p:spTree>
    <p:extLst>
      <p:ext uri="{BB962C8B-B14F-4D97-AF65-F5344CB8AC3E}">
        <p14:creationId xmlns:p14="http://schemas.microsoft.com/office/powerpoint/2010/main" val="120792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Request Factors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3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Maintains FFS Programs in Non-CHC Zones</a:t>
            </a:r>
          </a:p>
          <a:p>
            <a:r>
              <a:rPr lang="en-US" dirty="0" smtClean="0"/>
              <a:t>Maintains Existing Service Levels for Participants</a:t>
            </a:r>
          </a:p>
          <a:p>
            <a:r>
              <a:rPr lang="en-US" dirty="0" smtClean="0"/>
              <a:t>Funds Implementation of CHC in the SE in Jan. 2019</a:t>
            </a:r>
          </a:p>
          <a:p>
            <a:r>
              <a:rPr lang="en-US" dirty="0" smtClean="0"/>
              <a:t>Reflects Full Year Operation of CHC-MC in SW</a:t>
            </a:r>
          </a:p>
          <a:p>
            <a:r>
              <a:rPr lang="en-US" dirty="0" smtClean="0"/>
              <a:t>Assumes Expansion in LIFE Program</a:t>
            </a:r>
          </a:p>
          <a:p>
            <a:r>
              <a:rPr lang="en-US" dirty="0" smtClean="0"/>
              <a:t>Reflects Actuarial Sound Rates for CHC MCO’s  PH &amp; LTSS</a:t>
            </a:r>
          </a:p>
          <a:p>
            <a:r>
              <a:rPr lang="en-US" dirty="0" smtClean="0"/>
              <a:t>Includes Continuation of the IGT Program for County NF’s</a:t>
            </a:r>
          </a:p>
          <a:p>
            <a:r>
              <a:rPr lang="en-US" dirty="0" smtClean="0"/>
              <a:t>Expands the Total Number of Individuals covered in the OLTL Waivers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2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Request Factors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4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Includes funds to establish a single responsible entity for Functional Eligibility Determinations</a:t>
            </a:r>
          </a:p>
          <a:p>
            <a:r>
              <a:rPr lang="en-US" dirty="0" smtClean="0"/>
              <a:t>Transfers portions of Tobacco and Lottery funds from LTC and HCBS Waivers to the CHC Waiver</a:t>
            </a:r>
          </a:p>
          <a:p>
            <a:r>
              <a:rPr lang="en-US" dirty="0" smtClean="0"/>
              <a:t>Provides funds in the HCBS Waiver to add an additional 2,292 people as an alternative to institutional care</a:t>
            </a:r>
          </a:p>
          <a:p>
            <a:r>
              <a:rPr lang="en-US" dirty="0" smtClean="0"/>
              <a:t>Provides home and community based services to 1,500 additional people with disabilities in the </a:t>
            </a:r>
            <a:r>
              <a:rPr lang="en-US" dirty="0" err="1" smtClean="0"/>
              <a:t>Svs</a:t>
            </a:r>
            <a:r>
              <a:rPr lang="en-US" dirty="0" smtClean="0"/>
              <a:t>. to People w/ Disability waiver</a:t>
            </a:r>
          </a:p>
          <a:p>
            <a:r>
              <a:rPr lang="en-US" dirty="0" smtClean="0"/>
              <a:t>Provides </a:t>
            </a:r>
            <a:r>
              <a:rPr lang="en-US" dirty="0"/>
              <a:t>home and community based services to </a:t>
            </a:r>
            <a:r>
              <a:rPr lang="en-US" dirty="0" smtClean="0"/>
              <a:t>960 </a:t>
            </a:r>
            <a:r>
              <a:rPr lang="en-US" dirty="0"/>
              <a:t>additional people with disabilities in </a:t>
            </a:r>
            <a:r>
              <a:rPr lang="en-US" dirty="0" smtClean="0"/>
              <a:t>the Attendant Care waiver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OLTL Initiatives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5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CHC</a:t>
            </a:r>
          </a:p>
          <a:p>
            <a:r>
              <a:rPr lang="en-US" dirty="0" smtClean="0"/>
              <a:t>LIFE Expansion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6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974"/>
            <a:ext cx="5867400" cy="454026"/>
          </a:xfrm>
        </p:spPr>
        <p:txBody>
          <a:bodyPr/>
          <a:lstStyle/>
          <a:p>
            <a:r>
              <a:rPr lang="en-US" sz="2200" dirty="0" smtClean="0"/>
              <a:t>Budget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6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</a:t>
            </a:r>
            <a:r>
              <a:rPr lang="en-US" sz="1400" dirty="0" smtClean="0"/>
              <a:t>Dollar Amounts in Thousands </a:t>
            </a:r>
          </a:p>
          <a:p>
            <a:pPr marL="0" indent="0">
              <a:buNone/>
            </a:pPr>
            <a:r>
              <a:rPr lang="en-US" dirty="0" smtClean="0"/>
              <a:t>				 </a:t>
            </a:r>
            <a:r>
              <a:rPr lang="en-US" sz="1800" b="1" dirty="0" smtClean="0"/>
              <a:t>2017-2018       2018-2019     Change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</a:t>
            </a:r>
            <a:r>
              <a:rPr lang="en-US" sz="1800" b="1" dirty="0"/>
              <a:t> </a:t>
            </a:r>
            <a:r>
              <a:rPr lang="en-US" sz="1800" b="1" dirty="0" smtClean="0"/>
              <a:t>                Available        Request</a:t>
            </a:r>
            <a:endParaRPr lang="en-US" sz="1800" b="1" dirty="0"/>
          </a:p>
          <a:p>
            <a:pPr marL="0" indent="0">
              <a:buNone/>
            </a:pPr>
            <a:r>
              <a:rPr lang="en-US" b="1" dirty="0" smtClean="0"/>
              <a:t>State General Fund</a:t>
            </a:r>
            <a:r>
              <a:rPr lang="en-US" dirty="0" smtClean="0"/>
              <a:t>**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sz="1400" dirty="0" smtClean="0"/>
              <a:t>Long-Term Care…………………………………..     $1,402,609           $   966,338         $(436,271)*</a:t>
            </a:r>
          </a:p>
          <a:p>
            <a:pPr marL="0" indent="0">
              <a:buNone/>
            </a:pPr>
            <a:r>
              <a:rPr lang="en-US" sz="1400" dirty="0" smtClean="0"/>
              <a:t>Home and Community – Based Services………     $   679,115           $   490,457         $(188,658)</a:t>
            </a:r>
          </a:p>
          <a:p>
            <a:pPr marL="0" indent="0">
              <a:buNone/>
            </a:pPr>
            <a:r>
              <a:rPr lang="en-US" sz="1400" dirty="0" smtClean="0"/>
              <a:t>Long-Term Care Managed Care………………..      $   141,851           $   157,289         $   15,438</a:t>
            </a:r>
          </a:p>
          <a:p>
            <a:pPr marL="0" indent="0">
              <a:buNone/>
            </a:pPr>
            <a:r>
              <a:rPr lang="en-US" sz="1400" dirty="0" smtClean="0"/>
              <a:t>Services to Persons w/ Disabilities……………..      $   476,850           $   338,948         $(137,902)</a:t>
            </a:r>
          </a:p>
          <a:p>
            <a:pPr marL="0" indent="0">
              <a:buNone/>
            </a:pPr>
            <a:r>
              <a:rPr lang="en-US" sz="1400" dirty="0" smtClean="0"/>
              <a:t>Attendant Care……………………………………      $   252,534           $   190,547         $(  61,987)</a:t>
            </a:r>
          </a:p>
          <a:p>
            <a:pPr marL="0" indent="0">
              <a:buNone/>
            </a:pPr>
            <a:r>
              <a:rPr lang="en-US" sz="1400" dirty="0" smtClean="0"/>
              <a:t>Community </a:t>
            </a:r>
            <a:r>
              <a:rPr lang="en-US" sz="1400" dirty="0" err="1" smtClean="0"/>
              <a:t>HealthChoices</a:t>
            </a:r>
            <a:r>
              <a:rPr lang="en-US" sz="1400" dirty="0" smtClean="0"/>
              <a:t>………………………      $              0           $   980,400         $  980,400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smtClean="0"/>
              <a:t>Total General Fund……………...........................     $2,952,959           $3,123,979          $ 171,020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100" dirty="0" smtClean="0"/>
              <a:t>*        For FY17/18 Community </a:t>
            </a:r>
            <a:r>
              <a:rPr lang="en-US" sz="1100" dirty="0" err="1" smtClean="0"/>
              <a:t>HealthChoices</a:t>
            </a:r>
            <a:r>
              <a:rPr lang="en-US" sz="1100" dirty="0" smtClean="0"/>
              <a:t> is included in Long-Term Care</a:t>
            </a:r>
          </a:p>
          <a:p>
            <a:pPr marL="0" indent="0">
              <a:buNone/>
            </a:pPr>
            <a:r>
              <a:rPr lang="en-US" sz="1100" dirty="0" smtClean="0"/>
              <a:t>**       Includes State General Fund, Lottery and Tobacco Funds</a:t>
            </a:r>
            <a:r>
              <a:rPr lang="en-US" sz="1400" dirty="0" smtClean="0"/>
              <a:t>		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5503" y="10668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Appropriations within this</a:t>
            </a:r>
          </a:p>
          <a:p>
            <a:r>
              <a:rPr lang="en-US" sz="2400" b="1" dirty="0" smtClean="0"/>
              <a:t>Program: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690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7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OLTL </a:t>
            </a:r>
          </a:p>
          <a:p>
            <a:pPr marL="0" indent="0">
              <a:buNone/>
            </a:pPr>
            <a:r>
              <a:rPr lang="en-US" dirty="0" smtClean="0"/>
              <a:t>State, Federal, and other funding: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FY16/17 Total Spend	$6,932,293,000</a:t>
            </a:r>
          </a:p>
          <a:p>
            <a:pPr marL="0" indent="0">
              <a:buNone/>
            </a:pPr>
            <a:r>
              <a:rPr lang="en-US" dirty="0" smtClean="0"/>
              <a:t>FY17/18 Available		$7,552,000,000</a:t>
            </a:r>
          </a:p>
          <a:p>
            <a:pPr marL="0" indent="0">
              <a:buNone/>
            </a:pPr>
            <a:r>
              <a:rPr lang="en-US" dirty="0" smtClean="0"/>
              <a:t>FY18/19 Budget		$8,474,709,000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4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Overview of FY 18-19 OLTL Budget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8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043181"/>
            <a:ext cx="7848600" cy="451941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/>
          </p:nvPr>
        </p:nvGraphicFramePr>
        <p:xfrm>
          <a:off x="-381000" y="173481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/>
          </p:cNvGraphicFramePr>
          <p:nvPr>
            <p:extLst/>
          </p:nvPr>
        </p:nvGraphicFramePr>
        <p:xfrm>
          <a:off x="-183931" y="1724433"/>
          <a:ext cx="10121462" cy="4489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738" y="1074663"/>
            <a:ext cx="8839200" cy="973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$8.5B </a:t>
            </a:r>
            <a:r>
              <a:rPr lang="en-US" b="1" cap="all" dirty="0">
                <a:solidFill>
                  <a:prstClr val="black">
                    <a:lumMod val="65000"/>
                    <a:lumOff val="35000"/>
                  </a:prstClr>
                </a:solidFill>
              </a:rPr>
              <a:t>OLTL Budget by </a:t>
            </a:r>
            <a:r>
              <a:rPr lang="en-US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appropriation</a:t>
            </a:r>
          </a:p>
          <a:p>
            <a:pPr algn="ctr">
              <a:defRPr sz="2128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(Total Funds including: State, Federal,</a:t>
            </a:r>
          </a:p>
          <a:p>
            <a:pPr algn="ctr">
              <a:defRPr sz="2128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Lottery, Tobacco, and revenue)</a:t>
            </a:r>
          </a:p>
          <a:p>
            <a:pPr algn="ctr">
              <a:defRPr sz="2128" b="1" i="0" u="none" strike="noStrike" kern="1200" cap="all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cap="all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(Amounts in Thousands)</a:t>
            </a:r>
            <a:endParaRPr lang="en-US" sz="1200" b="1" cap="all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347320"/>
            <a:ext cx="2590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000"/>
                </a:solidFill>
              </a:rPr>
              <a:t>Services to Persons w/ Disabilities,  $714,474</a:t>
            </a:r>
            <a:endParaRPr lang="en-US" sz="1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D710453-B075-45DB-8A7B-E3C399690A0E}" type="slidenum">
              <a:rPr lang="en-US" sz="1100" smtClean="0"/>
              <a:pPr algn="ctr"/>
              <a:t>9</a:t>
            </a:fld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1828800" lvl="4" indent="0">
              <a:buNone/>
            </a:pPr>
            <a:endParaRPr lang="en-US" dirty="0" smtClean="0"/>
          </a:p>
          <a:p>
            <a:pPr marL="1828800" lvl="4" indent="0">
              <a:buNone/>
            </a:pPr>
            <a:r>
              <a:rPr lang="en-US" sz="3600" dirty="0" smtClean="0"/>
              <a:t>?Questions?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68753"/>
      </p:ext>
    </p:extLst>
  </p:cSld>
  <p:clrMapOvr>
    <a:masterClrMapping/>
  </p:clrMapOvr>
</p:sld>
</file>

<file path=ppt/theme/theme1.xml><?xml version="1.0" encoding="utf-8"?>
<a:theme xmlns:a="http://schemas.openxmlformats.org/drawingml/2006/main" name="PACAH FOG January 16, 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Template 2.potx" id="{B6C44E9C-F6AE-4C94-8999-E7924B39A930}" vid="{272F1E1F-5FFF-42BC-826E-6F2E1B03CF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66A45F9-2D92-4846-9831-9725B545D4E9}"/>
</file>

<file path=customXml/itemProps2.xml><?xml version="1.0" encoding="utf-8"?>
<ds:datastoreItem xmlns:ds="http://schemas.openxmlformats.org/officeDocument/2006/customXml" ds:itemID="{820AC53D-4D92-400D-A321-C5EE74247EB1}"/>
</file>

<file path=customXml/itemProps3.xml><?xml version="1.0" encoding="utf-8"?>
<ds:datastoreItem xmlns:ds="http://schemas.openxmlformats.org/officeDocument/2006/customXml" ds:itemID="{CBDDF247-2B96-4AEF-9B52-8304558F258D}"/>
</file>

<file path=docProps/app.xml><?xml version="1.0" encoding="utf-8"?>
<Properties xmlns="http://schemas.openxmlformats.org/officeDocument/2006/extended-properties" xmlns:vt="http://schemas.openxmlformats.org/officeDocument/2006/docPropsVTypes">
  <Template>PACAH FOG January 16, 2015</Template>
  <TotalTime>9491</TotalTime>
  <Words>276</Words>
  <Application>Microsoft Office PowerPoint</Application>
  <PresentationFormat>On-screen Show (4:3)</PresentationFormat>
  <Paragraphs>81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PACAH FOG January 16, 2015</vt:lpstr>
      <vt:lpstr> Department of Human Services Office of Long-Term Living  </vt:lpstr>
      <vt:lpstr>Budget</vt:lpstr>
      <vt:lpstr>Budget Request Factors</vt:lpstr>
      <vt:lpstr>Budget Request Factors</vt:lpstr>
      <vt:lpstr>OLTL Initiatives</vt:lpstr>
      <vt:lpstr>Budget</vt:lpstr>
      <vt:lpstr>Budget</vt:lpstr>
      <vt:lpstr>Overview of FY 18-19 OLTL Budget</vt:lpstr>
      <vt:lpstr>PowerPoint Presentation</vt:lpstr>
    </vt:vector>
  </TitlesOfParts>
  <Company>PA Department of Public Welfare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PACAH FISCAL OFFICERS GROUP MEETING Friday, January 16, 2015</dc:title>
  <dc:creator>elasmith</dc:creator>
  <cp:lastModifiedBy>Morningstar, Peggy</cp:lastModifiedBy>
  <cp:revision>742</cp:revision>
  <cp:lastPrinted>2017-03-30T19:35:19Z</cp:lastPrinted>
  <dcterms:created xsi:type="dcterms:W3CDTF">2015-01-07T21:49:58Z</dcterms:created>
  <dcterms:modified xsi:type="dcterms:W3CDTF">2018-03-28T14:28:39Z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7600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