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3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olors1.xml" ContentType="application/vnd.ms-office.chartcolorstyle+xml"/>
  <Override PartName="/ppt/charts/style1.xml" ContentType="application/vnd.ms-office.chartstyle+xml"/>
  <Override PartName="/ppt/charts/chart2.xml" ContentType="application/vnd.openxmlformats-officedocument.drawingml.char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2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3" r:id="rId2"/>
    <p:sldId id="366" r:id="rId3"/>
    <p:sldId id="420" r:id="rId4"/>
    <p:sldId id="424" r:id="rId5"/>
    <p:sldId id="425" r:id="rId6"/>
    <p:sldId id="422" r:id="rId7"/>
    <p:sldId id="421" r:id="rId8"/>
    <p:sldId id="423" r:id="rId9"/>
    <p:sldId id="426" r:id="rId10"/>
    <p:sldId id="427" r:id="rId11"/>
    <p:sldId id="368" r:id="rId12"/>
    <p:sldId id="419" r:id="rId13"/>
    <p:sldId id="416" r:id="rId14"/>
    <p:sldId id="417" r:id="rId15"/>
    <p:sldId id="418" r:id="rId16"/>
    <p:sldId id="344" r:id="rId17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cock, Kevin" initials="HK" lastIdx="4" clrIdx="0"/>
  <p:cmAuthor id="2" name="Virginia Brown" initials="vdb" lastIdx="2" clrIdx="1"/>
  <p:cmAuthor id="3" name="Pat Brady" initials="PB" lastIdx="5" clrIdx="2">
    <p:extLst>
      <p:ext uri="{19B8F6BF-5375-455C-9EA6-DF929625EA0E}">
        <p15:presenceInfo xmlns:p15="http://schemas.microsoft.com/office/powerpoint/2012/main" userId="8226d2bec95dbf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6699FF"/>
    <a:srgbClr val="3366FF"/>
    <a:srgbClr val="3399FF"/>
    <a:srgbClr val="D6481C"/>
    <a:srgbClr val="F11201"/>
    <a:srgbClr val="F8832C"/>
    <a:srgbClr val="FE5548"/>
    <a:srgbClr val="FD3D3D"/>
    <a:srgbClr val="EDA4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08" autoAdjust="0"/>
    <p:restoredTop sz="77261" autoAdjust="0"/>
  </p:normalViewPr>
  <p:slideViewPr>
    <p:cSldViewPr>
      <p:cViewPr varScale="1">
        <p:scale>
          <a:sx n="90" d="100"/>
          <a:sy n="90" d="100"/>
        </p:scale>
        <p:origin x="19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4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092"/>
    </p:cViewPr>
  </p:sorterViewPr>
  <p:notesViewPr>
    <p:cSldViewPr>
      <p:cViewPr varScale="1">
        <p:scale>
          <a:sx n="85" d="100"/>
          <a:sy n="85" d="100"/>
        </p:scale>
        <p:origin x="-3792" y="-84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hancock\Documents\IEB\P4A%20Call\One%20Sheeter%20and%20Aging%20Waiver%20Enrollments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hancock\Documents\IEB\P4A%20Call\One%20Sheeter%20and%20Aging%20Waiver%20Enrollments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Aging Waiver Enrollments by Enrollment</a:t>
            </a:r>
            <a:r>
              <a:rPr lang="en-US" baseline="0"/>
              <a:t> Source</a:t>
            </a:r>
            <a:endParaRPr lang="en-US"/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AAA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Sheet3!$A$2:$A$34</c:f>
              <c:numCache>
                <c:formatCode>mmm\-yy</c:formatCode>
                <c:ptCount val="33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  <c:pt idx="24">
                  <c:v>42370</c:v>
                </c:pt>
                <c:pt idx="25">
                  <c:v>42401</c:v>
                </c:pt>
                <c:pt idx="26">
                  <c:v>42430</c:v>
                </c:pt>
                <c:pt idx="27">
                  <c:v>42461</c:v>
                </c:pt>
                <c:pt idx="28">
                  <c:v>42491</c:v>
                </c:pt>
                <c:pt idx="29">
                  <c:v>42522</c:v>
                </c:pt>
                <c:pt idx="30">
                  <c:v>42552</c:v>
                </c:pt>
                <c:pt idx="31">
                  <c:v>42583</c:v>
                </c:pt>
                <c:pt idx="32" formatCode="d\-mmm">
                  <c:v>42629</c:v>
                </c:pt>
              </c:numCache>
            </c:numRef>
          </c:cat>
          <c:val>
            <c:numRef>
              <c:f>Sheet3!$B$2:$B$34</c:f>
              <c:numCache>
                <c:formatCode>General</c:formatCode>
                <c:ptCount val="33"/>
                <c:pt idx="0">
                  <c:v>346</c:v>
                </c:pt>
                <c:pt idx="1">
                  <c:v>256</c:v>
                </c:pt>
                <c:pt idx="2">
                  <c:v>589</c:v>
                </c:pt>
                <c:pt idx="3">
                  <c:v>573</c:v>
                </c:pt>
                <c:pt idx="4">
                  <c:v>389</c:v>
                </c:pt>
                <c:pt idx="5">
                  <c:v>526</c:v>
                </c:pt>
                <c:pt idx="6">
                  <c:v>484</c:v>
                </c:pt>
                <c:pt idx="7">
                  <c:v>498</c:v>
                </c:pt>
                <c:pt idx="8">
                  <c:v>611</c:v>
                </c:pt>
                <c:pt idx="9">
                  <c:v>594</c:v>
                </c:pt>
                <c:pt idx="10">
                  <c:v>409</c:v>
                </c:pt>
                <c:pt idx="11">
                  <c:v>483</c:v>
                </c:pt>
                <c:pt idx="12">
                  <c:v>474</c:v>
                </c:pt>
                <c:pt idx="13">
                  <c:v>463</c:v>
                </c:pt>
                <c:pt idx="14">
                  <c:v>628</c:v>
                </c:pt>
                <c:pt idx="15">
                  <c:v>533</c:v>
                </c:pt>
                <c:pt idx="16">
                  <c:v>402</c:v>
                </c:pt>
                <c:pt idx="17">
                  <c:v>545</c:v>
                </c:pt>
                <c:pt idx="18">
                  <c:v>644</c:v>
                </c:pt>
                <c:pt idx="19">
                  <c:v>873</c:v>
                </c:pt>
                <c:pt idx="20">
                  <c:v>749</c:v>
                </c:pt>
                <c:pt idx="21">
                  <c:v>654</c:v>
                </c:pt>
                <c:pt idx="22">
                  <c:v>492</c:v>
                </c:pt>
                <c:pt idx="23">
                  <c:v>556</c:v>
                </c:pt>
                <c:pt idx="24">
                  <c:v>477</c:v>
                </c:pt>
                <c:pt idx="25">
                  <c:v>681</c:v>
                </c:pt>
                <c:pt idx="26">
                  <c:v>946</c:v>
                </c:pt>
                <c:pt idx="27">
                  <c:v>844</c:v>
                </c:pt>
                <c:pt idx="28">
                  <c:v>779</c:v>
                </c:pt>
                <c:pt idx="29">
                  <c:v>670</c:v>
                </c:pt>
                <c:pt idx="30">
                  <c:v>14</c:v>
                </c:pt>
                <c:pt idx="31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Maximus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Sheet3!$A$2:$A$34</c:f>
              <c:numCache>
                <c:formatCode>mmm\-yy</c:formatCode>
                <c:ptCount val="33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  <c:pt idx="24">
                  <c:v>42370</c:v>
                </c:pt>
                <c:pt idx="25">
                  <c:v>42401</c:v>
                </c:pt>
                <c:pt idx="26">
                  <c:v>42430</c:v>
                </c:pt>
                <c:pt idx="27">
                  <c:v>42461</c:v>
                </c:pt>
                <c:pt idx="28">
                  <c:v>42491</c:v>
                </c:pt>
                <c:pt idx="29">
                  <c:v>42522</c:v>
                </c:pt>
                <c:pt idx="30">
                  <c:v>42552</c:v>
                </c:pt>
                <c:pt idx="31">
                  <c:v>42583</c:v>
                </c:pt>
                <c:pt idx="32" formatCode="d\-mmm">
                  <c:v>42629</c:v>
                </c:pt>
              </c:numCache>
            </c:numRef>
          </c:cat>
          <c:val>
            <c:numRef>
              <c:f>Sheet3!$C$2:$C$34</c:f>
              <c:numCache>
                <c:formatCode>General</c:formatCode>
                <c:ptCount val="33"/>
                <c:pt idx="27">
                  <c:v>12</c:v>
                </c:pt>
                <c:pt idx="28">
                  <c:v>35</c:v>
                </c:pt>
                <c:pt idx="29">
                  <c:v>187</c:v>
                </c:pt>
                <c:pt idx="30">
                  <c:v>271</c:v>
                </c:pt>
                <c:pt idx="31">
                  <c:v>495</c:v>
                </c:pt>
                <c:pt idx="32">
                  <c:v>533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3171296"/>
        <c:axId val="194041352"/>
      </c:lineChart>
      <c:dateAx>
        <c:axId val="193171296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041352"/>
        <c:crosses val="autoZero"/>
        <c:auto val="1"/>
        <c:lblOffset val="100"/>
        <c:baseTimeUnit val="months"/>
      </c:dateAx>
      <c:valAx>
        <c:axId val="194041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17129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Aging Waiver Enrollments 2014, 2015, 2016</a:t>
            </a:r>
          </a:p>
        </c:rich>
      </c:tx>
      <c:layout/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'Enrollment Year-by-year'!$H$1</c:f>
              <c:strCache>
                <c:ptCount val="1"/>
                <c:pt idx="0">
                  <c:v>2014</c:v>
                </c:pt>
              </c:strCache>
            </c:strRef>
          </c:tx>
          <c:spPr>
            <a:ln w="28575" cap="rnd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'Enrollment Year-by-year'!$G$2:$G$13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'Enrollment Year-by-year'!$H$2:$H$13</c:f>
              <c:numCache>
                <c:formatCode>General</c:formatCode>
                <c:ptCount val="12"/>
                <c:pt idx="0">
                  <c:v>346</c:v>
                </c:pt>
                <c:pt idx="1">
                  <c:v>256</c:v>
                </c:pt>
                <c:pt idx="2">
                  <c:v>589</c:v>
                </c:pt>
                <c:pt idx="3">
                  <c:v>573</c:v>
                </c:pt>
                <c:pt idx="4">
                  <c:v>389</c:v>
                </c:pt>
                <c:pt idx="5">
                  <c:v>526</c:v>
                </c:pt>
                <c:pt idx="6">
                  <c:v>484</c:v>
                </c:pt>
                <c:pt idx="7">
                  <c:v>498</c:v>
                </c:pt>
                <c:pt idx="8">
                  <c:v>611</c:v>
                </c:pt>
                <c:pt idx="9">
                  <c:v>594</c:v>
                </c:pt>
                <c:pt idx="10">
                  <c:v>409</c:v>
                </c:pt>
                <c:pt idx="11">
                  <c:v>483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'Enrollment Year-by-year'!$I$1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 cmpd="sng" algn="ctr">
              <a:solidFill>
                <a:srgbClr val="C00000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'Enrollment Year-by-year'!$G$2:$G$13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'Enrollment Year-by-year'!$I$2:$I$13</c:f>
              <c:numCache>
                <c:formatCode>General</c:formatCode>
                <c:ptCount val="12"/>
                <c:pt idx="0">
                  <c:v>474</c:v>
                </c:pt>
                <c:pt idx="1">
                  <c:v>463</c:v>
                </c:pt>
                <c:pt idx="2">
                  <c:v>628</c:v>
                </c:pt>
                <c:pt idx="3">
                  <c:v>533</c:v>
                </c:pt>
                <c:pt idx="4">
                  <c:v>402</c:v>
                </c:pt>
                <c:pt idx="5">
                  <c:v>545</c:v>
                </c:pt>
                <c:pt idx="6">
                  <c:v>644</c:v>
                </c:pt>
                <c:pt idx="7">
                  <c:v>873</c:v>
                </c:pt>
                <c:pt idx="8">
                  <c:v>749</c:v>
                </c:pt>
                <c:pt idx="9">
                  <c:v>654</c:v>
                </c:pt>
                <c:pt idx="10">
                  <c:v>492</c:v>
                </c:pt>
                <c:pt idx="11">
                  <c:v>556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'Enrollment Year-by-year'!$J$1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 cmpd="sng" algn="ctr">
              <a:solidFill>
                <a:schemeClr val="accent4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'Enrollment Year-by-year'!$G$2:$G$13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'Enrollment Year-by-year'!$J$2:$J$13</c:f>
              <c:numCache>
                <c:formatCode>General</c:formatCode>
                <c:ptCount val="12"/>
                <c:pt idx="0">
                  <c:v>477</c:v>
                </c:pt>
                <c:pt idx="1">
                  <c:v>681</c:v>
                </c:pt>
                <c:pt idx="2">
                  <c:v>946</c:v>
                </c:pt>
                <c:pt idx="3">
                  <c:v>856</c:v>
                </c:pt>
                <c:pt idx="4">
                  <c:v>814</c:v>
                </c:pt>
                <c:pt idx="5">
                  <c:v>857</c:v>
                </c:pt>
                <c:pt idx="6">
                  <c:v>285</c:v>
                </c:pt>
                <c:pt idx="7">
                  <c:v>496</c:v>
                </c:pt>
                <c:pt idx="8">
                  <c:v>538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8577712"/>
        <c:axId val="194026616"/>
      </c:lineChart>
      <c:catAx>
        <c:axId val="14857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4026616"/>
        <c:crosses val="autoZero"/>
        <c:auto val="1"/>
        <c:lblAlgn val="ctr"/>
        <c:lblOffset val="100"/>
        <c:noMultiLvlLbl val="0"/>
      </c:catAx>
      <c:valAx>
        <c:axId val="194026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5777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 w="2540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olid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374" cy="468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2" tIns="46966" rIns="93932" bIns="4696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100" y="0"/>
            <a:ext cx="3067374" cy="468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2" tIns="46966" rIns="93932" bIns="4696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FB4EF5A-3E85-4D21-B912-F7DBD40365C8}" type="datetime1">
              <a:rPr lang="en-US"/>
              <a:pPr>
                <a:defRPr/>
              </a:pPr>
              <a:t>10/11/2016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3003"/>
            <a:ext cx="3067374" cy="468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2" tIns="46966" rIns="93932" bIns="4696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100" y="8893003"/>
            <a:ext cx="3067374" cy="468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932" tIns="46966" rIns="93932" bIns="4696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39CE6409-D120-473F-A504-083BA6C1D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26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374" cy="46847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 eaLnBrk="1" hangingPunct="1">
              <a:defRPr sz="1200">
                <a:latin typeface="Arial" charset="0"/>
                <a:ea typeface="ＭＳ Ｐゴシック" pitchFamily="-106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100" y="0"/>
            <a:ext cx="3067374" cy="46847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 eaLnBrk="1" hangingPunct="1">
              <a:defRPr sz="1200" smtClean="0">
                <a:latin typeface="Arial" charset="0"/>
                <a:ea typeface="ＭＳ Ｐゴシック" pitchFamily="-106" charset="-128"/>
                <a:cs typeface="Arial" charset="0"/>
              </a:defRPr>
            </a:lvl1pPr>
          </a:lstStyle>
          <a:p>
            <a:pPr>
              <a:defRPr/>
            </a:pPr>
            <a:fld id="{681174DB-8C00-445D-8B39-BDD9F65E50A8}" type="datetimeFigureOut">
              <a:rPr lang="en-US"/>
              <a:pPr>
                <a:defRPr/>
              </a:pPr>
              <a:t>10/11/2016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349" y="4448101"/>
            <a:ext cx="5660378" cy="421306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003"/>
            <a:ext cx="3067374" cy="46847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 eaLnBrk="1" hangingPunct="1">
              <a:defRPr sz="1200">
                <a:latin typeface="Arial" charset="0"/>
                <a:ea typeface="ＭＳ Ｐゴシック" pitchFamily="-106" charset="-128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100" y="8893003"/>
            <a:ext cx="3067374" cy="46847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 eaLnBrk="1" hangingPunct="1">
              <a:defRPr sz="1200" smtClean="0">
                <a:latin typeface="Arial" charset="0"/>
                <a:ea typeface="ＭＳ Ｐゴシック" pitchFamily="-106" charset="-128"/>
                <a:cs typeface="Arial" charset="0"/>
              </a:defRPr>
            </a:lvl1pPr>
          </a:lstStyle>
          <a:p>
            <a:pPr>
              <a:defRPr/>
            </a:pPr>
            <a:fld id="{1C10A93D-C831-4F17-8034-B86AC0FD9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808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8968" indent="-28806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2258" indent="-230452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3162" indent="-230452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4065" indent="-230452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496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5872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56775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17678" indent="-23045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99FB893-4DCE-4CB8-BC2B-F63B5FFC574D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4706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Dual </a:t>
            </a:r>
            <a:r>
              <a:rPr lang="en-US" dirty="0" err="1"/>
              <a:t>eligibles</a:t>
            </a:r>
            <a:r>
              <a:rPr lang="en-US" baseline="0" dirty="0"/>
              <a:t> definition.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10A93D-C831-4F17-8034-B86AC0FD903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53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10A93D-C831-4F17-8034-B86AC0FD903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86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10A93D-C831-4F17-8034-B86AC0FD903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81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BDBCD-B03A-493A-ADC2-71CC646AC299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48575-E98E-4004-9303-75CA091BD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62000" y="1066800"/>
            <a:ext cx="75438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98F25-4549-4F32-A5AB-A96605B4FFD8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C3F6-4D11-4115-9BE3-9D72A75E7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425EC-18F6-43AF-BD55-B137DB04C578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1E669-4FD9-43A6-AB3D-F05F5A6C7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95423-1FAF-4CD5-9F21-4242B84A616E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4E0DB-6E17-44AD-B039-5A7F49165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9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B32A3-A357-41AA-8464-A51DE43E4972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F6FD4-E1BF-4EA3-A5F5-7944DCA44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9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62000" y="1066800"/>
            <a:ext cx="75438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4"/>
          </p:nvPr>
        </p:nvSpPr>
        <p:spPr>
          <a:xfrm>
            <a:off x="457200" y="6400800"/>
            <a:ext cx="2133600" cy="2444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98F25-4549-4F32-A5AB-A96605B4FFD8}" type="datetime1">
              <a:rPr lang="en-US" smtClean="0">
                <a:solidFill>
                  <a:srgbClr val="262626"/>
                </a:solidFill>
              </a:rPr>
              <a:pPr>
                <a:defRPr/>
              </a:pPr>
              <a:t>10/11/2016</a:t>
            </a:fld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5C3F6-4D11-4115-9BE3-9D72A75E721B}" type="slidenum">
              <a:rPr lang="en-US">
                <a:solidFill>
                  <a:srgbClr val="262626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2626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44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814"/>
            <a:ext cx="8229600" cy="941241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5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5936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44925"/>
            <a:ext cx="8229600" cy="9218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3221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 smtClean="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0F22151D-EC0A-40CB-8112-ECA4E7AF9C56}" type="datetime1">
              <a:rPr lang="en-US" smtClean="0"/>
              <a:t>10/11/2016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100" smtClean="0"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DBB55642-7590-4457-9B14-3D8746839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304800"/>
            <a:ext cx="8234363" cy="692150"/>
            <a:chOff x="457200" y="304800"/>
            <a:chExt cx="8233611" cy="691981"/>
          </a:xfrm>
        </p:grpSpPr>
        <p:pic>
          <p:nvPicPr>
            <p:cNvPr id="1030" name="Picture 7" descr="gold banner"/>
            <p:cNvPicPr>
              <a:picLocks noChangeAspect="1" noChangeArrowheads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304800"/>
              <a:ext cx="8229600" cy="649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457200" y="820612"/>
              <a:ext cx="8228848" cy="1174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40000" dist="23000" dir="5400000" rotWithShape="0">
                <a:schemeClr val="bg1">
                  <a:alpha val="3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" name="Rectangle 3"/>
            <p:cNvSpPr/>
            <p:nvPr userDrawn="1"/>
          </p:nvSpPr>
          <p:spPr>
            <a:xfrm>
              <a:off x="461963" y="879335"/>
              <a:ext cx="8228848" cy="117446"/>
            </a:xfrm>
            <a:prstGeom prst="rect">
              <a:avLst/>
            </a:prstGeom>
            <a:solidFill>
              <a:srgbClr val="73ADD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671" y="5867399"/>
            <a:ext cx="2665106" cy="7778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76" r:id="rId6"/>
    <p:sldLayoutId id="2147483678" r:id="rId7"/>
    <p:sldLayoutId id="2147483663" r:id="rId8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E42D1A"/>
        </a:buClr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E42D1A"/>
        </a:buClr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E42D1A"/>
        </a:buClr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E42D1A"/>
        </a:buClr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hs.pa.gov/cs/groups/webcontent/documents/document/c_213880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3559175"/>
            <a:ext cx="7772400" cy="1470025"/>
          </a:xfrm>
        </p:spPr>
        <p:txBody>
          <a:bodyPr/>
          <a:lstStyle/>
          <a:p>
            <a:r>
              <a:rPr lang="en-US" dirty="0" smtClean="0"/>
              <a:t>Long-term Care </a:t>
            </a:r>
            <a:br>
              <a:rPr lang="en-US" dirty="0" smtClean="0"/>
            </a:br>
            <a:r>
              <a:rPr lang="en-US" dirty="0" err="1" smtClean="0"/>
              <a:t>SubMAAC</a:t>
            </a:r>
            <a:r>
              <a:rPr lang="en-US" dirty="0" smtClean="0"/>
              <a:t> </a:t>
            </a:r>
            <a:r>
              <a:rPr lang="en-US" dirty="0" smtClean="0"/>
              <a:t>Updates</a:t>
            </a:r>
            <a:br>
              <a:rPr lang="en-US" dirty="0" smtClean="0"/>
            </a:br>
            <a:r>
              <a:rPr lang="en-US" sz="3200" dirty="0" smtClean="0"/>
              <a:t>October 11, 2016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811" y="1524000"/>
            <a:ext cx="5744377" cy="16766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IEB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066800"/>
            <a:ext cx="7543800" cy="685800"/>
          </a:xfrm>
        </p:spPr>
        <p:txBody>
          <a:bodyPr/>
          <a:lstStyle/>
          <a:p>
            <a:r>
              <a:rPr lang="en-US" dirty="0" smtClean="0"/>
              <a:t>Data not yet available:</a:t>
            </a:r>
          </a:p>
          <a:p>
            <a:pPr lvl="1"/>
            <a:r>
              <a:rPr lang="en-US" dirty="0" smtClean="0"/>
              <a:t>Disposition for closed cases (will be available after November, 2017)</a:t>
            </a:r>
          </a:p>
          <a:p>
            <a:pPr lvl="1"/>
            <a:r>
              <a:rPr lang="en-US" dirty="0" smtClean="0"/>
              <a:t>The Number of individuals enrolled in the Aging Waiver who have started services</a:t>
            </a:r>
          </a:p>
          <a:p>
            <a:pPr lvl="1"/>
            <a:r>
              <a:rPr lang="en-US" dirty="0" smtClean="0"/>
              <a:t>Aging Waiver Attrition Rate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C35C3F6-4D11-4115-9BE3-9D72A75E721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021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CHC Timeline Assumptions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C35C3F6-4D11-4115-9BE3-9D72A75E721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Five Protests Under Review</a:t>
            </a:r>
          </a:p>
          <a:p>
            <a:r>
              <a:rPr lang="en-US" dirty="0" smtClean="0"/>
              <a:t>DHS has 15 days to respond after a protest is filed</a:t>
            </a:r>
          </a:p>
          <a:p>
            <a:r>
              <a:rPr lang="en-US" dirty="0" smtClean="0"/>
              <a:t>The 5 protestor has 10 days to respond to our response</a:t>
            </a:r>
          </a:p>
          <a:p>
            <a:r>
              <a:rPr lang="en-US" dirty="0" smtClean="0"/>
              <a:t>DHS – OA has 35 days to review the protests and make a decision</a:t>
            </a:r>
          </a:p>
          <a:p>
            <a:r>
              <a:rPr lang="en-US" dirty="0" smtClean="0"/>
              <a:t>This timeline does not assume relief sought in Commonwealth Court</a:t>
            </a:r>
            <a:endParaRPr lang="en-US" dirty="0"/>
          </a:p>
          <a:p>
            <a:r>
              <a:rPr lang="en-US" dirty="0" smtClean="0"/>
              <a:t>Anticipated Late Fall 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681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Waiver Authority Schedule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C35C3F6-4D11-4115-9BE3-9D72A75E721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8879038"/>
              </p:ext>
            </p:extLst>
          </p:nvPr>
        </p:nvGraphicFramePr>
        <p:xfrm>
          <a:off x="762000" y="1833880"/>
          <a:ext cx="75438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Activity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Planned Date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Changed Date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Submission</a:t>
                      </a:r>
                      <a:r>
                        <a:rPr lang="en-US" baseline="0" dirty="0" smtClean="0"/>
                        <a:t> of the CHC Waiver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October,</a:t>
                      </a:r>
                      <a:r>
                        <a:rPr lang="en-US" baseline="0" dirty="0" smtClean="0"/>
                        <a:t>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October/November, 2016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Submission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dirty="0" smtClean="0"/>
                        <a:t>Agreement with MCO Signature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October,</a:t>
                      </a:r>
                      <a:r>
                        <a:rPr lang="en-US" baseline="0" dirty="0" smtClean="0"/>
                        <a:t>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January, 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Submission of Rate Ranges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October,</a:t>
                      </a:r>
                      <a:r>
                        <a:rPr lang="en-US" baseline="0" dirty="0" smtClean="0"/>
                        <a:t>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January, 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Submission of Fully Executed</a:t>
                      </a:r>
                      <a:r>
                        <a:rPr lang="en-US" baseline="0" dirty="0" smtClean="0"/>
                        <a:t> Contract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January,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March, 2017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7945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Applicant Experience/ADRC/PCC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066800"/>
            <a:ext cx="8229600" cy="4800600"/>
          </a:xfrm>
        </p:spPr>
        <p:txBody>
          <a:bodyPr/>
          <a:lstStyle/>
          <a:p>
            <a:r>
              <a:rPr lang="en-US" sz="2000" dirty="0"/>
              <a:t>To support applicants through the Medicaid and Long-term Care Financial eligibility processes, OLTL is working closely with PDA, planning to adapt the existing Person-Centered Counselor (PCC) Role associated with the Aging and Disability Resource Centers to provide navigation as a relief to applicants maneuvering through the Medicaid Long-term Care eligibility process.  This will involve a personal interview, resource review, decision support, and follow-up and will be initiated in phases starting as early as </a:t>
            </a:r>
            <a:r>
              <a:rPr lang="en-US" sz="2000" dirty="0" smtClean="0"/>
              <a:t>Fall, </a:t>
            </a:r>
            <a:r>
              <a:rPr lang="en-US" sz="2000" dirty="0"/>
              <a:t>2016.  </a:t>
            </a:r>
          </a:p>
          <a:p>
            <a:pPr lvl="0"/>
            <a:r>
              <a:rPr lang="en-US" sz="2000" dirty="0"/>
              <a:t>Operational Components:</a:t>
            </a:r>
          </a:p>
          <a:p>
            <a:pPr lvl="1"/>
            <a:r>
              <a:rPr lang="en-US" sz="1800" dirty="0"/>
              <a:t>Requires IEB Referral</a:t>
            </a:r>
          </a:p>
          <a:p>
            <a:pPr lvl="1"/>
            <a:r>
              <a:rPr lang="en-US" sz="1800" dirty="0"/>
              <a:t>Involves the ADRC Call Center to schedule PCC sessions</a:t>
            </a:r>
          </a:p>
          <a:p>
            <a:pPr lvl="1"/>
            <a:r>
              <a:rPr lang="en-US" sz="1800" dirty="0"/>
              <a:t>PCC will support Medicaid Enrollment and other components such as Physician Certification</a:t>
            </a:r>
          </a:p>
          <a:p>
            <a:pPr lvl="1"/>
            <a:r>
              <a:rPr lang="en-US" sz="1800" dirty="0"/>
              <a:t>Applicant will have the </a:t>
            </a:r>
            <a:r>
              <a:rPr lang="en-US" sz="1800" dirty="0" smtClean="0"/>
              <a:t>choice </a:t>
            </a:r>
            <a:r>
              <a:rPr lang="en-US" sz="1800" dirty="0"/>
              <a:t>to use the service or </a:t>
            </a:r>
            <a:r>
              <a:rPr lang="en-US" sz="1800" dirty="0" smtClean="0"/>
              <a:t>not</a:t>
            </a:r>
            <a:endParaRPr lang="en-US" sz="1800" dirty="0"/>
          </a:p>
          <a:p>
            <a:pPr lvl="1"/>
            <a:r>
              <a:rPr lang="en-US" sz="1800" dirty="0"/>
              <a:t>SAMS will be used to track activity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C35C3F6-4D11-4115-9BE3-9D72A75E721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83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Applicant Experience/IEB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1800" dirty="0" smtClean="0"/>
              <a:t>This proposal involves changing </a:t>
            </a:r>
            <a:r>
              <a:rPr lang="en-US" sz="1800" dirty="0"/>
              <a:t>the process flow </a:t>
            </a:r>
            <a:r>
              <a:rPr lang="en-US" sz="1800" dirty="0" smtClean="0"/>
              <a:t>to </a:t>
            </a:r>
            <a:r>
              <a:rPr lang="en-US" sz="1800" dirty="0"/>
              <a:t>offer an in-home visit at the beginning of the process </a:t>
            </a:r>
            <a:r>
              <a:rPr lang="en-US" sz="1800" dirty="0" smtClean="0"/>
              <a:t>to </a:t>
            </a:r>
            <a:r>
              <a:rPr lang="en-US" sz="1800" dirty="0"/>
              <a:t>address concerns by applicants, providers and advocates about how the </a:t>
            </a:r>
            <a:r>
              <a:rPr lang="en-US" sz="1800" dirty="0" smtClean="0"/>
              <a:t>IEB can </a:t>
            </a:r>
            <a:r>
              <a:rPr lang="en-US" sz="1800" dirty="0"/>
              <a:t>be more responsive to address the specific needs of the applicant for information about the </a:t>
            </a:r>
            <a:r>
              <a:rPr lang="en-US" sz="1800" dirty="0" smtClean="0"/>
              <a:t>process, what </a:t>
            </a:r>
            <a:r>
              <a:rPr lang="en-US" sz="1800" dirty="0"/>
              <a:t>to </a:t>
            </a:r>
            <a:r>
              <a:rPr lang="en-US" sz="1800" dirty="0" smtClean="0"/>
              <a:t>expect, </a:t>
            </a:r>
            <a:r>
              <a:rPr lang="en-US" sz="1800" dirty="0"/>
              <a:t>and completion of required </a:t>
            </a:r>
            <a:r>
              <a:rPr lang="en-US" sz="1800" dirty="0" smtClean="0"/>
              <a:t>forms, </a:t>
            </a:r>
            <a:r>
              <a:rPr lang="en-US" sz="1800" dirty="0"/>
              <a:t>including assistance completing the PA 600L if requested. </a:t>
            </a:r>
          </a:p>
          <a:p>
            <a:pPr lvl="0"/>
            <a:r>
              <a:rPr lang="en-US" sz="1800" dirty="0"/>
              <a:t>Operational Components:</a:t>
            </a:r>
          </a:p>
          <a:p>
            <a:pPr lvl="1"/>
            <a:r>
              <a:rPr lang="en-US" sz="1400" dirty="0" smtClean="0"/>
              <a:t>Applicant </a:t>
            </a:r>
            <a:r>
              <a:rPr lang="en-US" sz="1400" dirty="0"/>
              <a:t>will have choice to have an in-home visit at the front of the process – not a requirement for all applicants</a:t>
            </a:r>
          </a:p>
          <a:p>
            <a:pPr lvl="1"/>
            <a:r>
              <a:rPr lang="en-US" sz="1400" dirty="0"/>
              <a:t>Currently has staff familiar with this process throughout the state, may need additional field staff who can be deployed for in-home visits when requested </a:t>
            </a:r>
          </a:p>
          <a:p>
            <a:pPr lvl="1"/>
            <a:r>
              <a:rPr lang="en-US" sz="1400" dirty="0"/>
              <a:t>Will require the IEB to make a phone contact to all individuals following the referral AND an additional follow-up via phone contact to ensure information received and if questions/ assistance needed for completion of PA 600L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C35C3F6-4D11-4115-9BE3-9D72A75E721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1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CHC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Selected Offerors Announced on August 30, 2016</a:t>
            </a:r>
          </a:p>
          <a:p>
            <a:pPr lvl="1"/>
            <a:r>
              <a:rPr lang="en-US" dirty="0" smtClean="0"/>
              <a:t>PA Health and Wellness</a:t>
            </a:r>
          </a:p>
          <a:p>
            <a:pPr lvl="1"/>
            <a:r>
              <a:rPr lang="en-US" dirty="0" smtClean="0"/>
              <a:t>UPMC For You</a:t>
            </a:r>
          </a:p>
          <a:p>
            <a:pPr lvl="1"/>
            <a:r>
              <a:rPr lang="en-US" dirty="0" err="1" smtClean="0"/>
              <a:t>Amerihealth</a:t>
            </a:r>
            <a:r>
              <a:rPr lang="en-US" dirty="0" smtClean="0"/>
              <a:t> Caritas</a:t>
            </a:r>
          </a:p>
          <a:p>
            <a:r>
              <a:rPr lang="en-US" dirty="0" smtClean="0"/>
              <a:t>Nine </a:t>
            </a:r>
            <a:r>
              <a:rPr lang="en-US" dirty="0"/>
              <a:t>d</a:t>
            </a:r>
            <a:r>
              <a:rPr lang="en-US" dirty="0" smtClean="0"/>
              <a:t>ebriefs requested and six have been completed</a:t>
            </a:r>
          </a:p>
          <a:p>
            <a:r>
              <a:rPr lang="en-US" dirty="0" smtClean="0"/>
              <a:t>Five protests have been received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C35C3F6-4D11-4115-9BE3-9D72A75E721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14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3048000" y="2133600"/>
            <a:ext cx="2819399" cy="317628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C35C3F6-4D11-4115-9BE3-9D72A75E721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70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95400"/>
            <a:ext cx="7543800" cy="4572000"/>
          </a:xfrm>
        </p:spPr>
        <p:txBody>
          <a:bodyPr/>
          <a:lstStyle/>
          <a:p>
            <a:r>
              <a:rPr lang="en-US" dirty="0" smtClean="0"/>
              <a:t>IEB Updates and Aging Waiver Enrollment Information</a:t>
            </a:r>
          </a:p>
          <a:p>
            <a:r>
              <a:rPr lang="en-US" dirty="0" smtClean="0"/>
              <a:t>CHC Timeline Assumptions</a:t>
            </a:r>
            <a:endParaRPr lang="en-US" dirty="0"/>
          </a:p>
          <a:p>
            <a:r>
              <a:rPr lang="en-US" dirty="0" smtClean="0"/>
              <a:t>CMS Waiver Authority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C35C3F6-4D11-4115-9BE3-9D72A75E721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32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Waiver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dirty="0"/>
              <a:t>How many Aging Waiver consumers have been enrolled since April 1 and how many have started services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As of 9/30/2016, 3,846 individuals have been enrolled in the Aging Waiver.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C35C3F6-4D11-4115-9BE3-9D72A75E721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142463"/>
              </p:ext>
            </p:extLst>
          </p:nvPr>
        </p:nvGraphicFramePr>
        <p:xfrm>
          <a:off x="762000" y="3276600"/>
          <a:ext cx="79248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3120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Waiver Enrollment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21608355"/>
              </p:ext>
            </p:extLst>
          </p:nvPr>
        </p:nvGraphicFramePr>
        <p:xfrm>
          <a:off x="1828800" y="1219200"/>
          <a:ext cx="5181599" cy="2514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3568"/>
                <a:gridCol w="1386305"/>
                <a:gridCol w="1090863"/>
                <a:gridCol w="1090863"/>
              </a:tblGrid>
              <a:tr h="2857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Month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2014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2015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>
                          <a:effectLst/>
                        </a:rPr>
                        <a:t>2016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January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346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474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477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February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256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463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681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March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589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628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946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April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573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533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856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May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389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402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814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June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526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545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857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July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484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644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285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August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498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873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496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September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611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749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538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October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594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654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November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409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492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142875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December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483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556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  <a:tr h="28575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Average Monthly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480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>
                          <a:effectLst/>
                        </a:rPr>
                        <a:t>584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000" u="none" strike="noStrike" dirty="0">
                          <a:effectLst/>
                        </a:rPr>
                        <a:t>661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C35C3F6-4D11-4115-9BE3-9D72A75E721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212270"/>
              </p:ext>
            </p:extLst>
          </p:nvPr>
        </p:nvGraphicFramePr>
        <p:xfrm>
          <a:off x="533400" y="3124200"/>
          <a:ext cx="80010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5598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Waiver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At August’s meeting, stated that Aging Waiver enrollment is up an average of 94% from February through June 2016 compared to February through June 2015 but these figures were not shown or distributed. (And this data isn’t reflected with the data presented in </a:t>
            </a:r>
            <a:r>
              <a:rPr lang="en-US" u="sng" dirty="0">
                <a:hlinkClick r:id="rId2"/>
              </a:rPr>
              <a:t>DHS’ September monthly data report</a:t>
            </a:r>
            <a:r>
              <a:rPr lang="en-US" dirty="0"/>
              <a:t>.)  </a:t>
            </a:r>
            <a:endParaRPr lang="en-US" dirty="0" smtClean="0"/>
          </a:p>
          <a:p>
            <a:pPr lvl="1"/>
            <a:r>
              <a:rPr lang="en-US" dirty="0" smtClean="0"/>
              <a:t>The Monthly Data Report is total census and is adjusted for attrition. The Aging waiver has a significant attrition rate.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C35C3F6-4D11-4115-9BE3-9D72A75E721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510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IEB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dirty="0" smtClean="0"/>
              <a:t>How </a:t>
            </a:r>
            <a:r>
              <a:rPr lang="en-US" dirty="0"/>
              <a:t>many waiver applications have been mailed out by Maximus since April 1, 2016? </a:t>
            </a:r>
            <a:endParaRPr lang="en-US" dirty="0" smtClean="0"/>
          </a:p>
          <a:p>
            <a:pPr lvl="1"/>
            <a:r>
              <a:rPr lang="en-US" dirty="0" smtClean="0"/>
              <a:t>As of August 31, 2016, 11,366 applications have been mailed to referred applicants.  </a:t>
            </a:r>
            <a:endParaRPr lang="en-US" dirty="0"/>
          </a:p>
          <a:p>
            <a:pPr lvl="0"/>
            <a:r>
              <a:rPr lang="en-US" dirty="0"/>
              <a:t>Since April 1, 2016, how many waiver applications have been mailed by Maximus but not returned by the consumer?  Of this number, how many were 60 or over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As of August 31, 2016, 8,621 </a:t>
            </a:r>
            <a:r>
              <a:rPr lang="en-US" dirty="0"/>
              <a:t>(76%) </a:t>
            </a:r>
            <a:r>
              <a:rPr lang="en-US" dirty="0" smtClean="0"/>
              <a:t>applicants were not returned.</a:t>
            </a:r>
            <a:endParaRPr lang="en-US" dirty="0"/>
          </a:p>
          <a:p>
            <a:pPr lvl="1"/>
            <a:r>
              <a:rPr lang="en-US" dirty="0" smtClean="0"/>
              <a:t>As of August 31, 2016, 6,858 </a:t>
            </a:r>
            <a:r>
              <a:rPr lang="en-US" dirty="0"/>
              <a:t>(80%) were sent to people over the age of 60 and not </a:t>
            </a:r>
            <a:r>
              <a:rPr lang="en-US" dirty="0" smtClean="0"/>
              <a:t>returned.  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C35C3F6-4D11-4115-9BE3-9D72A75E721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6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IEB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What percentage of individuals who started the application process by calling </a:t>
            </a:r>
            <a:r>
              <a:rPr lang="en-US" dirty="0" smtClean="0"/>
              <a:t>Maximus during </a:t>
            </a:r>
            <a:r>
              <a:rPr lang="en-US" dirty="0"/>
              <a:t>the period April 1, 2015 to June 30, 2015 subsequently filed a PA 600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For this time period, 1,458 applications </a:t>
            </a:r>
            <a:r>
              <a:rPr lang="en-US" dirty="0"/>
              <a:t>were started with a referral source within the application of </a:t>
            </a:r>
            <a:r>
              <a:rPr lang="en-US" dirty="0" smtClean="0"/>
              <a:t>‘call.’  </a:t>
            </a:r>
            <a:r>
              <a:rPr lang="en-US" dirty="0"/>
              <a:t>All returned a PA600. </a:t>
            </a:r>
            <a:r>
              <a:rPr lang="en-US" dirty="0" smtClean="0"/>
              <a:t>Additional applications were started  but did not have a referral source entered.</a:t>
            </a:r>
          </a:p>
          <a:p>
            <a:pPr lvl="1"/>
            <a:r>
              <a:rPr lang="en-US" dirty="0" smtClean="0"/>
              <a:t>Please </a:t>
            </a:r>
            <a:r>
              <a:rPr lang="en-US" dirty="0"/>
              <a:t>note that other applications started without PA600 returned may have been AAA referrals, but the referral source field was left blank.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C35C3F6-4D11-4115-9BE3-9D72A75E721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32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IEB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dirty="0" smtClean="0"/>
              <a:t>What </a:t>
            </a:r>
            <a:r>
              <a:rPr lang="en-US" dirty="0"/>
              <a:t>is the average length of time between application and eligibility determination as well as eligibility determination and service start-up for Aging Waiver applications initiated since July 1, 2016? </a:t>
            </a:r>
            <a:endParaRPr lang="en-US" dirty="0" smtClean="0"/>
          </a:p>
          <a:p>
            <a:pPr lvl="1"/>
            <a:r>
              <a:rPr lang="en-US" dirty="0"/>
              <a:t>As of August 31, 2016:</a:t>
            </a:r>
          </a:p>
          <a:p>
            <a:pPr lvl="2"/>
            <a:r>
              <a:rPr lang="en-US" dirty="0"/>
              <a:t>37.3 Days for all waiver programs</a:t>
            </a:r>
          </a:p>
          <a:p>
            <a:pPr lvl="2"/>
            <a:r>
              <a:rPr lang="en-US" dirty="0"/>
              <a:t>47.6 for Aging Waiver Only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C35C3F6-4D11-4115-9BE3-9D72A75E721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71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IEB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066800"/>
            <a:ext cx="7543800" cy="685800"/>
          </a:xfrm>
        </p:spPr>
        <p:txBody>
          <a:bodyPr/>
          <a:lstStyle/>
          <a:p>
            <a:r>
              <a:rPr lang="en-US" dirty="0" smtClean="0"/>
              <a:t>Percentage of Applications Closed within 30 days: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C35C3F6-4D11-4115-9BE3-9D72A75E721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861918"/>
              </p:ext>
            </p:extLst>
          </p:nvPr>
        </p:nvGraphicFramePr>
        <p:xfrm>
          <a:off x="457201" y="1904998"/>
          <a:ext cx="8229598" cy="2888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6772"/>
                <a:gridCol w="1745027"/>
                <a:gridCol w="1551923"/>
                <a:gridCol w="2121294"/>
                <a:gridCol w="1584582"/>
              </a:tblGrid>
              <a:tr h="10951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Open Month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Total Cases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Number </a:t>
                      </a:r>
                      <a:r>
                        <a:rPr lang="en-US" sz="1800" u="none" strike="noStrike" dirty="0" smtClean="0">
                          <a:effectLst/>
                        </a:rPr>
                        <a:t>Closed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Closed within 30 </a:t>
                      </a:r>
                      <a:r>
                        <a:rPr lang="en-US" sz="1800" u="none" strike="noStrike" dirty="0" smtClean="0">
                          <a:effectLst/>
                        </a:rPr>
                        <a:t>days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% Closed within 30 days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April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3,724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3,158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472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14.9%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256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May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4,905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4,169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1,628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39.1%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256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June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7,602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6,156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1,711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27.8%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256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July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5,939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4,257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1,248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29.3%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256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August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7,432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4,495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879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256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Sept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6,564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351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351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100.0%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2562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Total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36,166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22,586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6,289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27.8%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558773"/>
      </p:ext>
    </p:extLst>
  </p:cSld>
  <p:clrMapOvr>
    <a:masterClrMapping/>
  </p:clrMapOvr>
</p:sld>
</file>

<file path=ppt/theme/theme1.xml><?xml version="1.0" encoding="utf-8"?>
<a:theme xmlns:a="http://schemas.openxmlformats.org/drawingml/2006/main" name="DHS PowerPoint Presentation 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HC Blank Template 12 03 14.potx" id="{EF9B1761-0352-46BD-997E-5034BE4CD875}" vid="{1BAA5B2C-B2EE-4F70-B0EA-CEC0F7952D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353C57BF2A242AD7382073C4DE61F" ma:contentTypeVersion="1" ma:contentTypeDescription="Create a new document." ma:contentTypeScope="" ma:versionID="a45d0a9fa979fedc137bb01ebf84596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49E74B6-9325-44CA-B1B9-20524DF37084}"/>
</file>

<file path=customXml/itemProps2.xml><?xml version="1.0" encoding="utf-8"?>
<ds:datastoreItem xmlns:ds="http://schemas.openxmlformats.org/officeDocument/2006/customXml" ds:itemID="{F3A4BA8D-05CC-4E41-834C-39484E6B2B73}"/>
</file>

<file path=customXml/itemProps3.xml><?xml version="1.0" encoding="utf-8"?>
<ds:datastoreItem xmlns:ds="http://schemas.openxmlformats.org/officeDocument/2006/customXml" ds:itemID="{BF5CABBC-571B-4C75-A10E-AD0715132C6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6677</TotalTime>
  <Words>963</Words>
  <Application>Microsoft Office PowerPoint</Application>
  <PresentationFormat>On-screen Show (4:3)</PresentationFormat>
  <Paragraphs>194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Arial</vt:lpstr>
      <vt:lpstr>Calibri</vt:lpstr>
      <vt:lpstr>DHS PowerPoint Presentation 1</vt:lpstr>
      <vt:lpstr>Long-term Care  SubMAAC Updates October 11, 2016</vt:lpstr>
      <vt:lpstr>Timeline Agenda</vt:lpstr>
      <vt:lpstr>Aging Waiver Enrollment</vt:lpstr>
      <vt:lpstr>Aging Waiver Enrollment</vt:lpstr>
      <vt:lpstr>Aging Waiver Enrollment</vt:lpstr>
      <vt:lpstr>IEB Updates</vt:lpstr>
      <vt:lpstr>IEB Updates</vt:lpstr>
      <vt:lpstr>IEB Updates</vt:lpstr>
      <vt:lpstr>IEB Updates</vt:lpstr>
      <vt:lpstr>IEB Updates</vt:lpstr>
      <vt:lpstr>CHC Timeline Assumptions</vt:lpstr>
      <vt:lpstr>Waiver Authority Schedule</vt:lpstr>
      <vt:lpstr>Applicant Experience/ADRC/PCC</vt:lpstr>
      <vt:lpstr>Applicant Experience/IEB Support</vt:lpstr>
      <vt:lpstr>CHC Updates</vt:lpstr>
      <vt:lpstr>Questions</vt:lpstr>
    </vt:vector>
  </TitlesOfParts>
  <Company>PA Department of Public Welfare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ymm</dc:creator>
  <cp:lastModifiedBy>Hancock, Kevin</cp:lastModifiedBy>
  <cp:revision>210</cp:revision>
  <cp:lastPrinted>2016-06-01T21:56:54Z</cp:lastPrinted>
  <dcterms:created xsi:type="dcterms:W3CDTF">2014-11-20T22:09:41Z</dcterms:created>
  <dcterms:modified xsi:type="dcterms:W3CDTF">2016-10-11T12:44:51Z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0x0101000BC353C57BF2A242AD7382073C4DE61F</vt:lpwstr>
  </property>
  <property fmtid="{D5CDD505-2E9C-101B-9397-08002B2CF9AE}" pid="3" name="Order">
    <vt:r8>6200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