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46" r:id="rId2"/>
    <p:sldId id="361" r:id="rId3"/>
    <p:sldId id="362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DDD"/>
    <a:srgbClr val="0F0684"/>
    <a:srgbClr val="117D60"/>
    <a:srgbClr val="C0C0C0"/>
    <a:srgbClr val="E42D1A"/>
    <a:srgbClr val="F5B0A9"/>
    <a:srgbClr val="E7B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2" autoAdjust="0"/>
    <p:restoredTop sz="94737" autoAdjust="0"/>
  </p:normalViewPr>
  <p:slideViewPr>
    <p:cSldViewPr>
      <p:cViewPr varScale="1">
        <p:scale>
          <a:sx n="74" d="100"/>
          <a:sy n="74" d="100"/>
        </p:scale>
        <p:origin x="16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95B0ABA-4834-4E50-85C1-7B30763184EE}" type="datetime1">
              <a:rPr lang="en-US"/>
              <a:pPr>
                <a:defRPr/>
              </a:pPr>
              <a:t>2/13/2017</a:t>
            </a:fld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E533807-A9DB-45E6-8B73-9063D0180E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89120D-C593-4337-BADB-83D9DAC6871D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C9CE36-9004-47D3-97F8-6C64A11578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400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5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CE36-9004-47D3-97F8-6C64A11578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83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696200" y="6086149"/>
            <a:ext cx="990600" cy="365125"/>
          </a:xfrm>
          <a:prstGeom prst="rect">
            <a:avLst/>
          </a:prstGeom>
        </p:spPr>
        <p:txBody>
          <a:bodyPr anchor="ctr"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9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29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974"/>
            <a:ext cx="5410200" cy="454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8" name="Date Placeholder 17"/>
          <p:cNvSpPr txBox="1">
            <a:spLocks/>
          </p:cNvSpPr>
          <p:nvPr userDrawn="1"/>
        </p:nvSpPr>
        <p:spPr bwMode="white">
          <a:xfrm>
            <a:off x="457200" y="6132512"/>
            <a:ext cx="2133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9pPr>
          </a:lstStyle>
          <a:p>
            <a:pPr>
              <a:defRPr/>
            </a:pPr>
            <a:fld id="{0325C054-ADA9-412A-AF41-EB1DAE3E2B77}" type="datetime1">
              <a:rPr lang="en-US" smtClean="0"/>
              <a:pPr>
                <a:defRPr/>
              </a:pPr>
              <a:t>2/13/2017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81534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19975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  <p:sp>
        <p:nvSpPr>
          <p:cNvPr id="9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454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9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40846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0846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  <p:sp>
        <p:nvSpPr>
          <p:cNvPr id="11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454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09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  <p:sp>
        <p:nvSpPr>
          <p:cNvPr id="7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454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88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  <p:sp>
        <p:nvSpPr>
          <p:cNvPr id="6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59585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200" y="6076950"/>
            <a:ext cx="8229600" cy="400050"/>
            <a:chOff x="457200" y="6076950"/>
            <a:chExt cx="8229600" cy="400050"/>
          </a:xfrm>
        </p:grpSpPr>
        <p:pic>
          <p:nvPicPr>
            <p:cNvPr id="21" name="Picture 4"/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6076950"/>
              <a:ext cx="8229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Rectangle 21"/>
            <p:cNvSpPr/>
            <p:nvPr userDrawn="1"/>
          </p:nvSpPr>
          <p:spPr>
            <a:xfrm>
              <a:off x="7696200" y="6076950"/>
              <a:ext cx="990600" cy="400050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096000"/>
            <a:ext cx="2133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096000"/>
            <a:ext cx="2895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76200"/>
            <a:ext cx="46482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endParaRPr lang="en-US" sz="1400" b="1" dirty="0">
              <a:latin typeface="Verdana" pitchFamily="34" charset="0"/>
              <a:cs typeface="+mn-cs"/>
            </a:endParaRP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96200" y="6086149"/>
            <a:ext cx="965200" cy="365125"/>
          </a:xfrm>
          <a:prstGeom prst="rect">
            <a:avLst/>
          </a:prstGeom>
        </p:spPr>
        <p:txBody>
          <a:bodyPr anchor="ctr"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0" y="304800"/>
            <a:ext cx="8434717" cy="685800"/>
            <a:chOff x="457200" y="304800"/>
            <a:chExt cx="8434717" cy="685800"/>
          </a:xfrm>
        </p:grpSpPr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2483" y="350851"/>
              <a:ext cx="2899434" cy="593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04800"/>
              <a:ext cx="54102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304800"/>
            <a:ext cx="5410200" cy="454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55" r:id="rId2"/>
    <p:sldLayoutId id="2147483850" r:id="rId3"/>
    <p:sldLayoutId id="2147483851" r:id="rId4"/>
    <p:sldLayoutId id="2147483852" r:id="rId5"/>
    <p:sldLayoutId id="214748385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18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Tx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Tx/>
        <a:buChar char="»"/>
        <a:defRPr sz="18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676400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Department of Human Services</a:t>
            </a:r>
            <a:br>
              <a:rPr lang="en-US" sz="2800" dirty="0" smtClean="0"/>
            </a:br>
            <a:r>
              <a:rPr lang="en-US" sz="2800" dirty="0" smtClean="0"/>
              <a:t>Office of Long-Term Living (OLTL)</a:t>
            </a:r>
            <a:br>
              <a:rPr lang="en-US" sz="2800" dirty="0" smtClean="0"/>
            </a:br>
            <a:r>
              <a:rPr lang="en-US" sz="2800" dirty="0" smtClean="0"/>
              <a:t>FY 2017/18 Proposed Budget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6400800" cy="23622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smtClean="0">
                <a:solidFill>
                  <a:schemeClr val="tx1"/>
                </a:solidFill>
              </a:rPr>
              <a:t>February </a:t>
            </a:r>
            <a:r>
              <a:rPr lang="en-US" sz="2000" smtClean="0">
                <a:solidFill>
                  <a:schemeClr val="tx1"/>
                </a:solidFill>
              </a:rPr>
              <a:t>14, </a:t>
            </a:r>
            <a:r>
              <a:rPr lang="en-US" sz="2000" dirty="0" smtClean="0">
                <a:solidFill>
                  <a:schemeClr val="tx1"/>
                </a:solidFill>
              </a:rPr>
              <a:t>2017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01000" y="6172200"/>
            <a:ext cx="4572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0265E95-77F9-457A-9EE3-4D9004F83F9A}" type="slidenum">
              <a:rPr lang="en-US" sz="1100" smtClean="0"/>
              <a:pPr>
                <a:defRPr/>
              </a:pPr>
              <a:t>1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87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974"/>
            <a:ext cx="5867400" cy="454026"/>
          </a:xfrm>
        </p:spPr>
        <p:txBody>
          <a:bodyPr/>
          <a:lstStyle/>
          <a:p>
            <a:r>
              <a:rPr lang="en-US" sz="2200" dirty="0" smtClean="0"/>
              <a:t>Budget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2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80772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                                              </a:t>
            </a:r>
            <a:r>
              <a:rPr lang="en-US" sz="1400" dirty="0" smtClean="0"/>
              <a:t>Dollar Amounts in Thousands </a:t>
            </a:r>
          </a:p>
          <a:p>
            <a:pPr marL="0" indent="0">
              <a:buNone/>
            </a:pPr>
            <a:r>
              <a:rPr lang="en-US" dirty="0" smtClean="0"/>
              <a:t>				 </a:t>
            </a:r>
            <a:r>
              <a:rPr lang="en-US" sz="1800" dirty="0" smtClean="0"/>
              <a:t>2015-2016       2016-2017     2017-2018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</a:t>
            </a:r>
            <a:r>
              <a:rPr lang="en-US" sz="1800" dirty="0"/>
              <a:t> </a:t>
            </a:r>
            <a:r>
              <a:rPr lang="en-US" sz="1800" dirty="0" smtClean="0"/>
              <a:t>                Actual              Available	   Request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smtClean="0"/>
              <a:t>State General Fund**: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1400" dirty="0" smtClean="0"/>
              <a:t>Long-Term Care………………………………….	$   968,083	          $ 1,036,778	$ 1,187,718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1400" dirty="0" smtClean="0"/>
              <a:t>Home and Community–Based Services………  	     261,945                  351,350                 336,384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1400" dirty="0" smtClean="0"/>
              <a:t>Long-Term Care Managed Care………………..  	     116,133                  127,066                 152,854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1400" dirty="0" smtClean="0"/>
              <a:t>Services to Persons w/ Disabilities……………..  	     339,077                  419,874                 445,227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1400" dirty="0" smtClean="0"/>
              <a:t>Attendant Care……………………………………   	     161,741	                218,503                 217,429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dirty="0"/>
          </a:p>
          <a:p>
            <a:pPr marL="0" indent="0">
              <a:buNone/>
              <a:tabLst>
                <a:tab pos="457200" algn="l"/>
              </a:tabLst>
            </a:pPr>
            <a:r>
              <a:rPr lang="en-US" sz="1400" dirty="0" smtClean="0"/>
              <a:t>Total General Fund…………….........................	$ 1,846,979           $ 2,153,571           $ 2,339,612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*Available amounts include the Enacted FY16-17 and the following requested FY16-17 </a:t>
            </a:r>
            <a:r>
              <a:rPr lang="en-US" sz="1200" dirty="0" err="1" smtClean="0"/>
              <a:t>Supplementals</a:t>
            </a:r>
            <a:r>
              <a:rPr lang="en-US" sz="1200" dirty="0" smtClean="0"/>
              <a:t>:</a:t>
            </a:r>
          </a:p>
          <a:p>
            <a:r>
              <a:rPr lang="en-US" sz="1200" dirty="0" smtClean="0"/>
              <a:t>Long-Term Care - $39.2M  </a:t>
            </a:r>
          </a:p>
          <a:p>
            <a:r>
              <a:rPr lang="en-US" sz="1200" dirty="0" smtClean="0"/>
              <a:t>Home and Community-Based Services - $73.7M</a:t>
            </a:r>
          </a:p>
          <a:p>
            <a:r>
              <a:rPr lang="en-US" sz="1200" dirty="0" smtClean="0"/>
              <a:t>Services to Persons with Disabilities $49.6M</a:t>
            </a:r>
          </a:p>
          <a:p>
            <a:r>
              <a:rPr lang="en-US" sz="1200" dirty="0" smtClean="0"/>
              <a:t>Attendant Care - $46.9M</a:t>
            </a:r>
          </a:p>
          <a:p>
            <a:pPr marL="0" indent="0">
              <a:buNone/>
            </a:pPr>
            <a:r>
              <a:rPr lang="en-US" sz="1200" dirty="0"/>
              <a:t>**State </a:t>
            </a:r>
            <a:r>
              <a:rPr lang="en-US" sz="1200" dirty="0" smtClean="0"/>
              <a:t>General Funds only</a:t>
            </a:r>
            <a:r>
              <a:rPr lang="en-US" sz="1400" dirty="0"/>
              <a:t> </a:t>
            </a:r>
            <a:r>
              <a:rPr lang="en-US" sz="1400" dirty="0" smtClean="0"/>
              <a:t>-</a:t>
            </a:r>
            <a:r>
              <a:rPr lang="en-US" sz="1200" dirty="0" smtClean="0"/>
              <a:t> </a:t>
            </a:r>
            <a:r>
              <a:rPr lang="en-US" sz="1200" dirty="0"/>
              <a:t>amounts do not include </a:t>
            </a:r>
            <a:r>
              <a:rPr lang="en-US" sz="1200" dirty="0" smtClean="0"/>
              <a:t>Federal, Lottery, Tobacco or other funding sources </a:t>
            </a:r>
            <a:r>
              <a:rPr lang="en-US" sz="1200" dirty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1430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544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OLTL Appropriations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3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Long-Term Care includes:</a:t>
            </a:r>
          </a:p>
          <a:p>
            <a:pPr lvl="1"/>
            <a:r>
              <a:rPr lang="en-US" dirty="0" smtClean="0"/>
              <a:t>Payments to nursing </a:t>
            </a:r>
            <a:r>
              <a:rPr lang="en-US" dirty="0"/>
              <a:t>f</a:t>
            </a:r>
            <a:r>
              <a:rPr lang="en-US" dirty="0" smtClean="0"/>
              <a:t>acilities </a:t>
            </a:r>
          </a:p>
          <a:p>
            <a:pPr lvl="1"/>
            <a:r>
              <a:rPr lang="en-US" dirty="0" smtClean="0"/>
              <a:t>Administrative and operating </a:t>
            </a:r>
            <a:r>
              <a:rPr lang="en-US" dirty="0"/>
              <a:t>c</a:t>
            </a:r>
            <a:r>
              <a:rPr lang="en-US" dirty="0" smtClean="0"/>
              <a:t>osts for OLTL to support its programs</a:t>
            </a:r>
          </a:p>
          <a:p>
            <a:pPr lvl="1"/>
            <a:r>
              <a:rPr lang="en-US" dirty="0" smtClean="0"/>
              <a:t>Community </a:t>
            </a:r>
            <a:r>
              <a:rPr lang="en-US" dirty="0" err="1" smtClean="0"/>
              <a:t>HealthChoices</a:t>
            </a:r>
            <a:endParaRPr lang="en-US" dirty="0" smtClean="0"/>
          </a:p>
          <a:p>
            <a:pPr lvl="1"/>
            <a:endParaRPr lang="en-US" dirty="0"/>
          </a:p>
          <a:p>
            <a:pPr marL="57150" indent="0">
              <a:buNone/>
            </a:pPr>
            <a:r>
              <a:rPr lang="en-US" dirty="0" smtClean="0"/>
              <a:t>Home and Community-Based Services includes:</a:t>
            </a:r>
          </a:p>
          <a:p>
            <a:pPr marL="800100" lvl="1"/>
            <a:r>
              <a:rPr lang="en-US" dirty="0" smtClean="0"/>
              <a:t>Payments for Aging Waiver services for MA participants that live in home and community-based settings</a:t>
            </a:r>
          </a:p>
          <a:p>
            <a:pPr marL="800100" lvl="1"/>
            <a:endParaRPr lang="en-US" dirty="0"/>
          </a:p>
          <a:p>
            <a:pPr marL="114300" indent="0">
              <a:buNone/>
            </a:pPr>
            <a:r>
              <a:rPr lang="en-US" dirty="0" smtClean="0"/>
              <a:t>Long-Term Care Managed Care includes:</a:t>
            </a:r>
          </a:p>
          <a:p>
            <a:pPr marL="857250" lvl="1"/>
            <a:r>
              <a:rPr lang="en-US" dirty="0" smtClean="0"/>
              <a:t>Payments for the Living Independence for the Elderly (LIFE) Program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Services to Persons with Disabilities includes:</a:t>
            </a:r>
          </a:p>
          <a:p>
            <a:pPr marL="857250" lvl="1"/>
            <a:r>
              <a:rPr lang="en-US" dirty="0" smtClean="0"/>
              <a:t>Payments for the OBRA, Independence, and </a:t>
            </a:r>
            <a:r>
              <a:rPr lang="en-US" dirty="0" err="1" smtClean="0"/>
              <a:t>CommCare</a:t>
            </a:r>
            <a:r>
              <a:rPr lang="en-US" dirty="0" smtClean="0"/>
              <a:t> waivers</a:t>
            </a:r>
          </a:p>
          <a:p>
            <a:pPr marL="857250" lvl="1"/>
            <a:endParaRPr lang="en-US" dirty="0"/>
          </a:p>
          <a:p>
            <a:pPr marL="114300" indent="0">
              <a:buNone/>
            </a:pPr>
            <a:r>
              <a:rPr lang="en-US" dirty="0" smtClean="0"/>
              <a:t>Attendant Care includes:</a:t>
            </a:r>
          </a:p>
          <a:p>
            <a:pPr marL="857250" lvl="1"/>
            <a:r>
              <a:rPr lang="en-US" dirty="0" smtClean="0"/>
              <a:t>Payments for the Act 150 Program and the Attendant Care Waiver </a:t>
            </a:r>
          </a:p>
        </p:txBody>
      </p:sp>
    </p:spTree>
    <p:extLst>
      <p:ext uri="{BB962C8B-B14F-4D97-AF65-F5344CB8AC3E}">
        <p14:creationId xmlns:p14="http://schemas.microsoft.com/office/powerpoint/2010/main" val="3526818176"/>
      </p:ext>
    </p:extLst>
  </p:cSld>
  <p:clrMapOvr>
    <a:masterClrMapping/>
  </p:clrMapOvr>
</p:sld>
</file>

<file path=ppt/theme/theme1.xml><?xml version="1.0" encoding="utf-8"?>
<a:theme xmlns:a="http://schemas.openxmlformats.org/drawingml/2006/main" name="PACAH FOG January 16, 201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S PowerPoint Template 2.potx" id="{B6C44E9C-F6AE-4C94-8999-E7924B39A930}" vid="{272F1E1F-5FFF-42BC-826E-6F2E1B03CF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353C57BF2A242AD7382073C4DE61F" ma:contentTypeVersion="1" ma:contentTypeDescription="Create a new document." ma:contentTypeScope="" ma:versionID="a45d0a9fa979fedc137bb01ebf8459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BDE08C3-4CCE-4FE4-BB10-2702FD501F55}"/>
</file>

<file path=customXml/itemProps2.xml><?xml version="1.0" encoding="utf-8"?>
<ds:datastoreItem xmlns:ds="http://schemas.openxmlformats.org/officeDocument/2006/customXml" ds:itemID="{F9A6F6EA-76E6-4D21-988B-263D7D71862F}"/>
</file>

<file path=customXml/itemProps3.xml><?xml version="1.0" encoding="utf-8"?>
<ds:datastoreItem xmlns:ds="http://schemas.openxmlformats.org/officeDocument/2006/customXml" ds:itemID="{6C1A5FDB-100E-4689-8FE8-03187D259E9F}"/>
</file>

<file path=docProps/app.xml><?xml version="1.0" encoding="utf-8"?>
<Properties xmlns="http://schemas.openxmlformats.org/officeDocument/2006/extended-properties" xmlns:vt="http://schemas.openxmlformats.org/officeDocument/2006/docPropsVTypes">
  <Template>PACAH FOG January 16, 2015</Template>
  <TotalTime>8962</TotalTime>
  <Words>103</Words>
  <Application>Microsoft Office PowerPoint</Application>
  <PresentationFormat>On-screen Show (4:3)</PresentationFormat>
  <Paragraphs>47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PACAH FOG January 16, 2015</vt:lpstr>
      <vt:lpstr> Department of Human Services Office of Long-Term Living (OLTL) FY 2017/18 Proposed Budget  </vt:lpstr>
      <vt:lpstr>Budget</vt:lpstr>
      <vt:lpstr>OLTL Appropriations</vt:lpstr>
    </vt:vector>
  </TitlesOfParts>
  <Company>PA Department of Public Welfare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PACAH FISCAL OFFICERS GROUP MEETING Friday, January 16, 2015</dc:title>
  <dc:creator>elasmith</dc:creator>
  <cp:lastModifiedBy>Morningstar, Peggy</cp:lastModifiedBy>
  <cp:revision>680</cp:revision>
  <cp:lastPrinted>2017-02-09T18:33:26Z</cp:lastPrinted>
  <dcterms:created xsi:type="dcterms:W3CDTF">2015-01-07T21:49:58Z</dcterms:created>
  <dcterms:modified xsi:type="dcterms:W3CDTF">2017-02-13T21:57:04Z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0x0101000BC353C57BF2A242AD7382073C4DE61F</vt:lpwstr>
  </property>
  <property fmtid="{D5CDD505-2E9C-101B-9397-08002B2CF9AE}" pid="3" name="Order">
    <vt:r8>5900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