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46" r:id="rId2"/>
    <p:sldId id="369" r:id="rId3"/>
    <p:sldId id="368" r:id="rId4"/>
    <p:sldId id="375" r:id="rId5"/>
    <p:sldId id="376" r:id="rId6"/>
    <p:sldId id="362" r:id="rId7"/>
    <p:sldId id="377" r:id="rId8"/>
    <p:sldId id="364" r:id="rId9"/>
    <p:sldId id="366" r:id="rId10"/>
    <p:sldId id="371" r:id="rId11"/>
    <p:sldId id="372" r:id="rId12"/>
    <p:sldId id="367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ADDD"/>
    <a:srgbClr val="0F0684"/>
    <a:srgbClr val="117D60"/>
    <a:srgbClr val="C0C0C0"/>
    <a:srgbClr val="E42D1A"/>
    <a:srgbClr val="F5B0A9"/>
    <a:srgbClr val="E7BA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2" autoAdjust="0"/>
    <p:restoredTop sz="94737" autoAdjust="0"/>
  </p:normalViewPr>
  <p:slideViewPr>
    <p:cSldViewPr>
      <p:cViewPr varScale="1">
        <p:scale>
          <a:sx n="73" d="100"/>
          <a:sy n="73" d="100"/>
        </p:scale>
        <p:origin x="169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246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695B0ABA-4834-4E50-85C1-7B30763184EE}" type="datetime1">
              <a:rPr lang="en-US"/>
              <a:pPr>
                <a:defRPr/>
              </a:pPr>
              <a:t>6/16/2017</a:t>
            </a:fld>
            <a:endParaRPr lang="en-US" dirty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AE533807-A9DB-45E6-8B73-9063D0180E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26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289120D-C593-4337-BADB-83D9DAC6871D}" type="datetimeFigureOut">
              <a:rPr lang="en-US" smtClean="0"/>
              <a:t>6/16/2017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C9CE36-9004-47D3-97F8-6C64A11578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400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1413" y="685800"/>
            <a:ext cx="46497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851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9CE36-9004-47D3-97F8-6C64A115782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771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9CE36-9004-47D3-97F8-6C64A115782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621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9CE36-9004-47D3-97F8-6C64A115782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733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9CE36-9004-47D3-97F8-6C64A115782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154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9CE36-9004-47D3-97F8-6C64A115782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5289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9CE36-9004-47D3-97F8-6C64A115782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838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143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696200" y="6086149"/>
            <a:ext cx="990600" cy="365125"/>
          </a:xfrm>
          <a:prstGeom prst="rect">
            <a:avLst/>
          </a:prstGeom>
        </p:spPr>
        <p:txBody>
          <a:bodyPr anchor="ctr"/>
          <a:lstStyle/>
          <a:p>
            <a:pPr algn="ctr"/>
            <a:fld id="{9D710453-B075-45DB-8A7B-E3C399690A0E}" type="slidenum">
              <a:rPr lang="en-US" sz="1100" smtClean="0"/>
              <a:pPr algn="ctr"/>
              <a:t>‹#›</a:t>
            </a:fld>
            <a:endParaRPr lang="en-US" sz="1100" dirty="0"/>
          </a:p>
        </p:txBody>
      </p:sp>
      <p:sp>
        <p:nvSpPr>
          <p:cNvPr id="9" name="Date Placeholder 17"/>
          <p:cNvSpPr>
            <a:spLocks noGrp="1"/>
          </p:cNvSpPr>
          <p:nvPr>
            <p:ph type="dt" sz="half" idx="10"/>
          </p:nvPr>
        </p:nvSpPr>
        <p:spPr>
          <a:xfrm>
            <a:off x="457200" y="6096000"/>
            <a:ext cx="2133600" cy="344488"/>
          </a:xfrm>
        </p:spPr>
        <p:txBody>
          <a:bodyPr anchor="ctr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9/17/15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29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7974"/>
            <a:ext cx="5410200" cy="4540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‹#›</a:t>
            </a:fld>
            <a:endParaRPr lang="en-US" sz="1100" dirty="0"/>
          </a:p>
        </p:txBody>
      </p:sp>
      <p:sp>
        <p:nvSpPr>
          <p:cNvPr id="8" name="Date Placeholder 17"/>
          <p:cNvSpPr txBox="1">
            <a:spLocks/>
          </p:cNvSpPr>
          <p:nvPr userDrawn="1"/>
        </p:nvSpPr>
        <p:spPr bwMode="white">
          <a:xfrm>
            <a:off x="457200" y="6132512"/>
            <a:ext cx="213360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bg1"/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Arial" charset="0"/>
              </a:defRPr>
            </a:lvl9pPr>
          </a:lstStyle>
          <a:p>
            <a:pPr>
              <a:defRPr/>
            </a:pPr>
            <a:fld id="{0325C054-ADA9-412A-AF41-EB1DAE3E2B77}" type="datetime1">
              <a:rPr lang="en-US" smtClean="0"/>
              <a:pPr>
                <a:defRPr/>
              </a:pPr>
              <a:t>6/16/2017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43000"/>
            <a:ext cx="81534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519975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4038600" cy="4800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1"/>
            <a:ext cx="4038600" cy="4800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Date Placeholder 17"/>
          <p:cNvSpPr>
            <a:spLocks noGrp="1"/>
          </p:cNvSpPr>
          <p:nvPr>
            <p:ph type="dt" sz="half" idx="10"/>
          </p:nvPr>
        </p:nvSpPr>
        <p:spPr>
          <a:xfrm>
            <a:off x="457200" y="6096000"/>
            <a:ext cx="2133600" cy="344488"/>
          </a:xfrm>
        </p:spPr>
        <p:txBody>
          <a:bodyPr anchor="ctr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9/17/15</a:t>
            </a:r>
            <a:endParaRPr lang="en-US" dirty="0"/>
          </a:p>
        </p:txBody>
      </p:sp>
      <p:sp>
        <p:nvSpPr>
          <p:cNvPr id="9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7696200" y="6086149"/>
            <a:ext cx="965200" cy="365125"/>
          </a:xfrm>
        </p:spPr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‹#›</a:t>
            </a:fld>
            <a:endParaRPr lang="en-US" sz="110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5410200" cy="4540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459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63976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4040188" cy="40846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041775" cy="63976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28800"/>
            <a:ext cx="4041775" cy="40846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" name="Date Placeholder 17"/>
          <p:cNvSpPr>
            <a:spLocks noGrp="1"/>
          </p:cNvSpPr>
          <p:nvPr>
            <p:ph type="dt" sz="half" idx="10"/>
          </p:nvPr>
        </p:nvSpPr>
        <p:spPr>
          <a:xfrm>
            <a:off x="457200" y="6096000"/>
            <a:ext cx="2133600" cy="344488"/>
          </a:xfrm>
        </p:spPr>
        <p:txBody>
          <a:bodyPr anchor="ctr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9/17/15</a:t>
            </a:r>
            <a:endParaRPr lang="en-US" dirty="0"/>
          </a:p>
        </p:txBody>
      </p:sp>
      <p:sp>
        <p:nvSpPr>
          <p:cNvPr id="11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7696200" y="6086149"/>
            <a:ext cx="965200" cy="365125"/>
          </a:xfrm>
        </p:spPr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‹#›</a:t>
            </a:fld>
            <a:endParaRPr lang="en-US" sz="1100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5410200" cy="4540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409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17"/>
          <p:cNvSpPr>
            <a:spLocks noGrp="1"/>
          </p:cNvSpPr>
          <p:nvPr>
            <p:ph type="dt" sz="half" idx="10"/>
          </p:nvPr>
        </p:nvSpPr>
        <p:spPr>
          <a:xfrm>
            <a:off x="457200" y="6096000"/>
            <a:ext cx="2133600" cy="344488"/>
          </a:xfrm>
        </p:spPr>
        <p:txBody>
          <a:bodyPr anchor="ctr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9/17/15</a:t>
            </a:r>
            <a:endParaRPr lang="en-US" dirty="0"/>
          </a:p>
        </p:txBody>
      </p:sp>
      <p:sp>
        <p:nvSpPr>
          <p:cNvPr id="7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7696200" y="6086149"/>
            <a:ext cx="965200" cy="365125"/>
          </a:xfrm>
        </p:spPr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‹#›</a:t>
            </a:fld>
            <a:endParaRPr lang="en-US" sz="11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5410200" cy="4540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788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7"/>
          <p:cNvSpPr>
            <a:spLocks noGrp="1"/>
          </p:cNvSpPr>
          <p:nvPr>
            <p:ph type="dt" sz="half" idx="10"/>
          </p:nvPr>
        </p:nvSpPr>
        <p:spPr>
          <a:xfrm>
            <a:off x="457200" y="6096000"/>
            <a:ext cx="2133600" cy="344488"/>
          </a:xfrm>
        </p:spPr>
        <p:txBody>
          <a:bodyPr anchor="ctr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9/17/15</a:t>
            </a:r>
            <a:endParaRPr lang="en-US" dirty="0"/>
          </a:p>
        </p:txBody>
      </p:sp>
      <p:sp>
        <p:nvSpPr>
          <p:cNvPr id="6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7696200" y="6086149"/>
            <a:ext cx="965200" cy="365125"/>
          </a:xfrm>
        </p:spPr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‹#›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259585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57200" y="6076950"/>
            <a:ext cx="8229600" cy="400050"/>
            <a:chOff x="457200" y="6076950"/>
            <a:chExt cx="8229600" cy="400050"/>
          </a:xfrm>
        </p:grpSpPr>
        <p:pic>
          <p:nvPicPr>
            <p:cNvPr id="21" name="Picture 4"/>
            <p:cNvPicPr>
              <a:picLocks noChangeAspect="1" noChangeArrowheads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6076950"/>
              <a:ext cx="82296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Rectangle 21"/>
            <p:cNvSpPr/>
            <p:nvPr userDrawn="1"/>
          </p:nvSpPr>
          <p:spPr>
            <a:xfrm>
              <a:off x="7696200" y="6076950"/>
              <a:ext cx="990600" cy="400050"/>
            </a:xfrm>
            <a:prstGeom prst="rect">
              <a:avLst/>
            </a:prstGeom>
            <a:solidFill>
              <a:srgbClr val="73ADDD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457200" y="6096000"/>
            <a:ext cx="213360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9/17/15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3124200" y="6096000"/>
            <a:ext cx="2895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76200"/>
            <a:ext cx="46482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endParaRPr lang="en-US" sz="1400" b="1" dirty="0">
              <a:latin typeface="Verdana" pitchFamily="34" charset="0"/>
              <a:cs typeface="+mn-cs"/>
            </a:endParaRPr>
          </a:p>
        </p:txBody>
      </p:sp>
      <p:sp>
        <p:nvSpPr>
          <p:cNvPr id="1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696200" y="6086149"/>
            <a:ext cx="965200" cy="365125"/>
          </a:xfrm>
          <a:prstGeom prst="rect">
            <a:avLst/>
          </a:prstGeom>
        </p:spPr>
        <p:txBody>
          <a:bodyPr anchor="ctr"/>
          <a:lstStyle/>
          <a:p>
            <a:pPr algn="ctr"/>
            <a:fld id="{9D710453-B075-45DB-8A7B-E3C399690A0E}" type="slidenum">
              <a:rPr lang="en-US" sz="1100" smtClean="0"/>
              <a:pPr algn="ctr"/>
              <a:t>‹#›</a:t>
            </a:fld>
            <a:endParaRPr lang="en-US" sz="11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57200" y="304800"/>
            <a:ext cx="8434717" cy="685800"/>
            <a:chOff x="457200" y="304800"/>
            <a:chExt cx="8434717" cy="685800"/>
          </a:xfrm>
        </p:grpSpPr>
        <p:pic>
          <p:nvPicPr>
            <p:cNvPr id="1027" name="Picture 3"/>
            <p:cNvPicPr>
              <a:picLocks noChangeAspect="1" noChangeArrowheads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92483" y="350851"/>
              <a:ext cx="2899434" cy="5936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" name="Picture 2"/>
            <p:cNvPicPr>
              <a:picLocks noChangeAspect="1" noChangeArrowheads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304800"/>
              <a:ext cx="54102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white">
          <a:xfrm>
            <a:off x="457200" y="304800"/>
            <a:ext cx="5410200" cy="4540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55" r:id="rId2"/>
    <p:sldLayoutId id="2147483850" r:id="rId3"/>
    <p:sldLayoutId id="2147483851" r:id="rId4"/>
    <p:sldLayoutId id="2147483852" r:id="rId5"/>
    <p:sldLayoutId id="2147483853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Tx/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Tx/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Tx/>
        <a:buChar char="•"/>
        <a:defRPr sz="18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Tx/>
        <a:buChar char="–"/>
        <a:defRPr sz="16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Tx/>
        <a:buChar char="»"/>
        <a:defRPr sz="18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676400"/>
          </a:xfrm>
        </p:spPr>
        <p:txBody>
          <a:bodyPr/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/>
              <a:t>Department of Human Services</a:t>
            </a:r>
            <a:br>
              <a:rPr lang="en-US" sz="2800" dirty="0" smtClean="0"/>
            </a:br>
            <a:r>
              <a:rPr lang="en-US" sz="2800" dirty="0" smtClean="0"/>
              <a:t>Office of Long-Term Living</a:t>
            </a:r>
            <a:br>
              <a:rPr lang="en-US" sz="28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276600"/>
            <a:ext cx="6400800" cy="2362200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>
                <a:solidFill>
                  <a:schemeClr val="tx1"/>
                </a:solidFill>
              </a:rPr>
              <a:t>June 13, 2017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Peggy Morningstar, Chief Financial Officer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001000" y="6172200"/>
            <a:ext cx="4572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0265E95-77F9-457A-9EE3-4D9004F83F9A}" type="slidenum">
              <a:rPr lang="en-US" sz="1100" smtClean="0"/>
              <a:pPr>
                <a:defRPr/>
              </a:pPr>
              <a:t>1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987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Plan Amendments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10</a:t>
            </a:fld>
            <a:endParaRPr lang="en-US" sz="11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The Department intends to submit SPAs to CMS for the following:</a:t>
            </a:r>
          </a:p>
          <a:p>
            <a:pPr marL="400050" lvl="1" indent="0">
              <a:buNone/>
            </a:pPr>
            <a:r>
              <a:rPr lang="en-US" b="1" dirty="0" smtClean="0"/>
              <a:t>- BAF </a:t>
            </a:r>
            <a:r>
              <a:rPr lang="en-US" b="1" dirty="0"/>
              <a:t>(nonpublic NFs) for FYs 17-18 &amp; 18-19</a:t>
            </a:r>
          </a:p>
          <a:p>
            <a:pPr marL="400050" lvl="1" indent="0">
              <a:buNone/>
            </a:pPr>
            <a:r>
              <a:rPr lang="en-US" b="1" dirty="0" smtClean="0"/>
              <a:t>- County </a:t>
            </a:r>
            <a:r>
              <a:rPr lang="en-US" b="1" dirty="0"/>
              <a:t>MDOI for FY 17-18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u="sng" dirty="0"/>
              <a:t>BAF Info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The Department is proposing to calculate a quarterly BAF in FYs 2017-2018 and 2018-2019 for nonpublic nursing facilities using a formula similar to the formula used </a:t>
            </a:r>
            <a:r>
              <a:rPr lang="en-US" dirty="0" smtClean="0"/>
              <a:t>since FY </a:t>
            </a:r>
            <a:r>
              <a:rPr lang="en-US" dirty="0"/>
              <a:t>2011-2012.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Since nursing facilities will be phased into managed care in three phases according to geographic location beginning January 1, 2018, a quarterly BAF allows for a more uniform statewide average rate than the previous formula using the one BAF for the first three quarters of the FY and then making an adjustment in the fourth quarter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u="sng" dirty="0"/>
              <a:t>County MDOI </a:t>
            </a:r>
            <a:r>
              <a:rPr lang="en-US" dirty="0" smtClean="0"/>
              <a:t>Info</a:t>
            </a:r>
          </a:p>
          <a:p>
            <a:pPr marL="0" indent="0">
              <a:buNone/>
            </a:pPr>
            <a:r>
              <a:rPr lang="en-US" dirty="0" smtClean="0"/>
              <a:t>Continuation </a:t>
            </a:r>
            <a:r>
              <a:rPr lang="en-US" dirty="0"/>
              <a:t>of supplemental payment for FY 17-18.</a:t>
            </a:r>
          </a:p>
          <a:p>
            <a:pPr marL="0" indent="0">
              <a:buNone/>
            </a:pPr>
            <a:r>
              <a:rPr lang="en-US" dirty="0"/>
              <a:t>Same formula as in FY 16-17.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841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11</a:t>
            </a:fld>
            <a:endParaRPr lang="en-US" sz="11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Notice – Notice is published in the PA Bulletins, do not rely only </a:t>
            </a:r>
            <a:r>
              <a:rPr lang="en-US" dirty="0" err="1" smtClean="0"/>
              <a:t>ListServe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248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12</a:t>
            </a:fld>
            <a:endParaRPr lang="en-US" sz="11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marL="1828800" lvl="4" indent="0">
              <a:buNone/>
            </a:pPr>
            <a:endParaRPr lang="en-US" dirty="0" smtClean="0"/>
          </a:p>
          <a:p>
            <a:pPr marL="1828800" lvl="4" indent="0">
              <a:buNone/>
            </a:pPr>
            <a:r>
              <a:rPr lang="en-US" sz="3600" dirty="0" smtClean="0"/>
              <a:t>?Questions?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668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2</a:t>
            </a:fld>
            <a:endParaRPr lang="en-US" sz="11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FY 17/18 Budget Request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Other Topics – MDOI, BAF, and Notification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Questions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8870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3</a:t>
            </a:fld>
            <a:endParaRPr lang="en-US" sz="11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FY </a:t>
            </a:r>
            <a:r>
              <a:rPr lang="en-US" dirty="0"/>
              <a:t>2017/18 Budget Request</a:t>
            </a:r>
          </a:p>
        </p:txBody>
      </p:sp>
    </p:spTree>
    <p:extLst>
      <p:ext uri="{BB962C8B-B14F-4D97-AF65-F5344CB8AC3E}">
        <p14:creationId xmlns:p14="http://schemas.microsoft.com/office/powerpoint/2010/main" val="1207928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7974"/>
            <a:ext cx="5867400" cy="454026"/>
          </a:xfrm>
        </p:spPr>
        <p:txBody>
          <a:bodyPr/>
          <a:lstStyle/>
          <a:p>
            <a:r>
              <a:rPr lang="en-US" sz="2200" dirty="0" smtClean="0"/>
              <a:t>Budget</a:t>
            </a: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4</a:t>
            </a:fld>
            <a:endParaRPr lang="en-US" sz="11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                                  </a:t>
            </a:r>
            <a:r>
              <a:rPr lang="en-US" sz="1400" dirty="0" smtClean="0"/>
              <a:t>Dollar Amounts in Thousands </a:t>
            </a:r>
          </a:p>
          <a:p>
            <a:pPr marL="0" indent="0">
              <a:buNone/>
            </a:pPr>
            <a:r>
              <a:rPr lang="en-US" dirty="0" smtClean="0"/>
              <a:t>				 </a:t>
            </a:r>
            <a:r>
              <a:rPr lang="en-US" sz="1800" b="1" dirty="0" smtClean="0"/>
              <a:t>2016-2017       2017-2018     Change</a:t>
            </a:r>
          </a:p>
          <a:p>
            <a:pPr marL="0" indent="0">
              <a:buNone/>
            </a:pPr>
            <a:r>
              <a:rPr lang="en-US" sz="1800" b="1" dirty="0"/>
              <a:t>	</a:t>
            </a:r>
            <a:r>
              <a:rPr lang="en-US" sz="1800" b="1" dirty="0" smtClean="0"/>
              <a:t>		</a:t>
            </a:r>
            <a:r>
              <a:rPr lang="en-US" sz="1800" b="1" dirty="0"/>
              <a:t> </a:t>
            </a:r>
            <a:r>
              <a:rPr lang="en-US" sz="1800" b="1" dirty="0" smtClean="0"/>
              <a:t>                Available        Request</a:t>
            </a:r>
            <a:endParaRPr lang="en-US" sz="1800" b="1" dirty="0"/>
          </a:p>
          <a:p>
            <a:pPr marL="0" indent="0">
              <a:buNone/>
            </a:pPr>
            <a:r>
              <a:rPr lang="en-US" b="1" dirty="0" smtClean="0"/>
              <a:t>State General Fund:</a:t>
            </a:r>
          </a:p>
          <a:p>
            <a:pPr marL="0" indent="0">
              <a:buNone/>
            </a:pPr>
            <a:r>
              <a:rPr lang="en-US" sz="1400" dirty="0" smtClean="0"/>
              <a:t>Long-Term Care…………………………………..     $1,036,778           $1,187,718          $ 150,940</a:t>
            </a:r>
          </a:p>
          <a:p>
            <a:pPr marL="0" indent="0">
              <a:buNone/>
            </a:pPr>
            <a:r>
              <a:rPr lang="en-US" sz="1400" dirty="0" smtClean="0"/>
              <a:t>Home and Community – Based Services………     $   351,350           $   336,384          $ (14,966)*</a:t>
            </a:r>
          </a:p>
          <a:p>
            <a:pPr marL="0" indent="0">
              <a:buNone/>
            </a:pPr>
            <a:r>
              <a:rPr lang="en-US" sz="1400" dirty="0" smtClean="0"/>
              <a:t>Long-Term Care Managed Care………………..      $   127,066           $   152,854          $  25,788</a:t>
            </a:r>
          </a:p>
          <a:p>
            <a:pPr marL="0" indent="0">
              <a:buNone/>
            </a:pPr>
            <a:r>
              <a:rPr lang="en-US" sz="1400" dirty="0" smtClean="0"/>
              <a:t>Services to Persons w/ Disabilities……………..      $   419,874           $   445,227          $  25,353</a:t>
            </a:r>
          </a:p>
          <a:p>
            <a:pPr marL="0" indent="0">
              <a:buNone/>
            </a:pPr>
            <a:r>
              <a:rPr lang="en-US" sz="1400" dirty="0" smtClean="0"/>
              <a:t>Attendant Care……………………………………      $   218,503           $   217,429          $  (1,074)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400" dirty="0" smtClean="0"/>
              <a:t>Total General Fund……………...........................     $2,153,571            $2,339,612          $ 186,041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						</a:t>
            </a:r>
            <a:endParaRPr lang="en-US" dirty="0"/>
          </a:p>
          <a:p>
            <a:pPr marL="0" indent="0">
              <a:buNone/>
            </a:pPr>
            <a:r>
              <a:rPr lang="en-US" sz="1200" dirty="0" smtClean="0"/>
              <a:t>*Proposed CHC funding is included in the Long Term Care Request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925796"/>
            <a:ext cx="548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Appropriations within this</a:t>
            </a:r>
          </a:p>
          <a:p>
            <a:r>
              <a:rPr lang="en-US" sz="2400" b="1" dirty="0" smtClean="0"/>
              <a:t>Program: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01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Appropriations: Line by 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5</a:t>
            </a:fld>
            <a:endParaRPr lang="en-US" sz="11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99269" y="1067676"/>
            <a:ext cx="8153400" cy="4724400"/>
          </a:xfrm>
        </p:spPr>
        <p:txBody>
          <a:bodyPr>
            <a:normAutofit/>
          </a:bodyPr>
          <a:lstStyle/>
          <a:p>
            <a:pPr marL="514350" lvl="1" indent="0">
              <a:buNone/>
            </a:pPr>
            <a:r>
              <a:rPr lang="en-US" sz="2800" b="1" dirty="0" smtClean="0"/>
              <a:t>Long-Term </a:t>
            </a:r>
            <a:r>
              <a:rPr lang="en-US" sz="2800" b="1" dirty="0"/>
              <a:t>Care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200" dirty="0"/>
              <a:t>Nursing Facilities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200" dirty="0"/>
              <a:t>OLTL Grants and Operating </a:t>
            </a:r>
            <a:r>
              <a:rPr lang="en-US" sz="2200" dirty="0" smtClean="0"/>
              <a:t>Contracts</a:t>
            </a:r>
          </a:p>
          <a:p>
            <a:pPr marL="1371600" lvl="3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1061244" y="2576494"/>
            <a:ext cx="6777038" cy="3390189"/>
            <a:chOff x="624" y="1728"/>
            <a:chExt cx="4269" cy="1951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624" y="1728"/>
              <a:ext cx="4269" cy="19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673" y="1733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2053" y="1729"/>
              <a:ext cx="35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2016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2410" y="1729"/>
              <a:ext cx="130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2463" y="1729"/>
              <a:ext cx="35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2017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2819" y="1729"/>
              <a:ext cx="1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2192" y="1913"/>
              <a:ext cx="70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Available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2680" y="1913"/>
              <a:ext cx="1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3074" y="1729"/>
              <a:ext cx="35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2017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3430" y="1729"/>
              <a:ext cx="130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3484" y="1729"/>
              <a:ext cx="40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2018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3146" y="1913"/>
              <a:ext cx="5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Request</a:t>
              </a: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3768" y="1913"/>
              <a:ext cx="1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4123" y="1732"/>
              <a:ext cx="578" cy="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en-US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Change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4630" y="1729"/>
              <a:ext cx="1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4359" y="1912"/>
              <a:ext cx="13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673" y="2119"/>
              <a:ext cx="53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State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1133" y="2119"/>
              <a:ext cx="56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Funds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1622" y="2119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2167" y="2119"/>
              <a:ext cx="773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$1,037M*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756" y="2119"/>
              <a:ext cx="12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187" y="2119"/>
              <a:ext cx="693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r>
                <a:rPr lang="en-US" altLang="en-US" sz="2200" dirty="0" smtClean="0">
                  <a:solidFill>
                    <a:srgbClr val="000000"/>
                  </a:solidFill>
                </a:rPr>
                <a:t>1,188</a:t>
              </a: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3726" y="2119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4139" y="2119"/>
              <a:ext cx="45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4237" y="2119"/>
              <a:ext cx="544" cy="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r>
                <a:rPr lang="en-US" altLang="en-US" sz="2200" dirty="0" smtClean="0"/>
                <a:t>151</a:t>
              </a: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>
              <a:off x="4432" y="2119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4579" y="2119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673" y="2322"/>
              <a:ext cx="121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Federal Funds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1809" y="2322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5"/>
            <p:cNvSpPr>
              <a:spLocks noChangeArrowheads="1"/>
            </p:cNvSpPr>
            <p:nvPr/>
          </p:nvSpPr>
          <p:spPr bwMode="auto">
            <a:xfrm>
              <a:off x="2116" y="2322"/>
              <a:ext cx="8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6"/>
            <p:cNvSpPr>
              <a:spLocks noChangeArrowheads="1"/>
            </p:cNvSpPr>
            <p:nvPr/>
          </p:nvSpPr>
          <p:spPr bwMode="auto">
            <a:xfrm>
              <a:off x="2167" y="2322"/>
              <a:ext cx="773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200" dirty="0" smtClean="0">
                  <a:solidFill>
                    <a:srgbClr val="000000"/>
                  </a:solidFill>
                </a:rPr>
                <a:t>$2,135M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38"/>
            <p:cNvSpPr>
              <a:spLocks noChangeArrowheads="1"/>
            </p:cNvSpPr>
            <p:nvPr/>
          </p:nvSpPr>
          <p:spPr bwMode="auto">
            <a:xfrm>
              <a:off x="3187" y="2322"/>
              <a:ext cx="702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r>
                <a:rPr lang="en-US" altLang="en-US" sz="2200" dirty="0" smtClean="0">
                  <a:solidFill>
                    <a:srgbClr val="000000"/>
                  </a:solidFill>
                </a:rPr>
                <a:t>2,289</a:t>
              </a: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39"/>
            <p:cNvSpPr>
              <a:spLocks noChangeArrowheads="1"/>
            </p:cNvSpPr>
            <p:nvPr/>
          </p:nvSpPr>
          <p:spPr bwMode="auto">
            <a:xfrm>
              <a:off x="3687" y="2322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40"/>
            <p:cNvSpPr>
              <a:spLocks noChangeArrowheads="1"/>
            </p:cNvSpPr>
            <p:nvPr/>
          </p:nvSpPr>
          <p:spPr bwMode="auto">
            <a:xfrm>
              <a:off x="4090" y="2322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41"/>
            <p:cNvSpPr>
              <a:spLocks noChangeArrowheads="1"/>
            </p:cNvSpPr>
            <p:nvPr/>
          </p:nvSpPr>
          <p:spPr bwMode="auto">
            <a:xfrm>
              <a:off x="4237" y="2322"/>
              <a:ext cx="544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200" dirty="0" smtClean="0">
                  <a:solidFill>
                    <a:srgbClr val="000000"/>
                  </a:solidFill>
                </a:rPr>
                <a:t>$154M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2"/>
            <p:cNvSpPr>
              <a:spLocks noChangeArrowheads="1"/>
            </p:cNvSpPr>
            <p:nvPr/>
          </p:nvSpPr>
          <p:spPr bwMode="auto">
            <a:xfrm>
              <a:off x="4628" y="2322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3"/>
            <p:cNvSpPr>
              <a:spLocks noChangeArrowheads="1"/>
            </p:cNvSpPr>
            <p:nvPr/>
          </p:nvSpPr>
          <p:spPr bwMode="auto">
            <a:xfrm>
              <a:off x="673" y="2524"/>
              <a:ext cx="105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Other Funds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4"/>
            <p:cNvSpPr>
              <a:spLocks noChangeArrowheads="1"/>
            </p:cNvSpPr>
            <p:nvPr/>
          </p:nvSpPr>
          <p:spPr bwMode="auto">
            <a:xfrm>
              <a:off x="1651" y="2524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5"/>
            <p:cNvSpPr>
              <a:spLocks noChangeArrowheads="1"/>
            </p:cNvSpPr>
            <p:nvPr/>
          </p:nvSpPr>
          <p:spPr bwMode="auto">
            <a:xfrm>
              <a:off x="2167" y="2524"/>
              <a:ext cx="693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   938M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46"/>
            <p:cNvSpPr>
              <a:spLocks noChangeArrowheads="1"/>
            </p:cNvSpPr>
            <p:nvPr/>
          </p:nvSpPr>
          <p:spPr bwMode="auto">
            <a:xfrm>
              <a:off x="2705" y="2524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47"/>
            <p:cNvSpPr>
              <a:spLocks noChangeArrowheads="1"/>
            </p:cNvSpPr>
            <p:nvPr/>
          </p:nvSpPr>
          <p:spPr bwMode="auto">
            <a:xfrm>
              <a:off x="3187" y="2524"/>
              <a:ext cx="693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   935M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48"/>
            <p:cNvSpPr>
              <a:spLocks noChangeArrowheads="1"/>
            </p:cNvSpPr>
            <p:nvPr/>
          </p:nvSpPr>
          <p:spPr bwMode="auto">
            <a:xfrm>
              <a:off x="3726" y="2524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49"/>
            <p:cNvSpPr>
              <a:spLocks noChangeArrowheads="1"/>
            </p:cNvSpPr>
            <p:nvPr/>
          </p:nvSpPr>
          <p:spPr bwMode="auto">
            <a:xfrm>
              <a:off x="4188" y="2524"/>
              <a:ext cx="564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200" dirty="0">
                  <a:solidFill>
                    <a:srgbClr val="000000"/>
                  </a:solidFill>
                </a:rPr>
                <a:t> </a:t>
              </a:r>
              <a:r>
                <a:rPr lang="en-US" altLang="en-US" sz="2200" dirty="0" smtClean="0">
                  <a:solidFill>
                    <a:srgbClr val="000000"/>
                  </a:solidFill>
                </a:rPr>
                <a:t>$(3)M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50"/>
            <p:cNvSpPr>
              <a:spLocks noChangeArrowheads="1"/>
            </p:cNvSpPr>
            <p:nvPr/>
          </p:nvSpPr>
          <p:spPr bwMode="auto">
            <a:xfrm>
              <a:off x="4530" y="2524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51"/>
            <p:cNvSpPr>
              <a:spLocks noChangeArrowheads="1"/>
            </p:cNvSpPr>
            <p:nvPr/>
          </p:nvSpPr>
          <p:spPr bwMode="auto">
            <a:xfrm>
              <a:off x="673" y="2727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2"/>
            <p:cNvSpPr>
              <a:spLocks noChangeArrowheads="1"/>
            </p:cNvSpPr>
            <p:nvPr/>
          </p:nvSpPr>
          <p:spPr bwMode="auto">
            <a:xfrm>
              <a:off x="2436" y="2727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3"/>
            <p:cNvSpPr>
              <a:spLocks noChangeArrowheads="1"/>
            </p:cNvSpPr>
            <p:nvPr/>
          </p:nvSpPr>
          <p:spPr bwMode="auto">
            <a:xfrm>
              <a:off x="3457" y="2727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54"/>
            <p:cNvSpPr>
              <a:spLocks noChangeArrowheads="1"/>
            </p:cNvSpPr>
            <p:nvPr/>
          </p:nvSpPr>
          <p:spPr bwMode="auto">
            <a:xfrm>
              <a:off x="4359" y="2727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55"/>
            <p:cNvSpPr>
              <a:spLocks noChangeArrowheads="1"/>
            </p:cNvSpPr>
            <p:nvPr/>
          </p:nvSpPr>
          <p:spPr bwMode="auto">
            <a:xfrm>
              <a:off x="673" y="2924"/>
              <a:ext cx="1135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Total Funds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56"/>
            <p:cNvSpPr>
              <a:spLocks noChangeArrowheads="1"/>
            </p:cNvSpPr>
            <p:nvPr/>
          </p:nvSpPr>
          <p:spPr bwMode="auto">
            <a:xfrm>
              <a:off x="1719" y="2924"/>
              <a:ext cx="13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57"/>
            <p:cNvSpPr>
              <a:spLocks noChangeArrowheads="1"/>
            </p:cNvSpPr>
            <p:nvPr/>
          </p:nvSpPr>
          <p:spPr bwMode="auto">
            <a:xfrm>
              <a:off x="2201" y="2924"/>
              <a:ext cx="524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$4.1B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58"/>
            <p:cNvSpPr>
              <a:spLocks noChangeArrowheads="1"/>
            </p:cNvSpPr>
            <p:nvPr/>
          </p:nvSpPr>
          <p:spPr bwMode="auto">
            <a:xfrm>
              <a:off x="2671" y="2924"/>
              <a:ext cx="13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59"/>
            <p:cNvSpPr>
              <a:spLocks noChangeArrowheads="1"/>
            </p:cNvSpPr>
            <p:nvPr/>
          </p:nvSpPr>
          <p:spPr bwMode="auto">
            <a:xfrm>
              <a:off x="3222" y="2924"/>
              <a:ext cx="524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$4.4B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60"/>
            <p:cNvSpPr>
              <a:spLocks noChangeArrowheads="1"/>
            </p:cNvSpPr>
            <p:nvPr/>
          </p:nvSpPr>
          <p:spPr bwMode="auto">
            <a:xfrm>
              <a:off x="3691" y="2924"/>
              <a:ext cx="13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61"/>
            <p:cNvSpPr>
              <a:spLocks noChangeArrowheads="1"/>
            </p:cNvSpPr>
            <p:nvPr/>
          </p:nvSpPr>
          <p:spPr bwMode="auto">
            <a:xfrm>
              <a:off x="4090" y="292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62"/>
            <p:cNvSpPr>
              <a:spLocks noChangeArrowheads="1"/>
            </p:cNvSpPr>
            <p:nvPr/>
          </p:nvSpPr>
          <p:spPr bwMode="auto">
            <a:xfrm>
              <a:off x="4188" y="2924"/>
              <a:ext cx="544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$302M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63"/>
            <p:cNvSpPr>
              <a:spLocks noChangeArrowheads="1"/>
            </p:cNvSpPr>
            <p:nvPr/>
          </p:nvSpPr>
          <p:spPr bwMode="auto">
            <a:xfrm>
              <a:off x="4628" y="2924"/>
              <a:ext cx="13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64"/>
            <p:cNvSpPr>
              <a:spLocks noChangeArrowheads="1"/>
            </p:cNvSpPr>
            <p:nvPr/>
          </p:nvSpPr>
          <p:spPr bwMode="auto">
            <a:xfrm>
              <a:off x="673" y="3130"/>
              <a:ext cx="8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Rectangle 65"/>
            <p:cNvSpPr>
              <a:spLocks noChangeArrowheads="1"/>
            </p:cNvSpPr>
            <p:nvPr/>
          </p:nvSpPr>
          <p:spPr bwMode="auto">
            <a:xfrm>
              <a:off x="2436" y="3130"/>
              <a:ext cx="8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ectangle 66"/>
            <p:cNvSpPr>
              <a:spLocks noChangeArrowheads="1"/>
            </p:cNvSpPr>
            <p:nvPr/>
          </p:nvSpPr>
          <p:spPr bwMode="auto">
            <a:xfrm>
              <a:off x="3457" y="3130"/>
              <a:ext cx="8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Rectangle 67"/>
            <p:cNvSpPr>
              <a:spLocks noChangeArrowheads="1"/>
            </p:cNvSpPr>
            <p:nvPr/>
          </p:nvSpPr>
          <p:spPr bwMode="auto">
            <a:xfrm>
              <a:off x="4359" y="3130"/>
              <a:ext cx="8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Rectangle 68"/>
            <p:cNvSpPr>
              <a:spLocks noChangeArrowheads="1"/>
            </p:cNvSpPr>
            <p:nvPr/>
          </p:nvSpPr>
          <p:spPr bwMode="auto">
            <a:xfrm>
              <a:off x="673" y="3258"/>
              <a:ext cx="801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Days of Care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Rectangle 69"/>
            <p:cNvSpPr>
              <a:spLocks noChangeArrowheads="1"/>
            </p:cNvSpPr>
            <p:nvPr/>
          </p:nvSpPr>
          <p:spPr bwMode="auto">
            <a:xfrm>
              <a:off x="1420" y="3258"/>
              <a:ext cx="92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Rectangle 70"/>
            <p:cNvSpPr>
              <a:spLocks noChangeArrowheads="1"/>
            </p:cNvSpPr>
            <p:nvPr/>
          </p:nvSpPr>
          <p:spPr bwMode="auto">
            <a:xfrm>
              <a:off x="2116" y="3258"/>
              <a:ext cx="646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19,170,379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Rectangle 71"/>
            <p:cNvSpPr>
              <a:spLocks noChangeArrowheads="1"/>
            </p:cNvSpPr>
            <p:nvPr/>
          </p:nvSpPr>
          <p:spPr bwMode="auto">
            <a:xfrm>
              <a:off x="2756" y="3258"/>
              <a:ext cx="92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Rectangle 72"/>
            <p:cNvSpPr>
              <a:spLocks noChangeArrowheads="1"/>
            </p:cNvSpPr>
            <p:nvPr/>
          </p:nvSpPr>
          <p:spPr bwMode="auto">
            <a:xfrm>
              <a:off x="3177" y="3250"/>
              <a:ext cx="646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19,277,571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Rectangle 73"/>
            <p:cNvSpPr>
              <a:spLocks noChangeArrowheads="1"/>
            </p:cNvSpPr>
            <p:nvPr/>
          </p:nvSpPr>
          <p:spPr bwMode="auto">
            <a:xfrm>
              <a:off x="3777" y="3258"/>
              <a:ext cx="92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Rectangle 74"/>
            <p:cNvSpPr>
              <a:spLocks noChangeArrowheads="1"/>
            </p:cNvSpPr>
            <p:nvPr/>
          </p:nvSpPr>
          <p:spPr bwMode="auto">
            <a:xfrm>
              <a:off x="4235" y="3250"/>
              <a:ext cx="46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108,088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Rectangle 75"/>
            <p:cNvSpPr>
              <a:spLocks noChangeArrowheads="1"/>
            </p:cNvSpPr>
            <p:nvPr/>
          </p:nvSpPr>
          <p:spPr bwMode="auto">
            <a:xfrm>
              <a:off x="4590" y="3258"/>
              <a:ext cx="92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Rectangle 76"/>
            <p:cNvSpPr>
              <a:spLocks noChangeArrowheads="1"/>
            </p:cNvSpPr>
            <p:nvPr/>
          </p:nvSpPr>
          <p:spPr bwMode="auto">
            <a:xfrm>
              <a:off x="673" y="340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Rectangle 77"/>
            <p:cNvSpPr>
              <a:spLocks noChangeArrowheads="1"/>
            </p:cNvSpPr>
            <p:nvPr/>
          </p:nvSpPr>
          <p:spPr bwMode="auto">
            <a:xfrm>
              <a:off x="1726" y="3405"/>
              <a:ext cx="92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Rectangle 78"/>
            <p:cNvSpPr>
              <a:spLocks noChangeArrowheads="1"/>
            </p:cNvSpPr>
            <p:nvPr/>
          </p:nvSpPr>
          <p:spPr bwMode="auto">
            <a:xfrm>
              <a:off x="2204" y="340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Rectangle 79"/>
            <p:cNvSpPr>
              <a:spLocks noChangeArrowheads="1"/>
            </p:cNvSpPr>
            <p:nvPr/>
          </p:nvSpPr>
          <p:spPr bwMode="auto">
            <a:xfrm>
              <a:off x="2667" y="3405"/>
              <a:ext cx="92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Rectangle 80"/>
            <p:cNvSpPr>
              <a:spLocks noChangeArrowheads="1"/>
            </p:cNvSpPr>
            <p:nvPr/>
          </p:nvSpPr>
          <p:spPr bwMode="auto">
            <a:xfrm>
              <a:off x="3226" y="3405"/>
              <a:ext cx="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Rectangle 81"/>
            <p:cNvSpPr>
              <a:spLocks noChangeArrowheads="1"/>
            </p:cNvSpPr>
            <p:nvPr/>
          </p:nvSpPr>
          <p:spPr bwMode="auto">
            <a:xfrm>
              <a:off x="3688" y="3405"/>
              <a:ext cx="92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Rectangle 82"/>
            <p:cNvSpPr>
              <a:spLocks noChangeArrowheads="1"/>
            </p:cNvSpPr>
            <p:nvPr/>
          </p:nvSpPr>
          <p:spPr bwMode="auto">
            <a:xfrm>
              <a:off x="4198" y="340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Rectangle 83"/>
            <p:cNvSpPr>
              <a:spLocks noChangeArrowheads="1"/>
            </p:cNvSpPr>
            <p:nvPr/>
          </p:nvSpPr>
          <p:spPr bwMode="auto">
            <a:xfrm>
              <a:off x="4519" y="3405"/>
              <a:ext cx="92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Rectangle 84"/>
            <p:cNvSpPr>
              <a:spLocks noChangeArrowheads="1"/>
            </p:cNvSpPr>
            <p:nvPr/>
          </p:nvSpPr>
          <p:spPr bwMode="auto">
            <a:xfrm>
              <a:off x="2599" y="3547"/>
              <a:ext cx="6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17559" y="5665107"/>
            <a:ext cx="35237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*Includes recommended supplemental appropriation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8602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Appropriations: Line by Line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6</a:t>
            </a:fld>
            <a:endParaRPr lang="en-US" sz="11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85800" y="1219200"/>
            <a:ext cx="7924800" cy="4438650"/>
          </a:xfrm>
        </p:spPr>
        <p:txBody>
          <a:bodyPr/>
          <a:lstStyle/>
          <a:p>
            <a:pPr marL="514350" lvl="1" indent="0">
              <a:buNone/>
            </a:pPr>
            <a:r>
              <a:rPr lang="en-US" sz="2800" b="1" dirty="0"/>
              <a:t>Home and Community-Based Services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200" dirty="0"/>
              <a:t>Aging </a:t>
            </a:r>
            <a:r>
              <a:rPr lang="en-US" sz="2200" dirty="0" smtClean="0"/>
              <a:t>Waiver</a:t>
            </a: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1195388" y="2266950"/>
            <a:ext cx="6972301" cy="3390900"/>
            <a:chOff x="753" y="1428"/>
            <a:chExt cx="4392" cy="2136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768" y="1428"/>
              <a:ext cx="4377" cy="2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407" y="1432"/>
              <a:ext cx="11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234" y="1429"/>
              <a:ext cx="76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2016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590" y="1429"/>
              <a:ext cx="130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644" y="1429"/>
              <a:ext cx="35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2017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999" y="1429"/>
              <a:ext cx="1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271" y="1613"/>
              <a:ext cx="80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Available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861" y="1613"/>
              <a:ext cx="1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3259" y="1429"/>
              <a:ext cx="35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2017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3615" y="1429"/>
              <a:ext cx="130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3669" y="1429"/>
              <a:ext cx="40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2018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3331" y="1613"/>
              <a:ext cx="63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Request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3953" y="1613"/>
              <a:ext cx="1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4254" y="1429"/>
              <a:ext cx="53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Change</a:t>
              </a: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4903" y="1429"/>
              <a:ext cx="1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4578" y="1613"/>
              <a:ext cx="1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753" y="1801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2193" y="1801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3236" y="1801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4244" y="1801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817" y="2003"/>
              <a:ext cx="10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State Funds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1766" y="2003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347" y="2003"/>
              <a:ext cx="39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r>
                <a:rPr lang="en-US" altLang="en-US" sz="2200" dirty="0" smtClean="0">
                  <a:solidFill>
                    <a:srgbClr val="000000"/>
                  </a:solidFill>
                </a:rPr>
                <a:t>351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739" y="2003"/>
              <a:ext cx="21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M*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886" y="2003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3373" y="2003"/>
              <a:ext cx="39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r>
                <a:rPr lang="en-US" altLang="en-US" sz="2200" dirty="0" smtClean="0">
                  <a:solidFill>
                    <a:srgbClr val="000000"/>
                  </a:solidFill>
                </a:rPr>
                <a:t>336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8" name="Rectangle 30"/>
            <p:cNvSpPr>
              <a:spLocks noChangeArrowheads="1"/>
            </p:cNvSpPr>
            <p:nvPr/>
          </p:nvSpPr>
          <p:spPr bwMode="auto">
            <a:xfrm>
              <a:off x="3765" y="2003"/>
              <a:ext cx="2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9" name="Rectangle 31"/>
            <p:cNvSpPr>
              <a:spLocks noChangeArrowheads="1"/>
            </p:cNvSpPr>
            <p:nvPr/>
          </p:nvSpPr>
          <p:spPr bwMode="auto">
            <a:xfrm>
              <a:off x="3912" y="2003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1" name="Rectangle 32"/>
            <p:cNvSpPr>
              <a:spLocks noChangeArrowheads="1"/>
            </p:cNvSpPr>
            <p:nvPr/>
          </p:nvSpPr>
          <p:spPr bwMode="auto">
            <a:xfrm>
              <a:off x="4358" y="2003"/>
              <a:ext cx="1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2" name="Rectangle 33"/>
            <p:cNvSpPr>
              <a:spLocks noChangeArrowheads="1"/>
            </p:cNvSpPr>
            <p:nvPr/>
          </p:nvSpPr>
          <p:spPr bwMode="auto">
            <a:xfrm>
              <a:off x="4456" y="2003"/>
              <a:ext cx="31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(15)</a:t>
              </a:r>
            </a:p>
          </p:txBody>
        </p:sp>
        <p:sp>
          <p:nvSpPr>
            <p:cNvPr id="2053" name="Rectangle 34"/>
            <p:cNvSpPr>
              <a:spLocks noChangeArrowheads="1"/>
            </p:cNvSpPr>
            <p:nvPr/>
          </p:nvSpPr>
          <p:spPr bwMode="auto">
            <a:xfrm>
              <a:off x="4652" y="2003"/>
              <a:ext cx="24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 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4" name="Rectangle 35"/>
            <p:cNvSpPr>
              <a:spLocks noChangeArrowheads="1"/>
            </p:cNvSpPr>
            <p:nvPr/>
          </p:nvSpPr>
          <p:spPr bwMode="auto">
            <a:xfrm>
              <a:off x="4799" y="2003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5" name="Rectangle 36"/>
            <p:cNvSpPr>
              <a:spLocks noChangeArrowheads="1"/>
            </p:cNvSpPr>
            <p:nvPr/>
          </p:nvSpPr>
          <p:spPr bwMode="auto">
            <a:xfrm>
              <a:off x="817" y="2206"/>
              <a:ext cx="121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Federal Funds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6" name="Rectangle 37"/>
            <p:cNvSpPr>
              <a:spLocks noChangeArrowheads="1"/>
            </p:cNvSpPr>
            <p:nvPr/>
          </p:nvSpPr>
          <p:spPr bwMode="auto">
            <a:xfrm>
              <a:off x="1953" y="2206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7" name="Rectangle 38"/>
            <p:cNvSpPr>
              <a:spLocks noChangeArrowheads="1"/>
            </p:cNvSpPr>
            <p:nvPr/>
          </p:nvSpPr>
          <p:spPr bwMode="auto">
            <a:xfrm>
              <a:off x="2347" y="2206"/>
              <a:ext cx="1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8" name="Rectangle 39"/>
            <p:cNvSpPr>
              <a:spLocks noChangeArrowheads="1"/>
            </p:cNvSpPr>
            <p:nvPr/>
          </p:nvSpPr>
          <p:spPr bwMode="auto">
            <a:xfrm>
              <a:off x="2445" y="2206"/>
              <a:ext cx="51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513M*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9" name="Rectangle 40"/>
            <p:cNvSpPr>
              <a:spLocks noChangeArrowheads="1"/>
            </p:cNvSpPr>
            <p:nvPr/>
          </p:nvSpPr>
          <p:spPr bwMode="auto">
            <a:xfrm>
              <a:off x="2886" y="2206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0" name="Rectangle 41"/>
            <p:cNvSpPr>
              <a:spLocks noChangeArrowheads="1"/>
            </p:cNvSpPr>
            <p:nvPr/>
          </p:nvSpPr>
          <p:spPr bwMode="auto">
            <a:xfrm>
              <a:off x="3373" y="2206"/>
              <a:ext cx="54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r>
                <a:rPr lang="en-US" altLang="en-US" sz="2200" dirty="0" smtClean="0">
                  <a:solidFill>
                    <a:srgbClr val="000000"/>
                  </a:solidFill>
                </a:rPr>
                <a:t>494</a:t>
              </a: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1" name="Rectangle 42"/>
            <p:cNvSpPr>
              <a:spLocks noChangeArrowheads="1"/>
            </p:cNvSpPr>
            <p:nvPr/>
          </p:nvSpPr>
          <p:spPr bwMode="auto">
            <a:xfrm>
              <a:off x="3912" y="2206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2" name="Rectangle 43"/>
            <p:cNvSpPr>
              <a:spLocks noChangeArrowheads="1"/>
            </p:cNvSpPr>
            <p:nvPr/>
          </p:nvSpPr>
          <p:spPr bwMode="auto">
            <a:xfrm>
              <a:off x="4358" y="2206"/>
              <a:ext cx="1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3" name="Rectangle 44"/>
            <p:cNvSpPr>
              <a:spLocks noChangeArrowheads="1"/>
            </p:cNvSpPr>
            <p:nvPr/>
          </p:nvSpPr>
          <p:spPr bwMode="auto">
            <a:xfrm>
              <a:off x="4456" y="2206"/>
              <a:ext cx="46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200" dirty="0" smtClean="0">
                  <a:solidFill>
                    <a:srgbClr val="000000"/>
                  </a:solidFill>
                </a:rPr>
                <a:t>(19)</a:t>
              </a: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4" name="Rectangle 45"/>
            <p:cNvSpPr>
              <a:spLocks noChangeArrowheads="1"/>
            </p:cNvSpPr>
            <p:nvPr/>
          </p:nvSpPr>
          <p:spPr bwMode="auto">
            <a:xfrm>
              <a:off x="4799" y="2206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5" name="Rectangle 46"/>
            <p:cNvSpPr>
              <a:spLocks noChangeArrowheads="1"/>
            </p:cNvSpPr>
            <p:nvPr/>
          </p:nvSpPr>
          <p:spPr bwMode="auto">
            <a:xfrm>
              <a:off x="817" y="2408"/>
              <a:ext cx="105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Other Funds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6" name="Rectangle 47"/>
            <p:cNvSpPr>
              <a:spLocks noChangeArrowheads="1"/>
            </p:cNvSpPr>
            <p:nvPr/>
          </p:nvSpPr>
          <p:spPr bwMode="auto">
            <a:xfrm>
              <a:off x="1795" y="2408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7" name="Rectangle 48"/>
            <p:cNvSpPr>
              <a:spLocks noChangeArrowheads="1"/>
            </p:cNvSpPr>
            <p:nvPr/>
          </p:nvSpPr>
          <p:spPr bwMode="auto">
            <a:xfrm>
              <a:off x="2347" y="2408"/>
              <a:ext cx="54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$205M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" name="Rectangle 49"/>
            <p:cNvSpPr>
              <a:spLocks noChangeArrowheads="1"/>
            </p:cNvSpPr>
            <p:nvPr/>
          </p:nvSpPr>
          <p:spPr bwMode="auto">
            <a:xfrm>
              <a:off x="2886" y="2408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9" name="Rectangle 50"/>
            <p:cNvSpPr>
              <a:spLocks noChangeArrowheads="1"/>
            </p:cNvSpPr>
            <p:nvPr/>
          </p:nvSpPr>
          <p:spPr bwMode="auto">
            <a:xfrm>
              <a:off x="3373" y="2408"/>
              <a:ext cx="54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r>
                <a:rPr lang="en-US" altLang="en-US" sz="2200" dirty="0" smtClean="0">
                  <a:solidFill>
                    <a:srgbClr val="000000"/>
                  </a:solidFill>
                </a:rPr>
                <a:t>215</a:t>
              </a: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0" name="Rectangle 51"/>
            <p:cNvSpPr>
              <a:spLocks noChangeArrowheads="1"/>
            </p:cNvSpPr>
            <p:nvPr/>
          </p:nvSpPr>
          <p:spPr bwMode="auto">
            <a:xfrm>
              <a:off x="3912" y="2408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1" name="Rectangle 52"/>
            <p:cNvSpPr>
              <a:spLocks noChangeArrowheads="1"/>
            </p:cNvSpPr>
            <p:nvPr/>
          </p:nvSpPr>
          <p:spPr bwMode="auto">
            <a:xfrm>
              <a:off x="4358" y="2408"/>
              <a:ext cx="54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200" dirty="0" smtClean="0">
                  <a:solidFill>
                    <a:srgbClr val="000000"/>
                  </a:solidFill>
                </a:rPr>
                <a:t>$10M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2" name="Rectangle 53"/>
            <p:cNvSpPr>
              <a:spLocks noChangeArrowheads="1"/>
            </p:cNvSpPr>
            <p:nvPr/>
          </p:nvSpPr>
          <p:spPr bwMode="auto">
            <a:xfrm>
              <a:off x="4371" y="2408"/>
              <a:ext cx="36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3" name="Rectangle 54"/>
            <p:cNvSpPr>
              <a:spLocks noChangeArrowheads="1"/>
            </p:cNvSpPr>
            <p:nvPr/>
          </p:nvSpPr>
          <p:spPr bwMode="auto">
            <a:xfrm>
              <a:off x="817" y="2611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4" name="Rectangle 55"/>
            <p:cNvSpPr>
              <a:spLocks noChangeArrowheads="1"/>
            </p:cNvSpPr>
            <p:nvPr/>
          </p:nvSpPr>
          <p:spPr bwMode="auto">
            <a:xfrm>
              <a:off x="2617" y="2611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5" name="Rectangle 56"/>
            <p:cNvSpPr>
              <a:spLocks noChangeArrowheads="1"/>
            </p:cNvSpPr>
            <p:nvPr/>
          </p:nvSpPr>
          <p:spPr bwMode="auto">
            <a:xfrm>
              <a:off x="3642" y="2611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6" name="Rectangle 57"/>
            <p:cNvSpPr>
              <a:spLocks noChangeArrowheads="1"/>
            </p:cNvSpPr>
            <p:nvPr/>
          </p:nvSpPr>
          <p:spPr bwMode="auto">
            <a:xfrm>
              <a:off x="4578" y="2611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7" name="Rectangle 58"/>
            <p:cNvSpPr>
              <a:spLocks noChangeArrowheads="1"/>
            </p:cNvSpPr>
            <p:nvPr/>
          </p:nvSpPr>
          <p:spPr bwMode="auto">
            <a:xfrm>
              <a:off x="817" y="2807"/>
              <a:ext cx="1135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Total Funds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8" name="Rectangle 59"/>
            <p:cNvSpPr>
              <a:spLocks noChangeArrowheads="1"/>
            </p:cNvSpPr>
            <p:nvPr/>
          </p:nvSpPr>
          <p:spPr bwMode="auto">
            <a:xfrm>
              <a:off x="1863" y="2807"/>
              <a:ext cx="13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9" name="Rectangle 60"/>
            <p:cNvSpPr>
              <a:spLocks noChangeArrowheads="1"/>
            </p:cNvSpPr>
            <p:nvPr/>
          </p:nvSpPr>
          <p:spPr bwMode="auto">
            <a:xfrm>
              <a:off x="2271" y="2807"/>
              <a:ext cx="71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 </a:t>
              </a: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1.069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0" name="Rectangle 61"/>
            <p:cNvSpPr>
              <a:spLocks noChangeArrowheads="1"/>
            </p:cNvSpPr>
            <p:nvPr/>
          </p:nvSpPr>
          <p:spPr bwMode="auto">
            <a:xfrm>
              <a:off x="2848" y="2807"/>
              <a:ext cx="21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1" name="Rectangle 62"/>
            <p:cNvSpPr>
              <a:spLocks noChangeArrowheads="1"/>
            </p:cNvSpPr>
            <p:nvPr/>
          </p:nvSpPr>
          <p:spPr bwMode="auto">
            <a:xfrm>
              <a:off x="3373" y="2807"/>
              <a:ext cx="673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r>
                <a:rPr lang="en-US" altLang="en-US" sz="2200" b="1" dirty="0" smtClean="0">
                  <a:solidFill>
                    <a:srgbClr val="000000"/>
                  </a:solidFill>
                </a:rPr>
                <a:t>1.045B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2" name="Rectangle 63"/>
            <p:cNvSpPr>
              <a:spLocks noChangeArrowheads="1"/>
            </p:cNvSpPr>
            <p:nvPr/>
          </p:nvSpPr>
          <p:spPr bwMode="auto">
            <a:xfrm>
              <a:off x="3912" y="2807"/>
              <a:ext cx="13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3" name="Rectangle 64"/>
            <p:cNvSpPr>
              <a:spLocks noChangeArrowheads="1"/>
            </p:cNvSpPr>
            <p:nvPr/>
          </p:nvSpPr>
          <p:spPr bwMode="auto">
            <a:xfrm>
              <a:off x="4358" y="2807"/>
              <a:ext cx="182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4" name="Rectangle 65"/>
            <p:cNvSpPr>
              <a:spLocks noChangeArrowheads="1"/>
            </p:cNvSpPr>
            <p:nvPr/>
          </p:nvSpPr>
          <p:spPr bwMode="auto">
            <a:xfrm>
              <a:off x="4456" y="2807"/>
              <a:ext cx="46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200" b="1" dirty="0" smtClean="0">
                  <a:solidFill>
                    <a:srgbClr val="000000"/>
                  </a:solidFill>
                </a:rPr>
                <a:t>(24)</a:t>
              </a: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5" name="Rectangle 66"/>
            <p:cNvSpPr>
              <a:spLocks noChangeArrowheads="1"/>
            </p:cNvSpPr>
            <p:nvPr/>
          </p:nvSpPr>
          <p:spPr bwMode="auto">
            <a:xfrm>
              <a:off x="4799" y="2807"/>
              <a:ext cx="13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6" name="Rectangle 67"/>
            <p:cNvSpPr>
              <a:spLocks noChangeArrowheads="1"/>
            </p:cNvSpPr>
            <p:nvPr/>
          </p:nvSpPr>
          <p:spPr bwMode="auto">
            <a:xfrm>
              <a:off x="817" y="3014"/>
              <a:ext cx="8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7" name="Rectangle 68"/>
            <p:cNvSpPr>
              <a:spLocks noChangeArrowheads="1"/>
            </p:cNvSpPr>
            <p:nvPr/>
          </p:nvSpPr>
          <p:spPr bwMode="auto">
            <a:xfrm>
              <a:off x="2617" y="3014"/>
              <a:ext cx="8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8" name="Rectangle 69"/>
            <p:cNvSpPr>
              <a:spLocks noChangeArrowheads="1"/>
            </p:cNvSpPr>
            <p:nvPr/>
          </p:nvSpPr>
          <p:spPr bwMode="auto">
            <a:xfrm>
              <a:off x="3642" y="3014"/>
              <a:ext cx="8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" name="Rectangle 70"/>
            <p:cNvSpPr>
              <a:spLocks noChangeArrowheads="1"/>
            </p:cNvSpPr>
            <p:nvPr/>
          </p:nvSpPr>
          <p:spPr bwMode="auto">
            <a:xfrm>
              <a:off x="4578" y="3014"/>
              <a:ext cx="8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0" name="Rectangle 71"/>
            <p:cNvSpPr>
              <a:spLocks noChangeArrowheads="1"/>
            </p:cNvSpPr>
            <p:nvPr/>
          </p:nvSpPr>
          <p:spPr bwMode="auto">
            <a:xfrm>
              <a:off x="817" y="3142"/>
              <a:ext cx="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091" name="Rectangle 72"/>
            <p:cNvSpPr>
              <a:spLocks noChangeArrowheads="1"/>
            </p:cNvSpPr>
            <p:nvPr/>
          </p:nvSpPr>
          <p:spPr bwMode="auto">
            <a:xfrm>
              <a:off x="1599" y="3142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2" name="Rectangle 73"/>
            <p:cNvSpPr>
              <a:spLocks noChangeArrowheads="1"/>
            </p:cNvSpPr>
            <p:nvPr/>
          </p:nvSpPr>
          <p:spPr bwMode="auto">
            <a:xfrm>
              <a:off x="2421" y="3142"/>
              <a:ext cx="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3" name="Rectangle 74"/>
            <p:cNvSpPr>
              <a:spLocks noChangeArrowheads="1"/>
            </p:cNvSpPr>
            <p:nvPr/>
          </p:nvSpPr>
          <p:spPr bwMode="auto">
            <a:xfrm>
              <a:off x="2813" y="3142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4" name="Rectangle 75"/>
            <p:cNvSpPr>
              <a:spLocks noChangeArrowheads="1"/>
            </p:cNvSpPr>
            <p:nvPr/>
          </p:nvSpPr>
          <p:spPr bwMode="auto">
            <a:xfrm>
              <a:off x="3446" y="3142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5" name="Rectangle 76"/>
            <p:cNvSpPr>
              <a:spLocks noChangeArrowheads="1"/>
            </p:cNvSpPr>
            <p:nvPr/>
          </p:nvSpPr>
          <p:spPr bwMode="auto">
            <a:xfrm>
              <a:off x="3838" y="3142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6" name="Rectangle 77"/>
            <p:cNvSpPr>
              <a:spLocks noChangeArrowheads="1"/>
            </p:cNvSpPr>
            <p:nvPr/>
          </p:nvSpPr>
          <p:spPr bwMode="auto">
            <a:xfrm>
              <a:off x="4418" y="3142"/>
              <a:ext cx="0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7" name="Rectangle 78"/>
            <p:cNvSpPr>
              <a:spLocks noChangeArrowheads="1"/>
            </p:cNvSpPr>
            <p:nvPr/>
          </p:nvSpPr>
          <p:spPr bwMode="auto">
            <a:xfrm>
              <a:off x="4738" y="3142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8" name="Rectangle 79"/>
            <p:cNvSpPr>
              <a:spLocks noChangeArrowheads="1"/>
            </p:cNvSpPr>
            <p:nvPr/>
          </p:nvSpPr>
          <p:spPr bwMode="auto">
            <a:xfrm>
              <a:off x="817" y="3289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9" name="Rectangle 80"/>
            <p:cNvSpPr>
              <a:spLocks noChangeArrowheads="1"/>
            </p:cNvSpPr>
            <p:nvPr/>
          </p:nvSpPr>
          <p:spPr bwMode="auto">
            <a:xfrm>
              <a:off x="1913" y="3289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0" name="Rectangle 81"/>
            <p:cNvSpPr>
              <a:spLocks noChangeArrowheads="1"/>
            </p:cNvSpPr>
            <p:nvPr/>
          </p:nvSpPr>
          <p:spPr bwMode="auto">
            <a:xfrm>
              <a:off x="2386" y="3289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1" name="Rectangle 82"/>
            <p:cNvSpPr>
              <a:spLocks noChangeArrowheads="1"/>
            </p:cNvSpPr>
            <p:nvPr/>
          </p:nvSpPr>
          <p:spPr bwMode="auto">
            <a:xfrm>
              <a:off x="2848" y="3289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2" name="Rectangle 83"/>
            <p:cNvSpPr>
              <a:spLocks noChangeArrowheads="1"/>
            </p:cNvSpPr>
            <p:nvPr/>
          </p:nvSpPr>
          <p:spPr bwMode="auto">
            <a:xfrm>
              <a:off x="3411" y="3289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3" name="Rectangle 84"/>
            <p:cNvSpPr>
              <a:spLocks noChangeArrowheads="1"/>
            </p:cNvSpPr>
            <p:nvPr/>
          </p:nvSpPr>
          <p:spPr bwMode="auto">
            <a:xfrm>
              <a:off x="3873" y="3289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4" name="Rectangle 85"/>
            <p:cNvSpPr>
              <a:spLocks noChangeArrowheads="1"/>
            </p:cNvSpPr>
            <p:nvPr/>
          </p:nvSpPr>
          <p:spPr bwMode="auto">
            <a:xfrm>
              <a:off x="4394" y="3289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5" name="Rectangle 86"/>
            <p:cNvSpPr>
              <a:spLocks noChangeArrowheads="1"/>
            </p:cNvSpPr>
            <p:nvPr/>
          </p:nvSpPr>
          <p:spPr bwMode="auto">
            <a:xfrm>
              <a:off x="4763" y="3289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6" name="Rectangle 87"/>
            <p:cNvSpPr>
              <a:spLocks noChangeArrowheads="1"/>
            </p:cNvSpPr>
            <p:nvPr/>
          </p:nvSpPr>
          <p:spPr bwMode="auto">
            <a:xfrm>
              <a:off x="2743" y="3432"/>
              <a:ext cx="6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50" name="TextBox 2049"/>
          <p:cNvSpPr txBox="1"/>
          <p:nvPr/>
        </p:nvSpPr>
        <p:spPr>
          <a:xfrm>
            <a:off x="741892" y="5657850"/>
            <a:ext cx="5149167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*Includes recommended supplemental </a:t>
            </a:r>
            <a:r>
              <a:rPr lang="en-US" sz="1100" dirty="0" smtClean="0"/>
              <a:t>appropriation $73.7M State, $48.2M Fed.</a:t>
            </a:r>
            <a:endParaRPr lang="en-US" sz="1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12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Appropriations: Line by Line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7</a:t>
            </a:fld>
            <a:endParaRPr lang="en-US" sz="11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200" y="1143000"/>
            <a:ext cx="8153400" cy="3867150"/>
          </a:xfrm>
        </p:spPr>
        <p:txBody>
          <a:bodyPr/>
          <a:lstStyle/>
          <a:p>
            <a:pPr marL="514350" lvl="1" indent="0">
              <a:buNone/>
            </a:pPr>
            <a:r>
              <a:rPr lang="en-US" sz="2800" b="1" smtClean="0"/>
              <a:t>Long Term </a:t>
            </a:r>
            <a:r>
              <a:rPr lang="en-US" sz="2800" b="1" dirty="0"/>
              <a:t>Care- Managed Care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200" dirty="0"/>
              <a:t>LIFE </a:t>
            </a:r>
            <a:r>
              <a:rPr lang="en-US" sz="2200" dirty="0" smtClean="0"/>
              <a:t>Program</a:t>
            </a:r>
          </a:p>
          <a:p>
            <a:pPr marL="1371600" lvl="3" indent="0">
              <a:buNone/>
            </a:pPr>
            <a:endParaRPr lang="en-US" sz="2400" dirty="0"/>
          </a:p>
          <a:p>
            <a:endParaRPr lang="en-US" sz="1800" kern="1200" dirty="0">
              <a:latin typeface="Arial" pitchFamily="34" charset="0"/>
              <a:ea typeface="ＭＳ Ｐゴシック" pitchFamily="-106" charset="-128"/>
              <a:cs typeface="Arial" pitchFamily="34" charset="0"/>
            </a:endParaRP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1033463" y="2438400"/>
            <a:ext cx="6777037" cy="3127375"/>
            <a:chOff x="651" y="1536"/>
            <a:chExt cx="4269" cy="1970"/>
          </a:xfrm>
        </p:grpSpPr>
        <p:sp>
          <p:nvSpPr>
            <p:cNvPr id="2048" name="AutoShape 3"/>
            <p:cNvSpPr>
              <a:spLocks noChangeAspect="1" noChangeArrowheads="1" noTextEdit="1"/>
            </p:cNvSpPr>
            <p:nvPr/>
          </p:nvSpPr>
          <p:spPr bwMode="auto">
            <a:xfrm>
              <a:off x="651" y="1536"/>
              <a:ext cx="4269" cy="1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9" name="Rectangle 5"/>
            <p:cNvSpPr>
              <a:spLocks noChangeArrowheads="1"/>
            </p:cNvSpPr>
            <p:nvPr/>
          </p:nvSpPr>
          <p:spPr bwMode="auto">
            <a:xfrm>
              <a:off x="1362" y="1540"/>
              <a:ext cx="11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1" name="Rectangle 6"/>
            <p:cNvSpPr>
              <a:spLocks noChangeArrowheads="1"/>
            </p:cNvSpPr>
            <p:nvPr/>
          </p:nvSpPr>
          <p:spPr bwMode="auto">
            <a:xfrm>
              <a:off x="2131" y="1537"/>
              <a:ext cx="35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2016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2" name="Rectangle 7"/>
            <p:cNvSpPr>
              <a:spLocks noChangeArrowheads="1"/>
            </p:cNvSpPr>
            <p:nvPr/>
          </p:nvSpPr>
          <p:spPr bwMode="auto">
            <a:xfrm>
              <a:off x="2488" y="1537"/>
              <a:ext cx="130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3" name="Rectangle 8"/>
            <p:cNvSpPr>
              <a:spLocks noChangeArrowheads="1"/>
            </p:cNvSpPr>
            <p:nvPr/>
          </p:nvSpPr>
          <p:spPr bwMode="auto">
            <a:xfrm>
              <a:off x="2541" y="1537"/>
              <a:ext cx="35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2017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4" name="Rectangle 9"/>
            <p:cNvSpPr>
              <a:spLocks noChangeArrowheads="1"/>
            </p:cNvSpPr>
            <p:nvPr/>
          </p:nvSpPr>
          <p:spPr bwMode="auto">
            <a:xfrm>
              <a:off x="2897" y="1537"/>
              <a:ext cx="1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5" name="Rectangle 10"/>
            <p:cNvSpPr>
              <a:spLocks noChangeArrowheads="1"/>
            </p:cNvSpPr>
            <p:nvPr/>
          </p:nvSpPr>
          <p:spPr bwMode="auto">
            <a:xfrm>
              <a:off x="2160" y="1721"/>
              <a:ext cx="81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000" b="1" dirty="0" smtClean="0">
                  <a:solidFill>
                    <a:srgbClr val="000000"/>
                  </a:solidFill>
                </a:rPr>
                <a:t>Available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6" name="Rectangle 11"/>
            <p:cNvSpPr>
              <a:spLocks noChangeArrowheads="1"/>
            </p:cNvSpPr>
            <p:nvPr/>
          </p:nvSpPr>
          <p:spPr bwMode="auto">
            <a:xfrm>
              <a:off x="2758" y="1721"/>
              <a:ext cx="1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7" name="Rectangle 12"/>
            <p:cNvSpPr>
              <a:spLocks noChangeArrowheads="1"/>
            </p:cNvSpPr>
            <p:nvPr/>
          </p:nvSpPr>
          <p:spPr bwMode="auto">
            <a:xfrm>
              <a:off x="3117" y="1537"/>
              <a:ext cx="35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2017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8" name="Rectangle 13"/>
            <p:cNvSpPr>
              <a:spLocks noChangeArrowheads="1"/>
            </p:cNvSpPr>
            <p:nvPr/>
          </p:nvSpPr>
          <p:spPr bwMode="auto">
            <a:xfrm>
              <a:off x="3474" y="1537"/>
              <a:ext cx="130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9" name="Rectangle 14"/>
            <p:cNvSpPr>
              <a:spLocks noChangeArrowheads="1"/>
            </p:cNvSpPr>
            <p:nvPr/>
          </p:nvSpPr>
          <p:spPr bwMode="auto">
            <a:xfrm>
              <a:off x="3527" y="1537"/>
              <a:ext cx="40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2018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0" name="Rectangle 15"/>
            <p:cNvSpPr>
              <a:spLocks noChangeArrowheads="1"/>
            </p:cNvSpPr>
            <p:nvPr/>
          </p:nvSpPr>
          <p:spPr bwMode="auto">
            <a:xfrm>
              <a:off x="3189" y="1721"/>
              <a:ext cx="5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Request</a:t>
              </a:r>
            </a:p>
          </p:txBody>
        </p:sp>
        <p:sp>
          <p:nvSpPr>
            <p:cNvPr id="2061" name="Rectangle 16"/>
            <p:cNvSpPr>
              <a:spLocks noChangeArrowheads="1"/>
            </p:cNvSpPr>
            <p:nvPr/>
          </p:nvSpPr>
          <p:spPr bwMode="auto">
            <a:xfrm>
              <a:off x="3811" y="1721"/>
              <a:ext cx="1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2" name="Rectangle 17"/>
            <p:cNvSpPr>
              <a:spLocks noChangeArrowheads="1"/>
            </p:cNvSpPr>
            <p:nvPr/>
          </p:nvSpPr>
          <p:spPr bwMode="auto">
            <a:xfrm>
              <a:off x="4062" y="1537"/>
              <a:ext cx="53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Change</a:t>
              </a:r>
            </a:p>
          </p:txBody>
        </p:sp>
        <p:sp>
          <p:nvSpPr>
            <p:cNvPr id="2063" name="Rectangle 18"/>
            <p:cNvSpPr>
              <a:spLocks noChangeArrowheads="1"/>
            </p:cNvSpPr>
            <p:nvPr/>
          </p:nvSpPr>
          <p:spPr bwMode="auto">
            <a:xfrm>
              <a:off x="4711" y="1537"/>
              <a:ext cx="1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4" name="Rectangle 19"/>
            <p:cNvSpPr>
              <a:spLocks noChangeArrowheads="1"/>
            </p:cNvSpPr>
            <p:nvPr/>
          </p:nvSpPr>
          <p:spPr bwMode="auto">
            <a:xfrm>
              <a:off x="1362" y="1909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5" name="Rectangle 20"/>
            <p:cNvSpPr>
              <a:spLocks noChangeArrowheads="1"/>
            </p:cNvSpPr>
            <p:nvPr/>
          </p:nvSpPr>
          <p:spPr bwMode="auto">
            <a:xfrm>
              <a:off x="2514" y="1909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6" name="Rectangle 21"/>
            <p:cNvSpPr>
              <a:spLocks noChangeArrowheads="1"/>
            </p:cNvSpPr>
            <p:nvPr/>
          </p:nvSpPr>
          <p:spPr bwMode="auto">
            <a:xfrm>
              <a:off x="3500" y="1909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7" name="Rectangle 22"/>
            <p:cNvSpPr>
              <a:spLocks noChangeArrowheads="1"/>
            </p:cNvSpPr>
            <p:nvPr/>
          </p:nvSpPr>
          <p:spPr bwMode="auto">
            <a:xfrm>
              <a:off x="4387" y="1909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" name="Rectangle 23"/>
            <p:cNvSpPr>
              <a:spLocks noChangeArrowheads="1"/>
            </p:cNvSpPr>
            <p:nvPr/>
          </p:nvSpPr>
          <p:spPr bwMode="auto">
            <a:xfrm>
              <a:off x="772" y="2111"/>
              <a:ext cx="10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State Funds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9" name="Rectangle 24"/>
            <p:cNvSpPr>
              <a:spLocks noChangeArrowheads="1"/>
            </p:cNvSpPr>
            <p:nvPr/>
          </p:nvSpPr>
          <p:spPr bwMode="auto">
            <a:xfrm>
              <a:off x="1721" y="2111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0" name="Rectangle 25"/>
            <p:cNvSpPr>
              <a:spLocks noChangeArrowheads="1"/>
            </p:cNvSpPr>
            <p:nvPr/>
          </p:nvSpPr>
          <p:spPr bwMode="auto">
            <a:xfrm>
              <a:off x="2245" y="2111"/>
              <a:ext cx="39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r>
                <a:rPr lang="en-US" altLang="en-US" sz="2200" dirty="0" smtClean="0">
                  <a:solidFill>
                    <a:srgbClr val="000000"/>
                  </a:solidFill>
                </a:rPr>
                <a:t>127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1" name="Rectangle 26"/>
            <p:cNvSpPr>
              <a:spLocks noChangeArrowheads="1"/>
            </p:cNvSpPr>
            <p:nvPr/>
          </p:nvSpPr>
          <p:spPr bwMode="auto">
            <a:xfrm>
              <a:off x="2636" y="2111"/>
              <a:ext cx="2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2" name="Rectangle 27"/>
            <p:cNvSpPr>
              <a:spLocks noChangeArrowheads="1"/>
            </p:cNvSpPr>
            <p:nvPr/>
          </p:nvSpPr>
          <p:spPr bwMode="auto">
            <a:xfrm>
              <a:off x="2783" y="2111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3" name="Rectangle 28"/>
            <p:cNvSpPr>
              <a:spLocks noChangeArrowheads="1"/>
            </p:cNvSpPr>
            <p:nvPr/>
          </p:nvSpPr>
          <p:spPr bwMode="auto">
            <a:xfrm>
              <a:off x="3232" y="2111"/>
              <a:ext cx="39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$153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4" name="Rectangle 29"/>
            <p:cNvSpPr>
              <a:spLocks noChangeArrowheads="1"/>
            </p:cNvSpPr>
            <p:nvPr/>
          </p:nvSpPr>
          <p:spPr bwMode="auto">
            <a:xfrm>
              <a:off x="3623" y="2111"/>
              <a:ext cx="2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5" name="Rectangle 30"/>
            <p:cNvSpPr>
              <a:spLocks noChangeArrowheads="1"/>
            </p:cNvSpPr>
            <p:nvPr/>
          </p:nvSpPr>
          <p:spPr bwMode="auto">
            <a:xfrm>
              <a:off x="3770" y="2111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6" name="Rectangle 31"/>
            <p:cNvSpPr>
              <a:spLocks noChangeArrowheads="1"/>
            </p:cNvSpPr>
            <p:nvPr/>
          </p:nvSpPr>
          <p:spPr bwMode="auto">
            <a:xfrm>
              <a:off x="4166" y="2111"/>
              <a:ext cx="29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$26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7" name="Rectangle 32"/>
            <p:cNvSpPr>
              <a:spLocks noChangeArrowheads="1"/>
            </p:cNvSpPr>
            <p:nvPr/>
          </p:nvSpPr>
          <p:spPr bwMode="auto">
            <a:xfrm>
              <a:off x="4459" y="2111"/>
              <a:ext cx="2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8" name="Rectangle 33"/>
            <p:cNvSpPr>
              <a:spLocks noChangeArrowheads="1"/>
            </p:cNvSpPr>
            <p:nvPr/>
          </p:nvSpPr>
          <p:spPr bwMode="auto">
            <a:xfrm>
              <a:off x="4606" y="2111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9" name="Rectangle 34"/>
            <p:cNvSpPr>
              <a:spLocks noChangeArrowheads="1"/>
            </p:cNvSpPr>
            <p:nvPr/>
          </p:nvSpPr>
          <p:spPr bwMode="auto">
            <a:xfrm>
              <a:off x="772" y="2314"/>
              <a:ext cx="121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Federal Funds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Rectangle 35"/>
            <p:cNvSpPr>
              <a:spLocks noChangeArrowheads="1"/>
            </p:cNvSpPr>
            <p:nvPr/>
          </p:nvSpPr>
          <p:spPr bwMode="auto">
            <a:xfrm>
              <a:off x="1908" y="2314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Rectangle 36"/>
            <p:cNvSpPr>
              <a:spLocks noChangeArrowheads="1"/>
            </p:cNvSpPr>
            <p:nvPr/>
          </p:nvSpPr>
          <p:spPr bwMode="auto">
            <a:xfrm>
              <a:off x="2245" y="2314"/>
              <a:ext cx="1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Rectangle 37"/>
            <p:cNvSpPr>
              <a:spLocks noChangeArrowheads="1"/>
            </p:cNvSpPr>
            <p:nvPr/>
          </p:nvSpPr>
          <p:spPr bwMode="auto">
            <a:xfrm>
              <a:off x="2343" y="2314"/>
              <a:ext cx="44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200" dirty="0" smtClean="0">
                  <a:solidFill>
                    <a:srgbClr val="000000"/>
                  </a:solidFill>
                </a:rPr>
                <a:t>147</a:t>
              </a: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Rectangle 38"/>
            <p:cNvSpPr>
              <a:spLocks noChangeArrowheads="1"/>
            </p:cNvSpPr>
            <p:nvPr/>
          </p:nvSpPr>
          <p:spPr bwMode="auto">
            <a:xfrm>
              <a:off x="2783" y="2314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Rectangle 39"/>
            <p:cNvSpPr>
              <a:spLocks noChangeArrowheads="1"/>
            </p:cNvSpPr>
            <p:nvPr/>
          </p:nvSpPr>
          <p:spPr bwMode="auto">
            <a:xfrm>
              <a:off x="3232" y="2314"/>
              <a:ext cx="54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$164M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Rectangle 40"/>
            <p:cNvSpPr>
              <a:spLocks noChangeArrowheads="1"/>
            </p:cNvSpPr>
            <p:nvPr/>
          </p:nvSpPr>
          <p:spPr bwMode="auto">
            <a:xfrm>
              <a:off x="3770" y="2314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Rectangle 41"/>
            <p:cNvSpPr>
              <a:spLocks noChangeArrowheads="1"/>
            </p:cNvSpPr>
            <p:nvPr/>
          </p:nvSpPr>
          <p:spPr bwMode="auto">
            <a:xfrm>
              <a:off x="4166" y="2314"/>
              <a:ext cx="44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$17M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Rectangle 42"/>
            <p:cNvSpPr>
              <a:spLocks noChangeArrowheads="1"/>
            </p:cNvSpPr>
            <p:nvPr/>
          </p:nvSpPr>
          <p:spPr bwMode="auto">
            <a:xfrm>
              <a:off x="4606" y="2314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Rectangle 43"/>
            <p:cNvSpPr>
              <a:spLocks noChangeArrowheads="1"/>
            </p:cNvSpPr>
            <p:nvPr/>
          </p:nvSpPr>
          <p:spPr bwMode="auto">
            <a:xfrm>
              <a:off x="772" y="2517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Rectangle 44"/>
            <p:cNvSpPr>
              <a:spLocks noChangeArrowheads="1"/>
            </p:cNvSpPr>
            <p:nvPr/>
          </p:nvSpPr>
          <p:spPr bwMode="auto">
            <a:xfrm>
              <a:off x="2514" y="2517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Rectangle 45"/>
            <p:cNvSpPr>
              <a:spLocks noChangeArrowheads="1"/>
            </p:cNvSpPr>
            <p:nvPr/>
          </p:nvSpPr>
          <p:spPr bwMode="auto">
            <a:xfrm>
              <a:off x="3500" y="2517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Rectangle 46"/>
            <p:cNvSpPr>
              <a:spLocks noChangeArrowheads="1"/>
            </p:cNvSpPr>
            <p:nvPr/>
          </p:nvSpPr>
          <p:spPr bwMode="auto">
            <a:xfrm>
              <a:off x="4387" y="2517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Rectangle 47"/>
            <p:cNvSpPr>
              <a:spLocks noChangeArrowheads="1"/>
            </p:cNvSpPr>
            <p:nvPr/>
          </p:nvSpPr>
          <p:spPr bwMode="auto">
            <a:xfrm>
              <a:off x="772" y="2714"/>
              <a:ext cx="1135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Total Funds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Rectangle 48"/>
            <p:cNvSpPr>
              <a:spLocks noChangeArrowheads="1"/>
            </p:cNvSpPr>
            <p:nvPr/>
          </p:nvSpPr>
          <p:spPr bwMode="auto">
            <a:xfrm>
              <a:off x="1818" y="2714"/>
              <a:ext cx="13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Rectangle 49"/>
            <p:cNvSpPr>
              <a:spLocks noChangeArrowheads="1"/>
            </p:cNvSpPr>
            <p:nvPr/>
          </p:nvSpPr>
          <p:spPr bwMode="auto">
            <a:xfrm>
              <a:off x="2245" y="2714"/>
              <a:ext cx="39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$274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0" name="Rectangle 50"/>
            <p:cNvSpPr>
              <a:spLocks noChangeArrowheads="1"/>
            </p:cNvSpPr>
            <p:nvPr/>
          </p:nvSpPr>
          <p:spPr bwMode="auto">
            <a:xfrm>
              <a:off x="2636" y="2714"/>
              <a:ext cx="231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1" name="Rectangle 51"/>
            <p:cNvSpPr>
              <a:spLocks noChangeArrowheads="1"/>
            </p:cNvSpPr>
            <p:nvPr/>
          </p:nvSpPr>
          <p:spPr bwMode="auto">
            <a:xfrm>
              <a:off x="2783" y="2714"/>
              <a:ext cx="13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2" name="Rectangle 52"/>
            <p:cNvSpPr>
              <a:spLocks noChangeArrowheads="1"/>
            </p:cNvSpPr>
            <p:nvPr/>
          </p:nvSpPr>
          <p:spPr bwMode="auto">
            <a:xfrm>
              <a:off x="3232" y="2714"/>
              <a:ext cx="54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r>
                <a:rPr lang="en-US" altLang="en-US" sz="2200" b="1" dirty="0" smtClean="0">
                  <a:solidFill>
                    <a:srgbClr val="000000"/>
                  </a:solidFill>
                </a:rPr>
                <a:t>317</a:t>
              </a: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3" name="Rectangle 53"/>
            <p:cNvSpPr>
              <a:spLocks noChangeArrowheads="1"/>
            </p:cNvSpPr>
            <p:nvPr/>
          </p:nvSpPr>
          <p:spPr bwMode="auto">
            <a:xfrm>
              <a:off x="3770" y="2714"/>
              <a:ext cx="13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4" name="Rectangle 54"/>
            <p:cNvSpPr>
              <a:spLocks noChangeArrowheads="1"/>
            </p:cNvSpPr>
            <p:nvPr/>
          </p:nvSpPr>
          <p:spPr bwMode="auto">
            <a:xfrm>
              <a:off x="4166" y="2714"/>
              <a:ext cx="182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5" name="Rectangle 55"/>
            <p:cNvSpPr>
              <a:spLocks noChangeArrowheads="1"/>
            </p:cNvSpPr>
            <p:nvPr/>
          </p:nvSpPr>
          <p:spPr bwMode="auto">
            <a:xfrm>
              <a:off x="4264" y="2714"/>
              <a:ext cx="34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43M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6" name="Rectangle 56"/>
            <p:cNvSpPr>
              <a:spLocks noChangeArrowheads="1"/>
            </p:cNvSpPr>
            <p:nvPr/>
          </p:nvSpPr>
          <p:spPr bwMode="auto">
            <a:xfrm>
              <a:off x="4606" y="2714"/>
              <a:ext cx="13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7" name="Rectangle 57"/>
            <p:cNvSpPr>
              <a:spLocks noChangeArrowheads="1"/>
            </p:cNvSpPr>
            <p:nvPr/>
          </p:nvSpPr>
          <p:spPr bwMode="auto">
            <a:xfrm>
              <a:off x="772" y="2918"/>
              <a:ext cx="6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8" name="Rectangle 58"/>
            <p:cNvSpPr>
              <a:spLocks noChangeArrowheads="1"/>
            </p:cNvSpPr>
            <p:nvPr/>
          </p:nvSpPr>
          <p:spPr bwMode="auto">
            <a:xfrm>
              <a:off x="2514" y="2918"/>
              <a:ext cx="6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" name="Rectangle 59"/>
            <p:cNvSpPr>
              <a:spLocks noChangeArrowheads="1"/>
            </p:cNvSpPr>
            <p:nvPr/>
          </p:nvSpPr>
          <p:spPr bwMode="auto">
            <a:xfrm>
              <a:off x="3500" y="2918"/>
              <a:ext cx="6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0" name="Rectangle 60"/>
            <p:cNvSpPr>
              <a:spLocks noChangeArrowheads="1"/>
            </p:cNvSpPr>
            <p:nvPr/>
          </p:nvSpPr>
          <p:spPr bwMode="auto">
            <a:xfrm>
              <a:off x="4387" y="2918"/>
              <a:ext cx="6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1" name="Rectangle 61"/>
            <p:cNvSpPr>
              <a:spLocks noChangeArrowheads="1"/>
            </p:cNvSpPr>
            <p:nvPr/>
          </p:nvSpPr>
          <p:spPr bwMode="auto">
            <a:xfrm>
              <a:off x="772" y="3029"/>
              <a:ext cx="9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Member Months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2" name="Rectangle 62"/>
            <p:cNvSpPr>
              <a:spLocks noChangeArrowheads="1"/>
            </p:cNvSpPr>
            <p:nvPr/>
          </p:nvSpPr>
          <p:spPr bwMode="auto">
            <a:xfrm>
              <a:off x="1696" y="3029"/>
              <a:ext cx="92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3" name="Rectangle 63"/>
            <p:cNvSpPr>
              <a:spLocks noChangeArrowheads="1"/>
            </p:cNvSpPr>
            <p:nvPr/>
          </p:nvSpPr>
          <p:spPr bwMode="auto">
            <a:xfrm>
              <a:off x="2354" y="3029"/>
              <a:ext cx="39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71,628</a:t>
              </a:r>
            </a:p>
          </p:txBody>
        </p:sp>
        <p:sp>
          <p:nvSpPr>
            <p:cNvPr id="2094" name="Rectangle 64"/>
            <p:cNvSpPr>
              <a:spLocks noChangeArrowheads="1"/>
            </p:cNvSpPr>
            <p:nvPr/>
          </p:nvSpPr>
          <p:spPr bwMode="auto">
            <a:xfrm>
              <a:off x="2675" y="3029"/>
              <a:ext cx="92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5" name="Rectangle 65"/>
            <p:cNvSpPr>
              <a:spLocks noChangeArrowheads="1"/>
            </p:cNvSpPr>
            <p:nvPr/>
          </p:nvSpPr>
          <p:spPr bwMode="auto">
            <a:xfrm>
              <a:off x="3340" y="3029"/>
              <a:ext cx="39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78,720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6" name="Rectangle 66"/>
            <p:cNvSpPr>
              <a:spLocks noChangeArrowheads="1"/>
            </p:cNvSpPr>
            <p:nvPr/>
          </p:nvSpPr>
          <p:spPr bwMode="auto">
            <a:xfrm>
              <a:off x="3661" y="3029"/>
              <a:ext cx="92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7" name="Rectangle 67"/>
            <p:cNvSpPr>
              <a:spLocks noChangeArrowheads="1"/>
            </p:cNvSpPr>
            <p:nvPr/>
          </p:nvSpPr>
          <p:spPr bwMode="auto">
            <a:xfrm>
              <a:off x="4280" y="3029"/>
              <a:ext cx="32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600" dirty="0" smtClean="0"/>
                <a:t>7,092</a:t>
              </a:r>
              <a:endPara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8" name="Rectangle 68"/>
            <p:cNvSpPr>
              <a:spLocks noChangeArrowheads="1"/>
            </p:cNvSpPr>
            <p:nvPr/>
          </p:nvSpPr>
          <p:spPr bwMode="auto">
            <a:xfrm>
              <a:off x="4493" y="3029"/>
              <a:ext cx="92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9" name="Rectangle 69"/>
            <p:cNvSpPr>
              <a:spLocks noChangeArrowheads="1"/>
            </p:cNvSpPr>
            <p:nvPr/>
          </p:nvSpPr>
          <p:spPr bwMode="auto">
            <a:xfrm>
              <a:off x="772" y="3231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0" name="Rectangle 70"/>
            <p:cNvSpPr>
              <a:spLocks noChangeArrowheads="1"/>
            </p:cNvSpPr>
            <p:nvPr/>
          </p:nvSpPr>
          <p:spPr bwMode="auto">
            <a:xfrm>
              <a:off x="1868" y="3231"/>
              <a:ext cx="92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1" name="Rectangle 71"/>
            <p:cNvSpPr>
              <a:spLocks noChangeArrowheads="1"/>
            </p:cNvSpPr>
            <p:nvPr/>
          </p:nvSpPr>
          <p:spPr bwMode="auto">
            <a:xfrm>
              <a:off x="2283" y="3231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2" name="Rectangle 72"/>
            <p:cNvSpPr>
              <a:spLocks noChangeArrowheads="1"/>
            </p:cNvSpPr>
            <p:nvPr/>
          </p:nvSpPr>
          <p:spPr bwMode="auto">
            <a:xfrm>
              <a:off x="2746" y="3231"/>
              <a:ext cx="92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4" name="Rectangle 74"/>
            <p:cNvSpPr>
              <a:spLocks noChangeArrowheads="1"/>
            </p:cNvSpPr>
            <p:nvPr/>
          </p:nvSpPr>
          <p:spPr bwMode="auto">
            <a:xfrm>
              <a:off x="3732" y="3231"/>
              <a:ext cx="92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5" name="Rectangle 75"/>
            <p:cNvSpPr>
              <a:spLocks noChangeArrowheads="1"/>
            </p:cNvSpPr>
            <p:nvPr/>
          </p:nvSpPr>
          <p:spPr bwMode="auto">
            <a:xfrm>
              <a:off x="4191" y="3231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6" name="Rectangle 76"/>
            <p:cNvSpPr>
              <a:spLocks noChangeArrowheads="1"/>
            </p:cNvSpPr>
            <p:nvPr/>
          </p:nvSpPr>
          <p:spPr bwMode="auto">
            <a:xfrm>
              <a:off x="4582" y="3231"/>
              <a:ext cx="92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7" name="Rectangle 77"/>
            <p:cNvSpPr>
              <a:spLocks noChangeArrowheads="1"/>
            </p:cNvSpPr>
            <p:nvPr/>
          </p:nvSpPr>
          <p:spPr bwMode="auto">
            <a:xfrm>
              <a:off x="2572" y="3374"/>
              <a:ext cx="6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908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Appropriations: Line by Line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8</a:t>
            </a:fld>
            <a:endParaRPr lang="en-US" sz="11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85788" y="1096541"/>
            <a:ext cx="8077200" cy="3733800"/>
          </a:xfrm>
        </p:spPr>
        <p:txBody>
          <a:bodyPr/>
          <a:lstStyle/>
          <a:p>
            <a:pPr marL="514350" lvl="1" indent="0">
              <a:buNone/>
            </a:pPr>
            <a:r>
              <a:rPr lang="en-US" sz="2800" b="1" dirty="0" smtClean="0"/>
              <a:t>Services </a:t>
            </a:r>
            <a:r>
              <a:rPr lang="en-US" sz="2800" b="1" dirty="0"/>
              <a:t>to Persons with Disabilities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200" dirty="0" smtClean="0"/>
              <a:t>COMMCARE, </a:t>
            </a:r>
            <a:r>
              <a:rPr lang="en-US" sz="2200" dirty="0"/>
              <a:t>Independence, and OBRA Waiver </a:t>
            </a:r>
            <a:r>
              <a:rPr lang="en-US" sz="2200" dirty="0" smtClean="0"/>
              <a:t>programs</a:t>
            </a:r>
            <a:endParaRPr lang="en-US" sz="2200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1219200" y="2557463"/>
            <a:ext cx="6556375" cy="3068638"/>
            <a:chOff x="768" y="1611"/>
            <a:chExt cx="4130" cy="1933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768" y="1611"/>
              <a:ext cx="4130" cy="1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817" y="1615"/>
              <a:ext cx="11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105" y="1612"/>
              <a:ext cx="35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2016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461" y="1612"/>
              <a:ext cx="130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515" y="1612"/>
              <a:ext cx="35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2017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870" y="1612"/>
              <a:ext cx="1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243" y="1796"/>
              <a:ext cx="56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Actual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732" y="1796"/>
              <a:ext cx="1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3055" y="1612"/>
              <a:ext cx="35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2017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3411" y="1612"/>
              <a:ext cx="130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3465" y="1612"/>
              <a:ext cx="166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3554" y="1612"/>
              <a:ext cx="31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018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3119" y="1811"/>
              <a:ext cx="63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Request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3749" y="1796"/>
              <a:ext cx="1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4019" y="1612"/>
              <a:ext cx="61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 Change</a:t>
              </a:r>
              <a:endPara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4668" y="1612"/>
              <a:ext cx="1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817" y="1984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2192" y="1984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3159" y="1984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4089" y="1984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817" y="2186"/>
              <a:ext cx="10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State Funds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1766" y="2186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290" y="2186"/>
              <a:ext cx="39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$420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682" y="2186"/>
              <a:ext cx="21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M*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829" y="2186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3240" y="2186"/>
              <a:ext cx="39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r>
                <a:rPr lang="en-US" altLang="en-US" sz="2200" dirty="0" smtClean="0">
                  <a:solidFill>
                    <a:srgbClr val="000000"/>
                  </a:solidFill>
                </a:rPr>
                <a:t>445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6" name="Rectangle 30"/>
            <p:cNvSpPr>
              <a:spLocks noChangeArrowheads="1"/>
            </p:cNvSpPr>
            <p:nvPr/>
          </p:nvSpPr>
          <p:spPr bwMode="auto">
            <a:xfrm>
              <a:off x="3632" y="2186"/>
              <a:ext cx="14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7" name="Rectangle 31"/>
            <p:cNvSpPr>
              <a:spLocks noChangeArrowheads="1"/>
            </p:cNvSpPr>
            <p:nvPr/>
          </p:nvSpPr>
          <p:spPr bwMode="auto">
            <a:xfrm>
              <a:off x="3778" y="2186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9" name="Rectangle 32"/>
            <p:cNvSpPr>
              <a:spLocks noChangeArrowheads="1"/>
            </p:cNvSpPr>
            <p:nvPr/>
          </p:nvSpPr>
          <p:spPr bwMode="auto">
            <a:xfrm>
              <a:off x="4194" y="2186"/>
              <a:ext cx="29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$25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0" name="Rectangle 33"/>
            <p:cNvSpPr>
              <a:spLocks noChangeArrowheads="1"/>
            </p:cNvSpPr>
            <p:nvPr/>
          </p:nvSpPr>
          <p:spPr bwMode="auto">
            <a:xfrm>
              <a:off x="4390" y="2186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1" name="Rectangle 34"/>
            <p:cNvSpPr>
              <a:spLocks noChangeArrowheads="1"/>
            </p:cNvSpPr>
            <p:nvPr/>
          </p:nvSpPr>
          <p:spPr bwMode="auto">
            <a:xfrm>
              <a:off x="4488" y="2186"/>
              <a:ext cx="2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2" name="Rectangle 35"/>
            <p:cNvSpPr>
              <a:spLocks noChangeArrowheads="1"/>
            </p:cNvSpPr>
            <p:nvPr/>
          </p:nvSpPr>
          <p:spPr bwMode="auto">
            <a:xfrm>
              <a:off x="4635" y="2186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3" name="Rectangle 36"/>
            <p:cNvSpPr>
              <a:spLocks noChangeArrowheads="1"/>
            </p:cNvSpPr>
            <p:nvPr/>
          </p:nvSpPr>
          <p:spPr bwMode="auto">
            <a:xfrm>
              <a:off x="817" y="2389"/>
              <a:ext cx="121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Federal Funds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4" name="Rectangle 37"/>
            <p:cNvSpPr>
              <a:spLocks noChangeArrowheads="1"/>
            </p:cNvSpPr>
            <p:nvPr/>
          </p:nvSpPr>
          <p:spPr bwMode="auto">
            <a:xfrm>
              <a:off x="1953" y="2389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5" name="Rectangle 38"/>
            <p:cNvSpPr>
              <a:spLocks noChangeArrowheads="1"/>
            </p:cNvSpPr>
            <p:nvPr/>
          </p:nvSpPr>
          <p:spPr bwMode="auto">
            <a:xfrm>
              <a:off x="2290" y="2389"/>
              <a:ext cx="1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6" name="Rectangle 39"/>
            <p:cNvSpPr>
              <a:spLocks noChangeArrowheads="1"/>
            </p:cNvSpPr>
            <p:nvPr/>
          </p:nvSpPr>
          <p:spPr bwMode="auto">
            <a:xfrm>
              <a:off x="2388" y="2389"/>
              <a:ext cx="29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200" dirty="0" smtClean="0"/>
                <a:t>459</a:t>
              </a:r>
              <a:endParaRPr kumimoji="0" lang="en-US" altLang="en-US" sz="180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  <p:sp>
          <p:nvSpPr>
            <p:cNvPr id="4107" name="Rectangle 40"/>
            <p:cNvSpPr>
              <a:spLocks noChangeArrowheads="1"/>
            </p:cNvSpPr>
            <p:nvPr/>
          </p:nvSpPr>
          <p:spPr bwMode="auto">
            <a:xfrm>
              <a:off x="2682" y="2389"/>
              <a:ext cx="21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M*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8" name="Rectangle 41"/>
            <p:cNvSpPr>
              <a:spLocks noChangeArrowheads="1"/>
            </p:cNvSpPr>
            <p:nvPr/>
          </p:nvSpPr>
          <p:spPr bwMode="auto">
            <a:xfrm>
              <a:off x="2829" y="2389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9" name="Rectangle 42"/>
            <p:cNvSpPr>
              <a:spLocks noChangeArrowheads="1"/>
            </p:cNvSpPr>
            <p:nvPr/>
          </p:nvSpPr>
          <p:spPr bwMode="auto">
            <a:xfrm>
              <a:off x="3240" y="2389"/>
              <a:ext cx="39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r>
                <a:rPr lang="en-US" altLang="en-US" sz="2200" dirty="0" smtClean="0">
                  <a:solidFill>
                    <a:srgbClr val="000000"/>
                  </a:solidFill>
                </a:rPr>
                <a:t>482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0" name="Rectangle 43"/>
            <p:cNvSpPr>
              <a:spLocks noChangeArrowheads="1"/>
            </p:cNvSpPr>
            <p:nvPr/>
          </p:nvSpPr>
          <p:spPr bwMode="auto">
            <a:xfrm>
              <a:off x="3632" y="2389"/>
              <a:ext cx="2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1" name="Rectangle 44"/>
            <p:cNvSpPr>
              <a:spLocks noChangeArrowheads="1"/>
            </p:cNvSpPr>
            <p:nvPr/>
          </p:nvSpPr>
          <p:spPr bwMode="auto">
            <a:xfrm>
              <a:off x="3778" y="2389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2" name="Rectangle 45"/>
            <p:cNvSpPr>
              <a:spLocks noChangeArrowheads="1"/>
            </p:cNvSpPr>
            <p:nvPr/>
          </p:nvSpPr>
          <p:spPr bwMode="auto">
            <a:xfrm>
              <a:off x="4194" y="2389"/>
              <a:ext cx="29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23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3" name="Rectangle 46"/>
            <p:cNvSpPr>
              <a:spLocks noChangeArrowheads="1"/>
            </p:cNvSpPr>
            <p:nvPr/>
          </p:nvSpPr>
          <p:spPr bwMode="auto">
            <a:xfrm>
              <a:off x="4488" y="2389"/>
              <a:ext cx="2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4" name="Rectangle 47"/>
            <p:cNvSpPr>
              <a:spLocks noChangeArrowheads="1"/>
            </p:cNvSpPr>
            <p:nvPr/>
          </p:nvSpPr>
          <p:spPr bwMode="auto">
            <a:xfrm>
              <a:off x="4635" y="2389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5" name="Rectangle 48"/>
            <p:cNvSpPr>
              <a:spLocks noChangeArrowheads="1"/>
            </p:cNvSpPr>
            <p:nvPr/>
          </p:nvSpPr>
          <p:spPr bwMode="auto">
            <a:xfrm>
              <a:off x="817" y="2592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6" name="Rectangle 49"/>
            <p:cNvSpPr>
              <a:spLocks noChangeArrowheads="1"/>
            </p:cNvSpPr>
            <p:nvPr/>
          </p:nvSpPr>
          <p:spPr bwMode="auto">
            <a:xfrm>
              <a:off x="2559" y="2592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7" name="Rectangle 50"/>
            <p:cNvSpPr>
              <a:spLocks noChangeArrowheads="1"/>
            </p:cNvSpPr>
            <p:nvPr/>
          </p:nvSpPr>
          <p:spPr bwMode="auto">
            <a:xfrm>
              <a:off x="3510" y="2592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8" name="Rectangle 51"/>
            <p:cNvSpPr>
              <a:spLocks noChangeArrowheads="1"/>
            </p:cNvSpPr>
            <p:nvPr/>
          </p:nvSpPr>
          <p:spPr bwMode="auto">
            <a:xfrm>
              <a:off x="4414" y="2592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9" name="Rectangle 52"/>
            <p:cNvSpPr>
              <a:spLocks noChangeArrowheads="1"/>
            </p:cNvSpPr>
            <p:nvPr/>
          </p:nvSpPr>
          <p:spPr bwMode="auto">
            <a:xfrm>
              <a:off x="817" y="2789"/>
              <a:ext cx="1135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Total Funds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0" name="Rectangle 53"/>
            <p:cNvSpPr>
              <a:spLocks noChangeArrowheads="1"/>
            </p:cNvSpPr>
            <p:nvPr/>
          </p:nvSpPr>
          <p:spPr bwMode="auto">
            <a:xfrm>
              <a:off x="1863" y="2789"/>
              <a:ext cx="13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1" name="Rectangle 54"/>
            <p:cNvSpPr>
              <a:spLocks noChangeArrowheads="1"/>
            </p:cNvSpPr>
            <p:nvPr/>
          </p:nvSpPr>
          <p:spPr bwMode="auto">
            <a:xfrm>
              <a:off x="2290" y="2789"/>
              <a:ext cx="182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2" name="Rectangle 55"/>
            <p:cNvSpPr>
              <a:spLocks noChangeArrowheads="1"/>
            </p:cNvSpPr>
            <p:nvPr/>
          </p:nvSpPr>
          <p:spPr bwMode="auto">
            <a:xfrm>
              <a:off x="2388" y="2789"/>
              <a:ext cx="29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879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3" name="Rectangle 56"/>
            <p:cNvSpPr>
              <a:spLocks noChangeArrowheads="1"/>
            </p:cNvSpPr>
            <p:nvPr/>
          </p:nvSpPr>
          <p:spPr bwMode="auto">
            <a:xfrm>
              <a:off x="2682" y="2789"/>
              <a:ext cx="231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4" name="Rectangle 57"/>
            <p:cNvSpPr>
              <a:spLocks noChangeArrowheads="1"/>
            </p:cNvSpPr>
            <p:nvPr/>
          </p:nvSpPr>
          <p:spPr bwMode="auto">
            <a:xfrm>
              <a:off x="2829" y="2789"/>
              <a:ext cx="13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5" name="Rectangle 58"/>
            <p:cNvSpPr>
              <a:spLocks noChangeArrowheads="1"/>
            </p:cNvSpPr>
            <p:nvPr/>
          </p:nvSpPr>
          <p:spPr bwMode="auto">
            <a:xfrm>
              <a:off x="3240" y="2789"/>
              <a:ext cx="182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6" name="Rectangle 59"/>
            <p:cNvSpPr>
              <a:spLocks noChangeArrowheads="1"/>
            </p:cNvSpPr>
            <p:nvPr/>
          </p:nvSpPr>
          <p:spPr bwMode="auto">
            <a:xfrm>
              <a:off x="3338" y="2789"/>
              <a:ext cx="29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200" b="1" dirty="0" smtClean="0">
                  <a:solidFill>
                    <a:srgbClr val="000000"/>
                  </a:solidFill>
                </a:rPr>
                <a:t>927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7" name="Rectangle 60"/>
            <p:cNvSpPr>
              <a:spLocks noChangeArrowheads="1"/>
            </p:cNvSpPr>
            <p:nvPr/>
          </p:nvSpPr>
          <p:spPr bwMode="auto">
            <a:xfrm>
              <a:off x="3632" y="2789"/>
              <a:ext cx="231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8" name="Rectangle 61"/>
            <p:cNvSpPr>
              <a:spLocks noChangeArrowheads="1"/>
            </p:cNvSpPr>
            <p:nvPr/>
          </p:nvSpPr>
          <p:spPr bwMode="auto">
            <a:xfrm>
              <a:off x="3778" y="2789"/>
              <a:ext cx="13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9" name="Rectangle 62"/>
            <p:cNvSpPr>
              <a:spLocks noChangeArrowheads="1"/>
            </p:cNvSpPr>
            <p:nvPr/>
          </p:nvSpPr>
          <p:spPr bwMode="auto">
            <a:xfrm>
              <a:off x="4194" y="2789"/>
              <a:ext cx="182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0" name="Rectangle 63"/>
            <p:cNvSpPr>
              <a:spLocks noChangeArrowheads="1"/>
            </p:cNvSpPr>
            <p:nvPr/>
          </p:nvSpPr>
          <p:spPr bwMode="auto">
            <a:xfrm>
              <a:off x="4292" y="2789"/>
              <a:ext cx="39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200" b="1" dirty="0" smtClean="0"/>
                <a:t>48</a:t>
              </a:r>
              <a:r>
                <a:rPr lang="en-US" altLang="en-US" sz="2200" b="1" dirty="0" smtClean="0">
                  <a:solidFill>
                    <a:srgbClr val="000000"/>
                  </a:solidFill>
                </a:rPr>
                <a:t>M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1" name="Rectangle 64"/>
            <p:cNvSpPr>
              <a:spLocks noChangeArrowheads="1"/>
            </p:cNvSpPr>
            <p:nvPr/>
          </p:nvSpPr>
          <p:spPr bwMode="auto">
            <a:xfrm>
              <a:off x="4453" y="2797"/>
              <a:ext cx="4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2" name="Rectangle 65"/>
            <p:cNvSpPr>
              <a:spLocks noChangeArrowheads="1"/>
            </p:cNvSpPr>
            <p:nvPr/>
          </p:nvSpPr>
          <p:spPr bwMode="auto">
            <a:xfrm>
              <a:off x="4547" y="2765"/>
              <a:ext cx="13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3" name="Rectangle 66"/>
            <p:cNvSpPr>
              <a:spLocks noChangeArrowheads="1"/>
            </p:cNvSpPr>
            <p:nvPr/>
          </p:nvSpPr>
          <p:spPr bwMode="auto">
            <a:xfrm>
              <a:off x="817" y="2994"/>
              <a:ext cx="8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4" name="Rectangle 67"/>
            <p:cNvSpPr>
              <a:spLocks noChangeArrowheads="1"/>
            </p:cNvSpPr>
            <p:nvPr/>
          </p:nvSpPr>
          <p:spPr bwMode="auto">
            <a:xfrm>
              <a:off x="2559" y="2994"/>
              <a:ext cx="8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5" name="Rectangle 68"/>
            <p:cNvSpPr>
              <a:spLocks noChangeArrowheads="1"/>
            </p:cNvSpPr>
            <p:nvPr/>
          </p:nvSpPr>
          <p:spPr bwMode="auto">
            <a:xfrm>
              <a:off x="3510" y="2994"/>
              <a:ext cx="8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6" name="Rectangle 69"/>
            <p:cNvSpPr>
              <a:spLocks noChangeArrowheads="1"/>
            </p:cNvSpPr>
            <p:nvPr/>
          </p:nvSpPr>
          <p:spPr bwMode="auto">
            <a:xfrm>
              <a:off x="4414" y="2994"/>
              <a:ext cx="8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7" name="Rectangle 70"/>
            <p:cNvSpPr>
              <a:spLocks noChangeArrowheads="1"/>
            </p:cNvSpPr>
            <p:nvPr/>
          </p:nvSpPr>
          <p:spPr bwMode="auto">
            <a:xfrm>
              <a:off x="817" y="312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8" name="Rectangle 71"/>
            <p:cNvSpPr>
              <a:spLocks noChangeArrowheads="1"/>
            </p:cNvSpPr>
            <p:nvPr/>
          </p:nvSpPr>
          <p:spPr bwMode="auto">
            <a:xfrm>
              <a:off x="1564" y="3123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9" name="Rectangle 72"/>
            <p:cNvSpPr>
              <a:spLocks noChangeArrowheads="1"/>
            </p:cNvSpPr>
            <p:nvPr/>
          </p:nvSpPr>
          <p:spPr bwMode="auto">
            <a:xfrm>
              <a:off x="2363" y="312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0" name="Rectangle 73"/>
            <p:cNvSpPr>
              <a:spLocks noChangeArrowheads="1"/>
            </p:cNvSpPr>
            <p:nvPr/>
          </p:nvSpPr>
          <p:spPr bwMode="auto">
            <a:xfrm>
              <a:off x="2755" y="3123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1" name="Rectangle 74"/>
            <p:cNvSpPr>
              <a:spLocks noChangeArrowheads="1"/>
            </p:cNvSpPr>
            <p:nvPr/>
          </p:nvSpPr>
          <p:spPr bwMode="auto">
            <a:xfrm>
              <a:off x="3314" y="312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2" name="Rectangle 75"/>
            <p:cNvSpPr>
              <a:spLocks noChangeArrowheads="1"/>
            </p:cNvSpPr>
            <p:nvPr/>
          </p:nvSpPr>
          <p:spPr bwMode="auto">
            <a:xfrm>
              <a:off x="3705" y="3123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3" name="Rectangle 76"/>
            <p:cNvSpPr>
              <a:spLocks noChangeArrowheads="1"/>
            </p:cNvSpPr>
            <p:nvPr/>
          </p:nvSpPr>
          <p:spPr bwMode="auto">
            <a:xfrm>
              <a:off x="4307" y="3123"/>
              <a:ext cx="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4" name="Rectangle 77"/>
            <p:cNvSpPr>
              <a:spLocks noChangeArrowheads="1"/>
            </p:cNvSpPr>
            <p:nvPr/>
          </p:nvSpPr>
          <p:spPr bwMode="auto">
            <a:xfrm>
              <a:off x="4520" y="3123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5" name="Rectangle 78"/>
            <p:cNvSpPr>
              <a:spLocks noChangeArrowheads="1"/>
            </p:cNvSpPr>
            <p:nvPr/>
          </p:nvSpPr>
          <p:spPr bwMode="auto">
            <a:xfrm>
              <a:off x="817" y="3270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6" name="Rectangle 79"/>
            <p:cNvSpPr>
              <a:spLocks noChangeArrowheads="1"/>
            </p:cNvSpPr>
            <p:nvPr/>
          </p:nvSpPr>
          <p:spPr bwMode="auto">
            <a:xfrm>
              <a:off x="1913" y="3270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7" name="Rectangle 80"/>
            <p:cNvSpPr>
              <a:spLocks noChangeArrowheads="1"/>
            </p:cNvSpPr>
            <p:nvPr/>
          </p:nvSpPr>
          <p:spPr bwMode="auto">
            <a:xfrm>
              <a:off x="2328" y="3270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8" name="Rectangle 81"/>
            <p:cNvSpPr>
              <a:spLocks noChangeArrowheads="1"/>
            </p:cNvSpPr>
            <p:nvPr/>
          </p:nvSpPr>
          <p:spPr bwMode="auto">
            <a:xfrm>
              <a:off x="2399" y="3270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9" name="Rectangle 82"/>
            <p:cNvSpPr>
              <a:spLocks noChangeArrowheads="1"/>
            </p:cNvSpPr>
            <p:nvPr/>
          </p:nvSpPr>
          <p:spPr bwMode="auto">
            <a:xfrm>
              <a:off x="2791" y="3270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50" name="Rectangle 83"/>
            <p:cNvSpPr>
              <a:spLocks noChangeArrowheads="1"/>
            </p:cNvSpPr>
            <p:nvPr/>
          </p:nvSpPr>
          <p:spPr bwMode="auto">
            <a:xfrm>
              <a:off x="3278" y="3270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51" name="Rectangle 84"/>
            <p:cNvSpPr>
              <a:spLocks noChangeArrowheads="1"/>
            </p:cNvSpPr>
            <p:nvPr/>
          </p:nvSpPr>
          <p:spPr bwMode="auto">
            <a:xfrm>
              <a:off x="3349" y="3270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52" name="Rectangle 85"/>
            <p:cNvSpPr>
              <a:spLocks noChangeArrowheads="1"/>
            </p:cNvSpPr>
            <p:nvPr/>
          </p:nvSpPr>
          <p:spPr bwMode="auto">
            <a:xfrm>
              <a:off x="3741" y="3270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53" name="Rectangle 86"/>
            <p:cNvSpPr>
              <a:spLocks noChangeArrowheads="1"/>
            </p:cNvSpPr>
            <p:nvPr/>
          </p:nvSpPr>
          <p:spPr bwMode="auto">
            <a:xfrm>
              <a:off x="4218" y="3270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54" name="Rectangle 87"/>
            <p:cNvSpPr>
              <a:spLocks noChangeArrowheads="1"/>
            </p:cNvSpPr>
            <p:nvPr/>
          </p:nvSpPr>
          <p:spPr bwMode="auto">
            <a:xfrm>
              <a:off x="4289" y="3270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55" name="Rectangle 88"/>
            <p:cNvSpPr>
              <a:spLocks noChangeArrowheads="1"/>
            </p:cNvSpPr>
            <p:nvPr/>
          </p:nvSpPr>
          <p:spPr bwMode="auto">
            <a:xfrm>
              <a:off x="4610" y="3270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56" name="Rectangle 89"/>
            <p:cNvSpPr>
              <a:spLocks noChangeArrowheads="1"/>
            </p:cNvSpPr>
            <p:nvPr/>
          </p:nvSpPr>
          <p:spPr bwMode="auto">
            <a:xfrm>
              <a:off x="2689" y="3412"/>
              <a:ext cx="6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157" name="TextBox 4156"/>
          <p:cNvSpPr txBox="1"/>
          <p:nvPr/>
        </p:nvSpPr>
        <p:spPr>
          <a:xfrm>
            <a:off x="545433" y="5665332"/>
            <a:ext cx="50706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*Includes recommended supplemental </a:t>
            </a:r>
            <a:r>
              <a:rPr lang="en-US" sz="1100" dirty="0" smtClean="0"/>
              <a:t>appropriation, $49.6M State, $35M Fed.</a:t>
            </a:r>
          </a:p>
        </p:txBody>
      </p:sp>
    </p:spTree>
    <p:extLst>
      <p:ext uri="{BB962C8B-B14F-4D97-AF65-F5344CB8AC3E}">
        <p14:creationId xmlns:p14="http://schemas.microsoft.com/office/powerpoint/2010/main" val="166869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Appropriations: Line by 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9</a:t>
            </a:fld>
            <a:endParaRPr lang="en-US" sz="11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81000" y="1143000"/>
            <a:ext cx="8229600" cy="4135438"/>
          </a:xfrm>
        </p:spPr>
        <p:txBody>
          <a:bodyPr/>
          <a:lstStyle/>
          <a:p>
            <a:pPr marL="514350" lvl="1" indent="0">
              <a:buNone/>
            </a:pPr>
            <a:r>
              <a:rPr lang="en-US" sz="2800" b="1" dirty="0" smtClean="0"/>
              <a:t>Attendant Care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200" dirty="0" smtClean="0"/>
              <a:t>Attendant Care Waiver, Act 150 Program</a:t>
            </a:r>
          </a:p>
          <a:p>
            <a:pPr marL="457200" lvl="1" indent="0">
              <a:buNone/>
            </a:pPr>
            <a:r>
              <a:rPr lang="en-US" dirty="0" smtClean="0"/>
              <a:t>                                                                                       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1001713" y="2286000"/>
            <a:ext cx="6948487" cy="3390900"/>
            <a:chOff x="631" y="1440"/>
            <a:chExt cx="4377" cy="2136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631" y="1440"/>
              <a:ext cx="4377" cy="2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1256" y="1444"/>
              <a:ext cx="11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2043" y="1441"/>
              <a:ext cx="35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2016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2399" y="1441"/>
              <a:ext cx="130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2453" y="1441"/>
              <a:ext cx="35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2017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2808" y="1441"/>
              <a:ext cx="1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2091" y="1625"/>
              <a:ext cx="79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Available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2670" y="1625"/>
              <a:ext cx="1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3068" y="1441"/>
              <a:ext cx="35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2017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3424" y="1441"/>
              <a:ext cx="130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3478" y="1441"/>
              <a:ext cx="40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2018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3140" y="1625"/>
              <a:ext cx="63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Request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3762" y="1625"/>
              <a:ext cx="1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4063" y="1441"/>
              <a:ext cx="53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Change</a:t>
              </a: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4712" y="1441"/>
              <a:ext cx="1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4459" y="1625"/>
              <a:ext cx="1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651" y="1813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2091" y="1813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3135" y="1813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4143" y="1813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651" y="2015"/>
              <a:ext cx="10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State Funds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1601" y="2015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2091" y="2015"/>
              <a:ext cx="39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$219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2483" y="2015"/>
              <a:ext cx="2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2630" y="2015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3135" y="2015"/>
              <a:ext cx="1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3232" y="2015"/>
              <a:ext cx="29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200" dirty="0" smtClean="0">
                  <a:solidFill>
                    <a:srgbClr val="000000"/>
                  </a:solidFill>
                </a:rPr>
                <a:t>217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>
              <a:off x="3526" y="2015"/>
              <a:ext cx="2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3673" y="2015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4143" y="2015"/>
              <a:ext cx="1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4240" y="2015"/>
              <a:ext cx="21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(2)</a:t>
              </a:r>
            </a:p>
          </p:txBody>
        </p:sp>
        <p:sp>
          <p:nvSpPr>
            <p:cNvPr id="38" name="Rectangle 35"/>
            <p:cNvSpPr>
              <a:spLocks noChangeArrowheads="1"/>
            </p:cNvSpPr>
            <p:nvPr/>
          </p:nvSpPr>
          <p:spPr bwMode="auto">
            <a:xfrm>
              <a:off x="4436" y="2015"/>
              <a:ext cx="14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6"/>
            <p:cNvSpPr>
              <a:spLocks noChangeArrowheads="1"/>
            </p:cNvSpPr>
            <p:nvPr/>
          </p:nvSpPr>
          <p:spPr bwMode="auto">
            <a:xfrm>
              <a:off x="4583" y="2015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7"/>
            <p:cNvSpPr>
              <a:spLocks noChangeArrowheads="1"/>
            </p:cNvSpPr>
            <p:nvPr/>
          </p:nvSpPr>
          <p:spPr bwMode="auto">
            <a:xfrm>
              <a:off x="651" y="2218"/>
              <a:ext cx="121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Federal Funds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38"/>
            <p:cNvSpPr>
              <a:spLocks noChangeArrowheads="1"/>
            </p:cNvSpPr>
            <p:nvPr/>
          </p:nvSpPr>
          <p:spPr bwMode="auto">
            <a:xfrm>
              <a:off x="1787" y="2218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39"/>
            <p:cNvSpPr>
              <a:spLocks noChangeArrowheads="1"/>
            </p:cNvSpPr>
            <p:nvPr/>
          </p:nvSpPr>
          <p:spPr bwMode="auto">
            <a:xfrm>
              <a:off x="2091" y="2218"/>
              <a:ext cx="1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40"/>
            <p:cNvSpPr>
              <a:spLocks noChangeArrowheads="1"/>
            </p:cNvSpPr>
            <p:nvPr/>
          </p:nvSpPr>
          <p:spPr bwMode="auto">
            <a:xfrm>
              <a:off x="2189" y="2218"/>
              <a:ext cx="29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201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41"/>
            <p:cNvSpPr>
              <a:spLocks noChangeArrowheads="1"/>
            </p:cNvSpPr>
            <p:nvPr/>
          </p:nvSpPr>
          <p:spPr bwMode="auto">
            <a:xfrm>
              <a:off x="2483" y="2218"/>
              <a:ext cx="2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2"/>
            <p:cNvSpPr>
              <a:spLocks noChangeArrowheads="1"/>
            </p:cNvSpPr>
            <p:nvPr/>
          </p:nvSpPr>
          <p:spPr bwMode="auto">
            <a:xfrm>
              <a:off x="2630" y="2218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3"/>
            <p:cNvSpPr>
              <a:spLocks noChangeArrowheads="1"/>
            </p:cNvSpPr>
            <p:nvPr/>
          </p:nvSpPr>
          <p:spPr bwMode="auto">
            <a:xfrm>
              <a:off x="3135" y="2218"/>
              <a:ext cx="1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4"/>
            <p:cNvSpPr>
              <a:spLocks noChangeArrowheads="1"/>
            </p:cNvSpPr>
            <p:nvPr/>
          </p:nvSpPr>
          <p:spPr bwMode="auto">
            <a:xfrm>
              <a:off x="3232" y="2218"/>
              <a:ext cx="29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200" dirty="0" smtClean="0">
                  <a:solidFill>
                    <a:srgbClr val="000000"/>
                  </a:solidFill>
                </a:rPr>
                <a:t>204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5"/>
            <p:cNvSpPr>
              <a:spLocks noChangeArrowheads="1"/>
            </p:cNvSpPr>
            <p:nvPr/>
          </p:nvSpPr>
          <p:spPr bwMode="auto">
            <a:xfrm>
              <a:off x="3526" y="2218"/>
              <a:ext cx="2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46"/>
            <p:cNvSpPr>
              <a:spLocks noChangeArrowheads="1"/>
            </p:cNvSpPr>
            <p:nvPr/>
          </p:nvSpPr>
          <p:spPr bwMode="auto">
            <a:xfrm>
              <a:off x="3673" y="2218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47"/>
            <p:cNvSpPr>
              <a:spLocks noChangeArrowheads="1"/>
            </p:cNvSpPr>
            <p:nvPr/>
          </p:nvSpPr>
          <p:spPr bwMode="auto">
            <a:xfrm>
              <a:off x="4143" y="2218"/>
              <a:ext cx="1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48"/>
            <p:cNvSpPr>
              <a:spLocks noChangeArrowheads="1"/>
            </p:cNvSpPr>
            <p:nvPr/>
          </p:nvSpPr>
          <p:spPr bwMode="auto">
            <a:xfrm>
              <a:off x="4240" y="2218"/>
              <a:ext cx="18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/>
                <a:t> </a:t>
              </a:r>
              <a:r>
                <a:rPr lang="en-US" altLang="en-US" dirty="0" smtClean="0"/>
                <a:t> </a:t>
              </a:r>
              <a:r>
                <a:rPr lang="en-US" altLang="en-US" sz="2200" dirty="0" smtClean="0"/>
                <a:t>3</a:t>
              </a:r>
              <a:endParaRPr lang="en-US" altLang="en-US" sz="2200" dirty="0"/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  <p:sp>
          <p:nvSpPr>
            <p:cNvPr id="52" name="Rectangle 49"/>
            <p:cNvSpPr>
              <a:spLocks noChangeArrowheads="1"/>
            </p:cNvSpPr>
            <p:nvPr/>
          </p:nvSpPr>
          <p:spPr bwMode="auto">
            <a:xfrm>
              <a:off x="4436" y="2218"/>
              <a:ext cx="2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50"/>
            <p:cNvSpPr>
              <a:spLocks noChangeArrowheads="1"/>
            </p:cNvSpPr>
            <p:nvPr/>
          </p:nvSpPr>
          <p:spPr bwMode="auto">
            <a:xfrm>
              <a:off x="4583" y="2218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51"/>
            <p:cNvSpPr>
              <a:spLocks noChangeArrowheads="1"/>
            </p:cNvSpPr>
            <p:nvPr/>
          </p:nvSpPr>
          <p:spPr bwMode="auto">
            <a:xfrm>
              <a:off x="651" y="2420"/>
              <a:ext cx="105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Other Funds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2"/>
            <p:cNvSpPr>
              <a:spLocks noChangeArrowheads="1"/>
            </p:cNvSpPr>
            <p:nvPr/>
          </p:nvSpPr>
          <p:spPr bwMode="auto">
            <a:xfrm>
              <a:off x="1629" y="2420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3"/>
            <p:cNvSpPr>
              <a:spLocks noChangeArrowheads="1"/>
            </p:cNvSpPr>
            <p:nvPr/>
          </p:nvSpPr>
          <p:spPr bwMode="auto">
            <a:xfrm>
              <a:off x="2091" y="2420"/>
              <a:ext cx="54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 .57M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54"/>
            <p:cNvSpPr>
              <a:spLocks noChangeArrowheads="1"/>
            </p:cNvSpPr>
            <p:nvPr/>
          </p:nvSpPr>
          <p:spPr bwMode="auto">
            <a:xfrm>
              <a:off x="2600" y="2420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55"/>
            <p:cNvSpPr>
              <a:spLocks noChangeArrowheads="1"/>
            </p:cNvSpPr>
            <p:nvPr/>
          </p:nvSpPr>
          <p:spPr bwMode="auto">
            <a:xfrm>
              <a:off x="3135" y="2420"/>
              <a:ext cx="1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56"/>
            <p:cNvSpPr>
              <a:spLocks noChangeArrowheads="1"/>
            </p:cNvSpPr>
            <p:nvPr/>
          </p:nvSpPr>
          <p:spPr bwMode="auto">
            <a:xfrm>
              <a:off x="3232" y="2420"/>
              <a:ext cx="47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 </a:t>
              </a: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.</a:t>
              </a:r>
              <a:r>
                <a:rPr lang="en-US" altLang="en-US" sz="2200" dirty="0" smtClean="0"/>
                <a:t>57</a:t>
              </a: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</a:p>
          </p:txBody>
        </p:sp>
        <p:sp>
          <p:nvSpPr>
            <p:cNvPr id="60" name="Rectangle 57"/>
            <p:cNvSpPr>
              <a:spLocks noChangeArrowheads="1"/>
            </p:cNvSpPr>
            <p:nvPr/>
          </p:nvSpPr>
          <p:spPr bwMode="auto">
            <a:xfrm>
              <a:off x="3643" y="2420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58"/>
            <p:cNvSpPr>
              <a:spLocks noChangeArrowheads="1"/>
            </p:cNvSpPr>
            <p:nvPr/>
          </p:nvSpPr>
          <p:spPr bwMode="auto">
            <a:xfrm>
              <a:off x="4430" y="2420"/>
              <a:ext cx="1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59"/>
            <p:cNvSpPr>
              <a:spLocks noChangeArrowheads="1"/>
            </p:cNvSpPr>
            <p:nvPr/>
          </p:nvSpPr>
          <p:spPr bwMode="auto">
            <a:xfrm>
              <a:off x="4488" y="2420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60"/>
            <p:cNvSpPr>
              <a:spLocks noChangeArrowheads="1"/>
            </p:cNvSpPr>
            <p:nvPr/>
          </p:nvSpPr>
          <p:spPr bwMode="auto">
            <a:xfrm>
              <a:off x="651" y="2623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61"/>
            <p:cNvSpPr>
              <a:spLocks noChangeArrowheads="1"/>
            </p:cNvSpPr>
            <p:nvPr/>
          </p:nvSpPr>
          <p:spPr bwMode="auto">
            <a:xfrm>
              <a:off x="2091" y="2623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62"/>
            <p:cNvSpPr>
              <a:spLocks noChangeArrowheads="1"/>
            </p:cNvSpPr>
            <p:nvPr/>
          </p:nvSpPr>
          <p:spPr bwMode="auto">
            <a:xfrm>
              <a:off x="3135" y="2623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63"/>
            <p:cNvSpPr>
              <a:spLocks noChangeArrowheads="1"/>
            </p:cNvSpPr>
            <p:nvPr/>
          </p:nvSpPr>
          <p:spPr bwMode="auto">
            <a:xfrm>
              <a:off x="4143" y="2623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64"/>
            <p:cNvSpPr>
              <a:spLocks noChangeArrowheads="1"/>
            </p:cNvSpPr>
            <p:nvPr/>
          </p:nvSpPr>
          <p:spPr bwMode="auto">
            <a:xfrm>
              <a:off x="651" y="2819"/>
              <a:ext cx="111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Total Funds*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Rectangle 65"/>
            <p:cNvSpPr>
              <a:spLocks noChangeArrowheads="1"/>
            </p:cNvSpPr>
            <p:nvPr/>
          </p:nvSpPr>
          <p:spPr bwMode="auto">
            <a:xfrm>
              <a:off x="1698" y="2819"/>
              <a:ext cx="13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ectangle 66"/>
            <p:cNvSpPr>
              <a:spLocks noChangeArrowheads="1"/>
            </p:cNvSpPr>
            <p:nvPr/>
          </p:nvSpPr>
          <p:spPr bwMode="auto">
            <a:xfrm>
              <a:off x="2091" y="2819"/>
              <a:ext cx="39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421</a:t>
              </a:r>
              <a:endParaRPr kumimoji="0" lang="en-US" altLang="en-US" sz="1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Rectangle 67"/>
            <p:cNvSpPr>
              <a:spLocks noChangeArrowheads="1"/>
            </p:cNvSpPr>
            <p:nvPr/>
          </p:nvSpPr>
          <p:spPr bwMode="auto">
            <a:xfrm>
              <a:off x="2483" y="2819"/>
              <a:ext cx="231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Rectangle 68"/>
            <p:cNvSpPr>
              <a:spLocks noChangeArrowheads="1"/>
            </p:cNvSpPr>
            <p:nvPr/>
          </p:nvSpPr>
          <p:spPr bwMode="auto">
            <a:xfrm>
              <a:off x="2630" y="2819"/>
              <a:ext cx="13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Rectangle 69"/>
            <p:cNvSpPr>
              <a:spLocks noChangeArrowheads="1"/>
            </p:cNvSpPr>
            <p:nvPr/>
          </p:nvSpPr>
          <p:spPr bwMode="auto">
            <a:xfrm>
              <a:off x="3135" y="2819"/>
              <a:ext cx="182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Rectangle 70"/>
            <p:cNvSpPr>
              <a:spLocks noChangeArrowheads="1"/>
            </p:cNvSpPr>
            <p:nvPr/>
          </p:nvSpPr>
          <p:spPr bwMode="auto">
            <a:xfrm>
              <a:off x="3232" y="2819"/>
              <a:ext cx="29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422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Rectangle 71"/>
            <p:cNvSpPr>
              <a:spLocks noChangeArrowheads="1"/>
            </p:cNvSpPr>
            <p:nvPr/>
          </p:nvSpPr>
          <p:spPr bwMode="auto">
            <a:xfrm>
              <a:off x="3526" y="2819"/>
              <a:ext cx="231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Rectangle 72"/>
            <p:cNvSpPr>
              <a:spLocks noChangeArrowheads="1"/>
            </p:cNvSpPr>
            <p:nvPr/>
          </p:nvSpPr>
          <p:spPr bwMode="auto">
            <a:xfrm>
              <a:off x="3673" y="2819"/>
              <a:ext cx="13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Rectangle 73"/>
            <p:cNvSpPr>
              <a:spLocks noChangeArrowheads="1"/>
            </p:cNvSpPr>
            <p:nvPr/>
          </p:nvSpPr>
          <p:spPr bwMode="auto">
            <a:xfrm>
              <a:off x="4143" y="2819"/>
              <a:ext cx="182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Rectangle 74"/>
            <p:cNvSpPr>
              <a:spLocks noChangeArrowheads="1"/>
            </p:cNvSpPr>
            <p:nvPr/>
          </p:nvSpPr>
          <p:spPr bwMode="auto">
            <a:xfrm>
              <a:off x="4240" y="2819"/>
              <a:ext cx="18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kumimoji="0" lang="en-US" altLang="en-US" sz="1800" b="0" i="0" u="none" strike="noStrike" cap="none" normalizeH="0" baseline="0" dirty="0" smtClean="0">
                  <a:ln>
                    <a:noFill/>
                  </a:ln>
                  <a:effectLst/>
                </a:rPr>
                <a:t>  </a:t>
              </a:r>
              <a:r>
                <a:rPr lang="en-US" altLang="en-US" sz="2200" b="1" dirty="0" smtClean="0">
                  <a:solidFill>
                    <a:srgbClr val="000000"/>
                  </a:solidFill>
                </a:rPr>
                <a:t>1</a:t>
              </a:r>
              <a:endParaRPr lang="en-US" altLang="en-US" sz="2200" b="1" dirty="0">
                <a:solidFill>
                  <a:srgbClr val="000000"/>
                </a:solidFill>
              </a:endParaRPr>
            </a:p>
          </p:txBody>
        </p:sp>
        <p:sp>
          <p:nvSpPr>
            <p:cNvPr id="78" name="Rectangle 75"/>
            <p:cNvSpPr>
              <a:spLocks noChangeArrowheads="1"/>
            </p:cNvSpPr>
            <p:nvPr/>
          </p:nvSpPr>
          <p:spPr bwMode="auto">
            <a:xfrm>
              <a:off x="4436" y="2819"/>
              <a:ext cx="14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Rectangle 76"/>
            <p:cNvSpPr>
              <a:spLocks noChangeArrowheads="1"/>
            </p:cNvSpPr>
            <p:nvPr/>
          </p:nvSpPr>
          <p:spPr bwMode="auto">
            <a:xfrm>
              <a:off x="4583" y="2819"/>
              <a:ext cx="13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Rectangle 77"/>
            <p:cNvSpPr>
              <a:spLocks noChangeArrowheads="1"/>
            </p:cNvSpPr>
            <p:nvPr/>
          </p:nvSpPr>
          <p:spPr bwMode="auto">
            <a:xfrm>
              <a:off x="651" y="3026"/>
              <a:ext cx="8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Rectangle 78"/>
            <p:cNvSpPr>
              <a:spLocks noChangeArrowheads="1"/>
            </p:cNvSpPr>
            <p:nvPr/>
          </p:nvSpPr>
          <p:spPr bwMode="auto">
            <a:xfrm>
              <a:off x="2091" y="3026"/>
              <a:ext cx="8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Rectangle 79"/>
            <p:cNvSpPr>
              <a:spLocks noChangeArrowheads="1"/>
            </p:cNvSpPr>
            <p:nvPr/>
          </p:nvSpPr>
          <p:spPr bwMode="auto">
            <a:xfrm>
              <a:off x="3135" y="3026"/>
              <a:ext cx="8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Rectangle 80"/>
            <p:cNvSpPr>
              <a:spLocks noChangeArrowheads="1"/>
            </p:cNvSpPr>
            <p:nvPr/>
          </p:nvSpPr>
          <p:spPr bwMode="auto">
            <a:xfrm>
              <a:off x="4143" y="3026"/>
              <a:ext cx="8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Rectangle 81"/>
            <p:cNvSpPr>
              <a:spLocks noChangeArrowheads="1"/>
            </p:cNvSpPr>
            <p:nvPr/>
          </p:nvSpPr>
          <p:spPr bwMode="auto">
            <a:xfrm>
              <a:off x="651" y="3154"/>
              <a:ext cx="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Rectangle 82"/>
            <p:cNvSpPr>
              <a:spLocks noChangeArrowheads="1"/>
            </p:cNvSpPr>
            <p:nvPr/>
          </p:nvSpPr>
          <p:spPr bwMode="auto">
            <a:xfrm>
              <a:off x="1434" y="3154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Rectangle 83"/>
            <p:cNvSpPr>
              <a:spLocks noChangeArrowheads="1"/>
            </p:cNvSpPr>
            <p:nvPr/>
          </p:nvSpPr>
          <p:spPr bwMode="auto">
            <a:xfrm>
              <a:off x="2091" y="3154"/>
              <a:ext cx="12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Rectangle 84"/>
            <p:cNvSpPr>
              <a:spLocks noChangeArrowheads="1"/>
            </p:cNvSpPr>
            <p:nvPr/>
          </p:nvSpPr>
          <p:spPr bwMode="auto">
            <a:xfrm>
              <a:off x="2162" y="315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Rectangle 85"/>
            <p:cNvSpPr>
              <a:spLocks noChangeArrowheads="1"/>
            </p:cNvSpPr>
            <p:nvPr/>
          </p:nvSpPr>
          <p:spPr bwMode="auto">
            <a:xfrm>
              <a:off x="2483" y="3154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Rectangle 86"/>
            <p:cNvSpPr>
              <a:spLocks noChangeArrowheads="1"/>
            </p:cNvSpPr>
            <p:nvPr/>
          </p:nvSpPr>
          <p:spPr bwMode="auto">
            <a:xfrm>
              <a:off x="3135" y="3154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Rectangle 87"/>
            <p:cNvSpPr>
              <a:spLocks noChangeArrowheads="1"/>
            </p:cNvSpPr>
            <p:nvPr/>
          </p:nvSpPr>
          <p:spPr bwMode="auto">
            <a:xfrm>
              <a:off x="3170" y="315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Rectangle 88"/>
            <p:cNvSpPr>
              <a:spLocks noChangeArrowheads="1"/>
            </p:cNvSpPr>
            <p:nvPr/>
          </p:nvSpPr>
          <p:spPr bwMode="auto">
            <a:xfrm>
              <a:off x="3227" y="315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Rectangle 89"/>
            <p:cNvSpPr>
              <a:spLocks noChangeArrowheads="1"/>
            </p:cNvSpPr>
            <p:nvPr/>
          </p:nvSpPr>
          <p:spPr bwMode="auto">
            <a:xfrm>
              <a:off x="3562" y="3154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Rectangle 90"/>
            <p:cNvSpPr>
              <a:spLocks noChangeArrowheads="1"/>
            </p:cNvSpPr>
            <p:nvPr/>
          </p:nvSpPr>
          <p:spPr bwMode="auto">
            <a:xfrm>
              <a:off x="4143" y="3154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Rectangle 91"/>
            <p:cNvSpPr>
              <a:spLocks noChangeArrowheads="1"/>
            </p:cNvSpPr>
            <p:nvPr/>
          </p:nvSpPr>
          <p:spPr bwMode="auto">
            <a:xfrm>
              <a:off x="4319" y="3142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Rectangle 92"/>
            <p:cNvSpPr>
              <a:spLocks noChangeArrowheads="1"/>
            </p:cNvSpPr>
            <p:nvPr/>
          </p:nvSpPr>
          <p:spPr bwMode="auto">
            <a:xfrm>
              <a:off x="4392" y="3154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Rectangle 93"/>
            <p:cNvSpPr>
              <a:spLocks noChangeArrowheads="1"/>
            </p:cNvSpPr>
            <p:nvPr/>
          </p:nvSpPr>
          <p:spPr bwMode="auto">
            <a:xfrm>
              <a:off x="651" y="3301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Rectangle 94"/>
            <p:cNvSpPr>
              <a:spLocks noChangeArrowheads="1"/>
            </p:cNvSpPr>
            <p:nvPr/>
          </p:nvSpPr>
          <p:spPr bwMode="auto">
            <a:xfrm>
              <a:off x="1747" y="3301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Rectangle 95"/>
            <p:cNvSpPr>
              <a:spLocks noChangeArrowheads="1"/>
            </p:cNvSpPr>
            <p:nvPr/>
          </p:nvSpPr>
          <p:spPr bwMode="auto">
            <a:xfrm>
              <a:off x="2091" y="3301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Rectangle 96"/>
            <p:cNvSpPr>
              <a:spLocks noChangeArrowheads="1"/>
            </p:cNvSpPr>
            <p:nvPr/>
          </p:nvSpPr>
          <p:spPr bwMode="auto">
            <a:xfrm>
              <a:off x="2554" y="3301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Rectangle 97"/>
            <p:cNvSpPr>
              <a:spLocks noChangeArrowheads="1"/>
            </p:cNvSpPr>
            <p:nvPr/>
          </p:nvSpPr>
          <p:spPr bwMode="auto">
            <a:xfrm>
              <a:off x="3135" y="3301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" name="Rectangle 98"/>
            <p:cNvSpPr>
              <a:spLocks noChangeArrowheads="1"/>
            </p:cNvSpPr>
            <p:nvPr/>
          </p:nvSpPr>
          <p:spPr bwMode="auto">
            <a:xfrm>
              <a:off x="3597" y="3301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" name="Rectangle 99"/>
            <p:cNvSpPr>
              <a:spLocks noChangeArrowheads="1"/>
            </p:cNvSpPr>
            <p:nvPr/>
          </p:nvSpPr>
          <p:spPr bwMode="auto">
            <a:xfrm>
              <a:off x="4143" y="3301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" name="Rectangle 100"/>
            <p:cNvSpPr>
              <a:spLocks noChangeArrowheads="1"/>
            </p:cNvSpPr>
            <p:nvPr/>
          </p:nvSpPr>
          <p:spPr bwMode="auto">
            <a:xfrm>
              <a:off x="4428" y="3301"/>
              <a:ext cx="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Rectangle 101"/>
            <p:cNvSpPr>
              <a:spLocks noChangeArrowheads="1"/>
            </p:cNvSpPr>
            <p:nvPr/>
          </p:nvSpPr>
          <p:spPr bwMode="auto">
            <a:xfrm>
              <a:off x="2606" y="3444"/>
              <a:ext cx="6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785357" y="5638800"/>
            <a:ext cx="528221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*Includes recommended supplemental </a:t>
            </a:r>
            <a:r>
              <a:rPr lang="en-US" sz="1100" dirty="0" smtClean="0"/>
              <a:t>appropriation  $46.9M State &amp; $30.8M Fed.</a:t>
            </a:r>
            <a:endParaRPr lang="en-US" sz="1100" dirty="0"/>
          </a:p>
          <a:p>
            <a:r>
              <a:rPr lang="en-US" sz="1100" dirty="0" smtClean="0"/>
              <a:t> Does </a:t>
            </a:r>
            <a:r>
              <a:rPr lang="en-US" sz="1100" dirty="0"/>
              <a:t>not include A/C over 60 funds</a:t>
            </a:r>
          </a:p>
        </p:txBody>
      </p:sp>
    </p:spTree>
    <p:extLst>
      <p:ext uri="{BB962C8B-B14F-4D97-AF65-F5344CB8AC3E}">
        <p14:creationId xmlns:p14="http://schemas.microsoft.com/office/powerpoint/2010/main" val="160931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CAH FOG January 16, 2015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HS PowerPoint Template 2.potx" id="{B6C44E9C-F6AE-4C94-8999-E7924B39A930}" vid="{272F1E1F-5FFF-42BC-826E-6F2E1B03CF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C353C57BF2A242AD7382073C4DE61F" ma:contentTypeVersion="1" ma:contentTypeDescription="Create a new document." ma:contentTypeScope="" ma:versionID="a45d0a9fa979fedc137bb01ebf84596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9F8DBD5-F26A-4C1C-AC9A-76A2B0143F68}"/>
</file>

<file path=customXml/itemProps2.xml><?xml version="1.0" encoding="utf-8"?>
<ds:datastoreItem xmlns:ds="http://schemas.openxmlformats.org/officeDocument/2006/customXml" ds:itemID="{65A0A08C-5DB2-4890-8CAC-BB1EC337D333}"/>
</file>

<file path=customXml/itemProps3.xml><?xml version="1.0" encoding="utf-8"?>
<ds:datastoreItem xmlns:ds="http://schemas.openxmlformats.org/officeDocument/2006/customXml" ds:itemID="{2A75E653-1254-49F1-BD3A-544D79D651C8}"/>
</file>

<file path=docProps/app.xml><?xml version="1.0" encoding="utf-8"?>
<Properties xmlns="http://schemas.openxmlformats.org/officeDocument/2006/extended-properties" xmlns:vt="http://schemas.openxmlformats.org/officeDocument/2006/docPropsVTypes">
  <Template>PACAH FOG January 16, 2015</Template>
  <TotalTime>9253</TotalTime>
  <Words>686</Words>
  <Application>Microsoft Office PowerPoint</Application>
  <PresentationFormat>On-screen Show (4:3)</PresentationFormat>
  <Paragraphs>471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ＭＳ Ｐゴシック</vt:lpstr>
      <vt:lpstr>Arial</vt:lpstr>
      <vt:lpstr>Calibri</vt:lpstr>
      <vt:lpstr>Verdana</vt:lpstr>
      <vt:lpstr>PACAH FOG January 16, 2015</vt:lpstr>
      <vt:lpstr> Department of Human Services Office of Long-Term Living  </vt:lpstr>
      <vt:lpstr>Topics</vt:lpstr>
      <vt:lpstr>PowerPoint Presentation</vt:lpstr>
      <vt:lpstr>Budget</vt:lpstr>
      <vt:lpstr>Appropriations: Line by Line</vt:lpstr>
      <vt:lpstr>Appropriations: Line by Line</vt:lpstr>
      <vt:lpstr>Appropriations: Line by Line</vt:lpstr>
      <vt:lpstr>Appropriations: Line by Line</vt:lpstr>
      <vt:lpstr>Appropriations: Line by Line</vt:lpstr>
      <vt:lpstr>State Plan Amendments</vt:lpstr>
      <vt:lpstr>Notice</vt:lpstr>
      <vt:lpstr>PowerPoint Presentation</vt:lpstr>
    </vt:vector>
  </TitlesOfParts>
  <Company>PA Department of Public Welfare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PACAH FISCAL OFFICERS GROUP MEETING Friday, January 16, 2015</dc:title>
  <dc:creator>elasmith</dc:creator>
  <cp:lastModifiedBy>Morningstar, Peggy</cp:lastModifiedBy>
  <cp:revision>722</cp:revision>
  <cp:lastPrinted>2017-03-30T19:35:19Z</cp:lastPrinted>
  <dcterms:created xsi:type="dcterms:W3CDTF">2015-01-07T21:49:58Z</dcterms:created>
  <dcterms:modified xsi:type="dcterms:W3CDTF">2017-06-16T20:26:08Z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0x0101000BC353C57BF2A242AD7382073C4DE61F</vt:lpwstr>
  </property>
  <property fmtid="{D5CDD505-2E9C-101B-9397-08002B2CF9AE}" pid="3" name="Order">
    <vt:r8>5300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