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92" r:id="rId1"/>
  </p:sldMasterIdLst>
  <p:notesMasterIdLst>
    <p:notesMasterId r:id="rId16"/>
  </p:notesMasterIdLst>
  <p:handoutMasterIdLst>
    <p:handoutMasterId r:id="rId17"/>
  </p:handoutMasterIdLst>
  <p:sldIdLst>
    <p:sldId id="476" r:id="rId2"/>
    <p:sldId id="493" r:id="rId3"/>
    <p:sldId id="492" r:id="rId4"/>
    <p:sldId id="472" r:id="rId5"/>
    <p:sldId id="474" r:id="rId6"/>
    <p:sldId id="482" r:id="rId7"/>
    <p:sldId id="483" r:id="rId8"/>
    <p:sldId id="485" r:id="rId9"/>
    <p:sldId id="494" r:id="rId10"/>
    <p:sldId id="486" r:id="rId11"/>
    <p:sldId id="487" r:id="rId12"/>
    <p:sldId id="491" r:id="rId13"/>
    <p:sldId id="475" r:id="rId14"/>
    <p:sldId id="344" r:id="rId1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cock, Kevin" initials="HK" lastIdx="4" clrIdx="0"/>
  <p:cmAuthor id="2" name="Virginia Brown" initials="vdb" lastIdx="2" clrIdx="1"/>
  <p:cmAuthor id="3" name="Pat Brady" initials="PB" lastIdx="5" clrIdx="2">
    <p:extLst/>
  </p:cmAuthor>
  <p:cmAuthor id="4" name="Breitsprecher" initials="TB" lastIdx="9" clrIdx="3">
    <p:extLst>
      <p:ext uri="{19B8F6BF-5375-455C-9EA6-DF929625EA0E}">
        <p15:presenceInfo xmlns:p15="http://schemas.microsoft.com/office/powerpoint/2012/main" userId="Breitsprecher" providerId="None"/>
      </p:ext>
    </p:extLst>
  </p:cmAuthor>
  <p:cmAuthor id="5" name="Burnett, Jennifer" initials="BJ" lastIdx="13" clrIdx="4">
    <p:extLst>
      <p:ext uri="{19B8F6BF-5375-455C-9EA6-DF929625EA0E}">
        <p15:presenceInfo xmlns:p15="http://schemas.microsoft.com/office/powerpoint/2012/main" userId="Burnett, Jennifer" providerId="None"/>
      </p:ext>
    </p:extLst>
  </p:cmAuthor>
  <p:cmAuthor id="6" name="Palmer, Caitlin" initials="PC" lastIdx="12" clrIdx="5">
    <p:extLst>
      <p:ext uri="{19B8F6BF-5375-455C-9EA6-DF929625EA0E}">
        <p15:presenceInfo xmlns:p15="http://schemas.microsoft.com/office/powerpoint/2012/main" userId="Palmer, Cait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D9ECFF"/>
    <a:srgbClr val="2190FF"/>
    <a:srgbClr val="6699FF"/>
    <a:srgbClr val="3366FF"/>
    <a:srgbClr val="3399FF"/>
    <a:srgbClr val="D6481C"/>
    <a:srgbClr val="F11201"/>
    <a:srgbClr val="F8832C"/>
    <a:srgbClr val="FE55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4" autoAdjust="0"/>
    <p:restoredTop sz="85862" autoAdjust="0"/>
  </p:normalViewPr>
  <p:slideViewPr>
    <p:cSldViewPr>
      <p:cViewPr varScale="1">
        <p:scale>
          <a:sx n="74" d="100"/>
          <a:sy n="74" d="100"/>
        </p:scale>
        <p:origin x="1834" y="72"/>
      </p:cViewPr>
      <p:guideLst>
        <p:guide orient="horz" pos="2160"/>
        <p:guide pos="2880"/>
      </p:guideLst>
    </p:cSldViewPr>
  </p:slideViewPr>
  <p:outlineViewPr>
    <p:cViewPr>
      <p:scale>
        <a:sx n="33" d="100"/>
        <a:sy n="33" d="100"/>
      </p:scale>
      <p:origin x="0" y="-19476"/>
    </p:cViewPr>
  </p:outlineViewPr>
  <p:notesTextViewPr>
    <p:cViewPr>
      <p:scale>
        <a:sx n="100" d="100"/>
        <a:sy n="100" d="100"/>
      </p:scale>
      <p:origin x="0" y="0"/>
    </p:cViewPr>
  </p:notesTextViewPr>
  <p:sorterViewPr>
    <p:cViewPr>
      <p:scale>
        <a:sx n="90" d="100"/>
        <a:sy n="90" d="100"/>
      </p:scale>
      <p:origin x="0" y="-1092"/>
    </p:cViewPr>
  </p:sorterViewPr>
  <p:notesViewPr>
    <p:cSldViewPr>
      <p:cViewPr varScale="1">
        <p:scale>
          <a:sx n="85" d="100"/>
          <a:sy n="85" d="100"/>
        </p:scale>
        <p:origin x="-379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2"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3" tIns="46577" rIns="93153" bIns="46577" numCol="1" anchor="t" anchorCtr="0" compatLnSpc="1">
            <a:prstTxWarp prst="textNoShape">
              <a:avLst/>
            </a:prstTxWarp>
          </a:bodyPr>
          <a:lstStyle>
            <a:lvl1pPr eaLnBrk="0" hangingPunct="0">
              <a:defRPr sz="1200">
                <a:latin typeface="Arial" charset="0"/>
                <a:ea typeface="ＭＳ Ｐゴシック" pitchFamily="-111" charset="-128"/>
                <a:cs typeface="+mn-cs"/>
              </a:defRPr>
            </a:lvl1pPr>
          </a:lstStyle>
          <a:p>
            <a:pPr>
              <a:defRPr/>
            </a:pPr>
            <a:endParaRPr lang="en-US" dirty="0"/>
          </a:p>
        </p:txBody>
      </p:sp>
      <p:sp>
        <p:nvSpPr>
          <p:cNvPr id="27651" name="Rectangle 3"/>
          <p:cNvSpPr>
            <a:spLocks noGrp="1" noChangeArrowheads="1"/>
          </p:cNvSpPr>
          <p:nvPr>
            <p:ph type="dt" sz="quarter" idx="1"/>
          </p:nvPr>
        </p:nvSpPr>
        <p:spPr bwMode="auto">
          <a:xfrm>
            <a:off x="397034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3" tIns="46577" rIns="93153" bIns="46577" numCol="1" anchor="t" anchorCtr="0" compatLnSpc="1">
            <a:prstTxWarp prst="textNoShape">
              <a:avLst/>
            </a:prstTxWarp>
          </a:bodyPr>
          <a:lstStyle>
            <a:lvl1pPr algn="r" eaLnBrk="0" hangingPunct="0">
              <a:defRPr sz="1200">
                <a:latin typeface="Arial" charset="0"/>
                <a:ea typeface="ＭＳ Ｐゴシック" pitchFamily="-111" charset="-128"/>
                <a:cs typeface="+mn-cs"/>
              </a:defRPr>
            </a:lvl1pPr>
          </a:lstStyle>
          <a:p>
            <a:pPr>
              <a:defRPr/>
            </a:pPr>
            <a:fld id="{AFB4EF5A-3E85-4D21-B912-F7DBD40365C8}" type="datetime1">
              <a:rPr lang="en-US"/>
              <a:pPr>
                <a:defRPr/>
              </a:pPr>
              <a:t>05/03/2017</a:t>
            </a:fld>
            <a:endParaRPr lang="en-US" dirty="0"/>
          </a:p>
        </p:txBody>
      </p:sp>
      <p:sp>
        <p:nvSpPr>
          <p:cNvPr id="27652" name="Rectangle 4"/>
          <p:cNvSpPr>
            <a:spLocks noGrp="1" noChangeArrowheads="1"/>
          </p:cNvSpPr>
          <p:nvPr>
            <p:ph type="ftr" sz="quarter" idx="2"/>
          </p:nvPr>
        </p:nvSpPr>
        <p:spPr bwMode="auto">
          <a:xfrm>
            <a:off x="2"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3" tIns="46577" rIns="93153" bIns="46577" numCol="1" anchor="b" anchorCtr="0" compatLnSpc="1">
            <a:prstTxWarp prst="textNoShape">
              <a:avLst/>
            </a:prstTxWarp>
          </a:bodyPr>
          <a:lstStyle>
            <a:lvl1pPr eaLnBrk="0" hangingPunct="0">
              <a:defRPr sz="1200">
                <a:latin typeface="Arial" charset="0"/>
                <a:ea typeface="ＭＳ Ｐゴシック" pitchFamily="-111" charset="-128"/>
                <a:cs typeface="+mn-cs"/>
              </a:defRPr>
            </a:lvl1pPr>
          </a:lstStyle>
          <a:p>
            <a:pPr>
              <a:defRPr/>
            </a:pPr>
            <a:endParaRPr lang="en-US" dirty="0"/>
          </a:p>
        </p:txBody>
      </p:sp>
      <p:sp>
        <p:nvSpPr>
          <p:cNvPr id="27653" name="Rectangle 5"/>
          <p:cNvSpPr>
            <a:spLocks noGrp="1" noChangeArrowheads="1"/>
          </p:cNvSpPr>
          <p:nvPr>
            <p:ph type="sldNum" sz="quarter" idx="3"/>
          </p:nvPr>
        </p:nvSpPr>
        <p:spPr bwMode="auto">
          <a:xfrm>
            <a:off x="3970341"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3" tIns="46577" rIns="93153" bIns="46577" numCol="1" anchor="b" anchorCtr="0" compatLnSpc="1">
            <a:prstTxWarp prst="textNoShape">
              <a:avLst/>
            </a:prstTxWarp>
          </a:bodyPr>
          <a:lstStyle>
            <a:lvl1pPr algn="r" eaLnBrk="0" hangingPunct="0">
              <a:defRPr sz="1200">
                <a:latin typeface="Arial" charset="0"/>
                <a:ea typeface="ＭＳ Ｐゴシック" pitchFamily="-111" charset="-128"/>
                <a:cs typeface="+mn-cs"/>
              </a:defRPr>
            </a:lvl1pPr>
          </a:lstStyle>
          <a:p>
            <a:pPr>
              <a:defRPr/>
            </a:pPr>
            <a:fld id="{39CE6409-D120-473F-A504-083BA6C1D6F3}" type="slidenum">
              <a:rPr lang="en-US"/>
              <a:pPr>
                <a:defRPr/>
              </a:pPr>
              <a:t>‹#›</a:t>
            </a:fld>
            <a:endParaRPr lang="en-US" dirty="0"/>
          </a:p>
        </p:txBody>
      </p:sp>
    </p:spTree>
    <p:extLst>
      <p:ext uri="{BB962C8B-B14F-4D97-AF65-F5344CB8AC3E}">
        <p14:creationId xmlns:p14="http://schemas.microsoft.com/office/powerpoint/2010/main" val="1051026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3153" tIns="46577" rIns="93153" bIns="46577" rtlCol="0"/>
          <a:lstStyle>
            <a:lvl1pPr algn="l" eaLnBrk="1" hangingPunct="1">
              <a:defRPr sz="1200">
                <a:latin typeface="Arial" charset="0"/>
                <a:ea typeface="ＭＳ Ｐゴシック" pitchFamily="-106" charset="-128"/>
                <a:cs typeface="Arial" charset="0"/>
              </a:defRPr>
            </a:lvl1pPr>
          </a:lstStyle>
          <a:p>
            <a:pPr>
              <a:defRPr/>
            </a:pPr>
            <a:endParaRPr lang="en-US" dirty="0"/>
          </a:p>
        </p:txBody>
      </p:sp>
      <p:sp>
        <p:nvSpPr>
          <p:cNvPr id="3" name="Date Placeholder 2"/>
          <p:cNvSpPr>
            <a:spLocks noGrp="1"/>
          </p:cNvSpPr>
          <p:nvPr>
            <p:ph type="dt" idx="1"/>
          </p:nvPr>
        </p:nvSpPr>
        <p:spPr>
          <a:xfrm>
            <a:off x="3970341" y="0"/>
            <a:ext cx="3038475" cy="465138"/>
          </a:xfrm>
          <a:prstGeom prst="rect">
            <a:avLst/>
          </a:prstGeom>
        </p:spPr>
        <p:txBody>
          <a:bodyPr vert="horz" lIns="93153" tIns="46577" rIns="93153" bIns="46577" rtlCol="0"/>
          <a:lstStyle>
            <a:lvl1pPr algn="r" eaLnBrk="1" hangingPunct="1">
              <a:defRPr sz="1200" smtClean="0">
                <a:latin typeface="Arial" charset="0"/>
                <a:ea typeface="ＭＳ Ｐゴシック" pitchFamily="-106" charset="-128"/>
                <a:cs typeface="Arial" charset="0"/>
              </a:defRPr>
            </a:lvl1pPr>
          </a:lstStyle>
          <a:p>
            <a:pPr>
              <a:defRPr/>
            </a:pPr>
            <a:fld id="{681174DB-8C00-445D-8B39-BDD9F65E50A8}" type="datetimeFigureOut">
              <a:rPr lang="en-US"/>
              <a:pPr>
                <a:defRPr/>
              </a:pPr>
              <a:t>05/03/2017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3" tIns="46577" rIns="93153" bIns="46577" rtlCol="0" anchor="ctr"/>
          <a:lstStyle/>
          <a:p>
            <a:pPr lvl="0"/>
            <a:endParaRPr lang="en-US" noProof="0" dirty="0"/>
          </a:p>
        </p:txBody>
      </p:sp>
      <p:sp>
        <p:nvSpPr>
          <p:cNvPr id="5" name="Notes Placeholder 4"/>
          <p:cNvSpPr>
            <a:spLocks noGrp="1"/>
          </p:cNvSpPr>
          <p:nvPr>
            <p:ph type="body" sz="quarter" idx="3"/>
          </p:nvPr>
        </p:nvSpPr>
        <p:spPr>
          <a:xfrm>
            <a:off x="701675" y="4416428"/>
            <a:ext cx="5607050" cy="4183063"/>
          </a:xfrm>
          <a:prstGeom prst="rect">
            <a:avLst/>
          </a:prstGeom>
        </p:spPr>
        <p:txBody>
          <a:bodyPr vert="horz" lIns="93153" tIns="46577" rIns="93153" bIns="4657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3153" tIns="46577" rIns="93153" bIns="46577" rtlCol="0" anchor="b"/>
          <a:lstStyle>
            <a:lvl1pPr algn="l" eaLnBrk="1" hangingPunct="1">
              <a:defRPr sz="1200">
                <a:latin typeface="Arial" charset="0"/>
                <a:ea typeface="ＭＳ Ｐゴシック" pitchFamily="-106" charset="-128"/>
                <a:cs typeface="Arial" charset="0"/>
              </a:defRPr>
            </a:lvl1pPr>
          </a:lstStyle>
          <a:p>
            <a:pPr>
              <a:defRPr/>
            </a:pPr>
            <a:endParaRPr lang="en-US" dirty="0"/>
          </a:p>
        </p:txBody>
      </p:sp>
      <p:sp>
        <p:nvSpPr>
          <p:cNvPr id="7" name="Slide Number Placeholder 6"/>
          <p:cNvSpPr>
            <a:spLocks noGrp="1"/>
          </p:cNvSpPr>
          <p:nvPr>
            <p:ph type="sldNum" sz="quarter" idx="5"/>
          </p:nvPr>
        </p:nvSpPr>
        <p:spPr>
          <a:xfrm>
            <a:off x="3970341" y="8829676"/>
            <a:ext cx="3038475" cy="465138"/>
          </a:xfrm>
          <a:prstGeom prst="rect">
            <a:avLst/>
          </a:prstGeom>
        </p:spPr>
        <p:txBody>
          <a:bodyPr vert="horz" lIns="93153" tIns="46577" rIns="93153" bIns="46577" rtlCol="0" anchor="b"/>
          <a:lstStyle>
            <a:lvl1pPr algn="r" eaLnBrk="1" hangingPunct="1">
              <a:defRPr sz="1200" smtClean="0">
                <a:latin typeface="Arial" charset="0"/>
                <a:ea typeface="ＭＳ Ｐゴシック" pitchFamily="-106" charset="-128"/>
                <a:cs typeface="Arial" charset="0"/>
              </a:defRPr>
            </a:lvl1pPr>
          </a:lstStyle>
          <a:p>
            <a:pPr>
              <a:defRPr/>
            </a:pPr>
            <a:fld id="{1C10A93D-C831-4F17-8034-B86AC0FD9035}" type="slidenum">
              <a:rPr lang="en-US"/>
              <a:pPr>
                <a:defRPr/>
              </a:pPr>
              <a:t>‹#›</a:t>
            </a:fld>
            <a:endParaRPr lang="en-US" dirty="0"/>
          </a:p>
        </p:txBody>
      </p:sp>
    </p:spTree>
    <p:extLst>
      <p:ext uri="{BB962C8B-B14F-4D97-AF65-F5344CB8AC3E}">
        <p14:creationId xmlns:p14="http://schemas.microsoft.com/office/powerpoint/2010/main" val="6317808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a:t>
            </a:fld>
            <a:endParaRPr lang="en-US" dirty="0"/>
          </a:p>
        </p:txBody>
      </p:sp>
    </p:spTree>
    <p:extLst>
      <p:ext uri="{BB962C8B-B14F-4D97-AF65-F5344CB8AC3E}">
        <p14:creationId xmlns:p14="http://schemas.microsoft.com/office/powerpoint/2010/main" val="2925995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Susan’s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11</a:t>
            </a:fld>
            <a:endParaRPr lang="en-US" dirty="0"/>
          </a:p>
        </p:txBody>
      </p:sp>
    </p:spTree>
    <p:extLst>
      <p:ext uri="{BB962C8B-B14F-4D97-AF65-F5344CB8AC3E}">
        <p14:creationId xmlns:p14="http://schemas.microsoft.com/office/powerpoint/2010/main" val="3289259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Jen’s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12</a:t>
            </a:fld>
            <a:endParaRPr lang="en-US" dirty="0"/>
          </a:p>
        </p:txBody>
      </p:sp>
    </p:spTree>
    <p:extLst>
      <p:ext uri="{BB962C8B-B14F-4D97-AF65-F5344CB8AC3E}">
        <p14:creationId xmlns:p14="http://schemas.microsoft.com/office/powerpoint/2010/main" val="85619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Jen’s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13</a:t>
            </a:fld>
            <a:endParaRPr lang="en-US" dirty="0"/>
          </a:p>
        </p:txBody>
      </p:sp>
    </p:spTree>
    <p:extLst>
      <p:ext uri="{BB962C8B-B14F-4D97-AF65-F5344CB8AC3E}">
        <p14:creationId xmlns:p14="http://schemas.microsoft.com/office/powerpoint/2010/main" val="4150796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14</a:t>
            </a:fld>
            <a:endParaRPr lang="en-US" dirty="0"/>
          </a:p>
        </p:txBody>
      </p:sp>
    </p:spTree>
    <p:extLst>
      <p:ext uri="{BB962C8B-B14F-4D97-AF65-F5344CB8AC3E}">
        <p14:creationId xmlns:p14="http://schemas.microsoft.com/office/powerpoint/2010/main" val="3047681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Jen’s Slide</a:t>
            </a:r>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2</a:t>
            </a:fld>
            <a:endParaRPr lang="en-US" dirty="0"/>
          </a:p>
        </p:txBody>
      </p:sp>
    </p:spTree>
    <p:extLst>
      <p:ext uri="{BB962C8B-B14F-4D97-AF65-F5344CB8AC3E}">
        <p14:creationId xmlns:p14="http://schemas.microsoft.com/office/powerpoint/2010/main" val="388463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Jen’s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3</a:t>
            </a:fld>
            <a:endParaRPr lang="en-US" dirty="0"/>
          </a:p>
        </p:txBody>
      </p:sp>
    </p:spTree>
    <p:extLst>
      <p:ext uri="{BB962C8B-B14F-4D97-AF65-F5344CB8AC3E}">
        <p14:creationId xmlns:p14="http://schemas.microsoft.com/office/powerpoint/2010/main" val="2167202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4</a:t>
            </a:fld>
            <a:endParaRPr lang="en-US" dirty="0"/>
          </a:p>
        </p:txBody>
      </p:sp>
    </p:spTree>
    <p:extLst>
      <p:ext uri="{BB962C8B-B14F-4D97-AF65-F5344CB8AC3E}">
        <p14:creationId xmlns:p14="http://schemas.microsoft.com/office/powerpoint/2010/main" val="2474461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An In-service educational session was held with all DOH Surveyors to educate them on implementing the new guidance.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Susan’s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5</a:t>
            </a:fld>
            <a:endParaRPr lang="en-US" dirty="0"/>
          </a:p>
        </p:txBody>
      </p:sp>
    </p:spTree>
    <p:extLst>
      <p:ext uri="{BB962C8B-B14F-4D97-AF65-F5344CB8AC3E}">
        <p14:creationId xmlns:p14="http://schemas.microsoft.com/office/powerpoint/2010/main" val="344272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Susan’s Slide</a:t>
            </a:r>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6</a:t>
            </a:fld>
            <a:endParaRPr lang="en-US" dirty="0"/>
          </a:p>
        </p:txBody>
      </p:sp>
    </p:spTree>
    <p:extLst>
      <p:ext uri="{BB962C8B-B14F-4D97-AF65-F5344CB8AC3E}">
        <p14:creationId xmlns:p14="http://schemas.microsoft.com/office/powerpoint/2010/main" val="44565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Susan’s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7</a:t>
            </a:fld>
            <a:endParaRPr lang="en-US" dirty="0"/>
          </a:p>
        </p:txBody>
      </p:sp>
    </p:spTree>
    <p:extLst>
      <p:ext uri="{BB962C8B-B14F-4D97-AF65-F5344CB8AC3E}">
        <p14:creationId xmlns:p14="http://schemas.microsoft.com/office/powerpoint/2010/main" val="3899060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Susan’s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8</a:t>
            </a:fld>
            <a:endParaRPr lang="en-US" dirty="0"/>
          </a:p>
        </p:txBody>
      </p:sp>
    </p:spTree>
    <p:extLst>
      <p:ext uri="{BB962C8B-B14F-4D97-AF65-F5344CB8AC3E}">
        <p14:creationId xmlns:p14="http://schemas.microsoft.com/office/powerpoint/2010/main" val="2100948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Susan’s Slide</a:t>
            </a:r>
          </a:p>
          <a:p>
            <a:endParaRPr lang="en-US" dirty="0"/>
          </a:p>
        </p:txBody>
      </p:sp>
      <p:sp>
        <p:nvSpPr>
          <p:cNvPr id="4" name="Slide Number Placeholder 3"/>
          <p:cNvSpPr>
            <a:spLocks noGrp="1"/>
          </p:cNvSpPr>
          <p:nvPr>
            <p:ph type="sldNum" sz="quarter" idx="10"/>
          </p:nvPr>
        </p:nvSpPr>
        <p:spPr/>
        <p:txBody>
          <a:bodyPr/>
          <a:lstStyle/>
          <a:p>
            <a:pPr>
              <a:defRPr/>
            </a:pPr>
            <a:fld id="{1C10A93D-C831-4F17-8034-B86AC0FD9035}" type="slidenum">
              <a:rPr lang="en-US" smtClean="0"/>
              <a:pPr>
                <a:defRPr/>
              </a:pPr>
              <a:t>10</a:t>
            </a:fld>
            <a:endParaRPr lang="en-US" dirty="0"/>
          </a:p>
        </p:txBody>
      </p:sp>
    </p:spTree>
    <p:extLst>
      <p:ext uri="{BB962C8B-B14F-4D97-AF65-F5344CB8AC3E}">
        <p14:creationId xmlns:p14="http://schemas.microsoft.com/office/powerpoint/2010/main" val="3265219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FB6826-B3ED-4798-B521-4B5857165F20}" type="datetime1">
              <a:rPr lang="en-US" smtClean="0"/>
              <a:t>05/03/2017</a:t>
            </a:fld>
            <a:endParaRPr lang="en-US" dirty="0"/>
          </a:p>
        </p:txBody>
      </p:sp>
      <p:sp>
        <p:nvSpPr>
          <p:cNvPr id="5"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2763562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Rectangle 4"/>
          <p:cNvSpPr>
            <a:spLocks noGrp="1" noChangeArrowheads="1"/>
          </p:cNvSpPr>
          <p:nvPr>
            <p:ph type="dt" sz="half" idx="14"/>
          </p:nvPr>
        </p:nvSpPr>
        <p:spPr>
          <a:xfrm>
            <a:off x="457200" y="6400800"/>
            <a:ext cx="2133600" cy="244475"/>
          </a:xfrm>
          <a:prstGeom prst="rect">
            <a:avLst/>
          </a:prstGeom>
          <a:ln/>
        </p:spPr>
        <p:txBody>
          <a:bodyPr/>
          <a:lstStyle>
            <a:lvl1pPr>
              <a:defRPr/>
            </a:lvl1pPr>
          </a:lstStyle>
          <a:p>
            <a:pPr>
              <a:defRPr/>
            </a:pPr>
            <a:fld id="{5D198F25-4549-4F32-A5AB-A96605B4FFD8}" type="datetime1">
              <a:rPr lang="en-US" smtClean="0">
                <a:solidFill>
                  <a:srgbClr val="262626"/>
                </a:solidFill>
              </a:rPr>
              <a:pPr>
                <a:defRPr/>
              </a:pPr>
              <a:t>05/03/2017</a:t>
            </a:fld>
            <a:endParaRPr lang="en-US" dirty="0">
              <a:solidFill>
                <a:srgbClr val="262626"/>
              </a:solidFill>
            </a:endParaRPr>
          </a:p>
        </p:txBody>
      </p:sp>
      <p:sp>
        <p:nvSpPr>
          <p:cNvPr id="5" name="Slide Number Placeholder 5"/>
          <p:cNvSpPr>
            <a:spLocks noGrp="1"/>
          </p:cNvSpPr>
          <p:nvPr>
            <p:ph type="sldNum" sz="quarter" idx="15"/>
          </p:nvPr>
        </p:nvSpPr>
        <p:spPr>
          <a:xfrm>
            <a:off x="3505200" y="6400800"/>
            <a:ext cx="2133600" cy="244475"/>
          </a:xfrm>
          <a:prstGeom prst="rect">
            <a:avLst/>
          </a:prstGeom>
        </p:spPr>
        <p:txBody>
          <a:bodyPr/>
          <a:lstStyle>
            <a:lvl1pPr>
              <a:defRPr/>
            </a:lvl1pPr>
          </a:lstStyle>
          <a:p>
            <a:pPr>
              <a:defRPr/>
            </a:pPr>
            <a:fld id="{1C35C3F6-4D11-4115-9BE3-9D72A75E721B}" type="slidenum">
              <a:rPr lang="en-US">
                <a:solidFill>
                  <a:srgbClr val="262626"/>
                </a:solidFill>
              </a:rPr>
              <a:pPr>
                <a:defRPr/>
              </a:pPr>
              <a:t>‹#›</a:t>
            </a:fld>
            <a:endParaRPr lang="en-US" dirty="0">
              <a:solidFill>
                <a:srgbClr val="262626"/>
              </a:solidFill>
            </a:endParaRPr>
          </a:p>
        </p:txBody>
      </p:sp>
    </p:spTree>
    <p:extLst>
      <p:ext uri="{BB962C8B-B14F-4D97-AF65-F5344CB8AC3E}">
        <p14:creationId xmlns:p14="http://schemas.microsoft.com/office/powerpoint/2010/main" val="27424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0814"/>
            <a:ext cx="8229600" cy="941241"/>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36525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3593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144925"/>
            <a:ext cx="8229600" cy="921875"/>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832210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7974"/>
            <a:ext cx="5410200" cy="454026"/>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pPr algn="ctr"/>
            <a:fld id="{9D710453-B075-45DB-8A7B-E3C399690A0E}" type="slidenum">
              <a:rPr lang="en-US" sz="825" smtClean="0"/>
              <a:pPr algn="ctr"/>
              <a:t>‹#›</a:t>
            </a:fld>
            <a:endParaRPr lang="en-US" sz="825" dirty="0"/>
          </a:p>
        </p:txBody>
      </p:sp>
      <p:sp>
        <p:nvSpPr>
          <p:cNvPr id="8" name="Date Placeholder 17"/>
          <p:cNvSpPr txBox="1">
            <a:spLocks/>
          </p:cNvSpPr>
          <p:nvPr userDrawn="1"/>
        </p:nvSpPr>
        <p:spPr bwMode="white">
          <a:xfrm>
            <a:off x="457200" y="6132512"/>
            <a:ext cx="2133600" cy="344488"/>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bodyP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a:defRPr/>
            </a:pPr>
            <a:fld id="{0325C054-ADA9-412A-AF41-EB1DAE3E2B77}" type="datetime1">
              <a:rPr lang="en-US" sz="825" smtClean="0"/>
              <a:pPr>
                <a:defRPr/>
              </a:pPr>
              <a:t>05/03/2017</a:t>
            </a:fld>
            <a:endParaRPr lang="en-US" sz="825" dirty="0"/>
          </a:p>
        </p:txBody>
      </p:sp>
      <p:sp>
        <p:nvSpPr>
          <p:cNvPr id="11" name="Text Placeholder 10"/>
          <p:cNvSpPr>
            <a:spLocks noGrp="1"/>
          </p:cNvSpPr>
          <p:nvPr>
            <p:ph type="body" sz="quarter" idx="13"/>
          </p:nvPr>
        </p:nvSpPr>
        <p:spPr>
          <a:xfrm>
            <a:off x="457200" y="1143000"/>
            <a:ext cx="8153400" cy="4724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36065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9016256-A15E-472F-A44B-6D4C4106F6AD}" type="datetime1">
              <a:rPr lang="en-US" smtClean="0"/>
              <a:t>05/03/2017</a:t>
            </a:fld>
            <a:endParaRPr lang="en-US" dirty="0"/>
          </a:p>
        </p:txBody>
      </p:sp>
      <p:sp>
        <p:nvSpPr>
          <p:cNvPr id="12"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383983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908C381-0B50-4C5E-ABC8-46BD068596A9}" type="datetime1">
              <a:rPr lang="en-US" smtClean="0"/>
              <a:t>05/03/2017</a:t>
            </a:fld>
            <a:endParaRPr lang="en-US" dirty="0"/>
          </a:p>
        </p:txBody>
      </p:sp>
      <p:sp>
        <p:nvSpPr>
          <p:cNvPr id="10"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87931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49131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7D42AC0-6820-488A-92DE-F6D746560CD7}" type="datetime1">
              <a:rPr lang="en-US" smtClean="0"/>
              <a:t>05/03/2017</a:t>
            </a:fld>
            <a:endParaRPr lang="en-US" dirty="0"/>
          </a:p>
        </p:txBody>
      </p:sp>
      <p:sp>
        <p:nvSpPr>
          <p:cNvPr id="8"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6216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30D92E14-721C-4074-B8A7-1DBD9C77FDA3}" type="datetime1">
              <a:rPr lang="en-US" smtClean="0"/>
              <a:t>05/03/2017</a:t>
            </a:fld>
            <a:endParaRPr lang="en-US" dirty="0"/>
          </a:p>
        </p:txBody>
      </p:sp>
      <p:sp>
        <p:nvSpPr>
          <p:cNvPr id="6"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25739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Rectangle 4"/>
          <p:cNvSpPr>
            <a:spLocks noGrp="1" noChangeArrowheads="1"/>
          </p:cNvSpPr>
          <p:nvPr>
            <p:ph type="dt" sz="half" idx="14"/>
          </p:nvPr>
        </p:nvSpPr>
        <p:spPr>
          <a:ln/>
        </p:spPr>
        <p:txBody>
          <a:bodyPr/>
          <a:lstStyle>
            <a:lvl1pPr>
              <a:defRPr/>
            </a:lvl1pPr>
          </a:lstStyle>
          <a:p>
            <a:pPr>
              <a:defRPr/>
            </a:pPr>
            <a:fld id="{5D198F25-4549-4F32-A5AB-A96605B4FFD8}" type="datetime1">
              <a:rPr lang="en-US" smtClean="0"/>
              <a:t>05/03/2017</a:t>
            </a:fld>
            <a:endParaRPr lang="en-US" dirty="0"/>
          </a:p>
        </p:txBody>
      </p:sp>
      <p:sp>
        <p:nvSpPr>
          <p:cNvPr id="5" name="Slide Number Placeholder 5"/>
          <p:cNvSpPr>
            <a:spLocks noGrp="1"/>
          </p:cNvSpPr>
          <p:nvPr>
            <p:ph type="sldNum" sz="quarter" idx="15"/>
          </p:nvPr>
        </p:nvSpPr>
        <p:spPr/>
        <p:txBody>
          <a:bodyPr/>
          <a:lstStyle>
            <a:lvl1pPr>
              <a:defRPr/>
            </a:lvl1pPr>
          </a:lstStyle>
          <a:p>
            <a:pPr>
              <a:defRPr/>
            </a:pPr>
            <a:fld id="{1C35C3F6-4D11-4115-9BE3-9D72A75E721B}" type="slidenum">
              <a:rPr lang="en-US"/>
              <a:pPr>
                <a:defRPr/>
              </a:pPr>
              <a:t>‹#›</a:t>
            </a:fld>
            <a:endParaRPr lang="en-US" dirty="0"/>
          </a:p>
        </p:txBody>
      </p:sp>
    </p:spTree>
    <p:extLst>
      <p:ext uri="{BB962C8B-B14F-4D97-AF65-F5344CB8AC3E}">
        <p14:creationId xmlns:p14="http://schemas.microsoft.com/office/powerpoint/2010/main" val="36086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fld id="{6B9425EC-18F6-43AF-BD55-B137DB04C578}" type="datetime1">
              <a:rPr lang="en-US" smtClean="0"/>
              <a:t>05/03/2017</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AD1E669-4FD9-43A6-AB3D-F05F5A6C72EB}" type="slidenum">
              <a:rPr lang="en-US"/>
              <a:pPr>
                <a:defRPr/>
              </a:pPr>
              <a:t>‹#›</a:t>
            </a:fld>
            <a:endParaRPr lang="en-US" dirty="0"/>
          </a:p>
        </p:txBody>
      </p:sp>
    </p:spTree>
    <p:extLst>
      <p:ext uri="{BB962C8B-B14F-4D97-AF65-F5344CB8AC3E}">
        <p14:creationId xmlns:p14="http://schemas.microsoft.com/office/powerpoint/2010/main" val="21107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p:cNvSpPr>
            <a:spLocks noGrp="1"/>
          </p:cNvSpPr>
          <p:nvPr>
            <p:ph type="title"/>
          </p:nvPr>
        </p:nvSpPr>
        <p:spPr>
          <a:xfrm>
            <a:off x="685800" y="304800"/>
            <a:ext cx="8001000" cy="457200"/>
          </a:xfrm>
          <a:prstGeom prst="rect">
            <a:avLst/>
          </a:prstGeom>
        </p:spPr>
        <p:txBody>
          <a:bodyPr/>
          <a:lstStyle>
            <a:lvl1pPr algn="l">
              <a:defRPr sz="2800">
                <a:solidFill>
                  <a:schemeClr val="bg1"/>
                </a:solidFill>
              </a:defRPr>
            </a:lvl1p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E495423-1FAF-4CD5-9F21-4242B84A616E}" type="datetime1">
              <a:rPr lang="en-US" smtClean="0"/>
              <a:t>05/03/2017</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7F64E0DB-6E17-44AD-B039-5A7F49165619}" type="slidenum">
              <a:rPr lang="en-US"/>
              <a:pPr>
                <a:defRPr/>
              </a:pPr>
              <a:t>‹#›</a:t>
            </a:fld>
            <a:endParaRPr lang="en-US" dirty="0"/>
          </a:p>
        </p:txBody>
      </p:sp>
    </p:spTree>
    <p:extLst>
      <p:ext uri="{BB962C8B-B14F-4D97-AF65-F5344CB8AC3E}">
        <p14:creationId xmlns:p14="http://schemas.microsoft.com/office/powerpoint/2010/main" val="374169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4C94BE0-B807-4ECC-BD58-A2C4F6CFFEFE}" type="datetime1">
              <a:rPr lang="en-US" smtClean="0"/>
              <a:t>05/03/2017</a:t>
            </a:fld>
            <a:endParaRPr lang="en-US" dirty="0"/>
          </a:p>
        </p:txBody>
      </p:sp>
      <p:sp>
        <p:nvSpPr>
          <p:cNvPr id="7"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grpSp>
        <p:nvGrpSpPr>
          <p:cNvPr id="3" name="Group 2"/>
          <p:cNvGrpSpPr/>
          <p:nvPr/>
        </p:nvGrpSpPr>
        <p:grpSpPr>
          <a:xfrm>
            <a:off x="457200" y="304800"/>
            <a:ext cx="8233611" cy="691981"/>
            <a:chOff x="457200" y="304800"/>
            <a:chExt cx="8233611" cy="691981"/>
          </a:xfrm>
        </p:grpSpPr>
        <p:pic>
          <p:nvPicPr>
            <p:cNvPr id="9" name="Picture 7" descr="gold banne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57200" y="304800"/>
              <a:ext cx="82296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457200" y="820569"/>
              <a:ext cx="8229600" cy="117475"/>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461211" y="879306"/>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026"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23811" y="6083297"/>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95697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50" r:id="rId7"/>
    <p:sldLayoutId id="2147483651" r:id="rId8"/>
    <p:sldLayoutId id="2147483652" r:id="rId9"/>
    <p:sldLayoutId id="2147483676" r:id="rId10"/>
    <p:sldLayoutId id="2147483678" r:id="rId11"/>
    <p:sldLayoutId id="2147483663" r:id="rId12"/>
    <p:sldLayoutId id="2147483691" r:id="rId13"/>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00200"/>
            <a:ext cx="8153400" cy="1676400"/>
          </a:xfrm>
        </p:spPr>
        <p:txBody>
          <a:bodyPr>
            <a:noAutofit/>
          </a:bodyPr>
          <a:lstStyle/>
          <a:p>
            <a:r>
              <a:rPr lang="en-US" sz="4000" dirty="0"/>
              <a:t>DIRECT CARE WORKER POLICY CLARIFICATION &amp; GUIDANCE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
        <p:nvSpPr>
          <p:cNvPr id="6" name="TextBox 5"/>
          <p:cNvSpPr txBox="1"/>
          <p:nvPr/>
        </p:nvSpPr>
        <p:spPr>
          <a:xfrm>
            <a:off x="533400" y="4643735"/>
            <a:ext cx="8047653" cy="923330"/>
          </a:xfrm>
          <a:prstGeom prst="rect">
            <a:avLst/>
          </a:prstGeom>
          <a:noFill/>
        </p:spPr>
        <p:txBody>
          <a:bodyPr wrap="square" rtlCol="0">
            <a:spAutoFit/>
          </a:bodyPr>
          <a:lstStyle/>
          <a:p>
            <a:pPr algn="ctr"/>
            <a:r>
              <a:rPr lang="en-US" dirty="0"/>
              <a:t>Jennifer Burnett, Deputy Secretary, Office of Long-Term Living, DHS</a:t>
            </a:r>
          </a:p>
          <a:p>
            <a:pPr algn="ctr"/>
            <a:r>
              <a:rPr lang="en-US" dirty="0">
                <a:solidFill>
                  <a:schemeClr val="tx1">
                    <a:lumMod val="95000"/>
                    <a:lumOff val="5000"/>
                  </a:schemeClr>
                </a:solidFill>
              </a:rPr>
              <a:t>Susan Coble, Director, Bureau of Community Program and Licensure, DOH</a:t>
            </a:r>
          </a:p>
          <a:p>
            <a:pPr algn="ctr"/>
            <a:r>
              <a:rPr lang="en-US" dirty="0"/>
              <a:t>Linda Chamberlin, Chief, Division of Home Health, DOH</a:t>
            </a:r>
          </a:p>
        </p:txBody>
      </p:sp>
      <p:sp>
        <p:nvSpPr>
          <p:cNvPr id="7" name="TextBox 6"/>
          <p:cNvSpPr txBox="1"/>
          <p:nvPr/>
        </p:nvSpPr>
        <p:spPr>
          <a:xfrm>
            <a:off x="1433027" y="3657600"/>
            <a:ext cx="6277947" cy="707886"/>
          </a:xfrm>
          <a:prstGeom prst="rect">
            <a:avLst/>
          </a:prstGeom>
          <a:noFill/>
        </p:spPr>
        <p:txBody>
          <a:bodyPr wrap="square" rtlCol="0">
            <a:spAutoFit/>
          </a:bodyPr>
          <a:lstStyle/>
          <a:p>
            <a:pPr algn="ctr"/>
            <a:r>
              <a:rPr lang="en-US" sz="2000" dirty="0"/>
              <a:t>PA Homecare Association Conference</a:t>
            </a:r>
          </a:p>
          <a:p>
            <a:pPr algn="ctr"/>
            <a:r>
              <a:rPr lang="en-US" sz="2000" dirty="0"/>
              <a:t>May 3, 2017</a:t>
            </a:r>
          </a:p>
        </p:txBody>
      </p:sp>
    </p:spTree>
    <p:extLst>
      <p:ext uri="{BB962C8B-B14F-4D97-AF65-F5344CB8AC3E}">
        <p14:creationId xmlns:p14="http://schemas.microsoft.com/office/powerpoint/2010/main" val="174576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Home Care Agency/Registry Responsibility</a:t>
            </a:r>
          </a:p>
        </p:txBody>
      </p:sp>
      <p:sp>
        <p:nvSpPr>
          <p:cNvPr id="3" name="Content Placeholder 2"/>
          <p:cNvSpPr>
            <a:spLocks noGrp="1"/>
          </p:cNvSpPr>
          <p:nvPr>
            <p:ph sz="quarter" idx="13"/>
          </p:nvPr>
        </p:nvSpPr>
        <p:spPr>
          <a:xfrm>
            <a:off x="457200" y="1066800"/>
            <a:ext cx="8229600" cy="4800600"/>
          </a:xfrm>
        </p:spPr>
        <p:txBody>
          <a:bodyPr>
            <a:normAutofit/>
          </a:bodyPr>
          <a:lstStyle/>
          <a:p>
            <a:r>
              <a:rPr lang="en-US" sz="2000" dirty="0"/>
              <a:t>Prior to assigning a DCW employee to provide the non-skilled activities/services included in the policy, the home care agency/registry must evaluate the DCW and document that the DCW has received training and demonstrated competency in any specialized care activities/services that the DCW will provide to the consumer, per 28.PA.Code Section 611.55</a:t>
            </a:r>
          </a:p>
          <a:p>
            <a:pPr marL="342900" indent="-342900">
              <a:buAutoNum type="arabicPeriod"/>
            </a:pPr>
            <a:endParaRPr lang="en-US" sz="1800" dirty="0"/>
          </a:p>
          <a:p>
            <a:r>
              <a:rPr lang="en-US" sz="2000" dirty="0"/>
              <a:t>Training and demonstrated competency must:</a:t>
            </a:r>
          </a:p>
          <a:p>
            <a:pPr lvl="1" indent="-342900">
              <a:buAutoNum type="arabicPeriod"/>
            </a:pPr>
            <a:r>
              <a:rPr lang="en-US" sz="1600" dirty="0"/>
              <a:t>Be individualized for each consumer;</a:t>
            </a:r>
          </a:p>
          <a:p>
            <a:pPr lvl="1" indent="-342900">
              <a:buAutoNum type="arabicPeriod"/>
            </a:pPr>
            <a:r>
              <a:rPr lang="en-US" sz="1600" dirty="0"/>
              <a:t>Take into consideration the service delivery preferences of the consumer; and </a:t>
            </a:r>
          </a:p>
          <a:p>
            <a:pPr lvl="1" indent="-342900">
              <a:buAutoNum type="arabicPeriod"/>
            </a:pPr>
            <a:r>
              <a:rPr lang="en-US" sz="1600" dirty="0"/>
              <a:t>Emphasize delivery methods that ensure the safety and maintain the dignity of the consumer. </a:t>
            </a:r>
          </a:p>
          <a:p>
            <a:pPr>
              <a:buAutoNum type="arabicPeriod"/>
            </a:pPr>
            <a:endParaRPr lang="en-US" sz="1800" dirty="0"/>
          </a:p>
          <a:p>
            <a:r>
              <a:rPr lang="en-US" sz="2000" dirty="0"/>
              <a:t>The home care agency or registry should ensure a consumer meets the consumer characteristics defined above after initial assessment.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10</a:t>
            </a:fld>
            <a:endParaRPr lang="en-US" dirty="0"/>
          </a:p>
        </p:txBody>
      </p:sp>
    </p:spTree>
    <p:extLst>
      <p:ext uri="{BB962C8B-B14F-4D97-AF65-F5344CB8AC3E}">
        <p14:creationId xmlns:p14="http://schemas.microsoft.com/office/powerpoint/2010/main" val="2935778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Important to Note</a:t>
            </a:r>
          </a:p>
        </p:txBody>
      </p:sp>
      <p:sp>
        <p:nvSpPr>
          <p:cNvPr id="3" name="Content Placeholder 2"/>
          <p:cNvSpPr>
            <a:spLocks noGrp="1"/>
          </p:cNvSpPr>
          <p:nvPr>
            <p:ph sz="quarter" idx="13"/>
          </p:nvPr>
        </p:nvSpPr>
        <p:spPr>
          <a:xfrm>
            <a:off x="457200" y="1066800"/>
            <a:ext cx="8229600" cy="4800600"/>
          </a:xfrm>
        </p:spPr>
        <p:txBody>
          <a:bodyPr/>
          <a:lstStyle/>
          <a:p>
            <a:pPr lvl="0"/>
            <a:r>
              <a:rPr lang="en-US" dirty="0"/>
              <a:t>In addition to the Department of Health’s clarification relating to competency requirements, Home Care agencies must also be in compliance with any other licensing or Medicaid participation requirements.</a:t>
            </a:r>
          </a:p>
          <a:p>
            <a:pPr marL="0" lvl="0" indent="0">
              <a:buNone/>
            </a:pPr>
            <a:endParaRPr lang="en-US" sz="1200"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11</a:t>
            </a:fld>
            <a:endParaRPr lang="en-US" dirty="0"/>
          </a:p>
        </p:txBody>
      </p:sp>
    </p:spTree>
    <p:extLst>
      <p:ext uri="{BB962C8B-B14F-4D97-AF65-F5344CB8AC3E}">
        <p14:creationId xmlns:p14="http://schemas.microsoft.com/office/powerpoint/2010/main" val="4266036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OLTL Waivers</a:t>
            </a:r>
          </a:p>
        </p:txBody>
      </p:sp>
      <p:sp>
        <p:nvSpPr>
          <p:cNvPr id="3" name="Content Placeholder 2"/>
          <p:cNvSpPr>
            <a:spLocks noGrp="1"/>
          </p:cNvSpPr>
          <p:nvPr>
            <p:ph sz="quarter" idx="13"/>
          </p:nvPr>
        </p:nvSpPr>
        <p:spPr>
          <a:xfrm>
            <a:off x="457200" y="1066800"/>
            <a:ext cx="8229600" cy="4800600"/>
          </a:xfrm>
        </p:spPr>
        <p:txBody>
          <a:bodyPr/>
          <a:lstStyle/>
          <a:p>
            <a:r>
              <a:rPr lang="en-US" dirty="0"/>
              <a:t>The service definition of Personal Assistance Services is broad enough in the OLTL Waivers (including Community HealthChoices) that no changes are required to allow DCWs to provide non-skilled activities/services.</a:t>
            </a:r>
          </a:p>
          <a:p>
            <a:pPr marL="0" indent="0">
              <a:buNone/>
            </a:pPr>
            <a:endParaRPr lang="en-US" dirty="0"/>
          </a:p>
          <a:p>
            <a:r>
              <a:rPr lang="en-US" dirty="0"/>
              <a:t>It will be up to each consumer or health care representative or agent under the participant-directed model or home care agency under the agency-directed model to decide if and when they want to use DCWs for non-skilled activities/services.</a:t>
            </a:r>
          </a:p>
        </p:txBody>
      </p:sp>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12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Tree>
    <p:extLst>
      <p:ext uri="{BB962C8B-B14F-4D97-AF65-F5344CB8AC3E}">
        <p14:creationId xmlns:p14="http://schemas.microsoft.com/office/powerpoint/2010/main" val="155201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Next Steps</a:t>
            </a:r>
          </a:p>
        </p:txBody>
      </p:sp>
      <p:sp>
        <p:nvSpPr>
          <p:cNvPr id="3" name="Content Placeholder 2"/>
          <p:cNvSpPr>
            <a:spLocks noGrp="1"/>
          </p:cNvSpPr>
          <p:nvPr>
            <p:ph sz="quarter" idx="13"/>
          </p:nvPr>
        </p:nvSpPr>
        <p:spPr>
          <a:xfrm>
            <a:off x="457200" y="1066800"/>
            <a:ext cx="8229600" cy="4800600"/>
          </a:xfrm>
        </p:spPr>
        <p:txBody>
          <a:bodyPr/>
          <a:lstStyle/>
          <a:p>
            <a:r>
              <a:rPr lang="en-US" dirty="0"/>
              <a:t>DHS is currently developing a frequently asked questions resource that will be distributed to service coordinators and posted to the OLTL website at </a:t>
            </a:r>
            <a:r>
              <a:rPr lang="en-US" b="1" dirty="0">
                <a:solidFill>
                  <a:srgbClr val="0070C0"/>
                </a:solidFill>
              </a:rPr>
              <a:t>www.dhs.pa.gov/provider/longtermcareprov/ </a:t>
            </a:r>
            <a:endParaRPr lang="en-US" dirty="0">
              <a:solidFill>
                <a:srgbClr val="000000"/>
              </a:solidFill>
            </a:endParaRPr>
          </a:p>
          <a:p>
            <a:pPr marL="457200" lvl="1" indent="0">
              <a:buNone/>
            </a:pPr>
            <a:endParaRPr lang="en-US" dirty="0"/>
          </a:p>
          <a:p>
            <a:r>
              <a:rPr lang="en-US" dirty="0"/>
              <a:t>DOH will continue to monitor home care agencies’ and registries’ compliance with Chapter 611 Home Care Agency and Registry regulations relative to the provision of specialized care to consumers and DCW competency requirements through surveys and complaint investigations.</a:t>
            </a:r>
          </a:p>
        </p:txBody>
      </p:sp>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13</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Tree>
    <p:extLst>
      <p:ext uri="{BB962C8B-B14F-4D97-AF65-F5344CB8AC3E}">
        <p14:creationId xmlns:p14="http://schemas.microsoft.com/office/powerpoint/2010/main" val="4283091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3"/>
          </p:nvPr>
        </p:nvPicPr>
        <p:blipFill>
          <a:blip r:embed="rId3"/>
          <a:stretch>
            <a:fillRect/>
          </a:stretch>
        </p:blipFill>
        <p:spPr>
          <a:xfrm>
            <a:off x="3048000" y="2133600"/>
            <a:ext cx="2819399" cy="3176285"/>
          </a:xfrm>
          <a:prstGeom prst="rect">
            <a:avLst/>
          </a:prstGeom>
        </p:spPr>
      </p:pic>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14</a:t>
            </a:fld>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Tree>
    <p:extLst>
      <p:ext uri="{BB962C8B-B14F-4D97-AF65-F5344CB8AC3E}">
        <p14:creationId xmlns:p14="http://schemas.microsoft.com/office/powerpoint/2010/main" val="144777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Background on Direct Care Worker (DCW) Policy</a:t>
            </a:r>
          </a:p>
        </p:txBody>
      </p:sp>
      <p:sp>
        <p:nvSpPr>
          <p:cNvPr id="3" name="Content Placeholder 2"/>
          <p:cNvSpPr>
            <a:spLocks noGrp="1"/>
          </p:cNvSpPr>
          <p:nvPr>
            <p:ph sz="quarter" idx="13"/>
          </p:nvPr>
        </p:nvSpPr>
        <p:spPr>
          <a:xfrm>
            <a:off x="457200" y="1066800"/>
            <a:ext cx="8229600" cy="4800600"/>
          </a:xfrm>
        </p:spPr>
        <p:txBody>
          <a:bodyPr/>
          <a:lstStyle/>
          <a:p>
            <a:r>
              <a:rPr lang="en-US" sz="2100" dirty="0"/>
              <a:t>Many individuals, families, DCWs, advocates, and other members of the stakeholder community have expressed a strong desire for the commonwealth to adopt a policy that would clarify the types of non-skilled home care services/activities DCWs can perform in HCBS settings to enable individuals with disabilities to live independently.</a:t>
            </a:r>
          </a:p>
          <a:p>
            <a:endParaRPr lang="en-US" sz="2100" dirty="0"/>
          </a:p>
          <a:p>
            <a:r>
              <a:rPr lang="en-US" sz="2100" dirty="0"/>
              <a:t>The Pennsylvania Long-Term Care Commission (“LTCC”) Final Report, recommended the commonwealth explore “</a:t>
            </a:r>
            <a:r>
              <a:rPr lang="en-US" sz="2100" dirty="0" err="1"/>
              <a:t>enabl</a:t>
            </a:r>
            <a:r>
              <a:rPr lang="en-US" sz="2100" dirty="0"/>
              <a:t>[</a:t>
            </a:r>
            <a:r>
              <a:rPr lang="en-US" sz="2100" dirty="0" err="1"/>
              <a:t>ing</a:t>
            </a:r>
            <a:r>
              <a:rPr lang="en-US" sz="2100" dirty="0"/>
              <a:t>] DCWs to provide additional services for long term services and supports (“LTSS”) consumers.” ADAPT, a national disability rights grassroots organization, has also recognized the need for DCWs to provide individuals with assistance concerning activities that individuals could perform themselves, but for their disability.</a:t>
            </a:r>
          </a:p>
        </p:txBody>
      </p:sp>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Tree>
    <p:extLst>
      <p:ext uri="{BB962C8B-B14F-4D97-AF65-F5344CB8AC3E}">
        <p14:creationId xmlns:p14="http://schemas.microsoft.com/office/powerpoint/2010/main" val="124070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Background Continued</a:t>
            </a:r>
          </a:p>
        </p:txBody>
      </p:sp>
      <p:sp>
        <p:nvSpPr>
          <p:cNvPr id="3" name="Content Placeholder 2"/>
          <p:cNvSpPr>
            <a:spLocks noGrp="1"/>
          </p:cNvSpPr>
          <p:nvPr>
            <p:ph sz="quarter" idx="13"/>
          </p:nvPr>
        </p:nvSpPr>
        <p:spPr>
          <a:xfrm>
            <a:off x="457200" y="1066800"/>
            <a:ext cx="8229600" cy="4800600"/>
          </a:xfrm>
        </p:spPr>
        <p:txBody>
          <a:bodyPr/>
          <a:lstStyle/>
          <a:p>
            <a:r>
              <a:rPr lang="en-US" dirty="0"/>
              <a:t>November 14, 2016 the Wolf Administration issued a policy clarification through the departments of Health, Human Services, and State that clarifies the types of non-skilled services/activities that can be performed by DCWs to assist individuals with disabilities with activities of daily living that could be performed independently but for their disability.</a:t>
            </a:r>
          </a:p>
          <a:p>
            <a:endParaRPr lang="en-US" dirty="0"/>
          </a:p>
        </p:txBody>
      </p:sp>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3</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Tree>
    <p:extLst>
      <p:ext uri="{BB962C8B-B14F-4D97-AF65-F5344CB8AC3E}">
        <p14:creationId xmlns:p14="http://schemas.microsoft.com/office/powerpoint/2010/main" val="315513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November 14, 2016 Policy Clarification</a:t>
            </a:r>
          </a:p>
        </p:txBody>
      </p:sp>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pic>
        <p:nvPicPr>
          <p:cNvPr id="6" name="Picture 5"/>
          <p:cNvPicPr>
            <a:picLocks noChangeAspect="1"/>
          </p:cNvPicPr>
          <p:nvPr/>
        </p:nvPicPr>
        <p:blipFill>
          <a:blip r:embed="rId4"/>
          <a:stretch>
            <a:fillRect/>
          </a:stretch>
        </p:blipFill>
        <p:spPr>
          <a:xfrm>
            <a:off x="381000" y="1219200"/>
            <a:ext cx="8373520" cy="3657600"/>
          </a:xfrm>
          <a:prstGeom prst="rect">
            <a:avLst/>
          </a:prstGeom>
          <a:ln>
            <a:solidFill>
              <a:schemeClr val="tx1"/>
            </a:solidFill>
          </a:ln>
        </p:spPr>
      </p:pic>
    </p:spTree>
    <p:extLst>
      <p:ext uri="{BB962C8B-B14F-4D97-AF65-F5344CB8AC3E}">
        <p14:creationId xmlns:p14="http://schemas.microsoft.com/office/powerpoint/2010/main" val="393604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February 23, 2017 Department of Health Policy Guidance</a:t>
            </a:r>
          </a:p>
        </p:txBody>
      </p:sp>
      <p:sp>
        <p:nvSpPr>
          <p:cNvPr id="4" name="Slide Number Placeholder 3"/>
          <p:cNvSpPr>
            <a:spLocks noGrp="1"/>
          </p:cNvSpPr>
          <p:nvPr>
            <p:ph type="sldNum" sz="quarter" idx="4"/>
          </p:nvPr>
        </p:nvSpPr>
        <p:spPr/>
        <p:txBody>
          <a:bodyPr/>
          <a:lstStyle/>
          <a:p>
            <a:pPr>
              <a:defRPr/>
            </a:pPr>
            <a:fld id="{1C35C3F6-4D11-4115-9BE3-9D72A75E721B}" type="slidenum">
              <a:rPr lang="en-US" smtClean="0"/>
              <a:pPr>
                <a:defRPr/>
              </a:pPr>
              <a:t>5</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pic>
        <p:nvPicPr>
          <p:cNvPr id="7" name="Picture 6"/>
          <p:cNvPicPr>
            <a:picLocks noChangeAspect="1"/>
          </p:cNvPicPr>
          <p:nvPr/>
        </p:nvPicPr>
        <p:blipFill>
          <a:blip r:embed="rId4"/>
          <a:stretch>
            <a:fillRect/>
          </a:stretch>
        </p:blipFill>
        <p:spPr>
          <a:xfrm>
            <a:off x="528363" y="1295400"/>
            <a:ext cx="8087275" cy="3738562"/>
          </a:xfrm>
          <a:prstGeom prst="rect">
            <a:avLst/>
          </a:prstGeom>
          <a:ln>
            <a:solidFill>
              <a:schemeClr val="tx1"/>
            </a:solidFill>
          </a:ln>
        </p:spPr>
      </p:pic>
    </p:spTree>
    <p:extLst>
      <p:ext uri="{BB962C8B-B14F-4D97-AF65-F5344CB8AC3E}">
        <p14:creationId xmlns:p14="http://schemas.microsoft.com/office/powerpoint/2010/main" val="416924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Definitions – Ch. 611 Home Care Regulations</a:t>
            </a:r>
          </a:p>
        </p:txBody>
      </p:sp>
      <p:sp>
        <p:nvSpPr>
          <p:cNvPr id="3" name="Content Placeholder 2"/>
          <p:cNvSpPr>
            <a:spLocks noGrp="1"/>
          </p:cNvSpPr>
          <p:nvPr>
            <p:ph sz="quarter" idx="13"/>
          </p:nvPr>
        </p:nvSpPr>
        <p:spPr>
          <a:xfrm>
            <a:off x="457200" y="1066800"/>
            <a:ext cx="8229600" cy="4800600"/>
          </a:xfrm>
        </p:spPr>
        <p:txBody>
          <a:bodyPr>
            <a:normAutofit lnSpcReduction="10000"/>
          </a:bodyPr>
          <a:lstStyle/>
          <a:p>
            <a:r>
              <a:rPr lang="en-US" b="1" dirty="0"/>
              <a:t>Direct Care Worker </a:t>
            </a:r>
            <a:r>
              <a:rPr lang="en-US" dirty="0"/>
              <a:t>– individual employed by a home care agency or referred by a home care registry to provide home care services to a</a:t>
            </a:r>
            <a:r>
              <a:rPr lang="en-US" dirty="0">
                <a:solidFill>
                  <a:srgbClr val="00B050"/>
                </a:solidFill>
              </a:rPr>
              <a:t> </a:t>
            </a:r>
            <a:r>
              <a:rPr lang="en-US" dirty="0"/>
              <a:t>consumer.</a:t>
            </a:r>
          </a:p>
          <a:p>
            <a:endParaRPr lang="en-US" dirty="0"/>
          </a:p>
          <a:p>
            <a:r>
              <a:rPr lang="en-US" b="1" dirty="0"/>
              <a:t>Home Care Services </a:t>
            </a:r>
            <a:r>
              <a:rPr lang="en-US" dirty="0"/>
              <a:t>–</a:t>
            </a:r>
            <a:r>
              <a:rPr lang="en-US" b="1" dirty="0"/>
              <a:t> </a:t>
            </a:r>
            <a:r>
              <a:rPr lang="en-US" dirty="0"/>
              <a:t>encompass the following activities:</a:t>
            </a:r>
          </a:p>
          <a:p>
            <a:pPr lvl="1"/>
            <a:r>
              <a:rPr lang="en-US" dirty="0"/>
              <a:t>Personal care services</a:t>
            </a:r>
          </a:p>
          <a:p>
            <a:pPr lvl="1"/>
            <a:r>
              <a:rPr lang="en-US" dirty="0"/>
              <a:t>Assistance with instrumental activities of daily living</a:t>
            </a:r>
          </a:p>
          <a:p>
            <a:pPr lvl="1"/>
            <a:r>
              <a:rPr lang="en-US" dirty="0"/>
              <a:t>Companionship services</a:t>
            </a:r>
          </a:p>
          <a:p>
            <a:pPr lvl="1"/>
            <a:r>
              <a:rPr lang="en-US" dirty="0"/>
              <a:t>Respite care</a:t>
            </a:r>
          </a:p>
          <a:p>
            <a:pPr lvl="1"/>
            <a:r>
              <a:rPr lang="en-US" dirty="0"/>
              <a:t>Specialized care</a:t>
            </a:r>
          </a:p>
          <a:p>
            <a:pPr lvl="2"/>
            <a:r>
              <a:rPr lang="en-US" dirty="0"/>
              <a:t>Non-skilled services/activities unique to the consumer’s care needs that facilitate the consumer’s health, safety and welfare, and ability to live independently.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6</a:t>
            </a:fld>
            <a:endParaRPr lang="en-US" dirty="0"/>
          </a:p>
        </p:txBody>
      </p:sp>
    </p:spTree>
    <p:extLst>
      <p:ext uri="{BB962C8B-B14F-4D97-AF65-F5344CB8AC3E}">
        <p14:creationId xmlns:p14="http://schemas.microsoft.com/office/powerpoint/2010/main" val="142595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Specialized Care</a:t>
            </a:r>
            <a:endParaRPr lang="en-US" sz="2400" strike="sngStrike" dirty="0"/>
          </a:p>
        </p:txBody>
      </p:sp>
      <p:sp>
        <p:nvSpPr>
          <p:cNvPr id="3" name="Content Placeholder 2"/>
          <p:cNvSpPr>
            <a:spLocks noGrp="1"/>
          </p:cNvSpPr>
          <p:nvPr>
            <p:ph sz="quarter" idx="13"/>
          </p:nvPr>
        </p:nvSpPr>
        <p:spPr>
          <a:xfrm>
            <a:off x="457200" y="1066800"/>
            <a:ext cx="8229600" cy="4800600"/>
          </a:xfrm>
        </p:spPr>
        <p:txBody>
          <a:bodyPr/>
          <a:lstStyle/>
          <a:p>
            <a:pPr marL="0" indent="0">
              <a:buNone/>
            </a:pPr>
            <a:r>
              <a:rPr lang="en-US" dirty="0"/>
              <a:t>The non-skilled activities/services are specialized care that are unique to the individual consumer’s care needs that facilitate the consumer’s health, safety and welfare, and ability to live independently. This applies to consumers regardless of age or nature of disability. These services include:</a:t>
            </a:r>
          </a:p>
          <a:p>
            <a:r>
              <a:rPr lang="en-US" sz="2000" dirty="0"/>
              <a:t>Assistance with bowel and bladder routines</a:t>
            </a:r>
          </a:p>
          <a:p>
            <a:r>
              <a:rPr lang="en-US" sz="2000" dirty="0"/>
              <a:t>Assistance with medication</a:t>
            </a:r>
          </a:p>
          <a:p>
            <a:r>
              <a:rPr lang="en-US" sz="2000" dirty="0"/>
              <a:t>Ostomy care</a:t>
            </a:r>
          </a:p>
          <a:p>
            <a:r>
              <a:rPr lang="en-US" sz="2000" dirty="0"/>
              <a:t>Clean intermittent catheterization</a:t>
            </a:r>
          </a:p>
          <a:p>
            <a:r>
              <a:rPr lang="en-US" sz="2000" dirty="0"/>
              <a:t>Assistance with skin care</a:t>
            </a:r>
          </a:p>
          <a:p>
            <a:r>
              <a:rPr lang="en-US" sz="2000" dirty="0"/>
              <a:t>Wound care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7</a:t>
            </a:fld>
            <a:endParaRPr lang="en-US" dirty="0"/>
          </a:p>
        </p:txBody>
      </p:sp>
    </p:spTree>
    <p:extLst>
      <p:ext uri="{BB962C8B-B14F-4D97-AF65-F5344CB8AC3E}">
        <p14:creationId xmlns:p14="http://schemas.microsoft.com/office/powerpoint/2010/main" val="350636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Consumer Characteristics – Department of Health</a:t>
            </a:r>
          </a:p>
        </p:txBody>
      </p:sp>
      <p:sp>
        <p:nvSpPr>
          <p:cNvPr id="3" name="Content Placeholder 2"/>
          <p:cNvSpPr>
            <a:spLocks noGrp="1"/>
          </p:cNvSpPr>
          <p:nvPr>
            <p:ph sz="quarter" idx="13"/>
          </p:nvPr>
        </p:nvSpPr>
        <p:spPr>
          <a:xfrm>
            <a:off x="533400" y="1066800"/>
            <a:ext cx="8229600" cy="4953000"/>
          </a:xfrm>
        </p:spPr>
        <p:txBody>
          <a:bodyPr/>
          <a:lstStyle/>
          <a:p>
            <a:pPr marL="0" indent="0">
              <a:buNone/>
            </a:pPr>
            <a:r>
              <a:rPr lang="en-US" dirty="0"/>
              <a:t>A DCW may perform the non-skilled activities/services included in this policy for a consumer whose characteristics meet all of the following guidelines:</a:t>
            </a:r>
          </a:p>
          <a:p>
            <a:pPr marL="571500" lvl="1" indent="-228600">
              <a:buFont typeface="+mj-lt"/>
              <a:buAutoNum type="arabicPeriod"/>
            </a:pPr>
            <a:r>
              <a:rPr lang="en-US" dirty="0"/>
              <a:t>The consumer is capable of directing his or her own care or has a health care representative or agent who is capable to make choices for the consumer about home care services, understands the impact of these choices, and assumes responsibility for the results of the choices.</a:t>
            </a:r>
          </a:p>
          <a:p>
            <a:pPr marL="571500" lvl="1" indent="-228600">
              <a:buFont typeface="+mj-lt"/>
              <a:buAutoNum type="arabicPeriod"/>
            </a:pPr>
            <a:endParaRPr lang="en-US" dirty="0"/>
          </a:p>
          <a:p>
            <a:pPr marL="571500" lvl="1" indent="-228600">
              <a:buFont typeface="+mj-lt"/>
              <a:buAutoNum type="arabicPeriod"/>
            </a:pPr>
            <a:r>
              <a:rPr lang="en-US" dirty="0"/>
              <a:t>The specific non-skilled activity/service provided is of a nature that the consumer would be able to perform independently but for his/her disability.</a:t>
            </a:r>
          </a:p>
          <a:p>
            <a:pPr marL="342900" lvl="1" indent="0">
              <a:buNone/>
            </a:pPr>
            <a:endParaRPr lang="en-US" sz="1500" dirty="0"/>
          </a:p>
          <a:p>
            <a:pPr marL="0" indent="0">
              <a:buNone/>
            </a:pPr>
            <a:endParaRPr lang="en-US" sz="15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8</a:t>
            </a:fld>
            <a:endParaRPr lang="en-US" dirty="0"/>
          </a:p>
        </p:txBody>
      </p:sp>
    </p:spTree>
    <p:extLst>
      <p:ext uri="{BB962C8B-B14F-4D97-AF65-F5344CB8AC3E}">
        <p14:creationId xmlns:p14="http://schemas.microsoft.com/office/powerpoint/2010/main" val="201563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Consumer Characteristics – DOH Continued </a:t>
            </a:r>
          </a:p>
        </p:txBody>
      </p:sp>
      <p:sp>
        <p:nvSpPr>
          <p:cNvPr id="3" name="Content Placeholder 2"/>
          <p:cNvSpPr>
            <a:spLocks noGrp="1"/>
          </p:cNvSpPr>
          <p:nvPr>
            <p:ph sz="quarter" idx="13"/>
          </p:nvPr>
        </p:nvSpPr>
        <p:spPr>
          <a:xfrm>
            <a:off x="381000" y="1066800"/>
            <a:ext cx="7924800" cy="4800600"/>
          </a:xfrm>
        </p:spPr>
        <p:txBody>
          <a:bodyPr/>
          <a:lstStyle/>
          <a:p>
            <a:pPr marL="800100" lvl="1" indent="-457200">
              <a:buFont typeface="+mj-lt"/>
              <a:buAutoNum type="arabicPeriod" startAt="3"/>
            </a:pPr>
            <a:r>
              <a:rPr lang="en-US" dirty="0"/>
              <a:t>The consumer’s service plan documents that the consumer has a need for assistance with the non-skilled activity/service to facilitate the ability to live independently while maintaining his or her health, safety, and welfare, as defined by the consumer, the consumer’s health care representative, or the consumer’s agent.</a:t>
            </a:r>
          </a:p>
          <a:p>
            <a:pPr marL="800100" lvl="1" indent="-457200">
              <a:buFont typeface="+mj-lt"/>
              <a:buAutoNum type="arabicPeriod" startAt="3"/>
            </a:pPr>
            <a:r>
              <a:rPr lang="en-US" dirty="0"/>
              <a:t>The consumer has an order from a health care practitioner, service authorization form, or service plan/agreement that authorizes the home care agency/registry to provide the non-skilled service/activity. The order, service authorization form, or service plan/agreement is renewed yearly or when a significant change in condition occurs.</a:t>
            </a:r>
          </a:p>
          <a:p>
            <a:pPr marL="800100" lvl="1" indent="-457200">
              <a:buFont typeface="+mj-lt"/>
              <a:buAutoNum type="arabicPeriod" startAt="3"/>
            </a:pPr>
            <a:r>
              <a:rPr lang="en-US" dirty="0"/>
              <a:t>The consumer’s health conditions, care needs, and the outcomes of the non-skilled service/activity are generally predictable to the consumer.</a:t>
            </a:r>
          </a:p>
          <a:p>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9</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019800"/>
            <a:ext cx="2362200" cy="572731"/>
          </a:xfrm>
          <a:prstGeom prst="rect">
            <a:avLst/>
          </a:prstGeom>
        </p:spPr>
      </p:pic>
    </p:spTree>
    <p:extLst>
      <p:ext uri="{BB962C8B-B14F-4D97-AF65-F5344CB8AC3E}">
        <p14:creationId xmlns:p14="http://schemas.microsoft.com/office/powerpoint/2010/main" val="3934782945"/>
      </p:ext>
    </p:extLst>
  </p:cSld>
  <p:clrMapOvr>
    <a:masterClrMapping/>
  </p:clrMapOvr>
</p:sld>
</file>

<file path=ppt/theme/theme1.xml><?xml version="1.0" encoding="utf-8"?>
<a:theme xmlns:a="http://schemas.openxmlformats.org/drawingml/2006/main" name="1_DHS PowerPoint Presentation 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B70D49E-B258-4218-88BF-B5BF88695587}"/>
</file>

<file path=customXml/itemProps2.xml><?xml version="1.0" encoding="utf-8"?>
<ds:datastoreItem xmlns:ds="http://schemas.openxmlformats.org/officeDocument/2006/customXml" ds:itemID="{1E8D1CDD-80BD-4936-BCE9-F489BD8187E1}"/>
</file>

<file path=customXml/itemProps3.xml><?xml version="1.0" encoding="utf-8"?>
<ds:datastoreItem xmlns:ds="http://schemas.openxmlformats.org/officeDocument/2006/customXml" ds:itemID="{471F85BD-9AED-45B1-BCA1-0EF64971CFFA}"/>
</file>

<file path=docProps/app.xml><?xml version="1.0" encoding="utf-8"?>
<Properties xmlns="http://schemas.openxmlformats.org/officeDocument/2006/extended-properties" xmlns:vt="http://schemas.openxmlformats.org/officeDocument/2006/docPropsVTypes">
  <Template/>
  <TotalTime>9043</TotalTime>
  <Words>995</Words>
  <Application>Microsoft Office PowerPoint</Application>
  <PresentationFormat>On-screen Show (4:3)</PresentationFormat>
  <Paragraphs>97</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ＭＳ Ｐゴシック</vt:lpstr>
      <vt:lpstr>Arial</vt:lpstr>
      <vt:lpstr>Calibri</vt:lpstr>
      <vt:lpstr>1_DHS PowerPoint Presentation 1</vt:lpstr>
      <vt:lpstr>PowerPoint Presentation</vt:lpstr>
      <vt:lpstr>Background on Direct Care Worker (DCW) Policy</vt:lpstr>
      <vt:lpstr>Background Continued</vt:lpstr>
      <vt:lpstr>November 14, 2016 Policy Clarification</vt:lpstr>
      <vt:lpstr>February 23, 2017 Department of Health Policy Guidance</vt:lpstr>
      <vt:lpstr>Definitions – Ch. 611 Home Care Regulations</vt:lpstr>
      <vt:lpstr>Specialized Care</vt:lpstr>
      <vt:lpstr>Consumer Characteristics – Department of Health</vt:lpstr>
      <vt:lpstr>Consumer Characteristics – DOH Continued </vt:lpstr>
      <vt:lpstr>Home Care Agency/Registry Responsibility</vt:lpstr>
      <vt:lpstr>Important to Note</vt:lpstr>
      <vt:lpstr>OLTL Waivers</vt:lpstr>
      <vt:lpstr>Next Steps</vt:lpstr>
      <vt:lpstr>PowerPoint Presentation</vt:lpstr>
    </vt:vector>
  </TitlesOfParts>
  <Company>PA Department of Public Welfare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ymm</dc:creator>
  <cp:lastModifiedBy>Coble, Susan</cp:lastModifiedBy>
  <cp:revision>356</cp:revision>
  <cp:lastPrinted>2017-04-25T17:53:52Z</cp:lastPrinted>
  <dcterms:created xsi:type="dcterms:W3CDTF">2014-11-20T22:09:41Z</dcterms:created>
  <dcterms:modified xsi:type="dcterms:W3CDTF">2017-05-03T12:43:20Z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5200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