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charts/style1.xml" ContentType="application/vnd.ms-office.chartstyle+xml"/>
  <Override PartName="/ppt/charts/chart1.xml" ContentType="application/vnd.openxmlformats-officedocument.drawingml.chart+xml"/>
  <Override PartName="/ppt/charts/colors1.xml" ContentType="application/vnd.ms-office.chartcolorstyl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1" r:id="rId3"/>
    <p:sldId id="278" r:id="rId4"/>
    <p:sldId id="272" r:id="rId5"/>
    <p:sldId id="281" r:id="rId6"/>
    <p:sldId id="286" r:id="rId7"/>
    <p:sldId id="290" r:id="rId8"/>
    <p:sldId id="279" r:id="rId9"/>
    <p:sldId id="280" r:id="rId10"/>
    <p:sldId id="295" r:id="rId11"/>
    <p:sldId id="291" r:id="rId12"/>
    <p:sldId id="292" r:id="rId13"/>
    <p:sldId id="293" r:id="rId14"/>
    <p:sldId id="294" r:id="rId15"/>
    <p:sldId id="297" r:id="rId16"/>
    <p:sldId id="296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AEE6"/>
    <a:srgbClr val="ECF3AB"/>
    <a:srgbClr val="73ADDD"/>
    <a:srgbClr val="80AED0"/>
    <a:srgbClr val="80AEE0"/>
    <a:srgbClr val="80AEEA"/>
    <a:srgbClr val="00B0E6"/>
    <a:srgbClr val="00B0ED"/>
    <a:srgbClr val="80AED5"/>
    <a:srgbClr val="013E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354" autoAdjust="0"/>
  </p:normalViewPr>
  <p:slideViewPr>
    <p:cSldViewPr>
      <p:cViewPr varScale="1">
        <p:scale>
          <a:sx n="74" d="100"/>
          <a:sy n="74" d="100"/>
        </p:scale>
        <p:origin x="57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100" d="100"/>
          <a:sy n="100" d="100"/>
        </p:scale>
        <p:origin x="246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hs\share\oltl\Office%20of%20Chief%20of%20Staff\DPDI\Bur%20Dir%20and%20External%20Presentations\LTC%20Sub%20MAAC\PAS%201st%20time%20use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First Time PAS </a:t>
            </a:r>
            <a:r>
              <a:rPr lang="en-US" dirty="0" smtClean="0"/>
              <a:t>Participants 2016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'PAS CY2016'!$A$14:$L$14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'PAS CY2016'!$A$15:$L$15</c:f>
              <c:numCache>
                <c:formatCode>General</c:formatCode>
                <c:ptCount val="12"/>
                <c:pt idx="0">
                  <c:v>619</c:v>
                </c:pt>
                <c:pt idx="1">
                  <c:v>594</c:v>
                </c:pt>
                <c:pt idx="2">
                  <c:v>700</c:v>
                </c:pt>
                <c:pt idx="3">
                  <c:v>779</c:v>
                </c:pt>
                <c:pt idx="4">
                  <c:v>759</c:v>
                </c:pt>
                <c:pt idx="5">
                  <c:v>584</c:v>
                </c:pt>
                <c:pt idx="6">
                  <c:v>667</c:v>
                </c:pt>
                <c:pt idx="7">
                  <c:v>676</c:v>
                </c:pt>
                <c:pt idx="8">
                  <c:v>609</c:v>
                </c:pt>
                <c:pt idx="9">
                  <c:v>536</c:v>
                </c:pt>
                <c:pt idx="10">
                  <c:v>578</c:v>
                </c:pt>
                <c:pt idx="11">
                  <c:v>692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77-4D55-8C7D-E47DD4FE8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839384"/>
        <c:axId val="236839712"/>
      </c:lineChart>
      <c:catAx>
        <c:axId val="236839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839712"/>
        <c:crosses val="autoZero"/>
        <c:auto val="1"/>
        <c:lblAlgn val="ctr"/>
        <c:lblOffset val="100"/>
        <c:noMultiLvlLbl val="0"/>
      </c:catAx>
      <c:valAx>
        <c:axId val="236839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839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DD06BC-8924-4B1A-A628-697AF299DE59}" type="doc">
      <dgm:prSet loTypeId="urn:microsoft.com/office/officeart/2005/8/layout/process5" loCatId="process" qsTypeId="urn:microsoft.com/office/officeart/2005/8/quickstyle/simple1" qsCatId="simple" csTypeId="urn:microsoft.com/office/officeart/2005/8/colors/colorful5" csCatId="colorful" phldr="1"/>
      <dgm:spPr/>
    </dgm:pt>
    <dgm:pt modelId="{38506C13-0A58-47F5-A830-AE7F28A6DB7B}">
      <dgm:prSet phldrT="[Text]" custT="1"/>
      <dgm:spPr>
        <a:noFill/>
      </dgm:spPr>
      <dgm:t>
        <a:bodyPr/>
        <a:lstStyle/>
        <a:p>
          <a:r>
            <a:rPr lang="en-US" sz="1600" b="1" dirty="0" smtClean="0">
              <a:solidFill>
                <a:srgbClr val="73ADDD"/>
              </a:solidFill>
            </a:rPr>
            <a:t>1A. IEB receives referral (IEB System)*       </a:t>
          </a:r>
          <a:r>
            <a:rPr lang="en-US" sz="1600" b="1" dirty="0" smtClean="0">
              <a:solidFill>
                <a:srgbClr val="00B050"/>
              </a:solidFill>
            </a:rPr>
            <a:t>Facility Begin Date (CIS) </a:t>
          </a:r>
          <a:endParaRPr lang="en-US" sz="1600" b="1" dirty="0" smtClean="0">
            <a:solidFill>
              <a:srgbClr val="73ADDD"/>
            </a:solidFill>
          </a:endParaRPr>
        </a:p>
      </dgm:t>
    </dgm:pt>
    <dgm:pt modelId="{5526CE8C-306A-4C0D-A78F-2E1EFF12975D}" type="parTrans" cxnId="{E2C45A68-2F12-4A3C-9F73-12F09E5C4E54}">
      <dgm:prSet/>
      <dgm:spPr/>
      <dgm:t>
        <a:bodyPr/>
        <a:lstStyle/>
        <a:p>
          <a:endParaRPr lang="en-US" sz="2000" b="1">
            <a:solidFill>
              <a:sysClr val="windowText" lastClr="000000"/>
            </a:solidFill>
          </a:endParaRPr>
        </a:p>
      </dgm:t>
    </dgm:pt>
    <dgm:pt modelId="{F1D836A3-FCC3-45F4-B806-E3D270DED949}" type="sibTrans" cxnId="{E2C45A68-2F12-4A3C-9F73-12F09E5C4E54}">
      <dgm:prSet custT="1"/>
      <dgm:spPr/>
      <dgm:t>
        <a:bodyPr/>
        <a:lstStyle/>
        <a:p>
          <a:endParaRPr lang="en-US" sz="1200" b="1">
            <a:solidFill>
              <a:sysClr val="windowText" lastClr="000000"/>
            </a:solidFill>
          </a:endParaRPr>
        </a:p>
      </dgm:t>
    </dgm:pt>
    <dgm:pt modelId="{23CE1C60-5503-44CD-8671-7446BB87D02D}">
      <dgm:prSet phldrT="[Text]" custT="1"/>
      <dgm:spPr>
        <a:noFill/>
      </dgm:spPr>
      <dgm:t>
        <a:bodyPr/>
        <a:lstStyle/>
        <a:p>
          <a:r>
            <a:rPr lang="en-US" sz="1600" b="1" dirty="0" smtClean="0">
              <a:solidFill>
                <a:srgbClr val="00B050"/>
              </a:solidFill>
            </a:rPr>
            <a:t>4. Financial Eligibility approved and 162 Issued(CIS) – Eligibility Run (Data Load Date)</a:t>
          </a:r>
          <a:endParaRPr lang="en-US" sz="1600" b="1" dirty="0">
            <a:solidFill>
              <a:srgbClr val="00B050"/>
            </a:solidFill>
          </a:endParaRPr>
        </a:p>
      </dgm:t>
    </dgm:pt>
    <dgm:pt modelId="{959022A5-EEAD-4EFE-9005-667499530A3A}" type="parTrans" cxnId="{2ABE48CB-BA30-42D9-B7F9-6F43733280A8}">
      <dgm:prSet/>
      <dgm:spPr/>
      <dgm:t>
        <a:bodyPr/>
        <a:lstStyle/>
        <a:p>
          <a:endParaRPr lang="en-US" sz="2000" b="1">
            <a:solidFill>
              <a:sysClr val="windowText" lastClr="000000"/>
            </a:solidFill>
          </a:endParaRPr>
        </a:p>
      </dgm:t>
    </dgm:pt>
    <dgm:pt modelId="{D79BFE2A-CA02-4FAD-B66B-71E83ED060A3}" type="sibTrans" cxnId="{2ABE48CB-BA30-42D9-B7F9-6F43733280A8}">
      <dgm:prSet custT="1"/>
      <dgm:spPr/>
      <dgm:t>
        <a:bodyPr/>
        <a:lstStyle/>
        <a:p>
          <a:endParaRPr lang="en-US" sz="1200" b="1">
            <a:solidFill>
              <a:sysClr val="windowText" lastClr="000000"/>
            </a:solidFill>
          </a:endParaRPr>
        </a:p>
      </dgm:t>
    </dgm:pt>
    <dgm:pt modelId="{642D0BFE-49AC-4E6A-B45C-6FBD2D615A40}">
      <dgm:prSet phldrT="[Text]" custT="1"/>
      <dgm:spPr>
        <a:noFill/>
      </dgm:spPr>
      <dgm:t>
        <a:bodyPr/>
        <a:lstStyle/>
        <a:p>
          <a:r>
            <a:rPr lang="en-US" sz="1400" b="1" dirty="0" smtClean="0">
              <a:solidFill>
                <a:srgbClr val="CC6600"/>
              </a:solidFill>
            </a:rPr>
            <a:t>5. Participant entered into HCSIS (under 60) and file to SC</a:t>
          </a:r>
        </a:p>
        <a:p>
          <a:r>
            <a:rPr lang="en-US" sz="1400" b="1" dirty="0" smtClean="0">
              <a:solidFill>
                <a:srgbClr val="FF0000"/>
              </a:solidFill>
            </a:rPr>
            <a:t>5. Participant entered into SAMS (over 60) and file to SC</a:t>
          </a:r>
          <a:endParaRPr lang="en-US" sz="1400" b="1" dirty="0">
            <a:solidFill>
              <a:srgbClr val="FF0000"/>
            </a:solidFill>
          </a:endParaRPr>
        </a:p>
      </dgm:t>
    </dgm:pt>
    <dgm:pt modelId="{C1658065-FD24-46F3-A894-EF003448B1C3}" type="parTrans" cxnId="{6DE194A3-E7EF-4534-873D-1F0C3333C707}">
      <dgm:prSet/>
      <dgm:spPr/>
      <dgm:t>
        <a:bodyPr/>
        <a:lstStyle/>
        <a:p>
          <a:endParaRPr lang="en-US" sz="2000" b="1">
            <a:solidFill>
              <a:sysClr val="windowText" lastClr="000000"/>
            </a:solidFill>
          </a:endParaRPr>
        </a:p>
      </dgm:t>
    </dgm:pt>
    <dgm:pt modelId="{59EA8F18-671C-4DDC-A24E-A63D2100C075}" type="sibTrans" cxnId="{6DE194A3-E7EF-4534-873D-1F0C3333C707}">
      <dgm:prSet custT="1"/>
      <dgm:spPr/>
      <dgm:t>
        <a:bodyPr/>
        <a:lstStyle/>
        <a:p>
          <a:endParaRPr lang="en-US" sz="1200" b="1">
            <a:solidFill>
              <a:sysClr val="windowText" lastClr="000000"/>
            </a:solidFill>
          </a:endParaRPr>
        </a:p>
      </dgm:t>
    </dgm:pt>
    <dgm:pt modelId="{7602B584-61C7-4B64-85C9-A17E84988241}">
      <dgm:prSet phldrT="[Text]" custT="1"/>
      <dgm:spPr>
        <a:noFill/>
      </dgm:spPr>
      <dgm:t>
        <a:bodyPr/>
        <a:lstStyle/>
        <a:p>
          <a:r>
            <a:rPr lang="en-US" sz="1600" b="1" dirty="0" smtClean="0">
              <a:solidFill>
                <a:srgbClr val="CC6600"/>
              </a:solidFill>
            </a:rPr>
            <a:t>6. SC starts plan in HCSIS</a:t>
          </a:r>
        </a:p>
        <a:p>
          <a:r>
            <a:rPr lang="en-US" sz="1600" b="1" dirty="0" smtClean="0">
              <a:solidFill>
                <a:srgbClr val="FF0000"/>
              </a:solidFill>
            </a:rPr>
            <a:t>6. SC starts plan in SAMS</a:t>
          </a:r>
          <a:endParaRPr lang="en-US" sz="1600" b="1" dirty="0">
            <a:solidFill>
              <a:srgbClr val="7030A0"/>
            </a:solidFill>
          </a:endParaRPr>
        </a:p>
      </dgm:t>
    </dgm:pt>
    <dgm:pt modelId="{C2A2C75B-1D55-41BB-9BFE-D882019578B1}" type="parTrans" cxnId="{971E2950-FFDC-48E0-A588-D209EAA7C6CE}">
      <dgm:prSet/>
      <dgm:spPr/>
      <dgm:t>
        <a:bodyPr/>
        <a:lstStyle/>
        <a:p>
          <a:endParaRPr lang="en-US" sz="2000" b="1"/>
        </a:p>
      </dgm:t>
    </dgm:pt>
    <dgm:pt modelId="{485B4A60-0210-4876-A085-40E821A78C97}" type="sibTrans" cxnId="{971E2950-FFDC-48E0-A588-D209EAA7C6CE}">
      <dgm:prSet custT="1"/>
      <dgm:spPr/>
      <dgm:t>
        <a:bodyPr/>
        <a:lstStyle/>
        <a:p>
          <a:endParaRPr lang="en-US" sz="1200" b="1"/>
        </a:p>
      </dgm:t>
    </dgm:pt>
    <dgm:pt modelId="{799560EF-F5D9-4E95-A3AF-BF310F4716A2}">
      <dgm:prSet phldrT="[Text]" custT="1"/>
      <dgm:spPr>
        <a:noFill/>
      </dgm:spPr>
      <dgm:t>
        <a:bodyPr/>
        <a:lstStyle/>
        <a:p>
          <a:r>
            <a:rPr lang="en-US" sz="1600" b="1" dirty="0" smtClean="0">
              <a:solidFill>
                <a:srgbClr val="FF0000"/>
              </a:solidFill>
            </a:rPr>
            <a:t>2. AAA conducts LCD (SAMS)</a:t>
          </a:r>
          <a:endParaRPr lang="en-US" sz="1600" b="1" dirty="0" smtClean="0">
            <a:solidFill>
              <a:srgbClr val="73ADDD"/>
            </a:solidFill>
          </a:endParaRPr>
        </a:p>
      </dgm:t>
    </dgm:pt>
    <dgm:pt modelId="{7A2882B8-CC06-46EB-B8AD-4028B30EC09E}" type="parTrans" cxnId="{51F56D4A-386B-416A-B18C-BBDCDE8E13BD}">
      <dgm:prSet/>
      <dgm:spPr/>
      <dgm:t>
        <a:bodyPr/>
        <a:lstStyle/>
        <a:p>
          <a:endParaRPr lang="en-US"/>
        </a:p>
      </dgm:t>
    </dgm:pt>
    <dgm:pt modelId="{AA5CFFA7-EF45-4D88-9006-67A20D9F01D0}" type="sibTrans" cxnId="{51F56D4A-386B-416A-B18C-BBDCDE8E13BD}">
      <dgm:prSet/>
      <dgm:spPr/>
      <dgm:t>
        <a:bodyPr/>
        <a:lstStyle/>
        <a:p>
          <a:endParaRPr lang="en-US"/>
        </a:p>
      </dgm:t>
    </dgm:pt>
    <dgm:pt modelId="{ABC13F3D-70C5-4218-B955-5EC55C587473}">
      <dgm:prSet phldrT="[Text]" custT="1"/>
      <dgm:spPr>
        <a:noFill/>
      </dgm:spPr>
      <dgm:t>
        <a:bodyPr/>
        <a:lstStyle/>
        <a:p>
          <a:r>
            <a:rPr lang="en-US" sz="1600" b="1" dirty="0" smtClean="0">
              <a:solidFill>
                <a:srgbClr val="80AEEA"/>
              </a:solidFill>
            </a:rPr>
            <a:t>3. IEB sends 1768 &amp; 600L to CAO </a:t>
          </a:r>
          <a:r>
            <a:rPr lang="en-US" sz="1600" b="1" dirty="0" smtClean="0">
              <a:solidFill>
                <a:srgbClr val="73ADDD"/>
              </a:solidFill>
            </a:rPr>
            <a:t>with Waiver Program</a:t>
          </a:r>
        </a:p>
      </dgm:t>
    </dgm:pt>
    <dgm:pt modelId="{0CD06029-70AB-4D67-BDA6-5C583343B89D}" type="parTrans" cxnId="{830D1B9F-7CC0-4490-8353-8295BA422CF1}">
      <dgm:prSet/>
      <dgm:spPr/>
      <dgm:t>
        <a:bodyPr/>
        <a:lstStyle/>
        <a:p>
          <a:endParaRPr lang="en-US"/>
        </a:p>
      </dgm:t>
    </dgm:pt>
    <dgm:pt modelId="{F36EC318-40AF-4C11-B0E1-6D2567D0895C}" type="sibTrans" cxnId="{830D1B9F-7CC0-4490-8353-8295BA422CF1}">
      <dgm:prSet/>
      <dgm:spPr/>
      <dgm:t>
        <a:bodyPr/>
        <a:lstStyle/>
        <a:p>
          <a:endParaRPr lang="en-US"/>
        </a:p>
      </dgm:t>
    </dgm:pt>
    <dgm:pt modelId="{3FF919FB-6444-46ED-8E08-D9337479D930}">
      <dgm:prSet phldrT="[Text]" custT="1"/>
      <dgm:spPr>
        <a:noFill/>
      </dgm:spPr>
      <dgm:t>
        <a:bodyPr/>
        <a:lstStyle/>
        <a:p>
          <a:r>
            <a:rPr lang="en-US" sz="1600" b="1" dirty="0" smtClean="0">
              <a:solidFill>
                <a:srgbClr val="CC6600"/>
              </a:solidFill>
            </a:rPr>
            <a:t>7. Service Plan Approved HCSIS</a:t>
          </a:r>
        </a:p>
        <a:p>
          <a:r>
            <a:rPr lang="en-US" sz="1600" b="1" dirty="0" smtClean="0">
              <a:solidFill>
                <a:srgbClr val="FF0000"/>
              </a:solidFill>
            </a:rPr>
            <a:t>7. SP Approved SAMS</a:t>
          </a:r>
          <a:endParaRPr lang="en-US" sz="1600" b="1" dirty="0">
            <a:solidFill>
              <a:srgbClr val="7030A0"/>
            </a:solidFill>
          </a:endParaRPr>
        </a:p>
      </dgm:t>
    </dgm:pt>
    <dgm:pt modelId="{F2F94370-26D7-478D-A53B-F391AA7E4AC2}" type="parTrans" cxnId="{0660986C-51E2-4D71-BE6C-C62664A5A04A}">
      <dgm:prSet/>
      <dgm:spPr/>
      <dgm:t>
        <a:bodyPr/>
        <a:lstStyle/>
        <a:p>
          <a:endParaRPr lang="en-US"/>
        </a:p>
      </dgm:t>
    </dgm:pt>
    <dgm:pt modelId="{201DBA1B-7FDD-4676-B25B-34DADD3561D7}" type="sibTrans" cxnId="{0660986C-51E2-4D71-BE6C-C62664A5A04A}">
      <dgm:prSet/>
      <dgm:spPr/>
      <dgm:t>
        <a:bodyPr/>
        <a:lstStyle/>
        <a:p>
          <a:endParaRPr lang="en-US"/>
        </a:p>
      </dgm:t>
    </dgm:pt>
    <dgm:pt modelId="{62C19998-BDD4-4272-828F-A9C587FD5365}">
      <dgm:prSet phldrT="[Text]" custT="1"/>
      <dgm:spPr>
        <a:noFill/>
      </dgm:spPr>
      <dgm:t>
        <a:bodyPr/>
        <a:lstStyle/>
        <a:p>
          <a:r>
            <a:rPr lang="en-US" sz="1600" b="1" dirty="0" smtClean="0">
              <a:solidFill>
                <a:srgbClr val="7030A0"/>
              </a:solidFill>
            </a:rPr>
            <a:t>8. Service Performed / Billed (PROMISe)</a:t>
          </a:r>
          <a:endParaRPr lang="en-US" sz="1600" b="1" dirty="0">
            <a:solidFill>
              <a:srgbClr val="7030A0"/>
            </a:solidFill>
          </a:endParaRPr>
        </a:p>
      </dgm:t>
    </dgm:pt>
    <dgm:pt modelId="{C8D418B0-A2C7-49C3-B324-F7DF478D6879}" type="parTrans" cxnId="{22735160-86DA-41BC-8D9A-FCEBC3BC9D86}">
      <dgm:prSet/>
      <dgm:spPr/>
      <dgm:t>
        <a:bodyPr/>
        <a:lstStyle/>
        <a:p>
          <a:endParaRPr lang="en-US"/>
        </a:p>
      </dgm:t>
    </dgm:pt>
    <dgm:pt modelId="{95FBA2CE-CF1D-4643-829F-5C6E6F8ABE46}" type="sibTrans" cxnId="{22735160-86DA-41BC-8D9A-FCEBC3BC9D86}">
      <dgm:prSet/>
      <dgm:spPr/>
      <dgm:t>
        <a:bodyPr/>
        <a:lstStyle/>
        <a:p>
          <a:endParaRPr lang="en-US"/>
        </a:p>
      </dgm:t>
    </dgm:pt>
    <dgm:pt modelId="{3C0B2F9C-AFBF-4AB6-A64D-36B488390619}">
      <dgm:prSet phldrT="[Text]" custT="1"/>
      <dgm:spPr>
        <a:noFill/>
      </dgm:spPr>
      <dgm:t>
        <a:bodyPr/>
        <a:lstStyle/>
        <a:p>
          <a:r>
            <a:rPr lang="en-US" sz="1600" b="1" dirty="0" smtClean="0">
              <a:solidFill>
                <a:srgbClr val="73ADDD"/>
              </a:solidFill>
            </a:rPr>
            <a:t>1B. IEB sends PA600 (non-MA) and Freedom of Choice (already MA and non-MA)</a:t>
          </a:r>
        </a:p>
      </dgm:t>
    </dgm:pt>
    <dgm:pt modelId="{D673A7E2-991D-446D-A2A9-18D60BE13043}" type="parTrans" cxnId="{6094F3FB-2B74-40BF-8C3F-374FCC6E1A84}">
      <dgm:prSet/>
      <dgm:spPr/>
      <dgm:t>
        <a:bodyPr/>
        <a:lstStyle/>
        <a:p>
          <a:endParaRPr lang="en-US"/>
        </a:p>
      </dgm:t>
    </dgm:pt>
    <dgm:pt modelId="{E8C8F641-1294-41D6-8BFC-6B842A4D3091}" type="sibTrans" cxnId="{6094F3FB-2B74-40BF-8C3F-374FCC6E1A84}">
      <dgm:prSet/>
      <dgm:spPr/>
      <dgm:t>
        <a:bodyPr/>
        <a:lstStyle/>
        <a:p>
          <a:endParaRPr lang="en-US"/>
        </a:p>
      </dgm:t>
    </dgm:pt>
    <dgm:pt modelId="{43D17B5F-6EC5-48C0-91C6-503B7B19A7E8}" type="pres">
      <dgm:prSet presAssocID="{A7DD06BC-8924-4B1A-A628-697AF299DE59}" presName="diagram" presStyleCnt="0">
        <dgm:presLayoutVars>
          <dgm:dir/>
          <dgm:resizeHandles val="exact"/>
        </dgm:presLayoutVars>
      </dgm:prSet>
      <dgm:spPr/>
    </dgm:pt>
    <dgm:pt modelId="{29F87E7B-791D-4AD9-AD2C-9D9753B109B6}" type="pres">
      <dgm:prSet presAssocID="{38506C13-0A58-47F5-A830-AE7F28A6DB7B}" presName="node" presStyleLbl="node1" presStyleIdx="0" presStyleCnt="9" custScaleX="96345" custScaleY="870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10346A-7994-486B-8D08-533323978363}" type="pres">
      <dgm:prSet presAssocID="{F1D836A3-FCC3-45F4-B806-E3D270DED949}" presName="sibTrans" presStyleLbl="sibTrans2D1" presStyleIdx="0" presStyleCnt="8"/>
      <dgm:spPr/>
      <dgm:t>
        <a:bodyPr/>
        <a:lstStyle/>
        <a:p>
          <a:endParaRPr lang="en-US"/>
        </a:p>
      </dgm:t>
    </dgm:pt>
    <dgm:pt modelId="{5CE5F792-1AAC-43AA-AA99-C6AACC318E73}" type="pres">
      <dgm:prSet presAssocID="{F1D836A3-FCC3-45F4-B806-E3D270DED94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4C80ED78-07EB-4B47-B800-CD088A212EC8}" type="pres">
      <dgm:prSet presAssocID="{3C0B2F9C-AFBF-4AB6-A64D-36B488390619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EEA82-3C9B-476A-BF67-1634DBD4BE4C}" type="pres">
      <dgm:prSet presAssocID="{E8C8F641-1294-41D6-8BFC-6B842A4D3091}" presName="sibTrans" presStyleLbl="sibTrans2D1" presStyleIdx="1" presStyleCnt="8"/>
      <dgm:spPr/>
      <dgm:t>
        <a:bodyPr/>
        <a:lstStyle/>
        <a:p>
          <a:endParaRPr lang="en-US"/>
        </a:p>
      </dgm:t>
    </dgm:pt>
    <dgm:pt modelId="{B3F09A5B-E345-4859-A5F2-33152ABC3480}" type="pres">
      <dgm:prSet presAssocID="{E8C8F641-1294-41D6-8BFC-6B842A4D3091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369353F1-9D16-47A3-B104-994FED6873D3}" type="pres">
      <dgm:prSet presAssocID="{799560EF-F5D9-4E95-A3AF-BF310F4716A2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B67E7F-1500-4604-914A-A877E690A523}" type="pres">
      <dgm:prSet presAssocID="{AA5CFFA7-EF45-4D88-9006-67A20D9F01D0}" presName="sibTrans" presStyleLbl="sibTrans2D1" presStyleIdx="2" presStyleCnt="8"/>
      <dgm:spPr/>
      <dgm:t>
        <a:bodyPr/>
        <a:lstStyle/>
        <a:p>
          <a:endParaRPr lang="en-US"/>
        </a:p>
      </dgm:t>
    </dgm:pt>
    <dgm:pt modelId="{30E1A145-3C55-4466-AA73-3BCFA768EA30}" type="pres">
      <dgm:prSet presAssocID="{AA5CFFA7-EF45-4D88-9006-67A20D9F01D0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0E8140CC-5A4A-491E-8143-7E1170095C7F}" type="pres">
      <dgm:prSet presAssocID="{ABC13F3D-70C5-4218-B955-5EC55C587473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1C95A2-C548-41FF-94CB-CB557958CF86}" type="pres">
      <dgm:prSet presAssocID="{F36EC318-40AF-4C11-B0E1-6D2567D0895C}" presName="sibTrans" presStyleLbl="sibTrans2D1" presStyleIdx="3" presStyleCnt="8"/>
      <dgm:spPr/>
      <dgm:t>
        <a:bodyPr/>
        <a:lstStyle/>
        <a:p>
          <a:endParaRPr lang="en-US"/>
        </a:p>
      </dgm:t>
    </dgm:pt>
    <dgm:pt modelId="{D6245C68-2780-4787-BF25-7790FD8DE588}" type="pres">
      <dgm:prSet presAssocID="{F36EC318-40AF-4C11-B0E1-6D2567D0895C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0C367E0B-DEEA-427C-8B23-2FE2AB5BC001}" type="pres">
      <dgm:prSet presAssocID="{23CE1C60-5503-44CD-8671-7446BB87D02D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E5AD69-E78F-4051-AB62-89900819E389}" type="pres">
      <dgm:prSet presAssocID="{D79BFE2A-CA02-4FAD-B66B-71E83ED060A3}" presName="sibTrans" presStyleLbl="sibTrans2D1" presStyleIdx="4" presStyleCnt="8"/>
      <dgm:spPr/>
      <dgm:t>
        <a:bodyPr/>
        <a:lstStyle/>
        <a:p>
          <a:endParaRPr lang="en-US"/>
        </a:p>
      </dgm:t>
    </dgm:pt>
    <dgm:pt modelId="{A4FAEFF4-6EB5-408E-B218-08F2570135DC}" type="pres">
      <dgm:prSet presAssocID="{D79BFE2A-CA02-4FAD-B66B-71E83ED060A3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E23EF8D7-0A04-4423-93EC-E943082AC90E}" type="pres">
      <dgm:prSet presAssocID="{642D0BFE-49AC-4E6A-B45C-6FBD2D615A40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003A7D-5C23-4B13-A7D3-5AA9F4DD3607}" type="pres">
      <dgm:prSet presAssocID="{59EA8F18-671C-4DDC-A24E-A63D2100C075}" presName="sibTrans" presStyleLbl="sibTrans2D1" presStyleIdx="5" presStyleCnt="8"/>
      <dgm:spPr/>
      <dgm:t>
        <a:bodyPr/>
        <a:lstStyle/>
        <a:p>
          <a:endParaRPr lang="en-US"/>
        </a:p>
      </dgm:t>
    </dgm:pt>
    <dgm:pt modelId="{6DA2BE69-7493-4CF4-A25E-C691BC84CD2B}" type="pres">
      <dgm:prSet presAssocID="{59EA8F18-671C-4DDC-A24E-A63D2100C075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0C462423-665A-4383-9E7B-695E9FFBB41A}" type="pres">
      <dgm:prSet presAssocID="{7602B584-61C7-4B64-85C9-A17E84988241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283EBC-D9B1-43CC-9D59-44A32D2BF715}" type="pres">
      <dgm:prSet presAssocID="{485B4A60-0210-4876-A085-40E821A78C97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6989BE8-D38E-4AF8-952E-B34795E5DC50}" type="pres">
      <dgm:prSet presAssocID="{485B4A60-0210-4876-A085-40E821A78C97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27A5E9B5-86AC-45E7-8103-1F706E4CC34C}" type="pres">
      <dgm:prSet presAssocID="{3FF919FB-6444-46ED-8E08-D9337479D930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9B83E4-AF62-47B7-AF4C-026211565F20}" type="pres">
      <dgm:prSet presAssocID="{201DBA1B-7FDD-4676-B25B-34DADD3561D7}" presName="sibTrans" presStyleLbl="sibTrans2D1" presStyleIdx="7" presStyleCnt="8"/>
      <dgm:spPr/>
      <dgm:t>
        <a:bodyPr/>
        <a:lstStyle/>
        <a:p>
          <a:endParaRPr lang="en-US"/>
        </a:p>
      </dgm:t>
    </dgm:pt>
    <dgm:pt modelId="{59DE7F92-3FBD-4CB0-811A-FD349F49FF04}" type="pres">
      <dgm:prSet presAssocID="{201DBA1B-7FDD-4676-B25B-34DADD3561D7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8546718B-1825-4717-915F-821FAE229C38}" type="pres">
      <dgm:prSet presAssocID="{62C19998-BDD4-4272-828F-A9C587FD5365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36CF6D-A355-47A2-992F-EAF5D5637E53}" type="presOf" srcId="{62C19998-BDD4-4272-828F-A9C587FD5365}" destId="{8546718B-1825-4717-915F-821FAE229C38}" srcOrd="0" destOrd="0" presId="urn:microsoft.com/office/officeart/2005/8/layout/process5"/>
    <dgm:cxn modelId="{15B5F3FB-BAB8-4655-A223-8B451B0EBE39}" type="presOf" srcId="{201DBA1B-7FDD-4676-B25B-34DADD3561D7}" destId="{59DE7F92-3FBD-4CB0-811A-FD349F49FF04}" srcOrd="1" destOrd="0" presId="urn:microsoft.com/office/officeart/2005/8/layout/process5"/>
    <dgm:cxn modelId="{A4F1E361-5EBC-4350-BB9B-80006828CBBB}" type="presOf" srcId="{7602B584-61C7-4B64-85C9-A17E84988241}" destId="{0C462423-665A-4383-9E7B-695E9FFBB41A}" srcOrd="0" destOrd="0" presId="urn:microsoft.com/office/officeart/2005/8/layout/process5"/>
    <dgm:cxn modelId="{1F2A10E4-3D29-4093-B66C-4BC1E23718D6}" type="presOf" srcId="{799560EF-F5D9-4E95-A3AF-BF310F4716A2}" destId="{369353F1-9D16-47A3-B104-994FED6873D3}" srcOrd="0" destOrd="0" presId="urn:microsoft.com/office/officeart/2005/8/layout/process5"/>
    <dgm:cxn modelId="{22735160-86DA-41BC-8D9A-FCEBC3BC9D86}" srcId="{A7DD06BC-8924-4B1A-A628-697AF299DE59}" destId="{62C19998-BDD4-4272-828F-A9C587FD5365}" srcOrd="8" destOrd="0" parTransId="{C8D418B0-A2C7-49C3-B324-F7DF478D6879}" sibTransId="{95FBA2CE-CF1D-4643-829F-5C6E6F8ABE46}"/>
    <dgm:cxn modelId="{971E2950-FFDC-48E0-A588-D209EAA7C6CE}" srcId="{A7DD06BC-8924-4B1A-A628-697AF299DE59}" destId="{7602B584-61C7-4B64-85C9-A17E84988241}" srcOrd="6" destOrd="0" parTransId="{C2A2C75B-1D55-41BB-9BFE-D882019578B1}" sibTransId="{485B4A60-0210-4876-A085-40E821A78C97}"/>
    <dgm:cxn modelId="{C55B2259-0661-4033-A388-2151E94BA793}" type="presOf" srcId="{59EA8F18-671C-4DDC-A24E-A63D2100C075}" destId="{86003A7D-5C23-4B13-A7D3-5AA9F4DD3607}" srcOrd="0" destOrd="0" presId="urn:microsoft.com/office/officeart/2005/8/layout/process5"/>
    <dgm:cxn modelId="{58390B38-51B6-4FF3-9E06-5DD014BC3E7D}" type="presOf" srcId="{3C0B2F9C-AFBF-4AB6-A64D-36B488390619}" destId="{4C80ED78-07EB-4B47-B800-CD088A212EC8}" srcOrd="0" destOrd="0" presId="urn:microsoft.com/office/officeart/2005/8/layout/process5"/>
    <dgm:cxn modelId="{26E3161E-97CE-4129-99E2-9CCB5A0BA463}" type="presOf" srcId="{D79BFE2A-CA02-4FAD-B66B-71E83ED060A3}" destId="{6CE5AD69-E78F-4051-AB62-89900819E389}" srcOrd="0" destOrd="0" presId="urn:microsoft.com/office/officeart/2005/8/layout/process5"/>
    <dgm:cxn modelId="{B14540E6-EA99-4E77-960F-25841BFE0E1E}" type="presOf" srcId="{F36EC318-40AF-4C11-B0E1-6D2567D0895C}" destId="{D6245C68-2780-4787-BF25-7790FD8DE588}" srcOrd="1" destOrd="0" presId="urn:microsoft.com/office/officeart/2005/8/layout/process5"/>
    <dgm:cxn modelId="{51F56D4A-386B-416A-B18C-BBDCDE8E13BD}" srcId="{A7DD06BC-8924-4B1A-A628-697AF299DE59}" destId="{799560EF-F5D9-4E95-A3AF-BF310F4716A2}" srcOrd="2" destOrd="0" parTransId="{7A2882B8-CC06-46EB-B8AD-4028B30EC09E}" sibTransId="{AA5CFFA7-EF45-4D88-9006-67A20D9F01D0}"/>
    <dgm:cxn modelId="{5DB941E1-38FD-48F6-B6B6-CE1EFC2F6DD5}" type="presOf" srcId="{201DBA1B-7FDD-4676-B25B-34DADD3561D7}" destId="{829B83E4-AF62-47B7-AF4C-026211565F20}" srcOrd="0" destOrd="0" presId="urn:microsoft.com/office/officeart/2005/8/layout/process5"/>
    <dgm:cxn modelId="{FAB174ED-FA85-4872-BFC0-A7EE3D0B4F5A}" type="presOf" srcId="{E8C8F641-1294-41D6-8BFC-6B842A4D3091}" destId="{742EEA82-3C9B-476A-BF67-1634DBD4BE4C}" srcOrd="0" destOrd="0" presId="urn:microsoft.com/office/officeart/2005/8/layout/process5"/>
    <dgm:cxn modelId="{2283FF78-87E3-48CF-B2EE-C0660EB83162}" type="presOf" srcId="{485B4A60-0210-4876-A085-40E821A78C97}" destId="{56989BE8-D38E-4AF8-952E-B34795E5DC50}" srcOrd="1" destOrd="0" presId="urn:microsoft.com/office/officeart/2005/8/layout/process5"/>
    <dgm:cxn modelId="{58ABDD75-5125-43BD-BCD9-AD8810B50175}" type="presOf" srcId="{F1D836A3-FCC3-45F4-B806-E3D270DED949}" destId="{5CE5F792-1AAC-43AA-AA99-C6AACC318E73}" srcOrd="1" destOrd="0" presId="urn:microsoft.com/office/officeart/2005/8/layout/process5"/>
    <dgm:cxn modelId="{F4ED9AD3-C8F0-4EBF-AEC7-7C8F18790A9D}" type="presOf" srcId="{F1D836A3-FCC3-45F4-B806-E3D270DED949}" destId="{1310346A-7994-486B-8D08-533323978363}" srcOrd="0" destOrd="0" presId="urn:microsoft.com/office/officeart/2005/8/layout/process5"/>
    <dgm:cxn modelId="{6DE194A3-E7EF-4534-873D-1F0C3333C707}" srcId="{A7DD06BC-8924-4B1A-A628-697AF299DE59}" destId="{642D0BFE-49AC-4E6A-B45C-6FBD2D615A40}" srcOrd="5" destOrd="0" parTransId="{C1658065-FD24-46F3-A894-EF003448B1C3}" sibTransId="{59EA8F18-671C-4DDC-A24E-A63D2100C075}"/>
    <dgm:cxn modelId="{0660986C-51E2-4D71-BE6C-C62664A5A04A}" srcId="{A7DD06BC-8924-4B1A-A628-697AF299DE59}" destId="{3FF919FB-6444-46ED-8E08-D9337479D930}" srcOrd="7" destOrd="0" parTransId="{F2F94370-26D7-478D-A53B-F391AA7E4AC2}" sibTransId="{201DBA1B-7FDD-4676-B25B-34DADD3561D7}"/>
    <dgm:cxn modelId="{82C0F7DE-A2FB-4CB3-87CA-FCCAC232D491}" type="presOf" srcId="{59EA8F18-671C-4DDC-A24E-A63D2100C075}" destId="{6DA2BE69-7493-4CF4-A25E-C691BC84CD2B}" srcOrd="1" destOrd="0" presId="urn:microsoft.com/office/officeart/2005/8/layout/process5"/>
    <dgm:cxn modelId="{B8813773-6146-483E-80A2-A9EE229C5C91}" type="presOf" srcId="{AA5CFFA7-EF45-4D88-9006-67A20D9F01D0}" destId="{30E1A145-3C55-4466-AA73-3BCFA768EA30}" srcOrd="1" destOrd="0" presId="urn:microsoft.com/office/officeart/2005/8/layout/process5"/>
    <dgm:cxn modelId="{E2C45A68-2F12-4A3C-9F73-12F09E5C4E54}" srcId="{A7DD06BC-8924-4B1A-A628-697AF299DE59}" destId="{38506C13-0A58-47F5-A830-AE7F28A6DB7B}" srcOrd="0" destOrd="0" parTransId="{5526CE8C-306A-4C0D-A78F-2E1EFF12975D}" sibTransId="{F1D836A3-FCC3-45F4-B806-E3D270DED949}"/>
    <dgm:cxn modelId="{CAB6A413-EC5E-4892-A254-78C789385F89}" type="presOf" srcId="{A7DD06BC-8924-4B1A-A628-697AF299DE59}" destId="{43D17B5F-6EC5-48C0-91C6-503B7B19A7E8}" srcOrd="0" destOrd="0" presId="urn:microsoft.com/office/officeart/2005/8/layout/process5"/>
    <dgm:cxn modelId="{1F57CE9D-1F85-4642-8F6D-E595DD251AB5}" type="presOf" srcId="{485B4A60-0210-4876-A085-40E821A78C97}" destId="{A3283EBC-D9B1-43CC-9D59-44A32D2BF715}" srcOrd="0" destOrd="0" presId="urn:microsoft.com/office/officeart/2005/8/layout/process5"/>
    <dgm:cxn modelId="{9CBB3BC8-F2F0-48C1-B50F-1D82B0BB848E}" type="presOf" srcId="{ABC13F3D-70C5-4218-B955-5EC55C587473}" destId="{0E8140CC-5A4A-491E-8143-7E1170095C7F}" srcOrd="0" destOrd="0" presId="urn:microsoft.com/office/officeart/2005/8/layout/process5"/>
    <dgm:cxn modelId="{2ABE48CB-BA30-42D9-B7F9-6F43733280A8}" srcId="{A7DD06BC-8924-4B1A-A628-697AF299DE59}" destId="{23CE1C60-5503-44CD-8671-7446BB87D02D}" srcOrd="4" destOrd="0" parTransId="{959022A5-EEAD-4EFE-9005-667499530A3A}" sibTransId="{D79BFE2A-CA02-4FAD-B66B-71E83ED060A3}"/>
    <dgm:cxn modelId="{830D1B9F-7CC0-4490-8353-8295BA422CF1}" srcId="{A7DD06BC-8924-4B1A-A628-697AF299DE59}" destId="{ABC13F3D-70C5-4218-B955-5EC55C587473}" srcOrd="3" destOrd="0" parTransId="{0CD06029-70AB-4D67-BDA6-5C583343B89D}" sibTransId="{F36EC318-40AF-4C11-B0E1-6D2567D0895C}"/>
    <dgm:cxn modelId="{888F88D2-FA78-4B6D-B826-857B3E102EE2}" type="presOf" srcId="{3FF919FB-6444-46ED-8E08-D9337479D930}" destId="{27A5E9B5-86AC-45E7-8103-1F706E4CC34C}" srcOrd="0" destOrd="0" presId="urn:microsoft.com/office/officeart/2005/8/layout/process5"/>
    <dgm:cxn modelId="{03CD6739-9FEB-40C3-A441-36C6B4437F64}" type="presOf" srcId="{E8C8F641-1294-41D6-8BFC-6B842A4D3091}" destId="{B3F09A5B-E345-4859-A5F2-33152ABC3480}" srcOrd="1" destOrd="0" presId="urn:microsoft.com/office/officeart/2005/8/layout/process5"/>
    <dgm:cxn modelId="{A1BC7CBB-B947-42BE-8320-A83DEDCFE512}" type="presOf" srcId="{23CE1C60-5503-44CD-8671-7446BB87D02D}" destId="{0C367E0B-DEEA-427C-8B23-2FE2AB5BC001}" srcOrd="0" destOrd="0" presId="urn:microsoft.com/office/officeart/2005/8/layout/process5"/>
    <dgm:cxn modelId="{393FFB2F-E5DF-4D9C-BEA5-D85427B7F9C6}" type="presOf" srcId="{642D0BFE-49AC-4E6A-B45C-6FBD2D615A40}" destId="{E23EF8D7-0A04-4423-93EC-E943082AC90E}" srcOrd="0" destOrd="0" presId="urn:microsoft.com/office/officeart/2005/8/layout/process5"/>
    <dgm:cxn modelId="{FCF76524-64EF-4B26-A13B-F4CBD3F8816A}" type="presOf" srcId="{F36EC318-40AF-4C11-B0E1-6D2567D0895C}" destId="{9D1C95A2-C548-41FF-94CB-CB557958CF86}" srcOrd="0" destOrd="0" presId="urn:microsoft.com/office/officeart/2005/8/layout/process5"/>
    <dgm:cxn modelId="{6094F3FB-2B74-40BF-8C3F-374FCC6E1A84}" srcId="{A7DD06BC-8924-4B1A-A628-697AF299DE59}" destId="{3C0B2F9C-AFBF-4AB6-A64D-36B488390619}" srcOrd="1" destOrd="0" parTransId="{D673A7E2-991D-446D-A2A9-18D60BE13043}" sibTransId="{E8C8F641-1294-41D6-8BFC-6B842A4D3091}"/>
    <dgm:cxn modelId="{50CAEFCE-25FF-47E8-89B8-19E606F77612}" type="presOf" srcId="{38506C13-0A58-47F5-A830-AE7F28A6DB7B}" destId="{29F87E7B-791D-4AD9-AD2C-9D9753B109B6}" srcOrd="0" destOrd="0" presId="urn:microsoft.com/office/officeart/2005/8/layout/process5"/>
    <dgm:cxn modelId="{780D72C0-BDA1-4285-8AB9-ED697497D3A2}" type="presOf" srcId="{AA5CFFA7-EF45-4D88-9006-67A20D9F01D0}" destId="{62B67E7F-1500-4604-914A-A877E690A523}" srcOrd="0" destOrd="0" presId="urn:microsoft.com/office/officeart/2005/8/layout/process5"/>
    <dgm:cxn modelId="{19A7F256-A046-42DD-B434-639314F41E5E}" type="presOf" srcId="{D79BFE2A-CA02-4FAD-B66B-71E83ED060A3}" destId="{A4FAEFF4-6EB5-408E-B218-08F2570135DC}" srcOrd="1" destOrd="0" presId="urn:microsoft.com/office/officeart/2005/8/layout/process5"/>
    <dgm:cxn modelId="{E0AF4497-1F03-4129-AA25-08E314053C56}" type="presParOf" srcId="{43D17B5F-6EC5-48C0-91C6-503B7B19A7E8}" destId="{29F87E7B-791D-4AD9-AD2C-9D9753B109B6}" srcOrd="0" destOrd="0" presId="urn:microsoft.com/office/officeart/2005/8/layout/process5"/>
    <dgm:cxn modelId="{2772DA49-F458-448F-B005-0E6F55790C5A}" type="presParOf" srcId="{43D17B5F-6EC5-48C0-91C6-503B7B19A7E8}" destId="{1310346A-7994-486B-8D08-533323978363}" srcOrd="1" destOrd="0" presId="urn:microsoft.com/office/officeart/2005/8/layout/process5"/>
    <dgm:cxn modelId="{AF6F0BEE-8DF0-4262-83CB-DE98F628E4D5}" type="presParOf" srcId="{1310346A-7994-486B-8D08-533323978363}" destId="{5CE5F792-1AAC-43AA-AA99-C6AACC318E73}" srcOrd="0" destOrd="0" presId="urn:microsoft.com/office/officeart/2005/8/layout/process5"/>
    <dgm:cxn modelId="{2A864393-8FD8-4867-B5DE-DCF7B9CA0111}" type="presParOf" srcId="{43D17B5F-6EC5-48C0-91C6-503B7B19A7E8}" destId="{4C80ED78-07EB-4B47-B800-CD088A212EC8}" srcOrd="2" destOrd="0" presId="urn:microsoft.com/office/officeart/2005/8/layout/process5"/>
    <dgm:cxn modelId="{DD11CD32-0600-4165-AA88-60D298826CC2}" type="presParOf" srcId="{43D17B5F-6EC5-48C0-91C6-503B7B19A7E8}" destId="{742EEA82-3C9B-476A-BF67-1634DBD4BE4C}" srcOrd="3" destOrd="0" presId="urn:microsoft.com/office/officeart/2005/8/layout/process5"/>
    <dgm:cxn modelId="{F9B2A3B5-A6D8-462D-B247-2DFC6818A184}" type="presParOf" srcId="{742EEA82-3C9B-476A-BF67-1634DBD4BE4C}" destId="{B3F09A5B-E345-4859-A5F2-33152ABC3480}" srcOrd="0" destOrd="0" presId="urn:microsoft.com/office/officeart/2005/8/layout/process5"/>
    <dgm:cxn modelId="{6AD19416-D31F-4F6E-AA61-F66105A2EBF6}" type="presParOf" srcId="{43D17B5F-6EC5-48C0-91C6-503B7B19A7E8}" destId="{369353F1-9D16-47A3-B104-994FED6873D3}" srcOrd="4" destOrd="0" presId="urn:microsoft.com/office/officeart/2005/8/layout/process5"/>
    <dgm:cxn modelId="{D938316E-66C0-4F34-B7D8-4A2E19C8CAD5}" type="presParOf" srcId="{43D17B5F-6EC5-48C0-91C6-503B7B19A7E8}" destId="{62B67E7F-1500-4604-914A-A877E690A523}" srcOrd="5" destOrd="0" presId="urn:microsoft.com/office/officeart/2005/8/layout/process5"/>
    <dgm:cxn modelId="{24208080-F466-4CC7-A689-C35040D0CC20}" type="presParOf" srcId="{62B67E7F-1500-4604-914A-A877E690A523}" destId="{30E1A145-3C55-4466-AA73-3BCFA768EA30}" srcOrd="0" destOrd="0" presId="urn:microsoft.com/office/officeart/2005/8/layout/process5"/>
    <dgm:cxn modelId="{50B5582B-E276-4BC2-B9F2-ACF38A33C29D}" type="presParOf" srcId="{43D17B5F-6EC5-48C0-91C6-503B7B19A7E8}" destId="{0E8140CC-5A4A-491E-8143-7E1170095C7F}" srcOrd="6" destOrd="0" presId="urn:microsoft.com/office/officeart/2005/8/layout/process5"/>
    <dgm:cxn modelId="{B31B1EE1-4322-4849-8580-6CCD7C12F9CE}" type="presParOf" srcId="{43D17B5F-6EC5-48C0-91C6-503B7B19A7E8}" destId="{9D1C95A2-C548-41FF-94CB-CB557958CF86}" srcOrd="7" destOrd="0" presId="urn:microsoft.com/office/officeart/2005/8/layout/process5"/>
    <dgm:cxn modelId="{05E861F3-A8DA-4E1F-A7AB-293A41E22198}" type="presParOf" srcId="{9D1C95A2-C548-41FF-94CB-CB557958CF86}" destId="{D6245C68-2780-4787-BF25-7790FD8DE588}" srcOrd="0" destOrd="0" presId="urn:microsoft.com/office/officeart/2005/8/layout/process5"/>
    <dgm:cxn modelId="{0DB78473-4362-4525-A236-F2E505382F41}" type="presParOf" srcId="{43D17B5F-6EC5-48C0-91C6-503B7B19A7E8}" destId="{0C367E0B-DEEA-427C-8B23-2FE2AB5BC001}" srcOrd="8" destOrd="0" presId="urn:microsoft.com/office/officeart/2005/8/layout/process5"/>
    <dgm:cxn modelId="{2AE6B4F1-1747-4B12-970F-4F96668FD300}" type="presParOf" srcId="{43D17B5F-6EC5-48C0-91C6-503B7B19A7E8}" destId="{6CE5AD69-E78F-4051-AB62-89900819E389}" srcOrd="9" destOrd="0" presId="urn:microsoft.com/office/officeart/2005/8/layout/process5"/>
    <dgm:cxn modelId="{7FDF2A54-2DC3-4ACC-9053-3DFE7B0868FE}" type="presParOf" srcId="{6CE5AD69-E78F-4051-AB62-89900819E389}" destId="{A4FAEFF4-6EB5-408E-B218-08F2570135DC}" srcOrd="0" destOrd="0" presId="urn:microsoft.com/office/officeart/2005/8/layout/process5"/>
    <dgm:cxn modelId="{70277BC4-BA6A-4488-9A5A-1A77E611B910}" type="presParOf" srcId="{43D17B5F-6EC5-48C0-91C6-503B7B19A7E8}" destId="{E23EF8D7-0A04-4423-93EC-E943082AC90E}" srcOrd="10" destOrd="0" presId="urn:microsoft.com/office/officeart/2005/8/layout/process5"/>
    <dgm:cxn modelId="{184F96C7-3D7A-4A89-976B-6E1A6B89624E}" type="presParOf" srcId="{43D17B5F-6EC5-48C0-91C6-503B7B19A7E8}" destId="{86003A7D-5C23-4B13-A7D3-5AA9F4DD3607}" srcOrd="11" destOrd="0" presId="urn:microsoft.com/office/officeart/2005/8/layout/process5"/>
    <dgm:cxn modelId="{CD71870B-1E1B-4A62-9457-B36D9528D85F}" type="presParOf" srcId="{86003A7D-5C23-4B13-A7D3-5AA9F4DD3607}" destId="{6DA2BE69-7493-4CF4-A25E-C691BC84CD2B}" srcOrd="0" destOrd="0" presId="urn:microsoft.com/office/officeart/2005/8/layout/process5"/>
    <dgm:cxn modelId="{F333300F-30D7-4E22-A89F-45BA738AC356}" type="presParOf" srcId="{43D17B5F-6EC5-48C0-91C6-503B7B19A7E8}" destId="{0C462423-665A-4383-9E7B-695E9FFBB41A}" srcOrd="12" destOrd="0" presId="urn:microsoft.com/office/officeart/2005/8/layout/process5"/>
    <dgm:cxn modelId="{4CAC3C54-1FE4-4BA2-90B9-843BE8D203EF}" type="presParOf" srcId="{43D17B5F-6EC5-48C0-91C6-503B7B19A7E8}" destId="{A3283EBC-D9B1-43CC-9D59-44A32D2BF715}" srcOrd="13" destOrd="0" presId="urn:microsoft.com/office/officeart/2005/8/layout/process5"/>
    <dgm:cxn modelId="{CB15DEC8-8CA8-48A7-81C0-E5093AEA8E6D}" type="presParOf" srcId="{A3283EBC-D9B1-43CC-9D59-44A32D2BF715}" destId="{56989BE8-D38E-4AF8-952E-B34795E5DC50}" srcOrd="0" destOrd="0" presId="urn:microsoft.com/office/officeart/2005/8/layout/process5"/>
    <dgm:cxn modelId="{8CAA4ED7-80A0-4250-A3CE-F24EC8E74C88}" type="presParOf" srcId="{43D17B5F-6EC5-48C0-91C6-503B7B19A7E8}" destId="{27A5E9B5-86AC-45E7-8103-1F706E4CC34C}" srcOrd="14" destOrd="0" presId="urn:microsoft.com/office/officeart/2005/8/layout/process5"/>
    <dgm:cxn modelId="{91C2D06E-19D3-4878-AE17-41EEE3EC7DA8}" type="presParOf" srcId="{43D17B5F-6EC5-48C0-91C6-503B7B19A7E8}" destId="{829B83E4-AF62-47B7-AF4C-026211565F20}" srcOrd="15" destOrd="0" presId="urn:microsoft.com/office/officeart/2005/8/layout/process5"/>
    <dgm:cxn modelId="{E41E98E8-C6E1-44F0-B54E-5D0625CF879B}" type="presParOf" srcId="{829B83E4-AF62-47B7-AF4C-026211565F20}" destId="{59DE7F92-3FBD-4CB0-811A-FD349F49FF04}" srcOrd="0" destOrd="0" presId="urn:microsoft.com/office/officeart/2005/8/layout/process5"/>
    <dgm:cxn modelId="{FF631F66-549A-4B9C-9FCE-6B8D9444B1EE}" type="presParOf" srcId="{43D17B5F-6EC5-48C0-91C6-503B7B19A7E8}" destId="{8546718B-1825-4717-915F-821FAE229C38}" srcOrd="16" destOrd="0" presId="urn:microsoft.com/office/officeart/2005/8/layout/process5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F87E7B-791D-4AD9-AD2C-9D9753B109B6}">
      <dsp:nvSpPr>
        <dsp:cNvPr id="0" name=""/>
        <dsp:cNvSpPr/>
      </dsp:nvSpPr>
      <dsp:spPr>
        <a:xfrm>
          <a:off x="85451" y="156280"/>
          <a:ext cx="2063574" cy="111871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73ADDD"/>
              </a:solidFill>
            </a:rPr>
            <a:t>1A. IEB receives referral (IEB System)*       </a:t>
          </a:r>
          <a:r>
            <a:rPr lang="en-US" sz="1600" b="1" kern="1200" dirty="0" smtClean="0">
              <a:solidFill>
                <a:srgbClr val="00B050"/>
              </a:solidFill>
            </a:rPr>
            <a:t>Facility Begin Date (CIS) </a:t>
          </a:r>
          <a:endParaRPr lang="en-US" sz="1600" b="1" kern="1200" dirty="0" smtClean="0">
            <a:solidFill>
              <a:srgbClr val="73ADDD"/>
            </a:solidFill>
          </a:endParaRPr>
        </a:p>
      </dsp:txBody>
      <dsp:txXfrm>
        <a:off x="118217" y="189046"/>
        <a:ext cx="1998042" cy="1053187"/>
      </dsp:txXfrm>
    </dsp:sp>
    <dsp:sp modelId="{1310346A-7994-486B-8D08-533323978363}">
      <dsp:nvSpPr>
        <dsp:cNvPr id="0" name=""/>
        <dsp:cNvSpPr/>
      </dsp:nvSpPr>
      <dsp:spPr>
        <a:xfrm>
          <a:off x="2337509" y="45004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Text" lastClr="000000"/>
            </a:solidFill>
          </a:endParaRPr>
        </a:p>
      </dsp:txBody>
      <dsp:txXfrm>
        <a:off x="2337509" y="556285"/>
        <a:ext cx="317852" cy="318709"/>
      </dsp:txXfrm>
    </dsp:sp>
    <dsp:sp modelId="{4C80ED78-07EB-4B47-B800-CD088A212EC8}">
      <dsp:nvSpPr>
        <dsp:cNvPr id="0" name=""/>
        <dsp:cNvSpPr/>
      </dsp:nvSpPr>
      <dsp:spPr>
        <a:xfrm>
          <a:off x="3005770" y="73082"/>
          <a:ext cx="2141859" cy="128511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73ADDD"/>
              </a:solidFill>
            </a:rPr>
            <a:t>1B. IEB sends PA600 (non-MA) and Freedom of Choice (already MA and non-MA)</a:t>
          </a:r>
        </a:p>
      </dsp:txBody>
      <dsp:txXfrm>
        <a:off x="3043410" y="110722"/>
        <a:ext cx="2066579" cy="1209835"/>
      </dsp:txXfrm>
    </dsp:sp>
    <dsp:sp modelId="{742EEA82-3C9B-476A-BF67-1634DBD4BE4C}">
      <dsp:nvSpPr>
        <dsp:cNvPr id="0" name=""/>
        <dsp:cNvSpPr/>
      </dsp:nvSpPr>
      <dsp:spPr>
        <a:xfrm>
          <a:off x="5336113" y="45004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465289"/>
            <a:satOff val="1599"/>
            <a:lumOff val="-76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336113" y="556285"/>
        <a:ext cx="317852" cy="318709"/>
      </dsp:txXfrm>
    </dsp:sp>
    <dsp:sp modelId="{369353F1-9D16-47A3-B104-994FED6873D3}">
      <dsp:nvSpPr>
        <dsp:cNvPr id="0" name=""/>
        <dsp:cNvSpPr/>
      </dsp:nvSpPr>
      <dsp:spPr>
        <a:xfrm>
          <a:off x="6004373" y="73082"/>
          <a:ext cx="2141859" cy="128511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0000"/>
              </a:solidFill>
            </a:rPr>
            <a:t>2. AAA conducts LCD (SAMS)</a:t>
          </a:r>
          <a:endParaRPr lang="en-US" sz="1600" b="1" kern="1200" dirty="0" smtClean="0">
            <a:solidFill>
              <a:srgbClr val="73ADDD"/>
            </a:solidFill>
          </a:endParaRPr>
        </a:p>
      </dsp:txBody>
      <dsp:txXfrm>
        <a:off x="6042013" y="110722"/>
        <a:ext cx="2066579" cy="1209835"/>
      </dsp:txXfrm>
    </dsp:sp>
    <dsp:sp modelId="{62B67E7F-1500-4604-914A-A877E690A523}">
      <dsp:nvSpPr>
        <dsp:cNvPr id="0" name=""/>
        <dsp:cNvSpPr/>
      </dsp:nvSpPr>
      <dsp:spPr>
        <a:xfrm rot="5400000">
          <a:off x="6848266" y="1508128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930579"/>
            <a:satOff val="3199"/>
            <a:lumOff val="-153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-5400000">
        <a:off x="6915949" y="1546681"/>
        <a:ext cx="318709" cy="317852"/>
      </dsp:txXfrm>
    </dsp:sp>
    <dsp:sp modelId="{0E8140CC-5A4A-491E-8143-7E1170095C7F}">
      <dsp:nvSpPr>
        <dsp:cNvPr id="0" name=""/>
        <dsp:cNvSpPr/>
      </dsp:nvSpPr>
      <dsp:spPr>
        <a:xfrm>
          <a:off x="6004373" y="2214942"/>
          <a:ext cx="2141859" cy="128511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80AEEA"/>
              </a:solidFill>
            </a:rPr>
            <a:t>3. IEB sends 1768 &amp; 600L to CAO </a:t>
          </a:r>
          <a:r>
            <a:rPr lang="en-US" sz="1600" b="1" kern="1200" dirty="0" smtClean="0">
              <a:solidFill>
                <a:srgbClr val="73ADDD"/>
              </a:solidFill>
            </a:rPr>
            <a:t>with Waiver Program</a:t>
          </a:r>
        </a:p>
      </dsp:txBody>
      <dsp:txXfrm>
        <a:off x="6042013" y="2252582"/>
        <a:ext cx="2066579" cy="1209835"/>
      </dsp:txXfrm>
    </dsp:sp>
    <dsp:sp modelId="{9D1C95A2-C548-41FF-94CB-CB557958CF86}">
      <dsp:nvSpPr>
        <dsp:cNvPr id="0" name=""/>
        <dsp:cNvSpPr/>
      </dsp:nvSpPr>
      <dsp:spPr>
        <a:xfrm rot="10800000">
          <a:off x="5361815" y="259190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395868"/>
            <a:satOff val="4798"/>
            <a:lumOff val="-230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5498037" y="2698145"/>
        <a:ext cx="317852" cy="318709"/>
      </dsp:txXfrm>
    </dsp:sp>
    <dsp:sp modelId="{0C367E0B-DEEA-427C-8B23-2FE2AB5BC001}">
      <dsp:nvSpPr>
        <dsp:cNvPr id="0" name=""/>
        <dsp:cNvSpPr/>
      </dsp:nvSpPr>
      <dsp:spPr>
        <a:xfrm>
          <a:off x="3005770" y="2214942"/>
          <a:ext cx="2141859" cy="128511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B050"/>
              </a:solidFill>
            </a:rPr>
            <a:t>4. Financial Eligibility approved and 162 Issued(CIS) – Eligibility Run (Data Load Date)</a:t>
          </a:r>
          <a:endParaRPr lang="en-US" sz="1600" b="1" kern="1200" dirty="0">
            <a:solidFill>
              <a:srgbClr val="00B050"/>
            </a:solidFill>
          </a:endParaRPr>
        </a:p>
      </dsp:txBody>
      <dsp:txXfrm>
        <a:off x="3043410" y="2252582"/>
        <a:ext cx="2066579" cy="1209835"/>
      </dsp:txXfrm>
    </dsp:sp>
    <dsp:sp modelId="{6CE5AD69-E78F-4051-AB62-89900819E389}">
      <dsp:nvSpPr>
        <dsp:cNvPr id="0" name=""/>
        <dsp:cNvSpPr/>
      </dsp:nvSpPr>
      <dsp:spPr>
        <a:xfrm rot="10800000">
          <a:off x="2363212" y="259190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861158"/>
            <a:satOff val="6398"/>
            <a:lumOff val="-3070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Text" lastClr="000000"/>
            </a:solidFill>
          </a:endParaRPr>
        </a:p>
      </dsp:txBody>
      <dsp:txXfrm rot="10800000">
        <a:off x="2499434" y="2698145"/>
        <a:ext cx="317852" cy="318709"/>
      </dsp:txXfrm>
    </dsp:sp>
    <dsp:sp modelId="{E23EF8D7-0A04-4423-93EC-E943082AC90E}">
      <dsp:nvSpPr>
        <dsp:cNvPr id="0" name=""/>
        <dsp:cNvSpPr/>
      </dsp:nvSpPr>
      <dsp:spPr>
        <a:xfrm>
          <a:off x="7166" y="2214942"/>
          <a:ext cx="2141859" cy="128511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CC6600"/>
              </a:solidFill>
            </a:rPr>
            <a:t>5. Participant entered into HCSIS (under 60) and file to SC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</a:rPr>
            <a:t>5. Participant entered into SAMS (over 60) and file to SC</a:t>
          </a:r>
          <a:endParaRPr lang="en-US" sz="1400" b="1" kern="1200" dirty="0">
            <a:solidFill>
              <a:srgbClr val="FF0000"/>
            </a:solidFill>
          </a:endParaRPr>
        </a:p>
      </dsp:txBody>
      <dsp:txXfrm>
        <a:off x="44806" y="2252582"/>
        <a:ext cx="2066579" cy="1209835"/>
      </dsp:txXfrm>
    </dsp:sp>
    <dsp:sp modelId="{86003A7D-5C23-4B13-A7D3-5AA9F4DD3607}">
      <dsp:nvSpPr>
        <dsp:cNvPr id="0" name=""/>
        <dsp:cNvSpPr/>
      </dsp:nvSpPr>
      <dsp:spPr>
        <a:xfrm rot="5400000">
          <a:off x="851058" y="3649988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326447"/>
            <a:satOff val="7997"/>
            <a:lumOff val="-383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Text" lastClr="000000"/>
            </a:solidFill>
          </a:endParaRPr>
        </a:p>
      </dsp:txBody>
      <dsp:txXfrm rot="-5400000">
        <a:off x="918741" y="3688541"/>
        <a:ext cx="318709" cy="317852"/>
      </dsp:txXfrm>
    </dsp:sp>
    <dsp:sp modelId="{0C462423-665A-4383-9E7B-695E9FFBB41A}">
      <dsp:nvSpPr>
        <dsp:cNvPr id="0" name=""/>
        <dsp:cNvSpPr/>
      </dsp:nvSpPr>
      <dsp:spPr>
        <a:xfrm>
          <a:off x="7166" y="4356801"/>
          <a:ext cx="2141859" cy="128511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CC6600"/>
              </a:solidFill>
            </a:rPr>
            <a:t>6. SC starts plan in HCSIS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0000"/>
              </a:solidFill>
            </a:rPr>
            <a:t>6. SC starts plan in SAMS</a:t>
          </a:r>
          <a:endParaRPr lang="en-US" sz="1600" b="1" kern="1200" dirty="0">
            <a:solidFill>
              <a:srgbClr val="7030A0"/>
            </a:solidFill>
          </a:endParaRPr>
        </a:p>
      </dsp:txBody>
      <dsp:txXfrm>
        <a:off x="44806" y="4394441"/>
        <a:ext cx="2066579" cy="1209835"/>
      </dsp:txXfrm>
    </dsp:sp>
    <dsp:sp modelId="{A3283EBC-D9B1-43CC-9D59-44A32D2BF715}">
      <dsp:nvSpPr>
        <dsp:cNvPr id="0" name=""/>
        <dsp:cNvSpPr/>
      </dsp:nvSpPr>
      <dsp:spPr>
        <a:xfrm>
          <a:off x="2337509" y="473376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791737"/>
            <a:satOff val="9597"/>
            <a:lumOff val="-460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/>
        </a:p>
      </dsp:txBody>
      <dsp:txXfrm>
        <a:off x="2337509" y="4840005"/>
        <a:ext cx="317852" cy="318709"/>
      </dsp:txXfrm>
    </dsp:sp>
    <dsp:sp modelId="{27A5E9B5-86AC-45E7-8103-1F706E4CC34C}">
      <dsp:nvSpPr>
        <dsp:cNvPr id="0" name=""/>
        <dsp:cNvSpPr/>
      </dsp:nvSpPr>
      <dsp:spPr>
        <a:xfrm>
          <a:off x="3005770" y="4356801"/>
          <a:ext cx="2141859" cy="128511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CC6600"/>
              </a:solidFill>
            </a:rPr>
            <a:t>7. Service Plan Approved HCSIS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0000"/>
              </a:solidFill>
            </a:rPr>
            <a:t>7. SP Approved SAMS</a:t>
          </a:r>
          <a:endParaRPr lang="en-US" sz="1600" b="1" kern="1200" dirty="0">
            <a:solidFill>
              <a:srgbClr val="7030A0"/>
            </a:solidFill>
          </a:endParaRPr>
        </a:p>
      </dsp:txBody>
      <dsp:txXfrm>
        <a:off x="3043410" y="4394441"/>
        <a:ext cx="2066579" cy="1209835"/>
      </dsp:txXfrm>
    </dsp:sp>
    <dsp:sp modelId="{829B83E4-AF62-47B7-AF4C-026211565F20}">
      <dsp:nvSpPr>
        <dsp:cNvPr id="0" name=""/>
        <dsp:cNvSpPr/>
      </dsp:nvSpPr>
      <dsp:spPr>
        <a:xfrm>
          <a:off x="5336113" y="473376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3257026"/>
            <a:satOff val="11196"/>
            <a:lumOff val="-537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336113" y="4840005"/>
        <a:ext cx="317852" cy="318709"/>
      </dsp:txXfrm>
    </dsp:sp>
    <dsp:sp modelId="{8546718B-1825-4717-915F-821FAE229C38}">
      <dsp:nvSpPr>
        <dsp:cNvPr id="0" name=""/>
        <dsp:cNvSpPr/>
      </dsp:nvSpPr>
      <dsp:spPr>
        <a:xfrm>
          <a:off x="6004373" y="4356801"/>
          <a:ext cx="2141859" cy="128511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7030A0"/>
              </a:solidFill>
            </a:rPr>
            <a:t>8. Service Performed / Billed (PROMISe)</a:t>
          </a:r>
          <a:endParaRPr lang="en-US" sz="1600" b="1" kern="1200" dirty="0">
            <a:solidFill>
              <a:srgbClr val="7030A0"/>
            </a:solidFill>
          </a:endParaRPr>
        </a:p>
      </dsp:txBody>
      <dsp:txXfrm>
        <a:off x="6042013" y="4394441"/>
        <a:ext cx="2066579" cy="12098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FB4EF5A-3E85-4D21-B912-F7DBD40365C8}" type="datetime1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07F27FA-8F11-4222-9CF1-8562D74EE3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09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DF6D97-B4F4-4FC9-80FB-0A782C57BE63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3C8DCC-A699-4726-B387-DEE03FDAAF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800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270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Monthly</a:t>
            </a:r>
            <a:r>
              <a:rPr lang="en-US" baseline="0" dirty="0" smtClean="0"/>
              <a:t> average = 64%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952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requested</a:t>
            </a:r>
            <a:r>
              <a:rPr lang="en-US" baseline="0" dirty="0" smtClean="0"/>
              <a:t> at the last meeting we have added the % column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591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696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Notes: Step 2 can be done before or after step one – therefore not reliable.</a:t>
            </a:r>
            <a:r>
              <a:rPr lang="en-US" baseline="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789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HCSIS Data Warehouse and PROMISe Data Warehouse do NOT talk to one another</a:t>
            </a:r>
            <a:r>
              <a:rPr lang="en-US" baseline="0" dirty="0" smtClean="0"/>
              <a:t> – these have to be extracted and matched by hand</a:t>
            </a:r>
          </a:p>
          <a:p>
            <a:pPr defTabSz="931774">
              <a:defRPr/>
            </a:pPr>
            <a:r>
              <a:rPr lang="en-US" baseline="0" dirty="0" smtClean="0"/>
              <a:t>Remember: </a:t>
            </a:r>
            <a:r>
              <a:rPr lang="en-US" dirty="0" smtClean="0"/>
              <a:t>(HCSIS DW 1.5 months</a:t>
            </a:r>
            <a:r>
              <a:rPr lang="en-US" baseline="0" dirty="0" smtClean="0"/>
              <a:t> old)</a:t>
            </a:r>
          </a:p>
          <a:p>
            <a:pPr defTabSz="931774">
              <a:defRPr/>
            </a:pPr>
            <a:endParaRPr lang="en-US" baseline="0" dirty="0" smtClean="0"/>
          </a:p>
          <a:p>
            <a:pPr defTabSz="931774">
              <a:defRPr/>
            </a:pPr>
            <a:r>
              <a:rPr lang="en-US" baseline="0" dirty="0" smtClean="0"/>
              <a:t>We are doing an exercise now to improve our approach to measuring this information. We have pulled a small sample which we are validating and figuring out how we will aggregate it (average days, snapshot counts, etc.)</a:t>
            </a:r>
          </a:p>
          <a:p>
            <a:pPr defTabSz="931774">
              <a:defRPr/>
            </a:pPr>
            <a:endParaRPr lang="en-US" baseline="0" dirty="0" smtClean="0"/>
          </a:p>
          <a:p>
            <a:pPr defTabSz="931774">
              <a:defRPr/>
            </a:pPr>
            <a:r>
              <a:rPr lang="en-US" baseline="0" dirty="0" smtClean="0"/>
              <a:t>The sample showed we are taking longer than expected between Care Plan Start and Initial Service Plan start and also the </a:t>
            </a:r>
            <a:r>
              <a:rPr lang="en-US" baseline="0" smtClean="0"/>
              <a:t>SP start and FDOS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CE36-9004-47D3-97F8-6C64A11578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27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/>
              <a:t>This report identifies those that had an Aging PAS claim that report month that also did not have an Aging PAS claim from Jan 1 2015 to the month prior to the report month. Example: for March 2016, Aging PAS claims sometime in Mar 2016 but no Aging PAS claims Jan 2015 – Feb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590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59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446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Monthly average 62%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80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1EFB6826-B3ED-4798-B521-4B5857165F20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62000" y="1066800"/>
            <a:ext cx="75438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19016256-A15E-472F-A44B-6D4C4106F6AD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9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908C381-0B50-4C5E-ABC8-46BD068596A9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6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8962"/>
            <a:ext cx="4041775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8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47D42AC0-6820-488A-92DE-F6D746560CD7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39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30D92E14-721C-4074-B8A7-1DBD9C77FDA3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998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4C94BE0-B807-4ECC-BD58-A2C4F6CFFEFE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811" y="6083297"/>
            <a:ext cx="2667000" cy="54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457200" y="304800"/>
            <a:ext cx="8229600" cy="690499"/>
            <a:chOff x="457200" y="304800"/>
            <a:chExt cx="8229600" cy="690499"/>
          </a:xfrm>
        </p:grpSpPr>
        <p:sp>
          <p:nvSpPr>
            <p:cNvPr id="4" name="Rectangle 3"/>
            <p:cNvSpPr/>
            <p:nvPr userDrawn="1"/>
          </p:nvSpPr>
          <p:spPr>
            <a:xfrm>
              <a:off x="457200" y="877824"/>
              <a:ext cx="8229600" cy="117475"/>
            </a:xfrm>
            <a:prstGeom prst="rect">
              <a:avLst/>
            </a:prstGeom>
            <a:solidFill>
              <a:srgbClr val="73ADD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457200" y="304800"/>
              <a:ext cx="8229600" cy="5334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6" r:id="rId3"/>
    <p:sldLayoutId id="2147483807" r:id="rId4"/>
    <p:sldLayoutId id="2147483808" r:id="rId5"/>
    <p:sldLayoutId id="2147483809" r:id="rId6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Review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LTC Sub-MAAC</a:t>
            </a:r>
          </a:p>
          <a:p>
            <a:r>
              <a:rPr lang="en-US" dirty="0" smtClean="0"/>
              <a:t>June 13, 2017 Updates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20411AF3-D6D3-4B99-9CA6-93DA040E36D8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21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IEB Report with Reapplications Included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3074" name="Chart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" y="1559378"/>
            <a:ext cx="7939088" cy="4536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1076325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Reapplications included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3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IEB Questions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1027" name="Chart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7848600" cy="470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172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IEB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066800"/>
            <a:ext cx="80010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</a:t>
            </a:r>
            <a:r>
              <a:rPr lang="en-US" dirty="0" smtClean="0"/>
              <a:t>umber over 60 </a:t>
            </a:r>
            <a:r>
              <a:rPr lang="en-US" dirty="0"/>
              <a:t>mailed </a:t>
            </a:r>
            <a:r>
              <a:rPr lang="en-US" dirty="0" smtClean="0"/>
              <a:t>applications: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656272"/>
              </p:ext>
            </p:extLst>
          </p:nvPr>
        </p:nvGraphicFramePr>
        <p:xfrm>
          <a:off x="152400" y="2270760"/>
          <a:ext cx="8763006" cy="291084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99825">
                  <a:extLst>
                    <a:ext uri="{9D8B030D-6E8A-4147-A177-3AD203B41FA5}">
                      <a16:colId xmlns:a16="http://schemas.microsoft.com/office/drawing/2014/main" val="1772710224"/>
                    </a:ext>
                  </a:extLst>
                </a:gridCol>
                <a:gridCol w="487275">
                  <a:extLst>
                    <a:ext uri="{9D8B030D-6E8A-4147-A177-3AD203B41FA5}">
                      <a16:colId xmlns:a16="http://schemas.microsoft.com/office/drawing/2014/main" val="1232487285"/>
                    </a:ext>
                  </a:extLst>
                </a:gridCol>
                <a:gridCol w="487275">
                  <a:extLst>
                    <a:ext uri="{9D8B030D-6E8A-4147-A177-3AD203B41FA5}">
                      <a16:colId xmlns:a16="http://schemas.microsoft.com/office/drawing/2014/main" val="3766499195"/>
                    </a:ext>
                  </a:extLst>
                </a:gridCol>
                <a:gridCol w="487275">
                  <a:extLst>
                    <a:ext uri="{9D8B030D-6E8A-4147-A177-3AD203B41FA5}">
                      <a16:colId xmlns:a16="http://schemas.microsoft.com/office/drawing/2014/main" val="679414355"/>
                    </a:ext>
                  </a:extLst>
                </a:gridCol>
                <a:gridCol w="487275">
                  <a:extLst>
                    <a:ext uri="{9D8B030D-6E8A-4147-A177-3AD203B41FA5}">
                      <a16:colId xmlns:a16="http://schemas.microsoft.com/office/drawing/2014/main" val="1622544808"/>
                    </a:ext>
                  </a:extLst>
                </a:gridCol>
                <a:gridCol w="487275">
                  <a:extLst>
                    <a:ext uri="{9D8B030D-6E8A-4147-A177-3AD203B41FA5}">
                      <a16:colId xmlns:a16="http://schemas.microsoft.com/office/drawing/2014/main" val="546469676"/>
                    </a:ext>
                  </a:extLst>
                </a:gridCol>
                <a:gridCol w="487275">
                  <a:extLst>
                    <a:ext uri="{9D8B030D-6E8A-4147-A177-3AD203B41FA5}">
                      <a16:colId xmlns:a16="http://schemas.microsoft.com/office/drawing/2014/main" val="117860807"/>
                    </a:ext>
                  </a:extLst>
                </a:gridCol>
                <a:gridCol w="487275">
                  <a:extLst>
                    <a:ext uri="{9D8B030D-6E8A-4147-A177-3AD203B41FA5}">
                      <a16:colId xmlns:a16="http://schemas.microsoft.com/office/drawing/2014/main" val="208113657"/>
                    </a:ext>
                  </a:extLst>
                </a:gridCol>
                <a:gridCol w="487275">
                  <a:extLst>
                    <a:ext uri="{9D8B030D-6E8A-4147-A177-3AD203B41FA5}">
                      <a16:colId xmlns:a16="http://schemas.microsoft.com/office/drawing/2014/main" val="109612590"/>
                    </a:ext>
                  </a:extLst>
                </a:gridCol>
                <a:gridCol w="487275">
                  <a:extLst>
                    <a:ext uri="{9D8B030D-6E8A-4147-A177-3AD203B41FA5}">
                      <a16:colId xmlns:a16="http://schemas.microsoft.com/office/drawing/2014/main" val="1677817433"/>
                    </a:ext>
                  </a:extLst>
                </a:gridCol>
                <a:gridCol w="487275">
                  <a:extLst>
                    <a:ext uri="{9D8B030D-6E8A-4147-A177-3AD203B41FA5}">
                      <a16:colId xmlns:a16="http://schemas.microsoft.com/office/drawing/2014/main" val="1620591387"/>
                    </a:ext>
                  </a:extLst>
                </a:gridCol>
                <a:gridCol w="487275">
                  <a:extLst>
                    <a:ext uri="{9D8B030D-6E8A-4147-A177-3AD203B41FA5}">
                      <a16:colId xmlns:a16="http://schemas.microsoft.com/office/drawing/2014/main" val="961459373"/>
                    </a:ext>
                  </a:extLst>
                </a:gridCol>
                <a:gridCol w="487275">
                  <a:extLst>
                    <a:ext uri="{9D8B030D-6E8A-4147-A177-3AD203B41FA5}">
                      <a16:colId xmlns:a16="http://schemas.microsoft.com/office/drawing/2014/main" val="6324171"/>
                    </a:ext>
                  </a:extLst>
                </a:gridCol>
                <a:gridCol w="487275">
                  <a:extLst>
                    <a:ext uri="{9D8B030D-6E8A-4147-A177-3AD203B41FA5}">
                      <a16:colId xmlns:a16="http://schemas.microsoft.com/office/drawing/2014/main" val="2614858666"/>
                    </a:ext>
                  </a:extLst>
                </a:gridCol>
                <a:gridCol w="487275">
                  <a:extLst>
                    <a:ext uri="{9D8B030D-6E8A-4147-A177-3AD203B41FA5}">
                      <a16:colId xmlns:a16="http://schemas.microsoft.com/office/drawing/2014/main" val="3357257422"/>
                    </a:ext>
                  </a:extLst>
                </a:gridCol>
                <a:gridCol w="741331">
                  <a:extLst>
                    <a:ext uri="{9D8B030D-6E8A-4147-A177-3AD203B41FA5}">
                      <a16:colId xmlns:a16="http://schemas.microsoft.com/office/drawing/2014/main" val="2747565986"/>
                    </a:ext>
                  </a:extLst>
                </a:gridCol>
              </a:tblGrid>
              <a:tr h="10395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Measure </a:t>
                      </a:r>
                      <a:r>
                        <a:rPr lang="en-US" sz="1200" dirty="0" smtClean="0">
                          <a:effectLst/>
                        </a:rPr>
                        <a:t>&gt;60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April2016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May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2016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June 2016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July 2016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Aug 2016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Sept 2016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Oct 2016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Nov 2016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Dec 2016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 2017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 2017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Mar 2017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April 2017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May 2017</a:t>
                      </a: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 </a:t>
                      </a:r>
                      <a:r>
                        <a:rPr lang="en-US" sz="1200" dirty="0" smtClean="0">
                          <a:effectLst/>
                        </a:rPr>
                        <a:t>    </a:t>
                      </a:r>
                      <a:r>
                        <a:rPr lang="en-US" sz="1200" dirty="0">
                          <a:effectLst/>
                        </a:rPr>
                        <a:t>April 2016 - March 2017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extLst>
                  <a:ext uri="{0D108BD9-81ED-4DB2-BD59-A6C34878D82A}">
                    <a16:rowId xmlns:a16="http://schemas.microsoft.com/office/drawing/2014/main" val="767898561"/>
                  </a:ext>
                </a:extLst>
              </a:tr>
              <a:tr h="6237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 600 Sent to recipients over the age of 60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716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2038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2634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1839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2306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997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654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1351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378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1989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1804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1363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1121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19798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extLst>
                  <a:ext uri="{0D108BD9-81ED-4DB2-BD59-A6C34878D82A}">
                    <a16:rowId xmlns:a16="http://schemas.microsoft.com/office/drawing/2014/main" val="1774318467"/>
                  </a:ext>
                </a:extLst>
              </a:tr>
              <a:tr h="8316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 600 Sent to recipients over the age of 60 Not Returned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1416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2059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1247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381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871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1444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1402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1076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867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13446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extLst>
                  <a:ext uri="{0D108BD9-81ED-4DB2-BD59-A6C34878D82A}">
                    <a16:rowId xmlns:a16="http://schemas.microsoft.com/office/drawing/2014/main" val="3832905599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% Not Returned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72%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69%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78%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68%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70%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38%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64%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37%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46%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73%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78%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79%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77%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68%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extLst>
                  <a:ext uri="{0D108BD9-81ED-4DB2-BD59-A6C34878D82A}">
                    <a16:rowId xmlns:a16="http://schemas.microsoft.com/office/drawing/2014/main" val="2006052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70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IEB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0668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Number </a:t>
            </a:r>
            <a:r>
              <a:rPr lang="en-US" dirty="0" smtClean="0"/>
              <a:t>under </a:t>
            </a:r>
            <a:r>
              <a:rPr lang="en-US" dirty="0"/>
              <a:t>60 mailed applications: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711409"/>
              </p:ext>
            </p:extLst>
          </p:nvPr>
        </p:nvGraphicFramePr>
        <p:xfrm>
          <a:off x="228600" y="2133600"/>
          <a:ext cx="8534399" cy="320040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68525">
                  <a:extLst>
                    <a:ext uri="{9D8B030D-6E8A-4147-A177-3AD203B41FA5}">
                      <a16:colId xmlns:a16="http://schemas.microsoft.com/office/drawing/2014/main" val="1772710224"/>
                    </a:ext>
                  </a:extLst>
                </a:gridCol>
                <a:gridCol w="474563">
                  <a:extLst>
                    <a:ext uri="{9D8B030D-6E8A-4147-A177-3AD203B41FA5}">
                      <a16:colId xmlns:a16="http://schemas.microsoft.com/office/drawing/2014/main" val="1232487285"/>
                    </a:ext>
                  </a:extLst>
                </a:gridCol>
                <a:gridCol w="474563">
                  <a:extLst>
                    <a:ext uri="{9D8B030D-6E8A-4147-A177-3AD203B41FA5}">
                      <a16:colId xmlns:a16="http://schemas.microsoft.com/office/drawing/2014/main" val="3766499195"/>
                    </a:ext>
                  </a:extLst>
                </a:gridCol>
                <a:gridCol w="474563">
                  <a:extLst>
                    <a:ext uri="{9D8B030D-6E8A-4147-A177-3AD203B41FA5}">
                      <a16:colId xmlns:a16="http://schemas.microsoft.com/office/drawing/2014/main" val="679414355"/>
                    </a:ext>
                  </a:extLst>
                </a:gridCol>
                <a:gridCol w="474563">
                  <a:extLst>
                    <a:ext uri="{9D8B030D-6E8A-4147-A177-3AD203B41FA5}">
                      <a16:colId xmlns:a16="http://schemas.microsoft.com/office/drawing/2014/main" val="1622544808"/>
                    </a:ext>
                  </a:extLst>
                </a:gridCol>
                <a:gridCol w="474563">
                  <a:extLst>
                    <a:ext uri="{9D8B030D-6E8A-4147-A177-3AD203B41FA5}">
                      <a16:colId xmlns:a16="http://schemas.microsoft.com/office/drawing/2014/main" val="546469676"/>
                    </a:ext>
                  </a:extLst>
                </a:gridCol>
                <a:gridCol w="474563">
                  <a:extLst>
                    <a:ext uri="{9D8B030D-6E8A-4147-A177-3AD203B41FA5}">
                      <a16:colId xmlns:a16="http://schemas.microsoft.com/office/drawing/2014/main" val="117860807"/>
                    </a:ext>
                  </a:extLst>
                </a:gridCol>
                <a:gridCol w="474563">
                  <a:extLst>
                    <a:ext uri="{9D8B030D-6E8A-4147-A177-3AD203B41FA5}">
                      <a16:colId xmlns:a16="http://schemas.microsoft.com/office/drawing/2014/main" val="208113657"/>
                    </a:ext>
                  </a:extLst>
                </a:gridCol>
                <a:gridCol w="474563">
                  <a:extLst>
                    <a:ext uri="{9D8B030D-6E8A-4147-A177-3AD203B41FA5}">
                      <a16:colId xmlns:a16="http://schemas.microsoft.com/office/drawing/2014/main" val="109612590"/>
                    </a:ext>
                  </a:extLst>
                </a:gridCol>
                <a:gridCol w="474563">
                  <a:extLst>
                    <a:ext uri="{9D8B030D-6E8A-4147-A177-3AD203B41FA5}">
                      <a16:colId xmlns:a16="http://schemas.microsoft.com/office/drawing/2014/main" val="1677817433"/>
                    </a:ext>
                  </a:extLst>
                </a:gridCol>
                <a:gridCol w="474563">
                  <a:extLst>
                    <a:ext uri="{9D8B030D-6E8A-4147-A177-3AD203B41FA5}">
                      <a16:colId xmlns:a16="http://schemas.microsoft.com/office/drawing/2014/main" val="1620591387"/>
                    </a:ext>
                  </a:extLst>
                </a:gridCol>
                <a:gridCol w="474563">
                  <a:extLst>
                    <a:ext uri="{9D8B030D-6E8A-4147-A177-3AD203B41FA5}">
                      <a16:colId xmlns:a16="http://schemas.microsoft.com/office/drawing/2014/main" val="961459373"/>
                    </a:ext>
                  </a:extLst>
                </a:gridCol>
                <a:gridCol w="474563">
                  <a:extLst>
                    <a:ext uri="{9D8B030D-6E8A-4147-A177-3AD203B41FA5}">
                      <a16:colId xmlns:a16="http://schemas.microsoft.com/office/drawing/2014/main" val="6324171"/>
                    </a:ext>
                  </a:extLst>
                </a:gridCol>
                <a:gridCol w="474563">
                  <a:extLst>
                    <a:ext uri="{9D8B030D-6E8A-4147-A177-3AD203B41FA5}">
                      <a16:colId xmlns:a16="http://schemas.microsoft.com/office/drawing/2014/main" val="2614858666"/>
                    </a:ext>
                  </a:extLst>
                </a:gridCol>
                <a:gridCol w="474563">
                  <a:extLst>
                    <a:ext uri="{9D8B030D-6E8A-4147-A177-3AD203B41FA5}">
                      <a16:colId xmlns:a16="http://schemas.microsoft.com/office/drawing/2014/main" val="3357257422"/>
                    </a:ext>
                  </a:extLst>
                </a:gridCol>
                <a:gridCol w="721992">
                  <a:extLst>
                    <a:ext uri="{9D8B030D-6E8A-4147-A177-3AD203B41FA5}">
                      <a16:colId xmlns:a16="http://schemas.microsoft.com/office/drawing/2014/main" val="2747565986"/>
                    </a:ext>
                  </a:extLst>
                </a:gridCol>
              </a:tblGrid>
              <a:tr h="10001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Measure </a:t>
                      </a:r>
                      <a:r>
                        <a:rPr lang="en-US" sz="1200" dirty="0" smtClean="0">
                          <a:effectLst/>
                        </a:rPr>
                        <a:t>&lt; </a:t>
                      </a:r>
                      <a:r>
                        <a:rPr lang="en-US" sz="1200" dirty="0">
                          <a:effectLst/>
                        </a:rPr>
                        <a:t>60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April2016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May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2016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June 2016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July 2016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Aug 2016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Sept 2016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Oct 2016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Nov 2016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Dec 2016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 2017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 2017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Mar 2017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April 2017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May 2017</a:t>
                      </a: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  </a:t>
                      </a:r>
                      <a:r>
                        <a:rPr lang="en-US" sz="1200" dirty="0" smtClean="0">
                          <a:effectLst/>
                        </a:rPr>
                        <a:t>  April </a:t>
                      </a:r>
                      <a:r>
                        <a:rPr lang="en-US" sz="1200" dirty="0">
                          <a:effectLst/>
                        </a:rPr>
                        <a:t>2016 - March 2017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extLst>
                  <a:ext uri="{0D108BD9-81ED-4DB2-BD59-A6C34878D82A}">
                    <a16:rowId xmlns:a16="http://schemas.microsoft.com/office/drawing/2014/main" val="2579983848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 600 Sent to recipients under the age of 60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480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588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498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464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235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443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238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539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424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4422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extLst>
                  <a:ext uri="{0D108BD9-81ED-4DB2-BD59-A6C34878D82A}">
                    <a16:rowId xmlns:a16="http://schemas.microsoft.com/office/drawing/2014/main" val="3583256366"/>
                  </a:ext>
                </a:extLst>
              </a:tr>
              <a:tr h="10001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 600 Sent to recipients under the age of 60 Not Returned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236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317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451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323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2789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extLst>
                  <a:ext uri="{0D108BD9-81ED-4DB2-BD59-A6C34878D82A}">
                    <a16:rowId xmlns:a16="http://schemas.microsoft.com/office/drawing/2014/main" val="1352427689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% Not Returned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66%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66%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77%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65%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63%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48%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49%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69%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56%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75%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50%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68%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69%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70%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63%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31" marR="48231" marT="0" marB="0" anchor="b"/>
                </a:tc>
                <a:extLst>
                  <a:ext uri="{0D108BD9-81ED-4DB2-BD59-A6C34878D82A}">
                    <a16:rowId xmlns:a16="http://schemas.microsoft.com/office/drawing/2014/main" val="3940240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57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IEB Questions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4098" name="Chart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7772400" cy="466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9818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IEB Questions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2050" name="Chart 2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" y="1371600"/>
            <a:ext cx="7747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7996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IEB Questions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340462"/>
              </p:ext>
            </p:extLst>
          </p:nvPr>
        </p:nvGraphicFramePr>
        <p:xfrm>
          <a:off x="457200" y="1219200"/>
          <a:ext cx="8229601" cy="475488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928174320"/>
                    </a:ext>
                  </a:extLst>
                </a:gridCol>
                <a:gridCol w="1236001">
                  <a:extLst>
                    <a:ext uri="{9D8B030D-6E8A-4147-A177-3AD203B41FA5}">
                      <a16:colId xmlns:a16="http://schemas.microsoft.com/office/drawing/2014/main" val="2585974819"/>
                    </a:ext>
                  </a:extLst>
                </a:gridCol>
                <a:gridCol w="1663200">
                  <a:extLst>
                    <a:ext uri="{9D8B030D-6E8A-4147-A177-3AD203B41FA5}">
                      <a16:colId xmlns:a16="http://schemas.microsoft.com/office/drawing/2014/main" val="1973443757"/>
                    </a:ext>
                  </a:extLst>
                </a:gridCol>
                <a:gridCol w="1663200">
                  <a:extLst>
                    <a:ext uri="{9D8B030D-6E8A-4147-A177-3AD203B41FA5}">
                      <a16:colId xmlns:a16="http://schemas.microsoft.com/office/drawing/2014/main" val="2989601561"/>
                    </a:ext>
                  </a:extLst>
                </a:gridCol>
                <a:gridCol w="1533600">
                  <a:extLst>
                    <a:ext uri="{9D8B030D-6E8A-4147-A177-3AD203B41FA5}">
                      <a16:colId xmlns:a16="http://schemas.microsoft.com/office/drawing/2014/main" val="3011443579"/>
                    </a:ext>
                  </a:extLst>
                </a:gridCol>
              </a:tblGrid>
              <a:tr h="3209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Month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2014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2015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2016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2017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2046897"/>
                  </a:ext>
                </a:extLst>
              </a:tr>
              <a:tr h="3209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January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346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474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477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774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4794881"/>
                  </a:ext>
                </a:extLst>
              </a:tr>
              <a:tr h="3209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February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256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463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681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882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3440998"/>
                  </a:ext>
                </a:extLst>
              </a:tr>
              <a:tr h="3209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March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589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628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946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1003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0488959"/>
                  </a:ext>
                </a:extLst>
              </a:tr>
              <a:tr h="3209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April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573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533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856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942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5587337"/>
                  </a:ext>
                </a:extLst>
              </a:tr>
              <a:tr h="3209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May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389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402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814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893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6968170"/>
                  </a:ext>
                </a:extLst>
              </a:tr>
              <a:tr h="3209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June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526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545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857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5327295"/>
                  </a:ext>
                </a:extLst>
              </a:tr>
              <a:tr h="3209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July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484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644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285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1545944"/>
                  </a:ext>
                </a:extLst>
              </a:tr>
              <a:tr h="3209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August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498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873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495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499330"/>
                  </a:ext>
                </a:extLst>
              </a:tr>
              <a:tr h="3209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September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611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749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538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0520428"/>
                  </a:ext>
                </a:extLst>
              </a:tr>
              <a:tr h="3209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October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594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654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730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7337772"/>
                  </a:ext>
                </a:extLst>
              </a:tr>
              <a:tr h="3209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November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409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492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867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390449"/>
                  </a:ext>
                </a:extLst>
              </a:tr>
              <a:tr h="3398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December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483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556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1207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1407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63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Consumer and Churn </a:t>
            </a:r>
            <a:r>
              <a:rPr lang="en-US" dirty="0" smtClean="0"/>
              <a:t>Reports – Snap Shot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949658"/>
              </p:ext>
            </p:extLst>
          </p:nvPr>
        </p:nvGraphicFramePr>
        <p:xfrm>
          <a:off x="533400" y="1219200"/>
          <a:ext cx="8153401" cy="4572008"/>
        </p:xfrm>
        <a:graphic>
          <a:graphicData uri="http://schemas.openxmlformats.org/drawingml/2006/table">
            <a:tbl>
              <a:tblPr/>
              <a:tblGrid>
                <a:gridCol w="438655">
                  <a:extLst>
                    <a:ext uri="{9D8B030D-6E8A-4147-A177-3AD203B41FA5}">
                      <a16:colId xmlns:a16="http://schemas.microsoft.com/office/drawing/2014/main" val="3929161985"/>
                    </a:ext>
                  </a:extLst>
                </a:gridCol>
                <a:gridCol w="2190951">
                  <a:extLst>
                    <a:ext uri="{9D8B030D-6E8A-4147-A177-3AD203B41FA5}">
                      <a16:colId xmlns:a16="http://schemas.microsoft.com/office/drawing/2014/main" val="721146102"/>
                    </a:ext>
                  </a:extLst>
                </a:gridCol>
                <a:gridCol w="594156">
                  <a:extLst>
                    <a:ext uri="{9D8B030D-6E8A-4147-A177-3AD203B41FA5}">
                      <a16:colId xmlns:a16="http://schemas.microsoft.com/office/drawing/2014/main" val="2802754332"/>
                    </a:ext>
                  </a:extLst>
                </a:gridCol>
                <a:gridCol w="594156">
                  <a:extLst>
                    <a:ext uri="{9D8B030D-6E8A-4147-A177-3AD203B41FA5}">
                      <a16:colId xmlns:a16="http://schemas.microsoft.com/office/drawing/2014/main" val="1562792645"/>
                    </a:ext>
                  </a:extLst>
                </a:gridCol>
                <a:gridCol w="594156">
                  <a:extLst>
                    <a:ext uri="{9D8B030D-6E8A-4147-A177-3AD203B41FA5}">
                      <a16:colId xmlns:a16="http://schemas.microsoft.com/office/drawing/2014/main" val="2856073781"/>
                    </a:ext>
                  </a:extLst>
                </a:gridCol>
                <a:gridCol w="594156">
                  <a:extLst>
                    <a:ext uri="{9D8B030D-6E8A-4147-A177-3AD203B41FA5}">
                      <a16:colId xmlns:a16="http://schemas.microsoft.com/office/drawing/2014/main" val="1854318811"/>
                    </a:ext>
                  </a:extLst>
                </a:gridCol>
                <a:gridCol w="594156">
                  <a:extLst>
                    <a:ext uri="{9D8B030D-6E8A-4147-A177-3AD203B41FA5}">
                      <a16:colId xmlns:a16="http://schemas.microsoft.com/office/drawing/2014/main" val="782856455"/>
                    </a:ext>
                  </a:extLst>
                </a:gridCol>
                <a:gridCol w="510603">
                  <a:extLst>
                    <a:ext uri="{9D8B030D-6E8A-4147-A177-3AD203B41FA5}">
                      <a16:colId xmlns:a16="http://schemas.microsoft.com/office/drawing/2014/main" val="3660759424"/>
                    </a:ext>
                  </a:extLst>
                </a:gridCol>
                <a:gridCol w="510603">
                  <a:extLst>
                    <a:ext uri="{9D8B030D-6E8A-4147-A177-3AD203B41FA5}">
                      <a16:colId xmlns:a16="http://schemas.microsoft.com/office/drawing/2014/main" val="402555735"/>
                    </a:ext>
                  </a:extLst>
                </a:gridCol>
                <a:gridCol w="510603">
                  <a:extLst>
                    <a:ext uri="{9D8B030D-6E8A-4147-A177-3AD203B41FA5}">
                      <a16:colId xmlns:a16="http://schemas.microsoft.com/office/drawing/2014/main" val="210621155"/>
                    </a:ext>
                  </a:extLst>
                </a:gridCol>
                <a:gridCol w="510603">
                  <a:extLst>
                    <a:ext uri="{9D8B030D-6E8A-4147-A177-3AD203B41FA5}">
                      <a16:colId xmlns:a16="http://schemas.microsoft.com/office/drawing/2014/main" val="1094772305"/>
                    </a:ext>
                  </a:extLst>
                </a:gridCol>
                <a:gridCol w="510603">
                  <a:extLst>
                    <a:ext uri="{9D8B030D-6E8A-4147-A177-3AD203B41FA5}">
                      <a16:colId xmlns:a16="http://schemas.microsoft.com/office/drawing/2014/main" val="1825594557"/>
                    </a:ext>
                  </a:extLst>
                </a:gridCol>
              </a:tblGrid>
              <a:tr h="1570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Waiver/Act 150 Program Descriptions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 a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9520945"/>
                  </a:ext>
                </a:extLst>
              </a:tr>
              <a:tr h="1794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 Consumers authorized for services at the end of the period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554980"/>
                  </a:ext>
                </a:extLst>
              </a:tr>
              <a:tr h="1435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 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1,687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1,680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1,671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2542007"/>
                  </a:ext>
                </a:extLst>
              </a:tr>
              <a:tr h="1435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30,305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30,366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30,099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9994965"/>
                  </a:ext>
                </a:extLst>
              </a:tr>
              <a:tr h="15703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Attendant Care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14,131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14,296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14,577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6322475"/>
                  </a:ext>
                </a:extLst>
              </a:tr>
              <a:tr h="15703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COMMCARE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937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942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952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893433"/>
                  </a:ext>
                </a:extLst>
              </a:tr>
              <a:tr h="15703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14,673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14,799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15,038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408694"/>
                  </a:ext>
                </a:extLst>
              </a:tr>
              <a:tr h="1435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1,458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1,465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1,470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046645"/>
                  </a:ext>
                </a:extLst>
              </a:tr>
              <a:tr h="1435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5,412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5,451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5,468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5,492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416351"/>
                  </a:ext>
                </a:extLst>
              </a:tr>
              <a:tr h="15703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Active Authorized Consumers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68,659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69,033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69,299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4148352"/>
                  </a:ext>
                </a:extLst>
              </a:tr>
              <a:tr h="1570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Consumers added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713629"/>
                  </a:ext>
                </a:extLst>
              </a:tr>
              <a:tr h="1435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 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4641640"/>
                  </a:ext>
                </a:extLst>
              </a:tr>
              <a:tr h="1435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577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609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326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323526"/>
                  </a:ext>
                </a:extLst>
              </a:tr>
              <a:tr h="15703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Attendant Care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251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383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4374717"/>
                  </a:ext>
                </a:extLst>
              </a:tr>
              <a:tr h="15703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COMMCARE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729610"/>
                  </a:ext>
                </a:extLst>
              </a:tr>
              <a:tr h="15703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207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188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53097"/>
                  </a:ext>
                </a:extLst>
              </a:tr>
              <a:tr h="1435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047664"/>
                  </a:ext>
                </a:extLst>
              </a:tr>
              <a:tr h="1435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133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137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117943"/>
                  </a:ext>
                </a:extLst>
              </a:tr>
              <a:tr h="15703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Consumers added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1,205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1,213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1,151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3494226"/>
                  </a:ext>
                </a:extLst>
              </a:tr>
              <a:tr h="1570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Consumers that left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628610"/>
                  </a:ext>
                </a:extLst>
              </a:tr>
              <a:tr h="1435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 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337870"/>
                  </a:ext>
                </a:extLst>
              </a:tr>
              <a:tr h="1435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549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592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831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100332"/>
                  </a:ext>
                </a:extLst>
              </a:tr>
              <a:tr h="15703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Attendant Care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86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104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666814"/>
                  </a:ext>
                </a:extLst>
              </a:tr>
              <a:tr h="15703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COMMCARE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876328"/>
                  </a:ext>
                </a:extLst>
              </a:tr>
              <a:tr h="15703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428378"/>
                  </a:ext>
                </a:extLst>
              </a:tr>
              <a:tr h="1435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38527"/>
                  </a:ext>
                </a:extLst>
              </a:tr>
              <a:tr h="1435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117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119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135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1440413"/>
                  </a:ext>
                </a:extLst>
              </a:tr>
              <a:tr h="15703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Consumers that left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841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874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1,071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347282"/>
                  </a:ext>
                </a:extLst>
              </a:tr>
              <a:tr h="3140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Transfers from Attendant Care to Independence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77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93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990600"/>
            <a:ext cx="7543800" cy="304800"/>
          </a:xfrm>
        </p:spPr>
        <p:txBody>
          <a:bodyPr/>
          <a:lstStyle/>
          <a:p>
            <a:r>
              <a:rPr lang="en-US" sz="1200" dirty="0" smtClean="0"/>
              <a:t>Note: This is the total number of waiver/program participants employed (Source: CIS employment data) </a:t>
            </a: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080792"/>
              </p:ext>
            </p:extLst>
          </p:nvPr>
        </p:nvGraphicFramePr>
        <p:xfrm>
          <a:off x="662709" y="1295400"/>
          <a:ext cx="7772399" cy="4572008"/>
        </p:xfrm>
        <a:graphic>
          <a:graphicData uri="http://schemas.openxmlformats.org/drawingml/2006/table">
            <a:tbl>
              <a:tblPr/>
              <a:tblGrid>
                <a:gridCol w="2764679">
                  <a:extLst>
                    <a:ext uri="{9D8B030D-6E8A-4147-A177-3AD203B41FA5}">
                      <a16:colId xmlns:a16="http://schemas.microsoft.com/office/drawing/2014/main" val="2024969728"/>
                    </a:ext>
                  </a:extLst>
                </a:gridCol>
                <a:gridCol w="500772">
                  <a:extLst>
                    <a:ext uri="{9D8B030D-6E8A-4147-A177-3AD203B41FA5}">
                      <a16:colId xmlns:a16="http://schemas.microsoft.com/office/drawing/2014/main" val="341717102"/>
                    </a:ext>
                  </a:extLst>
                </a:gridCol>
                <a:gridCol w="500772">
                  <a:extLst>
                    <a:ext uri="{9D8B030D-6E8A-4147-A177-3AD203B41FA5}">
                      <a16:colId xmlns:a16="http://schemas.microsoft.com/office/drawing/2014/main" val="3293980844"/>
                    </a:ext>
                  </a:extLst>
                </a:gridCol>
                <a:gridCol w="500772">
                  <a:extLst>
                    <a:ext uri="{9D8B030D-6E8A-4147-A177-3AD203B41FA5}">
                      <a16:colId xmlns:a16="http://schemas.microsoft.com/office/drawing/2014/main" val="1642587881"/>
                    </a:ext>
                  </a:extLst>
                </a:gridCol>
                <a:gridCol w="500772">
                  <a:extLst>
                    <a:ext uri="{9D8B030D-6E8A-4147-A177-3AD203B41FA5}">
                      <a16:colId xmlns:a16="http://schemas.microsoft.com/office/drawing/2014/main" val="3875549738"/>
                    </a:ext>
                  </a:extLst>
                </a:gridCol>
                <a:gridCol w="500772">
                  <a:extLst>
                    <a:ext uri="{9D8B030D-6E8A-4147-A177-3AD203B41FA5}">
                      <a16:colId xmlns:a16="http://schemas.microsoft.com/office/drawing/2014/main" val="143228760"/>
                    </a:ext>
                  </a:extLst>
                </a:gridCol>
                <a:gridCol w="500772">
                  <a:extLst>
                    <a:ext uri="{9D8B030D-6E8A-4147-A177-3AD203B41FA5}">
                      <a16:colId xmlns:a16="http://schemas.microsoft.com/office/drawing/2014/main" val="3487718663"/>
                    </a:ext>
                  </a:extLst>
                </a:gridCol>
                <a:gridCol w="500772">
                  <a:extLst>
                    <a:ext uri="{9D8B030D-6E8A-4147-A177-3AD203B41FA5}">
                      <a16:colId xmlns:a16="http://schemas.microsoft.com/office/drawing/2014/main" val="2523744280"/>
                    </a:ext>
                  </a:extLst>
                </a:gridCol>
                <a:gridCol w="500772">
                  <a:extLst>
                    <a:ext uri="{9D8B030D-6E8A-4147-A177-3AD203B41FA5}">
                      <a16:colId xmlns:a16="http://schemas.microsoft.com/office/drawing/2014/main" val="1140221625"/>
                    </a:ext>
                  </a:extLst>
                </a:gridCol>
                <a:gridCol w="500772">
                  <a:extLst>
                    <a:ext uri="{9D8B030D-6E8A-4147-A177-3AD203B41FA5}">
                      <a16:colId xmlns:a16="http://schemas.microsoft.com/office/drawing/2014/main" val="2029444875"/>
                    </a:ext>
                  </a:extLst>
                </a:gridCol>
                <a:gridCol w="500772">
                  <a:extLst>
                    <a:ext uri="{9D8B030D-6E8A-4147-A177-3AD203B41FA5}">
                      <a16:colId xmlns:a16="http://schemas.microsoft.com/office/drawing/2014/main" val="2140879309"/>
                    </a:ext>
                  </a:extLst>
                </a:gridCol>
              </a:tblGrid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6568050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Waiver/Employment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823551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 150</a:t>
                      </a:r>
                    </a:p>
                  </a:txBody>
                  <a:tcPr marL="66602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252765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Time Employment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905302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Time Employment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257239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 Employment     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9076926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771489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Attendant Care</a:t>
                      </a:r>
                    </a:p>
                  </a:txBody>
                  <a:tcPr marL="66602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420737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Time Employment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1786972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Time Employment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168930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 Employment     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792158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812197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COMMCARE</a:t>
                      </a:r>
                    </a:p>
                  </a:txBody>
                  <a:tcPr marL="66602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097331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Time Employment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329379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Time Employment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74540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 Employment     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242234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6847765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Independence</a:t>
                      </a:r>
                    </a:p>
                  </a:txBody>
                  <a:tcPr marL="66602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860295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Time Employment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960114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Time Employment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730433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 Employment     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247022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905937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OBRA</a:t>
                      </a:r>
                    </a:p>
                  </a:txBody>
                  <a:tcPr marL="66602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7291156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Time Employment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2589236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Time Employment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303017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 Employment                                                </a:t>
                      </a:r>
                    </a:p>
                  </a:txBody>
                  <a:tcPr marL="133204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00" marR="66602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520854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6233058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Waivers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</a:t>
                      </a:r>
                    </a:p>
                  </a:txBody>
                  <a:tcPr marL="7400" marR="66602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806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59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NHT and MFP Transitions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883919"/>
              </p:ext>
            </p:extLst>
          </p:nvPr>
        </p:nvGraphicFramePr>
        <p:xfrm>
          <a:off x="685799" y="1295407"/>
          <a:ext cx="7772401" cy="476631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282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9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0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6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3744">
                  <a:extLst>
                    <a:ext uri="{9D8B030D-6E8A-4147-A177-3AD203B41FA5}">
                      <a16:colId xmlns:a16="http://schemas.microsoft.com/office/drawing/2014/main" val="551120137"/>
                    </a:ext>
                  </a:extLst>
                </a:gridCol>
              </a:tblGrid>
              <a:tr h="1217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Month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NHT02 Service Deliveries Count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Number of those who were also </a:t>
                      </a:r>
                      <a:r>
                        <a:rPr lang="en-US" sz="1600" b="1" u="none" strike="noStrike" dirty="0" smtClean="0">
                          <a:effectLst/>
                        </a:rPr>
                        <a:t>MFP*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Participants who were MFP only**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 smtClean="0">
                          <a:effectLst/>
                        </a:rPr>
                        <a:t>% NHT Transitions who also had MFP</a:t>
                      </a:r>
                      <a:endParaRPr lang="en-US" sz="1600" b="1" i="0" u="none" strike="noStrike" dirty="0" smtClean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7547842"/>
                  </a:ext>
                </a:extLst>
              </a:tr>
              <a:tr h="251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June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July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August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September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October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November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December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9717338"/>
                  </a:ext>
                </a:extLst>
              </a:tr>
              <a:tr h="251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3128038"/>
                  </a:ext>
                </a:extLst>
              </a:tr>
              <a:tr h="251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January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4312685"/>
                  </a:ext>
                </a:extLst>
              </a:tr>
              <a:tr h="251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February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3172577"/>
                  </a:ext>
                </a:extLst>
              </a:tr>
              <a:tr h="251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8117603"/>
                  </a:ext>
                </a:extLst>
              </a:tr>
              <a:tr h="4928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TOTAL for Period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1024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196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249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19.1%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53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Participant Data Flow Chart by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11328498"/>
              </p:ext>
            </p:extLst>
          </p:nvPr>
        </p:nvGraphicFramePr>
        <p:xfrm>
          <a:off x="609600" y="1066800"/>
          <a:ext cx="8153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 rot="10800000" flipV="1">
            <a:off x="685800" y="1009116"/>
            <a:ext cx="807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*There is not always a referral 	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1596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457200" y="6096000"/>
            <a:ext cx="2133600" cy="3444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7628BD0-79CA-4617-9E03-2C15217551E2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696200" y="6086149"/>
            <a:ext cx="965200" cy="365125"/>
          </a:xfrm>
          <a:prstGeom prst="rect">
            <a:avLst/>
          </a:prstGeom>
        </p:spPr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6</a:t>
            </a:fld>
            <a:endParaRPr lang="en-US" sz="11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Aging Milestones with Dates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57200" y="1143000"/>
          <a:ext cx="8153400" cy="4389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r>
                        <a:rPr lang="en-US" baseline="0" dirty="0" smtClean="0"/>
                        <a:t> 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Systems / Tools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Fields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Availability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Allowable Time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Referral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IEB / Excel</a:t>
                      </a:r>
                      <a:r>
                        <a:rPr lang="en-US" baseline="0" dirty="0" smtClean="0"/>
                        <a:t> Report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Referral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r>
                        <a:rPr lang="en-US" baseline="0" dirty="0" smtClean="0"/>
                        <a:t> Starts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SAMS / Crystal Reports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 Start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SAMS WH 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 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Eligibility Starts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SAMS / Crystal Reports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Care Plan Start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SAMS WH Weekly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By Day 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Care Plan Approved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HCSIS / DW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Service Plan Start*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HCSIS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Within 30 days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First Date</a:t>
                      </a:r>
                      <a:r>
                        <a:rPr lang="en-US" baseline="0" dirty="0" smtClean="0"/>
                        <a:t> of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PROMISe / DW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FDOS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 time after initial CP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5650468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*SAMS gives new SP date each month; initial plan date must be determined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456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Aging Waiver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First Time Utilizers – PAS for Aging Waiver only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749112"/>
              </p:ext>
            </p:extLst>
          </p:nvPr>
        </p:nvGraphicFramePr>
        <p:xfrm>
          <a:off x="787399" y="1752600"/>
          <a:ext cx="7366000" cy="942975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703385">
                  <a:extLst>
                    <a:ext uri="{9D8B030D-6E8A-4147-A177-3AD203B41FA5}">
                      <a16:colId xmlns:a16="http://schemas.microsoft.com/office/drawing/2014/main" val="20289505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3080877085"/>
                    </a:ext>
                  </a:extLst>
                </a:gridCol>
                <a:gridCol w="605692">
                  <a:extLst>
                    <a:ext uri="{9D8B030D-6E8A-4147-A177-3AD203B41FA5}">
                      <a16:colId xmlns:a16="http://schemas.microsoft.com/office/drawing/2014/main" val="2560876654"/>
                    </a:ext>
                  </a:extLst>
                </a:gridCol>
                <a:gridCol w="566615">
                  <a:extLst>
                    <a:ext uri="{9D8B030D-6E8A-4147-A177-3AD203B41FA5}">
                      <a16:colId xmlns:a16="http://schemas.microsoft.com/office/drawing/2014/main" val="1656740196"/>
                    </a:ext>
                  </a:extLst>
                </a:gridCol>
                <a:gridCol w="644770">
                  <a:extLst>
                    <a:ext uri="{9D8B030D-6E8A-4147-A177-3AD203B41FA5}">
                      <a16:colId xmlns:a16="http://schemas.microsoft.com/office/drawing/2014/main" val="574193795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485218187"/>
                    </a:ext>
                  </a:extLst>
                </a:gridCol>
                <a:gridCol w="605692">
                  <a:extLst>
                    <a:ext uri="{9D8B030D-6E8A-4147-A177-3AD203B41FA5}">
                      <a16:colId xmlns:a16="http://schemas.microsoft.com/office/drawing/2014/main" val="4097559224"/>
                    </a:ext>
                  </a:extLst>
                </a:gridCol>
                <a:gridCol w="605692">
                  <a:extLst>
                    <a:ext uri="{9D8B030D-6E8A-4147-A177-3AD203B41FA5}">
                      <a16:colId xmlns:a16="http://schemas.microsoft.com/office/drawing/2014/main" val="3430369098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1389598358"/>
                    </a:ext>
                  </a:extLst>
                </a:gridCol>
                <a:gridCol w="547077">
                  <a:extLst>
                    <a:ext uri="{9D8B030D-6E8A-4147-A177-3AD203B41FA5}">
                      <a16:colId xmlns:a16="http://schemas.microsoft.com/office/drawing/2014/main" val="3687666024"/>
                    </a:ext>
                  </a:extLst>
                </a:gridCol>
                <a:gridCol w="625230">
                  <a:extLst>
                    <a:ext uri="{9D8B030D-6E8A-4147-A177-3AD203B41FA5}">
                      <a16:colId xmlns:a16="http://schemas.microsoft.com/office/drawing/2014/main" val="2899858159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121155049"/>
                    </a:ext>
                  </a:extLst>
                </a:gridCol>
              </a:tblGrid>
              <a:tr h="228600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Calendar Year 2016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24791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Jan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Feb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Mar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Apr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May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June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July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Aug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Sep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Oct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Nov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Dec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624816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619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594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779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759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584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667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676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609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536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578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692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5649552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0297243"/>
              </p:ext>
            </p:extLst>
          </p:nvPr>
        </p:nvGraphicFramePr>
        <p:xfrm>
          <a:off x="754061" y="3076575"/>
          <a:ext cx="7415213" cy="305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648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IEB Report – Under 60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3124200"/>
            <a:ext cx="731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All unduplicated applications in process this quarter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Total unduplicated applications completed this quarter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Total unduplicated applications completed during the quarter in 90 days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Total unduplicated applications completed during the quarter and over 90 days, but with </a:t>
            </a:r>
            <a:r>
              <a:rPr lang="en-US" dirty="0" smtClean="0"/>
              <a:t>excuse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Using the above fields = (row 3 + row 4)/ row 2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Average to complete excluding excused </a:t>
            </a:r>
            <a:r>
              <a:rPr lang="en-US" dirty="0" smtClean="0"/>
              <a:t>applications</a:t>
            </a:r>
          </a:p>
          <a:p>
            <a:r>
              <a:rPr lang="en-US" dirty="0" smtClean="0"/>
              <a:t>Note: 2016 QTR </a:t>
            </a:r>
            <a:r>
              <a:rPr lang="en-US" dirty="0"/>
              <a:t>2 was revised to remove Aging waiver applications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Note: Reapplications removed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386407"/>
              </p:ext>
            </p:extLst>
          </p:nvPr>
        </p:nvGraphicFramePr>
        <p:xfrm>
          <a:off x="228600" y="1219200"/>
          <a:ext cx="8763000" cy="1752599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520286">
                  <a:extLst>
                    <a:ext uri="{9D8B030D-6E8A-4147-A177-3AD203B41FA5}">
                      <a16:colId xmlns:a16="http://schemas.microsoft.com/office/drawing/2014/main" val="1557907195"/>
                    </a:ext>
                  </a:extLst>
                </a:gridCol>
                <a:gridCol w="674888">
                  <a:extLst>
                    <a:ext uri="{9D8B030D-6E8A-4147-A177-3AD203B41FA5}">
                      <a16:colId xmlns:a16="http://schemas.microsoft.com/office/drawing/2014/main" val="1123897656"/>
                    </a:ext>
                  </a:extLst>
                </a:gridCol>
                <a:gridCol w="674888">
                  <a:extLst>
                    <a:ext uri="{9D8B030D-6E8A-4147-A177-3AD203B41FA5}">
                      <a16:colId xmlns:a16="http://schemas.microsoft.com/office/drawing/2014/main" val="914423194"/>
                    </a:ext>
                  </a:extLst>
                </a:gridCol>
                <a:gridCol w="674888">
                  <a:extLst>
                    <a:ext uri="{9D8B030D-6E8A-4147-A177-3AD203B41FA5}">
                      <a16:colId xmlns:a16="http://schemas.microsoft.com/office/drawing/2014/main" val="1124353732"/>
                    </a:ext>
                  </a:extLst>
                </a:gridCol>
                <a:gridCol w="674888">
                  <a:extLst>
                    <a:ext uri="{9D8B030D-6E8A-4147-A177-3AD203B41FA5}">
                      <a16:colId xmlns:a16="http://schemas.microsoft.com/office/drawing/2014/main" val="215107488"/>
                    </a:ext>
                  </a:extLst>
                </a:gridCol>
                <a:gridCol w="674888">
                  <a:extLst>
                    <a:ext uri="{9D8B030D-6E8A-4147-A177-3AD203B41FA5}">
                      <a16:colId xmlns:a16="http://schemas.microsoft.com/office/drawing/2014/main" val="3750555853"/>
                    </a:ext>
                  </a:extLst>
                </a:gridCol>
                <a:gridCol w="674888">
                  <a:extLst>
                    <a:ext uri="{9D8B030D-6E8A-4147-A177-3AD203B41FA5}">
                      <a16:colId xmlns:a16="http://schemas.microsoft.com/office/drawing/2014/main" val="3202067452"/>
                    </a:ext>
                  </a:extLst>
                </a:gridCol>
                <a:gridCol w="674888">
                  <a:extLst>
                    <a:ext uri="{9D8B030D-6E8A-4147-A177-3AD203B41FA5}">
                      <a16:colId xmlns:a16="http://schemas.microsoft.com/office/drawing/2014/main" val="3429492490"/>
                    </a:ext>
                  </a:extLst>
                </a:gridCol>
                <a:gridCol w="674888">
                  <a:extLst>
                    <a:ext uri="{9D8B030D-6E8A-4147-A177-3AD203B41FA5}">
                      <a16:colId xmlns:a16="http://schemas.microsoft.com/office/drawing/2014/main" val="981840897"/>
                    </a:ext>
                  </a:extLst>
                </a:gridCol>
                <a:gridCol w="843610">
                  <a:extLst>
                    <a:ext uri="{9D8B030D-6E8A-4147-A177-3AD203B41FA5}">
                      <a16:colId xmlns:a16="http://schemas.microsoft.com/office/drawing/2014/main" val="1287684523"/>
                    </a:ext>
                  </a:extLst>
                </a:gridCol>
              </a:tblGrid>
              <a:tr h="407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2015 QTR1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2015QTR2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2015 QTR3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2015 QTR4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2016 QTR1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2016 QTR2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2016 QTR3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2016 QTR4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2017 QTR1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extLst>
                  <a:ext uri="{0D108BD9-81ED-4DB2-BD59-A6C34878D82A}">
                    <a16:rowId xmlns:a16="http://schemas.microsoft.com/office/drawing/2014/main" val="668134186"/>
                  </a:ext>
                </a:extLst>
              </a:tr>
              <a:tr h="22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Grand Total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5041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5407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5577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5719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6677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7191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6688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8476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7264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extLst>
                  <a:ext uri="{0D108BD9-81ED-4DB2-BD59-A6C34878D82A}">
                    <a16:rowId xmlns:a16="http://schemas.microsoft.com/office/drawing/2014/main" val="81658716"/>
                  </a:ext>
                </a:extLst>
              </a:tr>
              <a:tr h="22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Complete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2867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2944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3020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3150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3198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5068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3957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5635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4407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extLst>
                  <a:ext uri="{0D108BD9-81ED-4DB2-BD59-A6C34878D82A}">
                    <a16:rowId xmlns:a16="http://schemas.microsoft.com/office/drawing/2014/main" val="2118643604"/>
                  </a:ext>
                </a:extLst>
              </a:tr>
              <a:tr h="22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Complete in 90 Days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2351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2645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2702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2788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2850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4258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3631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5007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3605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extLst>
                  <a:ext uri="{0D108BD9-81ED-4DB2-BD59-A6C34878D82A}">
                    <a16:rowId xmlns:a16="http://schemas.microsoft.com/office/drawing/2014/main" val="2408116374"/>
                  </a:ext>
                </a:extLst>
              </a:tr>
              <a:tr h="22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Complete &gt; 90 Days With Excuse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161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162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extLst>
                  <a:ext uri="{0D108BD9-81ED-4DB2-BD59-A6C34878D82A}">
                    <a16:rowId xmlns:a16="http://schemas.microsoft.com/office/drawing/2014/main" val="684619509"/>
                  </a:ext>
                </a:extLst>
              </a:tr>
              <a:tr h="22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Compliance Percentage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88%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94%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94%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94%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94%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87%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94%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extLst>
                  <a:ext uri="{0D108BD9-81ED-4DB2-BD59-A6C34878D82A}">
                    <a16:rowId xmlns:a16="http://schemas.microsoft.com/office/drawing/2014/main" val="3699778830"/>
                  </a:ext>
                </a:extLst>
              </a:tr>
              <a:tr h="22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Average Days To Complete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56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/>
                </a:tc>
                <a:extLst>
                  <a:ext uri="{0D108BD9-81ED-4DB2-BD59-A6C34878D82A}">
                    <a16:rowId xmlns:a16="http://schemas.microsoft.com/office/drawing/2014/main" val="2945757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68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IEB Report – Over 60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9016256-A15E-472F-A44B-6D4C4106F6AD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7225" y="35814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from last meeting: What does “Complete mean?”</a:t>
            </a:r>
          </a:p>
          <a:p>
            <a:r>
              <a:rPr lang="en-US" dirty="0" smtClean="0"/>
              <a:t>Answer: The date the 162 is received. </a:t>
            </a:r>
          </a:p>
          <a:p>
            <a:endParaRPr lang="en-US" dirty="0"/>
          </a:p>
          <a:p>
            <a:r>
              <a:rPr lang="en-US" dirty="0"/>
              <a:t>Question: </a:t>
            </a:r>
            <a:r>
              <a:rPr lang="en-US" dirty="0" smtClean="0"/>
              <a:t>Do </a:t>
            </a:r>
            <a:r>
              <a:rPr lang="en-US" dirty="0"/>
              <a:t>any OLTL waivers have a waiting list? </a:t>
            </a:r>
            <a:endParaRPr lang="en-US" dirty="0" smtClean="0"/>
          </a:p>
          <a:p>
            <a:r>
              <a:rPr lang="en-US" dirty="0" smtClean="0"/>
              <a:t>Answer: No.</a:t>
            </a:r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356198"/>
              </p:ext>
            </p:extLst>
          </p:nvPr>
        </p:nvGraphicFramePr>
        <p:xfrm>
          <a:off x="1717675" y="1219200"/>
          <a:ext cx="5708650" cy="196220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562317">
                  <a:extLst>
                    <a:ext uri="{9D8B030D-6E8A-4147-A177-3AD203B41FA5}">
                      <a16:colId xmlns:a16="http://schemas.microsoft.com/office/drawing/2014/main" val="2990405083"/>
                    </a:ext>
                  </a:extLst>
                </a:gridCol>
                <a:gridCol w="953925">
                  <a:extLst>
                    <a:ext uri="{9D8B030D-6E8A-4147-A177-3AD203B41FA5}">
                      <a16:colId xmlns:a16="http://schemas.microsoft.com/office/drawing/2014/main" val="1158501960"/>
                    </a:ext>
                  </a:extLst>
                </a:gridCol>
                <a:gridCol w="1192408">
                  <a:extLst>
                    <a:ext uri="{9D8B030D-6E8A-4147-A177-3AD203B41FA5}">
                      <a16:colId xmlns:a16="http://schemas.microsoft.com/office/drawing/2014/main" val="3682689419"/>
                    </a:ext>
                  </a:extLst>
                </a:gridCol>
              </a:tblGrid>
              <a:tr h="380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2016 QTR 4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2017 QTR 1</a:t>
                      </a:r>
                      <a:endParaRPr lang="en-US" sz="12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6718486"/>
                  </a:ext>
                </a:extLst>
              </a:tr>
              <a:tr h="257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Grand Total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12624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10705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1132191"/>
                  </a:ext>
                </a:extLst>
              </a:tr>
              <a:tr h="257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Complete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8358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6409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3409043"/>
                  </a:ext>
                </a:extLst>
              </a:tr>
              <a:tr h="257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Complete in 90 Days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5907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4824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3664860"/>
                  </a:ext>
                </a:extLst>
              </a:tr>
              <a:tr h="295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Complete &gt; 90 Days With Excuse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9492899"/>
                  </a:ext>
                </a:extLst>
              </a:tr>
              <a:tr h="257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Compliance Percentage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3612592"/>
                  </a:ext>
                </a:extLst>
              </a:tr>
              <a:tr h="257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Average Days To Complete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9763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25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nd Down Presentation for BD 11-5-15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HS PowerPoint Presentation 1.pptx" id="{A4CA6612-190B-47EA-AE1A-FB187C809D97}" vid="{1DF0AFB9-68A5-49FB-9C2B-79FFDC7243D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C353C57BF2A242AD7382073C4DE61F" ma:contentTypeVersion="1" ma:contentTypeDescription="Create a new document." ma:contentTypeScope="" ma:versionID="a45d0a9fa979fedc137bb01ebf84596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DD8D5EA-BA89-436A-B310-13F61BB83797}"/>
</file>

<file path=customXml/itemProps2.xml><?xml version="1.0" encoding="utf-8"?>
<ds:datastoreItem xmlns:ds="http://schemas.openxmlformats.org/officeDocument/2006/customXml" ds:itemID="{8B9E7950-9456-4636-AFEB-04739DBB48A0}"/>
</file>

<file path=customXml/itemProps3.xml><?xml version="1.0" encoding="utf-8"?>
<ds:datastoreItem xmlns:ds="http://schemas.openxmlformats.org/officeDocument/2006/customXml" ds:itemID="{28EC445D-627B-4554-BFBD-5423EB83EC27}"/>
</file>

<file path=docProps/app.xml><?xml version="1.0" encoding="utf-8"?>
<Properties xmlns="http://schemas.openxmlformats.org/officeDocument/2006/extended-properties" xmlns:vt="http://schemas.openxmlformats.org/officeDocument/2006/docPropsVTypes">
  <Template>Spend Down Presentation for BD 11-5-15</Template>
  <TotalTime>3798</TotalTime>
  <Words>1926</Words>
  <Application>Microsoft Office PowerPoint</Application>
  <PresentationFormat>On-screen Show (4:3)</PresentationFormat>
  <Paragraphs>1158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Arial</vt:lpstr>
      <vt:lpstr>Calibri</vt:lpstr>
      <vt:lpstr>Tahoma</vt:lpstr>
      <vt:lpstr>Times New Roman</vt:lpstr>
      <vt:lpstr>Spend Down Presentation for BD 11-5-15</vt:lpstr>
      <vt:lpstr>Data Review </vt:lpstr>
      <vt:lpstr>Consumer and Churn Reports – Snap Shot</vt:lpstr>
      <vt:lpstr>Employment</vt:lpstr>
      <vt:lpstr>NHT and MFP Transitions</vt:lpstr>
      <vt:lpstr>Updated Participant Data Flow Chart by System</vt:lpstr>
      <vt:lpstr>Aging Milestones with Dates</vt:lpstr>
      <vt:lpstr>Aging Waiver Utilization</vt:lpstr>
      <vt:lpstr>Current IEB Report – Under 60</vt:lpstr>
      <vt:lpstr>Current IEB Report – Over 60</vt:lpstr>
      <vt:lpstr>IEB Report with Reapplications Included</vt:lpstr>
      <vt:lpstr>IEB Questions</vt:lpstr>
      <vt:lpstr>IEB Questions</vt:lpstr>
      <vt:lpstr>IEB Questions</vt:lpstr>
      <vt:lpstr>IEB Questions</vt:lpstr>
      <vt:lpstr>IEB Questions</vt:lpstr>
      <vt:lpstr>IEB Questions</vt:lpstr>
    </vt:vector>
  </TitlesOfParts>
  <Company>PA Department of Public Welfare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HCBS Spenddown Sharon Wilkes and Doug Tinkey</dc:title>
  <dc:creator>Kim Mankey</dc:creator>
  <cp:lastModifiedBy>dpwuser</cp:lastModifiedBy>
  <cp:revision>211</cp:revision>
  <cp:lastPrinted>2017-06-12T21:21:24Z</cp:lastPrinted>
  <dcterms:created xsi:type="dcterms:W3CDTF">2015-11-09T13:56:06Z</dcterms:created>
  <dcterms:modified xsi:type="dcterms:W3CDTF">2017-06-13T12:11:55Z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0x0101000BC353C57BF2A242AD7382073C4DE61F</vt:lpwstr>
  </property>
  <property fmtid="{D5CDD505-2E9C-101B-9397-08002B2CF9AE}" pid="3" name="Order">
    <vt:r8>5000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