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5" r:id="rId3"/>
    <p:sldId id="286" r:id="rId4"/>
    <p:sldId id="287" r:id="rId5"/>
    <p:sldId id="288" r:id="rId6"/>
    <p:sldId id="290" r:id="rId7"/>
    <p:sldId id="293" r:id="rId8"/>
    <p:sldId id="294" r:id="rId9"/>
    <p:sldId id="295" r:id="rId10"/>
    <p:sldId id="283" r:id="rId11"/>
    <p:sldId id="284" r:id="rId12"/>
    <p:sldId id="271" r:id="rId13"/>
    <p:sldId id="278" r:id="rId14"/>
    <p:sldId id="272" r:id="rId15"/>
    <p:sldId id="296" r:id="rId16"/>
    <p:sldId id="279" r:id="rId17"/>
    <p:sldId id="280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AEE6"/>
    <a:srgbClr val="ECF3AB"/>
    <a:srgbClr val="73ADDD"/>
    <a:srgbClr val="80AED0"/>
    <a:srgbClr val="80AEE0"/>
    <a:srgbClr val="80AEEA"/>
    <a:srgbClr val="00B0E6"/>
    <a:srgbClr val="00B0ED"/>
    <a:srgbClr val="80AED5"/>
    <a:srgbClr val="013E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49" autoAdjust="0"/>
    <p:restoredTop sz="94444" autoAdjust="0"/>
  </p:normalViewPr>
  <p:slideViewPr>
    <p:cSldViewPr>
      <p:cViewPr varScale="1">
        <p:scale>
          <a:sx n="75" d="100"/>
          <a:sy n="75" d="100"/>
        </p:scale>
        <p:origin x="121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100" d="100"/>
          <a:sy n="100" d="100"/>
        </p:scale>
        <p:origin x="246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hancock\Documents\IEB\P4A%20Call\One%20Sheeter%20and%20Aging%20Waiver%20Enrollment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Aging Waiver Enrollment Year-by-Year Comparison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'Aging Waiver'!$B$2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'Aging Waiver'!$A$3:$A$14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'Aging Waiver'!$B$3:$B$14</c:f>
              <c:numCache>
                <c:formatCode>General</c:formatCode>
                <c:ptCount val="12"/>
                <c:pt idx="0">
                  <c:v>346</c:v>
                </c:pt>
                <c:pt idx="1">
                  <c:v>256</c:v>
                </c:pt>
                <c:pt idx="2">
                  <c:v>589</c:v>
                </c:pt>
                <c:pt idx="3">
                  <c:v>573</c:v>
                </c:pt>
                <c:pt idx="4">
                  <c:v>389</c:v>
                </c:pt>
                <c:pt idx="5">
                  <c:v>526</c:v>
                </c:pt>
                <c:pt idx="6">
                  <c:v>484</c:v>
                </c:pt>
                <c:pt idx="7">
                  <c:v>498</c:v>
                </c:pt>
                <c:pt idx="8">
                  <c:v>611</c:v>
                </c:pt>
                <c:pt idx="9">
                  <c:v>594</c:v>
                </c:pt>
                <c:pt idx="10">
                  <c:v>409</c:v>
                </c:pt>
                <c:pt idx="11">
                  <c:v>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9F-4ADE-BACB-C4145F867B96}"/>
            </c:ext>
          </c:extLst>
        </c:ser>
        <c:ser>
          <c:idx val="1"/>
          <c:order val="1"/>
          <c:tx>
            <c:strRef>
              <c:f>'Aging Waiver'!$C$2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'Aging Waiver'!$A$3:$A$14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'Aging Waiver'!$C$3:$C$14</c:f>
              <c:numCache>
                <c:formatCode>General</c:formatCode>
                <c:ptCount val="12"/>
                <c:pt idx="0">
                  <c:v>474</c:v>
                </c:pt>
                <c:pt idx="1">
                  <c:v>463</c:v>
                </c:pt>
                <c:pt idx="2">
                  <c:v>628</c:v>
                </c:pt>
                <c:pt idx="3">
                  <c:v>533</c:v>
                </c:pt>
                <c:pt idx="4">
                  <c:v>402</c:v>
                </c:pt>
                <c:pt idx="5">
                  <c:v>545</c:v>
                </c:pt>
                <c:pt idx="6">
                  <c:v>644</c:v>
                </c:pt>
                <c:pt idx="7">
                  <c:v>873</c:v>
                </c:pt>
                <c:pt idx="8">
                  <c:v>749</c:v>
                </c:pt>
                <c:pt idx="9">
                  <c:v>654</c:v>
                </c:pt>
                <c:pt idx="10">
                  <c:v>492</c:v>
                </c:pt>
                <c:pt idx="11">
                  <c:v>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9F-4ADE-BACB-C4145F867B96}"/>
            </c:ext>
          </c:extLst>
        </c:ser>
        <c:ser>
          <c:idx val="2"/>
          <c:order val="2"/>
          <c:tx>
            <c:strRef>
              <c:f>'Aging Waiver'!$D$2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strRef>
              <c:f>'Aging Waiver'!$A$3:$A$14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'Aging Waiver'!$D$3:$D$14</c:f>
              <c:numCache>
                <c:formatCode>General</c:formatCode>
                <c:ptCount val="12"/>
                <c:pt idx="0">
                  <c:v>477</c:v>
                </c:pt>
                <c:pt idx="1">
                  <c:v>681</c:v>
                </c:pt>
                <c:pt idx="2">
                  <c:v>946</c:v>
                </c:pt>
                <c:pt idx="3">
                  <c:v>856</c:v>
                </c:pt>
                <c:pt idx="4">
                  <c:v>814</c:v>
                </c:pt>
                <c:pt idx="5">
                  <c:v>857</c:v>
                </c:pt>
                <c:pt idx="6">
                  <c:v>285</c:v>
                </c:pt>
                <c:pt idx="7">
                  <c:v>495</c:v>
                </c:pt>
                <c:pt idx="8">
                  <c:v>538</c:v>
                </c:pt>
                <c:pt idx="9">
                  <c:v>730</c:v>
                </c:pt>
                <c:pt idx="10">
                  <c:v>867</c:v>
                </c:pt>
                <c:pt idx="11">
                  <c:v>1207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9F-4ADE-BACB-C4145F867B96}"/>
            </c:ext>
          </c:extLst>
        </c:ser>
        <c:ser>
          <c:idx val="3"/>
          <c:order val="3"/>
          <c:tx>
            <c:strRef>
              <c:f>'Aging Waiver'!$E$2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8064A2"/>
            </a:solidFill>
            <a:ln w="25400">
              <a:noFill/>
            </a:ln>
          </c:spPr>
          <c:invertIfNegative val="0"/>
          <c:cat>
            <c:strRef>
              <c:f>'Aging Waiver'!$A$3:$A$14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'Aging Waiver'!$E$3:$E$14</c:f>
              <c:numCache>
                <c:formatCode>General</c:formatCode>
                <c:ptCount val="12"/>
                <c:pt idx="0">
                  <c:v>774</c:v>
                </c:pt>
                <c:pt idx="1">
                  <c:v>882</c:v>
                </c:pt>
                <c:pt idx="2">
                  <c:v>1003</c:v>
                </c:pt>
                <c:pt idx="3">
                  <c:v>942</c:v>
                </c:pt>
                <c:pt idx="4">
                  <c:v>893</c:v>
                </c:pt>
                <c:pt idx="5">
                  <c:v>742</c:v>
                </c:pt>
                <c:pt idx="6">
                  <c:v>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9F-4ADE-BACB-C4145F867B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5805520"/>
        <c:axId val="1"/>
      </c:barChart>
      <c:catAx>
        <c:axId val="35580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8055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DD06BC-8924-4B1A-A628-697AF299DE59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 phldr="1"/>
      <dgm:spPr/>
    </dgm:pt>
    <dgm:pt modelId="{38506C13-0A58-47F5-A830-AE7F28A6DB7B}">
      <dgm:prSet phldrT="[Text]" custT="1"/>
      <dgm:spPr>
        <a:noFill/>
      </dgm:spPr>
      <dgm:t>
        <a:bodyPr/>
        <a:lstStyle/>
        <a:p>
          <a:r>
            <a:rPr lang="en-US" sz="1600" b="1" dirty="0" smtClean="0">
              <a:solidFill>
                <a:srgbClr val="73ADDD"/>
              </a:solidFill>
            </a:rPr>
            <a:t>1A. IEB receives referral (IEB System)*       </a:t>
          </a:r>
          <a:r>
            <a:rPr lang="en-US" sz="1600" b="1" dirty="0" smtClean="0">
              <a:solidFill>
                <a:srgbClr val="00B050"/>
              </a:solidFill>
            </a:rPr>
            <a:t>Facility Begin Date (CIS) </a:t>
          </a:r>
          <a:endParaRPr lang="en-US" sz="1600" b="1" dirty="0" smtClean="0">
            <a:solidFill>
              <a:srgbClr val="73ADDD"/>
            </a:solidFill>
          </a:endParaRPr>
        </a:p>
      </dgm:t>
    </dgm:pt>
    <dgm:pt modelId="{5526CE8C-306A-4C0D-A78F-2E1EFF12975D}" type="parTrans" cxnId="{E2C45A68-2F12-4A3C-9F73-12F09E5C4E54}">
      <dgm:prSet/>
      <dgm:spPr/>
      <dgm:t>
        <a:bodyPr/>
        <a:lstStyle/>
        <a:p>
          <a:endParaRPr lang="en-US" sz="2000" b="1">
            <a:solidFill>
              <a:sysClr val="windowText" lastClr="000000"/>
            </a:solidFill>
          </a:endParaRPr>
        </a:p>
      </dgm:t>
    </dgm:pt>
    <dgm:pt modelId="{F1D836A3-FCC3-45F4-B806-E3D270DED949}" type="sibTrans" cxnId="{E2C45A68-2F12-4A3C-9F73-12F09E5C4E54}">
      <dgm:prSet custT="1"/>
      <dgm:spPr/>
      <dgm:t>
        <a:bodyPr/>
        <a:lstStyle/>
        <a:p>
          <a:endParaRPr lang="en-US" sz="1200" b="1">
            <a:solidFill>
              <a:sysClr val="windowText" lastClr="000000"/>
            </a:solidFill>
          </a:endParaRPr>
        </a:p>
      </dgm:t>
    </dgm:pt>
    <dgm:pt modelId="{23CE1C60-5503-44CD-8671-7446BB87D02D}">
      <dgm:prSet phldrT="[Text]" custT="1"/>
      <dgm:spPr>
        <a:noFill/>
      </dgm:spPr>
      <dgm:t>
        <a:bodyPr/>
        <a:lstStyle/>
        <a:p>
          <a:r>
            <a:rPr lang="en-US" sz="1600" b="1" dirty="0" smtClean="0">
              <a:solidFill>
                <a:srgbClr val="00B050"/>
              </a:solidFill>
            </a:rPr>
            <a:t>4. Financial Eligibility approved and 162 Issued(CIS) – Eligibility Run (Data Load Date)</a:t>
          </a:r>
          <a:endParaRPr lang="en-US" sz="1600" b="1" dirty="0">
            <a:solidFill>
              <a:srgbClr val="00B050"/>
            </a:solidFill>
          </a:endParaRPr>
        </a:p>
      </dgm:t>
    </dgm:pt>
    <dgm:pt modelId="{959022A5-EEAD-4EFE-9005-667499530A3A}" type="parTrans" cxnId="{2ABE48CB-BA30-42D9-B7F9-6F43733280A8}">
      <dgm:prSet/>
      <dgm:spPr/>
      <dgm:t>
        <a:bodyPr/>
        <a:lstStyle/>
        <a:p>
          <a:endParaRPr lang="en-US" sz="2000" b="1">
            <a:solidFill>
              <a:sysClr val="windowText" lastClr="000000"/>
            </a:solidFill>
          </a:endParaRPr>
        </a:p>
      </dgm:t>
    </dgm:pt>
    <dgm:pt modelId="{D79BFE2A-CA02-4FAD-B66B-71E83ED060A3}" type="sibTrans" cxnId="{2ABE48CB-BA30-42D9-B7F9-6F43733280A8}">
      <dgm:prSet custT="1"/>
      <dgm:spPr/>
      <dgm:t>
        <a:bodyPr/>
        <a:lstStyle/>
        <a:p>
          <a:endParaRPr lang="en-US" sz="1200" b="1">
            <a:solidFill>
              <a:sysClr val="windowText" lastClr="000000"/>
            </a:solidFill>
          </a:endParaRPr>
        </a:p>
      </dgm:t>
    </dgm:pt>
    <dgm:pt modelId="{642D0BFE-49AC-4E6A-B45C-6FBD2D615A40}">
      <dgm:prSet phldrT="[Text]" custT="1"/>
      <dgm:spPr>
        <a:noFill/>
      </dgm:spPr>
      <dgm:t>
        <a:bodyPr/>
        <a:lstStyle/>
        <a:p>
          <a:r>
            <a:rPr lang="en-US" sz="1400" b="1" dirty="0" smtClean="0">
              <a:solidFill>
                <a:srgbClr val="CC6600"/>
              </a:solidFill>
            </a:rPr>
            <a:t>5. Participant entered into HCSIS (under 60) and file to SC</a:t>
          </a:r>
        </a:p>
        <a:p>
          <a:r>
            <a:rPr lang="en-US" sz="1400" b="1" dirty="0" smtClean="0">
              <a:solidFill>
                <a:srgbClr val="FF0000"/>
              </a:solidFill>
            </a:rPr>
            <a:t>5. Participant entered into SAMS (over 60) and file to SC</a:t>
          </a:r>
          <a:endParaRPr lang="en-US" sz="1400" b="1" dirty="0">
            <a:solidFill>
              <a:srgbClr val="FF0000"/>
            </a:solidFill>
          </a:endParaRPr>
        </a:p>
      </dgm:t>
    </dgm:pt>
    <dgm:pt modelId="{C1658065-FD24-46F3-A894-EF003448B1C3}" type="parTrans" cxnId="{6DE194A3-E7EF-4534-873D-1F0C3333C707}">
      <dgm:prSet/>
      <dgm:spPr/>
      <dgm:t>
        <a:bodyPr/>
        <a:lstStyle/>
        <a:p>
          <a:endParaRPr lang="en-US" sz="2000" b="1">
            <a:solidFill>
              <a:sysClr val="windowText" lastClr="000000"/>
            </a:solidFill>
          </a:endParaRPr>
        </a:p>
      </dgm:t>
    </dgm:pt>
    <dgm:pt modelId="{59EA8F18-671C-4DDC-A24E-A63D2100C075}" type="sibTrans" cxnId="{6DE194A3-E7EF-4534-873D-1F0C3333C707}">
      <dgm:prSet custT="1"/>
      <dgm:spPr/>
      <dgm:t>
        <a:bodyPr/>
        <a:lstStyle/>
        <a:p>
          <a:endParaRPr lang="en-US" sz="1200" b="1">
            <a:solidFill>
              <a:sysClr val="windowText" lastClr="000000"/>
            </a:solidFill>
          </a:endParaRPr>
        </a:p>
      </dgm:t>
    </dgm:pt>
    <dgm:pt modelId="{7602B584-61C7-4B64-85C9-A17E84988241}">
      <dgm:prSet phldrT="[Text]" custT="1"/>
      <dgm:spPr>
        <a:noFill/>
      </dgm:spPr>
      <dgm:t>
        <a:bodyPr/>
        <a:lstStyle/>
        <a:p>
          <a:r>
            <a:rPr lang="en-US" sz="1600" b="1" dirty="0" smtClean="0">
              <a:solidFill>
                <a:srgbClr val="CC6600"/>
              </a:solidFill>
            </a:rPr>
            <a:t>6. SC starts plan in HCSIS</a:t>
          </a:r>
        </a:p>
        <a:p>
          <a:r>
            <a:rPr lang="en-US" sz="1600" b="1" dirty="0" smtClean="0">
              <a:solidFill>
                <a:srgbClr val="FF0000"/>
              </a:solidFill>
            </a:rPr>
            <a:t>6. SC starts plan in SAMS</a:t>
          </a:r>
          <a:endParaRPr lang="en-US" sz="1600" b="1" dirty="0">
            <a:solidFill>
              <a:srgbClr val="7030A0"/>
            </a:solidFill>
          </a:endParaRPr>
        </a:p>
      </dgm:t>
    </dgm:pt>
    <dgm:pt modelId="{C2A2C75B-1D55-41BB-9BFE-D882019578B1}" type="parTrans" cxnId="{971E2950-FFDC-48E0-A588-D209EAA7C6CE}">
      <dgm:prSet/>
      <dgm:spPr/>
      <dgm:t>
        <a:bodyPr/>
        <a:lstStyle/>
        <a:p>
          <a:endParaRPr lang="en-US" sz="2000" b="1"/>
        </a:p>
      </dgm:t>
    </dgm:pt>
    <dgm:pt modelId="{485B4A60-0210-4876-A085-40E821A78C97}" type="sibTrans" cxnId="{971E2950-FFDC-48E0-A588-D209EAA7C6CE}">
      <dgm:prSet custT="1"/>
      <dgm:spPr/>
      <dgm:t>
        <a:bodyPr/>
        <a:lstStyle/>
        <a:p>
          <a:endParaRPr lang="en-US" sz="1200" b="1"/>
        </a:p>
      </dgm:t>
    </dgm:pt>
    <dgm:pt modelId="{799560EF-F5D9-4E95-A3AF-BF310F4716A2}">
      <dgm:prSet phldrT="[Text]" custT="1"/>
      <dgm:spPr>
        <a:noFill/>
      </dgm:spPr>
      <dgm:t>
        <a:bodyPr/>
        <a:lstStyle/>
        <a:p>
          <a:r>
            <a:rPr lang="en-US" sz="1600" b="1" dirty="0" smtClean="0">
              <a:solidFill>
                <a:srgbClr val="FF0000"/>
              </a:solidFill>
            </a:rPr>
            <a:t>2. AAA conducts LCD (SAMS)</a:t>
          </a:r>
          <a:endParaRPr lang="en-US" sz="1600" b="1" dirty="0" smtClean="0">
            <a:solidFill>
              <a:srgbClr val="73ADDD"/>
            </a:solidFill>
          </a:endParaRPr>
        </a:p>
      </dgm:t>
    </dgm:pt>
    <dgm:pt modelId="{7A2882B8-CC06-46EB-B8AD-4028B30EC09E}" type="parTrans" cxnId="{51F56D4A-386B-416A-B18C-BBDCDE8E13BD}">
      <dgm:prSet/>
      <dgm:spPr/>
      <dgm:t>
        <a:bodyPr/>
        <a:lstStyle/>
        <a:p>
          <a:endParaRPr lang="en-US"/>
        </a:p>
      </dgm:t>
    </dgm:pt>
    <dgm:pt modelId="{AA5CFFA7-EF45-4D88-9006-67A20D9F01D0}" type="sibTrans" cxnId="{51F56D4A-386B-416A-B18C-BBDCDE8E13BD}">
      <dgm:prSet/>
      <dgm:spPr/>
      <dgm:t>
        <a:bodyPr/>
        <a:lstStyle/>
        <a:p>
          <a:endParaRPr lang="en-US"/>
        </a:p>
      </dgm:t>
    </dgm:pt>
    <dgm:pt modelId="{ABC13F3D-70C5-4218-B955-5EC55C587473}">
      <dgm:prSet phldrT="[Text]" custT="1"/>
      <dgm:spPr>
        <a:noFill/>
      </dgm:spPr>
      <dgm:t>
        <a:bodyPr/>
        <a:lstStyle/>
        <a:p>
          <a:r>
            <a:rPr lang="en-US" sz="1600" b="1" dirty="0" smtClean="0">
              <a:solidFill>
                <a:srgbClr val="80AEEA"/>
              </a:solidFill>
            </a:rPr>
            <a:t>3. IEB sends 1768 &amp; 600L to CAO </a:t>
          </a:r>
          <a:r>
            <a:rPr lang="en-US" sz="1600" b="1" dirty="0" smtClean="0">
              <a:solidFill>
                <a:srgbClr val="73ADDD"/>
              </a:solidFill>
            </a:rPr>
            <a:t>with Waiver Program</a:t>
          </a:r>
        </a:p>
      </dgm:t>
    </dgm:pt>
    <dgm:pt modelId="{0CD06029-70AB-4D67-BDA6-5C583343B89D}" type="parTrans" cxnId="{830D1B9F-7CC0-4490-8353-8295BA422CF1}">
      <dgm:prSet/>
      <dgm:spPr/>
      <dgm:t>
        <a:bodyPr/>
        <a:lstStyle/>
        <a:p>
          <a:endParaRPr lang="en-US"/>
        </a:p>
      </dgm:t>
    </dgm:pt>
    <dgm:pt modelId="{F36EC318-40AF-4C11-B0E1-6D2567D0895C}" type="sibTrans" cxnId="{830D1B9F-7CC0-4490-8353-8295BA422CF1}">
      <dgm:prSet/>
      <dgm:spPr/>
      <dgm:t>
        <a:bodyPr/>
        <a:lstStyle/>
        <a:p>
          <a:endParaRPr lang="en-US"/>
        </a:p>
      </dgm:t>
    </dgm:pt>
    <dgm:pt modelId="{3FF919FB-6444-46ED-8E08-D9337479D930}">
      <dgm:prSet phldrT="[Text]" custT="1"/>
      <dgm:spPr>
        <a:noFill/>
      </dgm:spPr>
      <dgm:t>
        <a:bodyPr/>
        <a:lstStyle/>
        <a:p>
          <a:r>
            <a:rPr lang="en-US" sz="1600" b="1" dirty="0" smtClean="0">
              <a:solidFill>
                <a:srgbClr val="CC6600"/>
              </a:solidFill>
            </a:rPr>
            <a:t>7. Service Plan Approved HCSIS</a:t>
          </a:r>
        </a:p>
        <a:p>
          <a:r>
            <a:rPr lang="en-US" sz="1600" b="1" dirty="0" smtClean="0">
              <a:solidFill>
                <a:srgbClr val="FF0000"/>
              </a:solidFill>
            </a:rPr>
            <a:t>7. SP Approved SAMS</a:t>
          </a:r>
          <a:endParaRPr lang="en-US" sz="1600" b="1" dirty="0">
            <a:solidFill>
              <a:srgbClr val="7030A0"/>
            </a:solidFill>
          </a:endParaRPr>
        </a:p>
      </dgm:t>
    </dgm:pt>
    <dgm:pt modelId="{F2F94370-26D7-478D-A53B-F391AA7E4AC2}" type="parTrans" cxnId="{0660986C-51E2-4D71-BE6C-C62664A5A04A}">
      <dgm:prSet/>
      <dgm:spPr/>
      <dgm:t>
        <a:bodyPr/>
        <a:lstStyle/>
        <a:p>
          <a:endParaRPr lang="en-US"/>
        </a:p>
      </dgm:t>
    </dgm:pt>
    <dgm:pt modelId="{201DBA1B-7FDD-4676-B25B-34DADD3561D7}" type="sibTrans" cxnId="{0660986C-51E2-4D71-BE6C-C62664A5A04A}">
      <dgm:prSet/>
      <dgm:spPr/>
      <dgm:t>
        <a:bodyPr/>
        <a:lstStyle/>
        <a:p>
          <a:endParaRPr lang="en-US"/>
        </a:p>
      </dgm:t>
    </dgm:pt>
    <dgm:pt modelId="{62C19998-BDD4-4272-828F-A9C587FD5365}">
      <dgm:prSet phldrT="[Text]" custT="1"/>
      <dgm:spPr>
        <a:noFill/>
      </dgm:spPr>
      <dgm:t>
        <a:bodyPr/>
        <a:lstStyle/>
        <a:p>
          <a:r>
            <a:rPr lang="en-US" sz="1600" b="1" dirty="0" smtClean="0">
              <a:solidFill>
                <a:srgbClr val="7030A0"/>
              </a:solidFill>
            </a:rPr>
            <a:t>8. Service Performed / Billed (PROMISe)</a:t>
          </a:r>
          <a:endParaRPr lang="en-US" sz="1600" b="1" dirty="0">
            <a:solidFill>
              <a:srgbClr val="7030A0"/>
            </a:solidFill>
          </a:endParaRPr>
        </a:p>
      </dgm:t>
    </dgm:pt>
    <dgm:pt modelId="{C8D418B0-A2C7-49C3-B324-F7DF478D6879}" type="parTrans" cxnId="{22735160-86DA-41BC-8D9A-FCEBC3BC9D86}">
      <dgm:prSet/>
      <dgm:spPr/>
      <dgm:t>
        <a:bodyPr/>
        <a:lstStyle/>
        <a:p>
          <a:endParaRPr lang="en-US"/>
        </a:p>
      </dgm:t>
    </dgm:pt>
    <dgm:pt modelId="{95FBA2CE-CF1D-4643-829F-5C6E6F8ABE46}" type="sibTrans" cxnId="{22735160-86DA-41BC-8D9A-FCEBC3BC9D86}">
      <dgm:prSet/>
      <dgm:spPr/>
      <dgm:t>
        <a:bodyPr/>
        <a:lstStyle/>
        <a:p>
          <a:endParaRPr lang="en-US"/>
        </a:p>
      </dgm:t>
    </dgm:pt>
    <dgm:pt modelId="{3C0B2F9C-AFBF-4AB6-A64D-36B488390619}">
      <dgm:prSet phldrT="[Text]" custT="1"/>
      <dgm:spPr>
        <a:noFill/>
      </dgm:spPr>
      <dgm:t>
        <a:bodyPr/>
        <a:lstStyle/>
        <a:p>
          <a:r>
            <a:rPr lang="en-US" sz="1600" b="1" dirty="0" smtClean="0">
              <a:solidFill>
                <a:srgbClr val="73ADDD"/>
              </a:solidFill>
            </a:rPr>
            <a:t>1B. IEB sends PA600 (non-MA) and Freedom of Choice (already MA and non-MA)</a:t>
          </a:r>
        </a:p>
      </dgm:t>
    </dgm:pt>
    <dgm:pt modelId="{D673A7E2-991D-446D-A2A9-18D60BE13043}" type="parTrans" cxnId="{6094F3FB-2B74-40BF-8C3F-374FCC6E1A84}">
      <dgm:prSet/>
      <dgm:spPr/>
      <dgm:t>
        <a:bodyPr/>
        <a:lstStyle/>
        <a:p>
          <a:endParaRPr lang="en-US"/>
        </a:p>
      </dgm:t>
    </dgm:pt>
    <dgm:pt modelId="{E8C8F641-1294-41D6-8BFC-6B842A4D3091}" type="sibTrans" cxnId="{6094F3FB-2B74-40BF-8C3F-374FCC6E1A84}">
      <dgm:prSet/>
      <dgm:spPr/>
      <dgm:t>
        <a:bodyPr/>
        <a:lstStyle/>
        <a:p>
          <a:endParaRPr lang="en-US"/>
        </a:p>
      </dgm:t>
    </dgm:pt>
    <dgm:pt modelId="{43D17B5F-6EC5-48C0-91C6-503B7B19A7E8}" type="pres">
      <dgm:prSet presAssocID="{A7DD06BC-8924-4B1A-A628-697AF299DE59}" presName="diagram" presStyleCnt="0">
        <dgm:presLayoutVars>
          <dgm:dir/>
          <dgm:resizeHandles val="exact"/>
        </dgm:presLayoutVars>
      </dgm:prSet>
      <dgm:spPr/>
    </dgm:pt>
    <dgm:pt modelId="{29F87E7B-791D-4AD9-AD2C-9D9753B109B6}" type="pres">
      <dgm:prSet presAssocID="{38506C13-0A58-47F5-A830-AE7F28A6DB7B}" presName="node" presStyleLbl="node1" presStyleIdx="0" presStyleCnt="9" custScaleX="96345" custScaleY="870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10346A-7994-486B-8D08-533323978363}" type="pres">
      <dgm:prSet presAssocID="{F1D836A3-FCC3-45F4-B806-E3D270DED94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5CE5F792-1AAC-43AA-AA99-C6AACC318E73}" type="pres">
      <dgm:prSet presAssocID="{F1D836A3-FCC3-45F4-B806-E3D270DED94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4C80ED78-07EB-4B47-B800-CD088A212EC8}" type="pres">
      <dgm:prSet presAssocID="{3C0B2F9C-AFBF-4AB6-A64D-36B48839061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EEA82-3C9B-476A-BF67-1634DBD4BE4C}" type="pres">
      <dgm:prSet presAssocID="{E8C8F641-1294-41D6-8BFC-6B842A4D3091}" presName="sibTrans" presStyleLbl="sibTrans2D1" presStyleIdx="1" presStyleCnt="8"/>
      <dgm:spPr/>
      <dgm:t>
        <a:bodyPr/>
        <a:lstStyle/>
        <a:p>
          <a:endParaRPr lang="en-US"/>
        </a:p>
      </dgm:t>
    </dgm:pt>
    <dgm:pt modelId="{B3F09A5B-E345-4859-A5F2-33152ABC3480}" type="pres">
      <dgm:prSet presAssocID="{E8C8F641-1294-41D6-8BFC-6B842A4D3091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369353F1-9D16-47A3-B104-994FED6873D3}" type="pres">
      <dgm:prSet presAssocID="{799560EF-F5D9-4E95-A3AF-BF310F4716A2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B67E7F-1500-4604-914A-A877E690A523}" type="pres">
      <dgm:prSet presAssocID="{AA5CFFA7-EF45-4D88-9006-67A20D9F01D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30E1A145-3C55-4466-AA73-3BCFA768EA30}" type="pres">
      <dgm:prSet presAssocID="{AA5CFFA7-EF45-4D88-9006-67A20D9F01D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0E8140CC-5A4A-491E-8143-7E1170095C7F}" type="pres">
      <dgm:prSet presAssocID="{ABC13F3D-70C5-4218-B955-5EC55C587473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1C95A2-C548-41FF-94CB-CB557958CF86}" type="pres">
      <dgm:prSet presAssocID="{F36EC318-40AF-4C11-B0E1-6D2567D0895C}" presName="sibTrans" presStyleLbl="sibTrans2D1" presStyleIdx="3" presStyleCnt="8"/>
      <dgm:spPr/>
      <dgm:t>
        <a:bodyPr/>
        <a:lstStyle/>
        <a:p>
          <a:endParaRPr lang="en-US"/>
        </a:p>
      </dgm:t>
    </dgm:pt>
    <dgm:pt modelId="{D6245C68-2780-4787-BF25-7790FD8DE588}" type="pres">
      <dgm:prSet presAssocID="{F36EC318-40AF-4C11-B0E1-6D2567D0895C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0C367E0B-DEEA-427C-8B23-2FE2AB5BC001}" type="pres">
      <dgm:prSet presAssocID="{23CE1C60-5503-44CD-8671-7446BB87D02D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E5AD69-E78F-4051-AB62-89900819E389}" type="pres">
      <dgm:prSet presAssocID="{D79BFE2A-CA02-4FAD-B66B-71E83ED060A3}" presName="sibTrans" presStyleLbl="sibTrans2D1" presStyleIdx="4" presStyleCnt="8"/>
      <dgm:spPr/>
      <dgm:t>
        <a:bodyPr/>
        <a:lstStyle/>
        <a:p>
          <a:endParaRPr lang="en-US"/>
        </a:p>
      </dgm:t>
    </dgm:pt>
    <dgm:pt modelId="{A4FAEFF4-6EB5-408E-B218-08F2570135DC}" type="pres">
      <dgm:prSet presAssocID="{D79BFE2A-CA02-4FAD-B66B-71E83ED060A3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E23EF8D7-0A04-4423-93EC-E943082AC90E}" type="pres">
      <dgm:prSet presAssocID="{642D0BFE-49AC-4E6A-B45C-6FBD2D615A4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003A7D-5C23-4B13-A7D3-5AA9F4DD3607}" type="pres">
      <dgm:prSet presAssocID="{59EA8F18-671C-4DDC-A24E-A63D2100C075}" presName="sibTrans" presStyleLbl="sibTrans2D1" presStyleIdx="5" presStyleCnt="8"/>
      <dgm:spPr/>
      <dgm:t>
        <a:bodyPr/>
        <a:lstStyle/>
        <a:p>
          <a:endParaRPr lang="en-US"/>
        </a:p>
      </dgm:t>
    </dgm:pt>
    <dgm:pt modelId="{6DA2BE69-7493-4CF4-A25E-C691BC84CD2B}" type="pres">
      <dgm:prSet presAssocID="{59EA8F18-671C-4DDC-A24E-A63D2100C075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0C462423-665A-4383-9E7B-695E9FFBB41A}" type="pres">
      <dgm:prSet presAssocID="{7602B584-61C7-4B64-85C9-A17E84988241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83EBC-D9B1-43CC-9D59-44A32D2BF715}" type="pres">
      <dgm:prSet presAssocID="{485B4A60-0210-4876-A085-40E821A78C97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6989BE8-D38E-4AF8-952E-B34795E5DC50}" type="pres">
      <dgm:prSet presAssocID="{485B4A60-0210-4876-A085-40E821A78C97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27A5E9B5-86AC-45E7-8103-1F706E4CC34C}" type="pres">
      <dgm:prSet presAssocID="{3FF919FB-6444-46ED-8E08-D9337479D930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9B83E4-AF62-47B7-AF4C-026211565F20}" type="pres">
      <dgm:prSet presAssocID="{201DBA1B-7FDD-4676-B25B-34DADD3561D7}" presName="sibTrans" presStyleLbl="sibTrans2D1" presStyleIdx="7" presStyleCnt="8"/>
      <dgm:spPr/>
      <dgm:t>
        <a:bodyPr/>
        <a:lstStyle/>
        <a:p>
          <a:endParaRPr lang="en-US"/>
        </a:p>
      </dgm:t>
    </dgm:pt>
    <dgm:pt modelId="{59DE7F92-3FBD-4CB0-811A-FD349F49FF04}" type="pres">
      <dgm:prSet presAssocID="{201DBA1B-7FDD-4676-B25B-34DADD3561D7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8546718B-1825-4717-915F-821FAE229C38}" type="pres">
      <dgm:prSet presAssocID="{62C19998-BDD4-4272-828F-A9C587FD5365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36CF6D-A355-47A2-992F-EAF5D5637E53}" type="presOf" srcId="{62C19998-BDD4-4272-828F-A9C587FD5365}" destId="{8546718B-1825-4717-915F-821FAE229C38}" srcOrd="0" destOrd="0" presId="urn:microsoft.com/office/officeart/2005/8/layout/process5"/>
    <dgm:cxn modelId="{15B5F3FB-BAB8-4655-A223-8B451B0EBE39}" type="presOf" srcId="{201DBA1B-7FDD-4676-B25B-34DADD3561D7}" destId="{59DE7F92-3FBD-4CB0-811A-FD349F49FF04}" srcOrd="1" destOrd="0" presId="urn:microsoft.com/office/officeart/2005/8/layout/process5"/>
    <dgm:cxn modelId="{A4F1E361-5EBC-4350-BB9B-80006828CBBB}" type="presOf" srcId="{7602B584-61C7-4B64-85C9-A17E84988241}" destId="{0C462423-665A-4383-9E7B-695E9FFBB41A}" srcOrd="0" destOrd="0" presId="urn:microsoft.com/office/officeart/2005/8/layout/process5"/>
    <dgm:cxn modelId="{1F2A10E4-3D29-4093-B66C-4BC1E23718D6}" type="presOf" srcId="{799560EF-F5D9-4E95-A3AF-BF310F4716A2}" destId="{369353F1-9D16-47A3-B104-994FED6873D3}" srcOrd="0" destOrd="0" presId="urn:microsoft.com/office/officeart/2005/8/layout/process5"/>
    <dgm:cxn modelId="{22735160-86DA-41BC-8D9A-FCEBC3BC9D86}" srcId="{A7DD06BC-8924-4B1A-A628-697AF299DE59}" destId="{62C19998-BDD4-4272-828F-A9C587FD5365}" srcOrd="8" destOrd="0" parTransId="{C8D418B0-A2C7-49C3-B324-F7DF478D6879}" sibTransId="{95FBA2CE-CF1D-4643-829F-5C6E6F8ABE46}"/>
    <dgm:cxn modelId="{971E2950-FFDC-48E0-A588-D209EAA7C6CE}" srcId="{A7DD06BC-8924-4B1A-A628-697AF299DE59}" destId="{7602B584-61C7-4B64-85C9-A17E84988241}" srcOrd="6" destOrd="0" parTransId="{C2A2C75B-1D55-41BB-9BFE-D882019578B1}" sibTransId="{485B4A60-0210-4876-A085-40E821A78C97}"/>
    <dgm:cxn modelId="{C55B2259-0661-4033-A388-2151E94BA793}" type="presOf" srcId="{59EA8F18-671C-4DDC-A24E-A63D2100C075}" destId="{86003A7D-5C23-4B13-A7D3-5AA9F4DD3607}" srcOrd="0" destOrd="0" presId="urn:microsoft.com/office/officeart/2005/8/layout/process5"/>
    <dgm:cxn modelId="{58390B38-51B6-4FF3-9E06-5DD014BC3E7D}" type="presOf" srcId="{3C0B2F9C-AFBF-4AB6-A64D-36B488390619}" destId="{4C80ED78-07EB-4B47-B800-CD088A212EC8}" srcOrd="0" destOrd="0" presId="urn:microsoft.com/office/officeart/2005/8/layout/process5"/>
    <dgm:cxn modelId="{26E3161E-97CE-4129-99E2-9CCB5A0BA463}" type="presOf" srcId="{D79BFE2A-CA02-4FAD-B66B-71E83ED060A3}" destId="{6CE5AD69-E78F-4051-AB62-89900819E389}" srcOrd="0" destOrd="0" presId="urn:microsoft.com/office/officeart/2005/8/layout/process5"/>
    <dgm:cxn modelId="{B14540E6-EA99-4E77-960F-25841BFE0E1E}" type="presOf" srcId="{F36EC318-40AF-4C11-B0E1-6D2567D0895C}" destId="{D6245C68-2780-4787-BF25-7790FD8DE588}" srcOrd="1" destOrd="0" presId="urn:microsoft.com/office/officeart/2005/8/layout/process5"/>
    <dgm:cxn modelId="{51F56D4A-386B-416A-B18C-BBDCDE8E13BD}" srcId="{A7DD06BC-8924-4B1A-A628-697AF299DE59}" destId="{799560EF-F5D9-4E95-A3AF-BF310F4716A2}" srcOrd="2" destOrd="0" parTransId="{7A2882B8-CC06-46EB-B8AD-4028B30EC09E}" sibTransId="{AA5CFFA7-EF45-4D88-9006-67A20D9F01D0}"/>
    <dgm:cxn modelId="{5DB941E1-38FD-48F6-B6B6-CE1EFC2F6DD5}" type="presOf" srcId="{201DBA1B-7FDD-4676-B25B-34DADD3561D7}" destId="{829B83E4-AF62-47B7-AF4C-026211565F20}" srcOrd="0" destOrd="0" presId="urn:microsoft.com/office/officeart/2005/8/layout/process5"/>
    <dgm:cxn modelId="{FAB174ED-FA85-4872-BFC0-A7EE3D0B4F5A}" type="presOf" srcId="{E8C8F641-1294-41D6-8BFC-6B842A4D3091}" destId="{742EEA82-3C9B-476A-BF67-1634DBD4BE4C}" srcOrd="0" destOrd="0" presId="urn:microsoft.com/office/officeart/2005/8/layout/process5"/>
    <dgm:cxn modelId="{2283FF78-87E3-48CF-B2EE-C0660EB83162}" type="presOf" srcId="{485B4A60-0210-4876-A085-40E821A78C97}" destId="{56989BE8-D38E-4AF8-952E-B34795E5DC50}" srcOrd="1" destOrd="0" presId="urn:microsoft.com/office/officeart/2005/8/layout/process5"/>
    <dgm:cxn modelId="{58ABDD75-5125-43BD-BCD9-AD8810B50175}" type="presOf" srcId="{F1D836A3-FCC3-45F4-B806-E3D270DED949}" destId="{5CE5F792-1AAC-43AA-AA99-C6AACC318E73}" srcOrd="1" destOrd="0" presId="urn:microsoft.com/office/officeart/2005/8/layout/process5"/>
    <dgm:cxn modelId="{F4ED9AD3-C8F0-4EBF-AEC7-7C8F18790A9D}" type="presOf" srcId="{F1D836A3-FCC3-45F4-B806-E3D270DED949}" destId="{1310346A-7994-486B-8D08-533323978363}" srcOrd="0" destOrd="0" presId="urn:microsoft.com/office/officeart/2005/8/layout/process5"/>
    <dgm:cxn modelId="{6DE194A3-E7EF-4534-873D-1F0C3333C707}" srcId="{A7DD06BC-8924-4B1A-A628-697AF299DE59}" destId="{642D0BFE-49AC-4E6A-B45C-6FBD2D615A40}" srcOrd="5" destOrd="0" parTransId="{C1658065-FD24-46F3-A894-EF003448B1C3}" sibTransId="{59EA8F18-671C-4DDC-A24E-A63D2100C075}"/>
    <dgm:cxn modelId="{0660986C-51E2-4D71-BE6C-C62664A5A04A}" srcId="{A7DD06BC-8924-4B1A-A628-697AF299DE59}" destId="{3FF919FB-6444-46ED-8E08-D9337479D930}" srcOrd="7" destOrd="0" parTransId="{F2F94370-26D7-478D-A53B-F391AA7E4AC2}" sibTransId="{201DBA1B-7FDD-4676-B25B-34DADD3561D7}"/>
    <dgm:cxn modelId="{82C0F7DE-A2FB-4CB3-87CA-FCCAC232D491}" type="presOf" srcId="{59EA8F18-671C-4DDC-A24E-A63D2100C075}" destId="{6DA2BE69-7493-4CF4-A25E-C691BC84CD2B}" srcOrd="1" destOrd="0" presId="urn:microsoft.com/office/officeart/2005/8/layout/process5"/>
    <dgm:cxn modelId="{B8813773-6146-483E-80A2-A9EE229C5C91}" type="presOf" srcId="{AA5CFFA7-EF45-4D88-9006-67A20D9F01D0}" destId="{30E1A145-3C55-4466-AA73-3BCFA768EA30}" srcOrd="1" destOrd="0" presId="urn:microsoft.com/office/officeart/2005/8/layout/process5"/>
    <dgm:cxn modelId="{E2C45A68-2F12-4A3C-9F73-12F09E5C4E54}" srcId="{A7DD06BC-8924-4B1A-A628-697AF299DE59}" destId="{38506C13-0A58-47F5-A830-AE7F28A6DB7B}" srcOrd="0" destOrd="0" parTransId="{5526CE8C-306A-4C0D-A78F-2E1EFF12975D}" sibTransId="{F1D836A3-FCC3-45F4-B806-E3D270DED949}"/>
    <dgm:cxn modelId="{CAB6A413-EC5E-4892-A254-78C789385F89}" type="presOf" srcId="{A7DD06BC-8924-4B1A-A628-697AF299DE59}" destId="{43D17B5F-6EC5-48C0-91C6-503B7B19A7E8}" srcOrd="0" destOrd="0" presId="urn:microsoft.com/office/officeart/2005/8/layout/process5"/>
    <dgm:cxn modelId="{1F57CE9D-1F85-4642-8F6D-E595DD251AB5}" type="presOf" srcId="{485B4A60-0210-4876-A085-40E821A78C97}" destId="{A3283EBC-D9B1-43CC-9D59-44A32D2BF715}" srcOrd="0" destOrd="0" presId="urn:microsoft.com/office/officeart/2005/8/layout/process5"/>
    <dgm:cxn modelId="{9CBB3BC8-F2F0-48C1-B50F-1D82B0BB848E}" type="presOf" srcId="{ABC13F3D-70C5-4218-B955-5EC55C587473}" destId="{0E8140CC-5A4A-491E-8143-7E1170095C7F}" srcOrd="0" destOrd="0" presId="urn:microsoft.com/office/officeart/2005/8/layout/process5"/>
    <dgm:cxn modelId="{2ABE48CB-BA30-42D9-B7F9-6F43733280A8}" srcId="{A7DD06BC-8924-4B1A-A628-697AF299DE59}" destId="{23CE1C60-5503-44CD-8671-7446BB87D02D}" srcOrd="4" destOrd="0" parTransId="{959022A5-EEAD-4EFE-9005-667499530A3A}" sibTransId="{D79BFE2A-CA02-4FAD-B66B-71E83ED060A3}"/>
    <dgm:cxn modelId="{830D1B9F-7CC0-4490-8353-8295BA422CF1}" srcId="{A7DD06BC-8924-4B1A-A628-697AF299DE59}" destId="{ABC13F3D-70C5-4218-B955-5EC55C587473}" srcOrd="3" destOrd="0" parTransId="{0CD06029-70AB-4D67-BDA6-5C583343B89D}" sibTransId="{F36EC318-40AF-4C11-B0E1-6D2567D0895C}"/>
    <dgm:cxn modelId="{888F88D2-FA78-4B6D-B826-857B3E102EE2}" type="presOf" srcId="{3FF919FB-6444-46ED-8E08-D9337479D930}" destId="{27A5E9B5-86AC-45E7-8103-1F706E4CC34C}" srcOrd="0" destOrd="0" presId="urn:microsoft.com/office/officeart/2005/8/layout/process5"/>
    <dgm:cxn modelId="{03CD6739-9FEB-40C3-A441-36C6B4437F64}" type="presOf" srcId="{E8C8F641-1294-41D6-8BFC-6B842A4D3091}" destId="{B3F09A5B-E345-4859-A5F2-33152ABC3480}" srcOrd="1" destOrd="0" presId="urn:microsoft.com/office/officeart/2005/8/layout/process5"/>
    <dgm:cxn modelId="{A1BC7CBB-B947-42BE-8320-A83DEDCFE512}" type="presOf" srcId="{23CE1C60-5503-44CD-8671-7446BB87D02D}" destId="{0C367E0B-DEEA-427C-8B23-2FE2AB5BC001}" srcOrd="0" destOrd="0" presId="urn:microsoft.com/office/officeart/2005/8/layout/process5"/>
    <dgm:cxn modelId="{393FFB2F-E5DF-4D9C-BEA5-D85427B7F9C6}" type="presOf" srcId="{642D0BFE-49AC-4E6A-B45C-6FBD2D615A40}" destId="{E23EF8D7-0A04-4423-93EC-E943082AC90E}" srcOrd="0" destOrd="0" presId="urn:microsoft.com/office/officeart/2005/8/layout/process5"/>
    <dgm:cxn modelId="{FCF76524-64EF-4B26-A13B-F4CBD3F8816A}" type="presOf" srcId="{F36EC318-40AF-4C11-B0E1-6D2567D0895C}" destId="{9D1C95A2-C548-41FF-94CB-CB557958CF86}" srcOrd="0" destOrd="0" presId="urn:microsoft.com/office/officeart/2005/8/layout/process5"/>
    <dgm:cxn modelId="{6094F3FB-2B74-40BF-8C3F-374FCC6E1A84}" srcId="{A7DD06BC-8924-4B1A-A628-697AF299DE59}" destId="{3C0B2F9C-AFBF-4AB6-A64D-36B488390619}" srcOrd="1" destOrd="0" parTransId="{D673A7E2-991D-446D-A2A9-18D60BE13043}" sibTransId="{E8C8F641-1294-41D6-8BFC-6B842A4D3091}"/>
    <dgm:cxn modelId="{50CAEFCE-25FF-47E8-89B8-19E606F77612}" type="presOf" srcId="{38506C13-0A58-47F5-A830-AE7F28A6DB7B}" destId="{29F87E7B-791D-4AD9-AD2C-9D9753B109B6}" srcOrd="0" destOrd="0" presId="urn:microsoft.com/office/officeart/2005/8/layout/process5"/>
    <dgm:cxn modelId="{780D72C0-BDA1-4285-8AB9-ED697497D3A2}" type="presOf" srcId="{AA5CFFA7-EF45-4D88-9006-67A20D9F01D0}" destId="{62B67E7F-1500-4604-914A-A877E690A523}" srcOrd="0" destOrd="0" presId="urn:microsoft.com/office/officeart/2005/8/layout/process5"/>
    <dgm:cxn modelId="{19A7F256-A046-42DD-B434-639314F41E5E}" type="presOf" srcId="{D79BFE2A-CA02-4FAD-B66B-71E83ED060A3}" destId="{A4FAEFF4-6EB5-408E-B218-08F2570135DC}" srcOrd="1" destOrd="0" presId="urn:microsoft.com/office/officeart/2005/8/layout/process5"/>
    <dgm:cxn modelId="{E0AF4497-1F03-4129-AA25-08E314053C56}" type="presParOf" srcId="{43D17B5F-6EC5-48C0-91C6-503B7B19A7E8}" destId="{29F87E7B-791D-4AD9-AD2C-9D9753B109B6}" srcOrd="0" destOrd="0" presId="urn:microsoft.com/office/officeart/2005/8/layout/process5"/>
    <dgm:cxn modelId="{2772DA49-F458-448F-B005-0E6F55790C5A}" type="presParOf" srcId="{43D17B5F-6EC5-48C0-91C6-503B7B19A7E8}" destId="{1310346A-7994-486B-8D08-533323978363}" srcOrd="1" destOrd="0" presId="urn:microsoft.com/office/officeart/2005/8/layout/process5"/>
    <dgm:cxn modelId="{AF6F0BEE-8DF0-4262-83CB-DE98F628E4D5}" type="presParOf" srcId="{1310346A-7994-486B-8D08-533323978363}" destId="{5CE5F792-1AAC-43AA-AA99-C6AACC318E73}" srcOrd="0" destOrd="0" presId="urn:microsoft.com/office/officeart/2005/8/layout/process5"/>
    <dgm:cxn modelId="{2A864393-8FD8-4867-B5DE-DCF7B9CA0111}" type="presParOf" srcId="{43D17B5F-6EC5-48C0-91C6-503B7B19A7E8}" destId="{4C80ED78-07EB-4B47-B800-CD088A212EC8}" srcOrd="2" destOrd="0" presId="urn:microsoft.com/office/officeart/2005/8/layout/process5"/>
    <dgm:cxn modelId="{DD11CD32-0600-4165-AA88-60D298826CC2}" type="presParOf" srcId="{43D17B5F-6EC5-48C0-91C6-503B7B19A7E8}" destId="{742EEA82-3C9B-476A-BF67-1634DBD4BE4C}" srcOrd="3" destOrd="0" presId="urn:microsoft.com/office/officeart/2005/8/layout/process5"/>
    <dgm:cxn modelId="{F9B2A3B5-A6D8-462D-B247-2DFC6818A184}" type="presParOf" srcId="{742EEA82-3C9B-476A-BF67-1634DBD4BE4C}" destId="{B3F09A5B-E345-4859-A5F2-33152ABC3480}" srcOrd="0" destOrd="0" presId="urn:microsoft.com/office/officeart/2005/8/layout/process5"/>
    <dgm:cxn modelId="{6AD19416-D31F-4F6E-AA61-F66105A2EBF6}" type="presParOf" srcId="{43D17B5F-6EC5-48C0-91C6-503B7B19A7E8}" destId="{369353F1-9D16-47A3-B104-994FED6873D3}" srcOrd="4" destOrd="0" presId="urn:microsoft.com/office/officeart/2005/8/layout/process5"/>
    <dgm:cxn modelId="{D938316E-66C0-4F34-B7D8-4A2E19C8CAD5}" type="presParOf" srcId="{43D17B5F-6EC5-48C0-91C6-503B7B19A7E8}" destId="{62B67E7F-1500-4604-914A-A877E690A523}" srcOrd="5" destOrd="0" presId="urn:microsoft.com/office/officeart/2005/8/layout/process5"/>
    <dgm:cxn modelId="{24208080-F466-4CC7-A689-C35040D0CC20}" type="presParOf" srcId="{62B67E7F-1500-4604-914A-A877E690A523}" destId="{30E1A145-3C55-4466-AA73-3BCFA768EA30}" srcOrd="0" destOrd="0" presId="urn:microsoft.com/office/officeart/2005/8/layout/process5"/>
    <dgm:cxn modelId="{50B5582B-E276-4BC2-B9F2-ACF38A33C29D}" type="presParOf" srcId="{43D17B5F-6EC5-48C0-91C6-503B7B19A7E8}" destId="{0E8140CC-5A4A-491E-8143-7E1170095C7F}" srcOrd="6" destOrd="0" presId="urn:microsoft.com/office/officeart/2005/8/layout/process5"/>
    <dgm:cxn modelId="{B31B1EE1-4322-4849-8580-6CCD7C12F9CE}" type="presParOf" srcId="{43D17B5F-6EC5-48C0-91C6-503B7B19A7E8}" destId="{9D1C95A2-C548-41FF-94CB-CB557958CF86}" srcOrd="7" destOrd="0" presId="urn:microsoft.com/office/officeart/2005/8/layout/process5"/>
    <dgm:cxn modelId="{05E861F3-A8DA-4E1F-A7AB-293A41E22198}" type="presParOf" srcId="{9D1C95A2-C548-41FF-94CB-CB557958CF86}" destId="{D6245C68-2780-4787-BF25-7790FD8DE588}" srcOrd="0" destOrd="0" presId="urn:microsoft.com/office/officeart/2005/8/layout/process5"/>
    <dgm:cxn modelId="{0DB78473-4362-4525-A236-F2E505382F41}" type="presParOf" srcId="{43D17B5F-6EC5-48C0-91C6-503B7B19A7E8}" destId="{0C367E0B-DEEA-427C-8B23-2FE2AB5BC001}" srcOrd="8" destOrd="0" presId="urn:microsoft.com/office/officeart/2005/8/layout/process5"/>
    <dgm:cxn modelId="{2AE6B4F1-1747-4B12-970F-4F96668FD300}" type="presParOf" srcId="{43D17B5F-6EC5-48C0-91C6-503B7B19A7E8}" destId="{6CE5AD69-E78F-4051-AB62-89900819E389}" srcOrd="9" destOrd="0" presId="urn:microsoft.com/office/officeart/2005/8/layout/process5"/>
    <dgm:cxn modelId="{7FDF2A54-2DC3-4ACC-9053-3DFE7B0868FE}" type="presParOf" srcId="{6CE5AD69-E78F-4051-AB62-89900819E389}" destId="{A4FAEFF4-6EB5-408E-B218-08F2570135DC}" srcOrd="0" destOrd="0" presId="urn:microsoft.com/office/officeart/2005/8/layout/process5"/>
    <dgm:cxn modelId="{70277BC4-BA6A-4488-9A5A-1A77E611B910}" type="presParOf" srcId="{43D17B5F-6EC5-48C0-91C6-503B7B19A7E8}" destId="{E23EF8D7-0A04-4423-93EC-E943082AC90E}" srcOrd="10" destOrd="0" presId="urn:microsoft.com/office/officeart/2005/8/layout/process5"/>
    <dgm:cxn modelId="{184F96C7-3D7A-4A89-976B-6E1A6B89624E}" type="presParOf" srcId="{43D17B5F-6EC5-48C0-91C6-503B7B19A7E8}" destId="{86003A7D-5C23-4B13-A7D3-5AA9F4DD3607}" srcOrd="11" destOrd="0" presId="urn:microsoft.com/office/officeart/2005/8/layout/process5"/>
    <dgm:cxn modelId="{CD71870B-1E1B-4A62-9457-B36D9528D85F}" type="presParOf" srcId="{86003A7D-5C23-4B13-A7D3-5AA9F4DD3607}" destId="{6DA2BE69-7493-4CF4-A25E-C691BC84CD2B}" srcOrd="0" destOrd="0" presId="urn:microsoft.com/office/officeart/2005/8/layout/process5"/>
    <dgm:cxn modelId="{F333300F-30D7-4E22-A89F-45BA738AC356}" type="presParOf" srcId="{43D17B5F-6EC5-48C0-91C6-503B7B19A7E8}" destId="{0C462423-665A-4383-9E7B-695E9FFBB41A}" srcOrd="12" destOrd="0" presId="urn:microsoft.com/office/officeart/2005/8/layout/process5"/>
    <dgm:cxn modelId="{4CAC3C54-1FE4-4BA2-90B9-843BE8D203EF}" type="presParOf" srcId="{43D17B5F-6EC5-48C0-91C6-503B7B19A7E8}" destId="{A3283EBC-D9B1-43CC-9D59-44A32D2BF715}" srcOrd="13" destOrd="0" presId="urn:microsoft.com/office/officeart/2005/8/layout/process5"/>
    <dgm:cxn modelId="{CB15DEC8-8CA8-48A7-81C0-E5093AEA8E6D}" type="presParOf" srcId="{A3283EBC-D9B1-43CC-9D59-44A32D2BF715}" destId="{56989BE8-D38E-4AF8-952E-B34795E5DC50}" srcOrd="0" destOrd="0" presId="urn:microsoft.com/office/officeart/2005/8/layout/process5"/>
    <dgm:cxn modelId="{8CAA4ED7-80A0-4250-A3CE-F24EC8E74C88}" type="presParOf" srcId="{43D17B5F-6EC5-48C0-91C6-503B7B19A7E8}" destId="{27A5E9B5-86AC-45E7-8103-1F706E4CC34C}" srcOrd="14" destOrd="0" presId="urn:microsoft.com/office/officeart/2005/8/layout/process5"/>
    <dgm:cxn modelId="{91C2D06E-19D3-4878-AE17-41EEE3EC7DA8}" type="presParOf" srcId="{43D17B5F-6EC5-48C0-91C6-503B7B19A7E8}" destId="{829B83E4-AF62-47B7-AF4C-026211565F20}" srcOrd="15" destOrd="0" presId="urn:microsoft.com/office/officeart/2005/8/layout/process5"/>
    <dgm:cxn modelId="{E41E98E8-C6E1-44F0-B54E-5D0625CF879B}" type="presParOf" srcId="{829B83E4-AF62-47B7-AF4C-026211565F20}" destId="{59DE7F92-3FBD-4CB0-811A-FD349F49FF04}" srcOrd="0" destOrd="0" presId="urn:microsoft.com/office/officeart/2005/8/layout/process5"/>
    <dgm:cxn modelId="{FF631F66-549A-4B9C-9FCE-6B8D9444B1EE}" type="presParOf" srcId="{43D17B5F-6EC5-48C0-91C6-503B7B19A7E8}" destId="{8546718B-1825-4717-915F-821FAE229C38}" srcOrd="16" destOrd="0" presId="urn:microsoft.com/office/officeart/2005/8/layout/process5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F87E7B-791D-4AD9-AD2C-9D9753B109B6}">
      <dsp:nvSpPr>
        <dsp:cNvPr id="0" name=""/>
        <dsp:cNvSpPr/>
      </dsp:nvSpPr>
      <dsp:spPr>
        <a:xfrm>
          <a:off x="85451" y="156280"/>
          <a:ext cx="2063574" cy="111871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73ADDD"/>
              </a:solidFill>
            </a:rPr>
            <a:t>1A. IEB receives referral (IEB System)*       </a:t>
          </a:r>
          <a:r>
            <a:rPr lang="en-US" sz="1600" b="1" kern="1200" dirty="0" smtClean="0">
              <a:solidFill>
                <a:srgbClr val="00B050"/>
              </a:solidFill>
            </a:rPr>
            <a:t>Facility Begin Date (CIS) </a:t>
          </a:r>
          <a:endParaRPr lang="en-US" sz="1600" b="1" kern="1200" dirty="0" smtClean="0">
            <a:solidFill>
              <a:srgbClr val="73ADDD"/>
            </a:solidFill>
          </a:endParaRPr>
        </a:p>
      </dsp:txBody>
      <dsp:txXfrm>
        <a:off x="118217" y="189046"/>
        <a:ext cx="1998042" cy="1053187"/>
      </dsp:txXfrm>
    </dsp:sp>
    <dsp:sp modelId="{1310346A-7994-486B-8D08-533323978363}">
      <dsp:nvSpPr>
        <dsp:cNvPr id="0" name=""/>
        <dsp:cNvSpPr/>
      </dsp:nvSpPr>
      <dsp:spPr>
        <a:xfrm>
          <a:off x="2337509" y="45004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Text" lastClr="000000"/>
            </a:solidFill>
          </a:endParaRPr>
        </a:p>
      </dsp:txBody>
      <dsp:txXfrm>
        <a:off x="2337509" y="556285"/>
        <a:ext cx="317852" cy="318709"/>
      </dsp:txXfrm>
    </dsp:sp>
    <dsp:sp modelId="{4C80ED78-07EB-4B47-B800-CD088A212EC8}">
      <dsp:nvSpPr>
        <dsp:cNvPr id="0" name=""/>
        <dsp:cNvSpPr/>
      </dsp:nvSpPr>
      <dsp:spPr>
        <a:xfrm>
          <a:off x="3005770" y="73082"/>
          <a:ext cx="2141859" cy="12851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73ADDD"/>
              </a:solidFill>
            </a:rPr>
            <a:t>1B. IEB sends PA600 (non-MA) and Freedom of Choice (already MA and non-MA)</a:t>
          </a:r>
        </a:p>
      </dsp:txBody>
      <dsp:txXfrm>
        <a:off x="3043410" y="110722"/>
        <a:ext cx="2066579" cy="1209835"/>
      </dsp:txXfrm>
    </dsp:sp>
    <dsp:sp modelId="{742EEA82-3C9B-476A-BF67-1634DBD4BE4C}">
      <dsp:nvSpPr>
        <dsp:cNvPr id="0" name=""/>
        <dsp:cNvSpPr/>
      </dsp:nvSpPr>
      <dsp:spPr>
        <a:xfrm>
          <a:off x="5336113" y="45004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465289"/>
            <a:satOff val="1599"/>
            <a:lumOff val="-76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5336113" y="556285"/>
        <a:ext cx="317852" cy="318709"/>
      </dsp:txXfrm>
    </dsp:sp>
    <dsp:sp modelId="{369353F1-9D16-47A3-B104-994FED6873D3}">
      <dsp:nvSpPr>
        <dsp:cNvPr id="0" name=""/>
        <dsp:cNvSpPr/>
      </dsp:nvSpPr>
      <dsp:spPr>
        <a:xfrm>
          <a:off x="6004373" y="73082"/>
          <a:ext cx="2141859" cy="12851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00"/>
              </a:solidFill>
            </a:rPr>
            <a:t>2. AAA conducts LCD (SAMS)</a:t>
          </a:r>
          <a:endParaRPr lang="en-US" sz="1600" b="1" kern="1200" dirty="0" smtClean="0">
            <a:solidFill>
              <a:srgbClr val="73ADDD"/>
            </a:solidFill>
          </a:endParaRPr>
        </a:p>
      </dsp:txBody>
      <dsp:txXfrm>
        <a:off x="6042013" y="110722"/>
        <a:ext cx="2066579" cy="1209835"/>
      </dsp:txXfrm>
    </dsp:sp>
    <dsp:sp modelId="{62B67E7F-1500-4604-914A-A877E690A523}">
      <dsp:nvSpPr>
        <dsp:cNvPr id="0" name=""/>
        <dsp:cNvSpPr/>
      </dsp:nvSpPr>
      <dsp:spPr>
        <a:xfrm rot="5400000">
          <a:off x="6848266" y="1508128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930579"/>
            <a:satOff val="3199"/>
            <a:lumOff val="-153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/>
        </a:p>
      </dsp:txBody>
      <dsp:txXfrm rot="-5400000">
        <a:off x="6915949" y="1546681"/>
        <a:ext cx="318709" cy="317852"/>
      </dsp:txXfrm>
    </dsp:sp>
    <dsp:sp modelId="{0E8140CC-5A4A-491E-8143-7E1170095C7F}">
      <dsp:nvSpPr>
        <dsp:cNvPr id="0" name=""/>
        <dsp:cNvSpPr/>
      </dsp:nvSpPr>
      <dsp:spPr>
        <a:xfrm>
          <a:off x="6004373" y="2214942"/>
          <a:ext cx="2141859" cy="12851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80AEEA"/>
              </a:solidFill>
            </a:rPr>
            <a:t>3. IEB sends 1768 &amp; 600L to CAO </a:t>
          </a:r>
          <a:r>
            <a:rPr lang="en-US" sz="1600" b="1" kern="1200" dirty="0" smtClean="0">
              <a:solidFill>
                <a:srgbClr val="73ADDD"/>
              </a:solidFill>
            </a:rPr>
            <a:t>with Waiver Program</a:t>
          </a:r>
        </a:p>
      </dsp:txBody>
      <dsp:txXfrm>
        <a:off x="6042013" y="2252582"/>
        <a:ext cx="2066579" cy="1209835"/>
      </dsp:txXfrm>
    </dsp:sp>
    <dsp:sp modelId="{9D1C95A2-C548-41FF-94CB-CB557958CF86}">
      <dsp:nvSpPr>
        <dsp:cNvPr id="0" name=""/>
        <dsp:cNvSpPr/>
      </dsp:nvSpPr>
      <dsp:spPr>
        <a:xfrm rot="10800000">
          <a:off x="5361815" y="259190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395868"/>
            <a:satOff val="4798"/>
            <a:lumOff val="-230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 rot="10800000">
        <a:off x="5498037" y="2698145"/>
        <a:ext cx="317852" cy="318709"/>
      </dsp:txXfrm>
    </dsp:sp>
    <dsp:sp modelId="{0C367E0B-DEEA-427C-8B23-2FE2AB5BC001}">
      <dsp:nvSpPr>
        <dsp:cNvPr id="0" name=""/>
        <dsp:cNvSpPr/>
      </dsp:nvSpPr>
      <dsp:spPr>
        <a:xfrm>
          <a:off x="3005770" y="2214942"/>
          <a:ext cx="2141859" cy="12851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B050"/>
              </a:solidFill>
            </a:rPr>
            <a:t>4. Financial Eligibility approved and 162 Issued(CIS) – Eligibility Run (Data Load Date)</a:t>
          </a:r>
          <a:endParaRPr lang="en-US" sz="1600" b="1" kern="1200" dirty="0">
            <a:solidFill>
              <a:srgbClr val="00B050"/>
            </a:solidFill>
          </a:endParaRPr>
        </a:p>
      </dsp:txBody>
      <dsp:txXfrm>
        <a:off x="3043410" y="2252582"/>
        <a:ext cx="2066579" cy="1209835"/>
      </dsp:txXfrm>
    </dsp:sp>
    <dsp:sp modelId="{6CE5AD69-E78F-4051-AB62-89900819E389}">
      <dsp:nvSpPr>
        <dsp:cNvPr id="0" name=""/>
        <dsp:cNvSpPr/>
      </dsp:nvSpPr>
      <dsp:spPr>
        <a:xfrm rot="10800000">
          <a:off x="2363212" y="259190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861158"/>
            <a:satOff val="6398"/>
            <a:lumOff val="-3070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Text" lastClr="000000"/>
            </a:solidFill>
          </a:endParaRPr>
        </a:p>
      </dsp:txBody>
      <dsp:txXfrm rot="10800000">
        <a:off x="2499434" y="2698145"/>
        <a:ext cx="317852" cy="318709"/>
      </dsp:txXfrm>
    </dsp:sp>
    <dsp:sp modelId="{E23EF8D7-0A04-4423-93EC-E943082AC90E}">
      <dsp:nvSpPr>
        <dsp:cNvPr id="0" name=""/>
        <dsp:cNvSpPr/>
      </dsp:nvSpPr>
      <dsp:spPr>
        <a:xfrm>
          <a:off x="7166" y="2214942"/>
          <a:ext cx="2141859" cy="12851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CC6600"/>
              </a:solidFill>
            </a:rPr>
            <a:t>5. Participant entered into HCSIS (under 60) and file to SC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</a:rPr>
            <a:t>5. Participant entered into SAMS (over 60) and file to SC</a:t>
          </a:r>
          <a:endParaRPr lang="en-US" sz="1400" b="1" kern="1200" dirty="0">
            <a:solidFill>
              <a:srgbClr val="FF0000"/>
            </a:solidFill>
          </a:endParaRPr>
        </a:p>
      </dsp:txBody>
      <dsp:txXfrm>
        <a:off x="44806" y="2252582"/>
        <a:ext cx="2066579" cy="1209835"/>
      </dsp:txXfrm>
    </dsp:sp>
    <dsp:sp modelId="{86003A7D-5C23-4B13-A7D3-5AA9F4DD3607}">
      <dsp:nvSpPr>
        <dsp:cNvPr id="0" name=""/>
        <dsp:cNvSpPr/>
      </dsp:nvSpPr>
      <dsp:spPr>
        <a:xfrm rot="5400000">
          <a:off x="851058" y="3649988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326447"/>
            <a:satOff val="7997"/>
            <a:lumOff val="-383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Text" lastClr="000000"/>
            </a:solidFill>
          </a:endParaRPr>
        </a:p>
      </dsp:txBody>
      <dsp:txXfrm rot="-5400000">
        <a:off x="918741" y="3688541"/>
        <a:ext cx="318709" cy="317852"/>
      </dsp:txXfrm>
    </dsp:sp>
    <dsp:sp modelId="{0C462423-665A-4383-9E7B-695E9FFBB41A}">
      <dsp:nvSpPr>
        <dsp:cNvPr id="0" name=""/>
        <dsp:cNvSpPr/>
      </dsp:nvSpPr>
      <dsp:spPr>
        <a:xfrm>
          <a:off x="7166" y="4356801"/>
          <a:ext cx="2141859" cy="12851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CC6600"/>
              </a:solidFill>
            </a:rPr>
            <a:t>6. SC starts plan in HCSIS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00"/>
              </a:solidFill>
            </a:rPr>
            <a:t>6. SC starts plan in SAMS</a:t>
          </a:r>
          <a:endParaRPr lang="en-US" sz="1600" b="1" kern="1200" dirty="0">
            <a:solidFill>
              <a:srgbClr val="7030A0"/>
            </a:solidFill>
          </a:endParaRPr>
        </a:p>
      </dsp:txBody>
      <dsp:txXfrm>
        <a:off x="44806" y="4394441"/>
        <a:ext cx="2066579" cy="1209835"/>
      </dsp:txXfrm>
    </dsp:sp>
    <dsp:sp modelId="{A3283EBC-D9B1-43CC-9D59-44A32D2BF715}">
      <dsp:nvSpPr>
        <dsp:cNvPr id="0" name=""/>
        <dsp:cNvSpPr/>
      </dsp:nvSpPr>
      <dsp:spPr>
        <a:xfrm>
          <a:off x="2337509" y="473376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791737"/>
            <a:satOff val="9597"/>
            <a:lumOff val="-460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/>
        </a:p>
      </dsp:txBody>
      <dsp:txXfrm>
        <a:off x="2337509" y="4840005"/>
        <a:ext cx="317852" cy="318709"/>
      </dsp:txXfrm>
    </dsp:sp>
    <dsp:sp modelId="{27A5E9B5-86AC-45E7-8103-1F706E4CC34C}">
      <dsp:nvSpPr>
        <dsp:cNvPr id="0" name=""/>
        <dsp:cNvSpPr/>
      </dsp:nvSpPr>
      <dsp:spPr>
        <a:xfrm>
          <a:off x="3005770" y="4356801"/>
          <a:ext cx="2141859" cy="12851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CC6600"/>
              </a:solidFill>
            </a:rPr>
            <a:t>7. Service Plan Approved HCSIS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00"/>
              </a:solidFill>
            </a:rPr>
            <a:t>7. SP Approved SAMS</a:t>
          </a:r>
          <a:endParaRPr lang="en-US" sz="1600" b="1" kern="1200" dirty="0">
            <a:solidFill>
              <a:srgbClr val="7030A0"/>
            </a:solidFill>
          </a:endParaRPr>
        </a:p>
      </dsp:txBody>
      <dsp:txXfrm>
        <a:off x="3043410" y="4394441"/>
        <a:ext cx="2066579" cy="1209835"/>
      </dsp:txXfrm>
    </dsp:sp>
    <dsp:sp modelId="{829B83E4-AF62-47B7-AF4C-026211565F20}">
      <dsp:nvSpPr>
        <dsp:cNvPr id="0" name=""/>
        <dsp:cNvSpPr/>
      </dsp:nvSpPr>
      <dsp:spPr>
        <a:xfrm>
          <a:off x="5336113" y="473376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3257026"/>
            <a:satOff val="11196"/>
            <a:lumOff val="-53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5336113" y="4840005"/>
        <a:ext cx="317852" cy="318709"/>
      </dsp:txXfrm>
    </dsp:sp>
    <dsp:sp modelId="{8546718B-1825-4717-915F-821FAE229C38}">
      <dsp:nvSpPr>
        <dsp:cNvPr id="0" name=""/>
        <dsp:cNvSpPr/>
      </dsp:nvSpPr>
      <dsp:spPr>
        <a:xfrm>
          <a:off x="6004373" y="4356801"/>
          <a:ext cx="2141859" cy="12851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7030A0"/>
              </a:solidFill>
            </a:rPr>
            <a:t>8. Service Performed / Billed (PROMISe)</a:t>
          </a:r>
          <a:endParaRPr lang="en-US" sz="1600" b="1" kern="1200" dirty="0">
            <a:solidFill>
              <a:srgbClr val="7030A0"/>
            </a:solidFill>
          </a:endParaRPr>
        </a:p>
      </dsp:txBody>
      <dsp:txXfrm>
        <a:off x="6042013" y="4394441"/>
        <a:ext cx="2066579" cy="12098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FB4EF5A-3E85-4D21-B912-F7DBD40365C8}" type="datetime1">
              <a:rPr lang="en-US"/>
              <a:pPr>
                <a:defRPr/>
              </a:pPr>
              <a:t>8/14/2017</a:t>
            </a:fld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07F27FA-8F11-4222-9CF1-8562D74EE3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09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DF6D97-B4F4-4FC9-80FB-0A782C57BE63}" type="datetimeFigureOut">
              <a:rPr lang="en-US" smtClean="0"/>
              <a:t>8/14/2017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3C8DCC-A699-4726-B387-DEE03FDAAF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800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270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requested</a:t>
            </a:r>
            <a:r>
              <a:rPr lang="en-US" baseline="0" dirty="0" smtClean="0"/>
              <a:t> at the last meeting we have added the % column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591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96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Notes: Step 2 can be done before or after step one – therefore not reliable.</a:t>
            </a:r>
            <a:r>
              <a:rPr lang="en-US" baseline="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568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EFB6826-B3ED-4798-B521-4B5857165F20}" type="datetime1">
              <a:rPr lang="en-US" smtClean="0"/>
              <a:t>8/14/2017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62000" y="1066800"/>
            <a:ext cx="75438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9016256-A15E-472F-A44B-6D4C4106F6AD}" type="datetime1">
              <a:rPr lang="en-US" smtClean="0"/>
              <a:t>8/14/2017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9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908C381-0B50-4C5E-ABC8-46BD068596A9}" type="datetime1">
              <a:rPr lang="en-US" smtClean="0"/>
              <a:t>8/14/2017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6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8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47D42AC0-6820-488A-92DE-F6D746560CD7}" type="datetime1">
              <a:rPr lang="en-US" smtClean="0"/>
              <a:t>8/14/2017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9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30D92E14-721C-4074-B8A7-1DBD9C77FDA3}" type="datetime1">
              <a:rPr lang="en-US" smtClean="0"/>
              <a:t>8/14/2017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99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4C94BE0-B807-4ECC-BD58-A2C4F6CFFEFE}" type="datetime1">
              <a:rPr lang="en-US" smtClean="0"/>
              <a:t>8/14/2017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811" y="6083297"/>
            <a:ext cx="2667000" cy="54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457200" y="304800"/>
            <a:ext cx="8229600" cy="690499"/>
            <a:chOff x="457200" y="304800"/>
            <a:chExt cx="8229600" cy="690499"/>
          </a:xfrm>
        </p:grpSpPr>
        <p:sp>
          <p:nvSpPr>
            <p:cNvPr id="4" name="Rectangle 3"/>
            <p:cNvSpPr/>
            <p:nvPr userDrawn="1"/>
          </p:nvSpPr>
          <p:spPr>
            <a:xfrm>
              <a:off x="457200" y="877824"/>
              <a:ext cx="8229600" cy="117475"/>
            </a:xfrm>
            <a:prstGeom prst="rect">
              <a:avLst/>
            </a:prstGeom>
            <a:solidFill>
              <a:srgbClr val="73ADD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457200" y="304800"/>
              <a:ext cx="8229600" cy="5334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6" r:id="rId3"/>
    <p:sldLayoutId id="2147483807" r:id="rId4"/>
    <p:sldLayoutId id="2147483808" r:id="rId5"/>
    <p:sldLayoutId id="2147483809" r:id="rId6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30FA7.D9D9C8C0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image006.png@01D30FA7.D9D9C8C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Enrollment Updates</a:t>
            </a:r>
            <a:br>
              <a:rPr lang="en-US" dirty="0" smtClean="0"/>
            </a:br>
            <a:r>
              <a:rPr lang="en-US" dirty="0" smtClean="0"/>
              <a:t>and Data Review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LTSS Sub-MAAC</a:t>
            </a:r>
          </a:p>
          <a:p>
            <a:r>
              <a:rPr lang="en-US" dirty="0" smtClean="0"/>
              <a:t>August 8, 2017 Updates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20411AF3-D6D3-4B99-9CA6-93DA040E36D8}" type="datetime1">
              <a:rPr lang="en-US" smtClean="0"/>
              <a:t>8/14/2017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1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MMDI 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To assist OLTL, CMS offered OLTL technical assistance support from a CMS contractor, FEi Systems. Using both on-site staff and staff based at their Maryland office, FEi has been performing several tasks:</a:t>
            </a:r>
          </a:p>
          <a:p>
            <a:endParaRPr lang="en-US" sz="1600" dirty="0"/>
          </a:p>
          <a:p>
            <a:r>
              <a:rPr lang="en-US" sz="1600" dirty="0" smtClean="0"/>
              <a:t>Developing </a:t>
            </a:r>
            <a:r>
              <a:rPr lang="en-US" sz="1600" dirty="0"/>
              <a:t>and documenting a Final Action process for Part D, Pharmaceutical Medicare claims (complete).</a:t>
            </a:r>
          </a:p>
          <a:p>
            <a:r>
              <a:rPr lang="en-US" sz="1600" dirty="0" smtClean="0"/>
              <a:t>Developing </a:t>
            </a:r>
            <a:r>
              <a:rPr lang="en-US" sz="1600" dirty="0"/>
              <a:t>and documenting a Final Action process for Medicare Parts A and B FFS claims (In Process)</a:t>
            </a:r>
          </a:p>
          <a:p>
            <a:r>
              <a:rPr lang="en-US" sz="1600" dirty="0" smtClean="0"/>
              <a:t>Developing </a:t>
            </a:r>
            <a:r>
              <a:rPr lang="en-US" sz="1600" dirty="0"/>
              <a:t>and documenting a “Client Cross Reference Table” that will enable efficient and comprehensive merging of data from Medicare, Medicaid and other sources, such as the Minimum Data Set (MDS) (In Process).</a:t>
            </a:r>
          </a:p>
          <a:p>
            <a:r>
              <a:rPr lang="en-US" sz="1600" dirty="0" smtClean="0"/>
              <a:t>Assistance </a:t>
            </a:r>
            <a:r>
              <a:rPr lang="en-US" sz="1600" dirty="0"/>
              <a:t>with the development of the infrastructure to receive and store the Enhanced COBA – FFS Claims data </a:t>
            </a:r>
          </a:p>
          <a:p>
            <a:r>
              <a:rPr lang="en-US" sz="1600" dirty="0" smtClean="0"/>
              <a:t>Developing </a:t>
            </a:r>
            <a:r>
              <a:rPr lang="en-US" sz="1600" dirty="0"/>
              <a:t>a “Use Case” demonstrating the power of bringing Medicare and Medicaid data to better understand a selected population; in this case the Pennsylvania dual eligible residents who would have been eligible for CHC as of December 2014 (Target 9/5/2017).</a:t>
            </a:r>
          </a:p>
          <a:p>
            <a:r>
              <a:rPr lang="en-US" sz="1600" dirty="0" smtClean="0"/>
              <a:t>All </a:t>
            </a:r>
            <a:r>
              <a:rPr lang="en-US" sz="1600" dirty="0"/>
              <a:t>of the programs, including the analytic programs for the Use Case, will become the property of OLTL.</a:t>
            </a:r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8/14/2017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23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Projects using MMDI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OLTL is currently </a:t>
            </a:r>
            <a:r>
              <a:rPr lang="en-US" dirty="0" smtClean="0"/>
              <a:t>collaborating </a:t>
            </a:r>
            <a:r>
              <a:rPr lang="en-US" dirty="0"/>
              <a:t>with FEi Systems </a:t>
            </a:r>
            <a:r>
              <a:rPr lang="en-US" dirty="0" smtClean="0"/>
              <a:t>on an additional project:</a:t>
            </a:r>
            <a:endParaRPr lang="en-US" dirty="0"/>
          </a:p>
          <a:p>
            <a:pPr lvl="0"/>
            <a:r>
              <a:rPr lang="en-US" dirty="0"/>
              <a:t>A study examining the process whereby MA and dual eligible recipients transition from the community to the hospital and then either to a nursing facility or back to the community.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8/14/2017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519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Consumer and Churn </a:t>
            </a:r>
            <a:r>
              <a:rPr lang="en-US" dirty="0" smtClean="0"/>
              <a:t>Reports – Snap Shot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8/14/2017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940962"/>
              </p:ext>
            </p:extLst>
          </p:nvPr>
        </p:nvGraphicFramePr>
        <p:xfrm>
          <a:off x="228603" y="1066791"/>
          <a:ext cx="8305796" cy="5105404"/>
        </p:xfrm>
        <a:graphic>
          <a:graphicData uri="http://schemas.openxmlformats.org/drawingml/2006/table">
            <a:tbl>
              <a:tblPr/>
              <a:tblGrid>
                <a:gridCol w="347935">
                  <a:extLst>
                    <a:ext uri="{9D8B030D-6E8A-4147-A177-3AD203B41FA5}">
                      <a16:colId xmlns:a16="http://schemas.microsoft.com/office/drawing/2014/main" val="1464683061"/>
                    </a:ext>
                  </a:extLst>
                </a:gridCol>
                <a:gridCol w="2219269">
                  <a:extLst>
                    <a:ext uri="{9D8B030D-6E8A-4147-A177-3AD203B41FA5}">
                      <a16:colId xmlns:a16="http://schemas.microsoft.com/office/drawing/2014/main" val="182530776"/>
                    </a:ext>
                  </a:extLst>
                </a:gridCol>
                <a:gridCol w="444323">
                  <a:extLst>
                    <a:ext uri="{9D8B030D-6E8A-4147-A177-3AD203B41FA5}">
                      <a16:colId xmlns:a16="http://schemas.microsoft.com/office/drawing/2014/main" val="753139677"/>
                    </a:ext>
                  </a:extLst>
                </a:gridCol>
                <a:gridCol w="444323">
                  <a:extLst>
                    <a:ext uri="{9D8B030D-6E8A-4147-A177-3AD203B41FA5}">
                      <a16:colId xmlns:a16="http://schemas.microsoft.com/office/drawing/2014/main" val="705158403"/>
                    </a:ext>
                  </a:extLst>
                </a:gridCol>
                <a:gridCol w="444323">
                  <a:extLst>
                    <a:ext uri="{9D8B030D-6E8A-4147-A177-3AD203B41FA5}">
                      <a16:colId xmlns:a16="http://schemas.microsoft.com/office/drawing/2014/main" val="117417217"/>
                    </a:ext>
                  </a:extLst>
                </a:gridCol>
                <a:gridCol w="444323">
                  <a:extLst>
                    <a:ext uri="{9D8B030D-6E8A-4147-A177-3AD203B41FA5}">
                      <a16:colId xmlns:a16="http://schemas.microsoft.com/office/drawing/2014/main" val="1014369762"/>
                    </a:ext>
                  </a:extLst>
                </a:gridCol>
                <a:gridCol w="500746">
                  <a:extLst>
                    <a:ext uri="{9D8B030D-6E8A-4147-A177-3AD203B41FA5}">
                      <a16:colId xmlns:a16="http://schemas.microsoft.com/office/drawing/2014/main" val="2978989515"/>
                    </a:ext>
                  </a:extLst>
                </a:gridCol>
                <a:gridCol w="500746">
                  <a:extLst>
                    <a:ext uri="{9D8B030D-6E8A-4147-A177-3AD203B41FA5}">
                      <a16:colId xmlns:a16="http://schemas.microsoft.com/office/drawing/2014/main" val="976412395"/>
                    </a:ext>
                  </a:extLst>
                </a:gridCol>
                <a:gridCol w="500746">
                  <a:extLst>
                    <a:ext uri="{9D8B030D-6E8A-4147-A177-3AD203B41FA5}">
                      <a16:colId xmlns:a16="http://schemas.microsoft.com/office/drawing/2014/main" val="1442040958"/>
                    </a:ext>
                  </a:extLst>
                </a:gridCol>
                <a:gridCol w="500746">
                  <a:extLst>
                    <a:ext uri="{9D8B030D-6E8A-4147-A177-3AD203B41FA5}">
                      <a16:colId xmlns:a16="http://schemas.microsoft.com/office/drawing/2014/main" val="1641026742"/>
                    </a:ext>
                  </a:extLst>
                </a:gridCol>
                <a:gridCol w="526606">
                  <a:extLst>
                    <a:ext uri="{9D8B030D-6E8A-4147-A177-3AD203B41FA5}">
                      <a16:colId xmlns:a16="http://schemas.microsoft.com/office/drawing/2014/main" val="3670411882"/>
                    </a:ext>
                  </a:extLst>
                </a:gridCol>
                <a:gridCol w="500746">
                  <a:extLst>
                    <a:ext uri="{9D8B030D-6E8A-4147-A177-3AD203B41FA5}">
                      <a16:colId xmlns:a16="http://schemas.microsoft.com/office/drawing/2014/main" val="691764386"/>
                    </a:ext>
                  </a:extLst>
                </a:gridCol>
                <a:gridCol w="413762">
                  <a:extLst>
                    <a:ext uri="{9D8B030D-6E8A-4147-A177-3AD203B41FA5}">
                      <a16:colId xmlns:a16="http://schemas.microsoft.com/office/drawing/2014/main" val="2289513133"/>
                    </a:ext>
                  </a:extLst>
                </a:gridCol>
                <a:gridCol w="517202">
                  <a:extLst>
                    <a:ext uri="{9D8B030D-6E8A-4147-A177-3AD203B41FA5}">
                      <a16:colId xmlns:a16="http://schemas.microsoft.com/office/drawing/2014/main" val="751763753"/>
                    </a:ext>
                  </a:extLst>
                </a:gridCol>
              </a:tblGrid>
              <a:tr h="1672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Chart for 4th Quarter SFY 2016-17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813324"/>
                  </a:ext>
                </a:extLst>
              </a:tr>
              <a:tr h="175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Waiver/Act 150 Program Descriptions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a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096776"/>
                  </a:ext>
                </a:extLst>
              </a:tr>
              <a:tr h="200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 Consumers authorized for services at the end of the period</a:t>
                      </a:r>
                    </a:p>
                  </a:txBody>
                  <a:tcPr marL="805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9740322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 150</a:t>
                      </a:r>
                    </a:p>
                  </a:txBody>
                  <a:tcPr marL="161136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1,747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1,708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1,707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1,705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1,687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1,680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1,671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1,651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1,643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1,631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1,705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9175863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Aging</a:t>
                      </a:r>
                    </a:p>
                  </a:txBody>
                  <a:tcPr marL="161136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29,838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29,442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29,410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29,194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30,305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30,366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30,099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33,347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33,546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33,206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36,421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207132"/>
                  </a:ext>
                </a:extLst>
              </a:tr>
              <a:tr h="1756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Attendant Care</a:t>
                      </a:r>
                    </a:p>
                  </a:txBody>
                  <a:tcPr marL="161136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13,385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13,847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13,964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14,093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14,131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14,296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14,577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14,693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14,908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15,131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12,892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610962"/>
                  </a:ext>
                </a:extLst>
              </a:tr>
              <a:tr h="1756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COMMCARE</a:t>
                      </a:r>
                    </a:p>
                  </a:txBody>
                  <a:tcPr marL="161136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937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942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952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929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938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944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208932"/>
                  </a:ext>
                </a:extLst>
              </a:tr>
              <a:tr h="1756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Independence</a:t>
                      </a:r>
                    </a:p>
                  </a:txBody>
                  <a:tcPr marL="161136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13,911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14,405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14,529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14,658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14,673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14,799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15,038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15,073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15,245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15,401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13,309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644643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</a:t>
                      </a:r>
                    </a:p>
                  </a:txBody>
                  <a:tcPr marL="161136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1,423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1,446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1,452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1,456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1,458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1,465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1,470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1,469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1,479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1,482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1,694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125159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</a:t>
                      </a:r>
                    </a:p>
                  </a:txBody>
                  <a:tcPr marL="161136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5,395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5,417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5,412 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5,451</a:t>
                      </a:r>
                    </a:p>
                  </a:txBody>
                  <a:tcPr marL="0" marR="80568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5,468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5,485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5,492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5,574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5603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5,473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35722"/>
                  </a:ext>
                </a:extLst>
              </a:tr>
              <a:tr h="1756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Active Authorized Consumers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66,608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67,188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67,402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67,491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68,659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69,033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69,299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72,736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73,362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73,268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66,905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144089"/>
                  </a:ext>
                </a:extLst>
              </a:tr>
              <a:tr h="175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Consumers added</a:t>
                      </a:r>
                    </a:p>
                  </a:txBody>
                  <a:tcPr marL="805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614586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 150</a:t>
                      </a:r>
                    </a:p>
                  </a:txBody>
                  <a:tcPr marL="161136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160181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Aging</a:t>
                      </a:r>
                    </a:p>
                  </a:txBody>
                  <a:tcPr marL="161136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577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609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326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820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727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291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514906"/>
                  </a:ext>
                </a:extLst>
              </a:tr>
              <a:tr h="1756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Attendant Care</a:t>
                      </a:r>
                    </a:p>
                  </a:txBody>
                  <a:tcPr marL="161136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261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251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383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334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293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273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3584498"/>
                  </a:ext>
                </a:extLst>
              </a:tr>
              <a:tr h="1756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COMMCARE</a:t>
                      </a:r>
                    </a:p>
                  </a:txBody>
                  <a:tcPr marL="161136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12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629204"/>
                  </a:ext>
                </a:extLst>
              </a:tr>
              <a:tr h="1756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Independence</a:t>
                      </a:r>
                    </a:p>
                  </a:txBody>
                  <a:tcPr marL="161136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207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188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280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278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213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187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1754606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</a:t>
                      </a:r>
                    </a:p>
                  </a:txBody>
                  <a:tcPr marL="161136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12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14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11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557593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</a:t>
                      </a:r>
                    </a:p>
                  </a:txBody>
                  <a:tcPr marL="161136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138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138</a:t>
                      </a:r>
                    </a:p>
                  </a:txBody>
                  <a:tcPr marL="0" marR="8056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133</a:t>
                      </a:r>
                    </a:p>
                  </a:txBody>
                  <a:tcPr marL="0" marR="8056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133 </a:t>
                      </a:r>
                    </a:p>
                  </a:txBody>
                  <a:tcPr marL="0" marR="80568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137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139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175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130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141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753640"/>
                  </a:ext>
                </a:extLst>
              </a:tr>
              <a:tr h="1756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Consumers added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1,014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1,168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1,087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1,205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1,213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1,151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1,634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1,392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906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221697"/>
                  </a:ext>
                </a:extLst>
              </a:tr>
              <a:tr h="175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Consumers that left</a:t>
                      </a:r>
                    </a:p>
                  </a:txBody>
                  <a:tcPr marL="805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745946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 150</a:t>
                      </a:r>
                    </a:p>
                  </a:txBody>
                  <a:tcPr marL="161136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14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14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582130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Aging</a:t>
                      </a:r>
                    </a:p>
                  </a:txBody>
                  <a:tcPr marL="161136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549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592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831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519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626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984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1143037"/>
                  </a:ext>
                </a:extLst>
              </a:tr>
              <a:tr h="1756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Attendant Care</a:t>
                      </a:r>
                    </a:p>
                  </a:txBody>
                  <a:tcPr marL="161136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86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104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79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84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48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33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518662"/>
                  </a:ext>
                </a:extLst>
              </a:tr>
              <a:tr h="1756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COMMCARE</a:t>
                      </a:r>
                    </a:p>
                  </a:txBody>
                  <a:tcPr marL="161136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-  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311979"/>
                  </a:ext>
                </a:extLst>
              </a:tr>
              <a:tr h="1756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Independence</a:t>
                      </a:r>
                    </a:p>
                  </a:txBody>
                  <a:tcPr marL="161136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64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43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18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45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29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23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611612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</a:t>
                      </a:r>
                    </a:p>
                  </a:txBody>
                  <a:tcPr marL="161136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-  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429856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</a:t>
                      </a:r>
                    </a:p>
                  </a:txBody>
                  <a:tcPr marL="161136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141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117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119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135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136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100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119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320781"/>
                  </a:ext>
                </a:extLst>
              </a:tr>
              <a:tr h="1756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Consumers that left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841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874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1,071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801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821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1,166 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912662"/>
                  </a:ext>
                </a:extLst>
              </a:tr>
              <a:tr h="175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Transfers from ACW to Independence</a:t>
                      </a:r>
                    </a:p>
                  </a:txBody>
                  <a:tcPr marL="805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8056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072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93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990600"/>
            <a:ext cx="7543800" cy="304800"/>
          </a:xfrm>
        </p:spPr>
        <p:txBody>
          <a:bodyPr/>
          <a:lstStyle/>
          <a:p>
            <a:r>
              <a:rPr lang="en-US" sz="1200" dirty="0" smtClean="0"/>
              <a:t>Note: This is the total number of waiver/program participants employed (Source: CIS employment data) </a:t>
            </a: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8/14/2017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808189"/>
              </p:ext>
            </p:extLst>
          </p:nvPr>
        </p:nvGraphicFramePr>
        <p:xfrm>
          <a:off x="762000" y="1371600"/>
          <a:ext cx="7543805" cy="4687760"/>
        </p:xfrm>
        <a:graphic>
          <a:graphicData uri="http://schemas.openxmlformats.org/drawingml/2006/table">
            <a:tbl>
              <a:tblPr/>
              <a:tblGrid>
                <a:gridCol w="2683365">
                  <a:extLst>
                    <a:ext uri="{9D8B030D-6E8A-4147-A177-3AD203B41FA5}">
                      <a16:colId xmlns:a16="http://schemas.microsoft.com/office/drawing/2014/main" val="2901220951"/>
                    </a:ext>
                  </a:extLst>
                </a:gridCol>
                <a:gridCol w="486044">
                  <a:extLst>
                    <a:ext uri="{9D8B030D-6E8A-4147-A177-3AD203B41FA5}">
                      <a16:colId xmlns:a16="http://schemas.microsoft.com/office/drawing/2014/main" val="3364842621"/>
                    </a:ext>
                  </a:extLst>
                </a:gridCol>
                <a:gridCol w="486044">
                  <a:extLst>
                    <a:ext uri="{9D8B030D-6E8A-4147-A177-3AD203B41FA5}">
                      <a16:colId xmlns:a16="http://schemas.microsoft.com/office/drawing/2014/main" val="3146152613"/>
                    </a:ext>
                  </a:extLst>
                </a:gridCol>
                <a:gridCol w="486044">
                  <a:extLst>
                    <a:ext uri="{9D8B030D-6E8A-4147-A177-3AD203B41FA5}">
                      <a16:colId xmlns:a16="http://schemas.microsoft.com/office/drawing/2014/main" val="1146439547"/>
                    </a:ext>
                  </a:extLst>
                </a:gridCol>
                <a:gridCol w="486044">
                  <a:extLst>
                    <a:ext uri="{9D8B030D-6E8A-4147-A177-3AD203B41FA5}">
                      <a16:colId xmlns:a16="http://schemas.microsoft.com/office/drawing/2014/main" val="3806374443"/>
                    </a:ext>
                  </a:extLst>
                </a:gridCol>
                <a:gridCol w="486044">
                  <a:extLst>
                    <a:ext uri="{9D8B030D-6E8A-4147-A177-3AD203B41FA5}">
                      <a16:colId xmlns:a16="http://schemas.microsoft.com/office/drawing/2014/main" val="496883334"/>
                    </a:ext>
                  </a:extLst>
                </a:gridCol>
                <a:gridCol w="486044">
                  <a:extLst>
                    <a:ext uri="{9D8B030D-6E8A-4147-A177-3AD203B41FA5}">
                      <a16:colId xmlns:a16="http://schemas.microsoft.com/office/drawing/2014/main" val="3124546126"/>
                    </a:ext>
                  </a:extLst>
                </a:gridCol>
                <a:gridCol w="486044">
                  <a:extLst>
                    <a:ext uri="{9D8B030D-6E8A-4147-A177-3AD203B41FA5}">
                      <a16:colId xmlns:a16="http://schemas.microsoft.com/office/drawing/2014/main" val="519450573"/>
                    </a:ext>
                  </a:extLst>
                </a:gridCol>
                <a:gridCol w="486044">
                  <a:extLst>
                    <a:ext uri="{9D8B030D-6E8A-4147-A177-3AD203B41FA5}">
                      <a16:colId xmlns:a16="http://schemas.microsoft.com/office/drawing/2014/main" val="3277269252"/>
                    </a:ext>
                  </a:extLst>
                </a:gridCol>
                <a:gridCol w="486044">
                  <a:extLst>
                    <a:ext uri="{9D8B030D-6E8A-4147-A177-3AD203B41FA5}">
                      <a16:colId xmlns:a16="http://schemas.microsoft.com/office/drawing/2014/main" val="1762505419"/>
                    </a:ext>
                  </a:extLst>
                </a:gridCol>
                <a:gridCol w="486044">
                  <a:extLst>
                    <a:ext uri="{9D8B030D-6E8A-4147-A177-3AD203B41FA5}">
                      <a16:colId xmlns:a16="http://schemas.microsoft.com/office/drawing/2014/main" val="616026735"/>
                    </a:ext>
                  </a:extLst>
                </a:gridCol>
              </a:tblGrid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7400" marR="7400" marT="74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7400" marR="7400" marT="74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0433178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Waiver/Employment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7400" marR="7400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7400" marR="7400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000251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 150</a:t>
                      </a:r>
                    </a:p>
                  </a:txBody>
                  <a:tcPr marL="66602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201194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Time Employment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225281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Time Employment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836155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Employment     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702609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00" marR="66602" marT="74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400" marR="66602" marT="74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943390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Attendant Care</a:t>
                      </a:r>
                    </a:p>
                  </a:txBody>
                  <a:tcPr marL="66602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630953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Time Employment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746862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Time Employment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0849055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Employment     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601300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400" marR="66602" marT="74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400" marR="66602" marT="74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317397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COMMCARE</a:t>
                      </a:r>
                    </a:p>
                  </a:txBody>
                  <a:tcPr marL="66602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424922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Time Employment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076030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Time Employment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65710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Employment     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999187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400" marR="66602" marT="74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7400" marR="66602" marT="74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6100974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Independence</a:t>
                      </a:r>
                    </a:p>
                  </a:txBody>
                  <a:tcPr marL="66602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438455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Time Employment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087511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Time Employment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485239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Employment     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13674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7400" marR="66602" marT="74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7400" marR="66602" marT="74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18510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</a:t>
                      </a:r>
                    </a:p>
                  </a:txBody>
                  <a:tcPr marL="66602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5776383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Time Employment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6969301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Time Employment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243094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Employment     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00" marR="66602" marT="74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9028598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400" marR="66602" marT="74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400" marR="66602" marT="74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163568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Waivers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7400" marR="66602" marT="74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7400" marR="66602" marT="74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6912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59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NHT and MFP Transitions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8/14/2017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36375"/>
              </p:ext>
            </p:extLst>
          </p:nvPr>
        </p:nvGraphicFramePr>
        <p:xfrm>
          <a:off x="685799" y="1295407"/>
          <a:ext cx="7772401" cy="476631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282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9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0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6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3744">
                  <a:extLst>
                    <a:ext uri="{9D8B030D-6E8A-4147-A177-3AD203B41FA5}">
                      <a16:colId xmlns:a16="http://schemas.microsoft.com/office/drawing/2014/main" val="551120137"/>
                    </a:ext>
                  </a:extLst>
                </a:gridCol>
              </a:tblGrid>
              <a:tr h="1217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Month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NHT02 Service Deliveries Count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Number of those who were also </a:t>
                      </a:r>
                      <a:r>
                        <a:rPr lang="en-US" sz="1600" b="1" u="none" strike="noStrike" dirty="0" smtClean="0">
                          <a:effectLst/>
                        </a:rPr>
                        <a:t>MFP*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Participants who were MFP only**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>
                          <a:effectLst/>
                        </a:rPr>
                        <a:t>% NHT Transitions who also had MFP</a:t>
                      </a:r>
                      <a:endParaRPr lang="en-US" sz="1600" b="1" i="0" u="none" strike="noStrike" dirty="0" smtClean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7547842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September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October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November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December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January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February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9717338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3128038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April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4312685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3172577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8117603"/>
                  </a:ext>
                </a:extLst>
              </a:tr>
              <a:tr h="4928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TOTAL for Period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1125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smtClean="0">
                          <a:effectLst/>
                        </a:rPr>
                        <a:t>193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15.6%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53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Participant Data Flow Chart by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8/14/2017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609600" y="1066800"/>
          <a:ext cx="8153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 rot="10800000" flipV="1">
            <a:off x="685800" y="1009116"/>
            <a:ext cx="807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*There is not always a referral 	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451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IEB Report – Under 60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8/14/2017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386078"/>
            <a:ext cx="731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All unduplicated applications in process this quarter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Total unduplicated applications completed this quarter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Total unduplicated applications completed during the quarter in 90 days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Total unduplicated applications completed during the quarter and over 90 days, but with </a:t>
            </a:r>
            <a:r>
              <a:rPr lang="en-US" dirty="0" smtClean="0"/>
              <a:t>excuse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Using the above fields = (row 3 + row 4)/ row 2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Average to complete excluding excused </a:t>
            </a:r>
            <a:r>
              <a:rPr lang="en-US" dirty="0" smtClean="0"/>
              <a:t>applications</a:t>
            </a:r>
          </a:p>
          <a:p>
            <a:r>
              <a:rPr lang="en-US" dirty="0" smtClean="0"/>
              <a:t>Note: 2016 QTR </a:t>
            </a:r>
            <a:r>
              <a:rPr lang="en-US" dirty="0"/>
              <a:t>2 was revised to remove Aging waiver applications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Note: Reapplications removed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683075"/>
              </p:ext>
            </p:extLst>
          </p:nvPr>
        </p:nvGraphicFramePr>
        <p:xfrm>
          <a:off x="395260" y="1122422"/>
          <a:ext cx="7986739" cy="2017941"/>
        </p:xfrm>
        <a:graphic>
          <a:graphicData uri="http://schemas.openxmlformats.org/drawingml/2006/table">
            <a:tbl>
              <a:tblPr/>
              <a:tblGrid>
                <a:gridCol w="2095313">
                  <a:extLst>
                    <a:ext uri="{9D8B030D-6E8A-4147-A177-3AD203B41FA5}">
                      <a16:colId xmlns:a16="http://schemas.microsoft.com/office/drawing/2014/main" val="1974769562"/>
                    </a:ext>
                  </a:extLst>
                </a:gridCol>
                <a:gridCol w="561088">
                  <a:extLst>
                    <a:ext uri="{9D8B030D-6E8A-4147-A177-3AD203B41FA5}">
                      <a16:colId xmlns:a16="http://schemas.microsoft.com/office/drawing/2014/main" val="2324311295"/>
                    </a:ext>
                  </a:extLst>
                </a:gridCol>
                <a:gridCol w="561088">
                  <a:extLst>
                    <a:ext uri="{9D8B030D-6E8A-4147-A177-3AD203B41FA5}">
                      <a16:colId xmlns:a16="http://schemas.microsoft.com/office/drawing/2014/main" val="1273410865"/>
                    </a:ext>
                  </a:extLst>
                </a:gridCol>
                <a:gridCol w="561088">
                  <a:extLst>
                    <a:ext uri="{9D8B030D-6E8A-4147-A177-3AD203B41FA5}">
                      <a16:colId xmlns:a16="http://schemas.microsoft.com/office/drawing/2014/main" val="1433785171"/>
                    </a:ext>
                  </a:extLst>
                </a:gridCol>
                <a:gridCol w="561088">
                  <a:extLst>
                    <a:ext uri="{9D8B030D-6E8A-4147-A177-3AD203B41FA5}">
                      <a16:colId xmlns:a16="http://schemas.microsoft.com/office/drawing/2014/main" val="552947846"/>
                    </a:ext>
                  </a:extLst>
                </a:gridCol>
                <a:gridCol w="561088">
                  <a:extLst>
                    <a:ext uri="{9D8B030D-6E8A-4147-A177-3AD203B41FA5}">
                      <a16:colId xmlns:a16="http://schemas.microsoft.com/office/drawing/2014/main" val="1145476519"/>
                    </a:ext>
                  </a:extLst>
                </a:gridCol>
                <a:gridCol w="561088">
                  <a:extLst>
                    <a:ext uri="{9D8B030D-6E8A-4147-A177-3AD203B41FA5}">
                      <a16:colId xmlns:a16="http://schemas.microsoft.com/office/drawing/2014/main" val="3197771862"/>
                    </a:ext>
                  </a:extLst>
                </a:gridCol>
                <a:gridCol w="561088">
                  <a:extLst>
                    <a:ext uri="{9D8B030D-6E8A-4147-A177-3AD203B41FA5}">
                      <a16:colId xmlns:a16="http://schemas.microsoft.com/office/drawing/2014/main" val="3377771610"/>
                    </a:ext>
                  </a:extLst>
                </a:gridCol>
                <a:gridCol w="561088">
                  <a:extLst>
                    <a:ext uri="{9D8B030D-6E8A-4147-A177-3AD203B41FA5}">
                      <a16:colId xmlns:a16="http://schemas.microsoft.com/office/drawing/2014/main" val="2374881518"/>
                    </a:ext>
                  </a:extLst>
                </a:gridCol>
                <a:gridCol w="701361">
                  <a:extLst>
                    <a:ext uri="{9D8B030D-6E8A-4147-A177-3AD203B41FA5}">
                      <a16:colId xmlns:a16="http://schemas.microsoft.com/office/drawing/2014/main" val="449130875"/>
                    </a:ext>
                  </a:extLst>
                </a:gridCol>
                <a:gridCol w="701361">
                  <a:extLst>
                    <a:ext uri="{9D8B030D-6E8A-4147-A177-3AD203B41FA5}">
                      <a16:colId xmlns:a16="http://schemas.microsoft.com/office/drawing/2014/main" val="184900930"/>
                    </a:ext>
                  </a:extLst>
                </a:gridCol>
              </a:tblGrid>
              <a:tr h="315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33" marR="6333" marT="6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2015 QTR1</a:t>
                      </a:r>
                    </a:p>
                  </a:txBody>
                  <a:tcPr marL="6333" marR="6333" marT="6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2015QTR2</a:t>
                      </a:r>
                    </a:p>
                  </a:txBody>
                  <a:tcPr marL="6333" marR="6333" marT="6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2015 QTR3</a:t>
                      </a:r>
                    </a:p>
                  </a:txBody>
                  <a:tcPr marL="6333" marR="6333" marT="6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2015 QTR4</a:t>
                      </a:r>
                    </a:p>
                  </a:txBody>
                  <a:tcPr marL="6333" marR="6333" marT="6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2016 QTR1</a:t>
                      </a:r>
                    </a:p>
                  </a:txBody>
                  <a:tcPr marL="6333" marR="6333" marT="6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2016 QTR2</a:t>
                      </a:r>
                    </a:p>
                  </a:txBody>
                  <a:tcPr marL="6333" marR="6333" marT="6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2016 QTR3</a:t>
                      </a:r>
                    </a:p>
                  </a:txBody>
                  <a:tcPr marL="6333" marR="6333" marT="6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2016 QTR4</a:t>
                      </a:r>
                    </a:p>
                  </a:txBody>
                  <a:tcPr marL="6333" marR="6333" marT="6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2017 QTR1</a:t>
                      </a:r>
                    </a:p>
                  </a:txBody>
                  <a:tcPr marL="6333" marR="6333" marT="6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2017 QTR 2</a:t>
                      </a:r>
                    </a:p>
                  </a:txBody>
                  <a:tcPr marL="6333" marR="6333" marT="6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944837"/>
                  </a:ext>
                </a:extLst>
              </a:tr>
              <a:tr h="305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5041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5407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5577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5719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6677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8231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8399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9179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7925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9393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232099"/>
                  </a:ext>
                </a:extLst>
              </a:tr>
              <a:tr h="305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2867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2944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3020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3254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3215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5872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4452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6149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5066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5083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4965213"/>
                  </a:ext>
                </a:extLst>
              </a:tr>
              <a:tr h="305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in 90 Days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2351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2714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2767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2878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2864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4969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4094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5504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4212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4519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123971"/>
                  </a:ext>
                </a:extLst>
              </a:tr>
              <a:tr h="305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&gt; 90 Days With Excuse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373653"/>
                  </a:ext>
                </a:extLst>
              </a:tr>
              <a:tr h="160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Compliance Percentage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878968"/>
                  </a:ext>
                </a:extLst>
              </a:tr>
              <a:tr h="305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 Days To Complete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333" marR="6333" marT="63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67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68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IEB Report – Over 60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8/14/2017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387375"/>
              </p:ext>
            </p:extLst>
          </p:nvPr>
        </p:nvGraphicFramePr>
        <p:xfrm>
          <a:off x="304800" y="1143000"/>
          <a:ext cx="7981950" cy="2410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3" imgW="7600849" imgH="2295473" progId="Excel.Sheet.12">
                  <p:embed/>
                </p:oleObj>
              </mc:Choice>
              <mc:Fallback>
                <p:oleObj name="Worksheet" r:id="rId3" imgW="7600849" imgH="229547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143000"/>
                        <a:ext cx="7981950" cy="24105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825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42913" y="1257300"/>
            <a:ext cx="8208169" cy="4479131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What are the changes to HCBS Waiver Enrollment?</a:t>
            </a:r>
            <a:endParaRPr lang="en-US" sz="2000" dirty="0"/>
          </a:p>
          <a:p>
            <a:pPr lvl="1"/>
            <a:r>
              <a:rPr lang="en-US" sz="1600" dirty="0"/>
              <a:t>Reinstated 90 day application process to prevent the need for re-applications except for nursing facility transitions, waiver transfers and EPSDT which must be complete within 180 days</a:t>
            </a:r>
          </a:p>
          <a:p>
            <a:pPr lvl="1"/>
            <a:r>
              <a:rPr lang="en-US" sz="1600" dirty="0"/>
              <a:t>Requires follow-up with referrals </a:t>
            </a:r>
          </a:p>
          <a:p>
            <a:pPr lvl="1"/>
            <a:r>
              <a:rPr lang="en-US" sz="1600" dirty="0"/>
              <a:t>4 attempts to contact with at least one personal call</a:t>
            </a:r>
          </a:p>
          <a:p>
            <a:pPr lvl="1"/>
            <a:r>
              <a:rPr lang="en-US" sz="1600" dirty="0"/>
              <a:t>If unable to contact after 2nd attempt, contact referral source to verify information</a:t>
            </a:r>
          </a:p>
          <a:p>
            <a:pPr lvl="1"/>
            <a:r>
              <a:rPr lang="en-US" sz="1600" dirty="0"/>
              <a:t>If no contact after 4 attempts, a letter to contact IEB and application is issued within 30 days requesting contact within 30 days</a:t>
            </a:r>
          </a:p>
          <a:p>
            <a:pPr lvl="1"/>
            <a:endParaRPr lang="en-US" sz="1350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66" y="5470595"/>
            <a:ext cx="1415550" cy="40871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00225" y="5793581"/>
            <a:ext cx="7039079" cy="8572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321595"/>
            <a:ext cx="20716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304800"/>
            <a:ext cx="563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HCBS Waiver Enrollment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2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42913" y="1257300"/>
            <a:ext cx="8208169" cy="4479131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What are the changes to HCBS Waiver Enrollment?</a:t>
            </a:r>
            <a:endParaRPr lang="en-US" sz="2000" dirty="0"/>
          </a:p>
          <a:p>
            <a:pPr lvl="1"/>
            <a:r>
              <a:rPr lang="en-US" sz="1600" dirty="0" smtClean="0"/>
              <a:t>Enter </a:t>
            </a:r>
            <a:r>
              <a:rPr lang="en-US" sz="1600" dirty="0"/>
              <a:t>all applications directly into COMPASS, Electronic processing of 1768s and Notices of Determination to eliminate delays in document </a:t>
            </a:r>
            <a:r>
              <a:rPr lang="en-US" sz="1600" dirty="0" smtClean="0"/>
              <a:t>processing.</a:t>
            </a:r>
            <a:endParaRPr lang="en-US" sz="1600" dirty="0"/>
          </a:p>
          <a:p>
            <a:pPr lvl="1"/>
            <a:r>
              <a:rPr lang="en-US" sz="1600" dirty="0" smtClean="0"/>
              <a:t>Added </a:t>
            </a:r>
            <a:r>
              <a:rPr lang="en-US" sz="1600" dirty="0"/>
              <a:t>a Special Needs Unit to assist with expediting cases related to APS/PS, coordinate the enrollment from EPSDT to LTSS services, from inpatient or other facilities to HCBS, and/or an immediate need for services to prevent hospitalization or nursing facility </a:t>
            </a:r>
            <a:r>
              <a:rPr lang="en-US" sz="1600" dirty="0" smtClean="0"/>
              <a:t>placement.</a:t>
            </a:r>
            <a:endParaRPr lang="en-US" sz="1600" dirty="0"/>
          </a:p>
          <a:p>
            <a:pPr lvl="1"/>
            <a:r>
              <a:rPr lang="en-US" sz="1600" dirty="0"/>
              <a:t>For transitions from nursing facilities, contact participant or NHT coordinator at least every 30 days to confirm </a:t>
            </a:r>
            <a:r>
              <a:rPr lang="en-US" sz="1600" dirty="0" smtClean="0"/>
              <a:t>status.</a:t>
            </a:r>
            <a:endParaRPr lang="en-US" sz="1600" dirty="0"/>
          </a:p>
          <a:p>
            <a:pPr lvl="1"/>
            <a:r>
              <a:rPr lang="en-US" sz="1600" dirty="0"/>
              <a:t>Additionally, Maximus implemented a new software system at the end of May which allows for the automation of many of the processes that Maximus was completing manually. </a:t>
            </a:r>
          </a:p>
          <a:p>
            <a:pPr lvl="2"/>
            <a:endParaRPr lang="en-US" sz="950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66" y="5470595"/>
            <a:ext cx="1415550" cy="40871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00225" y="5793581"/>
            <a:ext cx="7039079" cy="8572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321595"/>
            <a:ext cx="20716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304800"/>
            <a:ext cx="563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HCBS Waiver Enrollment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5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Arial Black" panose="020B0A04020102020204" pitchFamily="34" charset="0"/>
              </a:rPr>
              <a:t>Aging Waiver Enrollment Volumes</a:t>
            </a:r>
            <a:br>
              <a:rPr lang="en-US" sz="2400" b="1" dirty="0">
                <a:latin typeface="Arial Black" panose="020B0A04020102020204" pitchFamily="34" charset="0"/>
              </a:rPr>
            </a:b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8/14/2017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630567"/>
              </p:ext>
            </p:extLst>
          </p:nvPr>
        </p:nvGraphicFramePr>
        <p:xfrm>
          <a:off x="2114550" y="1085850"/>
          <a:ext cx="4838700" cy="2343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0125">
                  <a:extLst>
                    <a:ext uri="{9D8B030D-6E8A-4147-A177-3AD203B41FA5}">
                      <a16:colId xmlns:a16="http://schemas.microsoft.com/office/drawing/2014/main" val="1403548132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1355026260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187592487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3435683102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225137214"/>
                    </a:ext>
                  </a:extLst>
                </a:gridCol>
              </a:tblGrid>
              <a:tr h="228600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Aging Waiver Enrollment Volumes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60401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Month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2014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2015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2016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2017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48364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January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346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effectLst/>
                        </a:rPr>
                        <a:t>474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477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774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63912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February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256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463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effectLst/>
                        </a:rPr>
                        <a:t>681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882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43919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March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589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628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effectLst/>
                        </a:rPr>
                        <a:t>946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1003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05772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April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effectLst/>
                        </a:rPr>
                        <a:t>573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533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effectLst/>
                        </a:rPr>
                        <a:t>856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942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78158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May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389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402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effectLst/>
                        </a:rPr>
                        <a:t>814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effectLst/>
                        </a:rPr>
                        <a:t>893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58769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June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526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545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857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effectLst/>
                        </a:rPr>
                        <a:t>742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99734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July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484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644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285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effectLst/>
                        </a:rPr>
                        <a:t>789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92449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August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498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873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495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755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September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611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749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538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01396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October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594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654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730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41503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November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409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492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867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123917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December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483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556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1207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435365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4202607"/>
              </p:ext>
            </p:extLst>
          </p:nvPr>
        </p:nvGraphicFramePr>
        <p:xfrm>
          <a:off x="2114550" y="3429000"/>
          <a:ext cx="48387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1970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latin typeface="Arial Black" panose="020B0A04020102020204" pitchFamily="34" charset="0"/>
              </a:rPr>
              <a:t>Technical Improvements for IEB</a:t>
            </a:r>
            <a:endParaRPr lang="en-US" sz="24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Deloitte Interface</a:t>
            </a:r>
          </a:p>
          <a:p>
            <a:pPr marL="885825" lvl="2" indent="-285750"/>
            <a:r>
              <a:rPr lang="en-US" dirty="0"/>
              <a:t>Automated the 1768 process</a:t>
            </a:r>
          </a:p>
          <a:p>
            <a:pPr marL="1228725" lvl="3" indent="-285750"/>
            <a:r>
              <a:rPr lang="en-US" sz="1800" dirty="0"/>
              <a:t>Electronic receipt of the waiver code daily</a:t>
            </a:r>
          </a:p>
          <a:p>
            <a:pPr marL="1228725" lvl="3" indent="-285750"/>
            <a:r>
              <a:rPr lang="en-US" sz="1800" dirty="0"/>
              <a:t>Electronic receipt of 162 daily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Compass Data Entry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Implementation of </a:t>
            </a:r>
            <a:r>
              <a:rPr lang="en-US" dirty="0" smtClean="0"/>
              <a:t>New Platform</a:t>
            </a:r>
            <a:endParaRPr lang="en-US" dirty="0"/>
          </a:p>
          <a:p>
            <a:pPr marL="985838" lvl="2" indent="-285750"/>
            <a:r>
              <a:rPr lang="en-US" dirty="0" smtClean="0"/>
              <a:t>Includes:</a:t>
            </a:r>
            <a:endParaRPr lang="en-US" dirty="0"/>
          </a:p>
          <a:p>
            <a:pPr marL="1343025" lvl="3" indent="-285750"/>
            <a:r>
              <a:rPr lang="en-US" sz="1800" dirty="0"/>
              <a:t>Modifications to support a revised workflow</a:t>
            </a:r>
          </a:p>
          <a:p>
            <a:pPr marL="1343025" lvl="3" indent="-285750"/>
            <a:r>
              <a:rPr lang="en-US" sz="1800" dirty="0"/>
              <a:t>A distinct complaint management module and enhanced complaints reporting capabilities</a:t>
            </a:r>
          </a:p>
          <a:p>
            <a:pPr marL="1343025" lvl="3" indent="-285750"/>
            <a:r>
              <a:rPr lang="en-US" sz="1800" dirty="0"/>
              <a:t>Enhanced case management capabilities that provide the ability to view the entire history of a case, including calls, application events, documents, appeals, and complaints</a:t>
            </a:r>
          </a:p>
          <a:p>
            <a:pPr marL="1343025" lvl="3" indent="-285750"/>
            <a:r>
              <a:rPr lang="en-US" sz="1800" dirty="0"/>
              <a:t>Enhanced reporting platform to facilitate quicker generation of ad hoc reports</a:t>
            </a:r>
          </a:p>
          <a:p>
            <a:pPr marL="885825" lvl="2" indent="-285750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8/14/2017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527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Arial Black" panose="020B0A04020102020204" pitchFamily="34" charset="0"/>
              </a:rPr>
              <a:t>Length of Time for Enrollment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Average Length of time for each Status 1/1/17 thru 5/31/17</a:t>
            </a:r>
          </a:p>
          <a:p>
            <a:pPr marL="0" indent="0"/>
            <a:endParaRPr lang="en-US" sz="2000" dirty="0"/>
          </a:p>
          <a:p>
            <a:pPr marL="585788" lvl="1">
              <a:buFont typeface="Arial" panose="020B0604020202020204" pitchFamily="34" charset="0"/>
              <a:buChar char="•"/>
            </a:pPr>
            <a:r>
              <a:rPr lang="en-US" dirty="0" smtClean="0"/>
              <a:t>1768 Approval Issued to CAO </a:t>
            </a:r>
            <a:r>
              <a:rPr lang="en-US" dirty="0"/>
              <a:t>: 25 days</a:t>
            </a:r>
          </a:p>
          <a:p>
            <a:pPr marL="585788" lvl="1">
              <a:buFont typeface="Arial" panose="020B0604020202020204" pitchFamily="34" charset="0"/>
              <a:buChar char="•"/>
            </a:pPr>
            <a:r>
              <a:rPr lang="en-US" dirty="0" smtClean="0"/>
              <a:t>Pending review by OLTL </a:t>
            </a:r>
            <a:r>
              <a:rPr lang="en-US" dirty="0"/>
              <a:t>: 2 days</a:t>
            </a:r>
          </a:p>
          <a:p>
            <a:pPr marL="585788" lvl="1">
              <a:buFont typeface="Arial" panose="020B0604020202020204" pitchFamily="34" charset="0"/>
              <a:buChar char="•"/>
            </a:pPr>
            <a:r>
              <a:rPr lang="en-US" dirty="0" smtClean="0"/>
              <a:t>Waiting for In Home Visit to be Scheduled </a:t>
            </a:r>
            <a:r>
              <a:rPr lang="en-US" dirty="0"/>
              <a:t>: 6 days</a:t>
            </a:r>
          </a:p>
          <a:p>
            <a:pPr marL="585788" lvl="1">
              <a:buFont typeface="Arial" panose="020B0604020202020204" pitchFamily="34" charset="0"/>
              <a:buChar char="•"/>
            </a:pPr>
            <a:r>
              <a:rPr lang="en-US" dirty="0" smtClean="0"/>
              <a:t>In Home Visit Scheduled </a:t>
            </a:r>
            <a:r>
              <a:rPr lang="en-US" dirty="0"/>
              <a:t>: 10 days </a:t>
            </a:r>
          </a:p>
          <a:p>
            <a:pPr marL="585788" lvl="1">
              <a:buFont typeface="Arial" panose="020B0604020202020204" pitchFamily="34" charset="0"/>
              <a:buChar char="•"/>
            </a:pPr>
            <a:r>
              <a:rPr lang="en-US" dirty="0"/>
              <a:t>PC Pending/LCD Received : 14 days</a:t>
            </a:r>
          </a:p>
          <a:p>
            <a:pPr marL="585788" lvl="1">
              <a:buFont typeface="Arial" panose="020B0604020202020204" pitchFamily="34" charset="0"/>
              <a:buChar char="•"/>
            </a:pPr>
            <a:r>
              <a:rPr lang="en-US" dirty="0"/>
              <a:t>PC Received/LCD Pending : 14 days</a:t>
            </a:r>
          </a:p>
          <a:p>
            <a:pPr marL="585788" lvl="1">
              <a:buFont typeface="Arial" panose="020B0604020202020204" pitchFamily="34" charset="0"/>
              <a:buChar char="•"/>
            </a:pPr>
            <a:r>
              <a:rPr lang="en-US" dirty="0"/>
              <a:t>PC &amp; LCD Pending : 14 days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8/14/2017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24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Arial Black" panose="020B0A04020102020204" pitchFamily="34" charset="0"/>
              </a:rPr>
              <a:t>ADRC Involvement in the 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885825" lvl="2" indent="-285750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8/14/2017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026" name="Chart 1" descr="cid:image002.png@01D30FA7.D9D9C8C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004942" cy="3602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5943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06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Arial Black" panose="020B0A04020102020204" pitchFamily="34" charset="0"/>
              </a:rPr>
              <a:t>ADRC Involvement in the 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885825" lvl="2" indent="-285750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8/14/2017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1025" name="Chart 2" descr="cid:image006.png@01D30FA7.D9D9C8C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1420092"/>
            <a:ext cx="67310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5943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84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Arial Black" panose="020B0A04020102020204" pitchFamily="34" charset="0"/>
              </a:rPr>
              <a:t>ADRC Involvement in the 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885825" lvl="2" indent="-285750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8/14/2017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5943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0" name="Chart 4" descr="image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6477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6152352"/>
      </p:ext>
    </p:extLst>
  </p:cSld>
  <p:clrMapOvr>
    <a:masterClrMapping/>
  </p:clrMapOvr>
</p:sld>
</file>

<file path=ppt/theme/theme1.xml><?xml version="1.0" encoding="utf-8"?>
<a:theme xmlns:a="http://schemas.openxmlformats.org/drawingml/2006/main" name="Spend Down Presentation for BD 11-5-15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HS PowerPoint Presentation 1.pptx" id="{A4CA6612-190B-47EA-AE1A-FB187C809D97}" vid="{1DF0AFB9-68A5-49FB-9C2B-79FFDC7243D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353C57BF2A242AD7382073C4DE61F" ma:contentTypeVersion="1" ma:contentTypeDescription="Create a new document." ma:contentTypeScope="" ma:versionID="a45d0a9fa979fedc137bb01ebf84596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CD14A94-8615-4B56-87CD-5BA130B97A5B}"/>
</file>

<file path=customXml/itemProps2.xml><?xml version="1.0" encoding="utf-8"?>
<ds:datastoreItem xmlns:ds="http://schemas.openxmlformats.org/officeDocument/2006/customXml" ds:itemID="{5E03A8F9-ACA9-4B5A-B6B8-7E5EE468545B}"/>
</file>

<file path=customXml/itemProps3.xml><?xml version="1.0" encoding="utf-8"?>
<ds:datastoreItem xmlns:ds="http://schemas.openxmlformats.org/officeDocument/2006/customXml" ds:itemID="{CF3EA315-D14B-4178-9A1E-ADC0AE735515}"/>
</file>

<file path=docProps/app.xml><?xml version="1.0" encoding="utf-8"?>
<Properties xmlns="http://schemas.openxmlformats.org/officeDocument/2006/extended-properties" xmlns:vt="http://schemas.openxmlformats.org/officeDocument/2006/docPropsVTypes">
  <Template>Spend Down Presentation for BD 11-5-15</Template>
  <TotalTime>4131</TotalTime>
  <Words>2063</Words>
  <Application>Microsoft Office PowerPoint</Application>
  <PresentationFormat>On-screen Show (4:3)</PresentationFormat>
  <Paragraphs>1038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Arial</vt:lpstr>
      <vt:lpstr>Arial Black</vt:lpstr>
      <vt:lpstr>Calibri</vt:lpstr>
      <vt:lpstr>Tahoma</vt:lpstr>
      <vt:lpstr>Spend Down Presentation for BD 11-5-15</vt:lpstr>
      <vt:lpstr>Worksheet</vt:lpstr>
      <vt:lpstr>Enrollment Updates and Data Review </vt:lpstr>
      <vt:lpstr>PowerPoint Presentation</vt:lpstr>
      <vt:lpstr>PowerPoint Presentation</vt:lpstr>
      <vt:lpstr>Aging Waiver Enrollment Volumes </vt:lpstr>
      <vt:lpstr>Technical Improvements for IEB</vt:lpstr>
      <vt:lpstr>Length of Time for Enrollment Status</vt:lpstr>
      <vt:lpstr>ADRC Involvement in the Application Process</vt:lpstr>
      <vt:lpstr>ADRC Involvement in the Application Process</vt:lpstr>
      <vt:lpstr>ADRC Involvement in the Application Process</vt:lpstr>
      <vt:lpstr>MMDI Project Overview</vt:lpstr>
      <vt:lpstr>Other Projects using MMDI</vt:lpstr>
      <vt:lpstr>Consumer and Churn Reports – Snap Shot</vt:lpstr>
      <vt:lpstr>Employment</vt:lpstr>
      <vt:lpstr>NHT and MFP Transitions</vt:lpstr>
      <vt:lpstr>Updated Participant Data Flow Chart by System</vt:lpstr>
      <vt:lpstr>Current IEB Report – Under 60</vt:lpstr>
      <vt:lpstr>Current IEB Report – Over 60</vt:lpstr>
    </vt:vector>
  </TitlesOfParts>
  <Company>PA Department of Public Welfare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HCBS Spenddown Sharon Wilkes and Doug Tinkey</dc:title>
  <dc:creator>Kim Mankey</dc:creator>
  <cp:lastModifiedBy>Kim Mankey</cp:lastModifiedBy>
  <cp:revision>244</cp:revision>
  <cp:lastPrinted>2017-06-12T21:21:24Z</cp:lastPrinted>
  <dcterms:created xsi:type="dcterms:W3CDTF">2015-11-09T13:56:06Z</dcterms:created>
  <dcterms:modified xsi:type="dcterms:W3CDTF">2017-08-14T13:09:14Z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0x0101000BC353C57BF2A242AD7382073C4DE61F</vt:lpwstr>
  </property>
  <property fmtid="{D5CDD505-2E9C-101B-9397-08002B2CF9AE}" pid="3" name="Order">
    <vt:r8>4600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