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60" r:id="rId4"/>
    <p:sldId id="277" r:id="rId5"/>
    <p:sldId id="289" r:id="rId6"/>
    <p:sldId id="280" r:id="rId7"/>
    <p:sldId id="281" r:id="rId8"/>
    <p:sldId id="282" r:id="rId9"/>
    <p:sldId id="283" r:id="rId10"/>
    <p:sldId id="284" r:id="rId11"/>
    <p:sldId id="270" r:id="rId12"/>
    <p:sldId id="285" r:id="rId13"/>
    <p:sldId id="286" r:id="rId14"/>
    <p:sldId id="287" r:id="rId15"/>
    <p:sldId id="288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DDD"/>
    <a:srgbClr val="80AED0"/>
    <a:srgbClr val="80AEE6"/>
    <a:srgbClr val="80AEE0"/>
    <a:srgbClr val="80AEEA"/>
    <a:srgbClr val="00B0E6"/>
    <a:srgbClr val="00B0ED"/>
    <a:srgbClr val="80AED5"/>
    <a:srgbClr val="013E7F"/>
    <a:srgbClr val="7EA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61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4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hancock\Documents\IEB\Maximus%20Call%20Center%20and%20Production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hancock\Documents\IEB\Maximus%20Call%20Center%20and%20Production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Aging Waiver Enrollment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'Statistics Roll-up'!$B$2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Roll-up'!$B$3:$B$14</c:f>
              <c:numCache>
                <c:formatCode>General</c:formatCode>
                <c:ptCount val="12"/>
                <c:pt idx="0">
                  <c:v>346</c:v>
                </c:pt>
                <c:pt idx="1">
                  <c:v>256</c:v>
                </c:pt>
                <c:pt idx="2">
                  <c:v>589</c:v>
                </c:pt>
                <c:pt idx="3">
                  <c:v>573</c:v>
                </c:pt>
                <c:pt idx="4">
                  <c:v>389</c:v>
                </c:pt>
                <c:pt idx="5">
                  <c:v>526</c:v>
                </c:pt>
                <c:pt idx="6">
                  <c:v>484</c:v>
                </c:pt>
                <c:pt idx="7">
                  <c:v>498</c:v>
                </c:pt>
                <c:pt idx="8">
                  <c:v>611</c:v>
                </c:pt>
                <c:pt idx="9">
                  <c:v>594</c:v>
                </c:pt>
                <c:pt idx="10">
                  <c:v>409</c:v>
                </c:pt>
                <c:pt idx="11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A-4D5F-8D2F-CCEB9177938E}"/>
            </c:ext>
          </c:extLst>
        </c:ser>
        <c:ser>
          <c:idx val="1"/>
          <c:order val="1"/>
          <c:tx>
            <c:strRef>
              <c:f>'Statistics Roll-up'!$C$2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Roll-up'!$C$3:$C$14</c:f>
              <c:numCache>
                <c:formatCode>General</c:formatCode>
                <c:ptCount val="12"/>
                <c:pt idx="0">
                  <c:v>474</c:v>
                </c:pt>
                <c:pt idx="1">
                  <c:v>463</c:v>
                </c:pt>
                <c:pt idx="2">
                  <c:v>628</c:v>
                </c:pt>
                <c:pt idx="3">
                  <c:v>533</c:v>
                </c:pt>
                <c:pt idx="4">
                  <c:v>402</c:v>
                </c:pt>
                <c:pt idx="5">
                  <c:v>545</c:v>
                </c:pt>
                <c:pt idx="6">
                  <c:v>644</c:v>
                </c:pt>
                <c:pt idx="7">
                  <c:v>873</c:v>
                </c:pt>
                <c:pt idx="8">
                  <c:v>749</c:v>
                </c:pt>
                <c:pt idx="9">
                  <c:v>654</c:v>
                </c:pt>
                <c:pt idx="10">
                  <c:v>492</c:v>
                </c:pt>
                <c:pt idx="11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A-4D5F-8D2F-CCEB9177938E}"/>
            </c:ext>
          </c:extLst>
        </c:ser>
        <c:ser>
          <c:idx val="2"/>
          <c:order val="2"/>
          <c:tx>
            <c:strRef>
              <c:f>'Statistics Roll-up'!$D$2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Roll-up'!$D$3:$D$14</c:f>
              <c:numCache>
                <c:formatCode>General</c:formatCode>
                <c:ptCount val="12"/>
                <c:pt idx="0">
                  <c:v>477</c:v>
                </c:pt>
                <c:pt idx="1">
                  <c:v>681</c:v>
                </c:pt>
                <c:pt idx="2">
                  <c:v>946</c:v>
                </c:pt>
                <c:pt idx="3">
                  <c:v>856</c:v>
                </c:pt>
                <c:pt idx="4">
                  <c:v>814</c:v>
                </c:pt>
                <c:pt idx="5">
                  <c:v>857</c:v>
                </c:pt>
                <c:pt idx="6">
                  <c:v>285</c:v>
                </c:pt>
                <c:pt idx="7">
                  <c:v>495</c:v>
                </c:pt>
                <c:pt idx="8">
                  <c:v>538</c:v>
                </c:pt>
                <c:pt idx="9">
                  <c:v>730</c:v>
                </c:pt>
                <c:pt idx="10">
                  <c:v>867</c:v>
                </c:pt>
                <c:pt idx="11">
                  <c:v>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A-4D5F-8D2F-CCEB9177938E}"/>
            </c:ext>
          </c:extLst>
        </c:ser>
        <c:ser>
          <c:idx val="3"/>
          <c:order val="3"/>
          <c:tx>
            <c:strRef>
              <c:f>'Statistics Roll-up'!$E$2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Roll-up'!$E$3:$E$14</c:f>
              <c:numCache>
                <c:formatCode>General</c:formatCode>
                <c:ptCount val="12"/>
                <c:pt idx="0">
                  <c:v>774</c:v>
                </c:pt>
                <c:pt idx="1">
                  <c:v>882</c:v>
                </c:pt>
                <c:pt idx="2">
                  <c:v>1003</c:v>
                </c:pt>
                <c:pt idx="3">
                  <c:v>942</c:v>
                </c:pt>
                <c:pt idx="4">
                  <c:v>893</c:v>
                </c:pt>
                <c:pt idx="5">
                  <c:v>742</c:v>
                </c:pt>
                <c:pt idx="6">
                  <c:v>789</c:v>
                </c:pt>
                <c:pt idx="7">
                  <c:v>1038</c:v>
                </c:pt>
                <c:pt idx="8">
                  <c:v>868</c:v>
                </c:pt>
                <c:pt idx="9">
                  <c:v>1090</c:v>
                </c:pt>
                <c:pt idx="10">
                  <c:v>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A-4D5F-8D2F-CCEB91779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928816"/>
        <c:axId val="432926848"/>
      </c:barChart>
      <c:catAx>
        <c:axId val="43292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26848"/>
        <c:crosses val="autoZero"/>
        <c:auto val="1"/>
        <c:lblAlgn val="ctr"/>
        <c:lblOffset val="100"/>
        <c:noMultiLvlLbl val="0"/>
      </c:catAx>
      <c:valAx>
        <c:axId val="4329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2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Waiver Application Average Days to Complete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'Statistics Roll-up'!$A$35</c:f>
              <c:strCache>
                <c:ptCount val="1"/>
                <c:pt idx="0">
                  <c:v>Under 60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'Statistics Roll-up'!$B$34:$P$34</c:f>
              <c:strCache>
                <c:ptCount val="15"/>
                <c:pt idx="0">
                  <c:v>2014 QTR1</c:v>
                </c:pt>
                <c:pt idx="1">
                  <c:v>2014 QTR2</c:v>
                </c:pt>
                <c:pt idx="2">
                  <c:v>2014 QTR3</c:v>
                </c:pt>
                <c:pt idx="3">
                  <c:v>2014 QTR4</c:v>
                </c:pt>
                <c:pt idx="4">
                  <c:v>2015 QTR1</c:v>
                </c:pt>
                <c:pt idx="5">
                  <c:v>2015QTR2</c:v>
                </c:pt>
                <c:pt idx="6">
                  <c:v>2015 QTR3</c:v>
                </c:pt>
                <c:pt idx="7">
                  <c:v>2015 QTR4</c:v>
                </c:pt>
                <c:pt idx="8">
                  <c:v>2016 QTR1</c:v>
                </c:pt>
                <c:pt idx="9">
                  <c:v>2016 QTR2</c:v>
                </c:pt>
                <c:pt idx="10">
                  <c:v>2016 QTR3</c:v>
                </c:pt>
                <c:pt idx="11">
                  <c:v>2016 QTR4</c:v>
                </c:pt>
                <c:pt idx="12">
                  <c:v>2017 QTR1</c:v>
                </c:pt>
                <c:pt idx="13">
                  <c:v>2017 QTR 2</c:v>
                </c:pt>
                <c:pt idx="14">
                  <c:v>2017 QTR3</c:v>
                </c:pt>
              </c:strCache>
            </c:strRef>
          </c:cat>
          <c:val>
            <c:numRef>
              <c:f>'Statistics Roll-up'!$B$35:$P$35</c:f>
              <c:numCache>
                <c:formatCode>General</c:formatCode>
                <c:ptCount val="15"/>
                <c:pt idx="0">
                  <c:v>104</c:v>
                </c:pt>
                <c:pt idx="1">
                  <c:v>108</c:v>
                </c:pt>
                <c:pt idx="2">
                  <c:v>82</c:v>
                </c:pt>
                <c:pt idx="3">
                  <c:v>75</c:v>
                </c:pt>
                <c:pt idx="4">
                  <c:v>73</c:v>
                </c:pt>
                <c:pt idx="5">
                  <c:v>62</c:v>
                </c:pt>
                <c:pt idx="6">
                  <c:v>65</c:v>
                </c:pt>
                <c:pt idx="7">
                  <c:v>72</c:v>
                </c:pt>
                <c:pt idx="8">
                  <c:v>66</c:v>
                </c:pt>
                <c:pt idx="9">
                  <c:v>56</c:v>
                </c:pt>
                <c:pt idx="10">
                  <c:v>41</c:v>
                </c:pt>
                <c:pt idx="11">
                  <c:v>48</c:v>
                </c:pt>
                <c:pt idx="12">
                  <c:v>56</c:v>
                </c:pt>
                <c:pt idx="13">
                  <c:v>55</c:v>
                </c:pt>
                <c:pt idx="14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6A-4350-8F3C-D6A677AB8BCD}"/>
            </c:ext>
          </c:extLst>
        </c:ser>
        <c:ser>
          <c:idx val="1"/>
          <c:order val="1"/>
          <c:tx>
            <c:strRef>
              <c:f>'Statistics Roll-up'!$A$36</c:f>
              <c:strCache>
                <c:ptCount val="1"/>
                <c:pt idx="0">
                  <c:v>Over 60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'Statistics Roll-up'!$B$34:$P$34</c:f>
              <c:strCache>
                <c:ptCount val="15"/>
                <c:pt idx="0">
                  <c:v>2014 QTR1</c:v>
                </c:pt>
                <c:pt idx="1">
                  <c:v>2014 QTR2</c:v>
                </c:pt>
                <c:pt idx="2">
                  <c:v>2014 QTR3</c:v>
                </c:pt>
                <c:pt idx="3">
                  <c:v>2014 QTR4</c:v>
                </c:pt>
                <c:pt idx="4">
                  <c:v>2015 QTR1</c:v>
                </c:pt>
                <c:pt idx="5">
                  <c:v>2015QTR2</c:v>
                </c:pt>
                <c:pt idx="6">
                  <c:v>2015 QTR3</c:v>
                </c:pt>
                <c:pt idx="7">
                  <c:v>2015 QTR4</c:v>
                </c:pt>
                <c:pt idx="8">
                  <c:v>2016 QTR1</c:v>
                </c:pt>
                <c:pt idx="9">
                  <c:v>2016 QTR2</c:v>
                </c:pt>
                <c:pt idx="10">
                  <c:v>2016 QTR3</c:v>
                </c:pt>
                <c:pt idx="11">
                  <c:v>2016 QTR4</c:v>
                </c:pt>
                <c:pt idx="12">
                  <c:v>2017 QTR1</c:v>
                </c:pt>
                <c:pt idx="13">
                  <c:v>2017 QTR 2</c:v>
                </c:pt>
                <c:pt idx="14">
                  <c:v>2017 QTR3</c:v>
                </c:pt>
              </c:strCache>
            </c:strRef>
          </c:cat>
          <c:val>
            <c:numRef>
              <c:f>'Statistics Roll-up'!$B$36:$P$36</c:f>
              <c:numCache>
                <c:formatCode>General</c:formatCode>
                <c:ptCount val="15"/>
                <c:pt idx="11">
                  <c:v>67</c:v>
                </c:pt>
                <c:pt idx="12">
                  <c:v>64</c:v>
                </c:pt>
                <c:pt idx="13">
                  <c:v>57</c:v>
                </c:pt>
                <c:pt idx="14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6A-4350-8F3C-D6A677AB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79016"/>
        <c:axId val="476177376"/>
      </c:lineChart>
      <c:catAx>
        <c:axId val="47617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77376"/>
        <c:crosses val="autoZero"/>
        <c:auto val="1"/>
        <c:lblAlgn val="ctr"/>
        <c:lblOffset val="100"/>
        <c:noMultiLvlLbl val="0"/>
      </c:catAx>
      <c:valAx>
        <c:axId val="4761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7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NHT Transitions that went to OLTL Waiver</a:t>
            </a:r>
          </a:p>
          <a:p>
            <a:pPr>
              <a:defRPr/>
            </a:pPr>
            <a:r>
              <a:rPr lang="en-US"/>
              <a:t>Jan</a:t>
            </a:r>
            <a:r>
              <a:rPr lang="en-US" baseline="0"/>
              <a:t> - Mar 2017 (144)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3742146062831496"/>
          <c:y val="8.57209968294480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Graph!$D$3</c:f>
              <c:strCache>
                <c:ptCount val="1"/>
                <c:pt idx="0">
                  <c:v>NHT Transitions that went to OLTL Waiver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Graph!$C$4:$C$9</c:f>
              <c:strCache>
                <c:ptCount val="6"/>
                <c:pt idx="0">
                  <c:v>Within a Day</c:v>
                </c:pt>
                <c:pt idx="1">
                  <c:v>2 to 7 Days</c:v>
                </c:pt>
                <c:pt idx="2">
                  <c:v>8 to 14 Days</c:v>
                </c:pt>
                <c:pt idx="3">
                  <c:v>15 to 30 Days</c:v>
                </c:pt>
                <c:pt idx="4">
                  <c:v>31 to 60 Days</c:v>
                </c:pt>
                <c:pt idx="5">
                  <c:v>Over 60 Days</c:v>
                </c:pt>
              </c:strCache>
            </c:strRef>
          </c:cat>
          <c:val>
            <c:numRef>
              <c:f>Graph!$D$4:$D$9</c:f>
              <c:numCache>
                <c:formatCode>General</c:formatCode>
                <c:ptCount val="6"/>
                <c:pt idx="0">
                  <c:v>83</c:v>
                </c:pt>
                <c:pt idx="1">
                  <c:v>19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4-45CC-83C8-F1835BD828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10503104"/>
        <c:axId val="410503432"/>
      </c:barChart>
      <c:catAx>
        <c:axId val="41050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03432"/>
        <c:crosses val="autoZero"/>
        <c:auto val="1"/>
        <c:lblAlgn val="ctr"/>
        <c:lblOffset val="100"/>
        <c:noMultiLvlLbl val="0"/>
      </c:catAx>
      <c:valAx>
        <c:axId val="410503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FB4EF5A-3E85-4D21-B912-F7DBD40365C8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07F27FA-8F11-4222-9CF1-8562D74E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F6D97-B4F4-4FC9-80FB-0A782C57BE6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8DCC-A699-4726-B387-DEE03FDA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1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EFB6826-B3ED-4798-B521-4B5857165F20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75438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908C381-0B50-4C5E-ABC8-46BD068596A9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8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47D42AC0-6820-488A-92DE-F6D746560CD7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30D92E14-721C-4074-B8A7-1DBD9C77FDA3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4C94BE0-B807-4ECC-BD58-A2C4F6CFFEFE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6083297"/>
            <a:ext cx="2667000" cy="5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457200" y="304800"/>
            <a:ext cx="8229600" cy="690499"/>
            <a:chOff x="457200" y="304800"/>
            <a:chExt cx="8229600" cy="690499"/>
          </a:xfrm>
        </p:grpSpPr>
        <p:sp>
          <p:nvSpPr>
            <p:cNvPr id="4" name="Rectangle 3"/>
            <p:cNvSpPr/>
            <p:nvPr userDrawn="1"/>
          </p:nvSpPr>
          <p:spPr>
            <a:xfrm>
              <a:off x="457200" y="877824"/>
              <a:ext cx="8229600" cy="117475"/>
            </a:xfrm>
            <a:prstGeom prst="rect">
              <a:avLst/>
            </a:prstGeom>
            <a:solidFill>
              <a:srgbClr val="73ADD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57200" y="304800"/>
              <a:ext cx="8229600" cy="533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rial Black" panose="020B0A04020102020204" pitchFamily="34" charset="0"/>
              </a:rPr>
              <a:t>LTSS SUBMAAC UPDATES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11,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0411AF3-D6D3-4B99-9CA6-93DA040E36D8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Outbound Dialer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number of calls by </a:t>
            </a:r>
            <a:r>
              <a:rPr lang="en-US" dirty="0" smtClean="0"/>
              <a:t>Outbound Dialer </a:t>
            </a:r>
            <a:r>
              <a:rPr lang="en-US" dirty="0"/>
              <a:t>in 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/>
              <a:t>months in 2017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Calls Offered Connected and Calls Routed to Agent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16738"/>
              </p:ext>
            </p:extLst>
          </p:nvPr>
        </p:nvGraphicFramePr>
        <p:xfrm>
          <a:off x="483077" y="2416475"/>
          <a:ext cx="3479322" cy="145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Months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Outbound Dialers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6781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October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8473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November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14,920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814714"/>
              </p:ext>
            </p:extLst>
          </p:nvPr>
        </p:nvGraphicFramePr>
        <p:xfrm>
          <a:off x="4852359" y="2306489"/>
          <a:ext cx="3682041" cy="173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Months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Calls Offered Connected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Calls Routed to Agent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965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October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1324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November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2244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3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Procurement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IEB Procurement Update</a:t>
            </a:r>
          </a:p>
          <a:p>
            <a:pPr lvl="1"/>
            <a:r>
              <a:rPr lang="en-US" dirty="0" smtClean="0"/>
              <a:t>In formal blackout</a:t>
            </a:r>
          </a:p>
          <a:p>
            <a:pPr lvl="1"/>
            <a:r>
              <a:rPr lang="en-US" dirty="0" smtClean="0"/>
              <a:t>Final Scoring</a:t>
            </a:r>
          </a:p>
          <a:p>
            <a:r>
              <a:rPr lang="en-US" dirty="0" smtClean="0"/>
              <a:t>FMS Procurement</a:t>
            </a:r>
          </a:p>
          <a:p>
            <a:pPr lvl="1"/>
            <a:r>
              <a:rPr lang="en-US" dirty="0" smtClean="0"/>
              <a:t>In formal blackout</a:t>
            </a:r>
          </a:p>
          <a:p>
            <a:pPr lvl="1"/>
            <a:r>
              <a:rPr lang="en-US" dirty="0" smtClean="0"/>
              <a:t>Contract Negotiations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9AF69DB-14BC-449D-BC99-F24B05F8046E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and Churn </a:t>
            </a:r>
            <a:r>
              <a:rPr lang="en-US" dirty="0" smtClean="0"/>
              <a:t>Reports – Snap Shot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8519" y="1295400"/>
          <a:ext cx="8198281" cy="4136508"/>
        </p:xfrm>
        <a:graphic>
          <a:graphicData uri="http://schemas.openxmlformats.org/drawingml/2006/table">
            <a:tbl>
              <a:tblPr/>
              <a:tblGrid>
                <a:gridCol w="310875">
                  <a:extLst>
                    <a:ext uri="{9D8B030D-6E8A-4147-A177-3AD203B41FA5}">
                      <a16:colId xmlns:a16="http://schemas.microsoft.com/office/drawing/2014/main" val="2078621232"/>
                    </a:ext>
                  </a:extLst>
                </a:gridCol>
                <a:gridCol w="1982880">
                  <a:extLst>
                    <a:ext uri="{9D8B030D-6E8A-4147-A177-3AD203B41FA5}">
                      <a16:colId xmlns:a16="http://schemas.microsoft.com/office/drawing/2014/main" val="1383963521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2375613132"/>
                    </a:ext>
                  </a:extLst>
                </a:gridCol>
                <a:gridCol w="512524">
                  <a:extLst>
                    <a:ext uri="{9D8B030D-6E8A-4147-A177-3AD203B41FA5}">
                      <a16:colId xmlns:a16="http://schemas.microsoft.com/office/drawing/2014/main" val="3373729527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2358328919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3556926233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420126907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3209501388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3796549676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3886239492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2776071511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93502984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2889007360"/>
                    </a:ext>
                  </a:extLst>
                </a:gridCol>
                <a:gridCol w="470514">
                  <a:extLst>
                    <a:ext uri="{9D8B030D-6E8A-4147-A177-3AD203B41FA5}">
                      <a16:colId xmlns:a16="http://schemas.microsoft.com/office/drawing/2014/main" val="1867463426"/>
                    </a:ext>
                  </a:extLst>
                </a:gridCol>
                <a:gridCol w="447408">
                  <a:extLst>
                    <a:ext uri="{9D8B030D-6E8A-4147-A177-3AD203B41FA5}">
                      <a16:colId xmlns:a16="http://schemas.microsoft.com/office/drawing/2014/main" val="3752331071"/>
                    </a:ext>
                  </a:extLst>
                </a:gridCol>
              </a:tblGrid>
              <a:tr h="128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Chart for 1st Quarter SFY 2017-18 through September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054386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Waiver/Act 150 Program Descriptions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a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*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342300"/>
                  </a:ext>
                </a:extLst>
              </a:tr>
              <a:tr h="153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Consumers authorized for services at the end of the period</a:t>
                      </a:r>
                    </a:p>
                  </a:txBody>
                  <a:tcPr marL="729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57954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1,705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1,687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1,680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1,671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1,651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1,643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1,631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1,608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1,602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1,576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315345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29,194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30,305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30,366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30,099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33,347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33,546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33,206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33,933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33,788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34,879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32,211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58415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14,093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14,131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14,296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14,577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14,693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14,908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15,131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15,170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15,437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15,638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14,731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33676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937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952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929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938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832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689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73405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14,658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14,673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14,799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15,038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15,073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15,245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15,401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15,496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15,894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16,221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15,951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582810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1,456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1,458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1,465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1,470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1,469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1,479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1,482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1,484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1,483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1,504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1,374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359593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5,417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5,451</a:t>
                      </a:r>
                    </a:p>
                  </a:txBody>
                  <a:tcPr marL="0" marR="7295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5,468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5,485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5,492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5,574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5603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5,473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5,695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5,739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5,792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10254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Active Authorized Consumers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67,188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67,491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68,659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69,033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69,299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72,736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73,362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73,268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74,330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74,775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76,299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65,842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918192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Consumers added</a:t>
                      </a:r>
                    </a:p>
                  </a:txBody>
                  <a:tcPr marL="729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73520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440302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577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609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326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820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727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568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454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679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903399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383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349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394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242611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935666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207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188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213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187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421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408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786366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835597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133</a:t>
                      </a:r>
                    </a:p>
                  </a:txBody>
                  <a:tcPr marL="0" marR="729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133 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141180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Consumers added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1,168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1,205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1,213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1,151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1,634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1,392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906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1,234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1,396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1,652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080697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Consumers that left</a:t>
                      </a:r>
                    </a:p>
                  </a:txBody>
                  <a:tcPr marL="729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71014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547359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549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831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519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984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862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723542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50111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118547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61251"/>
                  </a:ext>
                </a:extLst>
              </a:tr>
              <a:tr h="128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33928"/>
                  </a:ext>
                </a:extLst>
              </a:tr>
              <a:tr h="149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1459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117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135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100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119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153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22087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Consumers that left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841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874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1,071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801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821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1,166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971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1,158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932 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729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867140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from ACW to Independence</a:t>
                      </a:r>
                    </a:p>
                  </a:txBody>
                  <a:tcPr marL="729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332085"/>
                  </a:ext>
                </a:extLst>
              </a:tr>
              <a:tr h="134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from COMMCARE to Independence</a:t>
                      </a:r>
                    </a:p>
                  </a:txBody>
                  <a:tcPr marL="729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729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26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7543800" cy="304800"/>
          </a:xfrm>
        </p:spPr>
        <p:txBody>
          <a:bodyPr/>
          <a:lstStyle/>
          <a:p>
            <a:r>
              <a:rPr lang="en-US" sz="1200" dirty="0" smtClean="0"/>
              <a:t>Note: This is the total number of waiver/program participants employed (Source: CIS employment data) 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11917" y="1406323"/>
          <a:ext cx="7089083" cy="4461077"/>
        </p:xfrm>
        <a:graphic>
          <a:graphicData uri="http://schemas.openxmlformats.org/drawingml/2006/table">
            <a:tbl>
              <a:tblPr/>
              <a:tblGrid>
                <a:gridCol w="2367498">
                  <a:extLst>
                    <a:ext uri="{9D8B030D-6E8A-4147-A177-3AD203B41FA5}">
                      <a16:colId xmlns:a16="http://schemas.microsoft.com/office/drawing/2014/main" val="1983008045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909494500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1680309176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2160276702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3944195940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1075279808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2436115291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2281421272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2075772488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3789533319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913777615"/>
                    </a:ext>
                  </a:extLst>
                </a:gridCol>
                <a:gridCol w="429235">
                  <a:extLst>
                    <a:ext uri="{9D8B030D-6E8A-4147-A177-3AD203B41FA5}">
                      <a16:colId xmlns:a16="http://schemas.microsoft.com/office/drawing/2014/main" val="1734341814"/>
                    </a:ext>
                  </a:extLst>
                </a:gridCol>
              </a:tblGrid>
              <a:tr h="140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CIS Employment Data (most recent 1st Quarter SFY 2017-18)</a:t>
                      </a: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83632"/>
                  </a:ext>
                </a:extLst>
              </a:tr>
              <a:tr h="134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eDW Data Source:</a:t>
                      </a:r>
                    </a:p>
                  </a:txBody>
                  <a:tcPr marL="6705" marR="6705" marT="6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000366"/>
                  </a:ext>
                </a:extLst>
              </a:tr>
              <a:tr h="13409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Public Folders ‎&gt; * Group Folders * ‎&gt; Commonly Used OLTL Reports ‎&gt; SubMACC for Long-Term Care Comm &gt; Employ and Income Infor for Waiver Recipients</a:t>
                      </a:r>
                    </a:p>
                  </a:txBody>
                  <a:tcPr marL="60342" marR="6705" marT="6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042714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705" marR="6705" marT="67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924873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Waiver/Employment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2589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60342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066101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055282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97678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Employment     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06429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064215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60342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338464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38374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921385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Employment     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279679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2266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60342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750490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266262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408825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Employment     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697955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433083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60342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611661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5782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088643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Employment     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322021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783669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60342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649942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854593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Employment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887228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Employment                                                </a:t>
                      </a:r>
                    </a:p>
                  </a:txBody>
                  <a:tcPr marL="120684" marR="6705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05" marR="60342" marT="670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0342" marT="6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04686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81959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Waivers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705" marR="60342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494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4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NHT and MFP Transitions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22504" y="1424780"/>
          <a:ext cx="7698991" cy="4351339"/>
        </p:xfrm>
        <a:graphic>
          <a:graphicData uri="http://schemas.openxmlformats.org/drawingml/2006/table">
            <a:tbl>
              <a:tblPr/>
              <a:tblGrid>
                <a:gridCol w="1605230">
                  <a:extLst>
                    <a:ext uri="{9D8B030D-6E8A-4147-A177-3AD203B41FA5}">
                      <a16:colId xmlns:a16="http://schemas.microsoft.com/office/drawing/2014/main" val="3012213951"/>
                    </a:ext>
                  </a:extLst>
                </a:gridCol>
                <a:gridCol w="1311703">
                  <a:extLst>
                    <a:ext uri="{9D8B030D-6E8A-4147-A177-3AD203B41FA5}">
                      <a16:colId xmlns:a16="http://schemas.microsoft.com/office/drawing/2014/main" val="2025150655"/>
                    </a:ext>
                  </a:extLst>
                </a:gridCol>
                <a:gridCol w="1700016">
                  <a:extLst>
                    <a:ext uri="{9D8B030D-6E8A-4147-A177-3AD203B41FA5}">
                      <a16:colId xmlns:a16="http://schemas.microsoft.com/office/drawing/2014/main" val="134202240"/>
                    </a:ext>
                  </a:extLst>
                </a:gridCol>
                <a:gridCol w="1602173">
                  <a:extLst>
                    <a:ext uri="{9D8B030D-6E8A-4147-A177-3AD203B41FA5}">
                      <a16:colId xmlns:a16="http://schemas.microsoft.com/office/drawing/2014/main" val="2147228790"/>
                    </a:ext>
                  </a:extLst>
                </a:gridCol>
                <a:gridCol w="1479869">
                  <a:extLst>
                    <a:ext uri="{9D8B030D-6E8A-4147-A177-3AD203B41FA5}">
                      <a16:colId xmlns:a16="http://schemas.microsoft.com/office/drawing/2014/main" val="1691300314"/>
                    </a:ext>
                  </a:extLst>
                </a:gridCol>
              </a:tblGrid>
              <a:tr h="468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NHT02 Service Deliveries Count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those who were also MFP *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Participants who were MFP only **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NHT Transitions who also had MFP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70771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742849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706388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02352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94393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549564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0560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05482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68926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405494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45448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1764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180" marR="9180" marT="9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93681"/>
                  </a:ext>
                </a:extLst>
              </a:tr>
              <a:tr h="22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849277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for Period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180" marR="9180" marT="9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39528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579991"/>
                  </a:ext>
                </a:extLst>
              </a:tr>
              <a:tr h="18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Based on MFP anytime around NHT completion</a:t>
                      </a: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617356"/>
                  </a:ext>
                </a:extLst>
              </a:tr>
              <a:tr h="1836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Based on MFP Facility Begin Date</a:t>
                      </a: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96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9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NHT Transitions to First Date of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NHT Transition during January – March</a:t>
            </a:r>
          </a:p>
          <a:p>
            <a:r>
              <a:rPr lang="en-US" sz="1000" dirty="0" smtClean="0"/>
              <a:t>Went to OLTL Waiver</a:t>
            </a:r>
          </a:p>
          <a:p>
            <a:r>
              <a:rPr lang="en-US" sz="1000" dirty="0" smtClean="0"/>
              <a:t>Non Service Coordination First Paid Date of Service</a:t>
            </a:r>
            <a:endParaRPr lang="en-US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76405" y="1090147"/>
          <a:ext cx="7781925" cy="444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7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AutoShape 2" descr="Image result for question ma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LTSS </a:t>
            </a:r>
            <a:r>
              <a:rPr lang="en-US" dirty="0" err="1" smtClean="0"/>
              <a:t>SubMAAC</a:t>
            </a:r>
            <a:r>
              <a:rPr lang="en-US" dirty="0" smtClean="0"/>
              <a:t> Updates -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Long-term Care Enrollment Updates</a:t>
            </a:r>
          </a:p>
          <a:p>
            <a:r>
              <a:rPr lang="en-US" dirty="0" smtClean="0"/>
              <a:t>IEB Performance Updates</a:t>
            </a:r>
          </a:p>
          <a:p>
            <a:r>
              <a:rPr lang="en-US" dirty="0" smtClean="0"/>
              <a:t>Participant ‘Churn’ Reports</a:t>
            </a:r>
          </a:p>
          <a:p>
            <a:r>
              <a:rPr lang="en-US" dirty="0" smtClean="0"/>
              <a:t>Aging Waiver Service Coordination Plan Management</a:t>
            </a:r>
          </a:p>
          <a:p>
            <a:r>
              <a:rPr lang="en-US" dirty="0" smtClean="0"/>
              <a:t>Nursing Home Transition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Aging Waiver Enrollment Volumes</a:t>
            </a:r>
            <a:br>
              <a:rPr lang="en-US" sz="2400" b="1" dirty="0">
                <a:latin typeface="Arial Black" panose="020B0A04020102020204" pitchFamily="34" charset="0"/>
              </a:rPr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11193"/>
              </p:ext>
            </p:extLst>
          </p:nvPr>
        </p:nvGraphicFramePr>
        <p:xfrm>
          <a:off x="1447800" y="1036116"/>
          <a:ext cx="6159500" cy="2469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900">
                  <a:extLst>
                    <a:ext uri="{9D8B030D-6E8A-4147-A177-3AD203B41FA5}">
                      <a16:colId xmlns:a16="http://schemas.microsoft.com/office/drawing/2014/main" val="48920047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74255278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59193142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74519229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578855370"/>
                    </a:ext>
                  </a:extLst>
                </a:gridCol>
              </a:tblGrid>
              <a:tr h="210998"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effectLst/>
                        </a:rPr>
                        <a:t>Aging Waiver Enrollment Volumes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01591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Month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873759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January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346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474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477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774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8292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February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256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463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681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882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99949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March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589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628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946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1003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03823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April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573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533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856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942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92658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May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389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402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814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893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23665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June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526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545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857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742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75997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July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484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644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285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789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45532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August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498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873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495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 1038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4648"/>
                  </a:ext>
                </a:extLst>
              </a:tr>
              <a:tr h="2325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September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611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749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538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 868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62078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October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594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654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730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1090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15421"/>
                  </a:ext>
                </a:extLst>
              </a:tr>
              <a:tr h="15328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November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409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492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867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919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25155"/>
                  </a:ext>
                </a:extLst>
              </a:tr>
              <a:tr h="2325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u="none" strike="noStrike" dirty="0">
                          <a:effectLst/>
                        </a:rPr>
                        <a:t>December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>
                          <a:effectLst/>
                        </a:rPr>
                        <a:t>483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556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u="none" strike="noStrike" dirty="0">
                          <a:effectLst/>
                        </a:rPr>
                        <a:t>1207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48072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104584"/>
              </p:ext>
            </p:extLst>
          </p:nvPr>
        </p:nvGraphicFramePr>
        <p:xfrm>
          <a:off x="1447800" y="3429000"/>
          <a:ext cx="6159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4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Application Processing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59110"/>
              </p:ext>
            </p:extLst>
          </p:nvPr>
        </p:nvGraphicFramePr>
        <p:xfrm>
          <a:off x="381001" y="1676400"/>
          <a:ext cx="8614406" cy="1297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101861617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075402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5158458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4995435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4346867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18053593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289202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9548101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531836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9931581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5040000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896849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00599679"/>
                    </a:ext>
                  </a:extLst>
                </a:gridCol>
                <a:gridCol w="491380">
                  <a:extLst>
                    <a:ext uri="{9D8B030D-6E8A-4147-A177-3AD203B41FA5}">
                      <a16:colId xmlns:a16="http://schemas.microsoft.com/office/drawing/2014/main" val="290760572"/>
                    </a:ext>
                  </a:extLst>
                </a:gridCol>
                <a:gridCol w="499220">
                  <a:extLst>
                    <a:ext uri="{9D8B030D-6E8A-4147-A177-3AD203B41FA5}">
                      <a16:colId xmlns:a16="http://schemas.microsoft.com/office/drawing/2014/main" val="656489145"/>
                    </a:ext>
                  </a:extLst>
                </a:gridCol>
                <a:gridCol w="461007">
                  <a:extLst>
                    <a:ext uri="{9D8B030D-6E8A-4147-A177-3AD203B41FA5}">
                      <a16:colId xmlns:a16="http://schemas.microsoft.com/office/drawing/2014/main" val="3208739880"/>
                    </a:ext>
                  </a:extLst>
                </a:gridCol>
              </a:tblGrid>
              <a:tr h="467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Wavier Applications Average Days to Complete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2015QTR2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 QTR4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 QTR2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 QTR4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2017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2017 QTR 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2017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83823"/>
                  </a:ext>
                </a:extLst>
              </a:tr>
              <a:tr h="116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Under 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60432"/>
                  </a:ext>
                </a:extLst>
              </a:tr>
              <a:tr h="116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Over 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448647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80039"/>
              </p:ext>
            </p:extLst>
          </p:nvPr>
        </p:nvGraphicFramePr>
        <p:xfrm>
          <a:off x="1066800" y="2974077"/>
          <a:ext cx="723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Completed &lt; 90 Days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51103"/>
              </p:ext>
            </p:extLst>
          </p:nvPr>
        </p:nvGraphicFramePr>
        <p:xfrm>
          <a:off x="457200" y="1981200"/>
          <a:ext cx="7886702" cy="1482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64306600"/>
                    </a:ext>
                  </a:extLst>
                </a:gridCol>
                <a:gridCol w="441066">
                  <a:extLst>
                    <a:ext uri="{9D8B030D-6E8A-4147-A177-3AD203B41FA5}">
                      <a16:colId xmlns:a16="http://schemas.microsoft.com/office/drawing/2014/main" val="3708415949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831020329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168023881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23769389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719634738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1954672735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2655711363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1214881069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844903053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707222720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4175198868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3898512558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3107485043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3835209752"/>
                    </a:ext>
                  </a:extLst>
                </a:gridCol>
                <a:gridCol w="422974">
                  <a:extLst>
                    <a:ext uri="{9D8B030D-6E8A-4147-A177-3AD203B41FA5}">
                      <a16:colId xmlns:a16="http://schemas.microsoft.com/office/drawing/2014/main" val="737210087"/>
                    </a:ext>
                  </a:extLst>
                </a:gridCol>
              </a:tblGrid>
              <a:tr h="264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Wavier Applications Average Days to Complete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2014 QTR4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2015QTR2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2015 QTR4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 QTR1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2016 QTR2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2016 QTR3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2016 QTR4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2017 QTR1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2017 QTR 2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2017 QTR3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730416"/>
                  </a:ext>
                </a:extLst>
              </a:tr>
              <a:tr h="1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Under 60 Compliance percentage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60%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83%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88%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94%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94%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94%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94%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94%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91%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88%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89427"/>
                  </a:ext>
                </a:extLst>
              </a:tr>
              <a:tr h="1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Over 60 Compliance Percentage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9" marR="6609" marT="6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50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4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Referrals 3</a:t>
            </a:r>
            <a:r>
              <a:rPr lang="en-US" baseline="30000" dirty="0" smtClean="0"/>
              <a:t>rd</a:t>
            </a:r>
            <a:r>
              <a:rPr lang="en-US" dirty="0" smtClean="0"/>
              <a:t> Quarter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1066799"/>
          </a:xfrm>
        </p:spPr>
        <p:txBody>
          <a:bodyPr/>
          <a:lstStyle/>
          <a:p>
            <a:r>
              <a:rPr lang="en-US" dirty="0" smtClean="0"/>
              <a:t>Referrals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Quarter in </a:t>
            </a:r>
            <a:r>
              <a:rPr lang="en-US" dirty="0" smtClean="0"/>
              <a:t>2016 and 2017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2017 - 23918</a:t>
            </a:r>
          </a:p>
          <a:p>
            <a:pPr lvl="1"/>
            <a:r>
              <a:rPr lang="en-US" dirty="0" smtClean="0"/>
              <a:t>     2016 - 19404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914400"/>
          </a:xfrm>
        </p:spPr>
        <p:txBody>
          <a:bodyPr/>
          <a:lstStyle/>
          <a:p>
            <a:r>
              <a:rPr lang="en-US" dirty="0" smtClean="0"/>
              <a:t>Not return </a:t>
            </a:r>
            <a:r>
              <a:rPr lang="en-US" dirty="0"/>
              <a:t>a</a:t>
            </a:r>
            <a:r>
              <a:rPr lang="en-US" dirty="0" smtClean="0"/>
              <a:t>pplication by month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8" y="3048000"/>
            <a:ext cx="841149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Call Center Request – 3</a:t>
            </a:r>
            <a:r>
              <a:rPr lang="en-US" baseline="30000" dirty="0" smtClean="0"/>
              <a:t>rd</a:t>
            </a:r>
            <a:r>
              <a:rPr lang="en-US" dirty="0" smtClean="0"/>
              <a:t> Quarter Comparison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184446" cy="796865"/>
          </a:xfrm>
        </p:spPr>
        <p:txBody>
          <a:bodyPr/>
          <a:lstStyle/>
          <a:p>
            <a:r>
              <a:rPr lang="en-US" dirty="0" smtClean="0"/>
              <a:t>    IEB Call Center Request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Quarter </a:t>
            </a:r>
            <a:r>
              <a:rPr lang="en-US" dirty="0" smtClean="0"/>
              <a:t>in 2016 and 2017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818444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4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OLTL Complaint Tracking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1575876"/>
              </p:ext>
            </p:extLst>
          </p:nvPr>
        </p:nvGraphicFramePr>
        <p:xfrm>
          <a:off x="381000" y="1905000"/>
          <a:ext cx="3319013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Indicate</a:t>
                      </a:r>
                      <a:r>
                        <a:rPr lang="en-US" sz="1400" baseline="0" dirty="0" smtClean="0"/>
                        <a:t> About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 Update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 Inquiry/Issue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Referrals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PA600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Costumer Service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1768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Entry Issue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LCD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</a:t>
                      </a:r>
                      <a:r>
                        <a:rPr lang="en-US" sz="1400" baseline="0" dirty="0" smtClean="0"/>
                        <a:t> Mailings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Escalation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Ineligible</a:t>
                      </a:r>
                      <a:r>
                        <a:rPr lang="en-US" sz="1400" baseline="0" dirty="0" smtClean="0"/>
                        <a:t> Closed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1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 Inquiry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502237"/>
              </p:ext>
            </p:extLst>
          </p:nvPr>
        </p:nvGraphicFramePr>
        <p:xfrm>
          <a:off x="4038600" y="1905000"/>
          <a:ext cx="2173856" cy="282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Indicate About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Client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Escalation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Violation Rights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 Inquiry Issue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 Update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956267"/>
              </p:ext>
            </p:extLst>
          </p:nvPr>
        </p:nvGraphicFramePr>
        <p:xfrm>
          <a:off x="6705600" y="1905000"/>
          <a:ext cx="1792856" cy="204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Indicate</a:t>
                      </a:r>
                      <a:r>
                        <a:rPr lang="en-US" sz="1400" baseline="0" dirty="0" smtClean="0"/>
                        <a:t> About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1768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Escalation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Customer Service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Referrals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295400"/>
            <a:ext cx="331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September, 2017 = 140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217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October, 2017 = 19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349433"/>
            <a:ext cx="237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November, 2017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7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Survey 3</a:t>
            </a:r>
            <a:r>
              <a:rPr lang="en-US" baseline="30000" dirty="0" smtClean="0"/>
              <a:t>rd</a:t>
            </a:r>
            <a:r>
              <a:rPr lang="en-US" dirty="0" smtClean="0"/>
              <a:t> Quarter in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95478"/>
              </a:solidFill>
            </a:endParaRPr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34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83954"/>
      </p:ext>
    </p:extLst>
  </p:cSld>
  <p:clrMapOvr>
    <a:masterClrMapping/>
  </p:clrMapOvr>
</p:sld>
</file>

<file path=ppt/theme/theme1.xml><?xml version="1.0" encoding="utf-8"?>
<a:theme xmlns:a="http://schemas.openxmlformats.org/drawingml/2006/main" name="DHS Presentations Template 1v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bMAAC Updates 10-10-2017.potx" id="{937559B0-A458-4E85-8B8F-7ACAE02469A3}" vid="{5DA96668-C8B1-499A-95B9-1AB823B1E1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353C57BF2A242AD7382073C4DE61F" ma:contentTypeVersion="1" ma:contentTypeDescription="Create a new document." ma:contentTypeScope="" ma:versionID="a45d0a9fa979fedc137bb01ebf8459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3096C6-2BA2-496E-8E0E-A6AC0EE3BAE5}"/>
</file>

<file path=customXml/itemProps2.xml><?xml version="1.0" encoding="utf-8"?>
<ds:datastoreItem xmlns:ds="http://schemas.openxmlformats.org/officeDocument/2006/customXml" ds:itemID="{5FD9F6EF-9E30-4A13-AD53-7B6004E8BC77}"/>
</file>

<file path=customXml/itemProps3.xml><?xml version="1.0" encoding="utf-8"?>
<ds:datastoreItem xmlns:ds="http://schemas.openxmlformats.org/officeDocument/2006/customXml" ds:itemID="{5FFDDF71-4EC4-4F7F-901E-03771A4196A9}"/>
</file>

<file path=docProps/app.xml><?xml version="1.0" encoding="utf-8"?>
<Properties xmlns="http://schemas.openxmlformats.org/officeDocument/2006/extended-properties" xmlns:vt="http://schemas.openxmlformats.org/officeDocument/2006/docPropsVTypes">
  <Template>SubMAAC Updates 10-10-2017</Template>
  <TotalTime>77</TotalTime>
  <Words>1676</Words>
  <Application>Microsoft Office PowerPoint</Application>
  <PresentationFormat>On-screen Show (4:3)</PresentationFormat>
  <Paragraphs>1173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Tahoma</vt:lpstr>
      <vt:lpstr>DHS Presentations Template 1v3</vt:lpstr>
      <vt:lpstr>LTSS SUBMAAC UPDATES</vt:lpstr>
      <vt:lpstr>LTSS SubMAAC Updates - Agenda</vt:lpstr>
      <vt:lpstr>Aging Waiver Enrollment Volumes </vt:lpstr>
      <vt:lpstr>Enrollment Application Processing </vt:lpstr>
      <vt:lpstr>Applications Completed &lt; 90 Days</vt:lpstr>
      <vt:lpstr> Referrals 3rd Quarter Comparisons</vt:lpstr>
      <vt:lpstr> Call Center Request – 3rd Quarter Comparison</vt:lpstr>
      <vt:lpstr>OLTL Complaint Tracking </vt:lpstr>
      <vt:lpstr>Caller Survey 3rd Quarter in 2017</vt:lpstr>
      <vt:lpstr> Outbound Dialer </vt:lpstr>
      <vt:lpstr>Procurement Updates</vt:lpstr>
      <vt:lpstr>Consumer and Churn Reports – Snap Shot</vt:lpstr>
      <vt:lpstr>Employment</vt:lpstr>
      <vt:lpstr>NHT and MFP Transitions</vt:lpstr>
      <vt:lpstr>NHT Transitions to First Date of Service</vt:lpstr>
      <vt:lpstr>Questions</vt:lpstr>
    </vt:vector>
  </TitlesOfParts>
  <Company>Pennsylvania Department of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LTSS SubMAAC Updates</dc:title>
  <dc:creator>Hancock, Kevin</dc:creator>
  <cp:lastModifiedBy>Magloire, Gabriel</cp:lastModifiedBy>
  <cp:revision>13</cp:revision>
  <cp:lastPrinted>2009-01-26T15:49:04Z</cp:lastPrinted>
  <dcterms:created xsi:type="dcterms:W3CDTF">2017-12-10T18:15:17Z</dcterms:created>
  <dcterms:modified xsi:type="dcterms:W3CDTF">2017-12-11T12:34:42Z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0x0101000BC353C57BF2A242AD7382073C4DE61F</vt:lpwstr>
  </property>
  <property fmtid="{D5CDD505-2E9C-101B-9397-08002B2CF9AE}" pid="3" name="Order">
    <vt:r8>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