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9"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073"/>
  </p:normalViewPr>
  <p:slideViewPr>
    <p:cSldViewPr snapToGrid="0" snapToObjects="1">
      <p:cViewPr varScale="1">
        <p:scale>
          <a:sx n="124" d="100"/>
          <a:sy n="124" d="100"/>
        </p:scale>
        <p:origin x="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customXml" Target="../customXml/item2.xml"/><Relationship Id="rId12" Type="http://schemas.openxmlformats.org/officeDocument/2006/relationships/slide" Target="slides/slide11.xml"/><Relationship Id="rId17" Type="http://schemas.openxmlformats.org/officeDocument/2006/relationships/viewProps" Target="viewProps.xml"/><Relationship Id="rId7" Type="http://schemas.openxmlformats.org/officeDocument/2006/relationships/slide" Target="slides/slide6.xml"/><Relationship Id="rId16" Type="http://schemas.openxmlformats.org/officeDocument/2006/relationships/presProps" Target="presProps.xml"/><Relationship Id="rId2" Type="http://schemas.openxmlformats.org/officeDocument/2006/relationships/slide" Target="slides/slide1.xml"/><Relationship Id="rId20" Type="http://schemas.openxmlformats.org/officeDocument/2006/relationships/customXml" Target="../customXml/item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5" Type="http://schemas.openxmlformats.org/officeDocument/2006/relationships/slide" Target="slides/slide4.xml"/><Relationship Id="rId19" Type="http://schemas.openxmlformats.org/officeDocument/2006/relationships/tableStyles" Target="tableStyles.xml"/><Relationship Id="rId10" Type="http://schemas.openxmlformats.org/officeDocument/2006/relationships/slide" Target="slides/slide9.xml"/><Relationship Id="rId14" Type="http://schemas.openxmlformats.org/officeDocument/2006/relationships/slide" Target="slides/slide13.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D78D8-F86F-4E41-9B49-BD1A7002C80C}"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1856832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D78D8-F86F-4E41-9B49-BD1A7002C80C}"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34741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D78D8-F86F-4E41-9B49-BD1A7002C80C}"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4417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D78D8-F86F-4E41-9B49-BD1A7002C80C}"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54881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D78D8-F86F-4E41-9B49-BD1A7002C80C}"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471104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D78D8-F86F-4E41-9B49-BD1A7002C80C}"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8389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D78D8-F86F-4E41-9B49-BD1A7002C80C}" type="datetimeFigureOut">
              <a:rPr lang="en-US" smtClean="0"/>
              <a:t>10/10/17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132720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D78D8-F86F-4E41-9B49-BD1A7002C80C}" type="datetimeFigureOut">
              <a:rPr lang="en-US" smtClean="0"/>
              <a:t>10/10/17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39708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D78D8-F86F-4E41-9B49-BD1A7002C80C}" type="datetimeFigureOut">
              <a:rPr lang="en-US" smtClean="0"/>
              <a:t>10/10/17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16149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D78D8-F86F-4E41-9B49-BD1A7002C80C}"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194140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D78D8-F86F-4E41-9B49-BD1A7002C80C}"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756D-90FD-5A4A-A39E-D397D04EBCDD}" type="slidenum">
              <a:rPr lang="en-US" smtClean="0"/>
              <a:t>‹#›</a:t>
            </a:fld>
            <a:endParaRPr lang="en-US"/>
          </a:p>
        </p:txBody>
      </p:sp>
    </p:spTree>
    <p:extLst>
      <p:ext uri="{BB962C8B-B14F-4D97-AF65-F5344CB8AC3E}">
        <p14:creationId xmlns:p14="http://schemas.microsoft.com/office/powerpoint/2010/main" val="265788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D78D8-F86F-4E41-9B49-BD1A7002C80C}" type="datetimeFigureOut">
              <a:rPr lang="en-US" smtClean="0"/>
              <a:t>10/10/17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756D-90FD-5A4A-A39E-D397D04EBCDD}" type="slidenum">
              <a:rPr lang="en-US" smtClean="0"/>
              <a:t>‹#›</a:t>
            </a:fld>
            <a:endParaRPr lang="en-US"/>
          </a:p>
        </p:txBody>
      </p:sp>
    </p:spTree>
    <p:extLst>
      <p:ext uri="{BB962C8B-B14F-4D97-AF65-F5344CB8AC3E}">
        <p14:creationId xmlns:p14="http://schemas.microsoft.com/office/powerpoint/2010/main" val="1498123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br>
              <a:rPr lang="en-US" dirty="0" smtClean="0"/>
            </a:br>
            <a:r>
              <a:rPr lang="en-US" i="1" dirty="0" smtClean="0"/>
              <a:t>FED-LCD Beta Test</a:t>
            </a:r>
            <a:endParaRPr lang="en-US" i="1" dirty="0"/>
          </a:p>
        </p:txBody>
      </p:sp>
      <p:sp>
        <p:nvSpPr>
          <p:cNvPr id="3" name="Subtitle 2"/>
          <p:cNvSpPr>
            <a:spLocks noGrp="1"/>
          </p:cNvSpPr>
          <p:nvPr>
            <p:ph type="subTitle" idx="1"/>
          </p:nvPr>
        </p:nvSpPr>
        <p:spPr/>
        <p:txBody>
          <a:bodyPr/>
          <a:lstStyle/>
          <a:p>
            <a:r>
              <a:rPr lang="en-US" dirty="0" smtClean="0"/>
              <a:t>28 September 2017</a:t>
            </a:r>
            <a:endParaRPr lang="en-US" dirty="0"/>
          </a:p>
        </p:txBody>
      </p:sp>
    </p:spTree>
    <p:extLst>
      <p:ext uri="{BB962C8B-B14F-4D97-AF65-F5344CB8AC3E}">
        <p14:creationId xmlns:p14="http://schemas.microsoft.com/office/powerpoint/2010/main" val="1519046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43139" y="1000125"/>
            <a:ext cx="7958136" cy="5657850"/>
          </a:xfrm>
          <a:prstGeom prst="rect">
            <a:avLst/>
          </a:prstGeom>
        </p:spPr>
      </p:pic>
      <p:sp>
        <p:nvSpPr>
          <p:cNvPr id="5" name="Title 4"/>
          <p:cNvSpPr>
            <a:spLocks noGrp="1"/>
          </p:cNvSpPr>
          <p:nvPr>
            <p:ph type="title"/>
          </p:nvPr>
        </p:nvSpPr>
        <p:spPr>
          <a:xfrm>
            <a:off x="271462" y="265111"/>
            <a:ext cx="11272837" cy="1325563"/>
          </a:xfrm>
        </p:spPr>
        <p:txBody>
          <a:bodyPr>
            <a:normAutofit/>
          </a:bodyPr>
          <a:lstStyle/>
          <a:p>
            <a:r>
              <a:rPr lang="en-US" dirty="0" smtClean="0"/>
              <a:t>Age &lt; 60 and 60+ Do Not Differ in FED Disability Profiles</a:t>
            </a:r>
            <a:endParaRPr lang="en-US" dirty="0"/>
          </a:p>
        </p:txBody>
      </p:sp>
    </p:spTree>
    <p:extLst>
      <p:ext uri="{BB962C8B-B14F-4D97-AF65-F5344CB8AC3E}">
        <p14:creationId xmlns:p14="http://schemas.microsoft.com/office/powerpoint/2010/main" val="46825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8762154"/>
              </p:ext>
            </p:extLst>
          </p:nvPr>
        </p:nvGraphicFramePr>
        <p:xfrm>
          <a:off x="800100" y="614364"/>
          <a:ext cx="10487026" cy="5615941"/>
        </p:xfrm>
        <a:graphic>
          <a:graphicData uri="http://schemas.openxmlformats.org/drawingml/2006/table">
            <a:tbl>
              <a:tblPr firstRow="1" firstCol="1" bandRow="1">
                <a:tableStyleId>{5C22544A-7EE6-4342-B048-85BDC9FD1C3A}</a:tableStyleId>
              </a:tblPr>
              <a:tblGrid>
                <a:gridCol w="2276030">
                  <a:extLst>
                    <a:ext uri="{9D8B030D-6E8A-4147-A177-3AD203B41FA5}">
                      <a16:colId xmlns:a16="http://schemas.microsoft.com/office/drawing/2014/main" xmlns="" val="20000"/>
                    </a:ext>
                  </a:extLst>
                </a:gridCol>
                <a:gridCol w="1348333">
                  <a:extLst>
                    <a:ext uri="{9D8B030D-6E8A-4147-A177-3AD203B41FA5}">
                      <a16:colId xmlns:a16="http://schemas.microsoft.com/office/drawing/2014/main" xmlns="" val="20001"/>
                    </a:ext>
                  </a:extLst>
                </a:gridCol>
                <a:gridCol w="1452050">
                  <a:extLst>
                    <a:ext uri="{9D8B030D-6E8A-4147-A177-3AD203B41FA5}">
                      <a16:colId xmlns:a16="http://schemas.microsoft.com/office/drawing/2014/main" xmlns="" val="20002"/>
                    </a:ext>
                  </a:extLst>
                </a:gridCol>
                <a:gridCol w="1884208">
                  <a:extLst>
                    <a:ext uri="{9D8B030D-6E8A-4147-A177-3AD203B41FA5}">
                      <a16:colId xmlns:a16="http://schemas.microsoft.com/office/drawing/2014/main" xmlns="" val="20003"/>
                    </a:ext>
                  </a:extLst>
                </a:gridCol>
                <a:gridCol w="1970638">
                  <a:extLst>
                    <a:ext uri="{9D8B030D-6E8A-4147-A177-3AD203B41FA5}">
                      <a16:colId xmlns:a16="http://schemas.microsoft.com/office/drawing/2014/main" xmlns="" val="20004"/>
                    </a:ext>
                  </a:extLst>
                </a:gridCol>
                <a:gridCol w="1555767">
                  <a:extLst>
                    <a:ext uri="{9D8B030D-6E8A-4147-A177-3AD203B41FA5}">
                      <a16:colId xmlns:a16="http://schemas.microsoft.com/office/drawing/2014/main" xmlns="" val="20005"/>
                    </a:ext>
                  </a:extLst>
                </a:gridCol>
              </a:tblGrid>
              <a:tr h="1100137">
                <a:tc gridSpan="3">
                  <a:txBody>
                    <a:bodyPr/>
                    <a:lstStyle/>
                    <a:p>
                      <a:pPr marL="0" marR="0">
                        <a:spcBef>
                          <a:spcPts val="0"/>
                        </a:spcBef>
                        <a:spcAft>
                          <a:spcPts val="0"/>
                        </a:spcAft>
                      </a:pPr>
                      <a:r>
                        <a:rPr lang="en-US" sz="2400" u="none" strike="noStrike" dirty="0">
                          <a:effectLst/>
                        </a:rPr>
                        <a:t> </a:t>
                      </a:r>
                      <a:endParaRPr lang="en-US" sz="2000" u="sng" dirty="0">
                        <a:solidFill>
                          <a:srgbClr val="660066"/>
                        </a:solidFill>
                        <a:effectLst/>
                        <a:latin typeface="Arial" charset="0"/>
                        <a:ea typeface="DengXian" charset="-122"/>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US" sz="2400" u="none" strike="noStrike">
                          <a:effectLst/>
                        </a:rPr>
                        <a:t>FED Diagnostics Relative to LCD Assessor NFCE Determination as Gold Standard</a:t>
                      </a:r>
                      <a:endParaRPr lang="en-US" sz="2000" u="sng">
                        <a:effectLst/>
                      </a:endParaRPr>
                    </a:p>
                    <a:p>
                      <a:pPr marL="0" marR="0">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231583">
                <a:tc>
                  <a:txBody>
                    <a:bodyPr/>
                    <a:lstStyle/>
                    <a:p>
                      <a:pPr marL="0" marR="0">
                        <a:spcBef>
                          <a:spcPts val="0"/>
                        </a:spcBef>
                        <a:spcAft>
                          <a:spcPts val="0"/>
                        </a:spcAft>
                      </a:pPr>
                      <a:r>
                        <a:rPr lang="en-US" sz="2400" u="none" strike="noStrike">
                          <a:effectLst/>
                        </a:rPr>
                        <a:t>Sample </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FED NFCE, %</a:t>
                      </a:r>
                      <a:endParaRPr lang="en-US" sz="2000" u="sng">
                        <a:effectLst/>
                      </a:endParaRPr>
                    </a:p>
                    <a:p>
                      <a:pPr marL="0" marR="0">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dirty="0">
                          <a:effectLst/>
                        </a:rPr>
                        <a:t>LCD</a:t>
                      </a:r>
                      <a:endParaRPr lang="en-US" sz="2000" u="sng" dirty="0">
                        <a:effectLst/>
                      </a:endParaRPr>
                    </a:p>
                    <a:p>
                      <a:pPr marL="0" marR="0">
                        <a:spcBef>
                          <a:spcPts val="0"/>
                        </a:spcBef>
                        <a:spcAft>
                          <a:spcPts val="0"/>
                        </a:spcAft>
                      </a:pPr>
                      <a:r>
                        <a:rPr lang="en-US" sz="2400" u="none" strike="noStrike" dirty="0">
                          <a:effectLst/>
                        </a:rPr>
                        <a:t>NFCE %</a:t>
                      </a:r>
                      <a:endParaRPr lang="en-US" sz="2000" u="sng" dirty="0">
                        <a:effectLst/>
                      </a:endParaRPr>
                    </a:p>
                    <a:p>
                      <a:pPr marL="0" marR="0">
                        <a:spcBef>
                          <a:spcPts val="0"/>
                        </a:spcBef>
                        <a:spcAft>
                          <a:spcPts val="0"/>
                        </a:spcAft>
                      </a:pPr>
                      <a:r>
                        <a:rPr lang="en-US" sz="2400" u="none" strike="noStrike" dirty="0">
                          <a:effectLst/>
                        </a:rPr>
                        <a:t> </a:t>
                      </a:r>
                      <a:endParaRPr lang="en-US" sz="2000" u="sng" dirty="0">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dirty="0">
                          <a:effectLst/>
                        </a:rPr>
                        <a:t>Sensitivity, %</a:t>
                      </a:r>
                      <a:endParaRPr lang="en-US" sz="2000" u="sng" dirty="0">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Specificity, %</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Kappa</a:t>
                      </a:r>
                      <a:endParaRPr lang="en-US" sz="2000" u="sng">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1"/>
                  </a:ext>
                </a:extLst>
              </a:tr>
              <a:tr h="1231583">
                <a:tc>
                  <a:txBody>
                    <a:bodyPr/>
                    <a:lstStyle/>
                    <a:p>
                      <a:pPr marL="0" marR="0">
                        <a:spcBef>
                          <a:spcPts val="0"/>
                        </a:spcBef>
                        <a:spcAft>
                          <a:spcPts val="0"/>
                        </a:spcAft>
                      </a:pPr>
                      <a:r>
                        <a:rPr lang="en-US" sz="2400" u="none" strike="noStrike">
                          <a:effectLst/>
                        </a:rPr>
                        <a:t>Total </a:t>
                      </a:r>
                      <a:endParaRPr lang="en-US" sz="2000" u="sng">
                        <a:effectLst/>
                      </a:endParaRPr>
                    </a:p>
                    <a:p>
                      <a:pPr marL="0" marR="0">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72.6</a:t>
                      </a:r>
                      <a:endParaRPr lang="en-US" sz="2000" u="sng">
                        <a:effectLst/>
                      </a:endParaRPr>
                    </a:p>
                    <a:p>
                      <a:pPr marL="0" marR="0">
                        <a:spcBef>
                          <a:spcPts val="0"/>
                        </a:spcBef>
                        <a:spcAft>
                          <a:spcPts val="0"/>
                        </a:spcAft>
                      </a:pPr>
                      <a:r>
                        <a:rPr lang="en-US" sz="2400" u="none" strike="noStrike">
                          <a:effectLst/>
                        </a:rPr>
                        <a:t>(n=167)</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71.3</a:t>
                      </a:r>
                      <a:endParaRPr lang="en-US" sz="2000" u="sng">
                        <a:effectLst/>
                      </a:endParaRPr>
                    </a:p>
                    <a:p>
                      <a:pPr marL="0" marR="0">
                        <a:spcBef>
                          <a:spcPts val="0"/>
                        </a:spcBef>
                        <a:spcAft>
                          <a:spcPts val="0"/>
                        </a:spcAft>
                      </a:pPr>
                      <a:r>
                        <a:rPr lang="en-US" sz="2400" u="none" strike="noStrike">
                          <a:effectLst/>
                        </a:rPr>
                        <a:t>(n=159)</a:t>
                      </a:r>
                      <a:endParaRPr lang="en-US" sz="2000" u="sng">
                        <a:effectLst/>
                      </a:endParaRPr>
                    </a:p>
                    <a:p>
                      <a:pPr marL="0" marR="0">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dirty="0">
                          <a:effectLst/>
                        </a:rPr>
                        <a:t>82.5</a:t>
                      </a:r>
                      <a:endParaRPr lang="en-US" sz="2000" u="sng" dirty="0">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dirty="0">
                          <a:effectLst/>
                        </a:rPr>
                        <a:t>54.3</a:t>
                      </a:r>
                      <a:endParaRPr lang="en-US" sz="2000" u="sng" dirty="0">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.37</a:t>
                      </a:r>
                      <a:endParaRPr lang="en-US" sz="2000" u="sng">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2"/>
                  </a:ext>
                </a:extLst>
              </a:tr>
              <a:tr h="1231583">
                <a:tc>
                  <a:txBody>
                    <a:bodyPr/>
                    <a:lstStyle/>
                    <a:p>
                      <a:pPr marL="0" marR="0">
                        <a:spcBef>
                          <a:spcPts val="0"/>
                        </a:spcBef>
                        <a:spcAft>
                          <a:spcPts val="0"/>
                        </a:spcAft>
                      </a:pPr>
                      <a:r>
                        <a:rPr lang="en-US" sz="2400" u="none" strike="noStrike">
                          <a:effectLst/>
                        </a:rPr>
                        <a:t>Age &lt;60</a:t>
                      </a:r>
                      <a:endParaRPr lang="en-US" sz="2000" u="sng">
                        <a:effectLst/>
                      </a:endParaRPr>
                    </a:p>
                    <a:p>
                      <a:pPr marL="0" marR="0">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77.4</a:t>
                      </a:r>
                      <a:endParaRPr lang="en-US" sz="2000" u="sng">
                        <a:effectLst/>
                      </a:endParaRPr>
                    </a:p>
                    <a:p>
                      <a:pPr marL="0" marR="0">
                        <a:spcBef>
                          <a:spcPts val="0"/>
                        </a:spcBef>
                        <a:spcAft>
                          <a:spcPts val="0"/>
                        </a:spcAft>
                      </a:pPr>
                      <a:r>
                        <a:rPr lang="en-US" sz="2400" u="none" strike="noStrike">
                          <a:effectLst/>
                        </a:rPr>
                        <a:t>(n=53)</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75.5</a:t>
                      </a:r>
                      <a:endParaRPr lang="en-US" sz="2000" u="sng">
                        <a:effectLst/>
                      </a:endParaRPr>
                    </a:p>
                    <a:p>
                      <a:pPr marL="0" marR="0">
                        <a:spcBef>
                          <a:spcPts val="0"/>
                        </a:spcBef>
                        <a:spcAft>
                          <a:spcPts val="0"/>
                        </a:spcAft>
                      </a:pPr>
                      <a:r>
                        <a:rPr lang="en-US" sz="2400" u="none" strike="noStrike">
                          <a:effectLst/>
                        </a:rPr>
                        <a:t>(n=49)</a:t>
                      </a:r>
                      <a:endParaRPr lang="en-US" sz="2000" u="sng">
                        <a:effectLst/>
                      </a:endParaRPr>
                    </a:p>
                    <a:p>
                      <a:pPr marL="0" marR="0">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78.4</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dirty="0">
                          <a:effectLst/>
                        </a:rPr>
                        <a:t>33.3</a:t>
                      </a:r>
                      <a:endParaRPr lang="en-US" sz="2000" u="sng" dirty="0">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dirty="0">
                          <a:effectLst/>
                        </a:rPr>
                        <a:t>.12</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3"/>
                  </a:ext>
                </a:extLst>
              </a:tr>
              <a:tr h="821055">
                <a:tc>
                  <a:txBody>
                    <a:bodyPr/>
                    <a:lstStyle/>
                    <a:p>
                      <a:pPr marL="0" marR="0">
                        <a:spcBef>
                          <a:spcPts val="0"/>
                        </a:spcBef>
                        <a:spcAft>
                          <a:spcPts val="0"/>
                        </a:spcAft>
                      </a:pPr>
                      <a:r>
                        <a:rPr lang="en-US" sz="2400" u="none" strike="noStrike">
                          <a:effectLst/>
                        </a:rPr>
                        <a:t>Age 60+</a:t>
                      </a:r>
                      <a:endParaRPr lang="en-US" sz="2000" u="sng">
                        <a:effectLst/>
                      </a:endParaRPr>
                    </a:p>
                    <a:p>
                      <a:pPr marL="0" marR="0">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71.1</a:t>
                      </a:r>
                      <a:endParaRPr lang="en-US" sz="2000" u="sng">
                        <a:effectLst/>
                      </a:endParaRPr>
                    </a:p>
                    <a:p>
                      <a:pPr marL="0" marR="0">
                        <a:spcBef>
                          <a:spcPts val="0"/>
                        </a:spcBef>
                        <a:spcAft>
                          <a:spcPts val="0"/>
                        </a:spcAft>
                      </a:pPr>
                      <a:r>
                        <a:rPr lang="en-US" sz="2400" u="none" strike="noStrike">
                          <a:effectLst/>
                        </a:rPr>
                        <a:t>(n=114)</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69.1</a:t>
                      </a:r>
                      <a:endParaRPr lang="en-US" sz="2000" u="sng">
                        <a:effectLst/>
                      </a:endParaRPr>
                    </a:p>
                    <a:p>
                      <a:pPr marL="0" marR="0">
                        <a:spcBef>
                          <a:spcPts val="0"/>
                        </a:spcBef>
                        <a:spcAft>
                          <a:spcPts val="0"/>
                        </a:spcAft>
                      </a:pPr>
                      <a:r>
                        <a:rPr lang="en-US" sz="2400" u="none" strike="noStrike">
                          <a:effectLst/>
                        </a:rPr>
                        <a:t>(n=110)</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82.9</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a:effectLst/>
                        </a:rPr>
                        <a:t>64.7</a:t>
                      </a:r>
                      <a:endParaRPr lang="en-US" sz="20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400" u="none" strike="noStrike" dirty="0">
                          <a:effectLst/>
                        </a:rPr>
                        <a:t>.48</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3686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9926410"/>
              </p:ext>
            </p:extLst>
          </p:nvPr>
        </p:nvGraphicFramePr>
        <p:xfrm>
          <a:off x="1228725" y="257175"/>
          <a:ext cx="9658350" cy="6506509"/>
        </p:xfrm>
        <a:graphic>
          <a:graphicData uri="http://schemas.openxmlformats.org/drawingml/2006/table">
            <a:tbl>
              <a:tblPr firstRow="1" firstCol="1" bandRow="1">
                <a:tableStyleId>{5C22544A-7EE6-4342-B048-85BDC9FD1C3A}</a:tableStyleId>
              </a:tblPr>
              <a:tblGrid>
                <a:gridCol w="3157538">
                  <a:extLst>
                    <a:ext uri="{9D8B030D-6E8A-4147-A177-3AD203B41FA5}">
                      <a16:colId xmlns:a16="http://schemas.microsoft.com/office/drawing/2014/main" xmlns="" val="20000"/>
                    </a:ext>
                  </a:extLst>
                </a:gridCol>
                <a:gridCol w="2635087">
                  <a:extLst>
                    <a:ext uri="{9D8B030D-6E8A-4147-A177-3AD203B41FA5}">
                      <a16:colId xmlns:a16="http://schemas.microsoft.com/office/drawing/2014/main" xmlns="" val="20001"/>
                    </a:ext>
                  </a:extLst>
                </a:gridCol>
                <a:gridCol w="2040244">
                  <a:extLst>
                    <a:ext uri="{9D8B030D-6E8A-4147-A177-3AD203B41FA5}">
                      <a16:colId xmlns:a16="http://schemas.microsoft.com/office/drawing/2014/main" xmlns="" val="20002"/>
                    </a:ext>
                  </a:extLst>
                </a:gridCol>
                <a:gridCol w="1825481">
                  <a:extLst>
                    <a:ext uri="{9D8B030D-6E8A-4147-A177-3AD203B41FA5}">
                      <a16:colId xmlns:a16="http://schemas.microsoft.com/office/drawing/2014/main" xmlns="" val="20003"/>
                    </a:ext>
                  </a:extLst>
                </a:gridCol>
              </a:tblGrid>
              <a:tr h="1205585">
                <a:tc>
                  <a:txBody>
                    <a:bodyPr/>
                    <a:lstStyle/>
                    <a:p>
                      <a:pPr marL="0" marR="0">
                        <a:spcBef>
                          <a:spcPts val="0"/>
                        </a:spcBef>
                        <a:spcAft>
                          <a:spcPts val="0"/>
                        </a:spcAft>
                      </a:pPr>
                      <a:r>
                        <a:rPr lang="en-US" sz="2800" u="none" strike="noStrike" dirty="0">
                          <a:effectLst/>
                        </a:rPr>
                        <a:t> </a:t>
                      </a:r>
                      <a:endParaRPr lang="en-US" sz="2400" u="sng" dirty="0">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dirty="0">
                          <a:effectLst/>
                        </a:rPr>
                        <a:t>Total agreement, %</a:t>
                      </a:r>
                      <a:endParaRPr lang="en-US" sz="2400" u="sng" dirty="0">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dirty="0">
                          <a:effectLst/>
                        </a:rPr>
                        <a:t>Sensitivity</a:t>
                      </a:r>
                      <a:endParaRPr lang="en-US" sz="2400" u="sng" dirty="0">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Specificity</a:t>
                      </a:r>
                      <a:endParaRPr lang="en-US" sz="2400" u="sng">
                        <a:effectLst/>
                      </a:endParaRPr>
                    </a:p>
                    <a:p>
                      <a:pPr marL="0" marR="0">
                        <a:spcBef>
                          <a:spcPts val="0"/>
                        </a:spcBef>
                        <a:spcAft>
                          <a:spcPts val="0"/>
                        </a:spcAft>
                      </a:pPr>
                      <a:r>
                        <a:rPr lang="en-US" sz="2800" u="none" strike="noStrike">
                          <a:effectLst/>
                        </a:rPr>
                        <a:t> </a:t>
                      </a:r>
                      <a:endParaRPr lang="en-US" sz="2400" u="sng">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0"/>
                  </a:ext>
                </a:extLst>
              </a:tr>
              <a:tr h="803723">
                <a:tc>
                  <a:txBody>
                    <a:bodyPr/>
                    <a:lstStyle/>
                    <a:p>
                      <a:pPr marL="0" marR="0">
                        <a:spcBef>
                          <a:spcPts val="0"/>
                        </a:spcBef>
                        <a:spcAft>
                          <a:spcPts val="0"/>
                        </a:spcAft>
                      </a:pPr>
                      <a:r>
                        <a:rPr lang="en-US" sz="2800" u="none" strike="noStrike">
                          <a:effectLst/>
                        </a:rPr>
                        <a:t>Elimination</a:t>
                      </a:r>
                      <a:endParaRPr lang="en-US" sz="2400" u="sng">
                        <a:effectLst/>
                      </a:endParaRPr>
                    </a:p>
                    <a:p>
                      <a:pPr marL="0" marR="0">
                        <a:spcBef>
                          <a:spcPts val="0"/>
                        </a:spcBef>
                        <a:spcAft>
                          <a:spcPts val="0"/>
                        </a:spcAft>
                      </a:pPr>
                      <a:r>
                        <a:rPr lang="en-US" sz="2800" u="none" strike="noStrike">
                          <a:effectLst/>
                        </a:rPr>
                        <a:t> </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65.0</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dirty="0">
                          <a:effectLst/>
                        </a:rPr>
                        <a:t>71.7</a:t>
                      </a:r>
                      <a:endParaRPr lang="en-US" sz="2400" u="sng" dirty="0">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dirty="0">
                          <a:effectLst/>
                        </a:rPr>
                        <a:t>52.6</a:t>
                      </a:r>
                      <a:endParaRPr lang="en-US" sz="24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1"/>
                  </a:ext>
                </a:extLst>
              </a:tr>
              <a:tr h="803723">
                <a:tc>
                  <a:txBody>
                    <a:bodyPr/>
                    <a:lstStyle/>
                    <a:p>
                      <a:pPr marL="0" marR="0">
                        <a:spcBef>
                          <a:spcPts val="0"/>
                        </a:spcBef>
                        <a:spcAft>
                          <a:spcPts val="0"/>
                        </a:spcAft>
                      </a:pPr>
                      <a:r>
                        <a:rPr lang="en-US" sz="2800" u="none" strike="noStrike">
                          <a:effectLst/>
                        </a:rPr>
                        <a:t>Eating</a:t>
                      </a:r>
                      <a:endParaRPr lang="en-US" sz="2400" u="sng">
                        <a:effectLst/>
                      </a:endParaRPr>
                    </a:p>
                    <a:p>
                      <a:pPr marL="0" marR="0">
                        <a:spcBef>
                          <a:spcPts val="0"/>
                        </a:spcBef>
                        <a:spcAft>
                          <a:spcPts val="0"/>
                        </a:spcAft>
                      </a:pPr>
                      <a:r>
                        <a:rPr lang="en-US" sz="2800" u="none" strike="noStrike">
                          <a:effectLst/>
                        </a:rPr>
                        <a:t> </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61.1</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36.2</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dirty="0">
                          <a:effectLst/>
                        </a:rPr>
                        <a:t>95.6</a:t>
                      </a:r>
                      <a:endParaRPr lang="en-US" sz="24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2"/>
                  </a:ext>
                </a:extLst>
              </a:tr>
              <a:tr h="803723">
                <a:tc>
                  <a:txBody>
                    <a:bodyPr/>
                    <a:lstStyle/>
                    <a:p>
                      <a:pPr marL="0" marR="0">
                        <a:spcBef>
                          <a:spcPts val="0"/>
                        </a:spcBef>
                        <a:spcAft>
                          <a:spcPts val="0"/>
                        </a:spcAft>
                      </a:pPr>
                      <a:r>
                        <a:rPr lang="en-US" sz="2800" u="none" strike="noStrike">
                          <a:effectLst/>
                        </a:rPr>
                        <a:t>Mobility</a:t>
                      </a:r>
                      <a:endParaRPr lang="en-US" sz="2400" u="sng">
                        <a:effectLst/>
                      </a:endParaRPr>
                    </a:p>
                    <a:p>
                      <a:pPr marL="0" marR="0">
                        <a:spcBef>
                          <a:spcPts val="0"/>
                        </a:spcBef>
                        <a:spcAft>
                          <a:spcPts val="0"/>
                        </a:spcAft>
                      </a:pPr>
                      <a:r>
                        <a:rPr lang="en-US" sz="2800" u="none" strike="noStrike">
                          <a:effectLst/>
                        </a:rPr>
                        <a:t> </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77.8</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98.2</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dirty="0">
                          <a:effectLst/>
                        </a:rPr>
                        <a:t>34.6</a:t>
                      </a:r>
                      <a:endParaRPr lang="en-US" sz="24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3"/>
                  </a:ext>
                </a:extLst>
              </a:tr>
              <a:tr h="803723">
                <a:tc>
                  <a:txBody>
                    <a:bodyPr/>
                    <a:lstStyle/>
                    <a:p>
                      <a:pPr marL="0" marR="0">
                        <a:spcBef>
                          <a:spcPts val="0"/>
                        </a:spcBef>
                        <a:spcAft>
                          <a:spcPts val="0"/>
                        </a:spcAft>
                      </a:pPr>
                      <a:r>
                        <a:rPr lang="en-US" sz="2800" u="none" strike="noStrike">
                          <a:effectLst/>
                        </a:rPr>
                        <a:t>Cognition</a:t>
                      </a:r>
                      <a:endParaRPr lang="en-US" sz="2400" u="sng">
                        <a:effectLst/>
                      </a:endParaRPr>
                    </a:p>
                    <a:p>
                      <a:pPr marL="0" marR="0">
                        <a:spcBef>
                          <a:spcPts val="0"/>
                        </a:spcBef>
                        <a:spcAft>
                          <a:spcPts val="0"/>
                        </a:spcAft>
                      </a:pPr>
                      <a:r>
                        <a:rPr lang="en-US" sz="2800" u="none" strike="noStrike">
                          <a:effectLst/>
                        </a:rPr>
                        <a:t> </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 ----</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dirty="0">
                          <a:effectLst/>
                        </a:rPr>
                        <a:t>-----</a:t>
                      </a:r>
                      <a:endParaRPr lang="en-US" sz="24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4"/>
                  </a:ext>
                </a:extLst>
              </a:tr>
              <a:tr h="803723">
                <a:tc>
                  <a:txBody>
                    <a:bodyPr/>
                    <a:lstStyle/>
                    <a:p>
                      <a:pPr marL="0" marR="0">
                        <a:spcBef>
                          <a:spcPts val="0"/>
                        </a:spcBef>
                        <a:spcAft>
                          <a:spcPts val="0"/>
                        </a:spcAft>
                      </a:pPr>
                      <a:r>
                        <a:rPr lang="en-US" sz="2800" u="none" strike="noStrike">
                          <a:effectLst/>
                        </a:rPr>
                        <a:t>ADL</a:t>
                      </a:r>
                      <a:endParaRPr lang="en-US" sz="2400" u="sng">
                        <a:effectLst/>
                      </a:endParaRPr>
                    </a:p>
                    <a:p>
                      <a:pPr marL="0" marR="0">
                        <a:spcBef>
                          <a:spcPts val="0"/>
                        </a:spcBef>
                        <a:spcAft>
                          <a:spcPts val="0"/>
                        </a:spcAft>
                      </a:pPr>
                      <a:r>
                        <a:rPr lang="en-US" sz="2800" u="none" strike="noStrike">
                          <a:effectLst/>
                        </a:rPr>
                        <a:t> </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86.6</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86.8</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dirty="0">
                          <a:effectLst/>
                        </a:rPr>
                        <a:t>85.7</a:t>
                      </a:r>
                      <a:endParaRPr lang="en-US" sz="24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5"/>
                  </a:ext>
                </a:extLst>
              </a:tr>
              <a:tr h="1033724">
                <a:tc>
                  <a:txBody>
                    <a:bodyPr/>
                    <a:lstStyle/>
                    <a:p>
                      <a:pPr marL="0" marR="0">
                        <a:spcBef>
                          <a:spcPts val="0"/>
                        </a:spcBef>
                        <a:spcAft>
                          <a:spcPts val="0"/>
                        </a:spcAft>
                      </a:pPr>
                      <a:r>
                        <a:rPr lang="en-US" sz="2800" u="none" strike="noStrike" dirty="0">
                          <a:effectLst/>
                        </a:rPr>
                        <a:t>NFCE (FED </a:t>
                      </a:r>
                      <a:r>
                        <a:rPr lang="en-US" sz="2800" u="none" strike="noStrike" dirty="0" smtClean="0">
                          <a:effectLst/>
                        </a:rPr>
                        <a:t>1-6</a:t>
                      </a:r>
                      <a:r>
                        <a:rPr lang="en-US" sz="2800" u="none" strike="noStrike" dirty="0">
                          <a:effectLst/>
                        </a:rPr>
                        <a:t>)</a:t>
                      </a:r>
                      <a:endParaRPr lang="en-US" sz="2400" u="sng" dirty="0">
                        <a:effectLst/>
                      </a:endParaRPr>
                    </a:p>
                    <a:p>
                      <a:pPr marL="0" marR="0">
                        <a:spcBef>
                          <a:spcPts val="0"/>
                        </a:spcBef>
                        <a:spcAft>
                          <a:spcPts val="0"/>
                        </a:spcAft>
                      </a:pPr>
                      <a:r>
                        <a:rPr lang="en-US" sz="2800" u="none" strike="noStrike" dirty="0">
                          <a:effectLst/>
                        </a:rPr>
                        <a:t> </a:t>
                      </a:r>
                      <a:endParaRPr lang="en-US" sz="2400" u="sng" dirty="0">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74.4</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a:effectLst/>
                        </a:rPr>
                        <a:t>82.5</a:t>
                      </a:r>
                      <a:endParaRPr lang="en-US" sz="2400" u="sng">
                        <a:solidFill>
                          <a:srgbClr val="660066"/>
                        </a:solidFill>
                        <a:effectLst/>
                        <a:latin typeface="Arial" charset="0"/>
                        <a:ea typeface="DengXian" charset="-122"/>
                      </a:endParaRPr>
                    </a:p>
                  </a:txBody>
                  <a:tcPr marL="68580" marR="68580" marT="0" marB="0"/>
                </a:tc>
                <a:tc>
                  <a:txBody>
                    <a:bodyPr/>
                    <a:lstStyle/>
                    <a:p>
                      <a:pPr marL="0" marR="0">
                        <a:spcBef>
                          <a:spcPts val="0"/>
                        </a:spcBef>
                        <a:spcAft>
                          <a:spcPts val="0"/>
                        </a:spcAft>
                      </a:pPr>
                      <a:r>
                        <a:rPr lang="en-US" sz="2800" u="none" strike="noStrike" dirty="0">
                          <a:effectLst/>
                        </a:rPr>
                        <a:t>54.3</a:t>
                      </a:r>
                      <a:endParaRPr lang="en-US" sz="24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87485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723900" y="1425575"/>
            <a:ext cx="10515600" cy="4351338"/>
          </a:xfrm>
        </p:spPr>
        <p:txBody>
          <a:bodyPr>
            <a:normAutofit lnSpcReduction="10000"/>
          </a:bodyPr>
          <a:lstStyle/>
          <a:p>
            <a:pPr lvl="0"/>
            <a:r>
              <a:rPr lang="en-US" dirty="0" smtClean="0"/>
              <a:t>FED </a:t>
            </a:r>
            <a:r>
              <a:rPr lang="en-US" dirty="0"/>
              <a:t>is practical and feasible in the real world setting of NFCE determination.  </a:t>
            </a:r>
            <a:r>
              <a:rPr lang="en-US" dirty="0" smtClean="0"/>
              <a:t>It can be completed in 20 min.  With very little missing </a:t>
            </a:r>
            <a:r>
              <a:rPr lang="en-US" dirty="0"/>
              <a:t>data.</a:t>
            </a:r>
            <a:endParaRPr lang="en-US" u="sng" dirty="0"/>
          </a:p>
          <a:p>
            <a:pPr lvl="0"/>
            <a:r>
              <a:rPr lang="en-US" dirty="0" smtClean="0"/>
              <a:t>FED </a:t>
            </a:r>
            <a:r>
              <a:rPr lang="en-US" dirty="0"/>
              <a:t>is </a:t>
            </a:r>
            <a:r>
              <a:rPr lang="en-US" dirty="0" smtClean="0"/>
              <a:t>effective </a:t>
            </a:r>
            <a:r>
              <a:rPr lang="en-US" dirty="0"/>
              <a:t>for eliciting cognitive status, </a:t>
            </a:r>
            <a:r>
              <a:rPr lang="en-US" dirty="0" smtClean="0"/>
              <a:t>which is a challenge in </a:t>
            </a:r>
            <a:r>
              <a:rPr lang="en-US" dirty="0"/>
              <a:t>the LCD.</a:t>
            </a:r>
            <a:endParaRPr lang="en-US" u="sng" dirty="0"/>
          </a:p>
          <a:p>
            <a:pPr lvl="0"/>
            <a:r>
              <a:rPr lang="en-US" dirty="0"/>
              <a:t>The FED identifies disability more </a:t>
            </a:r>
            <a:r>
              <a:rPr lang="en-US" dirty="0" smtClean="0"/>
              <a:t>effectively </a:t>
            </a:r>
            <a:r>
              <a:rPr lang="en-US" dirty="0"/>
              <a:t>than </a:t>
            </a:r>
            <a:r>
              <a:rPr lang="en-US" dirty="0" smtClean="0"/>
              <a:t>LCD and </a:t>
            </a:r>
            <a:r>
              <a:rPr lang="en-US" dirty="0"/>
              <a:t>is highly concordant with LCD for more severe levels of disability.</a:t>
            </a:r>
            <a:endParaRPr lang="en-US" u="sng" dirty="0"/>
          </a:p>
          <a:p>
            <a:pPr lvl="0"/>
            <a:r>
              <a:rPr lang="en-US" dirty="0"/>
              <a:t>Comparing FED and LCD suggests a cutoff at disability level 6 for NFCE determination. Extending NFCE to FED disability levels 7 and 8 would also be reasonable given that nearly half of these consumers were considered NFCE by LCD assessors.</a:t>
            </a:r>
            <a:endParaRPr lang="en-US" u="sng" dirty="0"/>
          </a:p>
          <a:p>
            <a:endParaRPr lang="en-US" dirty="0"/>
          </a:p>
        </p:txBody>
      </p:sp>
    </p:spTree>
    <p:extLst>
      <p:ext uri="{BB962C8B-B14F-4D97-AF65-F5344CB8AC3E}">
        <p14:creationId xmlns:p14="http://schemas.microsoft.com/office/powerpoint/2010/main" val="112376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29" y="365125"/>
            <a:ext cx="10515600" cy="1325563"/>
          </a:xfrm>
        </p:spPr>
        <p:txBody>
          <a:bodyPr/>
          <a:lstStyle/>
          <a:p>
            <a:r>
              <a:rPr lang="en-US" dirty="0" smtClean="0"/>
              <a:t>Limitations</a:t>
            </a:r>
            <a:endParaRPr lang="en-US" dirty="0"/>
          </a:p>
        </p:txBody>
      </p:sp>
      <p:sp>
        <p:nvSpPr>
          <p:cNvPr id="3" name="Content Placeholder 2"/>
          <p:cNvSpPr>
            <a:spLocks noGrp="1"/>
          </p:cNvSpPr>
          <p:nvPr>
            <p:ph idx="1"/>
          </p:nvPr>
        </p:nvSpPr>
        <p:spPr/>
        <p:txBody>
          <a:bodyPr>
            <a:normAutofit fontScale="92500"/>
          </a:bodyPr>
          <a:lstStyle/>
          <a:p>
            <a:r>
              <a:rPr lang="en-US" sz="3600" dirty="0" smtClean="0"/>
              <a:t>In an ideal world, we would conduct an independent study</a:t>
            </a:r>
          </a:p>
          <a:p>
            <a:pPr lvl="1"/>
            <a:r>
              <a:rPr lang="en-US" sz="3200" dirty="0"/>
              <a:t>W</a:t>
            </a:r>
            <a:r>
              <a:rPr lang="en-US" sz="3200" dirty="0" smtClean="0"/>
              <a:t>ould </a:t>
            </a:r>
            <a:r>
              <a:rPr lang="en-US" sz="3200" dirty="0"/>
              <a:t>require use of an independent geriatric specialist as the gold standard, or perhaps a longitudinal cohort to determine risk of nursing home admission by FED disability level and LCD NFCE </a:t>
            </a:r>
            <a:r>
              <a:rPr lang="en-US" sz="3200" dirty="0" smtClean="0"/>
              <a:t>determination</a:t>
            </a:r>
          </a:p>
          <a:p>
            <a:r>
              <a:rPr lang="en-US" sz="3600" dirty="0" smtClean="0"/>
              <a:t>We </a:t>
            </a:r>
            <a:r>
              <a:rPr lang="en-US" sz="3600" dirty="0"/>
              <a:t>can show that the FED corresponds reasonably well with the LCD and offers a number of advantages in administration and </a:t>
            </a:r>
            <a:r>
              <a:rPr lang="en-US" sz="3600" dirty="0" smtClean="0"/>
              <a:t>standardization, as well as consistency in NFCE</a:t>
            </a:r>
            <a:r>
              <a:rPr lang="en-US" sz="3600" dirty="0" smtClean="0">
                <a:effectLst/>
              </a:rPr>
              <a:t> </a:t>
            </a:r>
            <a:endParaRPr lang="en-US" sz="3600" dirty="0"/>
          </a:p>
        </p:txBody>
      </p:sp>
    </p:spTree>
    <p:extLst>
      <p:ext uri="{BB962C8B-B14F-4D97-AF65-F5344CB8AC3E}">
        <p14:creationId xmlns:p14="http://schemas.microsoft.com/office/powerpoint/2010/main" val="27434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t>
            </a:r>
            <a:r>
              <a:rPr lang="en-US" i="1" dirty="0" smtClean="0"/>
              <a:t>Level of Care Determination </a:t>
            </a:r>
            <a:r>
              <a:rPr lang="en-US" dirty="0" smtClean="0"/>
              <a:t>(LCD)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subjective and may leave </a:t>
            </a:r>
            <a:r>
              <a:rPr lang="en-US" dirty="0"/>
              <a:t>judgment of nursing facility clinical eligibility (NFCE) </a:t>
            </a:r>
            <a:r>
              <a:rPr lang="en-US" dirty="0" smtClean="0"/>
              <a:t>to</a:t>
            </a:r>
            <a:r>
              <a:rPr lang="en-US" dirty="0" smtClean="0">
                <a:solidFill>
                  <a:srgbClr val="FF0000"/>
                </a:solidFill>
              </a:rPr>
              <a:t> </a:t>
            </a:r>
            <a:r>
              <a:rPr lang="en-US" dirty="0" smtClean="0"/>
              <a:t>the </a:t>
            </a:r>
            <a:r>
              <a:rPr lang="en-US" dirty="0"/>
              <a:t>assessor</a:t>
            </a:r>
            <a:r>
              <a:rPr lang="en-US" dirty="0" smtClean="0">
                <a:effectLst/>
              </a:rPr>
              <a:t> </a:t>
            </a:r>
          </a:p>
          <a:p>
            <a:r>
              <a:rPr lang="en-US" dirty="0" smtClean="0"/>
              <a:t>Problems</a:t>
            </a:r>
          </a:p>
          <a:p>
            <a:pPr lvl="1"/>
            <a:r>
              <a:rPr lang="en-US" dirty="0" smtClean="0"/>
              <a:t>Length (takes </a:t>
            </a:r>
            <a:r>
              <a:rPr lang="en-US" dirty="0"/>
              <a:t>as much as 90 min to complete</a:t>
            </a:r>
            <a:r>
              <a:rPr lang="en-US" dirty="0" smtClean="0"/>
              <a:t>)</a:t>
            </a:r>
          </a:p>
          <a:p>
            <a:pPr lvl="1"/>
            <a:r>
              <a:rPr lang="en-US" dirty="0" smtClean="0"/>
              <a:t>Non-standardization (assessors can skip across sections)</a:t>
            </a:r>
          </a:p>
          <a:p>
            <a:pPr lvl="1"/>
            <a:r>
              <a:rPr lang="en-US" dirty="0" smtClean="0"/>
              <a:t>Contains detailed </a:t>
            </a:r>
            <a:r>
              <a:rPr lang="en-US" dirty="0"/>
              <a:t>cognitive </a:t>
            </a:r>
            <a:r>
              <a:rPr lang="en-US" dirty="0" smtClean="0"/>
              <a:t>assessment but not required and often not completed</a:t>
            </a:r>
          </a:p>
          <a:p>
            <a:pPr lvl="1"/>
            <a:r>
              <a:rPr lang="en-US" dirty="0" smtClean="0"/>
              <a:t>Unrealistic for assessors to attribute </a:t>
            </a:r>
            <a:r>
              <a:rPr lang="en-US" dirty="0"/>
              <a:t>disability to specific physiologic systems or medical </a:t>
            </a:r>
            <a:r>
              <a:rPr lang="en-US" dirty="0" smtClean="0"/>
              <a:t>conditions</a:t>
            </a:r>
          </a:p>
          <a:p>
            <a:r>
              <a:rPr lang="en-US" dirty="0" smtClean="0"/>
              <a:t>Review of 80,000 LCDs (2013-16) suggest</a:t>
            </a:r>
            <a:r>
              <a:rPr lang="en-US" dirty="0"/>
              <a:t> </a:t>
            </a:r>
            <a:r>
              <a:rPr lang="en-US" dirty="0" smtClean="0"/>
              <a:t>mismatch between cardinal disability domains and NFCE determination</a:t>
            </a:r>
          </a:p>
          <a:p>
            <a:pPr lvl="1"/>
            <a:r>
              <a:rPr lang="en-US" dirty="0" smtClean="0"/>
              <a:t> 15</a:t>
            </a:r>
            <a:r>
              <a:rPr lang="en-US" dirty="0"/>
              <a:t>% of consumers </a:t>
            </a:r>
            <a:r>
              <a:rPr lang="en-US" dirty="0" smtClean="0"/>
              <a:t>without </a:t>
            </a:r>
            <a:r>
              <a:rPr lang="en-US" dirty="0"/>
              <a:t>any help across five key domains used to define NFCE (ADL, toileting, cognition, mobility, eating) were nonetheless considered </a:t>
            </a:r>
            <a:r>
              <a:rPr lang="en-US" dirty="0" smtClean="0"/>
              <a:t>NFCE</a:t>
            </a:r>
          </a:p>
          <a:p>
            <a:pPr lvl="1"/>
            <a:r>
              <a:rPr lang="en-US" dirty="0"/>
              <a:t>S</a:t>
            </a:r>
            <a:r>
              <a:rPr lang="en-US" dirty="0" smtClean="0"/>
              <a:t>ome </a:t>
            </a:r>
            <a:r>
              <a:rPr lang="en-US" dirty="0"/>
              <a:t>consumers with disability in these areas were not designated </a:t>
            </a:r>
            <a:r>
              <a:rPr lang="en-US" dirty="0" smtClean="0"/>
              <a:t>NFCE</a:t>
            </a:r>
            <a:r>
              <a:rPr lang="en-US" dirty="0" smtClean="0">
                <a:effectLst/>
              </a:rPr>
              <a:t> </a:t>
            </a:r>
          </a:p>
        </p:txBody>
      </p:sp>
    </p:spTree>
    <p:extLst>
      <p:ext uri="{BB962C8B-B14F-4D97-AF65-F5344CB8AC3E}">
        <p14:creationId xmlns:p14="http://schemas.microsoft.com/office/powerpoint/2010/main" val="197042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Eligibility Determination (FED)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transition </a:t>
            </a:r>
            <a:r>
              <a:rPr lang="en-US" dirty="0"/>
              <a:t>to Medicaid Managed Long Term Care Services (MLTSS) in PA, care management needs in NFCE consumers will be assessed with the </a:t>
            </a:r>
            <a:r>
              <a:rPr lang="en-US" dirty="0" err="1"/>
              <a:t>InterRAI</a:t>
            </a:r>
            <a:r>
              <a:rPr lang="en-US" dirty="0"/>
              <a:t>-Home Care (HC), a broadly used, standardized tool.  The PA Office of Long Term Living (OLTL) considered eligibility determination using a similar approach </a:t>
            </a:r>
            <a:r>
              <a:rPr lang="en-US" dirty="0" smtClean="0"/>
              <a:t>appropriate</a:t>
            </a:r>
          </a:p>
          <a:p>
            <a:r>
              <a:rPr lang="en-US" dirty="0" smtClean="0"/>
              <a:t>FED developed in </a:t>
            </a:r>
            <a:r>
              <a:rPr lang="en-US" dirty="0"/>
              <a:t>2016-17, </a:t>
            </a:r>
            <a:r>
              <a:rPr lang="en-US" dirty="0" smtClean="0"/>
              <a:t>reviewed </a:t>
            </a:r>
            <a:r>
              <a:rPr lang="en-US" dirty="0"/>
              <a:t>by community stakeholders, and approved by </a:t>
            </a:r>
            <a:r>
              <a:rPr lang="en-US" dirty="0" smtClean="0"/>
              <a:t>OLTL</a:t>
            </a:r>
          </a:p>
          <a:p>
            <a:r>
              <a:rPr lang="en-US" dirty="0" smtClean="0"/>
              <a:t>FED assesses five </a:t>
            </a:r>
            <a:r>
              <a:rPr lang="en-US" dirty="0"/>
              <a:t>cardinal NFCE domains (ADL, toileting, cognition, mobility, eating) using </a:t>
            </a:r>
            <a:r>
              <a:rPr lang="en-US" dirty="0" err="1"/>
              <a:t>InterRAI</a:t>
            </a:r>
            <a:r>
              <a:rPr lang="en-US" dirty="0"/>
              <a:t>-HC questions, probes, and scoring</a:t>
            </a:r>
            <a:r>
              <a:rPr lang="en-US" dirty="0" smtClean="0"/>
              <a:t>.</a:t>
            </a:r>
          </a:p>
          <a:p>
            <a:r>
              <a:rPr lang="en-US" dirty="0" smtClean="0"/>
              <a:t>Reports </a:t>
            </a:r>
            <a:r>
              <a:rPr lang="en-US" dirty="0"/>
              <a:t>of need for help in the domains are aggregated using an automated computer algorithm to assign NFCE or nursing facility ineligible (NFI) status</a:t>
            </a:r>
          </a:p>
        </p:txBody>
      </p:sp>
    </p:spTree>
    <p:extLst>
      <p:ext uri="{BB962C8B-B14F-4D97-AF65-F5344CB8AC3E}">
        <p14:creationId xmlns:p14="http://schemas.microsoft.com/office/powerpoint/2010/main" val="51711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 Beta Test (May-July 2017)-1</a:t>
            </a:r>
            <a:endParaRPr lang="en-US" dirty="0"/>
          </a:p>
        </p:txBody>
      </p:sp>
      <p:sp>
        <p:nvSpPr>
          <p:cNvPr id="3" name="Content Placeholder 2"/>
          <p:cNvSpPr>
            <a:spLocks noGrp="1"/>
          </p:cNvSpPr>
          <p:nvPr>
            <p:ph idx="1"/>
          </p:nvPr>
        </p:nvSpPr>
        <p:spPr/>
        <p:txBody>
          <a:bodyPr>
            <a:normAutofit lnSpcReduction="10000"/>
          </a:bodyPr>
          <a:lstStyle/>
          <a:p>
            <a:r>
              <a:rPr lang="en-US" dirty="0" smtClean="0"/>
              <a:t>Compare </a:t>
            </a:r>
            <a:r>
              <a:rPr lang="en-US" dirty="0"/>
              <a:t>FED and LCD ratings of disability in the five domains and NFCE/NFI status assigned by assessors (LCD) or by algorithm (FED) in the same set of consumers. </a:t>
            </a:r>
            <a:endParaRPr lang="en-US" dirty="0" smtClean="0"/>
          </a:p>
          <a:p>
            <a:r>
              <a:rPr lang="en-US" dirty="0" smtClean="0"/>
              <a:t>Ten AAAs/counties </a:t>
            </a:r>
            <a:r>
              <a:rPr lang="en-US" dirty="0"/>
              <a:t>completed separate FED and LCD ratings </a:t>
            </a:r>
            <a:r>
              <a:rPr lang="en-US" dirty="0" smtClean="0"/>
              <a:t>with consumers </a:t>
            </a:r>
            <a:r>
              <a:rPr lang="en-US" dirty="0"/>
              <a:t>on the same </a:t>
            </a:r>
            <a:r>
              <a:rPr lang="en-US" dirty="0" smtClean="0"/>
              <a:t>day.</a:t>
            </a:r>
            <a:r>
              <a:rPr lang="en-US" dirty="0"/>
              <a:t>  Different assessors from the same agencies conducted each assessment to prevent contamination in ratings</a:t>
            </a:r>
            <a:r>
              <a:rPr lang="en-US" dirty="0" smtClean="0"/>
              <a:t>.</a:t>
            </a:r>
          </a:p>
          <a:p>
            <a:r>
              <a:rPr lang="en-US" dirty="0" smtClean="0"/>
              <a:t>FED </a:t>
            </a:r>
            <a:r>
              <a:rPr lang="en-US" dirty="0"/>
              <a:t>assessors completed </a:t>
            </a:r>
            <a:r>
              <a:rPr lang="en-US" dirty="0" smtClean="0"/>
              <a:t>1-day </a:t>
            </a:r>
            <a:r>
              <a:rPr lang="en-US" dirty="0"/>
              <a:t>in-person training with </a:t>
            </a:r>
            <a:r>
              <a:rPr lang="en-US" dirty="0" err="1"/>
              <a:t>InterRAI</a:t>
            </a:r>
            <a:r>
              <a:rPr lang="en-US" dirty="0"/>
              <a:t> staff after reviewing on-line and printed training materials</a:t>
            </a:r>
            <a:r>
              <a:rPr lang="en-US" dirty="0" smtClean="0"/>
              <a:t>.</a:t>
            </a:r>
          </a:p>
          <a:p>
            <a:r>
              <a:rPr lang="en-US" dirty="0"/>
              <a:t>Consumers were contacted in advance and agreed to dual assessments. </a:t>
            </a:r>
            <a:endParaRPr lang="en-US" u="sng" dirty="0"/>
          </a:p>
          <a:p>
            <a:endParaRPr lang="en-US" dirty="0"/>
          </a:p>
        </p:txBody>
      </p:sp>
    </p:spTree>
    <p:extLst>
      <p:ext uri="{BB962C8B-B14F-4D97-AF65-F5344CB8AC3E}">
        <p14:creationId xmlns:p14="http://schemas.microsoft.com/office/powerpoint/2010/main" val="147111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 Beta Test (May-July 2017)-2</a:t>
            </a:r>
            <a:endParaRPr lang="en-US" dirty="0"/>
          </a:p>
        </p:txBody>
      </p:sp>
      <p:sp>
        <p:nvSpPr>
          <p:cNvPr id="3" name="Content Placeholder 2"/>
          <p:cNvSpPr>
            <a:spLocks noGrp="1"/>
          </p:cNvSpPr>
          <p:nvPr>
            <p:ph idx="1"/>
          </p:nvPr>
        </p:nvSpPr>
        <p:spPr/>
        <p:txBody>
          <a:bodyPr/>
          <a:lstStyle/>
          <a:p>
            <a:r>
              <a:rPr lang="en-US" dirty="0"/>
              <a:t>Counties were selected to cover rural-urban differences across the state and variation in the size of agencies and consumer populations</a:t>
            </a:r>
            <a:r>
              <a:rPr lang="en-US" dirty="0" smtClean="0"/>
              <a:t>.</a:t>
            </a:r>
          </a:p>
          <a:p>
            <a:r>
              <a:rPr lang="en-US" dirty="0"/>
              <a:t>A</a:t>
            </a:r>
            <a:r>
              <a:rPr lang="en-US" dirty="0" smtClean="0"/>
              <a:t>imed </a:t>
            </a:r>
            <a:r>
              <a:rPr lang="en-US" dirty="0"/>
              <a:t>for a total of 200 consumers split evenly between &lt;age 60 and 60+.  In fact, the counties completed 168 consumer assessments with 1/3 &lt; age 60.  Seven of the 10 counties completed the full complement of 20 assessments</a:t>
            </a:r>
            <a:r>
              <a:rPr lang="en-US" dirty="0" smtClean="0"/>
              <a:t>.</a:t>
            </a:r>
          </a:p>
          <a:p>
            <a:r>
              <a:rPr lang="en-US" dirty="0"/>
              <a:t>L</a:t>
            </a:r>
            <a:r>
              <a:rPr lang="en-US" dirty="0" smtClean="0"/>
              <a:t>inked </a:t>
            </a:r>
            <a:r>
              <a:rPr lang="en-US" dirty="0"/>
              <a:t>de-identified LCD and FED forms were sent to the University of Pittsburgh, where data were cleaned and entered.  When necessary, the research team contacted local sites to clarify missing values or incomplete forms.</a:t>
            </a:r>
          </a:p>
        </p:txBody>
      </p:sp>
    </p:spTree>
    <p:extLst>
      <p:ext uri="{BB962C8B-B14F-4D97-AF65-F5344CB8AC3E}">
        <p14:creationId xmlns:p14="http://schemas.microsoft.com/office/powerpoint/2010/main" val="189401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91596069"/>
              </p:ext>
            </p:extLst>
          </p:nvPr>
        </p:nvGraphicFramePr>
        <p:xfrm>
          <a:off x="1430216" y="175846"/>
          <a:ext cx="9319846" cy="6635482"/>
        </p:xfrm>
        <a:graphic>
          <a:graphicData uri="http://schemas.openxmlformats.org/drawingml/2006/table">
            <a:tbl>
              <a:tblPr firstRow="1" firstCol="1" bandRow="1">
                <a:tableStyleId>{5C22544A-7EE6-4342-B048-85BDC9FD1C3A}</a:tableStyleId>
              </a:tblPr>
              <a:tblGrid>
                <a:gridCol w="5509968">
                  <a:extLst>
                    <a:ext uri="{9D8B030D-6E8A-4147-A177-3AD203B41FA5}">
                      <a16:colId xmlns:a16="http://schemas.microsoft.com/office/drawing/2014/main" xmlns="" val="20000"/>
                    </a:ext>
                  </a:extLst>
                </a:gridCol>
                <a:gridCol w="3809878">
                  <a:extLst>
                    <a:ext uri="{9D8B030D-6E8A-4147-A177-3AD203B41FA5}">
                      <a16:colId xmlns:a16="http://schemas.microsoft.com/office/drawing/2014/main" xmlns="" val="20001"/>
                    </a:ext>
                  </a:extLst>
                </a:gridCol>
              </a:tblGrid>
              <a:tr h="947926">
                <a:tc>
                  <a:txBody>
                    <a:bodyPr/>
                    <a:lstStyle/>
                    <a:p>
                      <a:pPr marL="0" marR="0">
                        <a:spcBef>
                          <a:spcPts val="0"/>
                        </a:spcBef>
                        <a:spcAft>
                          <a:spcPts val="0"/>
                        </a:spcAft>
                      </a:pPr>
                      <a:r>
                        <a:rPr lang="en-US" sz="2400" u="none" strike="noStrike" dirty="0">
                          <a:effectLst/>
                        </a:rPr>
                        <a:t>County</a:t>
                      </a:r>
                      <a:endParaRPr lang="en-US" sz="2000" u="sng" dirty="0">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a:effectLst/>
                        </a:rPr>
                        <a:t>% (n)</a:t>
                      </a:r>
                      <a:endParaRPr lang="en-US" sz="2000" u="sng">
                        <a:effectLst/>
                      </a:endParaRPr>
                    </a:p>
                    <a:p>
                      <a:pPr marL="0" marR="0" algn="ctr">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0"/>
                  </a:ext>
                </a:extLst>
              </a:tr>
              <a:tr h="473963">
                <a:tc>
                  <a:txBody>
                    <a:bodyPr/>
                    <a:lstStyle/>
                    <a:p>
                      <a:pPr marL="0" marR="0">
                        <a:spcBef>
                          <a:spcPts val="0"/>
                        </a:spcBef>
                        <a:spcAft>
                          <a:spcPts val="0"/>
                        </a:spcAft>
                      </a:pPr>
                      <a:r>
                        <a:rPr lang="en-US" sz="2400" u="none" strike="noStrike" dirty="0">
                          <a:effectLst/>
                        </a:rPr>
                        <a:t>Allegheny</a:t>
                      </a:r>
                      <a:endParaRPr lang="en-US" sz="2000" u="sng" dirty="0">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a:effectLst/>
                        </a:rPr>
                        <a:t>11.9 (20)</a:t>
                      </a:r>
                      <a:endParaRPr lang="en-US" sz="2000" u="sng">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1"/>
                  </a:ext>
                </a:extLst>
              </a:tr>
              <a:tr h="473963">
                <a:tc>
                  <a:txBody>
                    <a:bodyPr/>
                    <a:lstStyle/>
                    <a:p>
                      <a:pPr marL="0" marR="0">
                        <a:spcBef>
                          <a:spcPts val="0"/>
                        </a:spcBef>
                        <a:spcAft>
                          <a:spcPts val="0"/>
                        </a:spcAft>
                      </a:pPr>
                      <a:r>
                        <a:rPr lang="en-US" sz="2400" u="none" strike="noStrike" dirty="0">
                          <a:effectLst/>
                        </a:rPr>
                        <a:t>Blair</a:t>
                      </a:r>
                      <a:endParaRPr lang="en-US" sz="2000" u="sng" dirty="0">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dirty="0">
                          <a:effectLst/>
                        </a:rPr>
                        <a:t>11.9 (20)</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2"/>
                  </a:ext>
                </a:extLst>
              </a:tr>
              <a:tr h="473963">
                <a:tc>
                  <a:txBody>
                    <a:bodyPr/>
                    <a:lstStyle/>
                    <a:p>
                      <a:pPr marL="0" marR="0">
                        <a:spcBef>
                          <a:spcPts val="0"/>
                        </a:spcBef>
                        <a:spcAft>
                          <a:spcPts val="0"/>
                        </a:spcAft>
                      </a:pPr>
                      <a:r>
                        <a:rPr lang="en-US" sz="2400" u="none" strike="noStrike">
                          <a:effectLst/>
                        </a:rPr>
                        <a:t>Erie</a:t>
                      </a:r>
                      <a:endParaRPr lang="en-US" sz="2000" u="sng">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dirty="0">
                          <a:effectLst/>
                        </a:rPr>
                        <a:t>11.9 (20)</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3"/>
                  </a:ext>
                </a:extLst>
              </a:tr>
              <a:tr h="473963">
                <a:tc>
                  <a:txBody>
                    <a:bodyPr/>
                    <a:lstStyle/>
                    <a:p>
                      <a:pPr marL="0" marR="0">
                        <a:spcBef>
                          <a:spcPts val="0"/>
                        </a:spcBef>
                        <a:spcAft>
                          <a:spcPts val="0"/>
                        </a:spcAft>
                      </a:pPr>
                      <a:r>
                        <a:rPr lang="en-US" sz="2400" u="none" strike="noStrike">
                          <a:effectLst/>
                        </a:rPr>
                        <a:t>Huntington-Bedford-Fulton</a:t>
                      </a:r>
                      <a:endParaRPr lang="en-US" sz="2000" u="sng">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dirty="0">
                          <a:effectLst/>
                        </a:rPr>
                        <a:t>11.9 (20)</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4"/>
                  </a:ext>
                </a:extLst>
              </a:tr>
              <a:tr h="473963">
                <a:tc>
                  <a:txBody>
                    <a:bodyPr/>
                    <a:lstStyle/>
                    <a:p>
                      <a:pPr marL="0" marR="0">
                        <a:spcBef>
                          <a:spcPts val="0"/>
                        </a:spcBef>
                        <a:spcAft>
                          <a:spcPts val="0"/>
                        </a:spcAft>
                      </a:pPr>
                      <a:r>
                        <a:rPr lang="en-US" sz="2400" u="none" strike="noStrike">
                          <a:effectLst/>
                        </a:rPr>
                        <a:t>Montgomery</a:t>
                      </a:r>
                      <a:endParaRPr lang="en-US" sz="2000" u="sng">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dirty="0">
                          <a:effectLst/>
                        </a:rPr>
                        <a:t>11.9 (20)</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5"/>
                  </a:ext>
                </a:extLst>
              </a:tr>
              <a:tr h="473963">
                <a:tc>
                  <a:txBody>
                    <a:bodyPr/>
                    <a:lstStyle/>
                    <a:p>
                      <a:pPr marL="0" marR="0">
                        <a:spcBef>
                          <a:spcPts val="0"/>
                        </a:spcBef>
                        <a:spcAft>
                          <a:spcPts val="0"/>
                        </a:spcAft>
                      </a:pPr>
                      <a:r>
                        <a:rPr lang="en-US" sz="2400" u="none" strike="noStrike">
                          <a:effectLst/>
                        </a:rPr>
                        <a:t>Perry</a:t>
                      </a:r>
                      <a:endParaRPr lang="en-US" sz="2000" u="sng">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dirty="0">
                          <a:effectLst/>
                        </a:rPr>
                        <a:t>6.5 (11)</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6"/>
                  </a:ext>
                </a:extLst>
              </a:tr>
              <a:tr h="473963">
                <a:tc>
                  <a:txBody>
                    <a:bodyPr/>
                    <a:lstStyle/>
                    <a:p>
                      <a:pPr marL="0" marR="0">
                        <a:spcBef>
                          <a:spcPts val="0"/>
                        </a:spcBef>
                        <a:spcAft>
                          <a:spcPts val="0"/>
                        </a:spcAft>
                      </a:pPr>
                      <a:r>
                        <a:rPr lang="en-US" sz="2400" u="none" strike="noStrike">
                          <a:effectLst/>
                        </a:rPr>
                        <a:t>Philadelphia</a:t>
                      </a:r>
                      <a:endParaRPr lang="en-US" sz="2000" u="sng">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dirty="0">
                          <a:effectLst/>
                        </a:rPr>
                        <a:t>11.9 (20)</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7"/>
                  </a:ext>
                </a:extLst>
              </a:tr>
              <a:tr h="473963">
                <a:tc>
                  <a:txBody>
                    <a:bodyPr/>
                    <a:lstStyle/>
                    <a:p>
                      <a:pPr marL="0" marR="0">
                        <a:spcBef>
                          <a:spcPts val="0"/>
                        </a:spcBef>
                        <a:spcAft>
                          <a:spcPts val="0"/>
                        </a:spcAft>
                      </a:pPr>
                      <a:r>
                        <a:rPr lang="en-US" sz="2400" u="none" strike="noStrike">
                          <a:effectLst/>
                        </a:rPr>
                        <a:t>Snyder-Union</a:t>
                      </a:r>
                      <a:endParaRPr lang="en-US" sz="2000" u="sng">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dirty="0">
                          <a:effectLst/>
                        </a:rPr>
                        <a:t>3.6  (6)</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8"/>
                  </a:ext>
                </a:extLst>
              </a:tr>
              <a:tr h="473963">
                <a:tc>
                  <a:txBody>
                    <a:bodyPr/>
                    <a:lstStyle/>
                    <a:p>
                      <a:pPr marL="0" marR="0">
                        <a:spcBef>
                          <a:spcPts val="0"/>
                        </a:spcBef>
                        <a:spcAft>
                          <a:spcPts val="0"/>
                        </a:spcAft>
                      </a:pPr>
                      <a:r>
                        <a:rPr lang="en-US" sz="2400" u="none" strike="noStrike">
                          <a:effectLst/>
                        </a:rPr>
                        <a:t>Warren</a:t>
                      </a:r>
                      <a:endParaRPr lang="en-US" sz="2000" u="sng">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dirty="0">
                          <a:effectLst/>
                        </a:rPr>
                        <a:t>11.9 (20)</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09"/>
                  </a:ext>
                </a:extLst>
              </a:tr>
              <a:tr h="473963">
                <a:tc>
                  <a:txBody>
                    <a:bodyPr/>
                    <a:lstStyle/>
                    <a:p>
                      <a:pPr marL="0" marR="0">
                        <a:spcBef>
                          <a:spcPts val="0"/>
                        </a:spcBef>
                        <a:spcAft>
                          <a:spcPts val="0"/>
                        </a:spcAft>
                      </a:pPr>
                      <a:r>
                        <a:rPr lang="en-US" sz="2400" u="none" strike="noStrike">
                          <a:effectLst/>
                        </a:rPr>
                        <a:t>Wayne</a:t>
                      </a:r>
                      <a:endParaRPr lang="en-US" sz="2000" u="sng">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dirty="0">
                          <a:effectLst/>
                        </a:rPr>
                        <a:t>  6.5 (11)</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10"/>
                  </a:ext>
                </a:extLst>
              </a:tr>
              <a:tr h="947926">
                <a:tc>
                  <a:txBody>
                    <a:bodyPr/>
                    <a:lstStyle/>
                    <a:p>
                      <a:pPr marL="0" marR="0">
                        <a:spcBef>
                          <a:spcPts val="0"/>
                        </a:spcBef>
                        <a:spcAft>
                          <a:spcPts val="0"/>
                        </a:spcAft>
                      </a:pPr>
                      <a:r>
                        <a:rPr lang="en-US" sz="2400" u="none" strike="noStrike">
                          <a:effectLst/>
                        </a:rPr>
                        <a:t> </a:t>
                      </a:r>
                      <a:endParaRPr lang="en-US" sz="2000" u="sng">
                        <a:effectLst/>
                      </a:endParaRPr>
                    </a:p>
                    <a:p>
                      <a:pPr marL="0" marR="0">
                        <a:spcBef>
                          <a:spcPts val="0"/>
                        </a:spcBef>
                        <a:spcAft>
                          <a:spcPts val="0"/>
                        </a:spcAft>
                      </a:pPr>
                      <a:r>
                        <a:rPr lang="en-US" sz="2400" u="none" strike="noStrike">
                          <a:effectLst/>
                        </a:rPr>
                        <a:t>Total</a:t>
                      </a:r>
                      <a:endParaRPr lang="en-US" sz="2000" u="sng">
                        <a:solidFill>
                          <a:srgbClr val="660066"/>
                        </a:solidFill>
                        <a:effectLst/>
                        <a:latin typeface="Arial" charset="0"/>
                        <a:ea typeface="DengXian" charset="-122"/>
                      </a:endParaRPr>
                    </a:p>
                  </a:txBody>
                  <a:tcPr marL="68580" marR="68580" marT="0" marB="0"/>
                </a:tc>
                <a:tc>
                  <a:txBody>
                    <a:bodyPr/>
                    <a:lstStyle/>
                    <a:p>
                      <a:pPr marL="0" marR="0" algn="ctr">
                        <a:spcBef>
                          <a:spcPts val="0"/>
                        </a:spcBef>
                        <a:spcAft>
                          <a:spcPts val="0"/>
                        </a:spcAft>
                      </a:pPr>
                      <a:r>
                        <a:rPr lang="en-US" sz="2400" u="none" strike="noStrike" dirty="0">
                          <a:effectLst/>
                        </a:rPr>
                        <a:t> </a:t>
                      </a:r>
                      <a:endParaRPr lang="en-US" sz="2000" u="sng" dirty="0">
                        <a:effectLst/>
                      </a:endParaRPr>
                    </a:p>
                    <a:p>
                      <a:pPr marL="0" marR="0" algn="ctr">
                        <a:spcBef>
                          <a:spcPts val="0"/>
                        </a:spcBef>
                        <a:spcAft>
                          <a:spcPts val="0"/>
                        </a:spcAft>
                      </a:pPr>
                      <a:r>
                        <a:rPr lang="en-US" sz="2400" u="none" strike="noStrike" dirty="0">
                          <a:effectLst/>
                        </a:rPr>
                        <a:t>100.0 (168)</a:t>
                      </a:r>
                      <a:endParaRPr lang="en-US" sz="2000" u="sng" dirty="0">
                        <a:solidFill>
                          <a:srgbClr val="660066"/>
                        </a:solidFill>
                        <a:effectLst/>
                        <a:latin typeface="Arial" charset="0"/>
                        <a:ea typeface="DengXian" charset="-122"/>
                      </a:endParaRPr>
                    </a:p>
                  </a:txBody>
                  <a:tcPr marL="68580" marR="68580"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99858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5952943"/>
              </p:ext>
            </p:extLst>
          </p:nvPr>
        </p:nvGraphicFramePr>
        <p:xfrm>
          <a:off x="1348154" y="183081"/>
          <a:ext cx="8194431" cy="6614760"/>
        </p:xfrm>
        <a:graphic>
          <a:graphicData uri="http://schemas.openxmlformats.org/drawingml/2006/table">
            <a:tbl>
              <a:tblPr firstRow="1" firstCol="1" bandRow="1">
                <a:tableStyleId>{5C22544A-7EE6-4342-B048-85BDC9FD1C3A}</a:tableStyleId>
              </a:tblPr>
              <a:tblGrid>
                <a:gridCol w="5756418">
                  <a:extLst>
                    <a:ext uri="{9D8B030D-6E8A-4147-A177-3AD203B41FA5}">
                      <a16:colId xmlns:a16="http://schemas.microsoft.com/office/drawing/2014/main" xmlns="" val="20000"/>
                    </a:ext>
                  </a:extLst>
                </a:gridCol>
                <a:gridCol w="2438013">
                  <a:extLst>
                    <a:ext uri="{9D8B030D-6E8A-4147-A177-3AD203B41FA5}">
                      <a16:colId xmlns:a16="http://schemas.microsoft.com/office/drawing/2014/main" xmlns="" val="20001"/>
                    </a:ext>
                  </a:extLst>
                </a:gridCol>
              </a:tblGrid>
              <a:tr h="348198">
                <a:tc>
                  <a:txBody>
                    <a:bodyPr/>
                    <a:lstStyle/>
                    <a:p>
                      <a:pPr marL="0" marR="0">
                        <a:spcBef>
                          <a:spcPts val="0"/>
                        </a:spcBef>
                        <a:spcAft>
                          <a:spcPts val="0"/>
                        </a:spcAft>
                      </a:pPr>
                      <a:r>
                        <a:rPr lang="en-US" sz="1800" u="none" strike="noStrike" dirty="0">
                          <a:effectLst/>
                        </a:rPr>
                        <a:t> </a:t>
                      </a:r>
                      <a:endParaRPr lang="en-US" sz="1400" u="sng" dirty="0">
                        <a:solidFill>
                          <a:srgbClr val="660066"/>
                        </a:solidFill>
                        <a:effectLst/>
                        <a:latin typeface="Arial" charset="0"/>
                        <a:ea typeface="DengXian" charset="-122"/>
                      </a:endParaRPr>
                    </a:p>
                  </a:txBody>
                  <a:tcPr marL="62760" marR="62760" marT="0" marB="0"/>
                </a:tc>
                <a:tc>
                  <a:txBody>
                    <a:bodyPr/>
                    <a:lstStyle/>
                    <a:p>
                      <a:pPr marL="0" marR="0">
                        <a:spcBef>
                          <a:spcPts val="0"/>
                        </a:spcBef>
                        <a:spcAft>
                          <a:spcPts val="0"/>
                        </a:spcAft>
                      </a:pPr>
                      <a:r>
                        <a:rPr lang="en-US" sz="1800" u="none" strike="noStrike" dirty="0">
                          <a:effectLst/>
                        </a:rPr>
                        <a:t>% (n</a:t>
                      </a:r>
                      <a:r>
                        <a:rPr lang="en-US" sz="1800" u="none" strike="noStrike" dirty="0" smtClean="0">
                          <a:effectLst/>
                        </a:rPr>
                        <a:t>)</a:t>
                      </a:r>
                      <a:endParaRPr lang="en-US" sz="1400" u="sng" dirty="0">
                        <a:effectLst/>
                      </a:endParaRPr>
                    </a:p>
                  </a:txBody>
                  <a:tcPr marL="62760" marR="62760" marT="0" marB="0"/>
                </a:tc>
                <a:extLst>
                  <a:ext uri="{0D108BD9-81ED-4DB2-BD59-A6C34878D82A}">
                    <a16:rowId xmlns:a16="http://schemas.microsoft.com/office/drawing/2014/main" xmlns="" val="10000"/>
                  </a:ext>
                </a:extLst>
              </a:tr>
              <a:tr h="418157">
                <a:tc>
                  <a:txBody>
                    <a:bodyPr/>
                    <a:lstStyle/>
                    <a:p>
                      <a:pPr marL="0" marR="0">
                        <a:spcBef>
                          <a:spcPts val="0"/>
                        </a:spcBef>
                        <a:spcAft>
                          <a:spcPts val="0"/>
                        </a:spcAft>
                      </a:pPr>
                      <a:r>
                        <a:rPr lang="en-US" sz="1800" u="none" strike="noStrike" dirty="0">
                          <a:effectLst/>
                        </a:rPr>
                        <a:t>Female</a:t>
                      </a:r>
                      <a:endParaRPr lang="en-US" sz="1400" u="sng" dirty="0">
                        <a:solidFill>
                          <a:srgbClr val="660066"/>
                        </a:solidFill>
                        <a:effectLst/>
                        <a:latin typeface="Arial" charset="0"/>
                        <a:ea typeface="DengXian" charset="-122"/>
                      </a:endParaRPr>
                    </a:p>
                  </a:txBody>
                  <a:tcPr marL="62760" marR="62760" marT="0" marB="0"/>
                </a:tc>
                <a:tc>
                  <a:txBody>
                    <a:bodyPr/>
                    <a:lstStyle/>
                    <a:p>
                      <a:pPr marL="0" marR="0">
                        <a:spcBef>
                          <a:spcPts val="0"/>
                        </a:spcBef>
                        <a:spcAft>
                          <a:spcPts val="0"/>
                        </a:spcAft>
                      </a:pPr>
                      <a:r>
                        <a:rPr lang="en-US" sz="1800" u="none" strike="noStrike" dirty="0">
                          <a:effectLst/>
                        </a:rPr>
                        <a:t>63.7 (107</a:t>
                      </a:r>
                      <a:r>
                        <a:rPr lang="en-US" sz="1800" u="none" strike="noStrike" dirty="0" smtClean="0">
                          <a:effectLst/>
                        </a:rPr>
                        <a:t>)</a:t>
                      </a:r>
                      <a:endParaRPr lang="en-US" sz="1400" u="sng" dirty="0">
                        <a:effectLst/>
                      </a:endParaRPr>
                    </a:p>
                  </a:txBody>
                  <a:tcPr marL="62760" marR="62760" marT="0" marB="0"/>
                </a:tc>
                <a:extLst>
                  <a:ext uri="{0D108BD9-81ED-4DB2-BD59-A6C34878D82A}">
                    <a16:rowId xmlns:a16="http://schemas.microsoft.com/office/drawing/2014/main" xmlns="" val="10001"/>
                  </a:ext>
                </a:extLst>
              </a:tr>
              <a:tr h="520021">
                <a:tc>
                  <a:txBody>
                    <a:bodyPr/>
                    <a:lstStyle/>
                    <a:p>
                      <a:pPr marL="0" marR="0">
                        <a:spcBef>
                          <a:spcPts val="0"/>
                        </a:spcBef>
                        <a:spcAft>
                          <a:spcPts val="0"/>
                        </a:spcAft>
                      </a:pPr>
                      <a:r>
                        <a:rPr lang="en-US" sz="1800" u="none" strike="noStrike" dirty="0">
                          <a:effectLst/>
                        </a:rPr>
                        <a:t>&lt; Age 60</a:t>
                      </a:r>
                      <a:endParaRPr lang="en-US" sz="1400" u="sng" dirty="0">
                        <a:solidFill>
                          <a:srgbClr val="660066"/>
                        </a:solidFill>
                        <a:effectLst/>
                        <a:latin typeface="Arial" charset="0"/>
                        <a:ea typeface="DengXian" charset="-122"/>
                      </a:endParaRPr>
                    </a:p>
                  </a:txBody>
                  <a:tcPr marL="62760" marR="62760" marT="0" marB="0"/>
                </a:tc>
                <a:tc>
                  <a:txBody>
                    <a:bodyPr/>
                    <a:lstStyle/>
                    <a:p>
                      <a:pPr marL="0" marR="0">
                        <a:spcBef>
                          <a:spcPts val="0"/>
                        </a:spcBef>
                        <a:spcAft>
                          <a:spcPts val="0"/>
                        </a:spcAft>
                      </a:pPr>
                      <a:r>
                        <a:rPr lang="en-US" sz="1800" u="none" strike="noStrike">
                          <a:effectLst/>
                        </a:rPr>
                        <a:t>31.5  (53)</a:t>
                      </a:r>
                      <a:endParaRPr lang="en-US" sz="1400" u="sng">
                        <a:effectLst/>
                      </a:endParaRPr>
                    </a:p>
                    <a:p>
                      <a:pPr marL="0" marR="0">
                        <a:spcBef>
                          <a:spcPts val="0"/>
                        </a:spcBef>
                        <a:spcAft>
                          <a:spcPts val="0"/>
                        </a:spcAft>
                      </a:pPr>
                      <a:r>
                        <a:rPr lang="en-US" sz="1800" u="none" strike="noStrike">
                          <a:effectLst/>
                        </a:rPr>
                        <a:t> </a:t>
                      </a:r>
                      <a:endParaRPr lang="en-US" sz="1400" u="sng">
                        <a:solidFill>
                          <a:srgbClr val="660066"/>
                        </a:solidFill>
                        <a:effectLst/>
                        <a:latin typeface="Arial" charset="0"/>
                        <a:ea typeface="DengXian" charset="-122"/>
                      </a:endParaRPr>
                    </a:p>
                  </a:txBody>
                  <a:tcPr marL="62760" marR="62760" marT="0" marB="0"/>
                </a:tc>
                <a:extLst>
                  <a:ext uri="{0D108BD9-81ED-4DB2-BD59-A6C34878D82A}">
                    <a16:rowId xmlns:a16="http://schemas.microsoft.com/office/drawing/2014/main" xmlns="" val="10002"/>
                  </a:ext>
                </a:extLst>
              </a:tr>
              <a:tr h="520021">
                <a:tc>
                  <a:txBody>
                    <a:bodyPr/>
                    <a:lstStyle/>
                    <a:p>
                      <a:pPr marL="0" marR="0">
                        <a:spcBef>
                          <a:spcPts val="0"/>
                        </a:spcBef>
                        <a:spcAft>
                          <a:spcPts val="0"/>
                        </a:spcAft>
                      </a:pPr>
                      <a:r>
                        <a:rPr lang="en-US" sz="1800" u="none" strike="noStrike" dirty="0">
                          <a:effectLst/>
                        </a:rPr>
                        <a:t>English speaker</a:t>
                      </a:r>
                      <a:endParaRPr lang="en-US" sz="1400" u="sng" dirty="0">
                        <a:solidFill>
                          <a:srgbClr val="660066"/>
                        </a:solidFill>
                        <a:effectLst/>
                        <a:latin typeface="Arial" charset="0"/>
                        <a:ea typeface="DengXian" charset="-122"/>
                      </a:endParaRPr>
                    </a:p>
                  </a:txBody>
                  <a:tcPr marL="62760" marR="62760" marT="0" marB="0"/>
                </a:tc>
                <a:tc>
                  <a:txBody>
                    <a:bodyPr/>
                    <a:lstStyle/>
                    <a:p>
                      <a:pPr marL="0" marR="0">
                        <a:spcBef>
                          <a:spcPts val="0"/>
                        </a:spcBef>
                        <a:spcAft>
                          <a:spcPts val="0"/>
                        </a:spcAft>
                      </a:pPr>
                      <a:r>
                        <a:rPr lang="en-US" sz="1800" u="none" strike="noStrike">
                          <a:effectLst/>
                        </a:rPr>
                        <a:t>98.8 (166)</a:t>
                      </a:r>
                      <a:endParaRPr lang="en-US" sz="1400" u="sng">
                        <a:effectLst/>
                      </a:endParaRPr>
                    </a:p>
                    <a:p>
                      <a:pPr marL="0" marR="0">
                        <a:spcBef>
                          <a:spcPts val="0"/>
                        </a:spcBef>
                        <a:spcAft>
                          <a:spcPts val="0"/>
                        </a:spcAft>
                      </a:pPr>
                      <a:r>
                        <a:rPr lang="en-US" sz="1800" u="none" strike="noStrike">
                          <a:effectLst/>
                        </a:rPr>
                        <a:t> </a:t>
                      </a:r>
                      <a:endParaRPr lang="en-US" sz="1400" u="sng">
                        <a:solidFill>
                          <a:srgbClr val="660066"/>
                        </a:solidFill>
                        <a:effectLst/>
                        <a:latin typeface="Arial" charset="0"/>
                        <a:ea typeface="DengXian" charset="-122"/>
                      </a:endParaRPr>
                    </a:p>
                  </a:txBody>
                  <a:tcPr marL="62760" marR="62760" marT="0" marB="0"/>
                </a:tc>
                <a:extLst>
                  <a:ext uri="{0D108BD9-81ED-4DB2-BD59-A6C34878D82A}">
                    <a16:rowId xmlns:a16="http://schemas.microsoft.com/office/drawing/2014/main" xmlns="" val="10003"/>
                  </a:ext>
                </a:extLst>
              </a:tr>
              <a:tr h="520021">
                <a:tc>
                  <a:txBody>
                    <a:bodyPr/>
                    <a:lstStyle/>
                    <a:p>
                      <a:pPr marL="0" marR="0">
                        <a:spcBef>
                          <a:spcPts val="0"/>
                        </a:spcBef>
                        <a:spcAft>
                          <a:spcPts val="0"/>
                        </a:spcAft>
                      </a:pPr>
                      <a:r>
                        <a:rPr lang="en-US" sz="1800" u="none" strike="noStrike">
                          <a:effectLst/>
                        </a:rPr>
                        <a:t>White</a:t>
                      </a:r>
                      <a:endParaRPr lang="en-US" sz="1400" u="sng">
                        <a:solidFill>
                          <a:srgbClr val="660066"/>
                        </a:solidFill>
                        <a:effectLst/>
                        <a:latin typeface="Arial" charset="0"/>
                        <a:ea typeface="DengXian" charset="-122"/>
                      </a:endParaRPr>
                    </a:p>
                  </a:txBody>
                  <a:tcPr marL="62760" marR="62760" marT="0" marB="0"/>
                </a:tc>
                <a:tc>
                  <a:txBody>
                    <a:bodyPr/>
                    <a:lstStyle/>
                    <a:p>
                      <a:pPr marL="0" marR="0">
                        <a:spcBef>
                          <a:spcPts val="0"/>
                        </a:spcBef>
                        <a:spcAft>
                          <a:spcPts val="0"/>
                        </a:spcAft>
                      </a:pPr>
                      <a:r>
                        <a:rPr lang="en-US" sz="1800" u="none" strike="noStrike" dirty="0">
                          <a:effectLst/>
                        </a:rPr>
                        <a:t>83.9 (141)</a:t>
                      </a:r>
                      <a:endParaRPr lang="en-US" sz="1400" u="sng" dirty="0">
                        <a:effectLst/>
                      </a:endParaRPr>
                    </a:p>
                    <a:p>
                      <a:pPr marL="0" marR="0">
                        <a:spcBef>
                          <a:spcPts val="0"/>
                        </a:spcBef>
                        <a:spcAft>
                          <a:spcPts val="0"/>
                        </a:spcAft>
                      </a:pPr>
                      <a:r>
                        <a:rPr lang="en-US" sz="1800" u="none" strike="noStrike" dirty="0">
                          <a:effectLst/>
                        </a:rPr>
                        <a:t> </a:t>
                      </a:r>
                      <a:endParaRPr lang="en-US" sz="1400" u="sng" dirty="0">
                        <a:solidFill>
                          <a:srgbClr val="660066"/>
                        </a:solidFill>
                        <a:effectLst/>
                        <a:latin typeface="Arial" charset="0"/>
                        <a:ea typeface="DengXian" charset="-122"/>
                      </a:endParaRPr>
                    </a:p>
                  </a:txBody>
                  <a:tcPr marL="62760" marR="62760" marT="0" marB="0"/>
                </a:tc>
                <a:extLst>
                  <a:ext uri="{0D108BD9-81ED-4DB2-BD59-A6C34878D82A}">
                    <a16:rowId xmlns:a16="http://schemas.microsoft.com/office/drawing/2014/main" xmlns="" val="10004"/>
                  </a:ext>
                </a:extLst>
              </a:tr>
              <a:tr h="1820072">
                <a:tc>
                  <a:txBody>
                    <a:bodyPr/>
                    <a:lstStyle/>
                    <a:p>
                      <a:pPr marL="0" marR="0">
                        <a:spcBef>
                          <a:spcPts val="0"/>
                        </a:spcBef>
                        <a:spcAft>
                          <a:spcPts val="0"/>
                        </a:spcAft>
                      </a:pPr>
                      <a:r>
                        <a:rPr lang="en-US" sz="1800" u="none" strike="noStrike" dirty="0">
                          <a:effectLst/>
                        </a:rPr>
                        <a:t>Residential Status</a:t>
                      </a:r>
                      <a:endParaRPr lang="en-US" sz="1400" u="sng" dirty="0">
                        <a:effectLst/>
                      </a:endParaRPr>
                    </a:p>
                    <a:p>
                      <a:pPr marL="0" marR="0">
                        <a:spcBef>
                          <a:spcPts val="0"/>
                        </a:spcBef>
                        <a:spcAft>
                          <a:spcPts val="0"/>
                        </a:spcAft>
                      </a:pPr>
                      <a:r>
                        <a:rPr lang="en-US" sz="1800" u="none" strike="noStrike" dirty="0">
                          <a:effectLst/>
                        </a:rPr>
                        <a:t>     Private home/apartment/room</a:t>
                      </a:r>
                      <a:endParaRPr lang="en-US" sz="1400" u="sng" dirty="0">
                        <a:effectLst/>
                      </a:endParaRPr>
                    </a:p>
                    <a:p>
                      <a:pPr marL="0" marR="0">
                        <a:spcBef>
                          <a:spcPts val="0"/>
                        </a:spcBef>
                        <a:spcAft>
                          <a:spcPts val="0"/>
                        </a:spcAft>
                      </a:pPr>
                      <a:r>
                        <a:rPr lang="en-US" sz="1800" u="none" strike="noStrike" dirty="0">
                          <a:effectLst/>
                        </a:rPr>
                        <a:t>     Long term care facility/nursing home</a:t>
                      </a:r>
                      <a:endParaRPr lang="en-US" sz="1400" u="sng" dirty="0">
                        <a:effectLst/>
                      </a:endParaRPr>
                    </a:p>
                    <a:p>
                      <a:pPr marL="0" marR="0">
                        <a:spcBef>
                          <a:spcPts val="0"/>
                        </a:spcBef>
                        <a:spcAft>
                          <a:spcPts val="0"/>
                        </a:spcAft>
                      </a:pPr>
                      <a:r>
                        <a:rPr lang="en-US" sz="1800" u="none" strike="noStrike" dirty="0">
                          <a:effectLst/>
                        </a:rPr>
                        <a:t>     Acute care hospital</a:t>
                      </a:r>
                      <a:endParaRPr lang="en-US" sz="1400" u="sng" dirty="0">
                        <a:effectLst/>
                      </a:endParaRPr>
                    </a:p>
                    <a:p>
                      <a:pPr marL="0" marR="0">
                        <a:spcBef>
                          <a:spcPts val="0"/>
                        </a:spcBef>
                        <a:spcAft>
                          <a:spcPts val="0"/>
                        </a:spcAft>
                      </a:pPr>
                      <a:r>
                        <a:rPr lang="en-US" sz="1800" u="none" strike="noStrike" dirty="0">
                          <a:effectLst/>
                        </a:rPr>
                        <a:t>     Board and Care home</a:t>
                      </a:r>
                      <a:endParaRPr lang="en-US" sz="1400" u="sng" dirty="0">
                        <a:effectLst/>
                      </a:endParaRPr>
                    </a:p>
                    <a:p>
                      <a:pPr marL="0" marR="0">
                        <a:spcBef>
                          <a:spcPts val="0"/>
                        </a:spcBef>
                        <a:spcAft>
                          <a:spcPts val="0"/>
                        </a:spcAft>
                      </a:pPr>
                      <a:r>
                        <a:rPr lang="en-US" sz="1800" u="none" strike="noStrike" dirty="0">
                          <a:effectLst/>
                        </a:rPr>
                        <a:t>     Other (jail, group home, psych, rehab) </a:t>
                      </a:r>
                      <a:endParaRPr lang="en-US" sz="1400" u="sng" dirty="0">
                        <a:solidFill>
                          <a:srgbClr val="660066"/>
                        </a:solidFill>
                        <a:effectLst/>
                        <a:latin typeface="Arial" charset="0"/>
                        <a:ea typeface="DengXian" charset="-122"/>
                      </a:endParaRPr>
                    </a:p>
                  </a:txBody>
                  <a:tcPr marL="62760" marR="62760" marT="0" marB="0"/>
                </a:tc>
                <a:tc>
                  <a:txBody>
                    <a:bodyPr/>
                    <a:lstStyle/>
                    <a:p>
                      <a:pPr marL="0" marR="0">
                        <a:spcBef>
                          <a:spcPts val="0"/>
                        </a:spcBef>
                        <a:spcAft>
                          <a:spcPts val="0"/>
                        </a:spcAft>
                      </a:pPr>
                      <a:r>
                        <a:rPr lang="en-US" sz="1800" u="none" strike="noStrike" dirty="0">
                          <a:effectLst/>
                        </a:rPr>
                        <a:t> </a:t>
                      </a:r>
                      <a:endParaRPr lang="en-US" sz="1400" u="sng" dirty="0">
                        <a:effectLst/>
                      </a:endParaRPr>
                    </a:p>
                    <a:p>
                      <a:pPr marL="0" marR="0">
                        <a:spcBef>
                          <a:spcPts val="0"/>
                        </a:spcBef>
                        <a:spcAft>
                          <a:spcPts val="0"/>
                        </a:spcAft>
                      </a:pPr>
                      <a:r>
                        <a:rPr lang="en-US" sz="1800" u="none" strike="noStrike" dirty="0">
                          <a:effectLst/>
                        </a:rPr>
                        <a:t>61.3 (103)</a:t>
                      </a:r>
                      <a:endParaRPr lang="en-US" sz="1400" u="sng" dirty="0">
                        <a:effectLst/>
                      </a:endParaRPr>
                    </a:p>
                    <a:p>
                      <a:pPr marL="0" marR="0">
                        <a:spcBef>
                          <a:spcPts val="0"/>
                        </a:spcBef>
                        <a:spcAft>
                          <a:spcPts val="0"/>
                        </a:spcAft>
                      </a:pPr>
                      <a:r>
                        <a:rPr lang="en-US" sz="1800" u="none" strike="noStrike" dirty="0">
                          <a:effectLst/>
                        </a:rPr>
                        <a:t>28.6  (48)</a:t>
                      </a:r>
                      <a:endParaRPr lang="en-US" sz="1400" u="sng" dirty="0">
                        <a:effectLst/>
                      </a:endParaRPr>
                    </a:p>
                    <a:p>
                      <a:pPr marL="0" marR="0">
                        <a:spcBef>
                          <a:spcPts val="0"/>
                        </a:spcBef>
                        <a:spcAft>
                          <a:spcPts val="0"/>
                        </a:spcAft>
                      </a:pPr>
                      <a:r>
                        <a:rPr lang="en-US" sz="1800" u="none" strike="noStrike" dirty="0">
                          <a:effectLst/>
                        </a:rPr>
                        <a:t>  4.8   (8)</a:t>
                      </a:r>
                      <a:endParaRPr lang="en-US" sz="1400" u="sng" dirty="0">
                        <a:effectLst/>
                      </a:endParaRPr>
                    </a:p>
                    <a:p>
                      <a:pPr marL="0" marR="0">
                        <a:spcBef>
                          <a:spcPts val="0"/>
                        </a:spcBef>
                        <a:spcAft>
                          <a:spcPts val="0"/>
                        </a:spcAft>
                      </a:pPr>
                      <a:r>
                        <a:rPr lang="en-US" sz="1800" u="none" strike="noStrike" dirty="0">
                          <a:effectLst/>
                        </a:rPr>
                        <a:t>  2.4   (4)</a:t>
                      </a:r>
                      <a:endParaRPr lang="en-US" sz="1400" u="sng" dirty="0">
                        <a:effectLst/>
                      </a:endParaRPr>
                    </a:p>
                    <a:p>
                      <a:pPr marL="0" marR="0">
                        <a:spcBef>
                          <a:spcPts val="0"/>
                        </a:spcBef>
                        <a:spcAft>
                          <a:spcPts val="0"/>
                        </a:spcAft>
                      </a:pPr>
                      <a:r>
                        <a:rPr lang="en-US" sz="1800" u="none" strike="noStrike" dirty="0">
                          <a:effectLst/>
                        </a:rPr>
                        <a:t>  2.9   (5)</a:t>
                      </a:r>
                      <a:endParaRPr lang="en-US" sz="1400" u="sng" dirty="0">
                        <a:effectLst/>
                      </a:endParaRPr>
                    </a:p>
                    <a:p>
                      <a:pPr marL="0" marR="0">
                        <a:spcBef>
                          <a:spcPts val="0"/>
                        </a:spcBef>
                        <a:spcAft>
                          <a:spcPts val="0"/>
                        </a:spcAft>
                      </a:pPr>
                      <a:r>
                        <a:rPr lang="en-US" sz="1800" u="none" strike="noStrike" dirty="0">
                          <a:effectLst/>
                        </a:rPr>
                        <a:t> </a:t>
                      </a:r>
                      <a:endParaRPr lang="en-US" sz="1400" u="sng" dirty="0">
                        <a:solidFill>
                          <a:srgbClr val="660066"/>
                        </a:solidFill>
                        <a:effectLst/>
                        <a:latin typeface="Arial" charset="0"/>
                        <a:ea typeface="DengXian" charset="-122"/>
                      </a:endParaRPr>
                    </a:p>
                  </a:txBody>
                  <a:tcPr marL="62760" marR="62760" marT="0" marB="0"/>
                </a:tc>
                <a:extLst>
                  <a:ext uri="{0D108BD9-81ED-4DB2-BD59-A6C34878D82A}">
                    <a16:rowId xmlns:a16="http://schemas.microsoft.com/office/drawing/2014/main" xmlns="" val="10005"/>
                  </a:ext>
                </a:extLst>
              </a:tr>
              <a:tr h="2282245">
                <a:tc>
                  <a:txBody>
                    <a:bodyPr/>
                    <a:lstStyle/>
                    <a:p>
                      <a:pPr marL="0" marR="0">
                        <a:spcBef>
                          <a:spcPts val="0"/>
                        </a:spcBef>
                        <a:spcAft>
                          <a:spcPts val="0"/>
                        </a:spcAft>
                      </a:pPr>
                      <a:r>
                        <a:rPr lang="en-US" sz="1800" u="none" strike="noStrike" dirty="0">
                          <a:effectLst/>
                        </a:rPr>
                        <a:t>Living Arrangement: Lives with …</a:t>
                      </a:r>
                      <a:endParaRPr lang="en-US" sz="1400" u="sng" dirty="0">
                        <a:effectLst/>
                      </a:endParaRPr>
                    </a:p>
                    <a:p>
                      <a:pPr marL="0" marR="0">
                        <a:spcBef>
                          <a:spcPts val="0"/>
                        </a:spcBef>
                        <a:spcAft>
                          <a:spcPts val="0"/>
                        </a:spcAft>
                      </a:pPr>
                      <a:r>
                        <a:rPr lang="en-US" sz="1800" u="none" strike="noStrike" dirty="0">
                          <a:effectLst/>
                        </a:rPr>
                        <a:t>     Non-relatives</a:t>
                      </a:r>
                      <a:endParaRPr lang="en-US" sz="1400" u="sng" dirty="0">
                        <a:effectLst/>
                      </a:endParaRPr>
                    </a:p>
                    <a:p>
                      <a:pPr marL="0" marR="0">
                        <a:spcBef>
                          <a:spcPts val="0"/>
                        </a:spcBef>
                        <a:spcAft>
                          <a:spcPts val="0"/>
                        </a:spcAft>
                      </a:pPr>
                      <a:r>
                        <a:rPr lang="en-US" sz="1800" u="none" strike="noStrike" dirty="0">
                          <a:effectLst/>
                        </a:rPr>
                        <a:t>     Alone</a:t>
                      </a:r>
                      <a:endParaRPr lang="en-US" sz="1400" u="sng" dirty="0">
                        <a:effectLst/>
                      </a:endParaRPr>
                    </a:p>
                    <a:p>
                      <a:pPr marL="0" marR="0">
                        <a:spcBef>
                          <a:spcPts val="0"/>
                        </a:spcBef>
                        <a:spcAft>
                          <a:spcPts val="0"/>
                        </a:spcAft>
                      </a:pPr>
                      <a:r>
                        <a:rPr lang="en-US" sz="1800" u="none" strike="noStrike" dirty="0">
                          <a:effectLst/>
                        </a:rPr>
                        <a:t>     Spouse/partner</a:t>
                      </a:r>
                      <a:endParaRPr lang="en-US" sz="1400" u="sng" dirty="0">
                        <a:effectLst/>
                      </a:endParaRPr>
                    </a:p>
                    <a:p>
                      <a:pPr marL="0" marR="0">
                        <a:spcBef>
                          <a:spcPts val="0"/>
                        </a:spcBef>
                        <a:spcAft>
                          <a:spcPts val="0"/>
                        </a:spcAft>
                      </a:pPr>
                      <a:r>
                        <a:rPr lang="en-US" sz="1800" u="none" strike="noStrike" dirty="0">
                          <a:effectLst/>
                        </a:rPr>
                        <a:t>     Adult child</a:t>
                      </a:r>
                      <a:endParaRPr lang="en-US" sz="1400" u="sng" dirty="0">
                        <a:effectLst/>
                      </a:endParaRPr>
                    </a:p>
                    <a:p>
                      <a:pPr marL="0" marR="0">
                        <a:spcBef>
                          <a:spcPts val="0"/>
                        </a:spcBef>
                        <a:spcAft>
                          <a:spcPts val="0"/>
                        </a:spcAft>
                      </a:pPr>
                      <a:r>
                        <a:rPr lang="en-US" sz="1800" u="none" strike="noStrike" dirty="0">
                          <a:effectLst/>
                        </a:rPr>
                        <a:t>     Spouse/partner/others</a:t>
                      </a:r>
                      <a:endParaRPr lang="en-US" sz="1400" u="sng" dirty="0">
                        <a:effectLst/>
                      </a:endParaRPr>
                    </a:p>
                    <a:p>
                      <a:pPr marL="0" marR="0">
                        <a:spcBef>
                          <a:spcPts val="0"/>
                        </a:spcBef>
                        <a:spcAft>
                          <a:spcPts val="0"/>
                        </a:spcAft>
                      </a:pPr>
                      <a:r>
                        <a:rPr lang="en-US" sz="1800" u="none" strike="noStrike" dirty="0">
                          <a:effectLst/>
                        </a:rPr>
                        <a:t>     Other relatives</a:t>
                      </a:r>
                      <a:endParaRPr lang="en-US" sz="1400" u="sng" dirty="0">
                        <a:effectLst/>
                      </a:endParaRPr>
                    </a:p>
                    <a:p>
                      <a:pPr marL="0" marR="0">
                        <a:spcBef>
                          <a:spcPts val="0"/>
                        </a:spcBef>
                        <a:spcAft>
                          <a:spcPts val="0"/>
                        </a:spcAft>
                      </a:pPr>
                      <a:r>
                        <a:rPr lang="en-US" sz="1800" u="none" strike="noStrike" dirty="0">
                          <a:effectLst/>
                        </a:rPr>
                        <a:t>     </a:t>
                      </a:r>
                      <a:r>
                        <a:rPr lang="en-US" sz="1800" u="none" strike="noStrike" dirty="0" smtClean="0">
                          <a:effectLst/>
                        </a:rPr>
                        <a:t>Parent</a:t>
                      </a:r>
                      <a:endParaRPr lang="en-US" sz="1400" u="sng" dirty="0">
                        <a:effectLst/>
                      </a:endParaRPr>
                    </a:p>
                  </a:txBody>
                  <a:tcPr marL="62760" marR="62760" marT="0" marB="0"/>
                </a:tc>
                <a:tc>
                  <a:txBody>
                    <a:bodyPr/>
                    <a:lstStyle/>
                    <a:p>
                      <a:pPr marL="0" marR="0">
                        <a:spcBef>
                          <a:spcPts val="0"/>
                        </a:spcBef>
                        <a:spcAft>
                          <a:spcPts val="0"/>
                        </a:spcAft>
                      </a:pPr>
                      <a:r>
                        <a:rPr lang="en-US" sz="1800" u="none" strike="noStrike" dirty="0">
                          <a:effectLst/>
                        </a:rPr>
                        <a:t> </a:t>
                      </a:r>
                      <a:endParaRPr lang="en-US" sz="1400" u="sng" dirty="0">
                        <a:effectLst/>
                      </a:endParaRPr>
                    </a:p>
                    <a:p>
                      <a:pPr marL="0" marR="0">
                        <a:spcBef>
                          <a:spcPts val="0"/>
                        </a:spcBef>
                        <a:spcAft>
                          <a:spcPts val="0"/>
                        </a:spcAft>
                      </a:pPr>
                      <a:r>
                        <a:rPr lang="en-US" sz="1800" u="none" strike="noStrike" dirty="0">
                          <a:effectLst/>
                        </a:rPr>
                        <a:t>31.5  (53)</a:t>
                      </a:r>
                      <a:endParaRPr lang="en-US" sz="1400" u="sng" dirty="0">
                        <a:effectLst/>
                      </a:endParaRPr>
                    </a:p>
                    <a:p>
                      <a:pPr marL="0" marR="0">
                        <a:spcBef>
                          <a:spcPts val="0"/>
                        </a:spcBef>
                        <a:spcAft>
                          <a:spcPts val="0"/>
                        </a:spcAft>
                      </a:pPr>
                      <a:r>
                        <a:rPr lang="en-US" sz="1800" u="none" strike="noStrike" dirty="0">
                          <a:effectLst/>
                        </a:rPr>
                        <a:t>27.4  (46)</a:t>
                      </a:r>
                      <a:endParaRPr lang="en-US" sz="1400" u="sng" dirty="0">
                        <a:effectLst/>
                      </a:endParaRPr>
                    </a:p>
                    <a:p>
                      <a:pPr marL="0" marR="0">
                        <a:spcBef>
                          <a:spcPts val="0"/>
                        </a:spcBef>
                        <a:spcAft>
                          <a:spcPts val="0"/>
                        </a:spcAft>
                      </a:pPr>
                      <a:r>
                        <a:rPr lang="en-US" sz="1800" u="none" strike="noStrike" dirty="0">
                          <a:effectLst/>
                        </a:rPr>
                        <a:t>15.5  (26)</a:t>
                      </a:r>
                      <a:endParaRPr lang="en-US" sz="1400" u="sng" dirty="0">
                        <a:effectLst/>
                      </a:endParaRPr>
                    </a:p>
                    <a:p>
                      <a:pPr marL="0" marR="0">
                        <a:spcBef>
                          <a:spcPts val="0"/>
                        </a:spcBef>
                        <a:spcAft>
                          <a:spcPts val="0"/>
                        </a:spcAft>
                      </a:pPr>
                      <a:r>
                        <a:rPr lang="en-US" sz="1800" u="none" strike="noStrike" dirty="0">
                          <a:effectLst/>
                        </a:rPr>
                        <a:t>  8.9  (15)</a:t>
                      </a:r>
                      <a:endParaRPr lang="en-US" sz="1400" u="sng" dirty="0">
                        <a:effectLst/>
                      </a:endParaRPr>
                    </a:p>
                    <a:p>
                      <a:pPr marL="0" marR="0">
                        <a:spcBef>
                          <a:spcPts val="0"/>
                        </a:spcBef>
                        <a:spcAft>
                          <a:spcPts val="0"/>
                        </a:spcAft>
                      </a:pPr>
                      <a:r>
                        <a:rPr lang="en-US" sz="1800" u="none" strike="noStrike" dirty="0">
                          <a:effectLst/>
                        </a:rPr>
                        <a:t>  6.5  (11)</a:t>
                      </a:r>
                      <a:endParaRPr lang="en-US" sz="1400" u="sng" dirty="0">
                        <a:effectLst/>
                      </a:endParaRPr>
                    </a:p>
                    <a:p>
                      <a:pPr marL="0" marR="0">
                        <a:spcBef>
                          <a:spcPts val="0"/>
                        </a:spcBef>
                        <a:spcAft>
                          <a:spcPts val="0"/>
                        </a:spcAft>
                      </a:pPr>
                      <a:r>
                        <a:rPr lang="en-US" sz="1800" u="none" strike="noStrike" dirty="0">
                          <a:effectLst/>
                        </a:rPr>
                        <a:t>  5.4   (9)</a:t>
                      </a:r>
                      <a:endParaRPr lang="en-US" sz="1400" u="sng" dirty="0">
                        <a:effectLst/>
                      </a:endParaRPr>
                    </a:p>
                    <a:p>
                      <a:pPr marL="0" marR="0">
                        <a:spcBef>
                          <a:spcPts val="0"/>
                        </a:spcBef>
                        <a:spcAft>
                          <a:spcPts val="0"/>
                        </a:spcAft>
                      </a:pPr>
                      <a:r>
                        <a:rPr lang="en-US" sz="1800" u="none" strike="noStrike" dirty="0">
                          <a:effectLst/>
                        </a:rPr>
                        <a:t>  4.8   (</a:t>
                      </a:r>
                      <a:r>
                        <a:rPr lang="en-US" sz="1800" u="none" strike="noStrike" dirty="0" smtClean="0">
                          <a:effectLst/>
                        </a:rPr>
                        <a:t>8)</a:t>
                      </a:r>
                      <a:endParaRPr lang="en-US" sz="1400" u="sng" dirty="0">
                        <a:solidFill>
                          <a:srgbClr val="660066"/>
                        </a:solidFill>
                        <a:effectLst/>
                        <a:latin typeface="Arial" charset="0"/>
                        <a:ea typeface="DengXian" charset="-122"/>
                      </a:endParaRPr>
                    </a:p>
                  </a:txBody>
                  <a:tcPr marL="62760" marR="6276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217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2003363"/>
              </p:ext>
            </p:extLst>
          </p:nvPr>
        </p:nvGraphicFramePr>
        <p:xfrm>
          <a:off x="515815" y="562711"/>
          <a:ext cx="10363199" cy="5814648"/>
        </p:xfrm>
        <a:graphic>
          <a:graphicData uri="http://schemas.openxmlformats.org/drawingml/2006/table">
            <a:tbl>
              <a:tblPr firstRow="1" bandRow="1">
                <a:tableStyleId>{5C22544A-7EE6-4342-B048-85BDC9FD1C3A}</a:tableStyleId>
              </a:tblPr>
              <a:tblGrid>
                <a:gridCol w="1654495">
                  <a:extLst>
                    <a:ext uri="{9D8B030D-6E8A-4147-A177-3AD203B41FA5}">
                      <a16:colId xmlns:a16="http://schemas.microsoft.com/office/drawing/2014/main" xmlns="" val="20000"/>
                    </a:ext>
                  </a:extLst>
                </a:gridCol>
                <a:gridCol w="996766">
                  <a:extLst>
                    <a:ext uri="{9D8B030D-6E8A-4147-A177-3AD203B41FA5}">
                      <a16:colId xmlns:a16="http://schemas.microsoft.com/office/drawing/2014/main" xmlns="" val="20001"/>
                    </a:ext>
                  </a:extLst>
                </a:gridCol>
                <a:gridCol w="996766">
                  <a:extLst>
                    <a:ext uri="{9D8B030D-6E8A-4147-A177-3AD203B41FA5}">
                      <a16:colId xmlns:a16="http://schemas.microsoft.com/office/drawing/2014/main" xmlns="" val="20002"/>
                    </a:ext>
                  </a:extLst>
                </a:gridCol>
                <a:gridCol w="1067962">
                  <a:extLst>
                    <a:ext uri="{9D8B030D-6E8A-4147-A177-3AD203B41FA5}">
                      <a16:colId xmlns:a16="http://schemas.microsoft.com/office/drawing/2014/main" xmlns="" val="20003"/>
                    </a:ext>
                  </a:extLst>
                </a:gridCol>
                <a:gridCol w="1306421">
                  <a:extLst>
                    <a:ext uri="{9D8B030D-6E8A-4147-A177-3AD203B41FA5}">
                      <a16:colId xmlns:a16="http://schemas.microsoft.com/office/drawing/2014/main" xmlns="" val="20004"/>
                    </a:ext>
                  </a:extLst>
                </a:gridCol>
                <a:gridCol w="1492887">
                  <a:extLst>
                    <a:ext uri="{9D8B030D-6E8A-4147-A177-3AD203B41FA5}">
                      <a16:colId xmlns:a16="http://schemas.microsoft.com/office/drawing/2014/main" xmlns="" val="20005"/>
                    </a:ext>
                  </a:extLst>
                </a:gridCol>
                <a:gridCol w="1322240">
                  <a:extLst>
                    <a:ext uri="{9D8B030D-6E8A-4147-A177-3AD203B41FA5}">
                      <a16:colId xmlns:a16="http://schemas.microsoft.com/office/drawing/2014/main" xmlns="" val="20006"/>
                    </a:ext>
                  </a:extLst>
                </a:gridCol>
                <a:gridCol w="1525662">
                  <a:extLst>
                    <a:ext uri="{9D8B030D-6E8A-4147-A177-3AD203B41FA5}">
                      <a16:colId xmlns:a16="http://schemas.microsoft.com/office/drawing/2014/main" xmlns="" val="20007"/>
                    </a:ext>
                  </a:extLst>
                </a:gridCol>
              </a:tblGrid>
              <a:tr h="1181525">
                <a:tc>
                  <a:txBody>
                    <a:bodyPr/>
                    <a:lstStyle/>
                    <a:p>
                      <a:pPr marL="0" marR="0" algn="l">
                        <a:spcBef>
                          <a:spcPts val="0"/>
                        </a:spcBef>
                        <a:spcAft>
                          <a:spcPts val="0"/>
                        </a:spcAft>
                      </a:pPr>
                      <a:r>
                        <a:rPr lang="en-US" sz="2400" u="none" strike="noStrike" dirty="0">
                          <a:effectLst/>
                        </a:rPr>
                        <a:t>FED Level</a:t>
                      </a:r>
                      <a:endParaRPr lang="en-US" sz="2000" u="sng" dirty="0">
                        <a:solidFill>
                          <a:srgbClr val="660066"/>
                        </a:solidFill>
                        <a:effectLst/>
                        <a:latin typeface="Arial" charset="0"/>
                        <a:ea typeface="DengXian" charset="-122"/>
                      </a:endParaRPr>
                    </a:p>
                  </a:txBody>
                  <a:tcPr marL="12700" marR="12700" marT="12700" marB="0"/>
                </a:tc>
                <a:tc>
                  <a:txBody>
                    <a:bodyPr/>
                    <a:lstStyle/>
                    <a:p>
                      <a:pPr marL="0" marR="0" algn="l">
                        <a:spcBef>
                          <a:spcPts val="0"/>
                        </a:spcBef>
                        <a:spcAft>
                          <a:spcPts val="0"/>
                        </a:spcAft>
                      </a:pPr>
                      <a:r>
                        <a:rPr lang="en-US" sz="2400" u="none" strike="noStrike" dirty="0">
                          <a:effectLst/>
                        </a:rPr>
                        <a:t>ADL</a:t>
                      </a:r>
                      <a:endParaRPr lang="en-US" sz="2000" u="sng" dirty="0">
                        <a:solidFill>
                          <a:srgbClr val="660066"/>
                        </a:solidFill>
                        <a:effectLst/>
                        <a:latin typeface="Arial" charset="0"/>
                        <a:ea typeface="DengXian" charset="-122"/>
                      </a:endParaRPr>
                    </a:p>
                  </a:txBody>
                  <a:tcPr marL="12700" marR="12700" marT="12700" marB="0"/>
                </a:tc>
                <a:tc>
                  <a:txBody>
                    <a:bodyPr/>
                    <a:lstStyle/>
                    <a:p>
                      <a:pPr marL="0" marR="0" algn="l">
                        <a:spcBef>
                          <a:spcPts val="0"/>
                        </a:spcBef>
                        <a:spcAft>
                          <a:spcPts val="0"/>
                        </a:spcAft>
                      </a:pPr>
                      <a:r>
                        <a:rPr lang="en-US" sz="2400" u="none" strike="noStrike" dirty="0">
                          <a:effectLst/>
                        </a:rPr>
                        <a:t>Toilet</a:t>
                      </a:r>
                      <a:endParaRPr lang="en-US" sz="2000" u="sng" dirty="0">
                        <a:solidFill>
                          <a:srgbClr val="660066"/>
                        </a:solidFill>
                        <a:effectLst/>
                        <a:latin typeface="Arial" charset="0"/>
                        <a:ea typeface="DengXian" charset="-122"/>
                      </a:endParaRPr>
                    </a:p>
                  </a:txBody>
                  <a:tcPr marL="12700" marR="12700" marT="12700" marB="0"/>
                </a:tc>
                <a:tc>
                  <a:txBody>
                    <a:bodyPr/>
                    <a:lstStyle/>
                    <a:p>
                      <a:pPr marL="0" marR="0" algn="l">
                        <a:spcBef>
                          <a:spcPts val="0"/>
                        </a:spcBef>
                        <a:spcAft>
                          <a:spcPts val="0"/>
                        </a:spcAft>
                      </a:pPr>
                      <a:r>
                        <a:rPr lang="en-US" sz="2400" u="none" strike="noStrike" dirty="0">
                          <a:effectLst/>
                        </a:rPr>
                        <a:t>Eating</a:t>
                      </a:r>
                      <a:endParaRPr lang="en-US" sz="2000" u="sng" dirty="0">
                        <a:solidFill>
                          <a:srgbClr val="660066"/>
                        </a:solidFill>
                        <a:effectLst/>
                        <a:latin typeface="Arial" charset="0"/>
                        <a:ea typeface="DengXian" charset="-122"/>
                      </a:endParaRPr>
                    </a:p>
                  </a:txBody>
                  <a:tcPr marL="12700" marR="12700" marT="12700" marB="0"/>
                </a:tc>
                <a:tc>
                  <a:txBody>
                    <a:bodyPr/>
                    <a:lstStyle/>
                    <a:p>
                      <a:pPr marL="0" marR="0" algn="l">
                        <a:spcBef>
                          <a:spcPts val="0"/>
                        </a:spcBef>
                        <a:spcAft>
                          <a:spcPts val="0"/>
                        </a:spcAft>
                      </a:pPr>
                      <a:r>
                        <a:rPr lang="en-US" sz="2400" u="none" strike="noStrike" dirty="0">
                          <a:effectLst/>
                        </a:rPr>
                        <a:t>Mobility</a:t>
                      </a:r>
                      <a:endParaRPr lang="en-US" sz="2000" u="sng" dirty="0">
                        <a:solidFill>
                          <a:srgbClr val="660066"/>
                        </a:solidFill>
                        <a:effectLst/>
                        <a:latin typeface="Arial" charset="0"/>
                        <a:ea typeface="DengXian" charset="-122"/>
                      </a:endParaRPr>
                    </a:p>
                  </a:txBody>
                  <a:tcPr marL="12700" marR="12700" marT="12700" marB="0"/>
                </a:tc>
                <a:tc>
                  <a:txBody>
                    <a:bodyPr/>
                    <a:lstStyle/>
                    <a:p>
                      <a:pPr marL="0" marR="0" algn="l">
                        <a:spcBef>
                          <a:spcPts val="0"/>
                        </a:spcBef>
                        <a:spcAft>
                          <a:spcPts val="0"/>
                        </a:spcAft>
                      </a:pPr>
                      <a:r>
                        <a:rPr lang="en-US" sz="2400" u="none" strike="noStrike" dirty="0">
                          <a:effectLst/>
                        </a:rPr>
                        <a:t>Cognition</a:t>
                      </a:r>
                      <a:endParaRPr lang="en-US" sz="2000" u="sng" dirty="0">
                        <a:solidFill>
                          <a:srgbClr val="660066"/>
                        </a:solidFill>
                        <a:effectLst/>
                        <a:latin typeface="Arial" charset="0"/>
                        <a:ea typeface="DengXian" charset="-122"/>
                      </a:endParaRPr>
                    </a:p>
                  </a:txBody>
                  <a:tcPr marL="12700" marR="12700" marT="12700" marB="0"/>
                </a:tc>
                <a:tc>
                  <a:txBody>
                    <a:bodyPr/>
                    <a:lstStyle/>
                    <a:p>
                      <a:pPr marL="0" marR="0" algn="l">
                        <a:spcBef>
                          <a:spcPts val="0"/>
                        </a:spcBef>
                        <a:spcAft>
                          <a:spcPts val="0"/>
                        </a:spcAft>
                      </a:pPr>
                      <a:r>
                        <a:rPr lang="en-US" sz="2400" u="none" strike="noStrike" dirty="0">
                          <a:effectLst/>
                        </a:rPr>
                        <a:t>Sample</a:t>
                      </a:r>
                      <a:endParaRPr lang="en-US" sz="2000" u="sng" dirty="0">
                        <a:effectLst/>
                      </a:endParaRPr>
                    </a:p>
                    <a:p>
                      <a:pPr marL="0" marR="0" algn="l">
                        <a:spcBef>
                          <a:spcPts val="0"/>
                        </a:spcBef>
                        <a:spcAft>
                          <a:spcPts val="0"/>
                        </a:spcAft>
                      </a:pPr>
                      <a:r>
                        <a:rPr lang="en-US" sz="2400" u="none" strike="noStrike" dirty="0">
                          <a:effectLst/>
                        </a:rPr>
                        <a:t>% (n)</a:t>
                      </a:r>
                      <a:endParaRPr lang="en-US" sz="2000" u="sng" dirty="0">
                        <a:solidFill>
                          <a:srgbClr val="660066"/>
                        </a:solidFill>
                        <a:effectLst/>
                        <a:latin typeface="Arial" charset="0"/>
                        <a:ea typeface="DengXian" charset="-122"/>
                      </a:endParaRPr>
                    </a:p>
                  </a:txBody>
                  <a:tcPr marL="12700" marR="12700" marT="12700" marB="0"/>
                </a:tc>
                <a:tc>
                  <a:txBody>
                    <a:bodyPr/>
                    <a:lstStyle/>
                    <a:p>
                      <a:pPr marL="0" marR="0" algn="l">
                        <a:spcBef>
                          <a:spcPts val="0"/>
                        </a:spcBef>
                        <a:spcAft>
                          <a:spcPts val="0"/>
                        </a:spcAft>
                      </a:pPr>
                      <a:r>
                        <a:rPr lang="en-US" sz="2400" u="none" strike="noStrike" dirty="0">
                          <a:effectLst/>
                        </a:rPr>
                        <a:t>LCD NFCE</a:t>
                      </a:r>
                      <a:endParaRPr lang="en-US" sz="2000" u="sng" dirty="0">
                        <a:effectLst/>
                      </a:endParaRPr>
                    </a:p>
                    <a:p>
                      <a:pPr marL="0" marR="0" algn="l">
                        <a:spcBef>
                          <a:spcPts val="0"/>
                        </a:spcBef>
                        <a:spcAft>
                          <a:spcPts val="0"/>
                        </a:spcAft>
                      </a:pPr>
                      <a:r>
                        <a:rPr lang="en-US" sz="2400" u="none" strike="noStrike" dirty="0">
                          <a:effectLst/>
                        </a:rPr>
                        <a:t>% (n)</a:t>
                      </a:r>
                      <a:endParaRPr lang="en-US" sz="2000" u="sng" dirty="0">
                        <a:effectLst/>
                      </a:endParaRPr>
                    </a:p>
                    <a:p>
                      <a:pPr marL="0" marR="0" algn="l">
                        <a:spcBef>
                          <a:spcPts val="0"/>
                        </a:spcBef>
                        <a:spcAft>
                          <a:spcPts val="0"/>
                        </a:spcAft>
                      </a:pPr>
                      <a:r>
                        <a:rPr lang="en-US" sz="2400" u="none" strike="noStrike" dirty="0">
                          <a:effectLst/>
                        </a:rPr>
                        <a:t> </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00"/>
                  </a:ext>
                </a:extLst>
              </a:tr>
              <a:tr h="421193">
                <a:tc>
                  <a:txBody>
                    <a:bodyPr/>
                    <a:lstStyle/>
                    <a:p>
                      <a:pPr marL="0" marR="0" algn="l">
                        <a:spcBef>
                          <a:spcPts val="0"/>
                        </a:spcBef>
                        <a:spcAft>
                          <a:spcPts val="0"/>
                        </a:spcAft>
                      </a:pPr>
                      <a:r>
                        <a:rPr lang="en-US" sz="2400" u="none" strike="noStrike">
                          <a:effectLst/>
                        </a:rPr>
                        <a:t>1</a:t>
                      </a:r>
                      <a:endParaRPr lang="en-US" sz="2000" u="sng">
                        <a:solidFill>
                          <a:srgbClr val="660066"/>
                        </a:solidFill>
                        <a:effectLst/>
                        <a:latin typeface="Arial" charset="0"/>
                        <a:ea typeface="DengXian" charset="-122"/>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marL="0" marR="0" algn="l">
                        <a:spcBef>
                          <a:spcPts val="0"/>
                        </a:spcBef>
                        <a:spcAft>
                          <a:spcPts val="0"/>
                        </a:spcAft>
                      </a:pPr>
                      <a:r>
                        <a:rPr lang="en-US" sz="2400" u="none" strike="noStrike">
                          <a:effectLst/>
                        </a:rPr>
                        <a:t>Full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Full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Full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Full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  7.5 (12)</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100.0</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01"/>
                  </a:ext>
                </a:extLst>
              </a:tr>
              <a:tr h="421193">
                <a:tc>
                  <a:txBody>
                    <a:bodyPr/>
                    <a:lstStyle/>
                    <a:p>
                      <a:pPr marL="0" marR="0" algn="l">
                        <a:spcBef>
                          <a:spcPts val="0"/>
                        </a:spcBef>
                        <a:spcAft>
                          <a:spcPts val="0"/>
                        </a:spcAft>
                      </a:pPr>
                      <a:r>
                        <a:rPr lang="en-US" sz="2400" u="none" strike="noStrike">
                          <a:effectLst/>
                        </a:rPr>
                        <a:t>2</a:t>
                      </a:r>
                      <a:endParaRPr lang="en-US" sz="2000" u="sng">
                        <a:solidFill>
                          <a:srgbClr val="660066"/>
                        </a:solidFill>
                        <a:effectLst/>
                        <a:latin typeface="Arial" charset="0"/>
                        <a:ea typeface="DengXian" charset="-122"/>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marL="0" marR="0" algn="l">
                        <a:spcBef>
                          <a:spcPts val="0"/>
                        </a:spcBef>
                        <a:spcAft>
                          <a:spcPts val="0"/>
                        </a:spcAft>
                      </a:pPr>
                      <a:r>
                        <a:rPr lang="en-US" sz="2400" u="none" strike="noStrike">
                          <a:effectLst/>
                        </a:rPr>
                        <a:t>Full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Full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Full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   -----</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02"/>
                  </a:ext>
                </a:extLst>
              </a:tr>
              <a:tr h="421193">
                <a:tc>
                  <a:txBody>
                    <a:bodyPr/>
                    <a:lstStyle/>
                    <a:p>
                      <a:pPr marL="0" marR="0" algn="l">
                        <a:spcBef>
                          <a:spcPts val="0"/>
                        </a:spcBef>
                        <a:spcAft>
                          <a:spcPts val="0"/>
                        </a:spcAft>
                      </a:pPr>
                      <a:r>
                        <a:rPr lang="en-US" sz="2400" u="none" strike="noStrike">
                          <a:effectLst/>
                        </a:rPr>
                        <a:t>3</a:t>
                      </a:r>
                      <a:endParaRPr lang="en-US" sz="2000" u="sng">
                        <a:solidFill>
                          <a:srgbClr val="660066"/>
                        </a:solidFill>
                        <a:effectLst/>
                        <a:latin typeface="Arial" charset="0"/>
                        <a:ea typeface="DengXian" charset="-122"/>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marL="0" marR="0" algn="l">
                        <a:spcBef>
                          <a:spcPts val="0"/>
                        </a:spcBef>
                        <a:spcAft>
                          <a:spcPts val="0"/>
                        </a:spcAft>
                      </a:pPr>
                      <a:r>
                        <a:rPr lang="en-US" sz="2400" u="none" strike="noStrike">
                          <a:effectLst/>
                        </a:rPr>
                        <a:t>Full</a:t>
                      </a:r>
                      <a:endParaRPr lang="en-US" sz="2000" u="sng">
                        <a:solidFill>
                          <a:srgbClr val="660066"/>
                        </a:solidFill>
                        <a:effectLst/>
                        <a:latin typeface="Arial" charset="0"/>
                        <a:ea typeface="DengXian" charset="-122"/>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marL="0" marR="0" algn="l">
                        <a:spcBef>
                          <a:spcPts val="0"/>
                        </a:spcBef>
                        <a:spcAft>
                          <a:spcPts val="0"/>
                        </a:spcAft>
                      </a:pPr>
                      <a:r>
                        <a:rPr lang="en-US" sz="2400" u="none" strike="noStrike">
                          <a:effectLst/>
                        </a:rPr>
                        <a:t>32.5 (52)</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  92.3</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03"/>
                  </a:ext>
                </a:extLst>
              </a:tr>
              <a:tr h="421193">
                <a:tc>
                  <a:txBody>
                    <a:bodyPr/>
                    <a:lstStyle/>
                    <a:p>
                      <a:pPr marL="0" marR="0" algn="l">
                        <a:spcBef>
                          <a:spcPts val="0"/>
                        </a:spcBef>
                        <a:spcAft>
                          <a:spcPts val="0"/>
                        </a:spcAft>
                      </a:pPr>
                      <a:r>
                        <a:rPr lang="en-US" sz="2400" u="none" strike="noStrike">
                          <a:effectLst/>
                        </a:rPr>
                        <a:t>4</a:t>
                      </a:r>
                      <a:endParaRPr lang="en-US" sz="2000" u="sng">
                        <a:solidFill>
                          <a:srgbClr val="660066"/>
                        </a:solidFill>
                        <a:effectLst/>
                        <a:latin typeface="Arial" charset="0"/>
                        <a:ea typeface="DengXian" charset="-122"/>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marL="0" marR="0" algn="l">
                        <a:spcBef>
                          <a:spcPts val="0"/>
                        </a:spcBef>
                        <a:spcAft>
                          <a:spcPts val="0"/>
                        </a:spcAft>
                      </a:pPr>
                      <a:r>
                        <a:rPr lang="en-US" sz="2400" u="none" strike="noStrike">
                          <a:effectLst/>
                        </a:rPr>
                        <a:t>Full, or</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Full, or</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Full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29.4 (47)</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  66.0</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04"/>
                  </a:ext>
                </a:extLst>
              </a:tr>
              <a:tr h="421193">
                <a:tc>
                  <a:txBody>
                    <a:bodyPr/>
                    <a:lstStyle/>
                    <a:p>
                      <a:pPr marL="0" marR="0" algn="l">
                        <a:spcBef>
                          <a:spcPts val="0"/>
                        </a:spcBef>
                        <a:spcAft>
                          <a:spcPts val="0"/>
                        </a:spcAft>
                      </a:pPr>
                      <a:r>
                        <a:rPr lang="en-US" sz="2400" u="none" strike="noStrike">
                          <a:effectLst/>
                        </a:rPr>
                        <a:t>5</a:t>
                      </a:r>
                      <a:endParaRPr lang="en-US" sz="2000" u="sng">
                        <a:solidFill>
                          <a:srgbClr val="660066"/>
                        </a:solidFill>
                        <a:effectLst/>
                        <a:latin typeface="Arial" charset="0"/>
                        <a:ea typeface="DengXian" charset="-122"/>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marL="0" marR="0" algn="l">
                        <a:spcBef>
                          <a:spcPts val="0"/>
                        </a:spcBef>
                        <a:spcAft>
                          <a:spcPts val="0"/>
                        </a:spcAft>
                      </a:pPr>
                      <a:r>
                        <a:rPr lang="en-US" sz="2400" u="none" strike="noStrike">
                          <a:effectLst/>
                        </a:rPr>
                        <a:t>Partial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Partial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Partial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Partial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  0.6  (1)</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100.0</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05"/>
                  </a:ext>
                </a:extLst>
              </a:tr>
              <a:tr h="421193">
                <a:tc>
                  <a:txBody>
                    <a:bodyPr/>
                    <a:lstStyle/>
                    <a:p>
                      <a:pPr marL="0" marR="0" algn="l">
                        <a:spcBef>
                          <a:spcPts val="0"/>
                        </a:spcBef>
                        <a:spcAft>
                          <a:spcPts val="0"/>
                        </a:spcAft>
                      </a:pPr>
                      <a:r>
                        <a:rPr lang="en-US" sz="2400" u="none" strike="noStrike">
                          <a:effectLst/>
                        </a:rPr>
                        <a:t>6</a:t>
                      </a:r>
                      <a:endParaRPr lang="en-US" sz="2000" u="sng">
                        <a:solidFill>
                          <a:srgbClr val="660066"/>
                        </a:solidFill>
                        <a:effectLst/>
                        <a:latin typeface="Arial" charset="0"/>
                        <a:ea typeface="DengXian" charset="-122"/>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gridSpan="4">
                  <a:txBody>
                    <a:bodyPr/>
                    <a:lstStyle/>
                    <a:p>
                      <a:pPr marL="0" marR="0" algn="ctr">
                        <a:spcBef>
                          <a:spcPts val="0"/>
                        </a:spcBef>
                        <a:spcAft>
                          <a:spcPts val="0"/>
                        </a:spcAft>
                      </a:pPr>
                      <a:r>
                        <a:rPr lang="en-US" sz="2400" u="none" strike="noStrike">
                          <a:effectLst/>
                        </a:rPr>
                        <a:t>Partial support in any 3 domains</a:t>
                      </a:r>
                      <a:endParaRPr lang="en-US" sz="2000" u="sng">
                        <a:solidFill>
                          <a:srgbClr val="660066"/>
                        </a:solidFill>
                        <a:effectLst/>
                        <a:latin typeface="Arial" charset="0"/>
                        <a:ea typeface="DengXian" charset="-122"/>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2400" u="none" strike="noStrike">
                          <a:effectLst/>
                        </a:rPr>
                        <a:t>  1.9  (3)</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  66.7</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06"/>
                  </a:ext>
                </a:extLst>
              </a:tr>
              <a:tr h="421193">
                <a:tc>
                  <a:txBody>
                    <a:bodyPr/>
                    <a:lstStyle/>
                    <a:p>
                      <a:pPr marL="0" marR="0" algn="l">
                        <a:spcBef>
                          <a:spcPts val="0"/>
                        </a:spcBef>
                        <a:spcAft>
                          <a:spcPts val="0"/>
                        </a:spcAft>
                      </a:pPr>
                      <a:r>
                        <a:rPr lang="en-US" sz="2400" u="none" strike="noStrike">
                          <a:effectLst/>
                        </a:rPr>
                        <a:t>7</a:t>
                      </a:r>
                      <a:endParaRPr lang="en-US" sz="2000" u="sng">
                        <a:solidFill>
                          <a:srgbClr val="660066"/>
                        </a:solidFill>
                        <a:effectLst/>
                        <a:latin typeface="Arial" charset="0"/>
                        <a:ea typeface="DengXian" charset="-122"/>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gridSpan="4">
                  <a:txBody>
                    <a:bodyPr/>
                    <a:lstStyle/>
                    <a:p>
                      <a:pPr marL="0" marR="0" algn="ctr">
                        <a:spcBef>
                          <a:spcPts val="0"/>
                        </a:spcBef>
                        <a:spcAft>
                          <a:spcPts val="0"/>
                        </a:spcAft>
                      </a:pPr>
                      <a:r>
                        <a:rPr lang="en-US" sz="2400" u="none" strike="noStrike">
                          <a:effectLst/>
                        </a:rPr>
                        <a:t>Partial support in any 2 domains</a:t>
                      </a:r>
                      <a:endParaRPr lang="en-US" sz="2000" u="sng">
                        <a:solidFill>
                          <a:srgbClr val="660066"/>
                        </a:solidFill>
                        <a:effectLst/>
                        <a:latin typeface="Arial" charset="0"/>
                        <a:ea typeface="DengXian" charset="-122"/>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2400" u="none" strike="noStrike">
                          <a:effectLst/>
                        </a:rPr>
                        <a:t>11.3 (18)</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  55.6</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07"/>
                  </a:ext>
                </a:extLst>
              </a:tr>
              <a:tr h="421193">
                <a:tc>
                  <a:txBody>
                    <a:bodyPr/>
                    <a:lstStyle/>
                    <a:p>
                      <a:pPr marL="0" marR="0" algn="l">
                        <a:spcBef>
                          <a:spcPts val="0"/>
                        </a:spcBef>
                        <a:spcAft>
                          <a:spcPts val="0"/>
                        </a:spcAft>
                      </a:pPr>
                      <a:r>
                        <a:rPr lang="en-US" sz="2400" u="none" strike="noStrike">
                          <a:effectLst/>
                        </a:rPr>
                        <a:t>8</a:t>
                      </a:r>
                      <a:endParaRPr lang="en-US" sz="2000" u="sng">
                        <a:solidFill>
                          <a:srgbClr val="660066"/>
                        </a:solidFill>
                        <a:effectLst/>
                        <a:latin typeface="Arial" charset="0"/>
                        <a:ea typeface="DengXian" charset="-122"/>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gridSpan="4">
                  <a:txBody>
                    <a:bodyPr/>
                    <a:lstStyle/>
                    <a:p>
                      <a:pPr marL="0" marR="0" algn="ctr">
                        <a:spcBef>
                          <a:spcPts val="0"/>
                        </a:spcBef>
                        <a:spcAft>
                          <a:spcPts val="0"/>
                        </a:spcAft>
                      </a:pPr>
                      <a:r>
                        <a:rPr lang="en-US" sz="2400" u="none" strike="noStrike">
                          <a:effectLst/>
                        </a:rPr>
                        <a:t>Partial support in 1 domain</a:t>
                      </a:r>
                      <a:endParaRPr lang="en-US" sz="2000" u="sng">
                        <a:solidFill>
                          <a:srgbClr val="660066"/>
                        </a:solidFill>
                        <a:effectLst/>
                        <a:latin typeface="Arial" charset="0"/>
                        <a:ea typeface="DengXian" charset="-122"/>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2400" u="none" strike="noStrike">
                          <a:effectLst/>
                        </a:rPr>
                        <a:t>12.5 (20)</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  45.0</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08"/>
                  </a:ext>
                </a:extLst>
              </a:tr>
              <a:tr h="421193">
                <a:tc>
                  <a:txBody>
                    <a:bodyPr/>
                    <a:lstStyle/>
                    <a:p>
                      <a:pPr marL="0" marR="0" algn="l">
                        <a:spcBef>
                          <a:spcPts val="0"/>
                        </a:spcBef>
                        <a:spcAft>
                          <a:spcPts val="0"/>
                        </a:spcAft>
                      </a:pPr>
                      <a:r>
                        <a:rPr lang="en-US" sz="2400" u="none" strike="noStrike">
                          <a:effectLst/>
                        </a:rPr>
                        <a:t>9</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Full</a:t>
                      </a:r>
                      <a:endParaRPr lang="en-US" sz="2000" u="sng">
                        <a:solidFill>
                          <a:srgbClr val="660066"/>
                        </a:solidFill>
                        <a:effectLst/>
                        <a:latin typeface="Arial" charset="0"/>
                        <a:ea typeface="DengXian" charset="-122"/>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algn="l"/>
                      <a:endParaRPr lang="en-US" sz="2000" u="sng">
                        <a:solidFill>
                          <a:srgbClr val="660066"/>
                        </a:solidFill>
                        <a:effectLst/>
                        <a:latin typeface="Arial" charset="0"/>
                      </a:endParaRPr>
                    </a:p>
                  </a:txBody>
                  <a:tcPr marL="12700" marR="12700" marT="12700" marB="0" anchor="b"/>
                </a:tc>
                <a:tc>
                  <a:txBody>
                    <a:bodyPr/>
                    <a:lstStyle/>
                    <a:p>
                      <a:pPr marL="0" marR="0" algn="l">
                        <a:spcBef>
                          <a:spcPts val="0"/>
                        </a:spcBef>
                        <a:spcAft>
                          <a:spcPts val="0"/>
                        </a:spcAft>
                      </a:pPr>
                      <a:r>
                        <a:rPr lang="en-US" sz="2400" u="none" strike="noStrike">
                          <a:effectLst/>
                        </a:rPr>
                        <a:t>  1.3  (2)</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    0.0</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09"/>
                  </a:ext>
                </a:extLst>
              </a:tr>
              <a:tr h="421193">
                <a:tc>
                  <a:txBody>
                    <a:bodyPr/>
                    <a:lstStyle/>
                    <a:p>
                      <a:pPr marL="0" marR="0" algn="l">
                        <a:spcBef>
                          <a:spcPts val="0"/>
                        </a:spcBef>
                        <a:spcAft>
                          <a:spcPts val="0"/>
                        </a:spcAft>
                      </a:pPr>
                      <a:r>
                        <a:rPr lang="en-US" sz="2400" u="none" strike="noStrike">
                          <a:effectLst/>
                        </a:rPr>
                        <a:t>10</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Partial</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a:effectLst/>
                        </a:rPr>
                        <a:t>    -----</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   ----- </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10"/>
                  </a:ext>
                </a:extLst>
              </a:tr>
              <a:tr h="421193">
                <a:tc>
                  <a:txBody>
                    <a:bodyPr/>
                    <a:lstStyle/>
                    <a:p>
                      <a:pPr marL="0" marR="0" algn="l">
                        <a:spcBef>
                          <a:spcPts val="0"/>
                        </a:spcBef>
                        <a:spcAft>
                          <a:spcPts val="0"/>
                        </a:spcAft>
                      </a:pPr>
                      <a:r>
                        <a:rPr lang="en-US" sz="2400" u="none" strike="noStrike">
                          <a:effectLst/>
                        </a:rPr>
                        <a:t>11</a:t>
                      </a:r>
                      <a:endParaRPr lang="en-US" sz="2000" u="sng">
                        <a:solidFill>
                          <a:srgbClr val="660066"/>
                        </a:solidFill>
                        <a:effectLst/>
                        <a:latin typeface="Arial" charset="0"/>
                        <a:ea typeface="DengXian" charset="-122"/>
                      </a:endParaRPr>
                    </a:p>
                  </a:txBody>
                  <a:tcPr marL="12700" marR="12700" marT="12700" marB="0" anchor="b"/>
                </a:tc>
                <a:tc gridSpan="5">
                  <a:txBody>
                    <a:bodyPr/>
                    <a:lstStyle/>
                    <a:p>
                      <a:pPr marL="0" marR="0" algn="ctr">
                        <a:spcBef>
                          <a:spcPts val="0"/>
                        </a:spcBef>
                        <a:spcAft>
                          <a:spcPts val="0"/>
                        </a:spcAft>
                      </a:pPr>
                      <a:r>
                        <a:rPr lang="en-US" sz="2400" u="none" strike="noStrike">
                          <a:effectLst/>
                        </a:rPr>
                        <a:t>No disability</a:t>
                      </a:r>
                      <a:endParaRPr lang="en-US" sz="2000" u="sng">
                        <a:solidFill>
                          <a:srgbClr val="660066"/>
                        </a:solidFill>
                        <a:effectLst/>
                        <a:latin typeface="Arial" charset="0"/>
                        <a:ea typeface="DengXian" charset="-122"/>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2400" u="none" strike="noStrike">
                          <a:effectLst/>
                        </a:rPr>
                        <a:t>  3.1  (5)</a:t>
                      </a:r>
                      <a:endParaRPr lang="en-US" sz="2000" u="sng">
                        <a:solidFill>
                          <a:srgbClr val="660066"/>
                        </a:solidFill>
                        <a:effectLst/>
                        <a:latin typeface="Arial" charset="0"/>
                        <a:ea typeface="DengXian" charset="-122"/>
                      </a:endParaRPr>
                    </a:p>
                  </a:txBody>
                  <a:tcPr marL="12700" marR="12700" marT="12700" marB="0" anchor="b"/>
                </a:tc>
                <a:tc>
                  <a:txBody>
                    <a:bodyPr/>
                    <a:lstStyle/>
                    <a:p>
                      <a:pPr marL="0" marR="0" algn="l">
                        <a:spcBef>
                          <a:spcPts val="0"/>
                        </a:spcBef>
                        <a:spcAft>
                          <a:spcPts val="0"/>
                        </a:spcAft>
                      </a:pPr>
                      <a:r>
                        <a:rPr lang="en-US" sz="2400" u="none" strike="noStrike" dirty="0">
                          <a:effectLst/>
                        </a:rPr>
                        <a:t>  20.0</a:t>
                      </a:r>
                      <a:endParaRPr lang="en-US" sz="2000" u="sng" dirty="0">
                        <a:solidFill>
                          <a:srgbClr val="660066"/>
                        </a:solidFill>
                        <a:effectLst/>
                        <a:latin typeface="Arial" charset="0"/>
                        <a:ea typeface="DengXian" charset="-122"/>
                      </a:endParaRPr>
                    </a:p>
                  </a:txBody>
                  <a:tcPr marL="0" marR="0" marT="0" marB="0"/>
                </a:tc>
                <a:extLst>
                  <a:ext uri="{0D108BD9-81ED-4DB2-BD59-A6C34878D82A}">
                    <a16:rowId xmlns:a16="http://schemas.microsoft.com/office/drawing/2014/main" xmlns="" val="10011"/>
                  </a:ext>
                </a:extLst>
              </a:tr>
            </a:tbl>
          </a:graphicData>
        </a:graphic>
      </p:graphicFrame>
      <p:cxnSp>
        <p:nvCxnSpPr>
          <p:cNvPr id="4" name="Straight Connector 3"/>
          <p:cNvCxnSpPr/>
          <p:nvPr/>
        </p:nvCxnSpPr>
        <p:spPr>
          <a:xfrm>
            <a:off x="234462" y="4290646"/>
            <a:ext cx="1110175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2900" y="6486525"/>
            <a:ext cx="10536114" cy="646331"/>
          </a:xfrm>
          <a:prstGeom prst="rect">
            <a:avLst/>
          </a:prstGeom>
          <a:noFill/>
        </p:spPr>
        <p:txBody>
          <a:bodyPr wrap="square" rtlCol="0">
            <a:spAutoFit/>
          </a:bodyPr>
          <a:lstStyle/>
          <a:p>
            <a:r>
              <a:rPr lang="en-US" dirty="0"/>
              <a:t>Note: n=160 had an LCD assessor NFCE determination</a:t>
            </a:r>
            <a:endParaRPr lang="en-US" u="sng" dirty="0"/>
          </a:p>
          <a:p>
            <a:endParaRPr lang="en-US" dirty="0"/>
          </a:p>
        </p:txBody>
      </p:sp>
    </p:spTree>
    <p:extLst>
      <p:ext uri="{BB962C8B-B14F-4D97-AF65-F5344CB8AC3E}">
        <p14:creationId xmlns:p14="http://schemas.microsoft.com/office/powerpoint/2010/main" val="24339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LCD and FED</a:t>
            </a:r>
            <a:endParaRPr lang="en-US" dirty="0"/>
          </a:p>
        </p:txBody>
      </p:sp>
      <p:sp>
        <p:nvSpPr>
          <p:cNvPr id="3" name="Content Placeholder 2"/>
          <p:cNvSpPr>
            <a:spLocks noGrp="1"/>
          </p:cNvSpPr>
          <p:nvPr>
            <p:ph idx="1"/>
          </p:nvPr>
        </p:nvSpPr>
        <p:spPr/>
        <p:txBody>
          <a:bodyPr/>
          <a:lstStyle/>
          <a:p>
            <a:r>
              <a:rPr lang="en-US" dirty="0"/>
              <a:t>NFCE defined as FED levels 1-6 achieved highest sensitivity (82.5%) and specificity (54.3%), kappa = .37, relative to LCD assessor NFCE determination</a:t>
            </a:r>
            <a:r>
              <a:rPr lang="en-US" dirty="0" smtClean="0">
                <a:effectLst/>
              </a:rPr>
              <a:t> </a:t>
            </a:r>
          </a:p>
          <a:p>
            <a:endParaRPr lang="en-US" dirty="0"/>
          </a:p>
        </p:txBody>
      </p:sp>
    </p:spTree>
    <p:extLst>
      <p:ext uri="{BB962C8B-B14F-4D97-AF65-F5344CB8AC3E}">
        <p14:creationId xmlns:p14="http://schemas.microsoft.com/office/powerpoint/2010/main" val="1846222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C353C57BF2A242AD7382073C4DE61F" ma:contentTypeVersion="1" ma:contentTypeDescription="Create a new document." ma:contentTypeScope="" ma:versionID="a45d0a9fa979fedc137bb01ebf84596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64297F-BD19-4107-998B-D395831C1864}"/>
</file>

<file path=customXml/itemProps2.xml><?xml version="1.0" encoding="utf-8"?>
<ds:datastoreItem xmlns:ds="http://schemas.openxmlformats.org/officeDocument/2006/customXml" ds:itemID="{87EB8F5F-94DD-468B-B33D-BA5D781EA8E7}"/>
</file>

<file path=customXml/itemProps3.xml><?xml version="1.0" encoding="utf-8"?>
<ds:datastoreItem xmlns:ds="http://schemas.openxmlformats.org/officeDocument/2006/customXml" ds:itemID="{2CFBFFAA-7FEF-40B4-9F99-EFEA8F7B7763}"/>
</file>

<file path=docProps/app.xml><?xml version="1.0" encoding="utf-8"?>
<Properties xmlns="http://schemas.openxmlformats.org/officeDocument/2006/extended-properties" xmlns:vt="http://schemas.openxmlformats.org/officeDocument/2006/docPropsVTypes">
  <TotalTime>52</TotalTime>
  <Words>878</Words>
  <Application>Microsoft Macintosh PowerPoint</Application>
  <PresentationFormat>Widescreen</PresentationFormat>
  <Paragraphs>253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Calibri Light</vt:lpstr>
      <vt:lpstr>DengXian</vt:lpstr>
      <vt:lpstr>Arial</vt:lpstr>
      <vt:lpstr>Office Theme</vt:lpstr>
      <vt:lpstr>Results FED-LCD Beta Test</vt:lpstr>
      <vt:lpstr>Current Level of Care Determination (LCD)</vt:lpstr>
      <vt:lpstr>Functional Eligibility Determination (FED)</vt:lpstr>
      <vt:lpstr>FED Beta Test (May-July 2017)-1</vt:lpstr>
      <vt:lpstr>FED Beta Test (May-July 2017)-2</vt:lpstr>
      <vt:lpstr>PowerPoint Presentation</vt:lpstr>
      <vt:lpstr>PowerPoint Presentation</vt:lpstr>
      <vt:lpstr>PowerPoint Presentation</vt:lpstr>
      <vt:lpstr>Comparing LCD and FED</vt:lpstr>
      <vt:lpstr>Age &lt; 60 and 60+ Do Not Differ in FED Disability Profiles</vt:lpstr>
      <vt:lpstr>PowerPoint Presentation</vt:lpstr>
      <vt:lpstr>PowerPoint Presentation</vt:lpstr>
      <vt:lpstr>Conclusions</vt:lpstr>
      <vt:lpstr>Limitations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FED-LCD Beta Test</dc:title>
  <dc:creator>Microsoft Office User</dc:creator>
  <cp:lastModifiedBy>Microsoft Office User</cp:lastModifiedBy>
  <cp:revision>22</cp:revision>
  <dcterms:created xsi:type="dcterms:W3CDTF">2017-10-01T17:45:26Z</dcterms:created>
  <dcterms:modified xsi:type="dcterms:W3CDTF">2017-10-10T14:55:46Z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0x0101000BC353C57BF2A242AD7382073C4DE61F</vt:lpwstr>
  </property>
  <property fmtid="{D5CDD505-2E9C-101B-9397-08002B2CF9AE}" pid="3" name="Order">
    <vt:r8>4000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