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0" r:id="rId3"/>
    <p:sldId id="287" r:id="rId4"/>
    <p:sldId id="290" r:id="rId5"/>
    <p:sldId id="293" r:id="rId6"/>
    <p:sldId id="298" r:id="rId7"/>
    <p:sldId id="299" r:id="rId8"/>
    <p:sldId id="279" r:id="rId9"/>
    <p:sldId id="280" r:id="rId10"/>
    <p:sldId id="271" r:id="rId11"/>
    <p:sldId id="278" r:id="rId12"/>
    <p:sldId id="272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thenberger, Harold" initials="RH" lastIdx="2" clrIdx="0">
    <p:extLst>
      <p:ext uri="{19B8F6BF-5375-455C-9EA6-DF929625EA0E}">
        <p15:presenceInfo xmlns:p15="http://schemas.microsoft.com/office/powerpoint/2012/main" userId="Rothenberger, Harol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AEE6"/>
    <a:srgbClr val="ECF3AB"/>
    <a:srgbClr val="73ADDD"/>
    <a:srgbClr val="80AED0"/>
    <a:srgbClr val="80AEE0"/>
    <a:srgbClr val="80AEEA"/>
    <a:srgbClr val="00B0E6"/>
    <a:srgbClr val="00B0ED"/>
    <a:srgbClr val="80AED5"/>
    <a:srgbClr val="013E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00" autoAdjust="0"/>
    <p:restoredTop sz="96437" autoAdjust="0"/>
  </p:normalViewPr>
  <p:slideViewPr>
    <p:cSldViewPr>
      <p:cViewPr varScale="1">
        <p:scale>
          <a:sx n="115" d="100"/>
          <a:sy n="115" d="100"/>
        </p:scale>
        <p:origin x="112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7" d="100"/>
          <a:sy n="87" d="100"/>
        </p:scale>
        <p:origin x="380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FB4EF5A-3E85-4D21-B912-F7DBD40365C8}" type="datetime1">
              <a:rPr lang="en-US"/>
              <a:pPr>
                <a:defRPr/>
              </a:pPr>
              <a:t>2/13/2018</a:t>
            </a:fld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07F27FA-8F11-4222-9CF1-8562D74EE3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09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DF6D97-B4F4-4FC9-80FB-0A782C57BE63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3C8DCC-A699-4726-B387-DEE03FDAAF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800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270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663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700" b="1" i="0" dirty="0" smtClean="0"/>
              <a:t>Note: The</a:t>
            </a:r>
            <a:r>
              <a:rPr lang="en-US" sz="1700" b="1" i="0" baseline="0" dirty="0" smtClean="0"/>
              <a:t> three categories A, B and C cannot be reconciled.  </a:t>
            </a:r>
            <a:r>
              <a:rPr lang="en-US" sz="1700" baseline="0" dirty="0" smtClean="0"/>
              <a:t>(It can be done however because the members did not understand why the numbers didn’t add up. I reconciled every month when the program first started in July 2015 but the process was cumbersome, tedious and time-consuming so the need to reconcile was dropped as an issue.</a:t>
            </a:r>
            <a:endParaRPr lang="en-US" sz="1700" dirty="0" smtClean="0"/>
          </a:p>
          <a:p>
            <a:endParaRPr lang="en-US" sz="1700" dirty="0" smtClean="0"/>
          </a:p>
          <a:p>
            <a:r>
              <a:rPr lang="en-US" sz="1700" dirty="0" smtClean="0"/>
              <a:t>T</a:t>
            </a:r>
            <a:r>
              <a:rPr lang="en-US" sz="1700" baseline="0" dirty="0" smtClean="0"/>
              <a:t>he most recent month is the only calculated table column. All others are “hold overs” and “unaltered”. The numbers for prior months would be quite different otherwise.</a:t>
            </a:r>
          </a:p>
          <a:p>
            <a:endParaRPr lang="en-US" sz="1700" baseline="0" dirty="0" smtClean="0"/>
          </a:p>
          <a:p>
            <a:r>
              <a:rPr lang="en-US" sz="1700" b="1" i="0" baseline="0" dirty="0" smtClean="0"/>
              <a:t>The enrollment data uses the standard definition of an enrolled person:</a:t>
            </a:r>
          </a:p>
          <a:p>
            <a:r>
              <a:rPr lang="en-US" sz="17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Funding Source Name(s)</a:t>
            </a:r>
          </a:p>
          <a:p>
            <a:r>
              <a:rPr lang="en-US" sz="17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'ACT 150', 'Aging', 'Attendant Care', 'COMMCARE', 'Independence', 'OBRA'</a:t>
            </a:r>
          </a:p>
          <a:p>
            <a:r>
              <a:rPr lang="en-US" sz="17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waiver/Act 150 anytime in period</a:t>
            </a:r>
          </a:p>
          <a:p>
            <a:r>
              <a:rPr lang="en-US" sz="17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[Waiver Eligibility Begin Date] &lt;=?Report end date?</a:t>
            </a:r>
            <a:r>
              <a:rPr lang="en-US" sz="1700" dirty="0" smtClean="0"/>
              <a:t> </a:t>
            </a:r>
            <a:r>
              <a:rPr lang="en-US" sz="17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[Waiver Eligibility End Date] is null or [Waiver Eligibility End Date] &gt;?Report start date?</a:t>
            </a:r>
          </a:p>
          <a:p>
            <a:r>
              <a:rPr lang="en-US" sz="17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Newly enrolled in period</a:t>
            </a:r>
          </a:p>
          <a:p>
            <a:r>
              <a:rPr lang="en-US" sz="17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[Waiver Eligibility Begin Date] between ?Report start date? and ?Report end date?</a:t>
            </a:r>
          </a:p>
          <a:p>
            <a:r>
              <a:rPr lang="en-US" sz="17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sz="17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Disenrolled</a:t>
            </a:r>
            <a:r>
              <a:rPr lang="en-US" sz="17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in period</a:t>
            </a:r>
          </a:p>
          <a:p>
            <a:r>
              <a:rPr lang="en-US" sz="17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[Waiver Eligibility End Date] between ?Report start date? and ?Report end date?</a:t>
            </a:r>
          </a:p>
          <a:p>
            <a:endParaRPr lang="en-US" sz="1700" b="1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7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Transfers:	</a:t>
            </a:r>
            <a:r>
              <a:rPr lang="en-US" sz="17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September 2017 the only transfers were from Attendant Care to Independence and COMMCARE to Independence.</a:t>
            </a:r>
          </a:p>
          <a:p>
            <a:endParaRPr lang="en-US" sz="17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7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Facility Fact table data identifies any participant with a change to her or his service plan in the current month as indicated.</a:t>
            </a:r>
          </a:p>
          <a:p>
            <a:endParaRPr lang="en-US" sz="17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700" b="0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591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700" dirty="0" smtClean="0"/>
              <a:t>This CIS custom report provides employment and income information for waiver recipients.</a:t>
            </a:r>
          </a:p>
          <a:p>
            <a:endParaRPr lang="en-US" sz="1700" dirty="0" smtClean="0"/>
          </a:p>
          <a:p>
            <a:r>
              <a:rPr lang="en-US" sz="1700" dirty="0" smtClean="0"/>
              <a:t>The report matches MCI information from the CIS and waiver Data for a given month.</a:t>
            </a:r>
          </a:p>
          <a:p>
            <a:endParaRPr lang="en-US" sz="1700" dirty="0"/>
          </a:p>
          <a:p>
            <a:r>
              <a:rPr lang="en-US" sz="1700" dirty="0" smtClean="0"/>
              <a:t>The report also includes the recipient’s waiver and enrollment as well as the employment and income details.</a:t>
            </a:r>
          </a:p>
          <a:p>
            <a:endParaRPr lang="en-US" sz="1700" dirty="0" smtClean="0"/>
          </a:p>
          <a:p>
            <a:r>
              <a:rPr lang="en-US" sz="1700" dirty="0" smtClean="0"/>
              <a:t>The categories identify by waiver the number of participants with CIS employment data.</a:t>
            </a:r>
          </a:p>
          <a:p>
            <a:endParaRPr lang="en-US" sz="1700" dirty="0"/>
          </a:p>
          <a:p>
            <a:r>
              <a:rPr lang="en-US" sz="1700" dirty="0" smtClean="0"/>
              <a:t>The table does not include the “Sheltered workshop” and “Room and board” employment categories.</a:t>
            </a:r>
            <a:endParaRPr lang="en-US" sz="1700" dirty="0"/>
          </a:p>
          <a:p>
            <a:endParaRPr lang="en-US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96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%</a:t>
            </a:r>
            <a:r>
              <a:rPr lang="en-US" baseline="0" dirty="0" smtClean="0"/>
              <a:t> NHT Transitions who also had MFP data for the last three months looks low. This is due to using two data sources to capture the data and therefore a maturation process will lead to higher percentages </a:t>
            </a:r>
            <a:r>
              <a:rPr lang="en-US" baseline="0" smtClean="0"/>
              <a:t>over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517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EFB6826-B3ED-4798-B521-4B5857165F20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62000" y="1066800"/>
            <a:ext cx="75438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9016256-A15E-472F-A44B-6D4C4106F6AD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9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908C381-0B50-4C5E-ABC8-46BD068596A9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6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8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47D42AC0-6820-488A-92DE-F6D746560CD7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39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30D92E14-721C-4074-B8A7-1DBD9C77FDA3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99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1"/>
            <a:ext cx="8839200" cy="52725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173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4C94BE0-B807-4ECC-BD58-A2C4F6CFFEFE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811" y="6083297"/>
            <a:ext cx="2667000" cy="54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457200" y="304800"/>
            <a:ext cx="8229600" cy="690499"/>
            <a:chOff x="457200" y="304800"/>
            <a:chExt cx="8229600" cy="690499"/>
          </a:xfrm>
        </p:grpSpPr>
        <p:sp>
          <p:nvSpPr>
            <p:cNvPr id="4" name="Rectangle 3"/>
            <p:cNvSpPr/>
            <p:nvPr userDrawn="1"/>
          </p:nvSpPr>
          <p:spPr>
            <a:xfrm>
              <a:off x="457200" y="877824"/>
              <a:ext cx="8229600" cy="117475"/>
            </a:xfrm>
            <a:prstGeom prst="rect">
              <a:avLst/>
            </a:prstGeom>
            <a:solidFill>
              <a:srgbClr val="73ADD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10"/>
            <a:stretch>
              <a:fillRect/>
            </a:stretch>
          </p:blipFill>
          <p:spPr>
            <a:xfrm>
              <a:off x="457200" y="304800"/>
              <a:ext cx="8229600" cy="5334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6" r:id="rId3"/>
    <p:sldLayoutId id="2147483807" r:id="rId4"/>
    <p:sldLayoutId id="2147483808" r:id="rId5"/>
    <p:sldLayoutId id="2147483809" r:id="rId6"/>
    <p:sldLayoutId id="2147483810" r:id="rId7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eeshaunBeattie@maximus.com" TargetMode="External"/><Relationship Id="rId2" Type="http://schemas.openxmlformats.org/officeDocument/2006/relationships/hyperlink" Target="mailto:PAIEBSupport@maximus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3A1B0.643B99E0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Enrollment Updates</a:t>
            </a:r>
            <a:br>
              <a:rPr lang="en-US" dirty="0" smtClean="0"/>
            </a:br>
            <a:r>
              <a:rPr lang="en-US" dirty="0" smtClean="0"/>
              <a:t>and Data Review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LTSS Sub-MAAC</a:t>
            </a:r>
          </a:p>
          <a:p>
            <a:r>
              <a:rPr lang="en-US" dirty="0" smtClean="0"/>
              <a:t>February 13, 2018 Updates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20411AF3-D6D3-4B99-9CA6-93DA040E36D8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1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Consumer and Churn </a:t>
            </a:r>
            <a:r>
              <a:rPr lang="en-US" dirty="0" smtClean="0"/>
              <a:t>Reports – Snap Shot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90216"/>
              </p:ext>
            </p:extLst>
          </p:nvPr>
        </p:nvGraphicFramePr>
        <p:xfrm>
          <a:off x="467497" y="1219200"/>
          <a:ext cx="8371698" cy="4495798"/>
        </p:xfrm>
        <a:graphic>
          <a:graphicData uri="http://schemas.openxmlformats.org/drawingml/2006/table">
            <a:tbl>
              <a:tblPr/>
              <a:tblGrid>
                <a:gridCol w="272791">
                  <a:extLst>
                    <a:ext uri="{9D8B030D-6E8A-4147-A177-3AD203B41FA5}">
                      <a16:colId xmlns:a16="http://schemas.microsoft.com/office/drawing/2014/main" val="3818737397"/>
                    </a:ext>
                  </a:extLst>
                </a:gridCol>
                <a:gridCol w="1739957">
                  <a:extLst>
                    <a:ext uri="{9D8B030D-6E8A-4147-A177-3AD203B41FA5}">
                      <a16:colId xmlns:a16="http://schemas.microsoft.com/office/drawing/2014/main" val="2595324679"/>
                    </a:ext>
                  </a:extLst>
                </a:gridCol>
                <a:gridCol w="392596">
                  <a:extLst>
                    <a:ext uri="{9D8B030D-6E8A-4147-A177-3AD203B41FA5}">
                      <a16:colId xmlns:a16="http://schemas.microsoft.com/office/drawing/2014/main" val="1504301804"/>
                    </a:ext>
                  </a:extLst>
                </a:gridCol>
                <a:gridCol w="449735">
                  <a:extLst>
                    <a:ext uri="{9D8B030D-6E8A-4147-A177-3AD203B41FA5}">
                      <a16:colId xmlns:a16="http://schemas.microsoft.com/office/drawing/2014/main" val="2180499290"/>
                    </a:ext>
                  </a:extLst>
                </a:gridCol>
                <a:gridCol w="392596">
                  <a:extLst>
                    <a:ext uri="{9D8B030D-6E8A-4147-A177-3AD203B41FA5}">
                      <a16:colId xmlns:a16="http://schemas.microsoft.com/office/drawing/2014/main" val="3840176972"/>
                    </a:ext>
                  </a:extLst>
                </a:gridCol>
                <a:gridCol w="392596">
                  <a:extLst>
                    <a:ext uri="{9D8B030D-6E8A-4147-A177-3AD203B41FA5}">
                      <a16:colId xmlns:a16="http://schemas.microsoft.com/office/drawing/2014/main" val="770719394"/>
                    </a:ext>
                  </a:extLst>
                </a:gridCol>
                <a:gridCol w="392596">
                  <a:extLst>
                    <a:ext uri="{9D8B030D-6E8A-4147-A177-3AD203B41FA5}">
                      <a16:colId xmlns:a16="http://schemas.microsoft.com/office/drawing/2014/main" val="2603634392"/>
                    </a:ext>
                  </a:extLst>
                </a:gridCol>
                <a:gridCol w="392596">
                  <a:extLst>
                    <a:ext uri="{9D8B030D-6E8A-4147-A177-3AD203B41FA5}">
                      <a16:colId xmlns:a16="http://schemas.microsoft.com/office/drawing/2014/main" val="1163248326"/>
                    </a:ext>
                  </a:extLst>
                </a:gridCol>
                <a:gridCol w="392596">
                  <a:extLst>
                    <a:ext uri="{9D8B030D-6E8A-4147-A177-3AD203B41FA5}">
                      <a16:colId xmlns:a16="http://schemas.microsoft.com/office/drawing/2014/main" val="2017485473"/>
                    </a:ext>
                  </a:extLst>
                </a:gridCol>
                <a:gridCol w="392596">
                  <a:extLst>
                    <a:ext uri="{9D8B030D-6E8A-4147-A177-3AD203B41FA5}">
                      <a16:colId xmlns:a16="http://schemas.microsoft.com/office/drawing/2014/main" val="3203672246"/>
                    </a:ext>
                  </a:extLst>
                </a:gridCol>
                <a:gridCol w="392596">
                  <a:extLst>
                    <a:ext uri="{9D8B030D-6E8A-4147-A177-3AD203B41FA5}">
                      <a16:colId xmlns:a16="http://schemas.microsoft.com/office/drawing/2014/main" val="2335120445"/>
                    </a:ext>
                  </a:extLst>
                </a:gridCol>
                <a:gridCol w="392596">
                  <a:extLst>
                    <a:ext uri="{9D8B030D-6E8A-4147-A177-3AD203B41FA5}">
                      <a16:colId xmlns:a16="http://schemas.microsoft.com/office/drawing/2014/main" val="3735048858"/>
                    </a:ext>
                  </a:extLst>
                </a:gridCol>
                <a:gridCol w="392596">
                  <a:extLst>
                    <a:ext uri="{9D8B030D-6E8A-4147-A177-3AD203B41FA5}">
                      <a16:colId xmlns:a16="http://schemas.microsoft.com/office/drawing/2014/main" val="1825174689"/>
                    </a:ext>
                  </a:extLst>
                </a:gridCol>
                <a:gridCol w="392596">
                  <a:extLst>
                    <a:ext uri="{9D8B030D-6E8A-4147-A177-3AD203B41FA5}">
                      <a16:colId xmlns:a16="http://schemas.microsoft.com/office/drawing/2014/main" val="3937316888"/>
                    </a:ext>
                  </a:extLst>
                </a:gridCol>
                <a:gridCol w="392596">
                  <a:extLst>
                    <a:ext uri="{9D8B030D-6E8A-4147-A177-3AD203B41FA5}">
                      <a16:colId xmlns:a16="http://schemas.microsoft.com/office/drawing/2014/main" val="1203478992"/>
                    </a:ext>
                  </a:extLst>
                </a:gridCol>
                <a:gridCol w="392596">
                  <a:extLst>
                    <a:ext uri="{9D8B030D-6E8A-4147-A177-3AD203B41FA5}">
                      <a16:colId xmlns:a16="http://schemas.microsoft.com/office/drawing/2014/main" val="3156517679"/>
                    </a:ext>
                  </a:extLst>
                </a:gridCol>
                <a:gridCol w="412871">
                  <a:extLst>
                    <a:ext uri="{9D8B030D-6E8A-4147-A177-3AD203B41FA5}">
                      <a16:colId xmlns:a16="http://schemas.microsoft.com/office/drawing/2014/main" val="3369650438"/>
                    </a:ext>
                  </a:extLst>
                </a:gridCol>
                <a:gridCol w="392596">
                  <a:extLst>
                    <a:ext uri="{9D8B030D-6E8A-4147-A177-3AD203B41FA5}">
                      <a16:colId xmlns:a16="http://schemas.microsoft.com/office/drawing/2014/main" val="476632860"/>
                    </a:ext>
                  </a:extLst>
                </a:gridCol>
              </a:tblGrid>
              <a:tr h="13726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Chart for 1st Quarter SFY 2017-18 through September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623032"/>
                  </a:ext>
                </a:extLst>
              </a:tr>
              <a:tr h="1372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Waiver/Act 150 Program Descriptions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Aug-17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a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329300"/>
                  </a:ext>
                </a:extLst>
              </a:tr>
              <a:tr h="2668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 Consumers authorized for services at the end of the period</a:t>
                      </a:r>
                    </a:p>
                  </a:txBody>
                  <a:tcPr marL="6270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981905"/>
                  </a:ext>
                </a:extLst>
              </a:tr>
              <a:tr h="1334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 150</a:t>
                      </a:r>
                    </a:p>
                  </a:txBody>
                  <a:tcPr marL="125407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1,705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1,687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1,680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1,671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1,651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1,643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1,631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1,608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1,602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1,576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1,558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1,551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1,549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1,575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360013"/>
                  </a:ext>
                </a:extLst>
              </a:tr>
              <a:tr h="1334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Aging</a:t>
                      </a:r>
                    </a:p>
                  </a:txBody>
                  <a:tcPr marL="125407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29,442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29,194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30,305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30,366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30,099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33,347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33,546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33,206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33,933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33,788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34,879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35,615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35,760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35,512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32,211</a:t>
                      </a:r>
                    </a:p>
                  </a:txBody>
                  <a:tcPr marL="0" marR="62703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0813347"/>
                  </a:ext>
                </a:extLst>
              </a:tr>
              <a:tr h="1372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Attendant Care</a:t>
                      </a:r>
                    </a:p>
                  </a:txBody>
                  <a:tcPr marL="125407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13,847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14,093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14,131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14,296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14,577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14,693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14,908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15,131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15,170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15,437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15,638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15,823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16,042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16,300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14,731</a:t>
                      </a:r>
                    </a:p>
                  </a:txBody>
                  <a:tcPr marL="0" marR="62703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9594427"/>
                  </a:ext>
                </a:extLst>
              </a:tr>
              <a:tr h="1372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COMMCARE</a:t>
                      </a:r>
                    </a:p>
                  </a:txBody>
                  <a:tcPr marL="125407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937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942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952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929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938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944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944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832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689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595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311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230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62703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523227"/>
                  </a:ext>
                </a:extLst>
              </a:tr>
              <a:tr h="1372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Independence</a:t>
                      </a:r>
                    </a:p>
                  </a:txBody>
                  <a:tcPr marL="125407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14,405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14,658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14,673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14,799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15,038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15,073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15,245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15,401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15,496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15,894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16,221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16,710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17,028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17,316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15,951</a:t>
                      </a:r>
                    </a:p>
                  </a:txBody>
                  <a:tcPr marL="0" marR="62703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567627"/>
                  </a:ext>
                </a:extLst>
              </a:tr>
              <a:tr h="1334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OBRA</a:t>
                      </a:r>
                    </a:p>
                  </a:txBody>
                  <a:tcPr marL="125407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1,456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1,458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1,465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1,470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1,469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1,479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1,482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1,484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1,483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1,504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1,506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1,516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1,518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1,374</a:t>
                      </a:r>
                    </a:p>
                  </a:txBody>
                  <a:tcPr marL="0" marR="62703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4897283"/>
                  </a:ext>
                </a:extLst>
              </a:tr>
              <a:tr h="1334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LIFE</a:t>
                      </a:r>
                    </a:p>
                  </a:txBody>
                  <a:tcPr marL="125407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5,417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5,451</a:t>
                      </a:r>
                    </a:p>
                  </a:txBody>
                  <a:tcPr marL="0" marR="62703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5,468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5,485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5,492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5,574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5603</a:t>
                      </a:r>
                    </a:p>
                  </a:txBody>
                  <a:tcPr marL="0" marR="62703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5,473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5,695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5,739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5,792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5,800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5,842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5,844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62703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086353"/>
                  </a:ext>
                </a:extLst>
              </a:tr>
              <a:tr h="1372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Active Authorized Consumers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67,188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67,491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68,659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69,033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69,299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72,736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73,362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73,268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74,330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74,775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76,299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77,607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78,050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78,269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65,842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24265"/>
                  </a:ext>
                </a:extLst>
              </a:tr>
              <a:tr h="1372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Consumers added</a:t>
                      </a:r>
                    </a:p>
                  </a:txBody>
                  <a:tcPr marL="6270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1962910"/>
                  </a:ext>
                </a:extLst>
              </a:tr>
              <a:tr h="1334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 150</a:t>
                      </a:r>
                    </a:p>
                  </a:txBody>
                  <a:tcPr marL="125407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62703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069374"/>
                  </a:ext>
                </a:extLst>
              </a:tr>
              <a:tr h="1334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Aging</a:t>
                      </a:r>
                    </a:p>
                  </a:txBody>
                  <a:tcPr marL="125407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577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609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326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820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727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291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568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454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679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942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663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362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31.1%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161007"/>
                  </a:ext>
                </a:extLst>
              </a:tr>
              <a:tr h="1372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Attendant Care</a:t>
                      </a:r>
                    </a:p>
                  </a:txBody>
                  <a:tcPr marL="125407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261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251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383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334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293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273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235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349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394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375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324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312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26.8%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516965"/>
                  </a:ext>
                </a:extLst>
              </a:tr>
              <a:tr h="1372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COMMCARE</a:t>
                      </a:r>
                    </a:p>
                  </a:txBody>
                  <a:tcPr marL="125407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-  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-  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-  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0938522"/>
                  </a:ext>
                </a:extLst>
              </a:tr>
              <a:tr h="1372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Independence</a:t>
                      </a:r>
                    </a:p>
                  </a:txBody>
                  <a:tcPr marL="125407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207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188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280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278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213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187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256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421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408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650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368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314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27.0%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715579"/>
                  </a:ext>
                </a:extLst>
              </a:tr>
              <a:tr h="1334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OBRA</a:t>
                      </a:r>
                    </a:p>
                  </a:txBody>
                  <a:tcPr marL="125407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62703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657191"/>
                  </a:ext>
                </a:extLst>
              </a:tr>
              <a:tr h="1334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LIFE</a:t>
                      </a:r>
                    </a:p>
                  </a:txBody>
                  <a:tcPr marL="125407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133</a:t>
                      </a:r>
                    </a:p>
                  </a:txBody>
                  <a:tcPr marL="0" marR="627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133 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137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175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130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141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156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157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128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171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169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14.5%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920567"/>
                  </a:ext>
                </a:extLst>
              </a:tr>
              <a:tr h="1437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Consumers added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1,168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1,205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1,213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1,151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1,634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1,392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906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1,234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1,396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1,652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2,120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1,544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1,163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906331"/>
                  </a:ext>
                </a:extLst>
              </a:tr>
              <a:tr h="1437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Consumers that left</a:t>
                      </a:r>
                    </a:p>
                  </a:txBody>
                  <a:tcPr marL="6270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7439979"/>
                  </a:ext>
                </a:extLst>
              </a:tr>
              <a:tr h="1334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 150</a:t>
                      </a:r>
                    </a:p>
                  </a:txBody>
                  <a:tcPr marL="125407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8728157"/>
                  </a:ext>
                </a:extLst>
              </a:tr>
              <a:tr h="1334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Aging</a:t>
                      </a:r>
                    </a:p>
                  </a:txBody>
                  <a:tcPr marL="125407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549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592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831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519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626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984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590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862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592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504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616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962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409615"/>
                  </a:ext>
                </a:extLst>
              </a:tr>
              <a:tr h="1437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Attendant Care</a:t>
                      </a:r>
                    </a:p>
                  </a:txBody>
                  <a:tcPr marL="125407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104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107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1,684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041885"/>
                  </a:ext>
                </a:extLst>
              </a:tr>
              <a:tr h="1437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COMMCARE</a:t>
                      </a:r>
                    </a:p>
                  </a:txBody>
                  <a:tcPr marL="125407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-  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100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125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285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230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3137350"/>
                  </a:ext>
                </a:extLst>
              </a:tr>
              <a:tr h="1437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Independence</a:t>
                      </a:r>
                    </a:p>
                  </a:txBody>
                  <a:tcPr marL="125407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45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25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3,623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3760137"/>
                  </a:ext>
                </a:extLst>
              </a:tr>
              <a:tr h="1334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OBRA</a:t>
                      </a:r>
                    </a:p>
                  </a:txBody>
                  <a:tcPr marL="125407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-  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420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994258"/>
                  </a:ext>
                </a:extLst>
              </a:tr>
              <a:tr h="1334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LIFE</a:t>
                      </a:r>
                    </a:p>
                  </a:txBody>
                  <a:tcPr marL="125407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</a:t>
                      </a:r>
                    </a:p>
                  </a:txBody>
                  <a:tcPr marL="0" marR="62703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117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119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135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100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119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153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114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141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124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135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159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86779"/>
                  </a:ext>
                </a:extLst>
              </a:tr>
              <a:tr h="1372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Consumers that left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841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874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1,071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801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821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1,166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971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1,158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932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1,086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916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7,088 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62703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127867"/>
                  </a:ext>
                </a:extLst>
              </a:tr>
              <a:tr h="1372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Transfers from ACW to Independence</a:t>
                      </a:r>
                    </a:p>
                  </a:txBody>
                  <a:tcPr marL="6270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679188"/>
                  </a:ext>
                </a:extLst>
              </a:tr>
              <a:tr h="261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Transfers from COMMCARE to Independence **</a:t>
                      </a:r>
                    </a:p>
                  </a:txBody>
                  <a:tcPr marL="6270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6270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8922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93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990600"/>
            <a:ext cx="7543800" cy="304800"/>
          </a:xfrm>
        </p:spPr>
        <p:txBody>
          <a:bodyPr/>
          <a:lstStyle/>
          <a:p>
            <a:r>
              <a:rPr lang="en-US" sz="1200" dirty="0" smtClean="0"/>
              <a:t>Note: This is the total number of waiver/program participants employed (Source: CIS employment data) </a:t>
            </a: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295619"/>
              </p:ext>
            </p:extLst>
          </p:nvPr>
        </p:nvGraphicFramePr>
        <p:xfrm>
          <a:off x="533400" y="1428167"/>
          <a:ext cx="7886697" cy="4428936"/>
        </p:xfrm>
        <a:graphic>
          <a:graphicData uri="http://schemas.openxmlformats.org/drawingml/2006/table">
            <a:tbl>
              <a:tblPr/>
              <a:tblGrid>
                <a:gridCol w="2349373">
                  <a:extLst>
                    <a:ext uri="{9D8B030D-6E8A-4147-A177-3AD203B41FA5}">
                      <a16:colId xmlns:a16="http://schemas.microsoft.com/office/drawing/2014/main" val="1929768386"/>
                    </a:ext>
                  </a:extLst>
                </a:gridCol>
                <a:gridCol w="425948">
                  <a:extLst>
                    <a:ext uri="{9D8B030D-6E8A-4147-A177-3AD203B41FA5}">
                      <a16:colId xmlns:a16="http://schemas.microsoft.com/office/drawing/2014/main" val="33111319"/>
                    </a:ext>
                  </a:extLst>
                </a:gridCol>
                <a:gridCol w="425948">
                  <a:extLst>
                    <a:ext uri="{9D8B030D-6E8A-4147-A177-3AD203B41FA5}">
                      <a16:colId xmlns:a16="http://schemas.microsoft.com/office/drawing/2014/main" val="3546168855"/>
                    </a:ext>
                  </a:extLst>
                </a:gridCol>
                <a:gridCol w="425948">
                  <a:extLst>
                    <a:ext uri="{9D8B030D-6E8A-4147-A177-3AD203B41FA5}">
                      <a16:colId xmlns:a16="http://schemas.microsoft.com/office/drawing/2014/main" val="525871613"/>
                    </a:ext>
                  </a:extLst>
                </a:gridCol>
                <a:gridCol w="425948">
                  <a:extLst>
                    <a:ext uri="{9D8B030D-6E8A-4147-A177-3AD203B41FA5}">
                      <a16:colId xmlns:a16="http://schemas.microsoft.com/office/drawing/2014/main" val="4287953319"/>
                    </a:ext>
                  </a:extLst>
                </a:gridCol>
                <a:gridCol w="425948">
                  <a:extLst>
                    <a:ext uri="{9D8B030D-6E8A-4147-A177-3AD203B41FA5}">
                      <a16:colId xmlns:a16="http://schemas.microsoft.com/office/drawing/2014/main" val="3760907394"/>
                    </a:ext>
                  </a:extLst>
                </a:gridCol>
                <a:gridCol w="425948">
                  <a:extLst>
                    <a:ext uri="{9D8B030D-6E8A-4147-A177-3AD203B41FA5}">
                      <a16:colId xmlns:a16="http://schemas.microsoft.com/office/drawing/2014/main" val="2916206931"/>
                    </a:ext>
                  </a:extLst>
                </a:gridCol>
                <a:gridCol w="425948">
                  <a:extLst>
                    <a:ext uri="{9D8B030D-6E8A-4147-A177-3AD203B41FA5}">
                      <a16:colId xmlns:a16="http://schemas.microsoft.com/office/drawing/2014/main" val="1388309868"/>
                    </a:ext>
                  </a:extLst>
                </a:gridCol>
                <a:gridCol w="425948">
                  <a:extLst>
                    <a:ext uri="{9D8B030D-6E8A-4147-A177-3AD203B41FA5}">
                      <a16:colId xmlns:a16="http://schemas.microsoft.com/office/drawing/2014/main" val="2067382398"/>
                    </a:ext>
                  </a:extLst>
                </a:gridCol>
                <a:gridCol w="425948">
                  <a:extLst>
                    <a:ext uri="{9D8B030D-6E8A-4147-A177-3AD203B41FA5}">
                      <a16:colId xmlns:a16="http://schemas.microsoft.com/office/drawing/2014/main" val="4213368956"/>
                    </a:ext>
                  </a:extLst>
                </a:gridCol>
                <a:gridCol w="425948">
                  <a:extLst>
                    <a:ext uri="{9D8B030D-6E8A-4147-A177-3AD203B41FA5}">
                      <a16:colId xmlns:a16="http://schemas.microsoft.com/office/drawing/2014/main" val="824461642"/>
                    </a:ext>
                  </a:extLst>
                </a:gridCol>
                <a:gridCol w="425948">
                  <a:extLst>
                    <a:ext uri="{9D8B030D-6E8A-4147-A177-3AD203B41FA5}">
                      <a16:colId xmlns:a16="http://schemas.microsoft.com/office/drawing/2014/main" val="3899080993"/>
                    </a:ext>
                  </a:extLst>
                </a:gridCol>
                <a:gridCol w="425948">
                  <a:extLst>
                    <a:ext uri="{9D8B030D-6E8A-4147-A177-3AD203B41FA5}">
                      <a16:colId xmlns:a16="http://schemas.microsoft.com/office/drawing/2014/main" val="1922867808"/>
                    </a:ext>
                  </a:extLst>
                </a:gridCol>
                <a:gridCol w="425948">
                  <a:extLst>
                    <a:ext uri="{9D8B030D-6E8A-4147-A177-3AD203B41FA5}">
                      <a16:colId xmlns:a16="http://schemas.microsoft.com/office/drawing/2014/main" val="824577572"/>
                    </a:ext>
                  </a:extLst>
                </a:gridCol>
              </a:tblGrid>
              <a:tr h="1397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Using CIS Employment Data (most recent 2nd Quarter SFY 2017-18)</a:t>
                      </a: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9894816"/>
                  </a:ext>
                </a:extLst>
              </a:tr>
              <a:tr h="133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eDW Data Source:</a:t>
                      </a:r>
                    </a:p>
                  </a:txBody>
                  <a:tcPr marL="6654" marR="6654" marT="66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996491"/>
                  </a:ext>
                </a:extLst>
              </a:tr>
              <a:tr h="133071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Public Folders ‎&gt; * Group Folders * ‎&gt; Commonly Used OLTL Reports ‎&gt; SubMACC for Long-Term Care Comm &gt; Employ and Income Infor for Waiver Recipients</a:t>
                      </a:r>
                    </a:p>
                  </a:txBody>
                  <a:tcPr marL="59882" marR="6654" marT="66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3842570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6654" marT="66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6654" marT="66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6654" marT="66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6654" marT="66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6654" marT="66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6654" marT="66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6654" marT="66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6654" marT="66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769643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Waiver/Employment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921245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 150</a:t>
                      </a:r>
                    </a:p>
                  </a:txBody>
                  <a:tcPr marL="59882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736170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Time Employment                                           </a:t>
                      </a:r>
                    </a:p>
                  </a:txBody>
                  <a:tcPr marL="11976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9164961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Time Employment                                           </a:t>
                      </a:r>
                    </a:p>
                  </a:txBody>
                  <a:tcPr marL="11976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250942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Employment                                                </a:t>
                      </a:r>
                    </a:p>
                  </a:txBody>
                  <a:tcPr marL="11976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793994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4757281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Attendant Care</a:t>
                      </a:r>
                    </a:p>
                  </a:txBody>
                  <a:tcPr marL="59882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0980620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Time Employment                                           </a:t>
                      </a:r>
                    </a:p>
                  </a:txBody>
                  <a:tcPr marL="11976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141410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Time Employment                                           </a:t>
                      </a:r>
                    </a:p>
                  </a:txBody>
                  <a:tcPr marL="11976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9261278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Employment                                                </a:t>
                      </a:r>
                    </a:p>
                  </a:txBody>
                  <a:tcPr marL="11976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491199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797409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COMMCARE</a:t>
                      </a:r>
                    </a:p>
                  </a:txBody>
                  <a:tcPr marL="59882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102417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Time Employment                                           </a:t>
                      </a:r>
                    </a:p>
                  </a:txBody>
                  <a:tcPr marL="11976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071575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Time Employment                                           </a:t>
                      </a:r>
                    </a:p>
                  </a:txBody>
                  <a:tcPr marL="11976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103483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Employment                                                </a:t>
                      </a:r>
                    </a:p>
                  </a:txBody>
                  <a:tcPr marL="11976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288002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679566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Independence</a:t>
                      </a:r>
                    </a:p>
                  </a:txBody>
                  <a:tcPr marL="59882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664617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Time Employment                                           </a:t>
                      </a:r>
                    </a:p>
                  </a:txBody>
                  <a:tcPr marL="11976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575849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Time Employment                                           </a:t>
                      </a:r>
                    </a:p>
                  </a:txBody>
                  <a:tcPr marL="11976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130892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Employment                                                </a:t>
                      </a:r>
                    </a:p>
                  </a:txBody>
                  <a:tcPr marL="11976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03326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238895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OBRA</a:t>
                      </a:r>
                    </a:p>
                  </a:txBody>
                  <a:tcPr marL="59882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227621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Time Employment                                           </a:t>
                      </a:r>
                    </a:p>
                  </a:txBody>
                  <a:tcPr marL="11976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189654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Time Employment                                           </a:t>
                      </a:r>
                    </a:p>
                  </a:txBody>
                  <a:tcPr marL="11976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8217559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Employment                                                </a:t>
                      </a:r>
                    </a:p>
                  </a:txBody>
                  <a:tcPr marL="119764" marR="6654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654" marR="59882" marT="6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513630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195826"/>
                  </a:ext>
                </a:extLst>
              </a:tr>
              <a:tr h="1397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Waivers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763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</a:t>
                      </a:r>
                    </a:p>
                  </a:txBody>
                  <a:tcPr marL="6654" marR="59882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677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59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NHT and MFP Transitions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107176"/>
              </p:ext>
            </p:extLst>
          </p:nvPr>
        </p:nvGraphicFramePr>
        <p:xfrm>
          <a:off x="838200" y="1389255"/>
          <a:ext cx="7313270" cy="4351337"/>
        </p:xfrm>
        <a:graphic>
          <a:graphicData uri="http://schemas.openxmlformats.org/drawingml/2006/table">
            <a:tbl>
              <a:tblPr/>
              <a:tblGrid>
                <a:gridCol w="1524808">
                  <a:extLst>
                    <a:ext uri="{9D8B030D-6E8A-4147-A177-3AD203B41FA5}">
                      <a16:colId xmlns:a16="http://schemas.microsoft.com/office/drawing/2014/main" val="192831032"/>
                    </a:ext>
                  </a:extLst>
                </a:gridCol>
                <a:gridCol w="1245986">
                  <a:extLst>
                    <a:ext uri="{9D8B030D-6E8A-4147-A177-3AD203B41FA5}">
                      <a16:colId xmlns:a16="http://schemas.microsoft.com/office/drawing/2014/main" val="781198166"/>
                    </a:ext>
                  </a:extLst>
                </a:gridCol>
                <a:gridCol w="1614845">
                  <a:extLst>
                    <a:ext uri="{9D8B030D-6E8A-4147-A177-3AD203B41FA5}">
                      <a16:colId xmlns:a16="http://schemas.microsoft.com/office/drawing/2014/main" val="120071288"/>
                    </a:ext>
                  </a:extLst>
                </a:gridCol>
                <a:gridCol w="1521904">
                  <a:extLst>
                    <a:ext uri="{9D8B030D-6E8A-4147-A177-3AD203B41FA5}">
                      <a16:colId xmlns:a16="http://schemas.microsoft.com/office/drawing/2014/main" val="712289779"/>
                    </a:ext>
                  </a:extLst>
                </a:gridCol>
                <a:gridCol w="1405727">
                  <a:extLst>
                    <a:ext uri="{9D8B030D-6E8A-4147-A177-3AD203B41FA5}">
                      <a16:colId xmlns:a16="http://schemas.microsoft.com/office/drawing/2014/main" val="2773649052"/>
                    </a:ext>
                  </a:extLst>
                </a:gridCol>
              </a:tblGrid>
              <a:tr h="444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NHT02 Service Deliveries Count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Number of those who were also MFP *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Participants who were MFP only **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NHT Transitions who also had MFP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26325"/>
                  </a:ext>
                </a:extLst>
              </a:tr>
              <a:tr h="2267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789198"/>
                  </a:ext>
                </a:extLst>
              </a:tr>
              <a:tr h="226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23.9%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54974"/>
                  </a:ext>
                </a:extLst>
              </a:tr>
              <a:tr h="226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19.3%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933177"/>
                  </a:ext>
                </a:extLst>
              </a:tr>
              <a:tr h="22672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20.1%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222654"/>
                  </a:ext>
                </a:extLst>
              </a:tr>
              <a:tr h="22672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17.3%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797484"/>
                  </a:ext>
                </a:extLst>
              </a:tr>
              <a:tr h="22672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21.8%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151834"/>
                  </a:ext>
                </a:extLst>
              </a:tr>
              <a:tr h="22672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14.7%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4461160"/>
                  </a:ext>
                </a:extLst>
              </a:tr>
              <a:tr h="226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12.9%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649624"/>
                  </a:ext>
                </a:extLst>
              </a:tr>
              <a:tr h="226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6.5%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513701"/>
                  </a:ext>
                </a:extLst>
              </a:tr>
              <a:tr h="226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9.5%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786339"/>
                  </a:ext>
                </a:extLst>
              </a:tr>
              <a:tr h="226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6.8%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180653"/>
                  </a:ext>
                </a:extLst>
              </a:tr>
              <a:tr h="226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720" marR="8720" marT="8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3.8%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880696"/>
                  </a:ext>
                </a:extLst>
              </a:tr>
              <a:tr h="218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121621"/>
                  </a:ext>
                </a:extLst>
              </a:tr>
              <a:tr h="218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575065"/>
                  </a:ext>
                </a:extLst>
              </a:tr>
              <a:tr h="226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 for Period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1235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14.2%</a:t>
                      </a:r>
                    </a:p>
                  </a:txBody>
                  <a:tcPr marL="8720" marR="8720" marT="87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523214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0" marR="8720" marT="87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0" marR="8720" marT="87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0" marR="8720" marT="87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0" marR="8720" marT="87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0" marR="8720" marT="87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052838"/>
                  </a:ext>
                </a:extLst>
              </a:tr>
              <a:tr h="17440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Based on MFP anytime around NHT completion</a:t>
                      </a:r>
                    </a:p>
                  </a:txBody>
                  <a:tcPr marL="8720" marR="8720" marT="87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0" marR="8720" marT="87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0" marR="8720" marT="87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099476"/>
                  </a:ext>
                </a:extLst>
              </a:tr>
              <a:tr h="17440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 Based on MFP Facility Begin Date</a:t>
                      </a:r>
                    </a:p>
                  </a:txBody>
                  <a:tcPr marL="8720" marR="8720" marT="87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0" marR="8720" marT="87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0" marR="8720" marT="87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921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53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latin typeface="Arial Black" panose="020B0A04020102020204" pitchFamily="34" charset="0"/>
              </a:rPr>
              <a:t>Forth Quarter 2017 Data and Other Updates</a:t>
            </a:r>
            <a:endParaRPr lang="en-US" sz="2400" b="1" dirty="0">
              <a:latin typeface="Arial Black" panose="020B0A040201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0600" y="1600200"/>
            <a:ext cx="73914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Forth Quarter 2017 Data is not available yet and will be provided in the April, 2018 Meeting.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Special needs unit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u="sng" dirty="0" smtClean="0">
                <a:hlinkClick r:id="rId2"/>
              </a:rPr>
              <a:t>PAIEBSupport@maximus.com</a:t>
            </a:r>
            <a:endParaRPr lang="en-US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mtClean="0"/>
              <a:t>Contact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mtClean="0"/>
              <a:t>Meeshaun </a:t>
            </a:r>
            <a:r>
              <a:rPr lang="en-US" dirty="0"/>
              <a:t>Beattie – </a:t>
            </a:r>
            <a:r>
              <a:rPr lang="en-US" u="sng" dirty="0">
                <a:hlinkClick r:id="rId3"/>
              </a:rPr>
              <a:t>MeeshaunBeattie@maximus.com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548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Arial Black" panose="020B0A04020102020204" pitchFamily="34" charset="0"/>
              </a:rPr>
              <a:t>Aging Waiver Enrollment Volumes</a:t>
            </a:r>
            <a:br>
              <a:rPr lang="en-US" sz="2400" b="1" dirty="0">
                <a:latin typeface="Arial Black" panose="020B0A04020102020204" pitchFamily="34" charset="0"/>
              </a:rPr>
            </a:b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521881"/>
              </p:ext>
            </p:extLst>
          </p:nvPr>
        </p:nvGraphicFramePr>
        <p:xfrm>
          <a:off x="1752600" y="1066800"/>
          <a:ext cx="4724400" cy="2693790"/>
        </p:xfrm>
        <a:graphic>
          <a:graphicData uri="http://schemas.openxmlformats.org/drawingml/2006/table">
            <a:tbl>
              <a:tblPr/>
              <a:tblGrid>
                <a:gridCol w="870590">
                  <a:extLst>
                    <a:ext uri="{9D8B030D-6E8A-4147-A177-3AD203B41FA5}">
                      <a16:colId xmlns:a16="http://schemas.microsoft.com/office/drawing/2014/main" val="1681829881"/>
                    </a:ext>
                  </a:extLst>
                </a:gridCol>
                <a:gridCol w="758380">
                  <a:extLst>
                    <a:ext uri="{9D8B030D-6E8A-4147-A177-3AD203B41FA5}">
                      <a16:colId xmlns:a16="http://schemas.microsoft.com/office/drawing/2014/main" val="384261059"/>
                    </a:ext>
                  </a:extLst>
                </a:gridCol>
                <a:gridCol w="758380">
                  <a:extLst>
                    <a:ext uri="{9D8B030D-6E8A-4147-A177-3AD203B41FA5}">
                      <a16:colId xmlns:a16="http://schemas.microsoft.com/office/drawing/2014/main" val="816686275"/>
                    </a:ext>
                  </a:extLst>
                </a:gridCol>
                <a:gridCol w="758380">
                  <a:extLst>
                    <a:ext uri="{9D8B030D-6E8A-4147-A177-3AD203B41FA5}">
                      <a16:colId xmlns:a16="http://schemas.microsoft.com/office/drawing/2014/main" val="2415578537"/>
                    </a:ext>
                  </a:extLst>
                </a:gridCol>
                <a:gridCol w="835766">
                  <a:extLst>
                    <a:ext uri="{9D8B030D-6E8A-4147-A177-3AD203B41FA5}">
                      <a16:colId xmlns:a16="http://schemas.microsoft.com/office/drawing/2014/main" val="883544794"/>
                    </a:ext>
                  </a:extLst>
                </a:gridCol>
                <a:gridCol w="742904">
                  <a:extLst>
                    <a:ext uri="{9D8B030D-6E8A-4147-A177-3AD203B41FA5}">
                      <a16:colId xmlns:a16="http://schemas.microsoft.com/office/drawing/2014/main" val="202328440"/>
                    </a:ext>
                  </a:extLst>
                </a:gridCol>
              </a:tblGrid>
              <a:tr h="19610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Aging Waiver New Enrollment Volumes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847064"/>
                  </a:ext>
                </a:extLst>
              </a:tr>
              <a:tr h="1647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081021"/>
                  </a:ext>
                </a:extLst>
              </a:tr>
              <a:tr h="1647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January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346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474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477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774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867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234775"/>
                  </a:ext>
                </a:extLst>
              </a:tr>
              <a:tr h="1647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February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256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463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681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882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643064"/>
                  </a:ext>
                </a:extLst>
              </a:tr>
              <a:tr h="1647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589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628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946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1,003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72660"/>
                  </a:ext>
                </a:extLst>
              </a:tr>
              <a:tr h="1647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573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533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856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942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310616"/>
                  </a:ext>
                </a:extLst>
              </a:tr>
              <a:tr h="1647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389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402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814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893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2191"/>
                  </a:ext>
                </a:extLst>
              </a:tr>
              <a:tr h="1647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526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545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857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742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860566"/>
                  </a:ext>
                </a:extLst>
              </a:tr>
              <a:tr h="1647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484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644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285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789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354118"/>
                  </a:ext>
                </a:extLst>
              </a:tr>
              <a:tr h="1647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August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498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873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495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1,038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037111"/>
                  </a:ext>
                </a:extLst>
              </a:tr>
              <a:tr h="1647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September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611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749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538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868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164113"/>
                  </a:ext>
                </a:extLst>
              </a:tr>
              <a:tr h="1647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October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594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654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730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1,090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021399"/>
                  </a:ext>
                </a:extLst>
              </a:tr>
              <a:tr h="1647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November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409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492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867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919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911871"/>
                  </a:ext>
                </a:extLst>
              </a:tr>
              <a:tr h="1647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December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483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556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1,207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839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90113"/>
                  </a:ext>
                </a:extLst>
              </a:tr>
              <a:tr h="1647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Average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480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584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729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898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21451"/>
                  </a:ext>
                </a:extLst>
              </a:tr>
              <a:tr h="1647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5,758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7,013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8,753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10,779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945830"/>
                  </a:ext>
                </a:extLst>
              </a:tr>
            </a:tbl>
          </a:graphicData>
        </a:graphic>
      </p:graphicFrame>
      <p:pic>
        <p:nvPicPr>
          <p:cNvPr id="17" name="Chart 2" descr="cid:image002.png@01D3A1B0.643B99E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95725"/>
            <a:ext cx="3876675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97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Arial Black" panose="020B0A04020102020204" pitchFamily="34" charset="0"/>
              </a:rPr>
              <a:t>Length of Time for Enrollment Status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0600" y="1600200"/>
            <a:ext cx="73914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9/29 Snapshot of Average length of time in status</a:t>
            </a:r>
          </a:p>
          <a:p>
            <a:pPr marL="0" indent="0"/>
            <a:endParaRPr lang="en-US" sz="2400" dirty="0"/>
          </a:p>
          <a:p>
            <a:pPr marL="585788" lvl="1">
              <a:buFont typeface="Arial" panose="020B0604020202020204" pitchFamily="34" charset="0"/>
              <a:buChar char="•"/>
            </a:pPr>
            <a:r>
              <a:rPr lang="en-US" sz="2000" dirty="0"/>
              <a:t>1768 Approval Issued to CAO : 25 days</a:t>
            </a:r>
          </a:p>
          <a:p>
            <a:pPr marL="585788" lvl="1">
              <a:buFont typeface="Arial" panose="020B0604020202020204" pitchFamily="34" charset="0"/>
              <a:buChar char="•"/>
            </a:pPr>
            <a:r>
              <a:rPr lang="en-US" sz="2000" dirty="0"/>
              <a:t>Pending review by OLTL : 2 days</a:t>
            </a:r>
          </a:p>
          <a:p>
            <a:pPr marL="585788" lvl="1">
              <a:buFont typeface="Arial" panose="020B0604020202020204" pitchFamily="34" charset="0"/>
              <a:buChar char="•"/>
            </a:pPr>
            <a:r>
              <a:rPr lang="en-US" sz="2000" dirty="0"/>
              <a:t>Waiting for In Home Visit to be Scheduled : 7 days</a:t>
            </a:r>
          </a:p>
          <a:p>
            <a:pPr marL="585788" lvl="1">
              <a:buFont typeface="Arial" panose="020B0604020202020204" pitchFamily="34" charset="0"/>
              <a:buChar char="•"/>
            </a:pPr>
            <a:r>
              <a:rPr lang="en-US" sz="2000" dirty="0"/>
              <a:t>In Home Visit Scheduled : 14 days </a:t>
            </a:r>
          </a:p>
          <a:p>
            <a:pPr marL="585788" lvl="1">
              <a:buFont typeface="Arial" panose="020B0604020202020204" pitchFamily="34" charset="0"/>
              <a:buChar char="•"/>
            </a:pPr>
            <a:r>
              <a:rPr lang="en-US" sz="2000" dirty="0"/>
              <a:t>PC and/or LCD Pending : 25 days</a:t>
            </a:r>
          </a:p>
        </p:txBody>
      </p:sp>
    </p:spTree>
    <p:extLst>
      <p:ext uri="{BB962C8B-B14F-4D97-AF65-F5344CB8AC3E}">
        <p14:creationId xmlns:p14="http://schemas.microsoft.com/office/powerpoint/2010/main" val="288142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Arial Black" panose="020B0A04020102020204" pitchFamily="34" charset="0"/>
              </a:rPr>
              <a:t>ADRC Involvement in the 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885825" lvl="2" indent="-285750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5943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1333500"/>
            <a:ext cx="6991350" cy="4191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1740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Total reported =36</a:t>
            </a:r>
          </a:p>
          <a:p>
            <a:r>
              <a:rPr lang="en-US" sz="2000" dirty="0" smtClean="0"/>
              <a:t>Incident reasons:</a:t>
            </a:r>
          </a:p>
          <a:p>
            <a:pPr lvl="1"/>
            <a:r>
              <a:rPr lang="en-US" sz="2000" dirty="0" smtClean="0"/>
              <a:t>CSR Rudeness: Lack of Professionalism</a:t>
            </a:r>
          </a:p>
          <a:p>
            <a:pPr lvl="1"/>
            <a:r>
              <a:rPr lang="en-US" sz="2000" dirty="0" smtClean="0"/>
              <a:t>Customer Service: Service Coordinator Complaint</a:t>
            </a:r>
          </a:p>
          <a:p>
            <a:pPr lvl="1"/>
            <a:r>
              <a:rPr lang="en-US" sz="2000" dirty="0" smtClean="0"/>
              <a:t>EB In-Home Visit Related: Lack of Professionalism During Visit in Home</a:t>
            </a:r>
          </a:p>
          <a:p>
            <a:pPr lvl="1"/>
            <a:r>
              <a:rPr lang="en-US" sz="2000" dirty="0" smtClean="0"/>
              <a:t>Eligibility: AAA didn’t Have Demographic Information</a:t>
            </a:r>
          </a:p>
          <a:p>
            <a:pPr lvl="1"/>
            <a:r>
              <a:rPr lang="en-US" sz="2000" dirty="0" smtClean="0"/>
              <a:t>Non OLTL Transfer :  Case Monitoring</a:t>
            </a:r>
          </a:p>
          <a:p>
            <a:pPr lvl="1"/>
            <a:r>
              <a:rPr lang="en-US" sz="2000" dirty="0" smtClean="0"/>
              <a:t>Special Protection – </a:t>
            </a:r>
            <a:r>
              <a:rPr lang="en-US" sz="2000" dirty="0" err="1" smtClean="0"/>
              <a:t>Expediate</a:t>
            </a:r>
            <a:r>
              <a:rPr lang="en-US" sz="2000" dirty="0" smtClean="0"/>
              <a:t> Case: An Adult Protective Services Case</a:t>
            </a:r>
          </a:p>
          <a:p>
            <a:pPr lvl="1"/>
            <a:r>
              <a:rPr lang="en-US" sz="2000" dirty="0" smtClean="0"/>
              <a:t>Violation of Rights: AAA Rudeness and Lack of Professionalism</a:t>
            </a:r>
          </a:p>
          <a:p>
            <a:pPr lvl="1"/>
            <a:r>
              <a:rPr lang="en-US" sz="2000" dirty="0" smtClean="0"/>
              <a:t> Other (Liaison-State Escalations): PA600 issues, 1768, Case Status Updates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37851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IEB Complaint Tracking December/January</a:t>
            </a:r>
          </a:p>
        </p:txBody>
      </p:sp>
    </p:spTree>
    <p:extLst>
      <p:ext uri="{BB962C8B-B14F-4D97-AF65-F5344CB8AC3E}">
        <p14:creationId xmlns:p14="http://schemas.microsoft.com/office/powerpoint/2010/main" val="1118272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371600"/>
            <a:ext cx="8839200" cy="4343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37851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IEB Complaint Tracking December/January</a:t>
            </a:r>
          </a:p>
        </p:txBody>
      </p:sp>
    </p:spTree>
    <p:extLst>
      <p:ext uri="{BB962C8B-B14F-4D97-AF65-F5344CB8AC3E}">
        <p14:creationId xmlns:p14="http://schemas.microsoft.com/office/powerpoint/2010/main" val="488323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IEB Report – Under 60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8037" y="4240970"/>
            <a:ext cx="7315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All unduplicated applications in process this quarter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Total unduplicated applications completed this quarter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Total unduplicated applications completed during the quarter in 90 days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Total unduplicated applications completed during the quarter and over 90 days, but with </a:t>
            </a:r>
            <a:r>
              <a:rPr lang="en-US" sz="1400" dirty="0" smtClean="0"/>
              <a:t>excuse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Using the above fields = (row 3 + row 4)/ row 2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Average to complete excluding excused </a:t>
            </a:r>
            <a:r>
              <a:rPr lang="en-US" sz="1400" dirty="0" smtClean="0"/>
              <a:t>applications</a:t>
            </a:r>
          </a:p>
          <a:p>
            <a:r>
              <a:rPr lang="en-US" sz="1400" dirty="0" smtClean="0"/>
              <a:t>Note: 2016 QTR </a:t>
            </a:r>
            <a:r>
              <a:rPr lang="en-US" sz="1400" dirty="0"/>
              <a:t>2 was revised to remove Aging waiver applications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Note: Reapplications removed</a:t>
            </a:r>
            <a:endParaRPr lang="en-US" sz="14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241908"/>
              </p:ext>
            </p:extLst>
          </p:nvPr>
        </p:nvGraphicFramePr>
        <p:xfrm>
          <a:off x="353719" y="1066800"/>
          <a:ext cx="8104481" cy="3045665"/>
        </p:xfrm>
        <a:graphic>
          <a:graphicData uri="http://schemas.openxmlformats.org/drawingml/2006/table">
            <a:tbl>
              <a:tblPr/>
              <a:tblGrid>
                <a:gridCol w="1779881">
                  <a:extLst>
                    <a:ext uri="{9D8B030D-6E8A-4147-A177-3AD203B41FA5}">
                      <a16:colId xmlns:a16="http://schemas.microsoft.com/office/drawing/2014/main" val="55923475"/>
                    </a:ext>
                  </a:extLst>
                </a:gridCol>
                <a:gridCol w="808969">
                  <a:extLst>
                    <a:ext uri="{9D8B030D-6E8A-4147-A177-3AD203B41FA5}">
                      <a16:colId xmlns:a16="http://schemas.microsoft.com/office/drawing/2014/main" val="594774673"/>
                    </a:ext>
                  </a:extLst>
                </a:gridCol>
                <a:gridCol w="613281">
                  <a:extLst>
                    <a:ext uri="{9D8B030D-6E8A-4147-A177-3AD203B41FA5}">
                      <a16:colId xmlns:a16="http://schemas.microsoft.com/office/drawing/2014/main" val="401373924"/>
                    </a:ext>
                  </a:extLst>
                </a:gridCol>
                <a:gridCol w="613281">
                  <a:extLst>
                    <a:ext uri="{9D8B030D-6E8A-4147-A177-3AD203B41FA5}">
                      <a16:colId xmlns:a16="http://schemas.microsoft.com/office/drawing/2014/main" val="2036202010"/>
                    </a:ext>
                  </a:extLst>
                </a:gridCol>
                <a:gridCol w="613910">
                  <a:extLst>
                    <a:ext uri="{9D8B030D-6E8A-4147-A177-3AD203B41FA5}">
                      <a16:colId xmlns:a16="http://schemas.microsoft.com/office/drawing/2014/main" val="1037481749"/>
                    </a:ext>
                  </a:extLst>
                </a:gridCol>
                <a:gridCol w="613281">
                  <a:extLst>
                    <a:ext uri="{9D8B030D-6E8A-4147-A177-3AD203B41FA5}">
                      <a16:colId xmlns:a16="http://schemas.microsoft.com/office/drawing/2014/main" val="121357842"/>
                    </a:ext>
                  </a:extLst>
                </a:gridCol>
                <a:gridCol w="613281">
                  <a:extLst>
                    <a:ext uri="{9D8B030D-6E8A-4147-A177-3AD203B41FA5}">
                      <a16:colId xmlns:a16="http://schemas.microsoft.com/office/drawing/2014/main" val="149543315"/>
                    </a:ext>
                  </a:extLst>
                </a:gridCol>
                <a:gridCol w="613910">
                  <a:extLst>
                    <a:ext uri="{9D8B030D-6E8A-4147-A177-3AD203B41FA5}">
                      <a16:colId xmlns:a16="http://schemas.microsoft.com/office/drawing/2014/main" val="3568260239"/>
                    </a:ext>
                  </a:extLst>
                </a:gridCol>
                <a:gridCol w="613281">
                  <a:extLst>
                    <a:ext uri="{9D8B030D-6E8A-4147-A177-3AD203B41FA5}">
                      <a16:colId xmlns:a16="http://schemas.microsoft.com/office/drawing/2014/main" val="809304499"/>
                    </a:ext>
                  </a:extLst>
                </a:gridCol>
                <a:gridCol w="613281">
                  <a:extLst>
                    <a:ext uri="{9D8B030D-6E8A-4147-A177-3AD203B41FA5}">
                      <a16:colId xmlns:a16="http://schemas.microsoft.com/office/drawing/2014/main" val="283398838"/>
                    </a:ext>
                  </a:extLst>
                </a:gridCol>
                <a:gridCol w="608125">
                  <a:extLst>
                    <a:ext uri="{9D8B030D-6E8A-4147-A177-3AD203B41FA5}">
                      <a16:colId xmlns:a16="http://schemas.microsoft.com/office/drawing/2014/main" val="243084503"/>
                    </a:ext>
                  </a:extLst>
                </a:gridCol>
              </a:tblGrid>
              <a:tr h="435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64" marR="652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 QTR2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 QTR3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 QTR4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 QTR1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 QTR2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 QTR3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 QTR4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 QTR1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 QTR2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 QTR3</a:t>
                      </a:r>
                    </a:p>
                  </a:txBody>
                  <a:tcPr marL="65264" marR="652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75900"/>
                  </a:ext>
                </a:extLst>
              </a:tr>
              <a:tr h="43509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Grand Total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5,407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5,577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5,719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6,677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8,231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8,399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9,179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7,925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8,137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11,000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3178645"/>
                  </a:ext>
                </a:extLst>
              </a:tr>
              <a:tr h="43509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Complete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2,944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3,020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5,872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4,452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5,066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4,081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6,626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917094"/>
                  </a:ext>
                </a:extLst>
              </a:tr>
              <a:tr h="43509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Complete in 90 Days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2,714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2,767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2,878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2,864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4,969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4,094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5,504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4,212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3,564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5,767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282526"/>
                  </a:ext>
                </a:extLst>
              </a:tr>
              <a:tr h="43509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Complete &gt; 90 Days With Excuse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808400"/>
                  </a:ext>
                </a:extLst>
              </a:tr>
              <a:tr h="43509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Compliance Percentage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94%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88%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94%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86%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88%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112318"/>
                  </a:ext>
                </a:extLst>
              </a:tr>
              <a:tr h="43509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Average Days To Complete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64" marR="65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332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68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IEB Report – Over 60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048702"/>
              </p:ext>
            </p:extLst>
          </p:nvPr>
        </p:nvGraphicFramePr>
        <p:xfrm>
          <a:off x="1066800" y="1143000"/>
          <a:ext cx="7010400" cy="3276600"/>
        </p:xfrm>
        <a:graphic>
          <a:graphicData uri="http://schemas.openxmlformats.org/drawingml/2006/table">
            <a:tbl>
              <a:tblPr/>
              <a:tblGrid>
                <a:gridCol w="3269918">
                  <a:extLst>
                    <a:ext uri="{9D8B030D-6E8A-4147-A177-3AD203B41FA5}">
                      <a16:colId xmlns:a16="http://schemas.microsoft.com/office/drawing/2014/main" val="1765971521"/>
                    </a:ext>
                  </a:extLst>
                </a:gridCol>
                <a:gridCol w="997282">
                  <a:extLst>
                    <a:ext uri="{9D8B030D-6E8A-4147-A177-3AD203B41FA5}">
                      <a16:colId xmlns:a16="http://schemas.microsoft.com/office/drawing/2014/main" val="219514832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323688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27861256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909174296"/>
                    </a:ext>
                  </a:extLst>
                </a:gridCol>
              </a:tblGrid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2016 QTR4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2017 QTR1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2017 QTR2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2017 QTR3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699617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14,072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11,804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10,462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13,932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882239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9,802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7,495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5,654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8,457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87085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in 90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7,280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5,791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4,837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7,277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8560014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&gt; 90 Days With Excuse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4363564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Compliance Percentage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535828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 Days To Complete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62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02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425268"/>
              </p:ext>
            </p:extLst>
          </p:nvPr>
        </p:nvGraphicFramePr>
        <p:xfrm>
          <a:off x="1066800" y="4429125"/>
          <a:ext cx="7035800" cy="1633476"/>
        </p:xfrm>
        <a:graphic>
          <a:graphicData uri="http://schemas.openxmlformats.org/drawingml/2006/table">
            <a:tbl>
              <a:tblPr/>
              <a:tblGrid>
                <a:gridCol w="7035800">
                  <a:extLst>
                    <a:ext uri="{9D8B030D-6E8A-4147-A177-3AD203B41FA5}">
                      <a16:colId xmlns:a16="http://schemas.microsoft.com/office/drawing/2014/main" val="187899110"/>
                    </a:ext>
                  </a:extLst>
                </a:gridCol>
              </a:tblGrid>
              <a:tr h="301689">
                <a:tc>
                  <a:txBody>
                    <a:bodyPr/>
                    <a:lstStyle/>
                    <a:p>
                      <a:pPr marL="342900" indent="-3429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6" charset="-128"/>
                          <a:cs typeface="Arial" charset="0"/>
                        </a:rPr>
                        <a:t>All unduplicated applications in process this quarter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714383"/>
                  </a:ext>
                </a:extLst>
              </a:tr>
              <a:tr h="301689">
                <a:tc>
                  <a:txBody>
                    <a:bodyPr/>
                    <a:lstStyle/>
                    <a:p>
                      <a:pPr marL="342900" indent="-3429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6" charset="-128"/>
                          <a:cs typeface="Arial" charset="0"/>
                        </a:rPr>
                        <a:t>Total unduplicated applications completed this quarter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8827217"/>
                  </a:ext>
                </a:extLst>
              </a:tr>
              <a:tr h="301689">
                <a:tc>
                  <a:txBody>
                    <a:bodyPr/>
                    <a:lstStyle/>
                    <a:p>
                      <a:pPr marL="342900" indent="-3429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6" charset="-128"/>
                          <a:cs typeface="Arial" charset="0"/>
                        </a:rPr>
                        <a:t>Total unduplicated applications completed during the quarter in 90 days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790764"/>
                  </a:ext>
                </a:extLst>
              </a:tr>
              <a:tr h="301689">
                <a:tc>
                  <a:txBody>
                    <a:bodyPr/>
                    <a:lstStyle/>
                    <a:p>
                      <a:pPr marL="342900" indent="-3429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6" charset="-128"/>
                          <a:cs typeface="Arial" charset="0"/>
                        </a:rPr>
                        <a:t>Total unduplicated applications completed during the quarter and over 90 days, but with excuse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31238"/>
                  </a:ext>
                </a:extLst>
              </a:tr>
              <a:tr h="301689">
                <a:tc>
                  <a:txBody>
                    <a:bodyPr/>
                    <a:lstStyle/>
                    <a:p>
                      <a:pPr marL="342900" indent="-3429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6" charset="-128"/>
                          <a:cs typeface="Arial" charset="0"/>
                        </a:rPr>
                        <a:t>Average to complete excluding excused applications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7130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25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nd Down Presentation for BD 11-5-15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HS PowerPoint Presentation 1.pptx" id="{A4CA6612-190B-47EA-AE1A-FB187C809D97}" vid="{1DF0AFB9-68A5-49FB-9C2B-79FFDC7243D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353C57BF2A242AD7382073C4DE61F" ma:contentTypeVersion="1" ma:contentTypeDescription="Create a new document." ma:contentTypeScope="" ma:versionID="a45d0a9fa979fedc137bb01ebf84596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010797A-E4F3-4465-94FC-18E093041E4F}"/>
</file>

<file path=customXml/itemProps2.xml><?xml version="1.0" encoding="utf-8"?>
<ds:datastoreItem xmlns:ds="http://schemas.openxmlformats.org/officeDocument/2006/customXml" ds:itemID="{28196D9D-406D-45A4-880E-59141EB404CF}"/>
</file>

<file path=customXml/itemProps3.xml><?xml version="1.0" encoding="utf-8"?>
<ds:datastoreItem xmlns:ds="http://schemas.openxmlformats.org/officeDocument/2006/customXml" ds:itemID="{A157E89F-82EE-43C2-83D4-0A63D260F284}"/>
</file>

<file path=docProps/app.xml><?xml version="1.0" encoding="utf-8"?>
<Properties xmlns="http://schemas.openxmlformats.org/officeDocument/2006/extended-properties" xmlns:vt="http://schemas.openxmlformats.org/officeDocument/2006/docPropsVTypes">
  <Template>Spend Down Presentation for BD 11-5-15</Template>
  <TotalTime>4925</TotalTime>
  <Words>2254</Words>
  <Application>Microsoft Office PowerPoint</Application>
  <PresentationFormat>On-screen Show (4:3)</PresentationFormat>
  <Paragraphs>1322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Arial Black</vt:lpstr>
      <vt:lpstr>Calibri</vt:lpstr>
      <vt:lpstr>Tahoma</vt:lpstr>
      <vt:lpstr>Times New Roman</vt:lpstr>
      <vt:lpstr>Spend Down Presentation for BD 11-5-15</vt:lpstr>
      <vt:lpstr>Enrollment Updates and Data Review </vt:lpstr>
      <vt:lpstr>Forth Quarter 2017 Data and Other Updates</vt:lpstr>
      <vt:lpstr>Aging Waiver Enrollment Volumes </vt:lpstr>
      <vt:lpstr>Length of Time for Enrollment Status</vt:lpstr>
      <vt:lpstr>ADRC Involvement in the Application Process</vt:lpstr>
      <vt:lpstr>PowerPoint Presentation</vt:lpstr>
      <vt:lpstr>PowerPoint Presentation</vt:lpstr>
      <vt:lpstr>Current IEB Report – Under 60</vt:lpstr>
      <vt:lpstr>Current IEB Report – Over 60</vt:lpstr>
      <vt:lpstr>Consumer and Churn Reports – Snap Shot</vt:lpstr>
      <vt:lpstr>Employment</vt:lpstr>
      <vt:lpstr>NHT and MFP Transitions</vt:lpstr>
    </vt:vector>
  </TitlesOfParts>
  <Company>PA Department of Public Welfare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HCBS Spenddown Sharon Wilkes and Doug Tinkey</dc:title>
  <dc:creator>Kim Mankey</dc:creator>
  <cp:lastModifiedBy>Hancock, Kevin</cp:lastModifiedBy>
  <cp:revision>303</cp:revision>
  <cp:lastPrinted>2017-06-12T21:21:24Z</cp:lastPrinted>
  <dcterms:created xsi:type="dcterms:W3CDTF">2015-11-09T13:56:06Z</dcterms:created>
  <dcterms:modified xsi:type="dcterms:W3CDTF">2018-02-13T14:41:48Z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0x0101000BC353C57BF2A242AD7382073C4DE61F</vt:lpwstr>
  </property>
  <property fmtid="{D5CDD505-2E9C-101B-9397-08002B2CF9AE}" pid="3" name="Order">
    <vt:r8>10900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