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4.xml" ContentType="application/vnd.openxmlformats-officedocument.presentationml.notesSlide+xml"/>
  <Override PartName="/ppt/comments/modernComment_103_1916E93C.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810" r:id="rId5"/>
  </p:sldMasterIdLst>
  <p:notesMasterIdLst>
    <p:notesMasterId r:id="rId33"/>
  </p:notesMasterIdLst>
  <p:handoutMasterIdLst>
    <p:handoutMasterId r:id="rId34"/>
  </p:handoutMasterIdLst>
  <p:sldIdLst>
    <p:sldId id="256" r:id="rId6"/>
    <p:sldId id="3067" r:id="rId7"/>
    <p:sldId id="1406" r:id="rId8"/>
    <p:sldId id="1480" r:id="rId9"/>
    <p:sldId id="3028" r:id="rId10"/>
    <p:sldId id="3062" r:id="rId11"/>
    <p:sldId id="3026" r:id="rId12"/>
    <p:sldId id="1478" r:id="rId13"/>
    <p:sldId id="3069" r:id="rId14"/>
    <p:sldId id="1417" r:id="rId15"/>
    <p:sldId id="1418" r:id="rId16"/>
    <p:sldId id="1419" r:id="rId17"/>
    <p:sldId id="1420" r:id="rId18"/>
    <p:sldId id="3068" r:id="rId19"/>
    <p:sldId id="1482" r:id="rId20"/>
    <p:sldId id="310" r:id="rId21"/>
    <p:sldId id="307" r:id="rId22"/>
    <p:sldId id="1485" r:id="rId23"/>
    <p:sldId id="1483" r:id="rId24"/>
    <p:sldId id="1479" r:id="rId25"/>
    <p:sldId id="1481" r:id="rId26"/>
    <p:sldId id="1484" r:id="rId27"/>
    <p:sldId id="419" r:id="rId28"/>
    <p:sldId id="1498" r:id="rId29"/>
    <p:sldId id="3027" r:id="rId30"/>
    <p:sldId id="3063" r:id="rId31"/>
    <p:sldId id="259"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60F3BB-A5DC-4F38-ECB3-E40220E5D2A5}" name="Fletcher, Montrell" initials="FM" userId="S::mofletcher@pa.gov::8454c2a8-0af4-4212-9398-60d073e2c20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isten" initials="K" lastIdx="2" clrIdx="0">
    <p:extLst>
      <p:ext uri="{19B8F6BF-5375-455C-9EA6-DF929625EA0E}">
        <p15:presenceInfo xmlns:p15="http://schemas.microsoft.com/office/powerpoint/2012/main" userId="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D"/>
    <a:srgbClr val="73ADDD"/>
    <a:srgbClr val="80AED0"/>
    <a:srgbClr val="80AEE6"/>
    <a:srgbClr val="80AEE0"/>
    <a:srgbClr val="80AEEA"/>
    <a:srgbClr val="00B0E6"/>
    <a:srgbClr val="00B0ED"/>
    <a:srgbClr val="80AED5"/>
    <a:srgbClr val="013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435440-F726-4C83-9CE8-284FC733E8F8}" v="19" dt="2023-04-17T12:41:10.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3" autoAdjust="0"/>
    <p:restoredTop sz="85546" autoAdjust="0"/>
  </p:normalViewPr>
  <p:slideViewPr>
    <p:cSldViewPr>
      <p:cViewPr>
        <p:scale>
          <a:sx n="82" d="100"/>
          <a:sy n="82" d="100"/>
        </p:scale>
        <p:origin x="420" y="-666"/>
      </p:cViewPr>
      <p:guideLst>
        <p:guide orient="horz" pos="2160"/>
        <p:guide pos="2880"/>
      </p:guideLst>
    </p:cSldViewPr>
  </p:slideViewPr>
  <p:outlineViewPr>
    <p:cViewPr>
      <p:scale>
        <a:sx n="33" d="100"/>
        <a:sy n="33" d="100"/>
      </p:scale>
      <p:origin x="0" y="-16746"/>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100" d="100"/>
          <a:sy n="100" d="100"/>
        </p:scale>
        <p:origin x="24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42"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etcher, Montrell" userId="8454c2a8-0af4-4212-9398-60d073e2c208" providerId="ADAL" clId="{82CE57AC-294E-4372-8D37-4080C981A032}"/>
    <pc:docChg chg="undo redo custSel addSld modSld">
      <pc:chgData name="Fletcher, Montrell" userId="8454c2a8-0af4-4212-9398-60d073e2c208" providerId="ADAL" clId="{82CE57AC-294E-4372-8D37-4080C981A032}" dt="2023-02-14T17:44:00.491" v="53"/>
      <pc:docMkLst>
        <pc:docMk/>
      </pc:docMkLst>
      <pc:sldChg chg="delSp modSp mod">
        <pc:chgData name="Fletcher, Montrell" userId="8454c2a8-0af4-4212-9398-60d073e2c208" providerId="ADAL" clId="{82CE57AC-294E-4372-8D37-4080C981A032}" dt="2023-02-10T19:27:09.539" v="26" actId="478"/>
        <pc:sldMkLst>
          <pc:docMk/>
          <pc:sldMk cId="1371008317" sldId="258"/>
        </pc:sldMkLst>
        <pc:spChg chg="del mod">
          <ac:chgData name="Fletcher, Montrell" userId="8454c2a8-0af4-4212-9398-60d073e2c208" providerId="ADAL" clId="{82CE57AC-294E-4372-8D37-4080C981A032}" dt="2023-02-10T19:27:09.539" v="26" actId="478"/>
          <ac:spMkLst>
            <pc:docMk/>
            <pc:sldMk cId="1371008317" sldId="258"/>
            <ac:spMk id="4" creationId="{00000000-0000-0000-0000-000000000000}"/>
          </ac:spMkLst>
        </pc:spChg>
      </pc:sldChg>
      <pc:sldChg chg="addCm">
        <pc:chgData name="Fletcher, Montrell" userId="8454c2a8-0af4-4212-9398-60d073e2c208" providerId="ADAL" clId="{82CE57AC-294E-4372-8D37-4080C981A032}" dt="2023-02-14T17:44:00.491" v="53"/>
        <pc:sldMkLst>
          <pc:docMk/>
          <pc:sldMk cId="420931900" sldId="259"/>
        </pc:sldMkLst>
      </pc:sldChg>
      <pc:sldChg chg="delSp mod">
        <pc:chgData name="Fletcher, Montrell" userId="8454c2a8-0af4-4212-9398-60d073e2c208" providerId="ADAL" clId="{82CE57AC-294E-4372-8D37-4080C981A032}" dt="2023-02-10T19:26:59.025" v="23" actId="478"/>
        <pc:sldMkLst>
          <pc:docMk/>
          <pc:sldMk cId="795488008" sldId="260"/>
        </pc:sldMkLst>
        <pc:spChg chg="del">
          <ac:chgData name="Fletcher, Montrell" userId="8454c2a8-0af4-4212-9398-60d073e2c208" providerId="ADAL" clId="{82CE57AC-294E-4372-8D37-4080C981A032}" dt="2023-02-10T19:26:59.025" v="23" actId="478"/>
          <ac:spMkLst>
            <pc:docMk/>
            <pc:sldMk cId="795488008" sldId="260"/>
            <ac:spMk id="5" creationId="{CF921CF7-4CB8-AE60-F0B3-95F87F2BA155}"/>
          </ac:spMkLst>
        </pc:spChg>
      </pc:sldChg>
      <pc:sldChg chg="delSp mod">
        <pc:chgData name="Fletcher, Montrell" userId="8454c2a8-0af4-4212-9398-60d073e2c208" providerId="ADAL" clId="{82CE57AC-294E-4372-8D37-4080C981A032}" dt="2023-02-10T19:26:35.106" v="18" actId="478"/>
        <pc:sldMkLst>
          <pc:docMk/>
          <pc:sldMk cId="3070652767" sldId="261"/>
        </pc:sldMkLst>
        <pc:spChg chg="del">
          <ac:chgData name="Fletcher, Montrell" userId="8454c2a8-0af4-4212-9398-60d073e2c208" providerId="ADAL" clId="{82CE57AC-294E-4372-8D37-4080C981A032}" dt="2023-02-10T19:26:35.106" v="18" actId="478"/>
          <ac:spMkLst>
            <pc:docMk/>
            <pc:sldMk cId="3070652767" sldId="261"/>
            <ac:spMk id="4" creationId="{A527900E-9F1F-E49F-9416-925264F7E598}"/>
          </ac:spMkLst>
        </pc:spChg>
      </pc:sldChg>
      <pc:sldChg chg="delSp mod">
        <pc:chgData name="Fletcher, Montrell" userId="8454c2a8-0af4-4212-9398-60d073e2c208" providerId="ADAL" clId="{82CE57AC-294E-4372-8D37-4080C981A032}" dt="2023-02-10T19:26:54.526" v="22" actId="478"/>
        <pc:sldMkLst>
          <pc:docMk/>
          <pc:sldMk cId="4266097526" sldId="262"/>
        </pc:sldMkLst>
        <pc:spChg chg="del">
          <ac:chgData name="Fletcher, Montrell" userId="8454c2a8-0af4-4212-9398-60d073e2c208" providerId="ADAL" clId="{82CE57AC-294E-4372-8D37-4080C981A032}" dt="2023-02-10T19:26:54.526" v="22" actId="478"/>
          <ac:spMkLst>
            <pc:docMk/>
            <pc:sldMk cId="4266097526" sldId="262"/>
            <ac:spMk id="4" creationId="{A4652413-8133-3FBD-CD62-378782D0A94C}"/>
          </ac:spMkLst>
        </pc:spChg>
      </pc:sldChg>
      <pc:sldChg chg="delSp mod">
        <pc:chgData name="Fletcher, Montrell" userId="8454c2a8-0af4-4212-9398-60d073e2c208" providerId="ADAL" clId="{82CE57AC-294E-4372-8D37-4080C981A032}" dt="2023-02-10T19:26:50.315" v="21" actId="478"/>
        <pc:sldMkLst>
          <pc:docMk/>
          <pc:sldMk cId="2475407120" sldId="263"/>
        </pc:sldMkLst>
        <pc:spChg chg="del">
          <ac:chgData name="Fletcher, Montrell" userId="8454c2a8-0af4-4212-9398-60d073e2c208" providerId="ADAL" clId="{82CE57AC-294E-4372-8D37-4080C981A032}" dt="2023-02-10T19:26:50.315" v="21" actId="478"/>
          <ac:spMkLst>
            <pc:docMk/>
            <pc:sldMk cId="2475407120" sldId="263"/>
            <ac:spMk id="4" creationId="{D54020B1-8F0F-B713-3097-1524A8040BB9}"/>
          </ac:spMkLst>
        </pc:spChg>
      </pc:sldChg>
      <pc:sldChg chg="delSp mod">
        <pc:chgData name="Fletcher, Montrell" userId="8454c2a8-0af4-4212-9398-60d073e2c208" providerId="ADAL" clId="{82CE57AC-294E-4372-8D37-4080C981A032}" dt="2023-02-10T19:26:44.970" v="20" actId="478"/>
        <pc:sldMkLst>
          <pc:docMk/>
          <pc:sldMk cId="1524279598" sldId="264"/>
        </pc:sldMkLst>
        <pc:spChg chg="del">
          <ac:chgData name="Fletcher, Montrell" userId="8454c2a8-0af4-4212-9398-60d073e2c208" providerId="ADAL" clId="{82CE57AC-294E-4372-8D37-4080C981A032}" dt="2023-02-10T19:26:44.970" v="20" actId="478"/>
          <ac:spMkLst>
            <pc:docMk/>
            <pc:sldMk cId="1524279598" sldId="264"/>
            <ac:spMk id="4" creationId="{62464780-280D-CD9C-CB2D-71F9A30FDEC2}"/>
          </ac:spMkLst>
        </pc:spChg>
      </pc:sldChg>
      <pc:sldChg chg="delSp mod">
        <pc:chgData name="Fletcher, Montrell" userId="8454c2a8-0af4-4212-9398-60d073e2c208" providerId="ADAL" clId="{82CE57AC-294E-4372-8D37-4080C981A032}" dt="2023-02-10T19:26:40.495" v="19" actId="478"/>
        <pc:sldMkLst>
          <pc:docMk/>
          <pc:sldMk cId="1072915267" sldId="265"/>
        </pc:sldMkLst>
        <pc:spChg chg="del">
          <ac:chgData name="Fletcher, Montrell" userId="8454c2a8-0af4-4212-9398-60d073e2c208" providerId="ADAL" clId="{82CE57AC-294E-4372-8D37-4080C981A032}" dt="2023-02-10T19:26:40.495" v="19" actId="478"/>
          <ac:spMkLst>
            <pc:docMk/>
            <pc:sldMk cId="1072915267" sldId="265"/>
            <ac:spMk id="4" creationId="{69A14435-E23F-1EBA-DCEA-A627E9638946}"/>
          </ac:spMkLst>
        </pc:spChg>
      </pc:sldChg>
      <pc:sldChg chg="add">
        <pc:chgData name="Fletcher, Montrell" userId="8454c2a8-0af4-4212-9398-60d073e2c208" providerId="ADAL" clId="{82CE57AC-294E-4372-8D37-4080C981A032}" dt="2023-02-10T19:24:21.404" v="2"/>
        <pc:sldMkLst>
          <pc:docMk/>
          <pc:sldMk cId="778815686" sldId="405"/>
        </pc:sldMkLst>
      </pc:sldChg>
      <pc:sldChg chg="modSp">
        <pc:chgData name="Fletcher, Montrell" userId="8454c2a8-0af4-4212-9398-60d073e2c208" providerId="ADAL" clId="{82CE57AC-294E-4372-8D37-4080C981A032}" dt="2023-02-10T17:39:20.473" v="0" actId="20578"/>
        <pc:sldMkLst>
          <pc:docMk/>
          <pc:sldMk cId="1867479954" sldId="1406"/>
        </pc:sldMkLst>
        <pc:spChg chg="mod">
          <ac:chgData name="Fletcher, Montrell" userId="8454c2a8-0af4-4212-9398-60d073e2c208" providerId="ADAL" clId="{82CE57AC-294E-4372-8D37-4080C981A032}" dt="2023-02-10T17:39:20.473" v="0" actId="20578"/>
          <ac:spMkLst>
            <pc:docMk/>
            <pc:sldMk cId="1867479954" sldId="1406"/>
            <ac:spMk id="3" creationId="{A55108D8-6499-4E66-BB75-DA65D0F4E232}"/>
          </ac:spMkLst>
        </pc:spChg>
      </pc:sldChg>
      <pc:sldChg chg="add">
        <pc:chgData name="Fletcher, Montrell" userId="8454c2a8-0af4-4212-9398-60d073e2c208" providerId="ADAL" clId="{82CE57AC-294E-4372-8D37-4080C981A032}" dt="2023-02-10T19:24:21.404" v="2"/>
        <pc:sldMkLst>
          <pc:docMk/>
          <pc:sldMk cId="3336471685" sldId="1428"/>
        </pc:sldMkLst>
      </pc:sldChg>
      <pc:sldChg chg="add">
        <pc:chgData name="Fletcher, Montrell" userId="8454c2a8-0af4-4212-9398-60d073e2c208" providerId="ADAL" clId="{82CE57AC-294E-4372-8D37-4080C981A032}" dt="2023-02-10T19:24:21.404" v="2"/>
        <pc:sldMkLst>
          <pc:docMk/>
          <pc:sldMk cId="1373851533" sldId="1433"/>
        </pc:sldMkLst>
      </pc:sldChg>
      <pc:sldChg chg="modNotesTx">
        <pc:chgData name="Fletcher, Montrell" userId="8454c2a8-0af4-4212-9398-60d073e2c208" providerId="ADAL" clId="{82CE57AC-294E-4372-8D37-4080C981A032}" dt="2023-02-10T19:06:51.166" v="1"/>
        <pc:sldMkLst>
          <pc:docMk/>
          <pc:sldMk cId="3304319081" sldId="1498"/>
        </pc:sldMkLst>
      </pc:sldChg>
      <pc:sldChg chg="add">
        <pc:chgData name="Fletcher, Montrell" userId="8454c2a8-0af4-4212-9398-60d073e2c208" providerId="ADAL" clId="{82CE57AC-294E-4372-8D37-4080C981A032}" dt="2023-02-10T19:24:21.404" v="2"/>
        <pc:sldMkLst>
          <pc:docMk/>
          <pc:sldMk cId="3127273714" sldId="1518"/>
        </pc:sldMkLst>
      </pc:sldChg>
      <pc:sldChg chg="delSp modSp add mod">
        <pc:chgData name="Fletcher, Montrell" userId="8454c2a8-0af4-4212-9398-60d073e2c208" providerId="ADAL" clId="{82CE57AC-294E-4372-8D37-4080C981A032}" dt="2023-02-10T19:26:13.479" v="17" actId="403"/>
        <pc:sldMkLst>
          <pc:docMk/>
          <pc:sldMk cId="2755548867" sldId="1520"/>
        </pc:sldMkLst>
        <pc:spChg chg="mod">
          <ac:chgData name="Fletcher, Montrell" userId="8454c2a8-0af4-4212-9398-60d073e2c208" providerId="ADAL" clId="{82CE57AC-294E-4372-8D37-4080C981A032}" dt="2023-02-10T19:26:13.479" v="17" actId="403"/>
          <ac:spMkLst>
            <pc:docMk/>
            <pc:sldMk cId="2755548867" sldId="1520"/>
            <ac:spMk id="3" creationId="{72FB78C6-71DE-75E0-D23A-994D421F472B}"/>
          </ac:spMkLst>
        </pc:spChg>
        <pc:spChg chg="del">
          <ac:chgData name="Fletcher, Montrell" userId="8454c2a8-0af4-4212-9398-60d073e2c208" providerId="ADAL" clId="{82CE57AC-294E-4372-8D37-4080C981A032}" dt="2023-02-10T19:26:05.860" v="15" actId="478"/>
          <ac:spMkLst>
            <pc:docMk/>
            <pc:sldMk cId="2755548867" sldId="1520"/>
            <ac:spMk id="4" creationId="{A96523ED-0F9B-5CA1-6354-6FC0BA28C4F9}"/>
          </ac:spMkLst>
        </pc:spChg>
      </pc:sldChg>
      <pc:sldChg chg="addSp delSp modSp add mod">
        <pc:chgData name="Fletcher, Montrell" userId="8454c2a8-0af4-4212-9398-60d073e2c208" providerId="ADAL" clId="{82CE57AC-294E-4372-8D37-4080C981A032}" dt="2023-02-13T19:07:13.969" v="50" actId="20577"/>
        <pc:sldMkLst>
          <pc:docMk/>
          <pc:sldMk cId="1999742444" sldId="1521"/>
        </pc:sldMkLst>
        <pc:spChg chg="add del mod">
          <ac:chgData name="Fletcher, Montrell" userId="8454c2a8-0af4-4212-9398-60d073e2c208" providerId="ADAL" clId="{82CE57AC-294E-4372-8D37-4080C981A032}" dt="2023-02-13T18:52:54.415" v="38" actId="478"/>
          <ac:spMkLst>
            <pc:docMk/>
            <pc:sldMk cId="1999742444" sldId="1521"/>
            <ac:spMk id="3" creationId="{9224E285-E0A1-BA8E-1EED-63F3EABE4C22}"/>
          </ac:spMkLst>
        </pc:spChg>
        <pc:spChg chg="del mod">
          <ac:chgData name="Fletcher, Montrell" userId="8454c2a8-0af4-4212-9398-60d073e2c208" providerId="ADAL" clId="{82CE57AC-294E-4372-8D37-4080C981A032}" dt="2023-02-10T19:24:59.266" v="5" actId="478"/>
          <ac:spMkLst>
            <pc:docMk/>
            <pc:sldMk cId="1999742444" sldId="1521"/>
            <ac:spMk id="4" creationId="{BEFF13EB-A188-B4C9-B5BE-496BC91DA313}"/>
          </ac:spMkLst>
        </pc:spChg>
        <pc:spChg chg="add del mod">
          <ac:chgData name="Fletcher, Montrell" userId="8454c2a8-0af4-4212-9398-60d073e2c208" providerId="ADAL" clId="{82CE57AC-294E-4372-8D37-4080C981A032}" dt="2023-02-13T18:53:21.155" v="42" actId="478"/>
          <ac:spMkLst>
            <pc:docMk/>
            <pc:sldMk cId="1999742444" sldId="1521"/>
            <ac:spMk id="6" creationId="{7FDB4E81-6075-0059-6FC4-93ACCD5B38FD}"/>
          </ac:spMkLst>
        </pc:spChg>
        <pc:spChg chg="add del mod">
          <ac:chgData name="Fletcher, Montrell" userId="8454c2a8-0af4-4212-9398-60d073e2c208" providerId="ADAL" clId="{82CE57AC-294E-4372-8D37-4080C981A032}" dt="2023-02-13T19:07:13.969" v="50" actId="20577"/>
          <ac:spMkLst>
            <pc:docMk/>
            <pc:sldMk cId="1999742444" sldId="1521"/>
            <ac:spMk id="7" creationId="{3A11DD11-25A0-3E93-3F90-ACAA3E27CF4C}"/>
          </ac:spMkLst>
        </pc:spChg>
      </pc:sldChg>
      <pc:sldChg chg="delSp modSp add mod">
        <pc:chgData name="Fletcher, Montrell" userId="8454c2a8-0af4-4212-9398-60d073e2c208" providerId="ADAL" clId="{82CE57AC-294E-4372-8D37-4080C981A032}" dt="2023-02-10T19:25:50.436" v="12" actId="20577"/>
        <pc:sldMkLst>
          <pc:docMk/>
          <pc:sldMk cId="2660159346" sldId="1522"/>
        </pc:sldMkLst>
        <pc:spChg chg="mod">
          <ac:chgData name="Fletcher, Montrell" userId="8454c2a8-0af4-4212-9398-60d073e2c208" providerId="ADAL" clId="{82CE57AC-294E-4372-8D37-4080C981A032}" dt="2023-02-10T19:25:50.436" v="12" actId="20577"/>
          <ac:spMkLst>
            <pc:docMk/>
            <pc:sldMk cId="2660159346" sldId="1522"/>
            <ac:spMk id="3" creationId="{27278E61-E375-4BF8-6922-D3EDDA9A0815}"/>
          </ac:spMkLst>
        </pc:spChg>
        <pc:spChg chg="del mod">
          <ac:chgData name="Fletcher, Montrell" userId="8454c2a8-0af4-4212-9398-60d073e2c208" providerId="ADAL" clId="{82CE57AC-294E-4372-8D37-4080C981A032}" dt="2023-02-10T19:25:45.854" v="9" actId="478"/>
          <ac:spMkLst>
            <pc:docMk/>
            <pc:sldMk cId="2660159346" sldId="1522"/>
            <ac:spMk id="4" creationId="{C01781B2-E72B-D9F6-E445-7F98994BD040}"/>
          </ac:spMkLst>
        </pc:spChg>
      </pc:sldChg>
      <pc:sldChg chg="add">
        <pc:chgData name="Fletcher, Montrell" userId="8454c2a8-0af4-4212-9398-60d073e2c208" providerId="ADAL" clId="{82CE57AC-294E-4372-8D37-4080C981A032}" dt="2023-02-10T19:24:21.404" v="2"/>
        <pc:sldMkLst>
          <pc:docMk/>
          <pc:sldMk cId="495820369" sldId="1523"/>
        </pc:sldMkLst>
      </pc:sldChg>
      <pc:sldChg chg="addCm">
        <pc:chgData name="Fletcher, Montrell" userId="8454c2a8-0af4-4212-9398-60d073e2c208" providerId="ADAL" clId="{82CE57AC-294E-4372-8D37-4080C981A032}" dt="2023-02-14T15:32:54.826" v="51"/>
        <pc:sldMkLst>
          <pc:docMk/>
          <pc:sldMk cId="3137853385" sldId="1533"/>
        </pc:sldMkLst>
      </pc:sldChg>
      <pc:sldChg chg="add">
        <pc:chgData name="Fletcher, Montrell" userId="8454c2a8-0af4-4212-9398-60d073e2c208" providerId="ADAL" clId="{82CE57AC-294E-4372-8D37-4080C981A032}" dt="2023-02-10T19:24:21.404" v="2"/>
        <pc:sldMkLst>
          <pc:docMk/>
          <pc:sldMk cId="2431348972" sldId="3016"/>
        </pc:sldMkLst>
      </pc:sldChg>
      <pc:sldChg chg="add">
        <pc:chgData name="Fletcher, Montrell" userId="8454c2a8-0af4-4212-9398-60d073e2c208" providerId="ADAL" clId="{82CE57AC-294E-4372-8D37-4080C981A032}" dt="2023-02-10T19:24:21.404" v="2"/>
        <pc:sldMkLst>
          <pc:docMk/>
          <pc:sldMk cId="1124316392" sldId="3021"/>
        </pc:sldMkLst>
      </pc:sldChg>
      <pc:sldChg chg="modNotesTx">
        <pc:chgData name="Fletcher, Montrell" userId="8454c2a8-0af4-4212-9398-60d073e2c208" providerId="ADAL" clId="{82CE57AC-294E-4372-8D37-4080C981A032}" dt="2023-02-10T19:30:58.413" v="33"/>
        <pc:sldMkLst>
          <pc:docMk/>
          <pc:sldMk cId="1181833837" sldId="3026"/>
        </pc:sldMkLst>
      </pc:sldChg>
      <pc:sldChg chg="addCm">
        <pc:chgData name="Fletcher, Montrell" userId="8454c2a8-0af4-4212-9398-60d073e2c208" providerId="ADAL" clId="{82CE57AC-294E-4372-8D37-4080C981A032}" dt="2023-02-14T15:33:33.819" v="52"/>
        <pc:sldMkLst>
          <pc:docMk/>
          <pc:sldMk cId="506932356" sldId="3054"/>
        </pc:sldMkLst>
      </pc:sldChg>
      <pc:sldChg chg="delSp mod">
        <pc:chgData name="Fletcher, Montrell" userId="8454c2a8-0af4-4212-9398-60d073e2c208" providerId="ADAL" clId="{82CE57AC-294E-4372-8D37-4080C981A032}" dt="2023-02-10T19:27:14.907" v="27" actId="478"/>
        <pc:sldMkLst>
          <pc:docMk/>
          <pc:sldMk cId="3062843688" sldId="3055"/>
        </pc:sldMkLst>
        <pc:spChg chg="del">
          <ac:chgData name="Fletcher, Montrell" userId="8454c2a8-0af4-4212-9398-60d073e2c208" providerId="ADAL" clId="{82CE57AC-294E-4372-8D37-4080C981A032}" dt="2023-02-10T19:27:14.907" v="27" actId="478"/>
          <ac:spMkLst>
            <pc:docMk/>
            <pc:sldMk cId="3062843688" sldId="3055"/>
            <ac:spMk id="4" creationId="{00000000-0000-0000-0000-000000000000}"/>
          </ac:spMkLst>
        </pc:spChg>
      </pc:sldChg>
      <pc:sldChg chg="delSp mod">
        <pc:chgData name="Fletcher, Montrell" userId="8454c2a8-0af4-4212-9398-60d073e2c208" providerId="ADAL" clId="{82CE57AC-294E-4372-8D37-4080C981A032}" dt="2023-02-10T19:27:04.253" v="24" actId="478"/>
        <pc:sldMkLst>
          <pc:docMk/>
          <pc:sldMk cId="4001937888" sldId="3056"/>
        </pc:sldMkLst>
        <pc:spChg chg="del">
          <ac:chgData name="Fletcher, Montrell" userId="8454c2a8-0af4-4212-9398-60d073e2c208" providerId="ADAL" clId="{82CE57AC-294E-4372-8D37-4080C981A032}" dt="2023-02-10T19:27:04.253" v="24" actId="478"/>
          <ac:spMkLst>
            <pc:docMk/>
            <pc:sldMk cId="4001937888" sldId="3056"/>
            <ac:spMk id="2" creationId="{00000000-0000-0000-0000-000000000000}"/>
          </ac:spMkLst>
        </pc:spChg>
      </pc:sldChg>
      <pc:sldChg chg="add">
        <pc:chgData name="Fletcher, Montrell" userId="8454c2a8-0af4-4212-9398-60d073e2c208" providerId="ADAL" clId="{82CE57AC-294E-4372-8D37-4080C981A032}" dt="2023-02-10T19:24:21.404" v="2"/>
        <pc:sldMkLst>
          <pc:docMk/>
          <pc:sldMk cId="1238978651" sldId="3057"/>
        </pc:sldMkLst>
      </pc:sldChg>
      <pc:sldChg chg="add">
        <pc:chgData name="Fletcher, Montrell" userId="8454c2a8-0af4-4212-9398-60d073e2c208" providerId="ADAL" clId="{82CE57AC-294E-4372-8D37-4080C981A032}" dt="2023-02-10T19:24:21.404" v="2"/>
        <pc:sldMkLst>
          <pc:docMk/>
          <pc:sldMk cId="1016597912" sldId="3058"/>
        </pc:sldMkLst>
      </pc:sldChg>
      <pc:sldChg chg="delSp modSp add mod">
        <pc:chgData name="Fletcher, Montrell" userId="8454c2a8-0af4-4212-9398-60d073e2c208" providerId="ADAL" clId="{82CE57AC-294E-4372-8D37-4080C981A032}" dt="2023-02-10T19:26:01.237" v="14" actId="478"/>
        <pc:sldMkLst>
          <pc:docMk/>
          <pc:sldMk cId="3729826223" sldId="3061"/>
        </pc:sldMkLst>
        <pc:spChg chg="del mod">
          <ac:chgData name="Fletcher, Montrell" userId="8454c2a8-0af4-4212-9398-60d073e2c208" providerId="ADAL" clId="{82CE57AC-294E-4372-8D37-4080C981A032}" dt="2023-02-10T19:26:01.237" v="14" actId="478"/>
          <ac:spMkLst>
            <pc:docMk/>
            <pc:sldMk cId="3729826223" sldId="3061"/>
            <ac:spMk id="4" creationId="{6546E41F-C0BA-CDB7-BB02-0AD51DCE5745}"/>
          </ac:spMkLst>
        </pc:spChg>
      </pc:sldChg>
    </pc:docChg>
  </pc:docChgLst>
  <pc:docChgLst>
    <pc:chgData name="Fletcher, Montrell" userId="8454c2a8-0af4-4212-9398-60d073e2c208" providerId="ADAL" clId="{7D435440-F726-4C83-9CE8-284FC733E8F8}"/>
    <pc:docChg chg="undo custSel addSld delSld modSld sldOrd delMainMaster">
      <pc:chgData name="Fletcher, Montrell" userId="8454c2a8-0af4-4212-9398-60d073e2c208" providerId="ADAL" clId="{7D435440-F726-4C83-9CE8-284FC733E8F8}" dt="2023-04-17T12:41:10.570" v="1900" actId="403"/>
      <pc:docMkLst>
        <pc:docMk/>
      </pc:docMkLst>
      <pc:sldChg chg="modSp mod">
        <pc:chgData name="Fletcher, Montrell" userId="8454c2a8-0af4-4212-9398-60d073e2c208" providerId="ADAL" clId="{7D435440-F726-4C83-9CE8-284FC733E8F8}" dt="2023-04-12T13:38:42.456" v="14" actId="20577"/>
        <pc:sldMkLst>
          <pc:docMk/>
          <pc:sldMk cId="3560217725" sldId="256"/>
        </pc:sldMkLst>
        <pc:spChg chg="mod">
          <ac:chgData name="Fletcher, Montrell" userId="8454c2a8-0af4-4212-9398-60d073e2c208" providerId="ADAL" clId="{7D435440-F726-4C83-9CE8-284FC733E8F8}" dt="2023-04-12T13:38:42.456" v="14" actId="20577"/>
          <ac:spMkLst>
            <pc:docMk/>
            <pc:sldMk cId="3560217725" sldId="256"/>
            <ac:spMk id="3" creationId="{00000000-0000-0000-0000-000000000000}"/>
          </ac:spMkLst>
        </pc:spChg>
      </pc:sldChg>
      <pc:sldChg chg="del">
        <pc:chgData name="Fletcher, Montrell" userId="8454c2a8-0af4-4212-9398-60d073e2c208" providerId="ADAL" clId="{7D435440-F726-4C83-9CE8-284FC733E8F8}" dt="2023-04-12T14:03:07.203" v="703" actId="47"/>
        <pc:sldMkLst>
          <pc:docMk/>
          <pc:sldMk cId="1371008317" sldId="258"/>
        </pc:sldMkLst>
      </pc:sldChg>
      <pc:sldChg chg="del">
        <pc:chgData name="Fletcher, Montrell" userId="8454c2a8-0af4-4212-9398-60d073e2c208" providerId="ADAL" clId="{7D435440-F726-4C83-9CE8-284FC733E8F8}" dt="2023-04-12T14:03:07.203" v="703" actId="47"/>
        <pc:sldMkLst>
          <pc:docMk/>
          <pc:sldMk cId="795488008" sldId="260"/>
        </pc:sldMkLst>
      </pc:sldChg>
      <pc:sldChg chg="del">
        <pc:chgData name="Fletcher, Montrell" userId="8454c2a8-0af4-4212-9398-60d073e2c208" providerId="ADAL" clId="{7D435440-F726-4C83-9CE8-284FC733E8F8}" dt="2023-04-12T14:03:07.203" v="703" actId="47"/>
        <pc:sldMkLst>
          <pc:docMk/>
          <pc:sldMk cId="3070652767" sldId="261"/>
        </pc:sldMkLst>
      </pc:sldChg>
      <pc:sldChg chg="del">
        <pc:chgData name="Fletcher, Montrell" userId="8454c2a8-0af4-4212-9398-60d073e2c208" providerId="ADAL" clId="{7D435440-F726-4C83-9CE8-284FC733E8F8}" dt="2023-04-12T14:03:07.203" v="703" actId="47"/>
        <pc:sldMkLst>
          <pc:docMk/>
          <pc:sldMk cId="4266097526" sldId="262"/>
        </pc:sldMkLst>
      </pc:sldChg>
      <pc:sldChg chg="del">
        <pc:chgData name="Fletcher, Montrell" userId="8454c2a8-0af4-4212-9398-60d073e2c208" providerId="ADAL" clId="{7D435440-F726-4C83-9CE8-284FC733E8F8}" dt="2023-04-12T14:03:07.203" v="703" actId="47"/>
        <pc:sldMkLst>
          <pc:docMk/>
          <pc:sldMk cId="2475407120" sldId="263"/>
        </pc:sldMkLst>
      </pc:sldChg>
      <pc:sldChg chg="del">
        <pc:chgData name="Fletcher, Montrell" userId="8454c2a8-0af4-4212-9398-60d073e2c208" providerId="ADAL" clId="{7D435440-F726-4C83-9CE8-284FC733E8F8}" dt="2023-04-12T14:03:07.203" v="703" actId="47"/>
        <pc:sldMkLst>
          <pc:docMk/>
          <pc:sldMk cId="1524279598" sldId="264"/>
        </pc:sldMkLst>
      </pc:sldChg>
      <pc:sldChg chg="del">
        <pc:chgData name="Fletcher, Montrell" userId="8454c2a8-0af4-4212-9398-60d073e2c208" providerId="ADAL" clId="{7D435440-F726-4C83-9CE8-284FC733E8F8}" dt="2023-04-12T14:03:07.203" v="703" actId="47"/>
        <pc:sldMkLst>
          <pc:docMk/>
          <pc:sldMk cId="1072915267" sldId="265"/>
        </pc:sldMkLst>
      </pc:sldChg>
      <pc:sldChg chg="add del">
        <pc:chgData name="Fletcher, Montrell" userId="8454c2a8-0af4-4212-9398-60d073e2c208" providerId="ADAL" clId="{7D435440-F726-4C83-9CE8-284FC733E8F8}" dt="2023-04-12T19:23:34.838" v="981"/>
        <pc:sldMkLst>
          <pc:docMk/>
          <pc:sldMk cId="2752891366" sldId="307"/>
        </pc:sldMkLst>
      </pc:sldChg>
      <pc:sldChg chg="add del">
        <pc:chgData name="Fletcher, Montrell" userId="8454c2a8-0af4-4212-9398-60d073e2c208" providerId="ADAL" clId="{7D435440-F726-4C83-9CE8-284FC733E8F8}" dt="2023-04-12T19:23:34.838" v="981"/>
        <pc:sldMkLst>
          <pc:docMk/>
          <pc:sldMk cId="4105567752" sldId="310"/>
        </pc:sldMkLst>
      </pc:sldChg>
      <pc:sldChg chg="del">
        <pc:chgData name="Fletcher, Montrell" userId="8454c2a8-0af4-4212-9398-60d073e2c208" providerId="ADAL" clId="{7D435440-F726-4C83-9CE8-284FC733E8F8}" dt="2023-04-12T14:03:07.203" v="703" actId="47"/>
        <pc:sldMkLst>
          <pc:docMk/>
          <pc:sldMk cId="778815686" sldId="405"/>
        </pc:sldMkLst>
      </pc:sldChg>
      <pc:sldChg chg="modSp mod">
        <pc:chgData name="Fletcher, Montrell" userId="8454c2a8-0af4-4212-9398-60d073e2c208" providerId="ADAL" clId="{7D435440-F726-4C83-9CE8-284FC733E8F8}" dt="2023-04-13T12:20:18.534" v="982" actId="13926"/>
        <pc:sldMkLst>
          <pc:docMk/>
          <pc:sldMk cId="3761227930" sldId="419"/>
        </pc:sldMkLst>
        <pc:spChg chg="mod">
          <ac:chgData name="Fletcher, Montrell" userId="8454c2a8-0af4-4212-9398-60d073e2c208" providerId="ADAL" clId="{7D435440-F726-4C83-9CE8-284FC733E8F8}" dt="2023-04-13T12:20:18.534" v="982" actId="13926"/>
          <ac:spMkLst>
            <pc:docMk/>
            <pc:sldMk cId="3761227930" sldId="419"/>
            <ac:spMk id="2" creationId="{00000000-0000-0000-0000-000000000000}"/>
          </ac:spMkLst>
        </pc:spChg>
      </pc:sldChg>
      <pc:sldChg chg="modSp mod">
        <pc:chgData name="Fletcher, Montrell" userId="8454c2a8-0af4-4212-9398-60d073e2c208" providerId="ADAL" clId="{7D435440-F726-4C83-9CE8-284FC733E8F8}" dt="2023-04-13T12:53:30.257" v="1874" actId="20577"/>
        <pc:sldMkLst>
          <pc:docMk/>
          <pc:sldMk cId="1867479954" sldId="1406"/>
        </pc:sldMkLst>
        <pc:spChg chg="mod">
          <ac:chgData name="Fletcher, Montrell" userId="8454c2a8-0af4-4212-9398-60d073e2c208" providerId="ADAL" clId="{7D435440-F726-4C83-9CE8-284FC733E8F8}" dt="2023-04-13T12:53:30.257" v="1874" actId="20577"/>
          <ac:spMkLst>
            <pc:docMk/>
            <pc:sldMk cId="1867479954" sldId="1406"/>
            <ac:spMk id="3" creationId="{A55108D8-6499-4E66-BB75-DA65D0F4E232}"/>
          </ac:spMkLst>
        </pc:spChg>
      </pc:sldChg>
      <pc:sldChg chg="modSp add">
        <pc:chgData name="Fletcher, Montrell" userId="8454c2a8-0af4-4212-9398-60d073e2c208" providerId="ADAL" clId="{7D435440-F726-4C83-9CE8-284FC733E8F8}" dt="2023-04-17T12:41:10.570" v="1900" actId="403"/>
        <pc:sldMkLst>
          <pc:docMk/>
          <pc:sldMk cId="1542676586" sldId="1417"/>
        </pc:sldMkLst>
        <pc:graphicFrameChg chg="mod">
          <ac:chgData name="Fletcher, Montrell" userId="8454c2a8-0af4-4212-9398-60d073e2c208" providerId="ADAL" clId="{7D435440-F726-4C83-9CE8-284FC733E8F8}" dt="2023-04-17T12:41:10.570" v="1900" actId="403"/>
          <ac:graphicFrameMkLst>
            <pc:docMk/>
            <pc:sldMk cId="1542676586" sldId="1417"/>
            <ac:graphicFrameMk id="8" creationId="{0684A02E-E8A0-444F-8B11-A70E8A8804AB}"/>
          </ac:graphicFrameMkLst>
        </pc:graphicFrameChg>
      </pc:sldChg>
      <pc:sldChg chg="add">
        <pc:chgData name="Fletcher, Montrell" userId="8454c2a8-0af4-4212-9398-60d073e2c208" providerId="ADAL" clId="{7D435440-F726-4C83-9CE8-284FC733E8F8}" dt="2023-04-17T12:40:11.413" v="1888"/>
        <pc:sldMkLst>
          <pc:docMk/>
          <pc:sldMk cId="91370969" sldId="1418"/>
        </pc:sldMkLst>
      </pc:sldChg>
      <pc:sldChg chg="add">
        <pc:chgData name="Fletcher, Montrell" userId="8454c2a8-0af4-4212-9398-60d073e2c208" providerId="ADAL" clId="{7D435440-F726-4C83-9CE8-284FC733E8F8}" dt="2023-04-17T12:40:11.413" v="1888"/>
        <pc:sldMkLst>
          <pc:docMk/>
          <pc:sldMk cId="3322899826" sldId="1419"/>
        </pc:sldMkLst>
      </pc:sldChg>
      <pc:sldChg chg="add">
        <pc:chgData name="Fletcher, Montrell" userId="8454c2a8-0af4-4212-9398-60d073e2c208" providerId="ADAL" clId="{7D435440-F726-4C83-9CE8-284FC733E8F8}" dt="2023-04-17T12:40:11.413" v="1888"/>
        <pc:sldMkLst>
          <pc:docMk/>
          <pc:sldMk cId="3019678175" sldId="1420"/>
        </pc:sldMkLst>
      </pc:sldChg>
      <pc:sldChg chg="del">
        <pc:chgData name="Fletcher, Montrell" userId="8454c2a8-0af4-4212-9398-60d073e2c208" providerId="ADAL" clId="{7D435440-F726-4C83-9CE8-284FC733E8F8}" dt="2023-04-12T14:03:07.203" v="703" actId="47"/>
        <pc:sldMkLst>
          <pc:docMk/>
          <pc:sldMk cId="3336471685" sldId="1428"/>
        </pc:sldMkLst>
      </pc:sldChg>
      <pc:sldChg chg="del">
        <pc:chgData name="Fletcher, Montrell" userId="8454c2a8-0af4-4212-9398-60d073e2c208" providerId="ADAL" clId="{7D435440-F726-4C83-9CE8-284FC733E8F8}" dt="2023-04-12T14:03:07.203" v="703" actId="47"/>
        <pc:sldMkLst>
          <pc:docMk/>
          <pc:sldMk cId="1373851533" sldId="1433"/>
        </pc:sldMkLst>
      </pc:sldChg>
      <pc:sldChg chg="del">
        <pc:chgData name="Fletcher, Montrell" userId="8454c2a8-0af4-4212-9398-60d073e2c208" providerId="ADAL" clId="{7D435440-F726-4C83-9CE8-284FC733E8F8}" dt="2023-04-12T13:59:56.270" v="674" actId="47"/>
        <pc:sldMkLst>
          <pc:docMk/>
          <pc:sldMk cId="1217942153" sldId="1476"/>
        </pc:sldMkLst>
      </pc:sldChg>
      <pc:sldChg chg="modSp add mod">
        <pc:chgData name="Fletcher, Montrell" userId="8454c2a8-0af4-4212-9398-60d073e2c208" providerId="ADAL" clId="{7D435440-F726-4C83-9CE8-284FC733E8F8}" dt="2023-04-13T12:53:39.965" v="1883" actId="20577"/>
        <pc:sldMkLst>
          <pc:docMk/>
          <pc:sldMk cId="35901085" sldId="1478"/>
        </pc:sldMkLst>
        <pc:spChg chg="mod">
          <ac:chgData name="Fletcher, Montrell" userId="8454c2a8-0af4-4212-9398-60d073e2c208" providerId="ADAL" clId="{7D435440-F726-4C83-9CE8-284FC733E8F8}" dt="2023-04-13T12:53:39.965" v="1883" actId="20577"/>
          <ac:spMkLst>
            <pc:docMk/>
            <pc:sldMk cId="35901085" sldId="1478"/>
            <ac:spMk id="2" creationId="{00000000-0000-0000-0000-000000000000}"/>
          </ac:spMkLst>
        </pc:spChg>
      </pc:sldChg>
      <pc:sldChg chg="modSp add del mod">
        <pc:chgData name="Fletcher, Montrell" userId="8454c2a8-0af4-4212-9398-60d073e2c208" providerId="ADAL" clId="{7D435440-F726-4C83-9CE8-284FC733E8F8}" dt="2023-04-12T19:23:34.838" v="981"/>
        <pc:sldMkLst>
          <pc:docMk/>
          <pc:sldMk cId="606174442" sldId="1479"/>
        </pc:sldMkLst>
        <pc:spChg chg="mod">
          <ac:chgData name="Fletcher, Montrell" userId="8454c2a8-0af4-4212-9398-60d073e2c208" providerId="ADAL" clId="{7D435440-F726-4C83-9CE8-284FC733E8F8}" dt="2023-04-12T14:04:06.620" v="732" actId="13926"/>
          <ac:spMkLst>
            <pc:docMk/>
            <pc:sldMk cId="606174442" sldId="1479"/>
            <ac:spMk id="2" creationId="{00000000-0000-0000-0000-000000000000}"/>
          </ac:spMkLst>
        </pc:spChg>
      </pc:sldChg>
      <pc:sldChg chg="add del">
        <pc:chgData name="Fletcher, Montrell" userId="8454c2a8-0af4-4212-9398-60d073e2c208" providerId="ADAL" clId="{7D435440-F726-4C83-9CE8-284FC733E8F8}" dt="2023-04-12T19:23:34.838" v="981"/>
        <pc:sldMkLst>
          <pc:docMk/>
          <pc:sldMk cId="89903249" sldId="1481"/>
        </pc:sldMkLst>
      </pc:sldChg>
      <pc:sldChg chg="add del">
        <pc:chgData name="Fletcher, Montrell" userId="8454c2a8-0af4-4212-9398-60d073e2c208" providerId="ADAL" clId="{7D435440-F726-4C83-9CE8-284FC733E8F8}" dt="2023-04-12T19:23:34.838" v="981"/>
        <pc:sldMkLst>
          <pc:docMk/>
          <pc:sldMk cId="685525497" sldId="1482"/>
        </pc:sldMkLst>
      </pc:sldChg>
      <pc:sldChg chg="add del">
        <pc:chgData name="Fletcher, Montrell" userId="8454c2a8-0af4-4212-9398-60d073e2c208" providerId="ADAL" clId="{7D435440-F726-4C83-9CE8-284FC733E8F8}" dt="2023-04-12T19:23:34.838" v="981"/>
        <pc:sldMkLst>
          <pc:docMk/>
          <pc:sldMk cId="3159584383" sldId="1483"/>
        </pc:sldMkLst>
      </pc:sldChg>
      <pc:sldChg chg="add del">
        <pc:chgData name="Fletcher, Montrell" userId="8454c2a8-0af4-4212-9398-60d073e2c208" providerId="ADAL" clId="{7D435440-F726-4C83-9CE8-284FC733E8F8}" dt="2023-04-12T19:23:34.838" v="981"/>
        <pc:sldMkLst>
          <pc:docMk/>
          <pc:sldMk cId="1956851438" sldId="1484"/>
        </pc:sldMkLst>
      </pc:sldChg>
      <pc:sldChg chg="add del">
        <pc:chgData name="Fletcher, Montrell" userId="8454c2a8-0af4-4212-9398-60d073e2c208" providerId="ADAL" clId="{7D435440-F726-4C83-9CE8-284FC733E8F8}" dt="2023-04-12T19:23:34.838" v="981"/>
        <pc:sldMkLst>
          <pc:docMk/>
          <pc:sldMk cId="3266229680" sldId="1485"/>
        </pc:sldMkLst>
      </pc:sldChg>
      <pc:sldChg chg="add del">
        <pc:chgData name="Fletcher, Montrell" userId="8454c2a8-0af4-4212-9398-60d073e2c208" providerId="ADAL" clId="{7D435440-F726-4C83-9CE8-284FC733E8F8}" dt="2023-04-13T12:21:03.596" v="984"/>
        <pc:sldMkLst>
          <pc:docMk/>
          <pc:sldMk cId="3304319081" sldId="1498"/>
        </pc:sldMkLst>
      </pc:sldChg>
      <pc:sldChg chg="del">
        <pc:chgData name="Fletcher, Montrell" userId="8454c2a8-0af4-4212-9398-60d073e2c208" providerId="ADAL" clId="{7D435440-F726-4C83-9CE8-284FC733E8F8}" dt="2023-04-12T14:03:07.203" v="703" actId="47"/>
        <pc:sldMkLst>
          <pc:docMk/>
          <pc:sldMk cId="3127273714" sldId="1518"/>
        </pc:sldMkLst>
      </pc:sldChg>
      <pc:sldChg chg="del">
        <pc:chgData name="Fletcher, Montrell" userId="8454c2a8-0af4-4212-9398-60d073e2c208" providerId="ADAL" clId="{7D435440-F726-4C83-9CE8-284FC733E8F8}" dt="2023-04-12T14:03:07.203" v="703" actId="47"/>
        <pc:sldMkLst>
          <pc:docMk/>
          <pc:sldMk cId="2755548867" sldId="1520"/>
        </pc:sldMkLst>
      </pc:sldChg>
      <pc:sldChg chg="del">
        <pc:chgData name="Fletcher, Montrell" userId="8454c2a8-0af4-4212-9398-60d073e2c208" providerId="ADAL" clId="{7D435440-F726-4C83-9CE8-284FC733E8F8}" dt="2023-04-12T14:03:07.203" v="703" actId="47"/>
        <pc:sldMkLst>
          <pc:docMk/>
          <pc:sldMk cId="1999742444" sldId="1521"/>
        </pc:sldMkLst>
      </pc:sldChg>
      <pc:sldChg chg="del">
        <pc:chgData name="Fletcher, Montrell" userId="8454c2a8-0af4-4212-9398-60d073e2c208" providerId="ADAL" clId="{7D435440-F726-4C83-9CE8-284FC733E8F8}" dt="2023-04-12T14:03:07.203" v="703" actId="47"/>
        <pc:sldMkLst>
          <pc:docMk/>
          <pc:sldMk cId="2660159346" sldId="1522"/>
        </pc:sldMkLst>
      </pc:sldChg>
      <pc:sldChg chg="del">
        <pc:chgData name="Fletcher, Montrell" userId="8454c2a8-0af4-4212-9398-60d073e2c208" providerId="ADAL" clId="{7D435440-F726-4C83-9CE8-284FC733E8F8}" dt="2023-04-12T14:03:07.203" v="703" actId="47"/>
        <pc:sldMkLst>
          <pc:docMk/>
          <pc:sldMk cId="495820369" sldId="1523"/>
        </pc:sldMkLst>
      </pc:sldChg>
      <pc:sldChg chg="del">
        <pc:chgData name="Fletcher, Montrell" userId="8454c2a8-0af4-4212-9398-60d073e2c208" providerId="ADAL" clId="{7D435440-F726-4C83-9CE8-284FC733E8F8}" dt="2023-04-12T13:59:56.270" v="674" actId="47"/>
        <pc:sldMkLst>
          <pc:docMk/>
          <pc:sldMk cId="3137853385" sldId="1533"/>
        </pc:sldMkLst>
      </pc:sldChg>
      <pc:sldChg chg="del">
        <pc:chgData name="Fletcher, Montrell" userId="8454c2a8-0af4-4212-9398-60d073e2c208" providerId="ADAL" clId="{7D435440-F726-4C83-9CE8-284FC733E8F8}" dt="2023-04-12T14:03:07.203" v="703" actId="47"/>
        <pc:sldMkLst>
          <pc:docMk/>
          <pc:sldMk cId="2431348972" sldId="3016"/>
        </pc:sldMkLst>
      </pc:sldChg>
      <pc:sldChg chg="del">
        <pc:chgData name="Fletcher, Montrell" userId="8454c2a8-0af4-4212-9398-60d073e2c208" providerId="ADAL" clId="{7D435440-F726-4C83-9CE8-284FC733E8F8}" dt="2023-04-12T14:03:07.203" v="703" actId="47"/>
        <pc:sldMkLst>
          <pc:docMk/>
          <pc:sldMk cId="1124316392" sldId="3021"/>
        </pc:sldMkLst>
      </pc:sldChg>
      <pc:sldChg chg="addSp delSp modSp mod modNotesTx">
        <pc:chgData name="Fletcher, Montrell" userId="8454c2a8-0af4-4212-9398-60d073e2c208" providerId="ADAL" clId="{7D435440-F726-4C83-9CE8-284FC733E8F8}" dt="2023-04-12T13:43:09.656" v="31" actId="6549"/>
        <pc:sldMkLst>
          <pc:docMk/>
          <pc:sldMk cId="1181833837" sldId="3026"/>
        </pc:sldMkLst>
        <pc:spChg chg="mod">
          <ac:chgData name="Fletcher, Montrell" userId="8454c2a8-0af4-4212-9398-60d073e2c208" providerId="ADAL" clId="{7D435440-F726-4C83-9CE8-284FC733E8F8}" dt="2023-04-12T13:41:34.812" v="26" actId="5793"/>
          <ac:spMkLst>
            <pc:docMk/>
            <pc:sldMk cId="1181833837" sldId="3026"/>
            <ac:spMk id="2" creationId="{E14C7801-F825-4DC3-99A1-A95B332FB8C2}"/>
          </ac:spMkLst>
        </pc:spChg>
        <pc:spChg chg="del mod">
          <ac:chgData name="Fletcher, Montrell" userId="8454c2a8-0af4-4212-9398-60d073e2c208" providerId="ADAL" clId="{7D435440-F726-4C83-9CE8-284FC733E8F8}" dt="2023-04-12T13:42:02.351" v="27" actId="478"/>
          <ac:spMkLst>
            <pc:docMk/>
            <pc:sldMk cId="1181833837" sldId="3026"/>
            <ac:spMk id="3" creationId="{2FB89BF3-EEB2-49DF-BE24-41C0628FC664}"/>
          </ac:spMkLst>
        </pc:spChg>
        <pc:spChg chg="add del mod">
          <ac:chgData name="Fletcher, Montrell" userId="8454c2a8-0af4-4212-9398-60d073e2c208" providerId="ADAL" clId="{7D435440-F726-4C83-9CE8-284FC733E8F8}" dt="2023-04-12T13:42:04.507" v="28" actId="478"/>
          <ac:spMkLst>
            <pc:docMk/>
            <pc:sldMk cId="1181833837" sldId="3026"/>
            <ac:spMk id="6" creationId="{D0EE99BC-1FC1-9E8B-1A99-9218A252A266}"/>
          </ac:spMkLst>
        </pc:spChg>
        <pc:spChg chg="add mod">
          <ac:chgData name="Fletcher, Montrell" userId="8454c2a8-0af4-4212-9398-60d073e2c208" providerId="ADAL" clId="{7D435440-F726-4C83-9CE8-284FC733E8F8}" dt="2023-04-12T13:42:33.735" v="30" actId="2711"/>
          <ac:spMkLst>
            <pc:docMk/>
            <pc:sldMk cId="1181833837" sldId="3026"/>
            <ac:spMk id="7" creationId="{DFFBDB82-5942-BE30-B7B1-1B601D5E7C6F}"/>
          </ac:spMkLst>
        </pc:spChg>
      </pc:sldChg>
      <pc:sldChg chg="modSp add mod">
        <pc:chgData name="Fletcher, Montrell" userId="8454c2a8-0af4-4212-9398-60d073e2c208" providerId="ADAL" clId="{7D435440-F726-4C83-9CE8-284FC733E8F8}" dt="2023-04-13T12:22:29.551" v="1090" actId="20577"/>
        <pc:sldMkLst>
          <pc:docMk/>
          <pc:sldMk cId="2455839551" sldId="3027"/>
        </pc:sldMkLst>
        <pc:spChg chg="mod">
          <ac:chgData name="Fletcher, Montrell" userId="8454c2a8-0af4-4212-9398-60d073e2c208" providerId="ADAL" clId="{7D435440-F726-4C83-9CE8-284FC733E8F8}" dt="2023-04-13T12:22:29.551" v="1090" actId="20577"/>
          <ac:spMkLst>
            <pc:docMk/>
            <pc:sldMk cId="2455839551" sldId="3027"/>
            <ac:spMk id="2" creationId="{00000000-0000-0000-0000-000000000000}"/>
          </ac:spMkLst>
        </pc:spChg>
      </pc:sldChg>
      <pc:sldChg chg="modSp add mod">
        <pc:chgData name="Fletcher, Montrell" userId="8454c2a8-0af4-4212-9398-60d073e2c208" providerId="ADAL" clId="{7D435440-F726-4C83-9CE8-284FC733E8F8}" dt="2023-04-13T12:55:57.291" v="1886" actId="12"/>
        <pc:sldMkLst>
          <pc:docMk/>
          <pc:sldMk cId="542392219" sldId="3028"/>
        </pc:sldMkLst>
        <pc:spChg chg="mod">
          <ac:chgData name="Fletcher, Montrell" userId="8454c2a8-0af4-4212-9398-60d073e2c208" providerId="ADAL" clId="{7D435440-F726-4C83-9CE8-284FC733E8F8}" dt="2023-04-13T12:55:57.291" v="1886" actId="12"/>
          <ac:spMkLst>
            <pc:docMk/>
            <pc:sldMk cId="542392219" sldId="3028"/>
            <ac:spMk id="3" creationId="{DD238C86-0DB0-4F96-82BA-02C13928499C}"/>
          </ac:spMkLst>
        </pc:spChg>
      </pc:sldChg>
      <pc:sldChg chg="modSp del mod">
        <pc:chgData name="Fletcher, Montrell" userId="8454c2a8-0af4-4212-9398-60d073e2c208" providerId="ADAL" clId="{7D435440-F726-4C83-9CE8-284FC733E8F8}" dt="2023-04-12T19:23:31.851" v="980" actId="47"/>
        <pc:sldMkLst>
          <pc:docMk/>
          <pc:sldMk cId="244906623" sldId="3041"/>
        </pc:sldMkLst>
        <pc:spChg chg="mod">
          <ac:chgData name="Fletcher, Montrell" userId="8454c2a8-0af4-4212-9398-60d073e2c208" providerId="ADAL" clId="{7D435440-F726-4C83-9CE8-284FC733E8F8}" dt="2023-04-12T14:03:59.527" v="731" actId="13926"/>
          <ac:spMkLst>
            <pc:docMk/>
            <pc:sldMk cId="244906623" sldId="3041"/>
            <ac:spMk id="2" creationId="{00000000-0000-0000-0000-000000000000}"/>
          </ac:spMkLst>
        </pc:spChg>
      </pc:sldChg>
      <pc:sldChg chg="del">
        <pc:chgData name="Fletcher, Montrell" userId="8454c2a8-0af4-4212-9398-60d073e2c208" providerId="ADAL" clId="{7D435440-F726-4C83-9CE8-284FC733E8F8}" dt="2023-04-12T13:59:56.270" v="674" actId="47"/>
        <pc:sldMkLst>
          <pc:docMk/>
          <pc:sldMk cId="3607310558" sldId="3048"/>
        </pc:sldMkLst>
      </pc:sldChg>
      <pc:sldChg chg="del">
        <pc:chgData name="Fletcher, Montrell" userId="8454c2a8-0af4-4212-9398-60d073e2c208" providerId="ADAL" clId="{7D435440-F726-4C83-9CE8-284FC733E8F8}" dt="2023-04-12T13:59:56.270" v="674" actId="47"/>
        <pc:sldMkLst>
          <pc:docMk/>
          <pc:sldMk cId="2793144123" sldId="3049"/>
        </pc:sldMkLst>
      </pc:sldChg>
      <pc:sldChg chg="del">
        <pc:chgData name="Fletcher, Montrell" userId="8454c2a8-0af4-4212-9398-60d073e2c208" providerId="ADAL" clId="{7D435440-F726-4C83-9CE8-284FC733E8F8}" dt="2023-04-12T13:59:56.270" v="674" actId="47"/>
        <pc:sldMkLst>
          <pc:docMk/>
          <pc:sldMk cId="2846945181" sldId="3050"/>
        </pc:sldMkLst>
      </pc:sldChg>
      <pc:sldChg chg="del">
        <pc:chgData name="Fletcher, Montrell" userId="8454c2a8-0af4-4212-9398-60d073e2c208" providerId="ADAL" clId="{7D435440-F726-4C83-9CE8-284FC733E8F8}" dt="2023-04-12T13:59:56.270" v="674" actId="47"/>
        <pc:sldMkLst>
          <pc:docMk/>
          <pc:sldMk cId="1890959256" sldId="3051"/>
        </pc:sldMkLst>
      </pc:sldChg>
      <pc:sldChg chg="del">
        <pc:chgData name="Fletcher, Montrell" userId="8454c2a8-0af4-4212-9398-60d073e2c208" providerId="ADAL" clId="{7D435440-F726-4C83-9CE8-284FC733E8F8}" dt="2023-04-12T13:59:56.270" v="674" actId="47"/>
        <pc:sldMkLst>
          <pc:docMk/>
          <pc:sldMk cId="426644319" sldId="3052"/>
        </pc:sldMkLst>
      </pc:sldChg>
      <pc:sldChg chg="del">
        <pc:chgData name="Fletcher, Montrell" userId="8454c2a8-0af4-4212-9398-60d073e2c208" providerId="ADAL" clId="{7D435440-F726-4C83-9CE8-284FC733E8F8}" dt="2023-04-12T13:59:56.270" v="674" actId="47"/>
        <pc:sldMkLst>
          <pc:docMk/>
          <pc:sldMk cId="506932356" sldId="3054"/>
        </pc:sldMkLst>
      </pc:sldChg>
      <pc:sldChg chg="del">
        <pc:chgData name="Fletcher, Montrell" userId="8454c2a8-0af4-4212-9398-60d073e2c208" providerId="ADAL" clId="{7D435440-F726-4C83-9CE8-284FC733E8F8}" dt="2023-04-12T14:03:07.203" v="703" actId="47"/>
        <pc:sldMkLst>
          <pc:docMk/>
          <pc:sldMk cId="3062843688" sldId="3055"/>
        </pc:sldMkLst>
      </pc:sldChg>
      <pc:sldChg chg="del">
        <pc:chgData name="Fletcher, Montrell" userId="8454c2a8-0af4-4212-9398-60d073e2c208" providerId="ADAL" clId="{7D435440-F726-4C83-9CE8-284FC733E8F8}" dt="2023-04-12T14:03:07.203" v="703" actId="47"/>
        <pc:sldMkLst>
          <pc:docMk/>
          <pc:sldMk cId="4001937888" sldId="3056"/>
        </pc:sldMkLst>
      </pc:sldChg>
      <pc:sldChg chg="del">
        <pc:chgData name="Fletcher, Montrell" userId="8454c2a8-0af4-4212-9398-60d073e2c208" providerId="ADAL" clId="{7D435440-F726-4C83-9CE8-284FC733E8F8}" dt="2023-04-12T14:03:07.203" v="703" actId="47"/>
        <pc:sldMkLst>
          <pc:docMk/>
          <pc:sldMk cId="1238978651" sldId="3057"/>
        </pc:sldMkLst>
      </pc:sldChg>
      <pc:sldChg chg="del">
        <pc:chgData name="Fletcher, Montrell" userId="8454c2a8-0af4-4212-9398-60d073e2c208" providerId="ADAL" clId="{7D435440-F726-4C83-9CE8-284FC733E8F8}" dt="2023-04-12T14:03:07.203" v="703" actId="47"/>
        <pc:sldMkLst>
          <pc:docMk/>
          <pc:sldMk cId="1016597912" sldId="3058"/>
        </pc:sldMkLst>
      </pc:sldChg>
      <pc:sldChg chg="add del">
        <pc:chgData name="Fletcher, Montrell" userId="8454c2a8-0af4-4212-9398-60d073e2c208" providerId="ADAL" clId="{7D435440-F726-4C83-9CE8-284FC733E8F8}" dt="2023-04-13T12:22:45.964" v="1119" actId="2696"/>
        <pc:sldMkLst>
          <pc:docMk/>
          <pc:sldMk cId="1439707640" sldId="3060"/>
        </pc:sldMkLst>
      </pc:sldChg>
      <pc:sldChg chg="del">
        <pc:chgData name="Fletcher, Montrell" userId="8454c2a8-0af4-4212-9398-60d073e2c208" providerId="ADAL" clId="{7D435440-F726-4C83-9CE8-284FC733E8F8}" dt="2023-04-12T14:03:07.203" v="703" actId="47"/>
        <pc:sldMkLst>
          <pc:docMk/>
          <pc:sldMk cId="3729826223" sldId="3061"/>
        </pc:sldMkLst>
      </pc:sldChg>
      <pc:sldChg chg="modSp add del mod ord">
        <pc:chgData name="Fletcher, Montrell" userId="8454c2a8-0af4-4212-9398-60d073e2c208" providerId="ADAL" clId="{7D435440-F726-4C83-9CE8-284FC733E8F8}" dt="2023-04-14T14:47:20.930" v="1887" actId="20577"/>
        <pc:sldMkLst>
          <pc:docMk/>
          <pc:sldMk cId="1838081407" sldId="3062"/>
        </pc:sldMkLst>
        <pc:spChg chg="mod">
          <ac:chgData name="Fletcher, Montrell" userId="8454c2a8-0af4-4212-9398-60d073e2c208" providerId="ADAL" clId="{7D435440-F726-4C83-9CE8-284FC733E8F8}" dt="2023-04-12T13:48:55.493" v="82" actId="20577"/>
          <ac:spMkLst>
            <pc:docMk/>
            <pc:sldMk cId="1838081407" sldId="3062"/>
            <ac:spMk id="2" creationId="{E14C7801-F825-4DC3-99A1-A95B332FB8C2}"/>
          </ac:spMkLst>
        </pc:spChg>
        <pc:spChg chg="mod">
          <ac:chgData name="Fletcher, Montrell" userId="8454c2a8-0af4-4212-9398-60d073e2c208" providerId="ADAL" clId="{7D435440-F726-4C83-9CE8-284FC733E8F8}" dt="2023-04-14T14:47:20.930" v="1887" actId="20577"/>
          <ac:spMkLst>
            <pc:docMk/>
            <pc:sldMk cId="1838081407" sldId="3062"/>
            <ac:spMk id="7" creationId="{DFFBDB82-5942-BE30-B7B1-1B601D5E7C6F}"/>
          </ac:spMkLst>
        </pc:spChg>
      </pc:sldChg>
      <pc:sldChg chg="modSp add mod">
        <pc:chgData name="Fletcher, Montrell" userId="8454c2a8-0af4-4212-9398-60d073e2c208" providerId="ADAL" clId="{7D435440-F726-4C83-9CE8-284FC733E8F8}" dt="2023-04-13T12:31:19.390" v="1840" actId="20577"/>
        <pc:sldMkLst>
          <pc:docMk/>
          <pc:sldMk cId="2728446102" sldId="3063"/>
        </pc:sldMkLst>
        <pc:spChg chg="mod">
          <ac:chgData name="Fletcher, Montrell" userId="8454c2a8-0af4-4212-9398-60d073e2c208" providerId="ADAL" clId="{7D435440-F726-4C83-9CE8-284FC733E8F8}" dt="2023-04-13T12:22:37.941" v="1118" actId="20577"/>
          <ac:spMkLst>
            <pc:docMk/>
            <pc:sldMk cId="2728446102" sldId="3063"/>
            <ac:spMk id="2" creationId="{A056B506-EF8C-4BA3-8CC0-6609F1EA0CC9}"/>
          </ac:spMkLst>
        </pc:spChg>
        <pc:spChg chg="mod">
          <ac:chgData name="Fletcher, Montrell" userId="8454c2a8-0af4-4212-9398-60d073e2c208" providerId="ADAL" clId="{7D435440-F726-4C83-9CE8-284FC733E8F8}" dt="2023-04-13T12:31:19.390" v="1840" actId="20577"/>
          <ac:spMkLst>
            <pc:docMk/>
            <pc:sldMk cId="2728446102" sldId="3063"/>
            <ac:spMk id="3" creationId="{C503D395-51D3-4177-8D79-8BEE0ACEFCDE}"/>
          </ac:spMkLst>
        </pc:spChg>
      </pc:sldChg>
      <pc:sldChg chg="add del">
        <pc:chgData name="Fletcher, Montrell" userId="8454c2a8-0af4-4212-9398-60d073e2c208" providerId="ADAL" clId="{7D435440-F726-4C83-9CE8-284FC733E8F8}" dt="2023-04-13T12:22:45.964" v="1119" actId="2696"/>
        <pc:sldMkLst>
          <pc:docMk/>
          <pc:sldMk cId="2116685779" sldId="3064"/>
        </pc:sldMkLst>
      </pc:sldChg>
      <pc:sldChg chg="add del">
        <pc:chgData name="Fletcher, Montrell" userId="8454c2a8-0af4-4212-9398-60d073e2c208" providerId="ADAL" clId="{7D435440-F726-4C83-9CE8-284FC733E8F8}" dt="2023-04-13T12:22:45.964" v="1119" actId="2696"/>
        <pc:sldMkLst>
          <pc:docMk/>
          <pc:sldMk cId="2978191529" sldId="3065"/>
        </pc:sldMkLst>
      </pc:sldChg>
      <pc:sldChg chg="add del">
        <pc:chgData name="Fletcher, Montrell" userId="8454c2a8-0af4-4212-9398-60d073e2c208" providerId="ADAL" clId="{7D435440-F726-4C83-9CE8-284FC733E8F8}" dt="2023-04-13T12:22:45.964" v="1119" actId="2696"/>
        <pc:sldMkLst>
          <pc:docMk/>
          <pc:sldMk cId="810851662" sldId="3066"/>
        </pc:sldMkLst>
      </pc:sldChg>
      <pc:sldChg chg="modSp new mod">
        <pc:chgData name="Fletcher, Montrell" userId="8454c2a8-0af4-4212-9398-60d073e2c208" providerId="ADAL" clId="{7D435440-F726-4C83-9CE8-284FC733E8F8}" dt="2023-04-12T14:22:19.198" v="979" actId="1038"/>
        <pc:sldMkLst>
          <pc:docMk/>
          <pc:sldMk cId="1154946831" sldId="3067"/>
        </pc:sldMkLst>
        <pc:spChg chg="mod">
          <ac:chgData name="Fletcher, Montrell" userId="8454c2a8-0af4-4212-9398-60d073e2c208" providerId="ADAL" clId="{7D435440-F726-4C83-9CE8-284FC733E8F8}" dt="2023-04-12T14:10:51.307" v="755" actId="20577"/>
          <ac:spMkLst>
            <pc:docMk/>
            <pc:sldMk cId="1154946831" sldId="3067"/>
            <ac:spMk id="2" creationId="{470E5CCF-4086-957C-592F-4593A3E96330}"/>
          </ac:spMkLst>
        </pc:spChg>
        <pc:spChg chg="mod">
          <ac:chgData name="Fletcher, Montrell" userId="8454c2a8-0af4-4212-9398-60d073e2c208" providerId="ADAL" clId="{7D435440-F726-4C83-9CE8-284FC733E8F8}" dt="2023-04-12T14:22:19.198" v="979" actId="1038"/>
          <ac:spMkLst>
            <pc:docMk/>
            <pc:sldMk cId="1154946831" sldId="3067"/>
            <ac:spMk id="3" creationId="{D2CCD577-D34D-5C56-3708-A030855A6A38}"/>
          </ac:spMkLst>
        </pc:spChg>
      </pc:sldChg>
      <pc:sldChg chg="add">
        <pc:chgData name="Fletcher, Montrell" userId="8454c2a8-0af4-4212-9398-60d073e2c208" providerId="ADAL" clId="{7D435440-F726-4C83-9CE8-284FC733E8F8}" dt="2023-04-13T12:46:02.530" v="1864" actId="2890"/>
        <pc:sldMkLst>
          <pc:docMk/>
          <pc:sldMk cId="1459148780" sldId="3068"/>
        </pc:sldMkLst>
      </pc:sldChg>
      <pc:sldChg chg="add">
        <pc:chgData name="Fletcher, Montrell" userId="8454c2a8-0af4-4212-9398-60d073e2c208" providerId="ADAL" clId="{7D435440-F726-4C83-9CE8-284FC733E8F8}" dt="2023-04-17T12:40:11.413" v="1888"/>
        <pc:sldMkLst>
          <pc:docMk/>
          <pc:sldMk cId="465092594" sldId="3069"/>
        </pc:sldMkLst>
      </pc:sldChg>
      <pc:sldMasterChg chg="del delSldLayout">
        <pc:chgData name="Fletcher, Montrell" userId="8454c2a8-0af4-4212-9398-60d073e2c208" providerId="ADAL" clId="{7D435440-F726-4C83-9CE8-284FC733E8F8}" dt="2023-04-12T14:03:07.203" v="703" actId="47"/>
        <pc:sldMasterMkLst>
          <pc:docMk/>
          <pc:sldMasterMk cId="3297200457" sldId="2147483817"/>
        </pc:sldMasterMkLst>
        <pc:sldLayoutChg chg="del">
          <pc:chgData name="Fletcher, Montrell" userId="8454c2a8-0af4-4212-9398-60d073e2c208" providerId="ADAL" clId="{7D435440-F726-4C83-9CE8-284FC733E8F8}" dt="2023-04-12T14:03:07.203" v="703" actId="47"/>
          <pc:sldLayoutMkLst>
            <pc:docMk/>
            <pc:sldMasterMk cId="3297200457" sldId="2147483817"/>
            <pc:sldLayoutMk cId="2255307831" sldId="2147483818"/>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628938587" sldId="2147483819"/>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723351238" sldId="2147483820"/>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863637720" sldId="2147483821"/>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559888003" sldId="2147483822"/>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4293954820" sldId="214748382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latin typeface="Arial" panose="020B0604020202020204" pitchFamily="34" charset="0"/>
                <a:cs typeface="Arial" panose="020B0604020202020204" pitchFamily="34" charset="0"/>
              </a:rPr>
              <a:t>OLTL $15.0B 2022-23</a:t>
            </a:r>
            <a:r>
              <a:rPr lang="en-US" b="1" baseline="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Budget by Appropriation</a:t>
            </a:r>
          </a:p>
          <a:p>
            <a:pPr>
              <a:defRPr/>
            </a:pPr>
            <a:endParaRPr lang="en-US" sz="1000" dirty="0">
              <a:latin typeface="Arial" panose="020B0604020202020204" pitchFamily="34" charset="0"/>
              <a:cs typeface="Arial" panose="020B0604020202020204" pitchFamily="34" charset="0"/>
            </a:endParaRPr>
          </a:p>
          <a:p>
            <a:pPr>
              <a:defRPr/>
            </a:pPr>
            <a:r>
              <a:rPr lang="en-US" sz="1000" dirty="0">
                <a:latin typeface="Arial" panose="020B0604020202020204" pitchFamily="34" charset="0"/>
                <a:cs typeface="Arial" panose="020B0604020202020204" pitchFamily="34" charset="0"/>
              </a:rPr>
              <a:t>(Total</a:t>
            </a:r>
            <a:r>
              <a:rPr lang="en-US" sz="1000" baseline="0" dirty="0">
                <a:latin typeface="Arial" panose="020B0604020202020204" pitchFamily="34" charset="0"/>
                <a:cs typeface="Arial" panose="020B0604020202020204" pitchFamily="34" charset="0"/>
              </a:rPr>
              <a:t> funds including state, federal, Lottery, Tobacco, and augmenting revenue)</a:t>
            </a:r>
          </a:p>
          <a:p>
            <a:pPr>
              <a:defRPr/>
            </a:pPr>
            <a:r>
              <a:rPr lang="en-US" sz="800" baseline="0" dirty="0">
                <a:latin typeface="Arial" panose="020B0604020202020204" pitchFamily="34" charset="0"/>
                <a:cs typeface="Arial" panose="020B0604020202020204" pitchFamily="34" charset="0"/>
              </a:rPr>
              <a:t>(Amounts in 000s)</a:t>
            </a:r>
            <a:endParaRPr lang="en-US" sz="8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832471910235239"/>
          <c:y val="0.28089753916459814"/>
          <c:w val="0.78489389337196136"/>
          <c:h val="0.702895248741089"/>
        </c:manualLayout>
      </c:layout>
      <c:pie3DChart>
        <c:varyColors val="1"/>
        <c:ser>
          <c:idx val="0"/>
          <c:order val="0"/>
          <c:tx>
            <c:strRef>
              <c:f>Sheet1!$B$1</c:f>
              <c:strCache>
                <c:ptCount val="1"/>
                <c:pt idx="0">
                  <c:v>OLTL Budget by Appropriation (in 000s)</c:v>
                </c:pt>
              </c:strCache>
            </c:strRef>
          </c:tx>
          <c:explosion val="1"/>
          <c:dPt>
            <c:idx val="0"/>
            <c:bubble3D val="0"/>
            <c:explosion val="2"/>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1-D976-422E-B238-E2EC9986C0E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976-422E-B238-E2EC9986C0EB}"/>
              </c:ext>
            </c:extLst>
          </c:dPt>
          <c:dPt>
            <c:idx val="2"/>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5-D976-422E-B238-E2EC9986C0EB}"/>
              </c:ext>
            </c:extLst>
          </c:dPt>
          <c:dLbls>
            <c:dLbl>
              <c:idx val="0"/>
              <c:layout>
                <c:manualLayout>
                  <c:x val="-0.13506152048912962"/>
                  <c:y val="-0.34253923779276724"/>
                </c:manualLayout>
              </c:layout>
              <c:tx>
                <c:rich>
                  <a:bodyPr/>
                  <a:lstStyle/>
                  <a:p>
                    <a:fld id="{C79BD151-F052-431E-B114-04448E9157DA}" type="CATEGORYNAME">
                      <a:rPr lang="en-US" sz="1200" smtClean="0">
                        <a:solidFill>
                          <a:schemeClr val="bg1"/>
                        </a:solidFill>
                      </a:rPr>
                      <a:pPr/>
                      <a:t>[CATEGORY NAME]</a:t>
                    </a:fld>
                    <a:r>
                      <a:rPr lang="en-US" sz="1200" baseline="0" dirty="0">
                        <a:solidFill>
                          <a:schemeClr val="bg1"/>
                        </a:solidFill>
                      </a:rPr>
                      <a:t> $14,421,800</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976-422E-B238-E2EC9986C0EB}"/>
                </c:ext>
              </c:extLst>
            </c:dLbl>
            <c:dLbl>
              <c:idx val="1"/>
              <c:layout>
                <c:manualLayout>
                  <c:x val="6.1280993156531627E-2"/>
                  <c:y val="4.3586430610578666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8AAA2D3B-8152-4C37-B844-97C147D6AFEC}" type="CATEGORYNAME">
                      <a:rPr lang="en-US" sz="1200" smtClean="0">
                        <a:solidFill>
                          <a:schemeClr val="accent2"/>
                        </a:solidFill>
                      </a:rPr>
                      <a:pPr>
                        <a:defRPr sz="1000" b="1">
                          <a:latin typeface="Arial" panose="020B0604020202020204" pitchFamily="34" charset="0"/>
                          <a:cs typeface="Arial" panose="020B0604020202020204" pitchFamily="34" charset="0"/>
                        </a:defRPr>
                      </a:pPr>
                      <a:t>[CATEGORY NAME]</a:t>
                    </a:fld>
                    <a:r>
                      <a:rPr lang="en-US" sz="1200" baseline="0" dirty="0">
                        <a:solidFill>
                          <a:schemeClr val="accent2"/>
                        </a:solidFill>
                      </a:rPr>
                      <a:t> </a:t>
                    </a:r>
                  </a:p>
                  <a:p>
                    <a:pPr>
                      <a:defRPr sz="1000" b="1">
                        <a:latin typeface="Arial" panose="020B0604020202020204" pitchFamily="34" charset="0"/>
                        <a:cs typeface="Arial" panose="020B0604020202020204" pitchFamily="34" charset="0"/>
                      </a:defRPr>
                    </a:pPr>
                    <a:r>
                      <a:rPr lang="en-US" sz="1200" baseline="0" dirty="0">
                        <a:solidFill>
                          <a:schemeClr val="accent2"/>
                        </a:solidFill>
                      </a:rPr>
                      <a:t>$399,052</a:t>
                    </a:r>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4899694383651014"/>
                      <c:h val="0.16562282533054976"/>
                    </c:manualLayout>
                  </c15:layout>
                  <c15:dlblFieldTable/>
                  <c15:showDataLabelsRange val="0"/>
                </c:ext>
                <c:ext xmlns:c16="http://schemas.microsoft.com/office/drawing/2014/chart" uri="{C3380CC4-5D6E-409C-BE32-E72D297353CC}">
                  <c16:uniqueId val="{00000003-D976-422E-B238-E2EC9986C0EB}"/>
                </c:ext>
              </c:extLst>
            </c:dLbl>
            <c:dLbl>
              <c:idx val="2"/>
              <c:layout>
                <c:manualLayout>
                  <c:x val="0.19511181529014954"/>
                  <c:y val="-4.3726266993246617E-4"/>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accent1"/>
                        </a:solidFill>
                        <a:latin typeface="Arial" panose="020B0604020202020204" pitchFamily="34" charset="0"/>
                        <a:ea typeface="+mn-ea"/>
                        <a:cs typeface="Arial" panose="020B0604020202020204" pitchFamily="34" charset="0"/>
                      </a:defRPr>
                    </a:pPr>
                    <a:fld id="{4A207162-5DE4-4C81-8249-09961220B3AE}" type="CATEGORYNAME">
                      <a:rPr lang="en-US" sz="1200" smtClean="0">
                        <a:solidFill>
                          <a:schemeClr val="accent1"/>
                        </a:solidFill>
                      </a:rPr>
                      <a:pPr>
                        <a:defRPr sz="1000" b="1">
                          <a:solidFill>
                            <a:schemeClr val="accent1"/>
                          </a:solidFill>
                          <a:latin typeface="Arial" panose="020B0604020202020204" pitchFamily="34" charset="0"/>
                          <a:cs typeface="Arial" panose="020B0604020202020204" pitchFamily="34" charset="0"/>
                        </a:defRPr>
                      </a:pPr>
                      <a:t>[CATEGORY NAME]</a:t>
                    </a:fld>
                    <a:r>
                      <a:rPr lang="en-US" sz="1200" baseline="0" dirty="0">
                        <a:solidFill>
                          <a:schemeClr val="accent1"/>
                        </a:solidFill>
                      </a:rPr>
                      <a:t> $232,226</a:t>
                    </a:r>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4297842458666577"/>
                      <c:h val="9.7425191370911615E-2"/>
                    </c:manualLayout>
                  </c15:layout>
                  <c15:dlblFieldTable/>
                  <c15:showDataLabelsRange val="0"/>
                </c:ext>
                <c:ext xmlns:c16="http://schemas.microsoft.com/office/drawing/2014/chart" uri="{C3380CC4-5D6E-409C-BE32-E72D297353CC}">
                  <c16:uniqueId val="{00000005-D976-422E-B238-E2EC9986C0E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showLeaderLines val="0"/>
            <c:extLst>
              <c:ext xmlns:c15="http://schemas.microsoft.com/office/drawing/2012/chart" uri="{CE6537A1-D6FC-4f65-9D91-7224C49458BB}"/>
            </c:extLst>
          </c:dLbls>
          <c:cat>
            <c:strRef>
              <c:f>Sheet1!$A$2:$A$4</c:f>
              <c:strCache>
                <c:ptCount val="3"/>
                <c:pt idx="0">
                  <c:v>Community HealthChoices</c:v>
                </c:pt>
                <c:pt idx="1">
                  <c:v>Long-Term Care Managed Care</c:v>
                </c:pt>
                <c:pt idx="2">
                  <c:v>Long-Term Living</c:v>
                </c:pt>
              </c:strCache>
            </c:strRef>
          </c:cat>
          <c:val>
            <c:numRef>
              <c:f>Sheet1!$B$2:$B$4</c:f>
              <c:numCache>
                <c:formatCode>"$"#,##0_);[Red]\("$"#,##0\)</c:formatCode>
                <c:ptCount val="3"/>
                <c:pt idx="0">
                  <c:v>14421800</c:v>
                </c:pt>
                <c:pt idx="1">
                  <c:v>399052</c:v>
                </c:pt>
                <c:pt idx="2">
                  <c:v>232226</c:v>
                </c:pt>
              </c:numCache>
            </c:numRef>
          </c:val>
          <c:extLst>
            <c:ext xmlns:c16="http://schemas.microsoft.com/office/drawing/2014/chart" uri="{C3380CC4-5D6E-409C-BE32-E72D297353CC}">
              <c16:uniqueId val="{00000006-D976-422E-B238-E2EC9986C0EB}"/>
            </c:ext>
          </c:extLst>
        </c:ser>
        <c:dLbls>
          <c:dLblPos val="bestFit"/>
          <c:showLegendKey val="0"/>
          <c:showVal val="1"/>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LIFE Enrollments July</a:t>
            </a:r>
            <a:r>
              <a:rPr lang="en-US" baseline="0"/>
              <a:t> 2019 through March 2023</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162761704926083"/>
          <c:y val="0.22181936730562218"/>
          <c:w val="0.85413857155700623"/>
          <c:h val="0.5576060944819361"/>
        </c:manualLayout>
      </c:layout>
      <c:lineChart>
        <c:grouping val="standard"/>
        <c:varyColors val="0"/>
        <c:ser>
          <c:idx val="0"/>
          <c:order val="0"/>
          <c:spPr>
            <a:ln w="28575" cap="rnd">
              <a:solidFill>
                <a:schemeClr val="accent1"/>
              </a:solidFill>
              <a:round/>
            </a:ln>
            <a:effectLst/>
          </c:spPr>
          <c:marker>
            <c:symbol val="none"/>
          </c:marker>
          <c:cat>
            <c:numRef>
              <c:f>Sheet1!$A$1:$A$45</c:f>
              <c:numCache>
                <c:formatCode>mmm\-yy</c:formatCode>
                <c:ptCount val="45"/>
                <c:pt idx="0">
                  <c:v>43647</c:v>
                </c:pt>
                <c:pt idx="1">
                  <c:v>43678</c:v>
                </c:pt>
                <c:pt idx="2">
                  <c:v>43709</c:v>
                </c:pt>
                <c:pt idx="3">
                  <c:v>43739</c:v>
                </c:pt>
                <c:pt idx="4">
                  <c:v>43770</c:v>
                </c:pt>
                <c:pt idx="5">
                  <c:v>43800</c:v>
                </c:pt>
                <c:pt idx="6">
                  <c:v>43831</c:v>
                </c:pt>
                <c:pt idx="7">
                  <c:v>43862</c:v>
                </c:pt>
                <c:pt idx="8">
                  <c:v>43891</c:v>
                </c:pt>
                <c:pt idx="9">
                  <c:v>43922</c:v>
                </c:pt>
                <c:pt idx="10">
                  <c:v>43952</c:v>
                </c:pt>
                <c:pt idx="11">
                  <c:v>43983</c:v>
                </c:pt>
                <c:pt idx="12">
                  <c:v>44013</c:v>
                </c:pt>
                <c:pt idx="13">
                  <c:v>44044</c:v>
                </c:pt>
                <c:pt idx="14">
                  <c:v>44075</c:v>
                </c:pt>
                <c:pt idx="15">
                  <c:v>44105</c:v>
                </c:pt>
                <c:pt idx="16">
                  <c:v>44136</c:v>
                </c:pt>
                <c:pt idx="17">
                  <c:v>44166</c:v>
                </c:pt>
                <c:pt idx="18">
                  <c:v>44197</c:v>
                </c:pt>
                <c:pt idx="19">
                  <c:v>44228</c:v>
                </c:pt>
                <c:pt idx="20">
                  <c:v>44256</c:v>
                </c:pt>
                <c:pt idx="21">
                  <c:v>44287</c:v>
                </c:pt>
                <c:pt idx="22">
                  <c:v>44317</c:v>
                </c:pt>
                <c:pt idx="23">
                  <c:v>44348</c:v>
                </c:pt>
                <c:pt idx="24">
                  <c:v>44378</c:v>
                </c:pt>
                <c:pt idx="25">
                  <c:v>44409</c:v>
                </c:pt>
                <c:pt idx="26">
                  <c:v>44440</c:v>
                </c:pt>
                <c:pt idx="27">
                  <c:v>44470</c:v>
                </c:pt>
                <c:pt idx="28">
                  <c:v>44501</c:v>
                </c:pt>
                <c:pt idx="29">
                  <c:v>44531</c:v>
                </c:pt>
                <c:pt idx="30">
                  <c:v>44562</c:v>
                </c:pt>
                <c:pt idx="31">
                  <c:v>44593</c:v>
                </c:pt>
                <c:pt idx="32">
                  <c:v>44621</c:v>
                </c:pt>
                <c:pt idx="33">
                  <c:v>44652</c:v>
                </c:pt>
                <c:pt idx="34">
                  <c:v>44682</c:v>
                </c:pt>
                <c:pt idx="35">
                  <c:v>44713</c:v>
                </c:pt>
                <c:pt idx="36">
                  <c:v>44743</c:v>
                </c:pt>
                <c:pt idx="37">
                  <c:v>44774</c:v>
                </c:pt>
                <c:pt idx="38">
                  <c:v>44805</c:v>
                </c:pt>
                <c:pt idx="39">
                  <c:v>44835</c:v>
                </c:pt>
                <c:pt idx="40">
                  <c:v>44866</c:v>
                </c:pt>
                <c:pt idx="41">
                  <c:v>44896</c:v>
                </c:pt>
                <c:pt idx="42">
                  <c:v>44927</c:v>
                </c:pt>
                <c:pt idx="43">
                  <c:v>44958</c:v>
                </c:pt>
                <c:pt idx="44">
                  <c:v>44986</c:v>
                </c:pt>
              </c:numCache>
            </c:numRef>
          </c:cat>
          <c:val>
            <c:numRef>
              <c:f>Sheet1!$B$1:$B$45</c:f>
              <c:numCache>
                <c:formatCode>_(* #,##0_);_(* \(#,##0\);_(* "-"??_);_(@_)</c:formatCode>
                <c:ptCount val="45"/>
                <c:pt idx="0">
                  <c:v>6913</c:v>
                </c:pt>
                <c:pt idx="1">
                  <c:v>6975</c:v>
                </c:pt>
                <c:pt idx="2">
                  <c:v>7018</c:v>
                </c:pt>
                <c:pt idx="3">
                  <c:v>7132</c:v>
                </c:pt>
                <c:pt idx="4">
                  <c:v>7212</c:v>
                </c:pt>
                <c:pt idx="5">
                  <c:v>7253</c:v>
                </c:pt>
                <c:pt idx="6">
                  <c:v>7288</c:v>
                </c:pt>
                <c:pt idx="7">
                  <c:v>7281</c:v>
                </c:pt>
                <c:pt idx="8">
                  <c:v>7212</c:v>
                </c:pt>
                <c:pt idx="9">
                  <c:v>7254</c:v>
                </c:pt>
                <c:pt idx="10">
                  <c:v>7337</c:v>
                </c:pt>
                <c:pt idx="11">
                  <c:v>7324</c:v>
                </c:pt>
                <c:pt idx="12">
                  <c:v>7405</c:v>
                </c:pt>
                <c:pt idx="13">
                  <c:v>7379</c:v>
                </c:pt>
                <c:pt idx="14">
                  <c:v>7416</c:v>
                </c:pt>
                <c:pt idx="15">
                  <c:v>7433</c:v>
                </c:pt>
                <c:pt idx="16">
                  <c:v>7439</c:v>
                </c:pt>
                <c:pt idx="17">
                  <c:v>7422</c:v>
                </c:pt>
                <c:pt idx="18">
                  <c:v>7423</c:v>
                </c:pt>
                <c:pt idx="19">
                  <c:v>7373</c:v>
                </c:pt>
                <c:pt idx="20">
                  <c:v>7393</c:v>
                </c:pt>
                <c:pt idx="21">
                  <c:v>7423</c:v>
                </c:pt>
                <c:pt idx="22">
                  <c:v>7400</c:v>
                </c:pt>
                <c:pt idx="23">
                  <c:v>7467</c:v>
                </c:pt>
                <c:pt idx="24">
                  <c:v>7459</c:v>
                </c:pt>
                <c:pt idx="25">
                  <c:v>7458</c:v>
                </c:pt>
                <c:pt idx="26">
                  <c:v>7499</c:v>
                </c:pt>
                <c:pt idx="27">
                  <c:v>7515</c:v>
                </c:pt>
                <c:pt idx="28">
                  <c:v>7546</c:v>
                </c:pt>
                <c:pt idx="29">
                  <c:v>8194</c:v>
                </c:pt>
                <c:pt idx="30">
                  <c:v>7489</c:v>
                </c:pt>
                <c:pt idx="31">
                  <c:v>7515</c:v>
                </c:pt>
                <c:pt idx="32">
                  <c:v>7457</c:v>
                </c:pt>
                <c:pt idx="33">
                  <c:v>7540</c:v>
                </c:pt>
                <c:pt idx="34">
                  <c:v>7551</c:v>
                </c:pt>
                <c:pt idx="35">
                  <c:v>7645</c:v>
                </c:pt>
                <c:pt idx="36">
                  <c:v>7620</c:v>
                </c:pt>
                <c:pt idx="37">
                  <c:v>7629</c:v>
                </c:pt>
                <c:pt idx="38">
                  <c:v>7701</c:v>
                </c:pt>
                <c:pt idx="39">
                  <c:v>7721</c:v>
                </c:pt>
                <c:pt idx="40">
                  <c:v>7804</c:v>
                </c:pt>
                <c:pt idx="41">
                  <c:v>7749</c:v>
                </c:pt>
                <c:pt idx="42">
                  <c:v>7766</c:v>
                </c:pt>
                <c:pt idx="43">
                  <c:v>7780</c:v>
                </c:pt>
                <c:pt idx="44">
                  <c:v>7772</c:v>
                </c:pt>
              </c:numCache>
            </c:numRef>
          </c:val>
          <c:smooth val="0"/>
          <c:extLst>
            <c:ext xmlns:c16="http://schemas.microsoft.com/office/drawing/2014/chart" uri="{C3380CC4-5D6E-409C-BE32-E72D297353CC}">
              <c16:uniqueId val="{00000000-D656-457E-817B-848C52817D3C}"/>
            </c:ext>
          </c:extLst>
        </c:ser>
        <c:dLbls>
          <c:showLegendKey val="0"/>
          <c:showVal val="0"/>
          <c:showCatName val="0"/>
          <c:showSerName val="0"/>
          <c:showPercent val="0"/>
          <c:showBubbleSize val="0"/>
        </c:dLbls>
        <c:smooth val="0"/>
        <c:axId val="631241304"/>
        <c:axId val="631240320"/>
      </c:lineChart>
      <c:dateAx>
        <c:axId val="63124130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240320"/>
        <c:crosses val="autoZero"/>
        <c:auto val="1"/>
        <c:lblOffset val="100"/>
        <c:baseTimeUnit val="months"/>
      </c:dateAx>
      <c:valAx>
        <c:axId val="63124032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241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3_1916E93C.xml><?xml version="1.0" encoding="utf-8"?>
<p188:cmLst xmlns:a="http://schemas.openxmlformats.org/drawingml/2006/main" xmlns:r="http://schemas.openxmlformats.org/officeDocument/2006/relationships" xmlns:p188="http://schemas.microsoft.com/office/powerpoint/2018/8/main">
  <p188:cm id="{103A8DE4-3040-4C94-AD46-566E5EA31830}" authorId="{5760F3BB-A5DC-4F38-ECB3-E40220E5D2A5}" created="2023-02-14T17:44:00.435">
    <ac:txMkLst xmlns:ac="http://schemas.microsoft.com/office/drawing/2013/main/command">
      <pc:docMk xmlns:pc="http://schemas.microsoft.com/office/powerpoint/2013/main/command"/>
      <pc:sldMk xmlns:pc="http://schemas.microsoft.com/office/powerpoint/2013/main/command" cId="420931900" sldId="259"/>
      <ac:spMk id="4" creationId="{00000000-0000-0000-0000-000000000000}"/>
      <ac:txMk cp="0" len="10">
        <ac:context len="11" hash="3995799"/>
      </ac:txMk>
    </ac:txMkLst>
    <p188:pos x="2057400" y="495300"/>
    <p188:txBody>
      <a:bodyPr/>
      <a:lstStyle/>
      <a:p>
        <a:r>
          <a:rPr lang="en-US"/>
          <a:t>PennDot MATP study</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4/17/2023</a:t>
            </a:fld>
            <a:endParaRPr lang="en-US"/>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DF6D97-B4F4-4FC9-80FB-0A782C57BE63}" type="datetimeFigureOut">
              <a:rPr lang="en-US" smtClean="0"/>
              <a:t>4/17/2023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C8DCC-A699-4726-B387-DEE03FDAAF64}" type="slidenum">
              <a:rPr lang="en-US" smtClean="0"/>
              <a:t>‹#›</a:t>
            </a:fld>
            <a:endParaRPr lang="en-US"/>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1</a:t>
            </a:fld>
            <a:endParaRPr lang="en-US"/>
          </a:p>
        </p:txBody>
      </p:sp>
    </p:spTree>
    <p:extLst>
      <p:ext uri="{BB962C8B-B14F-4D97-AF65-F5344CB8AC3E}">
        <p14:creationId xmlns:p14="http://schemas.microsoft.com/office/powerpoint/2010/main" val="3887270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0E3CEFB-CD7B-4798-B5AF-73F36CA6ACD6}"/>
              </a:ext>
            </a:extLst>
          </p:cNvPr>
          <p:cNvSpPr>
            <a:spLocks noGrp="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FF7DECE-424A-46F5-959E-0CA7D166991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8662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9E043A7-535A-434E-95D6-51A670916D5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6219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480095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75520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16</a:t>
            </a:fld>
            <a:endParaRPr lang="en-US"/>
          </a:p>
        </p:txBody>
      </p:sp>
    </p:spTree>
    <p:extLst>
      <p:ext uri="{BB962C8B-B14F-4D97-AF65-F5344CB8AC3E}">
        <p14:creationId xmlns:p14="http://schemas.microsoft.com/office/powerpoint/2010/main" val="1646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17</a:t>
            </a:fld>
            <a:endParaRPr lang="en-US" dirty="0"/>
          </a:p>
        </p:txBody>
      </p:sp>
    </p:spTree>
    <p:extLst>
      <p:ext uri="{BB962C8B-B14F-4D97-AF65-F5344CB8AC3E}">
        <p14:creationId xmlns:p14="http://schemas.microsoft.com/office/powerpoint/2010/main" val="2518205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Records are tracked by application not by individual applicant</a:t>
            </a:r>
          </a:p>
          <a:p>
            <a:pPr marL="285750" indent="-285750">
              <a:buFont typeface="Arial" panose="020B0604020202020204" pitchFamily="34" charset="0"/>
              <a:buChar char="•"/>
            </a:pPr>
            <a:r>
              <a:rPr lang="en-US" dirty="0"/>
              <a:t>Applications timeline are measured based on the 90 day requirement.</a:t>
            </a:r>
          </a:p>
          <a:p>
            <a:pPr marL="285750" indent="-285750">
              <a:buFont typeface="Arial" panose="020B0604020202020204" pitchFamily="34" charset="0"/>
              <a:buChar char="•"/>
            </a:pPr>
            <a:r>
              <a:rPr lang="en-US" dirty="0"/>
              <a:t>The start of the application is the date the IEB receives the MA Application (600L) or the date of the IVA (in home visit) which ever is the earliest date</a:t>
            </a:r>
          </a:p>
          <a:p>
            <a:pPr marL="285750" indent="-285750">
              <a:buFont typeface="Arial" panose="020B0604020202020204" pitchFamily="34" charset="0"/>
              <a:buChar char="•"/>
            </a:pPr>
            <a:r>
              <a:rPr lang="en-US" dirty="0"/>
              <a:t>If an application is closed and a new application is started all information from the previous application is used if still valid (Example if an application is closed due to the MA 570 not being received by day 86, if the PC is received the new application will use the information from the IVA and the FED on record if the information has been received within 12 months.</a:t>
            </a:r>
          </a:p>
          <a:p>
            <a:pPr marL="285750" indent="-285750">
              <a:buFont typeface="Arial" panose="020B0604020202020204" pitchFamily="34" charset="0"/>
              <a:buChar char="•"/>
            </a:pPr>
            <a:r>
              <a:rPr lang="en-US" dirty="0"/>
              <a:t>The new Enrollment Services contract incorporates additional functions to aid applicants in gathering verification documents for the CAO</a:t>
            </a:r>
          </a:p>
          <a:p>
            <a:pPr marL="285750" indent="-285750">
              <a:buFont typeface="Arial" panose="020B0604020202020204" pitchFamily="34" charset="0"/>
              <a:buChar char="•"/>
            </a:pPr>
            <a:r>
              <a:rPr lang="en-US" dirty="0"/>
              <a:t>The IEB has required steps and procedures to complete before closing an application.</a:t>
            </a:r>
          </a:p>
          <a:p>
            <a:pPr marL="742950" lvl="1" indent="-285750">
              <a:buFont typeface="Arial" panose="020B0604020202020204" pitchFamily="34" charset="0"/>
              <a:buChar char="•"/>
            </a:pPr>
            <a:r>
              <a:rPr lang="en-US" dirty="0"/>
              <a:t>IEB is required to follow up with doctor and applicant if PC has not been received, follow up occurs at defined timeframes before day 86</a:t>
            </a:r>
          </a:p>
          <a:p>
            <a:pPr marL="742950" lvl="1" indent="-285750">
              <a:buFont typeface="Arial" panose="020B0604020202020204" pitchFamily="34" charset="0"/>
              <a:buChar char="•"/>
            </a:pPr>
            <a:r>
              <a:rPr lang="en-US" dirty="0"/>
              <a:t>For applicants that are unable to be contacted the IEB </a:t>
            </a:r>
            <a:r>
              <a:rPr lang="en-US" dirty="0" err="1"/>
              <a:t>isrequired</a:t>
            </a:r>
            <a:r>
              <a:rPr lang="en-US" dirty="0"/>
              <a:t> to make 3 attempts on different days and a manual call before closing </a:t>
            </a:r>
            <a:r>
              <a:rPr lang="en-US"/>
              <a:t>an application.</a:t>
            </a:r>
            <a:endParaRPr lang="en-US" dirty="0"/>
          </a:p>
          <a:p>
            <a:pPr marL="285750" indent="-2857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18</a:t>
            </a:fld>
            <a:endParaRPr lang="en-US"/>
          </a:p>
        </p:txBody>
      </p:sp>
    </p:spTree>
    <p:extLst>
      <p:ext uri="{BB962C8B-B14F-4D97-AF65-F5344CB8AC3E}">
        <p14:creationId xmlns:p14="http://schemas.microsoft.com/office/powerpoint/2010/main" val="299387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19</a:t>
            </a:fld>
            <a:endParaRPr lang="en-US" dirty="0"/>
          </a:p>
        </p:txBody>
      </p:sp>
    </p:spTree>
    <p:extLst>
      <p:ext uri="{BB962C8B-B14F-4D97-AF65-F5344CB8AC3E}">
        <p14:creationId xmlns:p14="http://schemas.microsoft.com/office/powerpoint/2010/main" val="1505524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27155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838411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874845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942207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203231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24</a:t>
            </a:fld>
            <a:endParaRPr lang="en-US"/>
          </a:p>
        </p:txBody>
      </p:sp>
    </p:spTree>
    <p:extLst>
      <p:ext uri="{BB962C8B-B14F-4D97-AF65-F5344CB8AC3E}">
        <p14:creationId xmlns:p14="http://schemas.microsoft.com/office/powerpoint/2010/main" val="69333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56081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98896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144593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15000"/>
              </a:lnSpc>
              <a:spcBef>
                <a:spcPts val="0"/>
              </a:spcBef>
              <a:spcAft>
                <a:spcPts val="0"/>
              </a:spcAft>
              <a:buFont typeface="Courier New" panose="02070309020205020404" pitchFamily="49" charset="0"/>
              <a:buChar char="o"/>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6</a:t>
            </a:fld>
            <a:endParaRPr lang="en-US"/>
          </a:p>
        </p:txBody>
      </p:sp>
    </p:spTree>
    <p:extLst>
      <p:ext uri="{BB962C8B-B14F-4D97-AF65-F5344CB8AC3E}">
        <p14:creationId xmlns:p14="http://schemas.microsoft.com/office/powerpoint/2010/main" val="2338965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15000"/>
              </a:lnSpc>
              <a:spcBef>
                <a:spcPts val="0"/>
              </a:spcBef>
              <a:spcAft>
                <a:spcPts val="0"/>
              </a:spcAft>
              <a:buFont typeface="Courier New" panose="02070309020205020404" pitchFamily="49" charset="0"/>
              <a:buChar char="o"/>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7</a:t>
            </a:fld>
            <a:endParaRPr lang="en-US"/>
          </a:p>
        </p:txBody>
      </p:sp>
    </p:spTree>
    <p:extLst>
      <p:ext uri="{BB962C8B-B14F-4D97-AF65-F5344CB8AC3E}">
        <p14:creationId xmlns:p14="http://schemas.microsoft.com/office/powerpoint/2010/main" val="93197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202063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2737444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3AA7710-7AA8-4BFB-9B05-DA28EA2DBFCB}"/>
              </a:ext>
            </a:extLst>
          </p:cNvPr>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8C4D6CD0-600E-4180-8021-3E3B7D6F93EE}" type="datetime1">
              <a:rPr lang="en-US" smtClean="0"/>
              <a:t>4/17/2023</a:t>
            </a:fld>
            <a:endParaRPr lang="en-US" dirty="0"/>
          </a:p>
        </p:txBody>
      </p:sp>
      <p:sp>
        <p:nvSpPr>
          <p:cNvPr id="5"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6680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7"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91772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7"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BBB3F7D-0CC0-41B9-8732-B3E51BD54650}" type="datetime1">
              <a:rPr lang="en-US" smtClean="0"/>
              <a:t>4/17/2023</a:t>
            </a:fld>
            <a:endParaRPr lang="en-US"/>
          </a:p>
        </p:txBody>
      </p:sp>
      <p:sp>
        <p:nvSpPr>
          <p:cNvPr id="8"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3319597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EEDB610-CF8D-4BDF-BEA4-7668B6BB7B58}" type="datetime1">
              <a:rPr lang="en-US" smtClean="0"/>
              <a:t>4/17/2023</a:t>
            </a:fld>
            <a:endParaRPr lang="en-US"/>
          </a:p>
        </p:txBody>
      </p:sp>
      <p:sp>
        <p:nvSpPr>
          <p:cNvPr id="6"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93869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F823D1D7-2158-42F9-8817-DAB3BA1A54AB}" type="datetime1">
              <a:rPr lang="en-US" smtClean="0"/>
              <a:t>4/17/2023</a:t>
            </a:fld>
            <a:endParaRPr lang="en-US" dirty="0"/>
          </a:p>
        </p:txBody>
      </p:sp>
      <p:sp>
        <p:nvSpPr>
          <p:cNvPr id="12"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F39446E-C8F2-4DAB-9E26-7B9E0A4FFA32}" type="datetime1">
              <a:rPr lang="en-US" smtClean="0"/>
              <a:t>4/17/2023</a:t>
            </a:fld>
            <a:endParaRPr lang="en-US" dirty="0"/>
          </a:p>
        </p:txBody>
      </p:sp>
      <p:sp>
        <p:nvSpPr>
          <p:cNvPr id="10"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7"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DFA1F22F-3B4E-46D5-BA97-BA97134BA5DE}" type="datetime1">
              <a:rPr lang="en-US" smtClean="0"/>
              <a:t>4/17/2023</a:t>
            </a:fld>
            <a:endParaRPr lang="en-US" dirty="0"/>
          </a:p>
        </p:txBody>
      </p:sp>
      <p:sp>
        <p:nvSpPr>
          <p:cNvPr id="8"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7289B80-B535-4D7A-8B18-19ADBDC2B422}" type="datetime1">
              <a:rPr lang="en-US" smtClean="0"/>
              <a:t>4/17/2023</a:t>
            </a:fld>
            <a:endParaRPr lang="en-US" dirty="0"/>
          </a:p>
        </p:txBody>
      </p:sp>
      <p:sp>
        <p:nvSpPr>
          <p:cNvPr id="6"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99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2113E2D6-E0A6-4188-9D48-BD346E684EA6}" type="datetime1">
              <a:rPr lang="en-US" smtClean="0"/>
              <a:t>4/17/2023</a:t>
            </a:fld>
            <a:endParaRPr lang="en-US"/>
          </a:p>
        </p:txBody>
      </p:sp>
      <p:sp>
        <p:nvSpPr>
          <p:cNvPr id="5"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71753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3B2AE55-D07C-4D5E-B015-AE60E36AF14E}" type="datetime1">
              <a:rPr lang="en-US" smtClean="0"/>
              <a:t>4/17/2023</a:t>
            </a:fld>
            <a:endParaRPr lang="en-US"/>
          </a:p>
        </p:txBody>
      </p:sp>
      <p:sp>
        <p:nvSpPr>
          <p:cNvPr id="12"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759854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9" name="Rectangle 4"/>
          <p:cNvSpPr>
            <a:spLocks noGrp="1" noChangeArrowheads="1"/>
          </p:cNvSpPr>
          <p:nvPr>
            <p:ph type="dt" sz="half" idx="10"/>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92B7969E-711E-47A4-8884-5B747F4773FF}" type="datetime1">
              <a:rPr lang="en-US" smtClean="0"/>
              <a:t>4/17/2023</a:t>
            </a:fld>
            <a:endParaRPr lang="en-US"/>
          </a:p>
        </p:txBody>
      </p:sp>
      <p:sp>
        <p:nvSpPr>
          <p:cNvPr id="10"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3053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5BA9F86C-7351-4D36-AA24-9F9B27C86364}" type="datetime1">
              <a:rPr lang="en-US" smtClean="0"/>
              <a:t>4/17/2023</a:t>
            </a:fld>
            <a:endParaRPr lang="en-US" dirty="0"/>
          </a:p>
        </p:txBody>
      </p:sp>
      <p:sp>
        <p:nvSpPr>
          <p:cNvPr id="7"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301"/>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4"/>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dt="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29E089-CB14-4FF5-BB88-AA82D9B19BF8}" type="datetime1">
              <a:rPr lang="en-US" smtClean="0"/>
              <a:t>4/17/2023</a:t>
            </a:fld>
            <a:endParaRPr lang="en-US"/>
          </a:p>
        </p:txBody>
      </p:sp>
      <p:sp>
        <p:nvSpPr>
          <p:cNvPr id="7"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301"/>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4"/>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extLst>
      <p:ext uri="{BB962C8B-B14F-4D97-AF65-F5344CB8AC3E}">
        <p14:creationId xmlns:p14="http://schemas.microsoft.com/office/powerpoint/2010/main" val="343903196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microsoft.com/office/2018/10/relationships/comments" Target="../comments/modernComment_103_1916E93C.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905000"/>
          </a:xfrm>
        </p:spPr>
        <p:txBody>
          <a:bodyPr/>
          <a:lstStyle/>
          <a:p>
            <a:r>
              <a:rPr lang="en-US" sz="4000" dirty="0">
                <a:solidFill>
                  <a:srgbClr val="000000"/>
                </a:solidFill>
              </a:rPr>
              <a:t>OLTL Updates</a:t>
            </a:r>
            <a:br>
              <a:rPr lang="en-US" sz="4000" dirty="0">
                <a:solidFill>
                  <a:srgbClr val="000000"/>
                </a:solidFill>
              </a:rPr>
            </a:br>
            <a:r>
              <a:rPr lang="en-US" sz="4000" dirty="0">
                <a:solidFill>
                  <a:srgbClr val="000000"/>
                </a:solidFill>
              </a:rPr>
              <a:t>LTSS Sub MAAC</a:t>
            </a:r>
            <a:endParaRPr lang="en-US" sz="3600" dirty="0"/>
          </a:p>
        </p:txBody>
      </p:sp>
      <p:sp>
        <p:nvSpPr>
          <p:cNvPr id="3" name="Subtitle 2"/>
          <p:cNvSpPr>
            <a:spLocks noGrp="1"/>
          </p:cNvSpPr>
          <p:nvPr>
            <p:ph type="subTitle" idx="1"/>
          </p:nvPr>
        </p:nvSpPr>
        <p:spPr>
          <a:xfrm>
            <a:off x="1371600" y="4724400"/>
            <a:ext cx="6400800" cy="1752600"/>
          </a:xfrm>
        </p:spPr>
        <p:txBody>
          <a:bodyPr/>
          <a:lstStyle/>
          <a:p>
            <a:r>
              <a:rPr lang="en-US" dirty="0"/>
              <a:t>April 18, 2023</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a:t>
            </a:fld>
            <a:endParaRPr lang="en-US"/>
          </a:p>
        </p:txBody>
      </p:sp>
    </p:spTree>
    <p:extLst>
      <p:ext uri="{BB962C8B-B14F-4D97-AF65-F5344CB8AC3E}">
        <p14:creationId xmlns:p14="http://schemas.microsoft.com/office/powerpoint/2010/main" val="356021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Fiscal Year 2023-2024 Budget</a:t>
            </a:r>
          </a:p>
        </p:txBody>
      </p:sp>
      <p:sp>
        <p:nvSpPr>
          <p:cNvPr id="3" name="Content Placeholder 2"/>
          <p:cNvSpPr>
            <a:spLocks noGrp="1"/>
          </p:cNvSpPr>
          <p:nvPr>
            <p:ph sz="quarter" idx="13"/>
          </p:nvPr>
        </p:nvSpPr>
        <p:spPr>
          <a:xfrm>
            <a:off x="457200" y="1219200"/>
            <a:ext cx="8229600" cy="4800600"/>
          </a:xfrm>
        </p:spPr>
        <p:txBody>
          <a:bodyPr/>
          <a:lstStyle/>
          <a:p>
            <a:pPr lvl="1">
              <a:lnSpc>
                <a:spcPct val="150000"/>
              </a:lnSpc>
            </a:pPr>
            <a:endParaRPr lang="en-US" sz="1600" dirty="0"/>
          </a:p>
          <a:p>
            <a:pPr lvl="1">
              <a:lnSpc>
                <a:spcPct val="150000"/>
              </a:lnSpc>
            </a:pPr>
            <a:endParaRPr lang="en-US" sz="1200" dirty="0"/>
          </a:p>
          <a:p>
            <a:pPr marL="457200" lvl="1" indent="0">
              <a:lnSpc>
                <a:spcPct val="150000"/>
              </a:lnSpc>
              <a:buNone/>
            </a:pPr>
            <a:endParaRPr lang="en-US" sz="1800" dirty="0"/>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graphicFrame>
        <p:nvGraphicFramePr>
          <p:cNvPr id="8" name="Chart 7">
            <a:extLst>
              <a:ext uri="{FF2B5EF4-FFF2-40B4-BE49-F238E27FC236}">
                <a16:creationId xmlns:a16="http://schemas.microsoft.com/office/drawing/2014/main" id="{0684A02E-E8A0-444F-8B11-A70E8A8804AB}"/>
              </a:ext>
            </a:extLst>
          </p:cNvPr>
          <p:cNvGraphicFramePr>
            <a:graphicFrameLocks/>
          </p:cNvGraphicFramePr>
          <p:nvPr>
            <p:extLst>
              <p:ext uri="{D42A27DB-BD31-4B8C-83A1-F6EECF244321}">
                <p14:modId xmlns:p14="http://schemas.microsoft.com/office/powerpoint/2010/main" val="609688670"/>
              </p:ext>
            </p:extLst>
          </p:nvPr>
        </p:nvGraphicFramePr>
        <p:xfrm>
          <a:off x="457200" y="1147762"/>
          <a:ext cx="8229599" cy="4562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267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Fiscal Year 2023-2024 Budget</a:t>
            </a:r>
          </a:p>
        </p:txBody>
      </p:sp>
      <p:sp>
        <p:nvSpPr>
          <p:cNvPr id="3" name="Content Placeholder 2"/>
          <p:cNvSpPr>
            <a:spLocks noGrp="1"/>
          </p:cNvSpPr>
          <p:nvPr>
            <p:ph sz="quarter" idx="13"/>
          </p:nvPr>
        </p:nvSpPr>
        <p:spPr>
          <a:xfrm>
            <a:off x="457200" y="1219200"/>
            <a:ext cx="8229600" cy="4800600"/>
          </a:xfrm>
        </p:spPr>
        <p:txBody>
          <a:bodyPr/>
          <a:lstStyle/>
          <a:p>
            <a:pPr lvl="1">
              <a:lnSpc>
                <a:spcPct val="150000"/>
              </a:lnSpc>
            </a:pPr>
            <a:endParaRPr lang="en-US" sz="1600" dirty="0"/>
          </a:p>
          <a:p>
            <a:pPr lvl="1">
              <a:lnSpc>
                <a:spcPct val="150000"/>
              </a:lnSpc>
            </a:pPr>
            <a:endParaRPr lang="en-US" sz="1200" dirty="0"/>
          </a:p>
          <a:p>
            <a:pPr marL="457200" lvl="1" indent="0">
              <a:lnSpc>
                <a:spcPct val="150000"/>
              </a:lnSpc>
              <a:buNone/>
            </a:pPr>
            <a:endParaRPr lang="en-US" sz="1800" dirty="0"/>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6" name="Text Placeholder 3">
            <a:extLst>
              <a:ext uri="{FF2B5EF4-FFF2-40B4-BE49-F238E27FC236}">
                <a16:creationId xmlns:a16="http://schemas.microsoft.com/office/drawing/2014/main" id="{90D6C480-7553-4611-8EAA-2FE3061C4350}"/>
              </a:ext>
            </a:extLst>
          </p:cNvPr>
          <p:cNvSpPr txBox="1">
            <a:spLocks/>
          </p:cNvSpPr>
          <p:nvPr/>
        </p:nvSpPr>
        <p:spPr>
          <a:xfrm>
            <a:off x="152400" y="1067676"/>
            <a:ext cx="8500269" cy="4875924"/>
          </a:xfrm>
          <a:prstGeom prst="rect">
            <a:avLst/>
          </a:prstGeom>
        </p:spPr>
        <p:txBody>
          <a:bodyPr>
            <a:normAutofit lnSpcReduction="10000"/>
          </a:bodyPr>
          <a:lst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a:lstStyle>
          <a:p>
            <a:pPr marL="514350" marR="0" lvl="1" indent="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Community HealthChoices</a:t>
            </a:r>
          </a:p>
          <a:p>
            <a:pPr marL="974725" marR="0" lvl="3"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Medical Assistance Managed LTSS (Capitation)</a:t>
            </a:r>
          </a:p>
          <a:p>
            <a:pPr marL="974725" marR="0" lvl="3"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OLTL Grants &amp; Operating Contracts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kern="0" dirty="0">
              <a:solidFill>
                <a:srgbClr val="000000"/>
              </a:solidFill>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1100" kern="0" dirty="0">
                <a:solidFill>
                  <a:srgbClr val="000000"/>
                </a:solidFill>
                <a:latin typeface="Arial"/>
              </a:rPr>
              <a:t>           </a:t>
            </a:r>
            <a:r>
              <a:rPr kumimoji="0" lang="en-US" sz="1100" b="0" i="0" u="none" strike="noStrike" kern="0" cap="none" spc="0" normalizeH="0" baseline="30000" noProof="0" dirty="0">
                <a:ln>
                  <a:noFill/>
                </a:ln>
                <a:solidFill>
                  <a:srgbClr val="000000"/>
                </a:solidFill>
                <a:effectLst/>
                <a:uLnTx/>
                <a:uFillTx/>
                <a:latin typeface="Arial"/>
                <a:ea typeface="ＭＳ Ｐゴシック" pitchFamily="-111" charset="-128"/>
              </a:rPr>
              <a:t>1</a:t>
            </a: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Includes appropriation and executive authorization reductions vs. Act 1-A of 2022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           </a:t>
            </a:r>
            <a:r>
              <a:rPr kumimoji="0" lang="en-US" sz="1100" b="0" i="0" u="none" strike="noStrike" kern="0" cap="none" spc="0" normalizeH="0" baseline="30000" noProof="0" dirty="0">
                <a:ln>
                  <a:noFill/>
                </a:ln>
                <a:solidFill>
                  <a:srgbClr val="000000"/>
                </a:solidFill>
                <a:effectLst/>
                <a:uLnTx/>
                <a:uFillTx/>
                <a:latin typeface="Arial"/>
                <a:ea typeface="ＭＳ Ｐゴシック" pitchFamily="-111" charset="-128"/>
              </a:rPr>
              <a:t>2</a:t>
            </a: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Includes Lottery and Tobacco Funds</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1100" kern="0" dirty="0">
                <a:solidFill>
                  <a:srgbClr val="000000"/>
                </a:solidFill>
                <a:latin typeface="Arial"/>
              </a:rPr>
              <a:t>           </a:t>
            </a:r>
            <a:r>
              <a:rPr lang="en-US" sz="1100" kern="0" baseline="30000" dirty="0">
                <a:solidFill>
                  <a:srgbClr val="000000"/>
                </a:solidFill>
                <a:latin typeface="Arial"/>
              </a:rPr>
              <a:t>3</a:t>
            </a:r>
            <a:r>
              <a:rPr lang="en-US" sz="1100" kern="0" dirty="0">
                <a:solidFill>
                  <a:srgbClr val="000000"/>
                </a:solidFill>
                <a:latin typeface="Arial"/>
              </a:rPr>
              <a:t>Other revenue sources include assessments and intergovernmental transfers</a:t>
            </a:r>
            <a:endPar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p:txBody>
      </p:sp>
      <p:grpSp>
        <p:nvGrpSpPr>
          <p:cNvPr id="7" name="Group 4">
            <a:extLst>
              <a:ext uri="{FF2B5EF4-FFF2-40B4-BE49-F238E27FC236}">
                <a16:creationId xmlns:a16="http://schemas.microsoft.com/office/drawing/2014/main" id="{655EA7F2-7B45-4059-9608-9F18C984E2F1}"/>
              </a:ext>
            </a:extLst>
          </p:cNvPr>
          <p:cNvGrpSpPr>
            <a:grpSpLocks noChangeAspect="1"/>
          </p:cNvGrpSpPr>
          <p:nvPr/>
        </p:nvGrpSpPr>
        <p:grpSpPr bwMode="auto">
          <a:xfrm>
            <a:off x="989424" y="2492592"/>
            <a:ext cx="7304460" cy="3451008"/>
            <a:chOff x="624" y="1693"/>
            <a:chExt cx="4352" cy="1986"/>
          </a:xfrm>
        </p:grpSpPr>
        <p:sp>
          <p:nvSpPr>
            <p:cNvPr id="8" name="AutoShape 3">
              <a:extLst>
                <a:ext uri="{FF2B5EF4-FFF2-40B4-BE49-F238E27FC236}">
                  <a16:creationId xmlns:a16="http://schemas.microsoft.com/office/drawing/2014/main" id="{83FA2392-CA50-469B-A7F3-A765DDFABF4C}"/>
                </a:ext>
              </a:extLst>
            </p:cNvPr>
            <p:cNvSpPr>
              <a:spLocks noChangeAspect="1" noChangeArrowheads="1" noTextEdit="1"/>
            </p:cNvSpPr>
            <p:nvPr/>
          </p:nvSpPr>
          <p:spPr bwMode="auto">
            <a:xfrm>
              <a:off x="624" y="1728"/>
              <a:ext cx="4269" cy="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ＭＳ Ｐゴシック" pitchFamily="-106" charset="-128"/>
                <a:cs typeface="Arial" charset="0"/>
              </a:endParaRPr>
            </a:p>
          </p:txBody>
        </p:sp>
        <p:sp>
          <p:nvSpPr>
            <p:cNvPr id="9" name="Rectangle 5">
              <a:extLst>
                <a:ext uri="{FF2B5EF4-FFF2-40B4-BE49-F238E27FC236}">
                  <a16:creationId xmlns:a16="http://schemas.microsoft.com/office/drawing/2014/main" id="{F055DA68-0449-405C-B005-7351CFE7F625}"/>
                </a:ext>
              </a:extLst>
            </p:cNvPr>
            <p:cNvSpPr>
              <a:spLocks noChangeArrowheads="1"/>
            </p:cNvSpPr>
            <p:nvPr/>
          </p:nvSpPr>
          <p:spPr bwMode="auto">
            <a:xfrm>
              <a:off x="673" y="1733"/>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3" name="Rectangle 9">
              <a:extLst>
                <a:ext uri="{FF2B5EF4-FFF2-40B4-BE49-F238E27FC236}">
                  <a16:creationId xmlns:a16="http://schemas.microsoft.com/office/drawing/2014/main" id="{B33AF625-7EEB-4AFE-AB43-A4174FBFFAB8}"/>
                </a:ext>
              </a:extLst>
            </p:cNvPr>
            <p:cNvSpPr>
              <a:spLocks noChangeArrowheads="1"/>
            </p:cNvSpPr>
            <p:nvPr/>
          </p:nvSpPr>
          <p:spPr bwMode="auto">
            <a:xfrm>
              <a:off x="2819"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4" name="Rectangle 10">
              <a:extLst>
                <a:ext uri="{FF2B5EF4-FFF2-40B4-BE49-F238E27FC236}">
                  <a16:creationId xmlns:a16="http://schemas.microsoft.com/office/drawing/2014/main" id="{7388EB58-92D3-4609-9314-B48F14FF2557}"/>
                </a:ext>
              </a:extLst>
            </p:cNvPr>
            <p:cNvSpPr>
              <a:spLocks noChangeArrowheads="1"/>
            </p:cNvSpPr>
            <p:nvPr/>
          </p:nvSpPr>
          <p:spPr bwMode="auto">
            <a:xfrm>
              <a:off x="2117" y="1694"/>
              <a:ext cx="721"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2022-23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Available</a:t>
              </a:r>
              <a:r>
                <a:rPr kumimoji="0" lang="en-US" altLang="en-US" sz="2000" b="1"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1</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5" name="Rectangle 11">
              <a:extLst>
                <a:ext uri="{FF2B5EF4-FFF2-40B4-BE49-F238E27FC236}">
                  <a16:creationId xmlns:a16="http://schemas.microsoft.com/office/drawing/2014/main" id="{79FDE114-3115-40F1-8EA7-9CEA7F718DF3}"/>
                </a:ext>
              </a:extLst>
            </p:cNvPr>
            <p:cNvSpPr>
              <a:spLocks noChangeArrowheads="1"/>
            </p:cNvSpPr>
            <p:nvPr/>
          </p:nvSpPr>
          <p:spPr bwMode="auto">
            <a:xfrm>
              <a:off x="2680"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9" name="Rectangle 15">
              <a:extLst>
                <a:ext uri="{FF2B5EF4-FFF2-40B4-BE49-F238E27FC236}">
                  <a16:creationId xmlns:a16="http://schemas.microsoft.com/office/drawing/2014/main" id="{14DDB86B-AA58-44B5-95D2-57058C61F38D}"/>
                </a:ext>
              </a:extLst>
            </p:cNvPr>
            <p:cNvSpPr>
              <a:spLocks noChangeArrowheads="1"/>
            </p:cNvSpPr>
            <p:nvPr/>
          </p:nvSpPr>
          <p:spPr bwMode="auto">
            <a:xfrm>
              <a:off x="3149" y="1693"/>
              <a:ext cx="542"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2023-24</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Request</a:t>
              </a:r>
            </a:p>
          </p:txBody>
        </p:sp>
        <p:sp>
          <p:nvSpPr>
            <p:cNvPr id="20" name="Rectangle 16">
              <a:extLst>
                <a:ext uri="{FF2B5EF4-FFF2-40B4-BE49-F238E27FC236}">
                  <a16:creationId xmlns:a16="http://schemas.microsoft.com/office/drawing/2014/main" id="{AE2F35BC-3ACC-4500-B7F6-1C921828730F}"/>
                </a:ext>
              </a:extLst>
            </p:cNvPr>
            <p:cNvSpPr>
              <a:spLocks noChangeArrowheads="1"/>
            </p:cNvSpPr>
            <p:nvPr/>
          </p:nvSpPr>
          <p:spPr bwMode="auto">
            <a:xfrm>
              <a:off x="3768"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1" name="Rectangle 17">
              <a:extLst>
                <a:ext uri="{FF2B5EF4-FFF2-40B4-BE49-F238E27FC236}">
                  <a16:creationId xmlns:a16="http://schemas.microsoft.com/office/drawing/2014/main" id="{0D807509-4FCE-4F5B-B3FF-5CD6A64DA527}"/>
                </a:ext>
              </a:extLst>
            </p:cNvPr>
            <p:cNvSpPr>
              <a:spLocks noChangeArrowheads="1"/>
            </p:cNvSpPr>
            <p:nvPr/>
          </p:nvSpPr>
          <p:spPr bwMode="auto">
            <a:xfrm>
              <a:off x="4123" y="1732"/>
              <a:ext cx="57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Change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2" name="Rectangle 18">
              <a:extLst>
                <a:ext uri="{FF2B5EF4-FFF2-40B4-BE49-F238E27FC236}">
                  <a16:creationId xmlns:a16="http://schemas.microsoft.com/office/drawing/2014/main" id="{C8096AA4-8719-4DED-B913-A7F00B5D0A5D}"/>
                </a:ext>
              </a:extLst>
            </p:cNvPr>
            <p:cNvSpPr>
              <a:spLocks noChangeArrowheads="1"/>
            </p:cNvSpPr>
            <p:nvPr/>
          </p:nvSpPr>
          <p:spPr bwMode="auto">
            <a:xfrm>
              <a:off x="4630"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3" name="Rectangle 19">
              <a:extLst>
                <a:ext uri="{FF2B5EF4-FFF2-40B4-BE49-F238E27FC236}">
                  <a16:creationId xmlns:a16="http://schemas.microsoft.com/office/drawing/2014/main" id="{456CB173-FD7D-4CB0-B45A-1D3D373A6013}"/>
                </a:ext>
              </a:extLst>
            </p:cNvPr>
            <p:cNvSpPr>
              <a:spLocks noChangeArrowheads="1"/>
            </p:cNvSpPr>
            <p:nvPr/>
          </p:nvSpPr>
          <p:spPr bwMode="auto">
            <a:xfrm>
              <a:off x="4359" y="1912"/>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4" name="Rectangle 20">
              <a:extLst>
                <a:ext uri="{FF2B5EF4-FFF2-40B4-BE49-F238E27FC236}">
                  <a16:creationId xmlns:a16="http://schemas.microsoft.com/office/drawing/2014/main" id="{2C74CB19-49BB-4C02-AA96-F8B0112C6101}"/>
                </a:ext>
              </a:extLst>
            </p:cNvPr>
            <p:cNvSpPr>
              <a:spLocks noChangeArrowheads="1"/>
            </p:cNvSpPr>
            <p:nvPr/>
          </p:nvSpPr>
          <p:spPr bwMode="auto">
            <a:xfrm>
              <a:off x="673" y="2119"/>
              <a:ext cx="48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State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5" name="Rectangle 21">
              <a:extLst>
                <a:ext uri="{FF2B5EF4-FFF2-40B4-BE49-F238E27FC236}">
                  <a16:creationId xmlns:a16="http://schemas.microsoft.com/office/drawing/2014/main" id="{64EF9B32-2F91-4EC1-BD68-16B6DA06CF09}"/>
                </a:ext>
              </a:extLst>
            </p:cNvPr>
            <p:cNvSpPr>
              <a:spLocks noChangeArrowheads="1"/>
            </p:cNvSpPr>
            <p:nvPr/>
          </p:nvSpPr>
          <p:spPr bwMode="auto">
            <a:xfrm>
              <a:off x="1133" y="2119"/>
              <a:ext cx="53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Funds</a:t>
              </a:r>
              <a:r>
                <a:rPr kumimoji="0" lang="en-US" altLang="en-US" sz="22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2</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7" name="Rectangle 23">
              <a:extLst>
                <a:ext uri="{FF2B5EF4-FFF2-40B4-BE49-F238E27FC236}">
                  <a16:creationId xmlns:a16="http://schemas.microsoft.com/office/drawing/2014/main" id="{90CE4E95-C801-4316-9F2A-4E024C6FC27A}"/>
                </a:ext>
              </a:extLst>
            </p:cNvPr>
            <p:cNvSpPr>
              <a:spLocks noChangeArrowheads="1"/>
            </p:cNvSpPr>
            <p:nvPr/>
          </p:nvSpPr>
          <p:spPr bwMode="auto">
            <a:xfrm>
              <a:off x="2167" y="2119"/>
              <a:ext cx="78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$4.841B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8" name="Rectangle 25">
              <a:extLst>
                <a:ext uri="{FF2B5EF4-FFF2-40B4-BE49-F238E27FC236}">
                  <a16:creationId xmlns:a16="http://schemas.microsoft.com/office/drawing/2014/main" id="{44C04000-F57B-48E1-9F47-6FBE8F7E8BD2}"/>
                </a:ext>
              </a:extLst>
            </p:cNvPr>
            <p:cNvSpPr>
              <a:spLocks noChangeArrowheads="1"/>
            </p:cNvSpPr>
            <p:nvPr/>
          </p:nvSpPr>
          <p:spPr bwMode="auto">
            <a:xfrm>
              <a:off x="2756" y="2119"/>
              <a:ext cx="12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9" name="Rectangle 26">
              <a:extLst>
                <a:ext uri="{FF2B5EF4-FFF2-40B4-BE49-F238E27FC236}">
                  <a16:creationId xmlns:a16="http://schemas.microsoft.com/office/drawing/2014/main" id="{897C0F37-DFB9-4963-8031-D5BB9F97FD4E}"/>
                </a:ext>
              </a:extLst>
            </p:cNvPr>
            <p:cNvSpPr>
              <a:spLocks noChangeArrowheads="1"/>
            </p:cNvSpPr>
            <p:nvPr/>
          </p:nvSpPr>
          <p:spPr bwMode="auto">
            <a:xfrm>
              <a:off x="3187" y="2119"/>
              <a:ext cx="627"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$5.716B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0" name="Rectangle 28">
              <a:extLst>
                <a:ext uri="{FF2B5EF4-FFF2-40B4-BE49-F238E27FC236}">
                  <a16:creationId xmlns:a16="http://schemas.microsoft.com/office/drawing/2014/main" id="{312A3C04-90F0-4864-B55E-F823B1CCC2E5}"/>
                </a:ext>
              </a:extLst>
            </p:cNvPr>
            <p:cNvSpPr>
              <a:spLocks noChangeArrowheads="1"/>
            </p:cNvSpPr>
            <p:nvPr/>
          </p:nvSpPr>
          <p:spPr bwMode="auto">
            <a:xfrm>
              <a:off x="3726"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1" name="Rectangle 29">
              <a:extLst>
                <a:ext uri="{FF2B5EF4-FFF2-40B4-BE49-F238E27FC236}">
                  <a16:creationId xmlns:a16="http://schemas.microsoft.com/office/drawing/2014/main" id="{CA8234B1-F176-4108-B398-06335D66F31F}"/>
                </a:ext>
              </a:extLst>
            </p:cNvPr>
            <p:cNvSpPr>
              <a:spLocks noChangeArrowheads="1"/>
            </p:cNvSpPr>
            <p:nvPr/>
          </p:nvSpPr>
          <p:spPr bwMode="auto">
            <a:xfrm>
              <a:off x="4139" y="2119"/>
              <a:ext cx="45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2" name="Rectangle 30">
              <a:extLst>
                <a:ext uri="{FF2B5EF4-FFF2-40B4-BE49-F238E27FC236}">
                  <a16:creationId xmlns:a16="http://schemas.microsoft.com/office/drawing/2014/main" id="{EAECA6DD-A029-4F47-B4FD-CE1BFDE0D29E}"/>
                </a:ext>
              </a:extLst>
            </p:cNvPr>
            <p:cNvSpPr>
              <a:spLocks noChangeArrowheads="1"/>
            </p:cNvSpPr>
            <p:nvPr/>
          </p:nvSpPr>
          <p:spPr bwMode="auto">
            <a:xfrm>
              <a:off x="4187" y="2119"/>
              <a:ext cx="705"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$875.0M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3" name="Rectangle 31">
              <a:extLst>
                <a:ext uri="{FF2B5EF4-FFF2-40B4-BE49-F238E27FC236}">
                  <a16:creationId xmlns:a16="http://schemas.microsoft.com/office/drawing/2014/main" id="{80AAF464-E494-487E-BE45-94B88C816DC4}"/>
                </a:ext>
              </a:extLst>
            </p:cNvPr>
            <p:cNvSpPr>
              <a:spLocks noChangeArrowheads="1"/>
            </p:cNvSpPr>
            <p:nvPr/>
          </p:nvSpPr>
          <p:spPr bwMode="auto">
            <a:xfrm>
              <a:off x="4432" y="21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4" name="Rectangle 32">
              <a:extLst>
                <a:ext uri="{FF2B5EF4-FFF2-40B4-BE49-F238E27FC236}">
                  <a16:creationId xmlns:a16="http://schemas.microsoft.com/office/drawing/2014/main" id="{A13D4D6A-5924-406D-978A-0821A93068AA}"/>
                </a:ext>
              </a:extLst>
            </p:cNvPr>
            <p:cNvSpPr>
              <a:spLocks noChangeArrowheads="1"/>
            </p:cNvSpPr>
            <p:nvPr/>
          </p:nvSpPr>
          <p:spPr bwMode="auto">
            <a:xfrm>
              <a:off x="4579"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5" name="Rectangle 33">
              <a:extLst>
                <a:ext uri="{FF2B5EF4-FFF2-40B4-BE49-F238E27FC236}">
                  <a16:creationId xmlns:a16="http://schemas.microsoft.com/office/drawing/2014/main" id="{1EAB2D27-2AA5-425B-BCFD-F176EC4C3509}"/>
                </a:ext>
              </a:extLst>
            </p:cNvPr>
            <p:cNvSpPr>
              <a:spLocks noChangeArrowheads="1"/>
            </p:cNvSpPr>
            <p:nvPr/>
          </p:nvSpPr>
          <p:spPr bwMode="auto">
            <a:xfrm>
              <a:off x="673" y="2322"/>
              <a:ext cx="1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Federal Funds</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6" name="Rectangle 34">
              <a:extLst>
                <a:ext uri="{FF2B5EF4-FFF2-40B4-BE49-F238E27FC236}">
                  <a16:creationId xmlns:a16="http://schemas.microsoft.com/office/drawing/2014/main" id="{85779DB9-02FB-4C9F-A612-9226AC550A88}"/>
                </a:ext>
              </a:extLst>
            </p:cNvPr>
            <p:cNvSpPr>
              <a:spLocks noChangeArrowheads="1"/>
            </p:cNvSpPr>
            <p:nvPr/>
          </p:nvSpPr>
          <p:spPr bwMode="auto">
            <a:xfrm>
              <a:off x="1809" y="2322"/>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7" name="Rectangle 35">
              <a:extLst>
                <a:ext uri="{FF2B5EF4-FFF2-40B4-BE49-F238E27FC236}">
                  <a16:creationId xmlns:a16="http://schemas.microsoft.com/office/drawing/2014/main" id="{8A5C3D3A-7BBC-4872-BCBC-D5E34A6CF089}"/>
                </a:ext>
              </a:extLst>
            </p:cNvPr>
            <p:cNvSpPr>
              <a:spLocks noChangeArrowheads="1"/>
            </p:cNvSpPr>
            <p:nvPr/>
          </p:nvSpPr>
          <p:spPr bwMode="auto">
            <a:xfrm>
              <a:off x="2116" y="2322"/>
              <a:ext cx="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8" name="Rectangle 36">
              <a:extLst>
                <a:ext uri="{FF2B5EF4-FFF2-40B4-BE49-F238E27FC236}">
                  <a16:creationId xmlns:a16="http://schemas.microsoft.com/office/drawing/2014/main" id="{199C83F6-E101-49D1-9CF0-56D8CF475C9A}"/>
                </a:ext>
              </a:extLst>
            </p:cNvPr>
            <p:cNvSpPr>
              <a:spLocks noChangeArrowheads="1"/>
            </p:cNvSpPr>
            <p:nvPr/>
          </p:nvSpPr>
          <p:spPr bwMode="auto">
            <a:xfrm>
              <a:off x="2167" y="2322"/>
              <a:ext cx="7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$8.318B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9" name="Rectangle 38">
              <a:extLst>
                <a:ext uri="{FF2B5EF4-FFF2-40B4-BE49-F238E27FC236}">
                  <a16:creationId xmlns:a16="http://schemas.microsoft.com/office/drawing/2014/main" id="{DE18AA7B-6A50-4B19-8BCF-54B56FED837D}"/>
                </a:ext>
              </a:extLst>
            </p:cNvPr>
            <p:cNvSpPr>
              <a:spLocks noChangeArrowheads="1"/>
            </p:cNvSpPr>
            <p:nvPr/>
          </p:nvSpPr>
          <p:spPr bwMode="auto">
            <a:xfrm>
              <a:off x="3187" y="2322"/>
              <a:ext cx="70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$8.001B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0" name="Rectangle 39">
              <a:extLst>
                <a:ext uri="{FF2B5EF4-FFF2-40B4-BE49-F238E27FC236}">
                  <a16:creationId xmlns:a16="http://schemas.microsoft.com/office/drawing/2014/main" id="{97540B58-6137-496C-B964-0B465A225495}"/>
                </a:ext>
              </a:extLst>
            </p:cNvPr>
            <p:cNvSpPr>
              <a:spLocks noChangeArrowheads="1"/>
            </p:cNvSpPr>
            <p:nvPr/>
          </p:nvSpPr>
          <p:spPr bwMode="auto">
            <a:xfrm>
              <a:off x="3687" y="2322"/>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1" name="Rectangle 40">
              <a:extLst>
                <a:ext uri="{FF2B5EF4-FFF2-40B4-BE49-F238E27FC236}">
                  <a16:creationId xmlns:a16="http://schemas.microsoft.com/office/drawing/2014/main" id="{AE990AC9-C372-4D49-8D73-29C9774CCB83}"/>
                </a:ext>
              </a:extLst>
            </p:cNvPr>
            <p:cNvSpPr>
              <a:spLocks noChangeArrowheads="1"/>
            </p:cNvSpPr>
            <p:nvPr/>
          </p:nvSpPr>
          <p:spPr bwMode="auto">
            <a:xfrm>
              <a:off x="4090" y="232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2" name="Rectangle 41">
              <a:extLst>
                <a:ext uri="{FF2B5EF4-FFF2-40B4-BE49-F238E27FC236}">
                  <a16:creationId xmlns:a16="http://schemas.microsoft.com/office/drawing/2014/main" id="{AAEDB45C-5529-4762-9F72-E7D5F47D13E1}"/>
                </a:ext>
              </a:extLst>
            </p:cNvPr>
            <p:cNvSpPr>
              <a:spLocks noChangeArrowheads="1"/>
            </p:cNvSpPr>
            <p:nvPr/>
          </p:nvSpPr>
          <p:spPr bwMode="auto">
            <a:xfrm>
              <a:off x="4134" y="2322"/>
              <a:ext cx="81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($316.9M)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3" name="Rectangle 42">
              <a:extLst>
                <a:ext uri="{FF2B5EF4-FFF2-40B4-BE49-F238E27FC236}">
                  <a16:creationId xmlns:a16="http://schemas.microsoft.com/office/drawing/2014/main" id="{67886308-604C-4927-A9E3-B19F9E7BF990}"/>
                </a:ext>
              </a:extLst>
            </p:cNvPr>
            <p:cNvSpPr>
              <a:spLocks noChangeArrowheads="1"/>
            </p:cNvSpPr>
            <p:nvPr/>
          </p:nvSpPr>
          <p:spPr bwMode="auto">
            <a:xfrm>
              <a:off x="4628" y="2322"/>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4" name="Rectangle 43">
              <a:extLst>
                <a:ext uri="{FF2B5EF4-FFF2-40B4-BE49-F238E27FC236}">
                  <a16:creationId xmlns:a16="http://schemas.microsoft.com/office/drawing/2014/main" id="{FC4498DB-5E4C-4609-BD26-6E09E34B10E9}"/>
                </a:ext>
              </a:extLst>
            </p:cNvPr>
            <p:cNvSpPr>
              <a:spLocks noChangeArrowheads="1"/>
            </p:cNvSpPr>
            <p:nvPr/>
          </p:nvSpPr>
          <p:spPr bwMode="auto">
            <a:xfrm>
              <a:off x="673" y="2524"/>
              <a:ext cx="103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Other Funds</a:t>
              </a:r>
              <a:r>
                <a:rPr kumimoji="0" lang="en-US" altLang="en-US" sz="22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3</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5" name="Rectangle 44">
              <a:extLst>
                <a:ext uri="{FF2B5EF4-FFF2-40B4-BE49-F238E27FC236}">
                  <a16:creationId xmlns:a16="http://schemas.microsoft.com/office/drawing/2014/main" id="{8B8EF55F-6CDD-4554-9F5D-7BDAB68306F1}"/>
                </a:ext>
              </a:extLst>
            </p:cNvPr>
            <p:cNvSpPr>
              <a:spLocks noChangeArrowheads="1"/>
            </p:cNvSpPr>
            <p:nvPr/>
          </p:nvSpPr>
          <p:spPr bwMode="auto">
            <a:xfrm>
              <a:off x="1651"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6" name="Rectangle 45">
              <a:extLst>
                <a:ext uri="{FF2B5EF4-FFF2-40B4-BE49-F238E27FC236}">
                  <a16:creationId xmlns:a16="http://schemas.microsoft.com/office/drawing/2014/main" id="{D80CCD77-026A-48A6-A526-4AD74F279125}"/>
                </a:ext>
              </a:extLst>
            </p:cNvPr>
            <p:cNvSpPr>
              <a:spLocks noChangeArrowheads="1"/>
            </p:cNvSpPr>
            <p:nvPr/>
          </p:nvSpPr>
          <p:spPr bwMode="auto">
            <a:xfrm>
              <a:off x="2167" y="2524"/>
              <a:ext cx="65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$701.4M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7" name="Rectangle 46">
              <a:extLst>
                <a:ext uri="{FF2B5EF4-FFF2-40B4-BE49-F238E27FC236}">
                  <a16:creationId xmlns:a16="http://schemas.microsoft.com/office/drawing/2014/main" id="{E6E36AE9-8D5B-4FFE-9EAB-1C33723F3A27}"/>
                </a:ext>
              </a:extLst>
            </p:cNvPr>
            <p:cNvSpPr>
              <a:spLocks noChangeArrowheads="1"/>
            </p:cNvSpPr>
            <p:nvPr/>
          </p:nvSpPr>
          <p:spPr bwMode="auto">
            <a:xfrm>
              <a:off x="2705"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8" name="Rectangle 47">
              <a:extLst>
                <a:ext uri="{FF2B5EF4-FFF2-40B4-BE49-F238E27FC236}">
                  <a16:creationId xmlns:a16="http://schemas.microsoft.com/office/drawing/2014/main" id="{0E1CC9F2-B63F-46B1-9A79-DACBBD91AB66}"/>
                </a:ext>
              </a:extLst>
            </p:cNvPr>
            <p:cNvSpPr>
              <a:spLocks noChangeArrowheads="1"/>
            </p:cNvSpPr>
            <p:nvPr/>
          </p:nvSpPr>
          <p:spPr bwMode="auto">
            <a:xfrm>
              <a:off x="3187" y="2524"/>
              <a:ext cx="65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$705.0M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9" name="Rectangle 48">
              <a:extLst>
                <a:ext uri="{FF2B5EF4-FFF2-40B4-BE49-F238E27FC236}">
                  <a16:creationId xmlns:a16="http://schemas.microsoft.com/office/drawing/2014/main" id="{AD4771CE-97E1-4043-A3F3-C9C744DD9B40}"/>
                </a:ext>
              </a:extLst>
            </p:cNvPr>
            <p:cNvSpPr>
              <a:spLocks noChangeArrowheads="1"/>
            </p:cNvSpPr>
            <p:nvPr/>
          </p:nvSpPr>
          <p:spPr bwMode="auto">
            <a:xfrm>
              <a:off x="3726"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0" name="Rectangle 49">
              <a:extLst>
                <a:ext uri="{FF2B5EF4-FFF2-40B4-BE49-F238E27FC236}">
                  <a16:creationId xmlns:a16="http://schemas.microsoft.com/office/drawing/2014/main" id="{DF76508D-AEB2-43D7-8F23-AB813DE27C72}"/>
                </a:ext>
              </a:extLst>
            </p:cNvPr>
            <p:cNvSpPr>
              <a:spLocks noChangeArrowheads="1"/>
            </p:cNvSpPr>
            <p:nvPr/>
          </p:nvSpPr>
          <p:spPr bwMode="auto">
            <a:xfrm>
              <a:off x="4374" y="2529"/>
              <a:ext cx="60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$3.6M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1" name="Rectangle 50">
              <a:extLst>
                <a:ext uri="{FF2B5EF4-FFF2-40B4-BE49-F238E27FC236}">
                  <a16:creationId xmlns:a16="http://schemas.microsoft.com/office/drawing/2014/main" id="{6AC539C3-38FF-4500-B9DE-47C9B9DE9132}"/>
                </a:ext>
              </a:extLst>
            </p:cNvPr>
            <p:cNvSpPr>
              <a:spLocks noChangeArrowheads="1"/>
            </p:cNvSpPr>
            <p:nvPr/>
          </p:nvSpPr>
          <p:spPr bwMode="auto">
            <a:xfrm>
              <a:off x="4530"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2" name="Rectangle 51">
              <a:extLst>
                <a:ext uri="{FF2B5EF4-FFF2-40B4-BE49-F238E27FC236}">
                  <a16:creationId xmlns:a16="http://schemas.microsoft.com/office/drawing/2014/main" id="{6F0BDA74-734D-4FE9-ADA5-F2AEE5353B30}"/>
                </a:ext>
              </a:extLst>
            </p:cNvPr>
            <p:cNvSpPr>
              <a:spLocks noChangeArrowheads="1"/>
            </p:cNvSpPr>
            <p:nvPr/>
          </p:nvSpPr>
          <p:spPr bwMode="auto">
            <a:xfrm>
              <a:off x="673"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3" name="Rectangle 52">
              <a:extLst>
                <a:ext uri="{FF2B5EF4-FFF2-40B4-BE49-F238E27FC236}">
                  <a16:creationId xmlns:a16="http://schemas.microsoft.com/office/drawing/2014/main" id="{66A76BB9-4CD4-49DE-89A4-8984AB783831}"/>
                </a:ext>
              </a:extLst>
            </p:cNvPr>
            <p:cNvSpPr>
              <a:spLocks noChangeArrowheads="1"/>
            </p:cNvSpPr>
            <p:nvPr/>
          </p:nvSpPr>
          <p:spPr bwMode="auto">
            <a:xfrm>
              <a:off x="2436"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4" name="Rectangle 53">
              <a:extLst>
                <a:ext uri="{FF2B5EF4-FFF2-40B4-BE49-F238E27FC236}">
                  <a16:creationId xmlns:a16="http://schemas.microsoft.com/office/drawing/2014/main" id="{6B3DC358-F76F-4986-9C30-D83C55E0CFA7}"/>
                </a:ext>
              </a:extLst>
            </p:cNvPr>
            <p:cNvSpPr>
              <a:spLocks noChangeArrowheads="1"/>
            </p:cNvSpPr>
            <p:nvPr/>
          </p:nvSpPr>
          <p:spPr bwMode="auto">
            <a:xfrm>
              <a:off x="3457"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5" name="Rectangle 54">
              <a:extLst>
                <a:ext uri="{FF2B5EF4-FFF2-40B4-BE49-F238E27FC236}">
                  <a16:creationId xmlns:a16="http://schemas.microsoft.com/office/drawing/2014/main" id="{C5BC2980-3E05-4030-984F-50991338092B}"/>
                </a:ext>
              </a:extLst>
            </p:cNvPr>
            <p:cNvSpPr>
              <a:spLocks noChangeArrowheads="1"/>
            </p:cNvSpPr>
            <p:nvPr/>
          </p:nvSpPr>
          <p:spPr bwMode="auto">
            <a:xfrm>
              <a:off x="4359"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6" name="Rectangle 55">
              <a:extLst>
                <a:ext uri="{FF2B5EF4-FFF2-40B4-BE49-F238E27FC236}">
                  <a16:creationId xmlns:a16="http://schemas.microsoft.com/office/drawing/2014/main" id="{AF17D9D2-35DB-4334-BCDC-2C716F81EC23}"/>
                </a:ext>
              </a:extLst>
            </p:cNvPr>
            <p:cNvSpPr>
              <a:spLocks noChangeArrowheads="1"/>
            </p:cNvSpPr>
            <p:nvPr/>
          </p:nvSpPr>
          <p:spPr bwMode="auto">
            <a:xfrm>
              <a:off x="673" y="2924"/>
              <a:ext cx="1135"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Total Funds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7" name="Rectangle 56">
              <a:extLst>
                <a:ext uri="{FF2B5EF4-FFF2-40B4-BE49-F238E27FC236}">
                  <a16:creationId xmlns:a16="http://schemas.microsoft.com/office/drawing/2014/main" id="{5EC9386D-2DC4-47A2-B128-D6BE0F8CB65B}"/>
                </a:ext>
              </a:extLst>
            </p:cNvPr>
            <p:cNvSpPr>
              <a:spLocks noChangeArrowheads="1"/>
            </p:cNvSpPr>
            <p:nvPr/>
          </p:nvSpPr>
          <p:spPr bwMode="auto">
            <a:xfrm>
              <a:off x="1719"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8" name="Rectangle 57">
              <a:extLst>
                <a:ext uri="{FF2B5EF4-FFF2-40B4-BE49-F238E27FC236}">
                  <a16:creationId xmlns:a16="http://schemas.microsoft.com/office/drawing/2014/main" id="{A3D52E0A-DFF3-4C90-A9F9-126A10B1438E}"/>
                </a:ext>
              </a:extLst>
            </p:cNvPr>
            <p:cNvSpPr>
              <a:spLocks noChangeArrowheads="1"/>
            </p:cNvSpPr>
            <p:nvPr/>
          </p:nvSpPr>
          <p:spPr bwMode="auto">
            <a:xfrm>
              <a:off x="2167" y="2924"/>
              <a:ext cx="81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$13.86B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9" name="Rectangle 58">
              <a:extLst>
                <a:ext uri="{FF2B5EF4-FFF2-40B4-BE49-F238E27FC236}">
                  <a16:creationId xmlns:a16="http://schemas.microsoft.com/office/drawing/2014/main" id="{CC80455A-E5DB-4E7C-AA18-AD8E76C64119}"/>
                </a:ext>
              </a:extLst>
            </p:cNvPr>
            <p:cNvSpPr>
              <a:spLocks noChangeArrowheads="1"/>
            </p:cNvSpPr>
            <p:nvPr/>
          </p:nvSpPr>
          <p:spPr bwMode="auto">
            <a:xfrm>
              <a:off x="2671"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0" name="Rectangle 59">
              <a:extLst>
                <a:ext uri="{FF2B5EF4-FFF2-40B4-BE49-F238E27FC236}">
                  <a16:creationId xmlns:a16="http://schemas.microsoft.com/office/drawing/2014/main" id="{68F10410-C225-4DA8-A83B-C0D50459A566}"/>
                </a:ext>
              </a:extLst>
            </p:cNvPr>
            <p:cNvSpPr>
              <a:spLocks noChangeArrowheads="1"/>
            </p:cNvSpPr>
            <p:nvPr/>
          </p:nvSpPr>
          <p:spPr bwMode="auto">
            <a:xfrm>
              <a:off x="3187" y="2924"/>
              <a:ext cx="728"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$14.42B</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2" name="Rectangle 61">
              <a:extLst>
                <a:ext uri="{FF2B5EF4-FFF2-40B4-BE49-F238E27FC236}">
                  <a16:creationId xmlns:a16="http://schemas.microsoft.com/office/drawing/2014/main" id="{2BC09243-BC8B-48D4-BA71-B3D5F1A853FE}"/>
                </a:ext>
              </a:extLst>
            </p:cNvPr>
            <p:cNvSpPr>
              <a:spLocks noChangeArrowheads="1"/>
            </p:cNvSpPr>
            <p:nvPr/>
          </p:nvSpPr>
          <p:spPr bwMode="auto">
            <a:xfrm>
              <a:off x="4090" y="292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3" name="Rectangle 62">
              <a:extLst>
                <a:ext uri="{FF2B5EF4-FFF2-40B4-BE49-F238E27FC236}">
                  <a16:creationId xmlns:a16="http://schemas.microsoft.com/office/drawing/2014/main" id="{DF08EBBB-42F5-40E9-AB53-697031108032}"/>
                </a:ext>
              </a:extLst>
            </p:cNvPr>
            <p:cNvSpPr>
              <a:spLocks noChangeArrowheads="1"/>
            </p:cNvSpPr>
            <p:nvPr/>
          </p:nvSpPr>
          <p:spPr bwMode="auto">
            <a:xfrm>
              <a:off x="4186" y="2924"/>
              <a:ext cx="66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$561.6M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4" name="Rectangle 63">
              <a:extLst>
                <a:ext uri="{FF2B5EF4-FFF2-40B4-BE49-F238E27FC236}">
                  <a16:creationId xmlns:a16="http://schemas.microsoft.com/office/drawing/2014/main" id="{3F218057-E6DD-4398-AFF7-0B9864355B7B}"/>
                </a:ext>
              </a:extLst>
            </p:cNvPr>
            <p:cNvSpPr>
              <a:spLocks noChangeArrowheads="1"/>
            </p:cNvSpPr>
            <p:nvPr/>
          </p:nvSpPr>
          <p:spPr bwMode="auto">
            <a:xfrm>
              <a:off x="4628"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5" name="Rectangle 64">
              <a:extLst>
                <a:ext uri="{FF2B5EF4-FFF2-40B4-BE49-F238E27FC236}">
                  <a16:creationId xmlns:a16="http://schemas.microsoft.com/office/drawing/2014/main" id="{0936F09E-1EE3-4108-AB49-C71BF7456DE0}"/>
                </a:ext>
              </a:extLst>
            </p:cNvPr>
            <p:cNvSpPr>
              <a:spLocks noChangeArrowheads="1"/>
            </p:cNvSpPr>
            <p:nvPr/>
          </p:nvSpPr>
          <p:spPr bwMode="auto">
            <a:xfrm>
              <a:off x="673"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6" name="Rectangle 65">
              <a:extLst>
                <a:ext uri="{FF2B5EF4-FFF2-40B4-BE49-F238E27FC236}">
                  <a16:creationId xmlns:a16="http://schemas.microsoft.com/office/drawing/2014/main" id="{528311E5-8AEF-4A73-95EC-A3F1D5BA8B31}"/>
                </a:ext>
              </a:extLst>
            </p:cNvPr>
            <p:cNvSpPr>
              <a:spLocks noChangeArrowheads="1"/>
            </p:cNvSpPr>
            <p:nvPr/>
          </p:nvSpPr>
          <p:spPr bwMode="auto">
            <a:xfrm>
              <a:off x="2436"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7" name="Rectangle 66">
              <a:extLst>
                <a:ext uri="{FF2B5EF4-FFF2-40B4-BE49-F238E27FC236}">
                  <a16:creationId xmlns:a16="http://schemas.microsoft.com/office/drawing/2014/main" id="{1D2561F0-770E-428E-BE6D-9187D6F9EBDA}"/>
                </a:ext>
              </a:extLst>
            </p:cNvPr>
            <p:cNvSpPr>
              <a:spLocks noChangeArrowheads="1"/>
            </p:cNvSpPr>
            <p:nvPr/>
          </p:nvSpPr>
          <p:spPr bwMode="auto">
            <a:xfrm>
              <a:off x="3457"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8" name="Rectangle 67">
              <a:extLst>
                <a:ext uri="{FF2B5EF4-FFF2-40B4-BE49-F238E27FC236}">
                  <a16:creationId xmlns:a16="http://schemas.microsoft.com/office/drawing/2014/main" id="{EA8879E4-172E-49A0-B635-F0A54CB18E7E}"/>
                </a:ext>
              </a:extLst>
            </p:cNvPr>
            <p:cNvSpPr>
              <a:spLocks noChangeArrowheads="1"/>
            </p:cNvSpPr>
            <p:nvPr/>
          </p:nvSpPr>
          <p:spPr bwMode="auto">
            <a:xfrm>
              <a:off x="4359"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9" name="Rectangle 68">
              <a:extLst>
                <a:ext uri="{FF2B5EF4-FFF2-40B4-BE49-F238E27FC236}">
                  <a16:creationId xmlns:a16="http://schemas.microsoft.com/office/drawing/2014/main" id="{6DD6E876-E6A9-48B8-B95B-9924DA90A512}"/>
                </a:ext>
              </a:extLst>
            </p:cNvPr>
            <p:cNvSpPr>
              <a:spLocks noChangeArrowheads="1"/>
            </p:cNvSpPr>
            <p:nvPr/>
          </p:nvSpPr>
          <p:spPr bwMode="auto">
            <a:xfrm>
              <a:off x="673" y="3258"/>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endParaRPr>
            </a:p>
          </p:txBody>
        </p:sp>
        <p:sp>
          <p:nvSpPr>
            <p:cNvPr id="70" name="Rectangle 69">
              <a:extLst>
                <a:ext uri="{FF2B5EF4-FFF2-40B4-BE49-F238E27FC236}">
                  <a16:creationId xmlns:a16="http://schemas.microsoft.com/office/drawing/2014/main" id="{1A18D85E-7591-45AF-B66F-54839AA2BBC8}"/>
                </a:ext>
              </a:extLst>
            </p:cNvPr>
            <p:cNvSpPr>
              <a:spLocks noChangeArrowheads="1"/>
            </p:cNvSpPr>
            <p:nvPr/>
          </p:nvSpPr>
          <p:spPr bwMode="auto">
            <a:xfrm>
              <a:off x="142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1" name="Rectangle 70">
              <a:extLst>
                <a:ext uri="{FF2B5EF4-FFF2-40B4-BE49-F238E27FC236}">
                  <a16:creationId xmlns:a16="http://schemas.microsoft.com/office/drawing/2014/main" id="{47146026-B17D-4D69-9802-C66BA79A1A21}"/>
                </a:ext>
              </a:extLst>
            </p:cNvPr>
            <p:cNvSpPr>
              <a:spLocks noChangeArrowheads="1"/>
            </p:cNvSpPr>
            <p:nvPr/>
          </p:nvSpPr>
          <p:spPr bwMode="auto">
            <a:xfrm>
              <a:off x="2376" y="322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2" name="Rectangle 71">
              <a:extLst>
                <a:ext uri="{FF2B5EF4-FFF2-40B4-BE49-F238E27FC236}">
                  <a16:creationId xmlns:a16="http://schemas.microsoft.com/office/drawing/2014/main" id="{03F96908-B1C0-4865-BC74-F77D888E01E9}"/>
                </a:ext>
              </a:extLst>
            </p:cNvPr>
            <p:cNvSpPr>
              <a:spLocks noChangeArrowheads="1"/>
            </p:cNvSpPr>
            <p:nvPr/>
          </p:nvSpPr>
          <p:spPr bwMode="auto">
            <a:xfrm>
              <a:off x="2756"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3" name="Rectangle 72">
              <a:extLst>
                <a:ext uri="{FF2B5EF4-FFF2-40B4-BE49-F238E27FC236}">
                  <a16:creationId xmlns:a16="http://schemas.microsoft.com/office/drawing/2014/main" id="{4203E8D5-FE32-4DE8-818D-A0FDAB41CBC3}"/>
                </a:ext>
              </a:extLst>
            </p:cNvPr>
            <p:cNvSpPr>
              <a:spLocks noChangeArrowheads="1"/>
            </p:cNvSpPr>
            <p:nvPr/>
          </p:nvSpPr>
          <p:spPr bwMode="auto">
            <a:xfrm>
              <a:off x="3177"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5" name="Rectangle 74">
              <a:extLst>
                <a:ext uri="{FF2B5EF4-FFF2-40B4-BE49-F238E27FC236}">
                  <a16:creationId xmlns:a16="http://schemas.microsoft.com/office/drawing/2014/main" id="{7F72B460-8F88-4CA4-BC2C-ADA492ED37DD}"/>
                </a:ext>
              </a:extLst>
            </p:cNvPr>
            <p:cNvSpPr>
              <a:spLocks noChangeArrowheads="1"/>
            </p:cNvSpPr>
            <p:nvPr/>
          </p:nvSpPr>
          <p:spPr bwMode="auto">
            <a:xfrm>
              <a:off x="4235"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6" name="Rectangle 75">
              <a:extLst>
                <a:ext uri="{FF2B5EF4-FFF2-40B4-BE49-F238E27FC236}">
                  <a16:creationId xmlns:a16="http://schemas.microsoft.com/office/drawing/2014/main" id="{6F4014BD-C85B-498A-BC69-257D7EDBD9CA}"/>
                </a:ext>
              </a:extLst>
            </p:cNvPr>
            <p:cNvSpPr>
              <a:spLocks noChangeArrowheads="1"/>
            </p:cNvSpPr>
            <p:nvPr/>
          </p:nvSpPr>
          <p:spPr bwMode="auto">
            <a:xfrm>
              <a:off x="459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7" name="Rectangle 76">
              <a:extLst>
                <a:ext uri="{FF2B5EF4-FFF2-40B4-BE49-F238E27FC236}">
                  <a16:creationId xmlns:a16="http://schemas.microsoft.com/office/drawing/2014/main" id="{E4420FF9-8426-4437-83A4-29D619FE50C5}"/>
                </a:ext>
              </a:extLst>
            </p:cNvPr>
            <p:cNvSpPr>
              <a:spLocks noChangeArrowheads="1"/>
            </p:cNvSpPr>
            <p:nvPr/>
          </p:nvSpPr>
          <p:spPr bwMode="auto">
            <a:xfrm>
              <a:off x="673"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8" name="Rectangle 77">
              <a:extLst>
                <a:ext uri="{FF2B5EF4-FFF2-40B4-BE49-F238E27FC236}">
                  <a16:creationId xmlns:a16="http://schemas.microsoft.com/office/drawing/2014/main" id="{3B09C323-C94A-4125-88E4-C06F5CE2B16C}"/>
                </a:ext>
              </a:extLst>
            </p:cNvPr>
            <p:cNvSpPr>
              <a:spLocks noChangeArrowheads="1"/>
            </p:cNvSpPr>
            <p:nvPr/>
          </p:nvSpPr>
          <p:spPr bwMode="auto">
            <a:xfrm>
              <a:off x="1726"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9" name="Rectangle 78">
              <a:extLst>
                <a:ext uri="{FF2B5EF4-FFF2-40B4-BE49-F238E27FC236}">
                  <a16:creationId xmlns:a16="http://schemas.microsoft.com/office/drawing/2014/main" id="{981647F3-1449-41D1-BFF2-10DB07074AF0}"/>
                </a:ext>
              </a:extLst>
            </p:cNvPr>
            <p:cNvSpPr>
              <a:spLocks noChangeArrowheads="1"/>
            </p:cNvSpPr>
            <p:nvPr/>
          </p:nvSpPr>
          <p:spPr bwMode="auto">
            <a:xfrm>
              <a:off x="2204"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0" name="Rectangle 79">
              <a:extLst>
                <a:ext uri="{FF2B5EF4-FFF2-40B4-BE49-F238E27FC236}">
                  <a16:creationId xmlns:a16="http://schemas.microsoft.com/office/drawing/2014/main" id="{3F975A4A-C6D1-45C2-B9C6-18DA0A9F52CB}"/>
                </a:ext>
              </a:extLst>
            </p:cNvPr>
            <p:cNvSpPr>
              <a:spLocks noChangeArrowheads="1"/>
            </p:cNvSpPr>
            <p:nvPr/>
          </p:nvSpPr>
          <p:spPr bwMode="auto">
            <a:xfrm>
              <a:off x="2667"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1" name="Rectangle 80">
              <a:extLst>
                <a:ext uri="{FF2B5EF4-FFF2-40B4-BE49-F238E27FC236}">
                  <a16:creationId xmlns:a16="http://schemas.microsoft.com/office/drawing/2014/main" id="{353E4FCA-E0CD-46F3-8EB7-97A00BAFCB01}"/>
                </a:ext>
              </a:extLst>
            </p:cNvPr>
            <p:cNvSpPr>
              <a:spLocks noChangeArrowheads="1"/>
            </p:cNvSpPr>
            <p:nvPr/>
          </p:nvSpPr>
          <p:spPr bwMode="auto">
            <a:xfrm>
              <a:off x="3226" y="3405"/>
              <a:ext cx="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2" name="Rectangle 81">
              <a:extLst>
                <a:ext uri="{FF2B5EF4-FFF2-40B4-BE49-F238E27FC236}">
                  <a16:creationId xmlns:a16="http://schemas.microsoft.com/office/drawing/2014/main" id="{64227650-A3A3-45E5-BFA6-F187A7D77418}"/>
                </a:ext>
              </a:extLst>
            </p:cNvPr>
            <p:cNvSpPr>
              <a:spLocks noChangeArrowheads="1"/>
            </p:cNvSpPr>
            <p:nvPr/>
          </p:nvSpPr>
          <p:spPr bwMode="auto">
            <a:xfrm>
              <a:off x="3688"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3" name="Rectangle 82">
              <a:extLst>
                <a:ext uri="{FF2B5EF4-FFF2-40B4-BE49-F238E27FC236}">
                  <a16:creationId xmlns:a16="http://schemas.microsoft.com/office/drawing/2014/main" id="{8A0D20D8-3851-4385-9CB6-E17CCE8B85BB}"/>
                </a:ext>
              </a:extLst>
            </p:cNvPr>
            <p:cNvSpPr>
              <a:spLocks noChangeArrowheads="1"/>
            </p:cNvSpPr>
            <p:nvPr/>
          </p:nvSpPr>
          <p:spPr bwMode="auto">
            <a:xfrm>
              <a:off x="4198"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4" name="Rectangle 83">
              <a:extLst>
                <a:ext uri="{FF2B5EF4-FFF2-40B4-BE49-F238E27FC236}">
                  <a16:creationId xmlns:a16="http://schemas.microsoft.com/office/drawing/2014/main" id="{4C37B57F-CCF3-4BB8-B426-9A61DBBE42A0}"/>
                </a:ext>
              </a:extLst>
            </p:cNvPr>
            <p:cNvSpPr>
              <a:spLocks noChangeArrowheads="1"/>
            </p:cNvSpPr>
            <p:nvPr/>
          </p:nvSpPr>
          <p:spPr bwMode="auto">
            <a:xfrm>
              <a:off x="4519"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5" name="Rectangle 84">
              <a:extLst>
                <a:ext uri="{FF2B5EF4-FFF2-40B4-BE49-F238E27FC236}">
                  <a16:creationId xmlns:a16="http://schemas.microsoft.com/office/drawing/2014/main" id="{E37BBB26-666E-4C46-ACDB-F846809245A2}"/>
                </a:ext>
              </a:extLst>
            </p:cNvPr>
            <p:cNvSpPr>
              <a:spLocks noChangeArrowheads="1"/>
            </p:cNvSpPr>
            <p:nvPr/>
          </p:nvSpPr>
          <p:spPr bwMode="auto">
            <a:xfrm>
              <a:off x="2599" y="354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0000"/>
                  </a:solidFill>
                  <a:effectLst/>
                  <a:uLnTx/>
                  <a:uFillTx/>
                  <a:latin typeface="Calibri"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grpSp>
    </p:spTree>
    <p:extLst>
      <p:ext uri="{BB962C8B-B14F-4D97-AF65-F5344CB8AC3E}">
        <p14:creationId xmlns:p14="http://schemas.microsoft.com/office/powerpoint/2010/main" val="9137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Fiscal Year 2023-2024 Budget</a:t>
            </a:r>
          </a:p>
        </p:txBody>
      </p:sp>
      <p:sp>
        <p:nvSpPr>
          <p:cNvPr id="3" name="Content Placeholder 2"/>
          <p:cNvSpPr>
            <a:spLocks noGrp="1"/>
          </p:cNvSpPr>
          <p:nvPr>
            <p:ph sz="quarter" idx="13"/>
          </p:nvPr>
        </p:nvSpPr>
        <p:spPr>
          <a:xfrm>
            <a:off x="457200" y="1219200"/>
            <a:ext cx="8229600" cy="4800600"/>
          </a:xfrm>
        </p:spPr>
        <p:txBody>
          <a:bodyPr/>
          <a:lstStyle/>
          <a:p>
            <a:pPr lvl="1">
              <a:lnSpc>
                <a:spcPct val="150000"/>
              </a:lnSpc>
            </a:pPr>
            <a:endParaRPr lang="en-US" sz="1600" dirty="0"/>
          </a:p>
          <a:p>
            <a:pPr lvl="1">
              <a:lnSpc>
                <a:spcPct val="150000"/>
              </a:lnSpc>
            </a:pPr>
            <a:endParaRPr lang="en-US" sz="1200" dirty="0"/>
          </a:p>
          <a:p>
            <a:pPr marL="457200" lvl="1" indent="0">
              <a:lnSpc>
                <a:spcPct val="150000"/>
              </a:lnSpc>
              <a:buNone/>
            </a:pPr>
            <a:endParaRPr lang="en-US" sz="1800" dirty="0"/>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6" name="Text Placeholder 3">
            <a:extLst>
              <a:ext uri="{FF2B5EF4-FFF2-40B4-BE49-F238E27FC236}">
                <a16:creationId xmlns:a16="http://schemas.microsoft.com/office/drawing/2014/main" id="{90D6C480-7553-4611-8EAA-2FE3061C4350}"/>
              </a:ext>
            </a:extLst>
          </p:cNvPr>
          <p:cNvSpPr txBox="1">
            <a:spLocks/>
          </p:cNvSpPr>
          <p:nvPr/>
        </p:nvSpPr>
        <p:spPr>
          <a:xfrm>
            <a:off x="152400" y="1067676"/>
            <a:ext cx="8500269" cy="4875924"/>
          </a:xfrm>
          <a:prstGeom prst="rect">
            <a:avLst/>
          </a:prstGeom>
        </p:spPr>
        <p:txBody>
          <a:bodyPr>
            <a:normAutofit lnSpcReduction="10000"/>
          </a:bodyPr>
          <a:lst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a:lstStyle>
          <a:p>
            <a:pPr marL="514350" marR="0" lvl="1" indent="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Long-Term Living</a:t>
            </a:r>
          </a:p>
          <a:p>
            <a:pPr marL="974725" marR="0" lvl="3"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Medical Assistance FFS</a:t>
            </a:r>
          </a:p>
          <a:p>
            <a:pPr marL="974725" marR="0" lvl="3"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OBRA &amp; Act 150 Programs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           </a:t>
            </a:r>
            <a:r>
              <a:rPr kumimoji="0" lang="en-US" sz="1100" b="0" i="0" u="none" strike="noStrike" kern="0" cap="none" spc="0" normalizeH="0" baseline="30000" noProof="0" dirty="0">
                <a:ln>
                  <a:noFill/>
                </a:ln>
                <a:solidFill>
                  <a:srgbClr val="000000"/>
                </a:solidFill>
                <a:effectLst/>
                <a:uLnTx/>
                <a:uFillTx/>
                <a:latin typeface="Arial"/>
                <a:ea typeface="ＭＳ Ｐゴシック" pitchFamily="-111" charset="-128"/>
              </a:rPr>
              <a:t>1</a:t>
            </a: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Includes appropriation reduction vs. Act 1-A of 2022</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1100" kern="0" dirty="0">
                <a:solidFill>
                  <a:srgbClr val="000000"/>
                </a:solidFill>
                <a:latin typeface="Arial"/>
              </a:rPr>
              <a:t>           </a:t>
            </a:r>
            <a:r>
              <a:rPr lang="en-US" sz="1100" kern="0" baseline="30000" dirty="0">
                <a:solidFill>
                  <a:srgbClr val="000000"/>
                </a:solidFill>
                <a:latin typeface="Arial"/>
              </a:rPr>
              <a:t>2</a:t>
            </a: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Attendant Care Patient Fees and Parking Fines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p:txBody>
      </p:sp>
      <p:grpSp>
        <p:nvGrpSpPr>
          <p:cNvPr id="7" name="Group 4">
            <a:extLst>
              <a:ext uri="{FF2B5EF4-FFF2-40B4-BE49-F238E27FC236}">
                <a16:creationId xmlns:a16="http://schemas.microsoft.com/office/drawing/2014/main" id="{655EA7F2-7B45-4059-9608-9F18C984E2F1}"/>
              </a:ext>
            </a:extLst>
          </p:cNvPr>
          <p:cNvGrpSpPr>
            <a:grpSpLocks noChangeAspect="1"/>
          </p:cNvGrpSpPr>
          <p:nvPr/>
        </p:nvGrpSpPr>
        <p:grpSpPr bwMode="auto">
          <a:xfrm>
            <a:off x="989425" y="2492592"/>
            <a:ext cx="7483262" cy="3451008"/>
            <a:chOff x="624" y="1693"/>
            <a:chExt cx="4500" cy="1986"/>
          </a:xfrm>
        </p:grpSpPr>
        <p:sp>
          <p:nvSpPr>
            <p:cNvPr id="8" name="AutoShape 3">
              <a:extLst>
                <a:ext uri="{FF2B5EF4-FFF2-40B4-BE49-F238E27FC236}">
                  <a16:creationId xmlns:a16="http://schemas.microsoft.com/office/drawing/2014/main" id="{83FA2392-CA50-469B-A7F3-A765DDFABF4C}"/>
                </a:ext>
              </a:extLst>
            </p:cNvPr>
            <p:cNvSpPr>
              <a:spLocks noChangeAspect="1" noChangeArrowheads="1" noTextEdit="1"/>
            </p:cNvSpPr>
            <p:nvPr/>
          </p:nvSpPr>
          <p:spPr bwMode="auto">
            <a:xfrm>
              <a:off x="624" y="1728"/>
              <a:ext cx="4269" cy="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ＭＳ Ｐゴシック" pitchFamily="-106" charset="-128"/>
                <a:cs typeface="Arial" charset="0"/>
              </a:endParaRPr>
            </a:p>
          </p:txBody>
        </p:sp>
        <p:sp>
          <p:nvSpPr>
            <p:cNvPr id="9" name="Rectangle 5">
              <a:extLst>
                <a:ext uri="{FF2B5EF4-FFF2-40B4-BE49-F238E27FC236}">
                  <a16:creationId xmlns:a16="http://schemas.microsoft.com/office/drawing/2014/main" id="{F055DA68-0449-405C-B005-7351CFE7F625}"/>
                </a:ext>
              </a:extLst>
            </p:cNvPr>
            <p:cNvSpPr>
              <a:spLocks noChangeArrowheads="1"/>
            </p:cNvSpPr>
            <p:nvPr/>
          </p:nvSpPr>
          <p:spPr bwMode="auto">
            <a:xfrm>
              <a:off x="673" y="1733"/>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3" name="Rectangle 9">
              <a:extLst>
                <a:ext uri="{FF2B5EF4-FFF2-40B4-BE49-F238E27FC236}">
                  <a16:creationId xmlns:a16="http://schemas.microsoft.com/office/drawing/2014/main" id="{B33AF625-7EEB-4AFE-AB43-A4174FBFFAB8}"/>
                </a:ext>
              </a:extLst>
            </p:cNvPr>
            <p:cNvSpPr>
              <a:spLocks noChangeArrowheads="1"/>
            </p:cNvSpPr>
            <p:nvPr/>
          </p:nvSpPr>
          <p:spPr bwMode="auto">
            <a:xfrm>
              <a:off x="2819"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4" name="Rectangle 10">
              <a:extLst>
                <a:ext uri="{FF2B5EF4-FFF2-40B4-BE49-F238E27FC236}">
                  <a16:creationId xmlns:a16="http://schemas.microsoft.com/office/drawing/2014/main" id="{7388EB58-92D3-4609-9314-B48F14FF2557}"/>
                </a:ext>
              </a:extLst>
            </p:cNvPr>
            <p:cNvSpPr>
              <a:spLocks noChangeArrowheads="1"/>
            </p:cNvSpPr>
            <p:nvPr/>
          </p:nvSpPr>
          <p:spPr bwMode="auto">
            <a:xfrm>
              <a:off x="2117" y="1694"/>
              <a:ext cx="728"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2022-23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Available</a:t>
              </a:r>
              <a:r>
                <a:rPr kumimoji="0" lang="en-US" altLang="en-US" sz="2000" b="1"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1</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5" name="Rectangle 11">
              <a:extLst>
                <a:ext uri="{FF2B5EF4-FFF2-40B4-BE49-F238E27FC236}">
                  <a16:creationId xmlns:a16="http://schemas.microsoft.com/office/drawing/2014/main" id="{79FDE114-3115-40F1-8EA7-9CEA7F718DF3}"/>
                </a:ext>
              </a:extLst>
            </p:cNvPr>
            <p:cNvSpPr>
              <a:spLocks noChangeArrowheads="1"/>
            </p:cNvSpPr>
            <p:nvPr/>
          </p:nvSpPr>
          <p:spPr bwMode="auto">
            <a:xfrm>
              <a:off x="2680"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9" name="Rectangle 15">
              <a:extLst>
                <a:ext uri="{FF2B5EF4-FFF2-40B4-BE49-F238E27FC236}">
                  <a16:creationId xmlns:a16="http://schemas.microsoft.com/office/drawing/2014/main" id="{14DDB86B-AA58-44B5-95D2-57058C61F38D}"/>
                </a:ext>
              </a:extLst>
            </p:cNvPr>
            <p:cNvSpPr>
              <a:spLocks noChangeArrowheads="1"/>
            </p:cNvSpPr>
            <p:nvPr/>
          </p:nvSpPr>
          <p:spPr bwMode="auto">
            <a:xfrm>
              <a:off x="3149" y="1693"/>
              <a:ext cx="548"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2023-24</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Request</a:t>
              </a:r>
            </a:p>
          </p:txBody>
        </p:sp>
        <p:sp>
          <p:nvSpPr>
            <p:cNvPr id="20" name="Rectangle 16">
              <a:extLst>
                <a:ext uri="{FF2B5EF4-FFF2-40B4-BE49-F238E27FC236}">
                  <a16:creationId xmlns:a16="http://schemas.microsoft.com/office/drawing/2014/main" id="{AE2F35BC-3ACC-4500-B7F6-1C921828730F}"/>
                </a:ext>
              </a:extLst>
            </p:cNvPr>
            <p:cNvSpPr>
              <a:spLocks noChangeArrowheads="1"/>
            </p:cNvSpPr>
            <p:nvPr/>
          </p:nvSpPr>
          <p:spPr bwMode="auto">
            <a:xfrm>
              <a:off x="3768"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1" name="Rectangle 17">
              <a:extLst>
                <a:ext uri="{FF2B5EF4-FFF2-40B4-BE49-F238E27FC236}">
                  <a16:creationId xmlns:a16="http://schemas.microsoft.com/office/drawing/2014/main" id="{0D807509-4FCE-4F5B-B3FF-5CD6A64DA527}"/>
                </a:ext>
              </a:extLst>
            </p:cNvPr>
            <p:cNvSpPr>
              <a:spLocks noChangeArrowheads="1"/>
            </p:cNvSpPr>
            <p:nvPr/>
          </p:nvSpPr>
          <p:spPr bwMode="auto">
            <a:xfrm>
              <a:off x="4123" y="1732"/>
              <a:ext cx="57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Change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2" name="Rectangle 18">
              <a:extLst>
                <a:ext uri="{FF2B5EF4-FFF2-40B4-BE49-F238E27FC236}">
                  <a16:creationId xmlns:a16="http://schemas.microsoft.com/office/drawing/2014/main" id="{C8096AA4-8719-4DED-B913-A7F00B5D0A5D}"/>
                </a:ext>
              </a:extLst>
            </p:cNvPr>
            <p:cNvSpPr>
              <a:spLocks noChangeArrowheads="1"/>
            </p:cNvSpPr>
            <p:nvPr/>
          </p:nvSpPr>
          <p:spPr bwMode="auto">
            <a:xfrm>
              <a:off x="4630"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3" name="Rectangle 19">
              <a:extLst>
                <a:ext uri="{FF2B5EF4-FFF2-40B4-BE49-F238E27FC236}">
                  <a16:creationId xmlns:a16="http://schemas.microsoft.com/office/drawing/2014/main" id="{456CB173-FD7D-4CB0-B45A-1D3D373A6013}"/>
                </a:ext>
              </a:extLst>
            </p:cNvPr>
            <p:cNvSpPr>
              <a:spLocks noChangeArrowheads="1"/>
            </p:cNvSpPr>
            <p:nvPr/>
          </p:nvSpPr>
          <p:spPr bwMode="auto">
            <a:xfrm>
              <a:off x="4359" y="1912"/>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4" name="Rectangle 20">
              <a:extLst>
                <a:ext uri="{FF2B5EF4-FFF2-40B4-BE49-F238E27FC236}">
                  <a16:creationId xmlns:a16="http://schemas.microsoft.com/office/drawing/2014/main" id="{2C74CB19-49BB-4C02-AA96-F8B0112C6101}"/>
                </a:ext>
              </a:extLst>
            </p:cNvPr>
            <p:cNvSpPr>
              <a:spLocks noChangeArrowheads="1"/>
            </p:cNvSpPr>
            <p:nvPr/>
          </p:nvSpPr>
          <p:spPr bwMode="auto">
            <a:xfrm>
              <a:off x="673" y="2119"/>
              <a:ext cx="48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State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5" name="Rectangle 21">
              <a:extLst>
                <a:ext uri="{FF2B5EF4-FFF2-40B4-BE49-F238E27FC236}">
                  <a16:creationId xmlns:a16="http://schemas.microsoft.com/office/drawing/2014/main" id="{64EF9B32-2F91-4EC1-BD68-16B6DA06CF09}"/>
                </a:ext>
              </a:extLst>
            </p:cNvPr>
            <p:cNvSpPr>
              <a:spLocks noChangeArrowheads="1"/>
            </p:cNvSpPr>
            <p:nvPr/>
          </p:nvSpPr>
          <p:spPr bwMode="auto">
            <a:xfrm>
              <a:off x="1133" y="2119"/>
              <a:ext cx="5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Funds</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6" name="Rectangle 22">
              <a:extLst>
                <a:ext uri="{FF2B5EF4-FFF2-40B4-BE49-F238E27FC236}">
                  <a16:creationId xmlns:a16="http://schemas.microsoft.com/office/drawing/2014/main" id="{BE49EEF1-C869-4460-8B6F-F6525E5FB63D}"/>
                </a:ext>
              </a:extLst>
            </p:cNvPr>
            <p:cNvSpPr>
              <a:spLocks noChangeArrowheads="1"/>
            </p:cNvSpPr>
            <p:nvPr/>
          </p:nvSpPr>
          <p:spPr bwMode="auto">
            <a:xfrm>
              <a:off x="1622"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7" name="Rectangle 23">
              <a:extLst>
                <a:ext uri="{FF2B5EF4-FFF2-40B4-BE49-F238E27FC236}">
                  <a16:creationId xmlns:a16="http://schemas.microsoft.com/office/drawing/2014/main" id="{90CE4E95-C801-4316-9F2A-4E024C6FC27A}"/>
                </a:ext>
              </a:extLst>
            </p:cNvPr>
            <p:cNvSpPr>
              <a:spLocks noChangeArrowheads="1"/>
            </p:cNvSpPr>
            <p:nvPr/>
          </p:nvSpPr>
          <p:spPr bwMode="auto">
            <a:xfrm>
              <a:off x="2167" y="2119"/>
              <a:ext cx="78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$136.4M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8" name="Rectangle 25">
              <a:extLst>
                <a:ext uri="{FF2B5EF4-FFF2-40B4-BE49-F238E27FC236}">
                  <a16:creationId xmlns:a16="http://schemas.microsoft.com/office/drawing/2014/main" id="{44C04000-F57B-48E1-9F47-6FBE8F7E8BD2}"/>
                </a:ext>
              </a:extLst>
            </p:cNvPr>
            <p:cNvSpPr>
              <a:spLocks noChangeArrowheads="1"/>
            </p:cNvSpPr>
            <p:nvPr/>
          </p:nvSpPr>
          <p:spPr bwMode="auto">
            <a:xfrm>
              <a:off x="2756" y="2119"/>
              <a:ext cx="12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9" name="Rectangle 26">
              <a:extLst>
                <a:ext uri="{FF2B5EF4-FFF2-40B4-BE49-F238E27FC236}">
                  <a16:creationId xmlns:a16="http://schemas.microsoft.com/office/drawing/2014/main" id="{897C0F37-DFB9-4963-8031-D5BB9F97FD4E}"/>
                </a:ext>
              </a:extLst>
            </p:cNvPr>
            <p:cNvSpPr>
              <a:spLocks noChangeArrowheads="1"/>
            </p:cNvSpPr>
            <p:nvPr/>
          </p:nvSpPr>
          <p:spPr bwMode="auto">
            <a:xfrm>
              <a:off x="3187" y="2119"/>
              <a:ext cx="66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$126.3M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0" name="Rectangle 28">
              <a:extLst>
                <a:ext uri="{FF2B5EF4-FFF2-40B4-BE49-F238E27FC236}">
                  <a16:creationId xmlns:a16="http://schemas.microsoft.com/office/drawing/2014/main" id="{312A3C04-90F0-4864-B55E-F823B1CCC2E5}"/>
                </a:ext>
              </a:extLst>
            </p:cNvPr>
            <p:cNvSpPr>
              <a:spLocks noChangeArrowheads="1"/>
            </p:cNvSpPr>
            <p:nvPr/>
          </p:nvSpPr>
          <p:spPr bwMode="auto">
            <a:xfrm>
              <a:off x="3726"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1" name="Rectangle 29">
              <a:extLst>
                <a:ext uri="{FF2B5EF4-FFF2-40B4-BE49-F238E27FC236}">
                  <a16:creationId xmlns:a16="http://schemas.microsoft.com/office/drawing/2014/main" id="{CA8234B1-F176-4108-B398-06335D66F31F}"/>
                </a:ext>
              </a:extLst>
            </p:cNvPr>
            <p:cNvSpPr>
              <a:spLocks noChangeArrowheads="1"/>
            </p:cNvSpPr>
            <p:nvPr/>
          </p:nvSpPr>
          <p:spPr bwMode="auto">
            <a:xfrm>
              <a:off x="4139" y="2119"/>
              <a:ext cx="45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2" name="Rectangle 30">
              <a:extLst>
                <a:ext uri="{FF2B5EF4-FFF2-40B4-BE49-F238E27FC236}">
                  <a16:creationId xmlns:a16="http://schemas.microsoft.com/office/drawing/2014/main" id="{EAECA6DD-A029-4F47-B4FD-CE1BFDE0D29E}"/>
                </a:ext>
              </a:extLst>
            </p:cNvPr>
            <p:cNvSpPr>
              <a:spLocks noChangeArrowheads="1"/>
            </p:cNvSpPr>
            <p:nvPr/>
          </p:nvSpPr>
          <p:spPr bwMode="auto">
            <a:xfrm>
              <a:off x="4272" y="2103"/>
              <a:ext cx="819"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($10.1M)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3" name="Rectangle 31">
              <a:extLst>
                <a:ext uri="{FF2B5EF4-FFF2-40B4-BE49-F238E27FC236}">
                  <a16:creationId xmlns:a16="http://schemas.microsoft.com/office/drawing/2014/main" id="{80AAF464-E494-487E-BE45-94B88C816DC4}"/>
                </a:ext>
              </a:extLst>
            </p:cNvPr>
            <p:cNvSpPr>
              <a:spLocks noChangeArrowheads="1"/>
            </p:cNvSpPr>
            <p:nvPr/>
          </p:nvSpPr>
          <p:spPr bwMode="auto">
            <a:xfrm>
              <a:off x="4432" y="21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4" name="Rectangle 32">
              <a:extLst>
                <a:ext uri="{FF2B5EF4-FFF2-40B4-BE49-F238E27FC236}">
                  <a16:creationId xmlns:a16="http://schemas.microsoft.com/office/drawing/2014/main" id="{A13D4D6A-5924-406D-978A-0821A93068AA}"/>
                </a:ext>
              </a:extLst>
            </p:cNvPr>
            <p:cNvSpPr>
              <a:spLocks noChangeArrowheads="1"/>
            </p:cNvSpPr>
            <p:nvPr/>
          </p:nvSpPr>
          <p:spPr bwMode="auto">
            <a:xfrm>
              <a:off x="4579"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5" name="Rectangle 33">
              <a:extLst>
                <a:ext uri="{FF2B5EF4-FFF2-40B4-BE49-F238E27FC236}">
                  <a16:creationId xmlns:a16="http://schemas.microsoft.com/office/drawing/2014/main" id="{1EAB2D27-2AA5-425B-BCFD-F176EC4C3509}"/>
                </a:ext>
              </a:extLst>
            </p:cNvPr>
            <p:cNvSpPr>
              <a:spLocks noChangeArrowheads="1"/>
            </p:cNvSpPr>
            <p:nvPr/>
          </p:nvSpPr>
          <p:spPr bwMode="auto">
            <a:xfrm>
              <a:off x="673" y="2322"/>
              <a:ext cx="1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Federal Funds</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6" name="Rectangle 34">
              <a:extLst>
                <a:ext uri="{FF2B5EF4-FFF2-40B4-BE49-F238E27FC236}">
                  <a16:creationId xmlns:a16="http://schemas.microsoft.com/office/drawing/2014/main" id="{85779DB9-02FB-4C9F-A612-9226AC550A88}"/>
                </a:ext>
              </a:extLst>
            </p:cNvPr>
            <p:cNvSpPr>
              <a:spLocks noChangeArrowheads="1"/>
            </p:cNvSpPr>
            <p:nvPr/>
          </p:nvSpPr>
          <p:spPr bwMode="auto">
            <a:xfrm>
              <a:off x="1809" y="2322"/>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7" name="Rectangle 35">
              <a:extLst>
                <a:ext uri="{FF2B5EF4-FFF2-40B4-BE49-F238E27FC236}">
                  <a16:creationId xmlns:a16="http://schemas.microsoft.com/office/drawing/2014/main" id="{8A5C3D3A-7BBC-4872-BCBC-D5E34A6CF089}"/>
                </a:ext>
              </a:extLst>
            </p:cNvPr>
            <p:cNvSpPr>
              <a:spLocks noChangeArrowheads="1"/>
            </p:cNvSpPr>
            <p:nvPr/>
          </p:nvSpPr>
          <p:spPr bwMode="auto">
            <a:xfrm>
              <a:off x="2116" y="2322"/>
              <a:ext cx="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8" name="Rectangle 36">
              <a:extLst>
                <a:ext uri="{FF2B5EF4-FFF2-40B4-BE49-F238E27FC236}">
                  <a16:creationId xmlns:a16="http://schemas.microsoft.com/office/drawing/2014/main" id="{199C83F6-E101-49D1-9CF0-56D8CF475C9A}"/>
                </a:ext>
              </a:extLst>
            </p:cNvPr>
            <p:cNvSpPr>
              <a:spLocks noChangeArrowheads="1"/>
            </p:cNvSpPr>
            <p:nvPr/>
          </p:nvSpPr>
          <p:spPr bwMode="auto">
            <a:xfrm>
              <a:off x="2167" y="2322"/>
              <a:ext cx="7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a:t>
              </a:r>
              <a:r>
                <a:rPr lang="en-US" altLang="en-US" sz="2200" dirty="0">
                  <a:solidFill>
                    <a:srgbClr val="000000"/>
                  </a:solidFill>
                </a:rPr>
                <a:t>407.5</a:t>
              </a: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9" name="Rectangle 38">
              <a:extLst>
                <a:ext uri="{FF2B5EF4-FFF2-40B4-BE49-F238E27FC236}">
                  <a16:creationId xmlns:a16="http://schemas.microsoft.com/office/drawing/2014/main" id="{DE18AA7B-6A50-4B19-8BCF-54B56FED837D}"/>
                </a:ext>
              </a:extLst>
            </p:cNvPr>
            <p:cNvSpPr>
              <a:spLocks noChangeArrowheads="1"/>
            </p:cNvSpPr>
            <p:nvPr/>
          </p:nvSpPr>
          <p:spPr bwMode="auto">
            <a:xfrm>
              <a:off x="3187" y="2322"/>
              <a:ext cx="70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$105.6M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0" name="Rectangle 39">
              <a:extLst>
                <a:ext uri="{FF2B5EF4-FFF2-40B4-BE49-F238E27FC236}">
                  <a16:creationId xmlns:a16="http://schemas.microsoft.com/office/drawing/2014/main" id="{97540B58-6137-496C-B964-0B465A225495}"/>
                </a:ext>
              </a:extLst>
            </p:cNvPr>
            <p:cNvSpPr>
              <a:spLocks noChangeArrowheads="1"/>
            </p:cNvSpPr>
            <p:nvPr/>
          </p:nvSpPr>
          <p:spPr bwMode="auto">
            <a:xfrm>
              <a:off x="3687" y="2322"/>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1" name="Rectangle 40">
              <a:extLst>
                <a:ext uri="{FF2B5EF4-FFF2-40B4-BE49-F238E27FC236}">
                  <a16:creationId xmlns:a16="http://schemas.microsoft.com/office/drawing/2014/main" id="{AE990AC9-C372-4D49-8D73-29C9774CCB83}"/>
                </a:ext>
              </a:extLst>
            </p:cNvPr>
            <p:cNvSpPr>
              <a:spLocks noChangeArrowheads="1"/>
            </p:cNvSpPr>
            <p:nvPr/>
          </p:nvSpPr>
          <p:spPr bwMode="auto">
            <a:xfrm>
              <a:off x="4090" y="232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2" name="Rectangle 41">
              <a:extLst>
                <a:ext uri="{FF2B5EF4-FFF2-40B4-BE49-F238E27FC236}">
                  <a16:creationId xmlns:a16="http://schemas.microsoft.com/office/drawing/2014/main" id="{AAEDB45C-5529-4762-9F72-E7D5F47D13E1}"/>
                </a:ext>
              </a:extLst>
            </p:cNvPr>
            <p:cNvSpPr>
              <a:spLocks noChangeArrowheads="1"/>
            </p:cNvSpPr>
            <p:nvPr/>
          </p:nvSpPr>
          <p:spPr bwMode="auto">
            <a:xfrm>
              <a:off x="4188" y="2317"/>
              <a:ext cx="93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($301.9M)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3" name="Rectangle 42">
              <a:extLst>
                <a:ext uri="{FF2B5EF4-FFF2-40B4-BE49-F238E27FC236}">
                  <a16:creationId xmlns:a16="http://schemas.microsoft.com/office/drawing/2014/main" id="{67886308-604C-4927-A9E3-B19F9E7BF990}"/>
                </a:ext>
              </a:extLst>
            </p:cNvPr>
            <p:cNvSpPr>
              <a:spLocks noChangeArrowheads="1"/>
            </p:cNvSpPr>
            <p:nvPr/>
          </p:nvSpPr>
          <p:spPr bwMode="auto">
            <a:xfrm>
              <a:off x="4628" y="2322"/>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4" name="Rectangle 43">
              <a:extLst>
                <a:ext uri="{FF2B5EF4-FFF2-40B4-BE49-F238E27FC236}">
                  <a16:creationId xmlns:a16="http://schemas.microsoft.com/office/drawing/2014/main" id="{FC4498DB-5E4C-4609-BD26-6E09E34B10E9}"/>
                </a:ext>
              </a:extLst>
            </p:cNvPr>
            <p:cNvSpPr>
              <a:spLocks noChangeArrowheads="1"/>
            </p:cNvSpPr>
            <p:nvPr/>
          </p:nvSpPr>
          <p:spPr bwMode="auto">
            <a:xfrm>
              <a:off x="673" y="2524"/>
              <a:ext cx="1007"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Other Funds</a:t>
              </a:r>
              <a:r>
                <a:rPr kumimoji="0" lang="en-US" altLang="en-US" sz="22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2</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5" name="Rectangle 44">
              <a:extLst>
                <a:ext uri="{FF2B5EF4-FFF2-40B4-BE49-F238E27FC236}">
                  <a16:creationId xmlns:a16="http://schemas.microsoft.com/office/drawing/2014/main" id="{8B8EF55F-6CDD-4554-9F5D-7BDAB68306F1}"/>
                </a:ext>
              </a:extLst>
            </p:cNvPr>
            <p:cNvSpPr>
              <a:spLocks noChangeArrowheads="1"/>
            </p:cNvSpPr>
            <p:nvPr/>
          </p:nvSpPr>
          <p:spPr bwMode="auto">
            <a:xfrm>
              <a:off x="1651" y="2524"/>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6" name="Rectangle 45">
              <a:extLst>
                <a:ext uri="{FF2B5EF4-FFF2-40B4-BE49-F238E27FC236}">
                  <a16:creationId xmlns:a16="http://schemas.microsoft.com/office/drawing/2014/main" id="{D80CCD77-026A-48A6-A526-4AD74F279125}"/>
                </a:ext>
              </a:extLst>
            </p:cNvPr>
            <p:cNvSpPr>
              <a:spLocks noChangeArrowheads="1"/>
            </p:cNvSpPr>
            <p:nvPr/>
          </p:nvSpPr>
          <p:spPr bwMode="auto">
            <a:xfrm>
              <a:off x="2308" y="2518"/>
              <a:ext cx="49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$301K</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7" name="Rectangle 46">
              <a:extLst>
                <a:ext uri="{FF2B5EF4-FFF2-40B4-BE49-F238E27FC236}">
                  <a16:creationId xmlns:a16="http://schemas.microsoft.com/office/drawing/2014/main" id="{E6E36AE9-8D5B-4FFE-9EAB-1C33723F3A27}"/>
                </a:ext>
              </a:extLst>
            </p:cNvPr>
            <p:cNvSpPr>
              <a:spLocks noChangeArrowheads="1"/>
            </p:cNvSpPr>
            <p:nvPr/>
          </p:nvSpPr>
          <p:spPr bwMode="auto">
            <a:xfrm>
              <a:off x="2705"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8" name="Rectangle 47">
              <a:extLst>
                <a:ext uri="{FF2B5EF4-FFF2-40B4-BE49-F238E27FC236}">
                  <a16:creationId xmlns:a16="http://schemas.microsoft.com/office/drawing/2014/main" id="{0E1CC9F2-B63F-46B1-9A79-DACBBD91AB66}"/>
                </a:ext>
              </a:extLst>
            </p:cNvPr>
            <p:cNvSpPr>
              <a:spLocks noChangeArrowheads="1"/>
            </p:cNvSpPr>
            <p:nvPr/>
          </p:nvSpPr>
          <p:spPr bwMode="auto">
            <a:xfrm>
              <a:off x="3339" y="2524"/>
              <a:ext cx="49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$301K</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9" name="Rectangle 48">
              <a:extLst>
                <a:ext uri="{FF2B5EF4-FFF2-40B4-BE49-F238E27FC236}">
                  <a16:creationId xmlns:a16="http://schemas.microsoft.com/office/drawing/2014/main" id="{AD4771CE-97E1-4043-A3F3-C9C744DD9B40}"/>
                </a:ext>
              </a:extLst>
            </p:cNvPr>
            <p:cNvSpPr>
              <a:spLocks noChangeArrowheads="1"/>
            </p:cNvSpPr>
            <p:nvPr/>
          </p:nvSpPr>
          <p:spPr bwMode="auto">
            <a:xfrm>
              <a:off x="3726"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0" name="Rectangle 49">
              <a:extLst>
                <a:ext uri="{FF2B5EF4-FFF2-40B4-BE49-F238E27FC236}">
                  <a16:creationId xmlns:a16="http://schemas.microsoft.com/office/drawing/2014/main" id="{DF76508D-AEB2-43D7-8F23-AB813DE27C72}"/>
                </a:ext>
              </a:extLst>
            </p:cNvPr>
            <p:cNvSpPr>
              <a:spLocks noChangeArrowheads="1"/>
            </p:cNvSpPr>
            <p:nvPr/>
          </p:nvSpPr>
          <p:spPr bwMode="auto">
            <a:xfrm>
              <a:off x="4468" y="2531"/>
              <a:ext cx="41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1" name="Rectangle 50">
              <a:extLst>
                <a:ext uri="{FF2B5EF4-FFF2-40B4-BE49-F238E27FC236}">
                  <a16:creationId xmlns:a16="http://schemas.microsoft.com/office/drawing/2014/main" id="{6AC539C3-38FF-4500-B9DE-47C9B9DE9132}"/>
                </a:ext>
              </a:extLst>
            </p:cNvPr>
            <p:cNvSpPr>
              <a:spLocks noChangeArrowheads="1"/>
            </p:cNvSpPr>
            <p:nvPr/>
          </p:nvSpPr>
          <p:spPr bwMode="auto">
            <a:xfrm>
              <a:off x="4530"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2" name="Rectangle 51">
              <a:extLst>
                <a:ext uri="{FF2B5EF4-FFF2-40B4-BE49-F238E27FC236}">
                  <a16:creationId xmlns:a16="http://schemas.microsoft.com/office/drawing/2014/main" id="{6F0BDA74-734D-4FE9-ADA5-F2AEE5353B30}"/>
                </a:ext>
              </a:extLst>
            </p:cNvPr>
            <p:cNvSpPr>
              <a:spLocks noChangeArrowheads="1"/>
            </p:cNvSpPr>
            <p:nvPr/>
          </p:nvSpPr>
          <p:spPr bwMode="auto">
            <a:xfrm>
              <a:off x="673"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3" name="Rectangle 52">
              <a:extLst>
                <a:ext uri="{FF2B5EF4-FFF2-40B4-BE49-F238E27FC236}">
                  <a16:creationId xmlns:a16="http://schemas.microsoft.com/office/drawing/2014/main" id="{66A76BB9-4CD4-49DE-89A4-8984AB783831}"/>
                </a:ext>
              </a:extLst>
            </p:cNvPr>
            <p:cNvSpPr>
              <a:spLocks noChangeArrowheads="1"/>
            </p:cNvSpPr>
            <p:nvPr/>
          </p:nvSpPr>
          <p:spPr bwMode="auto">
            <a:xfrm>
              <a:off x="2436"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4" name="Rectangle 53">
              <a:extLst>
                <a:ext uri="{FF2B5EF4-FFF2-40B4-BE49-F238E27FC236}">
                  <a16:creationId xmlns:a16="http://schemas.microsoft.com/office/drawing/2014/main" id="{6B3DC358-F76F-4986-9C30-D83C55E0CFA7}"/>
                </a:ext>
              </a:extLst>
            </p:cNvPr>
            <p:cNvSpPr>
              <a:spLocks noChangeArrowheads="1"/>
            </p:cNvSpPr>
            <p:nvPr/>
          </p:nvSpPr>
          <p:spPr bwMode="auto">
            <a:xfrm>
              <a:off x="3457"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5" name="Rectangle 54">
              <a:extLst>
                <a:ext uri="{FF2B5EF4-FFF2-40B4-BE49-F238E27FC236}">
                  <a16:creationId xmlns:a16="http://schemas.microsoft.com/office/drawing/2014/main" id="{C5BC2980-3E05-4030-984F-50991338092B}"/>
                </a:ext>
              </a:extLst>
            </p:cNvPr>
            <p:cNvSpPr>
              <a:spLocks noChangeArrowheads="1"/>
            </p:cNvSpPr>
            <p:nvPr/>
          </p:nvSpPr>
          <p:spPr bwMode="auto">
            <a:xfrm>
              <a:off x="4359"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6" name="Rectangle 55">
              <a:extLst>
                <a:ext uri="{FF2B5EF4-FFF2-40B4-BE49-F238E27FC236}">
                  <a16:creationId xmlns:a16="http://schemas.microsoft.com/office/drawing/2014/main" id="{AF17D9D2-35DB-4334-BCDC-2C716F81EC23}"/>
                </a:ext>
              </a:extLst>
            </p:cNvPr>
            <p:cNvSpPr>
              <a:spLocks noChangeArrowheads="1"/>
            </p:cNvSpPr>
            <p:nvPr/>
          </p:nvSpPr>
          <p:spPr bwMode="auto">
            <a:xfrm>
              <a:off x="673" y="2924"/>
              <a:ext cx="1135"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Total Funds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7" name="Rectangle 56">
              <a:extLst>
                <a:ext uri="{FF2B5EF4-FFF2-40B4-BE49-F238E27FC236}">
                  <a16:creationId xmlns:a16="http://schemas.microsoft.com/office/drawing/2014/main" id="{5EC9386D-2DC4-47A2-B128-D6BE0F8CB65B}"/>
                </a:ext>
              </a:extLst>
            </p:cNvPr>
            <p:cNvSpPr>
              <a:spLocks noChangeArrowheads="1"/>
            </p:cNvSpPr>
            <p:nvPr/>
          </p:nvSpPr>
          <p:spPr bwMode="auto">
            <a:xfrm>
              <a:off x="1719"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8" name="Rectangle 57">
              <a:extLst>
                <a:ext uri="{FF2B5EF4-FFF2-40B4-BE49-F238E27FC236}">
                  <a16:creationId xmlns:a16="http://schemas.microsoft.com/office/drawing/2014/main" id="{A3D52E0A-DFF3-4C90-A9F9-126A10B1438E}"/>
                </a:ext>
              </a:extLst>
            </p:cNvPr>
            <p:cNvSpPr>
              <a:spLocks noChangeArrowheads="1"/>
            </p:cNvSpPr>
            <p:nvPr/>
          </p:nvSpPr>
          <p:spPr bwMode="auto">
            <a:xfrm>
              <a:off x="2167" y="2924"/>
              <a:ext cx="81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$544.3M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9" name="Rectangle 58">
              <a:extLst>
                <a:ext uri="{FF2B5EF4-FFF2-40B4-BE49-F238E27FC236}">
                  <a16:creationId xmlns:a16="http://schemas.microsoft.com/office/drawing/2014/main" id="{CC80455A-E5DB-4E7C-AA18-AD8E76C64119}"/>
                </a:ext>
              </a:extLst>
            </p:cNvPr>
            <p:cNvSpPr>
              <a:spLocks noChangeArrowheads="1"/>
            </p:cNvSpPr>
            <p:nvPr/>
          </p:nvSpPr>
          <p:spPr bwMode="auto">
            <a:xfrm>
              <a:off x="2671"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0" name="Rectangle 59">
              <a:extLst>
                <a:ext uri="{FF2B5EF4-FFF2-40B4-BE49-F238E27FC236}">
                  <a16:creationId xmlns:a16="http://schemas.microsoft.com/office/drawing/2014/main" id="{68F10410-C225-4DA8-A83B-C0D50459A566}"/>
                </a:ext>
              </a:extLst>
            </p:cNvPr>
            <p:cNvSpPr>
              <a:spLocks noChangeArrowheads="1"/>
            </p:cNvSpPr>
            <p:nvPr/>
          </p:nvSpPr>
          <p:spPr bwMode="auto">
            <a:xfrm>
              <a:off x="3187" y="2924"/>
              <a:ext cx="728"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$232.2M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2" name="Rectangle 61">
              <a:extLst>
                <a:ext uri="{FF2B5EF4-FFF2-40B4-BE49-F238E27FC236}">
                  <a16:creationId xmlns:a16="http://schemas.microsoft.com/office/drawing/2014/main" id="{2BC09243-BC8B-48D4-BA71-B3D5F1A853FE}"/>
                </a:ext>
              </a:extLst>
            </p:cNvPr>
            <p:cNvSpPr>
              <a:spLocks noChangeArrowheads="1"/>
            </p:cNvSpPr>
            <p:nvPr/>
          </p:nvSpPr>
          <p:spPr bwMode="auto">
            <a:xfrm>
              <a:off x="4090" y="292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3" name="Rectangle 62">
              <a:extLst>
                <a:ext uri="{FF2B5EF4-FFF2-40B4-BE49-F238E27FC236}">
                  <a16:creationId xmlns:a16="http://schemas.microsoft.com/office/drawing/2014/main" id="{DF08EBBB-42F5-40E9-AB53-697031108032}"/>
                </a:ext>
              </a:extLst>
            </p:cNvPr>
            <p:cNvSpPr>
              <a:spLocks noChangeArrowheads="1"/>
            </p:cNvSpPr>
            <p:nvPr/>
          </p:nvSpPr>
          <p:spPr bwMode="auto">
            <a:xfrm>
              <a:off x="4171" y="2923"/>
              <a:ext cx="86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($312.0M)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4" name="Rectangle 63">
              <a:extLst>
                <a:ext uri="{FF2B5EF4-FFF2-40B4-BE49-F238E27FC236}">
                  <a16:creationId xmlns:a16="http://schemas.microsoft.com/office/drawing/2014/main" id="{3F218057-E6DD-4398-AFF7-0B9864355B7B}"/>
                </a:ext>
              </a:extLst>
            </p:cNvPr>
            <p:cNvSpPr>
              <a:spLocks noChangeArrowheads="1"/>
            </p:cNvSpPr>
            <p:nvPr/>
          </p:nvSpPr>
          <p:spPr bwMode="auto">
            <a:xfrm>
              <a:off x="4628"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5" name="Rectangle 64">
              <a:extLst>
                <a:ext uri="{FF2B5EF4-FFF2-40B4-BE49-F238E27FC236}">
                  <a16:creationId xmlns:a16="http://schemas.microsoft.com/office/drawing/2014/main" id="{0936F09E-1EE3-4108-AB49-C71BF7456DE0}"/>
                </a:ext>
              </a:extLst>
            </p:cNvPr>
            <p:cNvSpPr>
              <a:spLocks noChangeArrowheads="1"/>
            </p:cNvSpPr>
            <p:nvPr/>
          </p:nvSpPr>
          <p:spPr bwMode="auto">
            <a:xfrm>
              <a:off x="673"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6" name="Rectangle 65">
              <a:extLst>
                <a:ext uri="{FF2B5EF4-FFF2-40B4-BE49-F238E27FC236}">
                  <a16:creationId xmlns:a16="http://schemas.microsoft.com/office/drawing/2014/main" id="{528311E5-8AEF-4A73-95EC-A3F1D5BA8B31}"/>
                </a:ext>
              </a:extLst>
            </p:cNvPr>
            <p:cNvSpPr>
              <a:spLocks noChangeArrowheads="1"/>
            </p:cNvSpPr>
            <p:nvPr/>
          </p:nvSpPr>
          <p:spPr bwMode="auto">
            <a:xfrm>
              <a:off x="2436"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7" name="Rectangle 66">
              <a:extLst>
                <a:ext uri="{FF2B5EF4-FFF2-40B4-BE49-F238E27FC236}">
                  <a16:creationId xmlns:a16="http://schemas.microsoft.com/office/drawing/2014/main" id="{1D2561F0-770E-428E-BE6D-9187D6F9EBDA}"/>
                </a:ext>
              </a:extLst>
            </p:cNvPr>
            <p:cNvSpPr>
              <a:spLocks noChangeArrowheads="1"/>
            </p:cNvSpPr>
            <p:nvPr/>
          </p:nvSpPr>
          <p:spPr bwMode="auto">
            <a:xfrm>
              <a:off x="3457"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8" name="Rectangle 67">
              <a:extLst>
                <a:ext uri="{FF2B5EF4-FFF2-40B4-BE49-F238E27FC236}">
                  <a16:creationId xmlns:a16="http://schemas.microsoft.com/office/drawing/2014/main" id="{EA8879E4-172E-49A0-B635-F0A54CB18E7E}"/>
                </a:ext>
              </a:extLst>
            </p:cNvPr>
            <p:cNvSpPr>
              <a:spLocks noChangeArrowheads="1"/>
            </p:cNvSpPr>
            <p:nvPr/>
          </p:nvSpPr>
          <p:spPr bwMode="auto">
            <a:xfrm>
              <a:off x="4359"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9" name="Rectangle 68">
              <a:extLst>
                <a:ext uri="{FF2B5EF4-FFF2-40B4-BE49-F238E27FC236}">
                  <a16:creationId xmlns:a16="http://schemas.microsoft.com/office/drawing/2014/main" id="{6DD6E876-E6A9-48B8-B95B-9924DA90A512}"/>
                </a:ext>
              </a:extLst>
            </p:cNvPr>
            <p:cNvSpPr>
              <a:spLocks noChangeArrowheads="1"/>
            </p:cNvSpPr>
            <p:nvPr/>
          </p:nvSpPr>
          <p:spPr bwMode="auto">
            <a:xfrm>
              <a:off x="673" y="3258"/>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endParaRPr>
            </a:p>
          </p:txBody>
        </p:sp>
        <p:sp>
          <p:nvSpPr>
            <p:cNvPr id="70" name="Rectangle 69">
              <a:extLst>
                <a:ext uri="{FF2B5EF4-FFF2-40B4-BE49-F238E27FC236}">
                  <a16:creationId xmlns:a16="http://schemas.microsoft.com/office/drawing/2014/main" id="{1A18D85E-7591-45AF-B66F-54839AA2BBC8}"/>
                </a:ext>
              </a:extLst>
            </p:cNvPr>
            <p:cNvSpPr>
              <a:spLocks noChangeArrowheads="1"/>
            </p:cNvSpPr>
            <p:nvPr/>
          </p:nvSpPr>
          <p:spPr bwMode="auto">
            <a:xfrm>
              <a:off x="142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1" name="Rectangle 70">
              <a:extLst>
                <a:ext uri="{FF2B5EF4-FFF2-40B4-BE49-F238E27FC236}">
                  <a16:creationId xmlns:a16="http://schemas.microsoft.com/office/drawing/2014/main" id="{47146026-B17D-4D69-9802-C66BA79A1A21}"/>
                </a:ext>
              </a:extLst>
            </p:cNvPr>
            <p:cNvSpPr>
              <a:spLocks noChangeArrowheads="1"/>
            </p:cNvSpPr>
            <p:nvPr/>
          </p:nvSpPr>
          <p:spPr bwMode="auto">
            <a:xfrm>
              <a:off x="2376" y="322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2" name="Rectangle 71">
              <a:extLst>
                <a:ext uri="{FF2B5EF4-FFF2-40B4-BE49-F238E27FC236}">
                  <a16:creationId xmlns:a16="http://schemas.microsoft.com/office/drawing/2014/main" id="{03F96908-B1C0-4865-BC74-F77D888E01E9}"/>
                </a:ext>
              </a:extLst>
            </p:cNvPr>
            <p:cNvSpPr>
              <a:spLocks noChangeArrowheads="1"/>
            </p:cNvSpPr>
            <p:nvPr/>
          </p:nvSpPr>
          <p:spPr bwMode="auto">
            <a:xfrm>
              <a:off x="2756"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3" name="Rectangle 72">
              <a:extLst>
                <a:ext uri="{FF2B5EF4-FFF2-40B4-BE49-F238E27FC236}">
                  <a16:creationId xmlns:a16="http://schemas.microsoft.com/office/drawing/2014/main" id="{4203E8D5-FE32-4DE8-818D-A0FDAB41CBC3}"/>
                </a:ext>
              </a:extLst>
            </p:cNvPr>
            <p:cNvSpPr>
              <a:spLocks noChangeArrowheads="1"/>
            </p:cNvSpPr>
            <p:nvPr/>
          </p:nvSpPr>
          <p:spPr bwMode="auto">
            <a:xfrm>
              <a:off x="3177"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5" name="Rectangle 74">
              <a:extLst>
                <a:ext uri="{FF2B5EF4-FFF2-40B4-BE49-F238E27FC236}">
                  <a16:creationId xmlns:a16="http://schemas.microsoft.com/office/drawing/2014/main" id="{7F72B460-8F88-4CA4-BC2C-ADA492ED37DD}"/>
                </a:ext>
              </a:extLst>
            </p:cNvPr>
            <p:cNvSpPr>
              <a:spLocks noChangeArrowheads="1"/>
            </p:cNvSpPr>
            <p:nvPr/>
          </p:nvSpPr>
          <p:spPr bwMode="auto">
            <a:xfrm>
              <a:off x="4235"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6" name="Rectangle 75">
              <a:extLst>
                <a:ext uri="{FF2B5EF4-FFF2-40B4-BE49-F238E27FC236}">
                  <a16:creationId xmlns:a16="http://schemas.microsoft.com/office/drawing/2014/main" id="{6F4014BD-C85B-498A-BC69-257D7EDBD9CA}"/>
                </a:ext>
              </a:extLst>
            </p:cNvPr>
            <p:cNvSpPr>
              <a:spLocks noChangeArrowheads="1"/>
            </p:cNvSpPr>
            <p:nvPr/>
          </p:nvSpPr>
          <p:spPr bwMode="auto">
            <a:xfrm>
              <a:off x="459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7" name="Rectangle 76">
              <a:extLst>
                <a:ext uri="{FF2B5EF4-FFF2-40B4-BE49-F238E27FC236}">
                  <a16:creationId xmlns:a16="http://schemas.microsoft.com/office/drawing/2014/main" id="{E4420FF9-8426-4437-83A4-29D619FE50C5}"/>
                </a:ext>
              </a:extLst>
            </p:cNvPr>
            <p:cNvSpPr>
              <a:spLocks noChangeArrowheads="1"/>
            </p:cNvSpPr>
            <p:nvPr/>
          </p:nvSpPr>
          <p:spPr bwMode="auto">
            <a:xfrm>
              <a:off x="673"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8" name="Rectangle 77">
              <a:extLst>
                <a:ext uri="{FF2B5EF4-FFF2-40B4-BE49-F238E27FC236}">
                  <a16:creationId xmlns:a16="http://schemas.microsoft.com/office/drawing/2014/main" id="{3B09C323-C94A-4125-88E4-C06F5CE2B16C}"/>
                </a:ext>
              </a:extLst>
            </p:cNvPr>
            <p:cNvSpPr>
              <a:spLocks noChangeArrowheads="1"/>
            </p:cNvSpPr>
            <p:nvPr/>
          </p:nvSpPr>
          <p:spPr bwMode="auto">
            <a:xfrm>
              <a:off x="1726"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9" name="Rectangle 78">
              <a:extLst>
                <a:ext uri="{FF2B5EF4-FFF2-40B4-BE49-F238E27FC236}">
                  <a16:creationId xmlns:a16="http://schemas.microsoft.com/office/drawing/2014/main" id="{981647F3-1449-41D1-BFF2-10DB07074AF0}"/>
                </a:ext>
              </a:extLst>
            </p:cNvPr>
            <p:cNvSpPr>
              <a:spLocks noChangeArrowheads="1"/>
            </p:cNvSpPr>
            <p:nvPr/>
          </p:nvSpPr>
          <p:spPr bwMode="auto">
            <a:xfrm>
              <a:off x="2204"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0" name="Rectangle 79">
              <a:extLst>
                <a:ext uri="{FF2B5EF4-FFF2-40B4-BE49-F238E27FC236}">
                  <a16:creationId xmlns:a16="http://schemas.microsoft.com/office/drawing/2014/main" id="{3F975A4A-C6D1-45C2-B9C6-18DA0A9F52CB}"/>
                </a:ext>
              </a:extLst>
            </p:cNvPr>
            <p:cNvSpPr>
              <a:spLocks noChangeArrowheads="1"/>
            </p:cNvSpPr>
            <p:nvPr/>
          </p:nvSpPr>
          <p:spPr bwMode="auto">
            <a:xfrm>
              <a:off x="2667"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1" name="Rectangle 80">
              <a:extLst>
                <a:ext uri="{FF2B5EF4-FFF2-40B4-BE49-F238E27FC236}">
                  <a16:creationId xmlns:a16="http://schemas.microsoft.com/office/drawing/2014/main" id="{353E4FCA-E0CD-46F3-8EB7-97A00BAFCB01}"/>
                </a:ext>
              </a:extLst>
            </p:cNvPr>
            <p:cNvSpPr>
              <a:spLocks noChangeArrowheads="1"/>
            </p:cNvSpPr>
            <p:nvPr/>
          </p:nvSpPr>
          <p:spPr bwMode="auto">
            <a:xfrm>
              <a:off x="3226" y="3405"/>
              <a:ext cx="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2" name="Rectangle 81">
              <a:extLst>
                <a:ext uri="{FF2B5EF4-FFF2-40B4-BE49-F238E27FC236}">
                  <a16:creationId xmlns:a16="http://schemas.microsoft.com/office/drawing/2014/main" id="{64227650-A3A3-45E5-BFA6-F187A7D77418}"/>
                </a:ext>
              </a:extLst>
            </p:cNvPr>
            <p:cNvSpPr>
              <a:spLocks noChangeArrowheads="1"/>
            </p:cNvSpPr>
            <p:nvPr/>
          </p:nvSpPr>
          <p:spPr bwMode="auto">
            <a:xfrm>
              <a:off x="3688"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3" name="Rectangle 82">
              <a:extLst>
                <a:ext uri="{FF2B5EF4-FFF2-40B4-BE49-F238E27FC236}">
                  <a16:creationId xmlns:a16="http://schemas.microsoft.com/office/drawing/2014/main" id="{8A0D20D8-3851-4385-9CB6-E17CCE8B85BB}"/>
                </a:ext>
              </a:extLst>
            </p:cNvPr>
            <p:cNvSpPr>
              <a:spLocks noChangeArrowheads="1"/>
            </p:cNvSpPr>
            <p:nvPr/>
          </p:nvSpPr>
          <p:spPr bwMode="auto">
            <a:xfrm>
              <a:off x="4198"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4" name="Rectangle 83">
              <a:extLst>
                <a:ext uri="{FF2B5EF4-FFF2-40B4-BE49-F238E27FC236}">
                  <a16:creationId xmlns:a16="http://schemas.microsoft.com/office/drawing/2014/main" id="{4C37B57F-CCF3-4BB8-B426-9A61DBBE42A0}"/>
                </a:ext>
              </a:extLst>
            </p:cNvPr>
            <p:cNvSpPr>
              <a:spLocks noChangeArrowheads="1"/>
            </p:cNvSpPr>
            <p:nvPr/>
          </p:nvSpPr>
          <p:spPr bwMode="auto">
            <a:xfrm>
              <a:off x="4519"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5" name="Rectangle 84">
              <a:extLst>
                <a:ext uri="{FF2B5EF4-FFF2-40B4-BE49-F238E27FC236}">
                  <a16:creationId xmlns:a16="http://schemas.microsoft.com/office/drawing/2014/main" id="{E37BBB26-666E-4C46-ACDB-F846809245A2}"/>
                </a:ext>
              </a:extLst>
            </p:cNvPr>
            <p:cNvSpPr>
              <a:spLocks noChangeArrowheads="1"/>
            </p:cNvSpPr>
            <p:nvPr/>
          </p:nvSpPr>
          <p:spPr bwMode="auto">
            <a:xfrm>
              <a:off x="2599" y="354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0000"/>
                  </a:solidFill>
                  <a:effectLst/>
                  <a:uLnTx/>
                  <a:uFillTx/>
                  <a:latin typeface="Calibri"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grpSp>
    </p:spTree>
    <p:extLst>
      <p:ext uri="{BB962C8B-B14F-4D97-AF65-F5344CB8AC3E}">
        <p14:creationId xmlns:p14="http://schemas.microsoft.com/office/powerpoint/2010/main" val="332289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Fiscal Year 2023-2024 Budget</a:t>
            </a:r>
          </a:p>
        </p:txBody>
      </p:sp>
      <p:sp>
        <p:nvSpPr>
          <p:cNvPr id="3" name="Content Placeholder 2"/>
          <p:cNvSpPr>
            <a:spLocks noGrp="1"/>
          </p:cNvSpPr>
          <p:nvPr>
            <p:ph sz="quarter" idx="13"/>
          </p:nvPr>
        </p:nvSpPr>
        <p:spPr>
          <a:xfrm>
            <a:off x="457200" y="1219200"/>
            <a:ext cx="8229600" cy="4800600"/>
          </a:xfrm>
        </p:spPr>
        <p:txBody>
          <a:bodyPr/>
          <a:lstStyle/>
          <a:p>
            <a:pPr lvl="1">
              <a:lnSpc>
                <a:spcPct val="150000"/>
              </a:lnSpc>
            </a:pPr>
            <a:endParaRPr lang="en-US" sz="1600" dirty="0"/>
          </a:p>
          <a:p>
            <a:pPr lvl="1">
              <a:lnSpc>
                <a:spcPct val="150000"/>
              </a:lnSpc>
            </a:pPr>
            <a:endParaRPr lang="en-US" sz="1200" dirty="0"/>
          </a:p>
          <a:p>
            <a:pPr marL="457200" lvl="1" indent="0">
              <a:lnSpc>
                <a:spcPct val="150000"/>
              </a:lnSpc>
              <a:buNone/>
            </a:pPr>
            <a:endParaRPr lang="en-US" sz="1800" dirty="0"/>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6" name="Text Placeholder 3">
            <a:extLst>
              <a:ext uri="{FF2B5EF4-FFF2-40B4-BE49-F238E27FC236}">
                <a16:creationId xmlns:a16="http://schemas.microsoft.com/office/drawing/2014/main" id="{90D6C480-7553-4611-8EAA-2FE3061C4350}"/>
              </a:ext>
            </a:extLst>
          </p:cNvPr>
          <p:cNvSpPr txBox="1">
            <a:spLocks/>
          </p:cNvSpPr>
          <p:nvPr/>
        </p:nvSpPr>
        <p:spPr>
          <a:xfrm>
            <a:off x="152400" y="1067676"/>
            <a:ext cx="8500269" cy="4875924"/>
          </a:xfrm>
          <a:prstGeom prst="rect">
            <a:avLst/>
          </a:prstGeom>
        </p:spPr>
        <p:txBody>
          <a:bodyPr>
            <a:normAutofit/>
          </a:bodyPr>
          <a:lst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a:lstStyle>
          <a:p>
            <a:pPr marL="514350" marR="0" lvl="1" indent="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Long-Term Care Managed Care</a:t>
            </a:r>
          </a:p>
          <a:p>
            <a:pPr marL="1600200" marR="0" lvl="3" indent="-2286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Arial"/>
                <a:ea typeface="ＭＳ Ｐゴシック" pitchFamily="-111" charset="-128"/>
                <a:cs typeface="Arial" charset="0"/>
              </a:rPr>
              <a:t>LIFE Program</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0" cap="none" spc="0" normalizeH="0" baseline="30000" noProof="0" dirty="0">
                <a:ln>
                  <a:noFill/>
                </a:ln>
                <a:solidFill>
                  <a:srgbClr val="000000"/>
                </a:solidFill>
                <a:effectLst/>
                <a:uLnTx/>
                <a:uFillTx/>
                <a:latin typeface="Arial"/>
                <a:ea typeface="ＭＳ Ｐゴシック" pitchFamily="-111" charset="-128"/>
              </a:rPr>
              <a:t>               1</a:t>
            </a:r>
            <a:r>
              <a:rPr kumimoji="0" lang="en-US" sz="1100" b="0" i="0" u="none" strike="noStrike" kern="0" cap="none" spc="0" normalizeH="0" baseline="0" noProof="0" dirty="0">
                <a:ln>
                  <a:noFill/>
                </a:ln>
                <a:solidFill>
                  <a:srgbClr val="000000"/>
                </a:solidFill>
                <a:effectLst/>
                <a:uLnTx/>
                <a:uFillTx/>
                <a:latin typeface="Arial"/>
                <a:ea typeface="ＭＳ Ｐゴシック" pitchFamily="-111" charset="-128"/>
              </a:rPr>
              <a:t>Includes appropriation reduction vs. Act 1-A of 2022</a:t>
            </a:r>
          </a:p>
        </p:txBody>
      </p:sp>
      <p:grpSp>
        <p:nvGrpSpPr>
          <p:cNvPr id="7" name="Group 4">
            <a:extLst>
              <a:ext uri="{FF2B5EF4-FFF2-40B4-BE49-F238E27FC236}">
                <a16:creationId xmlns:a16="http://schemas.microsoft.com/office/drawing/2014/main" id="{655EA7F2-7B45-4059-9608-9F18C984E2F1}"/>
              </a:ext>
            </a:extLst>
          </p:cNvPr>
          <p:cNvGrpSpPr>
            <a:grpSpLocks noChangeAspect="1"/>
          </p:cNvGrpSpPr>
          <p:nvPr/>
        </p:nvGrpSpPr>
        <p:grpSpPr bwMode="auto">
          <a:xfrm>
            <a:off x="989424" y="2339316"/>
            <a:ext cx="7217182" cy="3451008"/>
            <a:chOff x="624" y="1693"/>
            <a:chExt cx="4300" cy="1986"/>
          </a:xfrm>
        </p:grpSpPr>
        <p:sp>
          <p:nvSpPr>
            <p:cNvPr id="8" name="AutoShape 3">
              <a:extLst>
                <a:ext uri="{FF2B5EF4-FFF2-40B4-BE49-F238E27FC236}">
                  <a16:creationId xmlns:a16="http://schemas.microsoft.com/office/drawing/2014/main" id="{83FA2392-CA50-469B-A7F3-A765DDFABF4C}"/>
                </a:ext>
              </a:extLst>
            </p:cNvPr>
            <p:cNvSpPr>
              <a:spLocks noChangeAspect="1" noChangeArrowheads="1" noTextEdit="1"/>
            </p:cNvSpPr>
            <p:nvPr/>
          </p:nvSpPr>
          <p:spPr bwMode="auto">
            <a:xfrm>
              <a:off x="624" y="1728"/>
              <a:ext cx="4269" cy="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ＭＳ Ｐゴシック" pitchFamily="-106" charset="-128"/>
                <a:cs typeface="Arial" charset="0"/>
              </a:endParaRPr>
            </a:p>
          </p:txBody>
        </p:sp>
        <p:sp>
          <p:nvSpPr>
            <p:cNvPr id="9" name="Rectangle 5">
              <a:extLst>
                <a:ext uri="{FF2B5EF4-FFF2-40B4-BE49-F238E27FC236}">
                  <a16:creationId xmlns:a16="http://schemas.microsoft.com/office/drawing/2014/main" id="{F055DA68-0449-405C-B005-7351CFE7F625}"/>
                </a:ext>
              </a:extLst>
            </p:cNvPr>
            <p:cNvSpPr>
              <a:spLocks noChangeArrowheads="1"/>
            </p:cNvSpPr>
            <p:nvPr/>
          </p:nvSpPr>
          <p:spPr bwMode="auto">
            <a:xfrm>
              <a:off x="673" y="1733"/>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3" name="Rectangle 9">
              <a:extLst>
                <a:ext uri="{FF2B5EF4-FFF2-40B4-BE49-F238E27FC236}">
                  <a16:creationId xmlns:a16="http://schemas.microsoft.com/office/drawing/2014/main" id="{B33AF625-7EEB-4AFE-AB43-A4174FBFFAB8}"/>
                </a:ext>
              </a:extLst>
            </p:cNvPr>
            <p:cNvSpPr>
              <a:spLocks noChangeArrowheads="1"/>
            </p:cNvSpPr>
            <p:nvPr/>
          </p:nvSpPr>
          <p:spPr bwMode="auto">
            <a:xfrm>
              <a:off x="2819"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4" name="Rectangle 10">
              <a:extLst>
                <a:ext uri="{FF2B5EF4-FFF2-40B4-BE49-F238E27FC236}">
                  <a16:creationId xmlns:a16="http://schemas.microsoft.com/office/drawing/2014/main" id="{7388EB58-92D3-4609-9314-B48F14FF2557}"/>
                </a:ext>
              </a:extLst>
            </p:cNvPr>
            <p:cNvSpPr>
              <a:spLocks noChangeArrowheads="1"/>
            </p:cNvSpPr>
            <p:nvPr/>
          </p:nvSpPr>
          <p:spPr bwMode="auto">
            <a:xfrm>
              <a:off x="2117" y="1694"/>
              <a:ext cx="721"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2022-23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Available</a:t>
              </a:r>
              <a:r>
                <a:rPr kumimoji="0" lang="en-US" altLang="en-US" sz="2000" b="1"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rPr>
                <a:t>1</a:t>
              </a:r>
              <a:endParaRPr kumimoji="0" lang="en-US" altLang="en-US" sz="1800" b="0" i="0" u="none" strike="noStrike" kern="1200" cap="none" spc="0" normalizeH="0" baseline="3000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5" name="Rectangle 11">
              <a:extLst>
                <a:ext uri="{FF2B5EF4-FFF2-40B4-BE49-F238E27FC236}">
                  <a16:creationId xmlns:a16="http://schemas.microsoft.com/office/drawing/2014/main" id="{79FDE114-3115-40F1-8EA7-9CEA7F718DF3}"/>
                </a:ext>
              </a:extLst>
            </p:cNvPr>
            <p:cNvSpPr>
              <a:spLocks noChangeArrowheads="1"/>
            </p:cNvSpPr>
            <p:nvPr/>
          </p:nvSpPr>
          <p:spPr bwMode="auto">
            <a:xfrm>
              <a:off x="2680"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19" name="Rectangle 15">
              <a:extLst>
                <a:ext uri="{FF2B5EF4-FFF2-40B4-BE49-F238E27FC236}">
                  <a16:creationId xmlns:a16="http://schemas.microsoft.com/office/drawing/2014/main" id="{14DDB86B-AA58-44B5-95D2-57058C61F38D}"/>
                </a:ext>
              </a:extLst>
            </p:cNvPr>
            <p:cNvSpPr>
              <a:spLocks noChangeArrowheads="1"/>
            </p:cNvSpPr>
            <p:nvPr/>
          </p:nvSpPr>
          <p:spPr bwMode="auto">
            <a:xfrm>
              <a:off x="3149" y="1693"/>
              <a:ext cx="542"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2023-24</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Request</a:t>
              </a:r>
            </a:p>
          </p:txBody>
        </p:sp>
        <p:sp>
          <p:nvSpPr>
            <p:cNvPr id="20" name="Rectangle 16">
              <a:extLst>
                <a:ext uri="{FF2B5EF4-FFF2-40B4-BE49-F238E27FC236}">
                  <a16:creationId xmlns:a16="http://schemas.microsoft.com/office/drawing/2014/main" id="{AE2F35BC-3ACC-4500-B7F6-1C921828730F}"/>
                </a:ext>
              </a:extLst>
            </p:cNvPr>
            <p:cNvSpPr>
              <a:spLocks noChangeArrowheads="1"/>
            </p:cNvSpPr>
            <p:nvPr/>
          </p:nvSpPr>
          <p:spPr bwMode="auto">
            <a:xfrm>
              <a:off x="3768" y="1913"/>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1" name="Rectangle 17">
              <a:extLst>
                <a:ext uri="{FF2B5EF4-FFF2-40B4-BE49-F238E27FC236}">
                  <a16:creationId xmlns:a16="http://schemas.microsoft.com/office/drawing/2014/main" id="{0D807509-4FCE-4F5B-B3FF-5CD6A64DA527}"/>
                </a:ext>
              </a:extLst>
            </p:cNvPr>
            <p:cNvSpPr>
              <a:spLocks noChangeArrowheads="1"/>
            </p:cNvSpPr>
            <p:nvPr/>
          </p:nvSpPr>
          <p:spPr bwMode="auto">
            <a:xfrm>
              <a:off x="4123" y="1732"/>
              <a:ext cx="57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r>
                <a:rPr kumimoji="0" lang="en-US" altLang="en-US" sz="18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Change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2" name="Rectangle 18">
              <a:extLst>
                <a:ext uri="{FF2B5EF4-FFF2-40B4-BE49-F238E27FC236}">
                  <a16:creationId xmlns:a16="http://schemas.microsoft.com/office/drawing/2014/main" id="{C8096AA4-8719-4DED-B913-A7F00B5D0A5D}"/>
                </a:ext>
              </a:extLst>
            </p:cNvPr>
            <p:cNvSpPr>
              <a:spLocks noChangeArrowheads="1"/>
            </p:cNvSpPr>
            <p:nvPr/>
          </p:nvSpPr>
          <p:spPr bwMode="auto">
            <a:xfrm>
              <a:off x="4630" y="1729"/>
              <a:ext cx="12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3" name="Rectangle 19">
              <a:extLst>
                <a:ext uri="{FF2B5EF4-FFF2-40B4-BE49-F238E27FC236}">
                  <a16:creationId xmlns:a16="http://schemas.microsoft.com/office/drawing/2014/main" id="{456CB173-FD7D-4CB0-B45A-1D3D373A6013}"/>
                </a:ext>
              </a:extLst>
            </p:cNvPr>
            <p:cNvSpPr>
              <a:spLocks noChangeArrowheads="1"/>
            </p:cNvSpPr>
            <p:nvPr/>
          </p:nvSpPr>
          <p:spPr bwMode="auto">
            <a:xfrm>
              <a:off x="4359" y="1912"/>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4" name="Rectangle 20">
              <a:extLst>
                <a:ext uri="{FF2B5EF4-FFF2-40B4-BE49-F238E27FC236}">
                  <a16:creationId xmlns:a16="http://schemas.microsoft.com/office/drawing/2014/main" id="{2C74CB19-49BB-4C02-AA96-F8B0112C6101}"/>
                </a:ext>
              </a:extLst>
            </p:cNvPr>
            <p:cNvSpPr>
              <a:spLocks noChangeArrowheads="1"/>
            </p:cNvSpPr>
            <p:nvPr/>
          </p:nvSpPr>
          <p:spPr bwMode="auto">
            <a:xfrm>
              <a:off x="673" y="2119"/>
              <a:ext cx="48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State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5" name="Rectangle 21">
              <a:extLst>
                <a:ext uri="{FF2B5EF4-FFF2-40B4-BE49-F238E27FC236}">
                  <a16:creationId xmlns:a16="http://schemas.microsoft.com/office/drawing/2014/main" id="{64EF9B32-2F91-4EC1-BD68-16B6DA06CF09}"/>
                </a:ext>
              </a:extLst>
            </p:cNvPr>
            <p:cNvSpPr>
              <a:spLocks noChangeArrowheads="1"/>
            </p:cNvSpPr>
            <p:nvPr/>
          </p:nvSpPr>
          <p:spPr bwMode="auto">
            <a:xfrm>
              <a:off x="1133" y="2119"/>
              <a:ext cx="5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Funds</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6" name="Rectangle 22">
              <a:extLst>
                <a:ext uri="{FF2B5EF4-FFF2-40B4-BE49-F238E27FC236}">
                  <a16:creationId xmlns:a16="http://schemas.microsoft.com/office/drawing/2014/main" id="{BE49EEF1-C869-4460-8B6F-F6525E5FB63D}"/>
                </a:ext>
              </a:extLst>
            </p:cNvPr>
            <p:cNvSpPr>
              <a:spLocks noChangeArrowheads="1"/>
            </p:cNvSpPr>
            <p:nvPr/>
          </p:nvSpPr>
          <p:spPr bwMode="auto">
            <a:xfrm>
              <a:off x="1622"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7" name="Rectangle 23">
              <a:extLst>
                <a:ext uri="{FF2B5EF4-FFF2-40B4-BE49-F238E27FC236}">
                  <a16:creationId xmlns:a16="http://schemas.microsoft.com/office/drawing/2014/main" id="{90CE4E95-C801-4316-9F2A-4E024C6FC27A}"/>
                </a:ext>
              </a:extLst>
            </p:cNvPr>
            <p:cNvSpPr>
              <a:spLocks noChangeArrowheads="1"/>
            </p:cNvSpPr>
            <p:nvPr/>
          </p:nvSpPr>
          <p:spPr bwMode="auto">
            <a:xfrm>
              <a:off x="2167" y="2119"/>
              <a:ext cx="78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$156.6M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8" name="Rectangle 25">
              <a:extLst>
                <a:ext uri="{FF2B5EF4-FFF2-40B4-BE49-F238E27FC236}">
                  <a16:creationId xmlns:a16="http://schemas.microsoft.com/office/drawing/2014/main" id="{44C04000-F57B-48E1-9F47-6FBE8F7E8BD2}"/>
                </a:ext>
              </a:extLst>
            </p:cNvPr>
            <p:cNvSpPr>
              <a:spLocks noChangeArrowheads="1"/>
            </p:cNvSpPr>
            <p:nvPr/>
          </p:nvSpPr>
          <p:spPr bwMode="auto">
            <a:xfrm>
              <a:off x="2756" y="2119"/>
              <a:ext cx="12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29" name="Rectangle 26">
              <a:extLst>
                <a:ext uri="{FF2B5EF4-FFF2-40B4-BE49-F238E27FC236}">
                  <a16:creationId xmlns:a16="http://schemas.microsoft.com/office/drawing/2014/main" id="{897C0F37-DFB9-4963-8031-D5BB9F97FD4E}"/>
                </a:ext>
              </a:extLst>
            </p:cNvPr>
            <p:cNvSpPr>
              <a:spLocks noChangeArrowheads="1"/>
            </p:cNvSpPr>
            <p:nvPr/>
          </p:nvSpPr>
          <p:spPr bwMode="auto">
            <a:xfrm>
              <a:off x="3187" y="2119"/>
              <a:ext cx="65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$181.2M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0" name="Rectangle 28">
              <a:extLst>
                <a:ext uri="{FF2B5EF4-FFF2-40B4-BE49-F238E27FC236}">
                  <a16:creationId xmlns:a16="http://schemas.microsoft.com/office/drawing/2014/main" id="{312A3C04-90F0-4864-B55E-F823B1CCC2E5}"/>
                </a:ext>
              </a:extLst>
            </p:cNvPr>
            <p:cNvSpPr>
              <a:spLocks noChangeArrowheads="1"/>
            </p:cNvSpPr>
            <p:nvPr/>
          </p:nvSpPr>
          <p:spPr bwMode="auto">
            <a:xfrm>
              <a:off x="3726"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1" name="Rectangle 29">
              <a:extLst>
                <a:ext uri="{FF2B5EF4-FFF2-40B4-BE49-F238E27FC236}">
                  <a16:creationId xmlns:a16="http://schemas.microsoft.com/office/drawing/2014/main" id="{CA8234B1-F176-4108-B398-06335D66F31F}"/>
                </a:ext>
              </a:extLst>
            </p:cNvPr>
            <p:cNvSpPr>
              <a:spLocks noChangeArrowheads="1"/>
            </p:cNvSpPr>
            <p:nvPr/>
          </p:nvSpPr>
          <p:spPr bwMode="auto">
            <a:xfrm>
              <a:off x="4139" y="2119"/>
              <a:ext cx="45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2" name="Rectangle 30">
              <a:extLst>
                <a:ext uri="{FF2B5EF4-FFF2-40B4-BE49-F238E27FC236}">
                  <a16:creationId xmlns:a16="http://schemas.microsoft.com/office/drawing/2014/main" id="{EAECA6DD-A029-4F47-B4FD-CE1BFDE0D29E}"/>
                </a:ext>
              </a:extLst>
            </p:cNvPr>
            <p:cNvSpPr>
              <a:spLocks noChangeArrowheads="1"/>
            </p:cNvSpPr>
            <p:nvPr/>
          </p:nvSpPr>
          <p:spPr bwMode="auto">
            <a:xfrm>
              <a:off x="4187" y="2119"/>
              <a:ext cx="705"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$24.6M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3" name="Rectangle 31">
              <a:extLst>
                <a:ext uri="{FF2B5EF4-FFF2-40B4-BE49-F238E27FC236}">
                  <a16:creationId xmlns:a16="http://schemas.microsoft.com/office/drawing/2014/main" id="{80AAF464-E494-487E-BE45-94B88C816DC4}"/>
                </a:ext>
              </a:extLst>
            </p:cNvPr>
            <p:cNvSpPr>
              <a:spLocks noChangeArrowheads="1"/>
            </p:cNvSpPr>
            <p:nvPr/>
          </p:nvSpPr>
          <p:spPr bwMode="auto">
            <a:xfrm>
              <a:off x="4432" y="21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4" name="Rectangle 32">
              <a:extLst>
                <a:ext uri="{FF2B5EF4-FFF2-40B4-BE49-F238E27FC236}">
                  <a16:creationId xmlns:a16="http://schemas.microsoft.com/office/drawing/2014/main" id="{A13D4D6A-5924-406D-978A-0821A93068AA}"/>
                </a:ext>
              </a:extLst>
            </p:cNvPr>
            <p:cNvSpPr>
              <a:spLocks noChangeArrowheads="1"/>
            </p:cNvSpPr>
            <p:nvPr/>
          </p:nvSpPr>
          <p:spPr bwMode="auto">
            <a:xfrm>
              <a:off x="4579" y="2119"/>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5" name="Rectangle 33">
              <a:extLst>
                <a:ext uri="{FF2B5EF4-FFF2-40B4-BE49-F238E27FC236}">
                  <a16:creationId xmlns:a16="http://schemas.microsoft.com/office/drawing/2014/main" id="{1EAB2D27-2AA5-425B-BCFD-F176EC4C3509}"/>
                </a:ext>
              </a:extLst>
            </p:cNvPr>
            <p:cNvSpPr>
              <a:spLocks noChangeArrowheads="1"/>
            </p:cNvSpPr>
            <p:nvPr/>
          </p:nvSpPr>
          <p:spPr bwMode="auto">
            <a:xfrm>
              <a:off x="673" y="2322"/>
              <a:ext cx="1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Federal Funds</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7" name="Rectangle 35">
              <a:extLst>
                <a:ext uri="{FF2B5EF4-FFF2-40B4-BE49-F238E27FC236}">
                  <a16:creationId xmlns:a16="http://schemas.microsoft.com/office/drawing/2014/main" id="{8A5C3D3A-7BBC-4872-BCBC-D5E34A6CF089}"/>
                </a:ext>
              </a:extLst>
            </p:cNvPr>
            <p:cNvSpPr>
              <a:spLocks noChangeArrowheads="1"/>
            </p:cNvSpPr>
            <p:nvPr/>
          </p:nvSpPr>
          <p:spPr bwMode="auto">
            <a:xfrm>
              <a:off x="2116" y="2322"/>
              <a:ext cx="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8" name="Rectangle 36">
              <a:extLst>
                <a:ext uri="{FF2B5EF4-FFF2-40B4-BE49-F238E27FC236}">
                  <a16:creationId xmlns:a16="http://schemas.microsoft.com/office/drawing/2014/main" id="{199C83F6-E101-49D1-9CF0-56D8CF475C9A}"/>
                </a:ext>
              </a:extLst>
            </p:cNvPr>
            <p:cNvSpPr>
              <a:spLocks noChangeArrowheads="1"/>
            </p:cNvSpPr>
            <p:nvPr/>
          </p:nvSpPr>
          <p:spPr bwMode="auto">
            <a:xfrm>
              <a:off x="2167" y="2322"/>
              <a:ext cx="7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$219.2M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39" name="Rectangle 38">
              <a:extLst>
                <a:ext uri="{FF2B5EF4-FFF2-40B4-BE49-F238E27FC236}">
                  <a16:creationId xmlns:a16="http://schemas.microsoft.com/office/drawing/2014/main" id="{DE18AA7B-6A50-4B19-8BCF-54B56FED837D}"/>
                </a:ext>
              </a:extLst>
            </p:cNvPr>
            <p:cNvSpPr>
              <a:spLocks noChangeArrowheads="1"/>
            </p:cNvSpPr>
            <p:nvPr/>
          </p:nvSpPr>
          <p:spPr bwMode="auto">
            <a:xfrm>
              <a:off x="3187" y="2322"/>
              <a:ext cx="70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$217.8M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0" name="Rectangle 39">
              <a:extLst>
                <a:ext uri="{FF2B5EF4-FFF2-40B4-BE49-F238E27FC236}">
                  <a16:creationId xmlns:a16="http://schemas.microsoft.com/office/drawing/2014/main" id="{97540B58-6137-496C-B964-0B465A225495}"/>
                </a:ext>
              </a:extLst>
            </p:cNvPr>
            <p:cNvSpPr>
              <a:spLocks noChangeArrowheads="1"/>
            </p:cNvSpPr>
            <p:nvPr/>
          </p:nvSpPr>
          <p:spPr bwMode="auto">
            <a:xfrm>
              <a:off x="3687" y="2322"/>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1" name="Rectangle 40">
              <a:extLst>
                <a:ext uri="{FF2B5EF4-FFF2-40B4-BE49-F238E27FC236}">
                  <a16:creationId xmlns:a16="http://schemas.microsoft.com/office/drawing/2014/main" id="{AE990AC9-C372-4D49-8D73-29C9774CCB83}"/>
                </a:ext>
              </a:extLst>
            </p:cNvPr>
            <p:cNvSpPr>
              <a:spLocks noChangeArrowheads="1"/>
            </p:cNvSpPr>
            <p:nvPr/>
          </p:nvSpPr>
          <p:spPr bwMode="auto">
            <a:xfrm>
              <a:off x="4090" y="232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2" name="Rectangle 41">
              <a:extLst>
                <a:ext uri="{FF2B5EF4-FFF2-40B4-BE49-F238E27FC236}">
                  <a16:creationId xmlns:a16="http://schemas.microsoft.com/office/drawing/2014/main" id="{AAEDB45C-5529-4762-9F72-E7D5F47D13E1}"/>
                </a:ext>
              </a:extLst>
            </p:cNvPr>
            <p:cNvSpPr>
              <a:spLocks noChangeArrowheads="1"/>
            </p:cNvSpPr>
            <p:nvPr/>
          </p:nvSpPr>
          <p:spPr bwMode="auto">
            <a:xfrm>
              <a:off x="4223" y="2311"/>
              <a:ext cx="70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($1.4M)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3" name="Rectangle 42">
              <a:extLst>
                <a:ext uri="{FF2B5EF4-FFF2-40B4-BE49-F238E27FC236}">
                  <a16:creationId xmlns:a16="http://schemas.microsoft.com/office/drawing/2014/main" id="{67886308-604C-4927-A9E3-B19F9E7BF990}"/>
                </a:ext>
              </a:extLst>
            </p:cNvPr>
            <p:cNvSpPr>
              <a:spLocks noChangeArrowheads="1"/>
            </p:cNvSpPr>
            <p:nvPr/>
          </p:nvSpPr>
          <p:spPr bwMode="auto">
            <a:xfrm>
              <a:off x="4628" y="2322"/>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5" name="Rectangle 44">
              <a:extLst>
                <a:ext uri="{FF2B5EF4-FFF2-40B4-BE49-F238E27FC236}">
                  <a16:creationId xmlns:a16="http://schemas.microsoft.com/office/drawing/2014/main" id="{8B8EF55F-6CDD-4554-9F5D-7BDAB68306F1}"/>
                </a:ext>
              </a:extLst>
            </p:cNvPr>
            <p:cNvSpPr>
              <a:spLocks noChangeArrowheads="1"/>
            </p:cNvSpPr>
            <p:nvPr/>
          </p:nvSpPr>
          <p:spPr bwMode="auto">
            <a:xfrm>
              <a:off x="1651"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7" name="Rectangle 46">
              <a:extLst>
                <a:ext uri="{FF2B5EF4-FFF2-40B4-BE49-F238E27FC236}">
                  <a16:creationId xmlns:a16="http://schemas.microsoft.com/office/drawing/2014/main" id="{E6E36AE9-8D5B-4FFE-9EAB-1C33723F3A27}"/>
                </a:ext>
              </a:extLst>
            </p:cNvPr>
            <p:cNvSpPr>
              <a:spLocks noChangeArrowheads="1"/>
            </p:cNvSpPr>
            <p:nvPr/>
          </p:nvSpPr>
          <p:spPr bwMode="auto">
            <a:xfrm>
              <a:off x="2705"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49" name="Rectangle 48">
              <a:extLst>
                <a:ext uri="{FF2B5EF4-FFF2-40B4-BE49-F238E27FC236}">
                  <a16:creationId xmlns:a16="http://schemas.microsoft.com/office/drawing/2014/main" id="{AD4771CE-97E1-4043-A3F3-C9C744DD9B40}"/>
                </a:ext>
              </a:extLst>
            </p:cNvPr>
            <p:cNvSpPr>
              <a:spLocks noChangeArrowheads="1"/>
            </p:cNvSpPr>
            <p:nvPr/>
          </p:nvSpPr>
          <p:spPr bwMode="auto">
            <a:xfrm>
              <a:off x="3726"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1" name="Rectangle 50">
              <a:extLst>
                <a:ext uri="{FF2B5EF4-FFF2-40B4-BE49-F238E27FC236}">
                  <a16:creationId xmlns:a16="http://schemas.microsoft.com/office/drawing/2014/main" id="{6AC539C3-38FF-4500-B9DE-47C9B9DE9132}"/>
                </a:ext>
              </a:extLst>
            </p:cNvPr>
            <p:cNvSpPr>
              <a:spLocks noChangeArrowheads="1"/>
            </p:cNvSpPr>
            <p:nvPr/>
          </p:nvSpPr>
          <p:spPr bwMode="auto">
            <a:xfrm>
              <a:off x="4530" y="2524"/>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2" name="Rectangle 51">
              <a:extLst>
                <a:ext uri="{FF2B5EF4-FFF2-40B4-BE49-F238E27FC236}">
                  <a16:creationId xmlns:a16="http://schemas.microsoft.com/office/drawing/2014/main" id="{6F0BDA74-734D-4FE9-ADA5-F2AEE5353B30}"/>
                </a:ext>
              </a:extLst>
            </p:cNvPr>
            <p:cNvSpPr>
              <a:spLocks noChangeArrowheads="1"/>
            </p:cNvSpPr>
            <p:nvPr/>
          </p:nvSpPr>
          <p:spPr bwMode="auto">
            <a:xfrm>
              <a:off x="673"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3" name="Rectangle 52">
              <a:extLst>
                <a:ext uri="{FF2B5EF4-FFF2-40B4-BE49-F238E27FC236}">
                  <a16:creationId xmlns:a16="http://schemas.microsoft.com/office/drawing/2014/main" id="{66A76BB9-4CD4-49DE-89A4-8984AB783831}"/>
                </a:ext>
              </a:extLst>
            </p:cNvPr>
            <p:cNvSpPr>
              <a:spLocks noChangeArrowheads="1"/>
            </p:cNvSpPr>
            <p:nvPr/>
          </p:nvSpPr>
          <p:spPr bwMode="auto">
            <a:xfrm>
              <a:off x="2436"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4" name="Rectangle 53">
              <a:extLst>
                <a:ext uri="{FF2B5EF4-FFF2-40B4-BE49-F238E27FC236}">
                  <a16:creationId xmlns:a16="http://schemas.microsoft.com/office/drawing/2014/main" id="{6B3DC358-F76F-4986-9C30-D83C55E0CFA7}"/>
                </a:ext>
              </a:extLst>
            </p:cNvPr>
            <p:cNvSpPr>
              <a:spLocks noChangeArrowheads="1"/>
            </p:cNvSpPr>
            <p:nvPr/>
          </p:nvSpPr>
          <p:spPr bwMode="auto">
            <a:xfrm>
              <a:off x="3457"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5" name="Rectangle 54">
              <a:extLst>
                <a:ext uri="{FF2B5EF4-FFF2-40B4-BE49-F238E27FC236}">
                  <a16:creationId xmlns:a16="http://schemas.microsoft.com/office/drawing/2014/main" id="{C5BC2980-3E05-4030-984F-50991338092B}"/>
                </a:ext>
              </a:extLst>
            </p:cNvPr>
            <p:cNvSpPr>
              <a:spLocks noChangeArrowheads="1"/>
            </p:cNvSpPr>
            <p:nvPr/>
          </p:nvSpPr>
          <p:spPr bwMode="auto">
            <a:xfrm>
              <a:off x="4359" y="2727"/>
              <a:ext cx="1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6" name="Rectangle 55">
              <a:extLst>
                <a:ext uri="{FF2B5EF4-FFF2-40B4-BE49-F238E27FC236}">
                  <a16:creationId xmlns:a16="http://schemas.microsoft.com/office/drawing/2014/main" id="{AF17D9D2-35DB-4334-BCDC-2C716F81EC23}"/>
                </a:ext>
              </a:extLst>
            </p:cNvPr>
            <p:cNvSpPr>
              <a:spLocks noChangeArrowheads="1"/>
            </p:cNvSpPr>
            <p:nvPr/>
          </p:nvSpPr>
          <p:spPr bwMode="auto">
            <a:xfrm>
              <a:off x="673" y="2759"/>
              <a:ext cx="1135"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Total Funds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7" name="Rectangle 56">
              <a:extLst>
                <a:ext uri="{FF2B5EF4-FFF2-40B4-BE49-F238E27FC236}">
                  <a16:creationId xmlns:a16="http://schemas.microsoft.com/office/drawing/2014/main" id="{5EC9386D-2DC4-47A2-B128-D6BE0F8CB65B}"/>
                </a:ext>
              </a:extLst>
            </p:cNvPr>
            <p:cNvSpPr>
              <a:spLocks noChangeArrowheads="1"/>
            </p:cNvSpPr>
            <p:nvPr/>
          </p:nvSpPr>
          <p:spPr bwMode="auto">
            <a:xfrm>
              <a:off x="1719"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8" name="Rectangle 57">
              <a:extLst>
                <a:ext uri="{FF2B5EF4-FFF2-40B4-BE49-F238E27FC236}">
                  <a16:creationId xmlns:a16="http://schemas.microsoft.com/office/drawing/2014/main" id="{A3D52E0A-DFF3-4C90-A9F9-126A10B1438E}"/>
                </a:ext>
              </a:extLst>
            </p:cNvPr>
            <p:cNvSpPr>
              <a:spLocks noChangeArrowheads="1"/>
            </p:cNvSpPr>
            <p:nvPr/>
          </p:nvSpPr>
          <p:spPr bwMode="auto">
            <a:xfrm>
              <a:off x="2116" y="2753"/>
              <a:ext cx="810"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$385.6M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59" name="Rectangle 58">
              <a:extLst>
                <a:ext uri="{FF2B5EF4-FFF2-40B4-BE49-F238E27FC236}">
                  <a16:creationId xmlns:a16="http://schemas.microsoft.com/office/drawing/2014/main" id="{CC80455A-E5DB-4E7C-AA18-AD8E76C64119}"/>
                </a:ext>
              </a:extLst>
            </p:cNvPr>
            <p:cNvSpPr>
              <a:spLocks noChangeArrowheads="1"/>
            </p:cNvSpPr>
            <p:nvPr/>
          </p:nvSpPr>
          <p:spPr bwMode="auto">
            <a:xfrm>
              <a:off x="2671"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0" name="Rectangle 59">
              <a:extLst>
                <a:ext uri="{FF2B5EF4-FFF2-40B4-BE49-F238E27FC236}">
                  <a16:creationId xmlns:a16="http://schemas.microsoft.com/office/drawing/2014/main" id="{68F10410-C225-4DA8-A83B-C0D50459A566}"/>
                </a:ext>
              </a:extLst>
            </p:cNvPr>
            <p:cNvSpPr>
              <a:spLocks noChangeArrowheads="1"/>
            </p:cNvSpPr>
            <p:nvPr/>
          </p:nvSpPr>
          <p:spPr bwMode="auto">
            <a:xfrm>
              <a:off x="3140" y="2753"/>
              <a:ext cx="728"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$372.5M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2" name="Rectangle 61">
              <a:extLst>
                <a:ext uri="{FF2B5EF4-FFF2-40B4-BE49-F238E27FC236}">
                  <a16:creationId xmlns:a16="http://schemas.microsoft.com/office/drawing/2014/main" id="{2BC09243-BC8B-48D4-BA71-B3D5F1A853FE}"/>
                </a:ext>
              </a:extLst>
            </p:cNvPr>
            <p:cNvSpPr>
              <a:spLocks noChangeArrowheads="1"/>
            </p:cNvSpPr>
            <p:nvPr/>
          </p:nvSpPr>
          <p:spPr bwMode="auto">
            <a:xfrm>
              <a:off x="4090" y="292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3" name="Rectangle 62">
              <a:extLst>
                <a:ext uri="{FF2B5EF4-FFF2-40B4-BE49-F238E27FC236}">
                  <a16:creationId xmlns:a16="http://schemas.microsoft.com/office/drawing/2014/main" id="{DF08EBBB-42F5-40E9-AB53-697031108032}"/>
                </a:ext>
              </a:extLst>
            </p:cNvPr>
            <p:cNvSpPr>
              <a:spLocks noChangeArrowheads="1"/>
            </p:cNvSpPr>
            <p:nvPr/>
          </p:nvSpPr>
          <p:spPr bwMode="auto">
            <a:xfrm>
              <a:off x="4128" y="2729"/>
              <a:ext cx="67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($23.2M)</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4" name="Rectangle 63">
              <a:extLst>
                <a:ext uri="{FF2B5EF4-FFF2-40B4-BE49-F238E27FC236}">
                  <a16:creationId xmlns:a16="http://schemas.microsoft.com/office/drawing/2014/main" id="{3F218057-E6DD-4398-AFF7-0B9864355B7B}"/>
                </a:ext>
              </a:extLst>
            </p:cNvPr>
            <p:cNvSpPr>
              <a:spLocks noChangeArrowheads="1"/>
            </p:cNvSpPr>
            <p:nvPr/>
          </p:nvSpPr>
          <p:spPr bwMode="auto">
            <a:xfrm>
              <a:off x="4628" y="2924"/>
              <a:ext cx="13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200" b="1"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5" name="Rectangle 64">
              <a:extLst>
                <a:ext uri="{FF2B5EF4-FFF2-40B4-BE49-F238E27FC236}">
                  <a16:creationId xmlns:a16="http://schemas.microsoft.com/office/drawing/2014/main" id="{0936F09E-1EE3-4108-AB49-C71BF7456DE0}"/>
                </a:ext>
              </a:extLst>
            </p:cNvPr>
            <p:cNvSpPr>
              <a:spLocks noChangeArrowheads="1"/>
            </p:cNvSpPr>
            <p:nvPr/>
          </p:nvSpPr>
          <p:spPr bwMode="auto">
            <a:xfrm>
              <a:off x="673"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6" name="Rectangle 65">
              <a:extLst>
                <a:ext uri="{FF2B5EF4-FFF2-40B4-BE49-F238E27FC236}">
                  <a16:creationId xmlns:a16="http://schemas.microsoft.com/office/drawing/2014/main" id="{528311E5-8AEF-4A73-95EC-A3F1D5BA8B31}"/>
                </a:ext>
              </a:extLst>
            </p:cNvPr>
            <p:cNvSpPr>
              <a:spLocks noChangeArrowheads="1"/>
            </p:cNvSpPr>
            <p:nvPr/>
          </p:nvSpPr>
          <p:spPr bwMode="auto">
            <a:xfrm>
              <a:off x="2436"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7" name="Rectangle 66">
              <a:extLst>
                <a:ext uri="{FF2B5EF4-FFF2-40B4-BE49-F238E27FC236}">
                  <a16:creationId xmlns:a16="http://schemas.microsoft.com/office/drawing/2014/main" id="{1D2561F0-770E-428E-BE6D-9187D6F9EBDA}"/>
                </a:ext>
              </a:extLst>
            </p:cNvPr>
            <p:cNvSpPr>
              <a:spLocks noChangeArrowheads="1"/>
            </p:cNvSpPr>
            <p:nvPr/>
          </p:nvSpPr>
          <p:spPr bwMode="auto">
            <a:xfrm>
              <a:off x="3457"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8" name="Rectangle 67">
              <a:extLst>
                <a:ext uri="{FF2B5EF4-FFF2-40B4-BE49-F238E27FC236}">
                  <a16:creationId xmlns:a16="http://schemas.microsoft.com/office/drawing/2014/main" id="{EA8879E4-172E-49A0-B635-F0A54CB18E7E}"/>
                </a:ext>
              </a:extLst>
            </p:cNvPr>
            <p:cNvSpPr>
              <a:spLocks noChangeArrowheads="1"/>
            </p:cNvSpPr>
            <p:nvPr/>
          </p:nvSpPr>
          <p:spPr bwMode="auto">
            <a:xfrm>
              <a:off x="4359" y="3130"/>
              <a:ext cx="8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69" name="Rectangle 68">
              <a:extLst>
                <a:ext uri="{FF2B5EF4-FFF2-40B4-BE49-F238E27FC236}">
                  <a16:creationId xmlns:a16="http://schemas.microsoft.com/office/drawing/2014/main" id="{6DD6E876-E6A9-48B8-B95B-9924DA90A512}"/>
                </a:ext>
              </a:extLst>
            </p:cNvPr>
            <p:cNvSpPr>
              <a:spLocks noChangeArrowheads="1"/>
            </p:cNvSpPr>
            <p:nvPr/>
          </p:nvSpPr>
          <p:spPr bwMode="auto">
            <a:xfrm>
              <a:off x="673" y="3258"/>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FF0000"/>
                </a:solidFill>
                <a:effectLst/>
                <a:uLnTx/>
                <a:uFillTx/>
                <a:latin typeface="Arial" pitchFamily="34" charset="0"/>
                <a:ea typeface="ＭＳ Ｐゴシック" pitchFamily="-106" charset="-128"/>
                <a:cs typeface="Arial" pitchFamily="34" charset="0"/>
              </a:endParaRPr>
            </a:p>
          </p:txBody>
        </p:sp>
        <p:sp>
          <p:nvSpPr>
            <p:cNvPr id="70" name="Rectangle 69">
              <a:extLst>
                <a:ext uri="{FF2B5EF4-FFF2-40B4-BE49-F238E27FC236}">
                  <a16:creationId xmlns:a16="http://schemas.microsoft.com/office/drawing/2014/main" id="{1A18D85E-7591-45AF-B66F-54839AA2BBC8}"/>
                </a:ext>
              </a:extLst>
            </p:cNvPr>
            <p:cNvSpPr>
              <a:spLocks noChangeArrowheads="1"/>
            </p:cNvSpPr>
            <p:nvPr/>
          </p:nvSpPr>
          <p:spPr bwMode="auto">
            <a:xfrm>
              <a:off x="142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1" name="Rectangle 70">
              <a:extLst>
                <a:ext uri="{FF2B5EF4-FFF2-40B4-BE49-F238E27FC236}">
                  <a16:creationId xmlns:a16="http://schemas.microsoft.com/office/drawing/2014/main" id="{47146026-B17D-4D69-9802-C66BA79A1A21}"/>
                </a:ext>
              </a:extLst>
            </p:cNvPr>
            <p:cNvSpPr>
              <a:spLocks noChangeArrowheads="1"/>
            </p:cNvSpPr>
            <p:nvPr/>
          </p:nvSpPr>
          <p:spPr bwMode="auto">
            <a:xfrm>
              <a:off x="2376" y="322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2" name="Rectangle 71">
              <a:extLst>
                <a:ext uri="{FF2B5EF4-FFF2-40B4-BE49-F238E27FC236}">
                  <a16:creationId xmlns:a16="http://schemas.microsoft.com/office/drawing/2014/main" id="{03F96908-B1C0-4865-BC74-F77D888E01E9}"/>
                </a:ext>
              </a:extLst>
            </p:cNvPr>
            <p:cNvSpPr>
              <a:spLocks noChangeArrowheads="1"/>
            </p:cNvSpPr>
            <p:nvPr/>
          </p:nvSpPr>
          <p:spPr bwMode="auto">
            <a:xfrm>
              <a:off x="2756"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3" name="Rectangle 72">
              <a:extLst>
                <a:ext uri="{FF2B5EF4-FFF2-40B4-BE49-F238E27FC236}">
                  <a16:creationId xmlns:a16="http://schemas.microsoft.com/office/drawing/2014/main" id="{4203E8D5-FE32-4DE8-818D-A0FDAB41CBC3}"/>
                </a:ext>
              </a:extLst>
            </p:cNvPr>
            <p:cNvSpPr>
              <a:spLocks noChangeArrowheads="1"/>
            </p:cNvSpPr>
            <p:nvPr/>
          </p:nvSpPr>
          <p:spPr bwMode="auto">
            <a:xfrm>
              <a:off x="3177"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5" name="Rectangle 74">
              <a:extLst>
                <a:ext uri="{FF2B5EF4-FFF2-40B4-BE49-F238E27FC236}">
                  <a16:creationId xmlns:a16="http://schemas.microsoft.com/office/drawing/2014/main" id="{7F72B460-8F88-4CA4-BC2C-ADA492ED37DD}"/>
                </a:ext>
              </a:extLst>
            </p:cNvPr>
            <p:cNvSpPr>
              <a:spLocks noChangeArrowheads="1"/>
            </p:cNvSpPr>
            <p:nvPr/>
          </p:nvSpPr>
          <p:spPr bwMode="auto">
            <a:xfrm>
              <a:off x="4235" y="3250"/>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6" name="Rectangle 75">
              <a:extLst>
                <a:ext uri="{FF2B5EF4-FFF2-40B4-BE49-F238E27FC236}">
                  <a16:creationId xmlns:a16="http://schemas.microsoft.com/office/drawing/2014/main" id="{6F4014BD-C85B-498A-BC69-257D7EDBD9CA}"/>
                </a:ext>
              </a:extLst>
            </p:cNvPr>
            <p:cNvSpPr>
              <a:spLocks noChangeArrowheads="1"/>
            </p:cNvSpPr>
            <p:nvPr/>
          </p:nvSpPr>
          <p:spPr bwMode="auto">
            <a:xfrm>
              <a:off x="4590" y="3258"/>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7" name="Rectangle 76">
              <a:extLst>
                <a:ext uri="{FF2B5EF4-FFF2-40B4-BE49-F238E27FC236}">
                  <a16:creationId xmlns:a16="http://schemas.microsoft.com/office/drawing/2014/main" id="{E4420FF9-8426-4437-83A4-29D619FE50C5}"/>
                </a:ext>
              </a:extLst>
            </p:cNvPr>
            <p:cNvSpPr>
              <a:spLocks noChangeArrowheads="1"/>
            </p:cNvSpPr>
            <p:nvPr/>
          </p:nvSpPr>
          <p:spPr bwMode="auto">
            <a:xfrm>
              <a:off x="673"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8" name="Rectangle 77">
              <a:extLst>
                <a:ext uri="{FF2B5EF4-FFF2-40B4-BE49-F238E27FC236}">
                  <a16:creationId xmlns:a16="http://schemas.microsoft.com/office/drawing/2014/main" id="{3B09C323-C94A-4125-88E4-C06F5CE2B16C}"/>
                </a:ext>
              </a:extLst>
            </p:cNvPr>
            <p:cNvSpPr>
              <a:spLocks noChangeArrowheads="1"/>
            </p:cNvSpPr>
            <p:nvPr/>
          </p:nvSpPr>
          <p:spPr bwMode="auto">
            <a:xfrm>
              <a:off x="1726"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79" name="Rectangle 78">
              <a:extLst>
                <a:ext uri="{FF2B5EF4-FFF2-40B4-BE49-F238E27FC236}">
                  <a16:creationId xmlns:a16="http://schemas.microsoft.com/office/drawing/2014/main" id="{981647F3-1449-41D1-BFF2-10DB07074AF0}"/>
                </a:ext>
              </a:extLst>
            </p:cNvPr>
            <p:cNvSpPr>
              <a:spLocks noChangeArrowheads="1"/>
            </p:cNvSpPr>
            <p:nvPr/>
          </p:nvSpPr>
          <p:spPr bwMode="auto">
            <a:xfrm>
              <a:off x="2204"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0" name="Rectangle 79">
              <a:extLst>
                <a:ext uri="{FF2B5EF4-FFF2-40B4-BE49-F238E27FC236}">
                  <a16:creationId xmlns:a16="http://schemas.microsoft.com/office/drawing/2014/main" id="{3F975A4A-C6D1-45C2-B9C6-18DA0A9F52CB}"/>
                </a:ext>
              </a:extLst>
            </p:cNvPr>
            <p:cNvSpPr>
              <a:spLocks noChangeArrowheads="1"/>
            </p:cNvSpPr>
            <p:nvPr/>
          </p:nvSpPr>
          <p:spPr bwMode="auto">
            <a:xfrm>
              <a:off x="2667"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1" name="Rectangle 80">
              <a:extLst>
                <a:ext uri="{FF2B5EF4-FFF2-40B4-BE49-F238E27FC236}">
                  <a16:creationId xmlns:a16="http://schemas.microsoft.com/office/drawing/2014/main" id="{353E4FCA-E0CD-46F3-8EB7-97A00BAFCB01}"/>
                </a:ext>
              </a:extLst>
            </p:cNvPr>
            <p:cNvSpPr>
              <a:spLocks noChangeArrowheads="1"/>
            </p:cNvSpPr>
            <p:nvPr/>
          </p:nvSpPr>
          <p:spPr bwMode="auto">
            <a:xfrm>
              <a:off x="3226" y="3405"/>
              <a:ext cx="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2" name="Rectangle 81">
              <a:extLst>
                <a:ext uri="{FF2B5EF4-FFF2-40B4-BE49-F238E27FC236}">
                  <a16:creationId xmlns:a16="http://schemas.microsoft.com/office/drawing/2014/main" id="{64227650-A3A3-45E5-BFA6-F187A7D77418}"/>
                </a:ext>
              </a:extLst>
            </p:cNvPr>
            <p:cNvSpPr>
              <a:spLocks noChangeArrowheads="1"/>
            </p:cNvSpPr>
            <p:nvPr/>
          </p:nvSpPr>
          <p:spPr bwMode="auto">
            <a:xfrm>
              <a:off x="3688"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3" name="Rectangle 82">
              <a:extLst>
                <a:ext uri="{FF2B5EF4-FFF2-40B4-BE49-F238E27FC236}">
                  <a16:creationId xmlns:a16="http://schemas.microsoft.com/office/drawing/2014/main" id="{8A0D20D8-3851-4385-9CB6-E17CCE8B85BB}"/>
                </a:ext>
              </a:extLst>
            </p:cNvPr>
            <p:cNvSpPr>
              <a:spLocks noChangeArrowheads="1"/>
            </p:cNvSpPr>
            <p:nvPr/>
          </p:nvSpPr>
          <p:spPr bwMode="auto">
            <a:xfrm>
              <a:off x="4198" y="34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4" name="Rectangle 83">
              <a:extLst>
                <a:ext uri="{FF2B5EF4-FFF2-40B4-BE49-F238E27FC236}">
                  <a16:creationId xmlns:a16="http://schemas.microsoft.com/office/drawing/2014/main" id="{4C37B57F-CCF3-4BB8-B426-9A61DBBE42A0}"/>
                </a:ext>
              </a:extLst>
            </p:cNvPr>
            <p:cNvSpPr>
              <a:spLocks noChangeArrowheads="1"/>
            </p:cNvSpPr>
            <p:nvPr/>
          </p:nvSpPr>
          <p:spPr bwMode="auto">
            <a:xfrm>
              <a:off x="4519" y="340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sp>
          <p:nvSpPr>
            <p:cNvPr id="85" name="Rectangle 84">
              <a:extLst>
                <a:ext uri="{FF2B5EF4-FFF2-40B4-BE49-F238E27FC236}">
                  <a16:creationId xmlns:a16="http://schemas.microsoft.com/office/drawing/2014/main" id="{E37BBB26-666E-4C46-ACDB-F846809245A2}"/>
                </a:ext>
              </a:extLst>
            </p:cNvPr>
            <p:cNvSpPr>
              <a:spLocks noChangeArrowheads="1"/>
            </p:cNvSpPr>
            <p:nvPr/>
          </p:nvSpPr>
          <p:spPr bwMode="auto">
            <a:xfrm>
              <a:off x="2599" y="354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0000"/>
                  </a:solidFill>
                  <a:effectLst/>
                  <a:uLnTx/>
                  <a:uFillTx/>
                  <a:latin typeface="Calibri" pitchFamily="34" charset="0"/>
                  <a:ea typeface="ＭＳ Ｐゴシック" pitchFamily="-106" charset="-128"/>
                  <a:cs typeface="Arial" pitchFamily="34" charset="0"/>
                </a:rPr>
                <a:t> </a:t>
              </a:r>
              <a:endParaRPr kumimoji="0" lang="en-US" altLang="en-US" sz="1800" b="0" i="0" u="none" strike="noStrike" kern="1200" cap="none" spc="0" normalizeH="0" baseline="0" noProof="0">
                <a:ln>
                  <a:noFill/>
                </a:ln>
                <a:solidFill>
                  <a:srgbClr val="000000"/>
                </a:solidFill>
                <a:effectLst/>
                <a:uLnTx/>
                <a:uFillTx/>
                <a:latin typeface="Arial" pitchFamily="34" charset="0"/>
                <a:ea typeface="ＭＳ Ｐゴシック" pitchFamily="-106" charset="-128"/>
                <a:cs typeface="Arial" pitchFamily="34" charset="0"/>
              </a:endParaRPr>
            </a:p>
          </p:txBody>
        </p:sp>
      </p:grpSp>
    </p:spTree>
    <p:extLst>
      <p:ext uri="{BB962C8B-B14F-4D97-AF65-F5344CB8AC3E}">
        <p14:creationId xmlns:p14="http://schemas.microsoft.com/office/powerpoint/2010/main" val="301967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IEB Enrollment Data</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45914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IEB </a:t>
            </a:r>
            <a:r>
              <a:rPr lang="en-US" sz="2800" kern="0">
                <a:solidFill>
                  <a:schemeClr val="bg1"/>
                </a:solidFill>
              </a:rPr>
              <a:t>Enrollment Data – Average Days in Status</a:t>
            </a:r>
            <a:endParaRPr lang="en-US" sz="2800" kern="0" dirty="0">
              <a:solidFill>
                <a:schemeClr val="bg1"/>
              </a:solidFill>
            </a:endParaRPr>
          </a:p>
        </p:txBody>
      </p:sp>
      <p:graphicFrame>
        <p:nvGraphicFramePr>
          <p:cNvPr id="3" name="Table 2">
            <a:extLst>
              <a:ext uri="{FF2B5EF4-FFF2-40B4-BE49-F238E27FC236}">
                <a16:creationId xmlns:a16="http://schemas.microsoft.com/office/drawing/2014/main" id="{EB531BCD-B78E-1417-0100-8C8B3AE4E4B5}"/>
              </a:ext>
            </a:extLst>
          </p:cNvPr>
          <p:cNvGraphicFramePr>
            <a:graphicFrameLocks noGrp="1"/>
          </p:cNvGraphicFramePr>
          <p:nvPr/>
        </p:nvGraphicFramePr>
        <p:xfrm>
          <a:off x="533400" y="1524000"/>
          <a:ext cx="7886699" cy="3594064"/>
        </p:xfrm>
        <a:graphic>
          <a:graphicData uri="http://schemas.openxmlformats.org/drawingml/2006/table">
            <a:tbl>
              <a:tblPr/>
              <a:tblGrid>
                <a:gridCol w="1267361">
                  <a:extLst>
                    <a:ext uri="{9D8B030D-6E8A-4147-A177-3AD203B41FA5}">
                      <a16:colId xmlns:a16="http://schemas.microsoft.com/office/drawing/2014/main" val="1044916181"/>
                    </a:ext>
                  </a:extLst>
                </a:gridCol>
                <a:gridCol w="468197">
                  <a:extLst>
                    <a:ext uri="{9D8B030D-6E8A-4147-A177-3AD203B41FA5}">
                      <a16:colId xmlns:a16="http://schemas.microsoft.com/office/drawing/2014/main" val="3489277575"/>
                    </a:ext>
                  </a:extLst>
                </a:gridCol>
                <a:gridCol w="468197">
                  <a:extLst>
                    <a:ext uri="{9D8B030D-6E8A-4147-A177-3AD203B41FA5}">
                      <a16:colId xmlns:a16="http://schemas.microsoft.com/office/drawing/2014/main" val="3457807102"/>
                    </a:ext>
                  </a:extLst>
                </a:gridCol>
                <a:gridCol w="468197">
                  <a:extLst>
                    <a:ext uri="{9D8B030D-6E8A-4147-A177-3AD203B41FA5}">
                      <a16:colId xmlns:a16="http://schemas.microsoft.com/office/drawing/2014/main" val="812292604"/>
                    </a:ext>
                  </a:extLst>
                </a:gridCol>
                <a:gridCol w="468197">
                  <a:extLst>
                    <a:ext uri="{9D8B030D-6E8A-4147-A177-3AD203B41FA5}">
                      <a16:colId xmlns:a16="http://schemas.microsoft.com/office/drawing/2014/main" val="782518627"/>
                    </a:ext>
                  </a:extLst>
                </a:gridCol>
                <a:gridCol w="468197">
                  <a:extLst>
                    <a:ext uri="{9D8B030D-6E8A-4147-A177-3AD203B41FA5}">
                      <a16:colId xmlns:a16="http://schemas.microsoft.com/office/drawing/2014/main" val="281344761"/>
                    </a:ext>
                  </a:extLst>
                </a:gridCol>
                <a:gridCol w="468197">
                  <a:extLst>
                    <a:ext uri="{9D8B030D-6E8A-4147-A177-3AD203B41FA5}">
                      <a16:colId xmlns:a16="http://schemas.microsoft.com/office/drawing/2014/main" val="1106196150"/>
                    </a:ext>
                  </a:extLst>
                </a:gridCol>
                <a:gridCol w="468197">
                  <a:extLst>
                    <a:ext uri="{9D8B030D-6E8A-4147-A177-3AD203B41FA5}">
                      <a16:colId xmlns:a16="http://schemas.microsoft.com/office/drawing/2014/main" val="3105684284"/>
                    </a:ext>
                  </a:extLst>
                </a:gridCol>
                <a:gridCol w="468197">
                  <a:extLst>
                    <a:ext uri="{9D8B030D-6E8A-4147-A177-3AD203B41FA5}">
                      <a16:colId xmlns:a16="http://schemas.microsoft.com/office/drawing/2014/main" val="3841751724"/>
                    </a:ext>
                  </a:extLst>
                </a:gridCol>
                <a:gridCol w="468197">
                  <a:extLst>
                    <a:ext uri="{9D8B030D-6E8A-4147-A177-3AD203B41FA5}">
                      <a16:colId xmlns:a16="http://schemas.microsoft.com/office/drawing/2014/main" val="370552622"/>
                    </a:ext>
                  </a:extLst>
                </a:gridCol>
                <a:gridCol w="2405565">
                  <a:extLst>
                    <a:ext uri="{9D8B030D-6E8A-4147-A177-3AD203B41FA5}">
                      <a16:colId xmlns:a16="http://schemas.microsoft.com/office/drawing/2014/main" val="2663962450"/>
                    </a:ext>
                  </a:extLst>
                </a:gridCol>
              </a:tblGrid>
              <a:tr h="247014">
                <a:tc>
                  <a:txBody>
                    <a:bodyPr/>
                    <a:lstStyle/>
                    <a:p>
                      <a:pPr algn="ctr" fontAlgn="b"/>
                      <a:r>
                        <a:rPr lang="en-US" sz="700" b="1" i="0" u="none" strike="noStrike">
                          <a:solidFill>
                            <a:srgbClr val="000000"/>
                          </a:solidFill>
                          <a:effectLst/>
                          <a:latin typeface="Calibri" panose="020F0502020204030204" pitchFamily="34" charset="0"/>
                        </a:rPr>
                        <a:t>Status</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7/29/2022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8/30/2022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9/30/2022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10/31/2022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11/30/2022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12/30/2022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1/31/2023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2/28/2023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3/31/2023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Description</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37174392"/>
                  </a:ext>
                </a:extLst>
              </a:tr>
              <a:tr h="276075">
                <a:tc>
                  <a:txBody>
                    <a:bodyPr/>
                    <a:lstStyle/>
                    <a:p>
                      <a:pPr algn="l" fontAlgn="b"/>
                      <a:r>
                        <a:rPr lang="en-US" sz="700" b="0" i="0" u="none" strike="noStrike">
                          <a:solidFill>
                            <a:srgbClr val="000000"/>
                          </a:solidFill>
                          <a:effectLst/>
                          <a:latin typeface="Calibri" panose="020F0502020204030204" pitchFamily="34" charset="0"/>
                        </a:rPr>
                        <a:t>READY_ASSESSMENT</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IEB has received a referral from a third party, the IEB is outreaching to the Applicant/Representative to schedule Visit.</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806377"/>
                  </a:ext>
                </a:extLst>
              </a:tr>
              <a:tr h="256701">
                <a:tc>
                  <a:txBody>
                    <a:bodyPr/>
                    <a:lstStyle/>
                    <a:p>
                      <a:pPr algn="l" fontAlgn="b"/>
                      <a:r>
                        <a:rPr lang="en-US" sz="700" b="0" i="0" u="none" strike="noStrike">
                          <a:solidFill>
                            <a:srgbClr val="000000"/>
                          </a:solidFill>
                          <a:effectLst/>
                          <a:latin typeface="Calibri" panose="020F0502020204030204" pitchFamily="34" charset="0"/>
                        </a:rPr>
                        <a:t>SCHEDULED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In Home Visit has been scheduled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505996"/>
                  </a:ext>
                </a:extLst>
              </a:tr>
              <a:tr h="285762">
                <a:tc>
                  <a:txBody>
                    <a:bodyPr/>
                    <a:lstStyle/>
                    <a:p>
                      <a:pPr algn="l" fontAlgn="b"/>
                      <a:r>
                        <a:rPr lang="en-US" sz="700" b="0" i="0" u="none" strike="noStrike">
                          <a:solidFill>
                            <a:srgbClr val="000000"/>
                          </a:solidFill>
                          <a:effectLst/>
                          <a:latin typeface="Calibri" panose="020F0502020204030204" pitchFamily="34" charset="0"/>
                        </a:rPr>
                        <a:t>ASSESSMENT_INPROCESS</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In Home Visit completed and the IEB is reviewing completeness of intake documents required.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840874"/>
                  </a:ext>
                </a:extLst>
              </a:tr>
              <a:tr h="232484">
                <a:tc>
                  <a:txBody>
                    <a:bodyPr/>
                    <a:lstStyle/>
                    <a:p>
                      <a:pPr algn="l" fontAlgn="b"/>
                      <a:r>
                        <a:rPr lang="en-US" sz="700" b="0" i="0" u="none" strike="noStrike">
                          <a:solidFill>
                            <a:srgbClr val="000000"/>
                          </a:solidFill>
                          <a:effectLst/>
                          <a:latin typeface="Calibri" panose="020F0502020204030204" pitchFamily="34" charset="0"/>
                        </a:rPr>
                        <a:t>MA_PA_600_REVIEW</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IEB is waiting for the PA 600 or the PA 600 received and IEB to enter in COMPASS</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714705"/>
                  </a:ext>
                </a:extLst>
              </a:tr>
              <a:tr h="232484">
                <a:tc>
                  <a:txBody>
                    <a:bodyPr/>
                    <a:lstStyle/>
                    <a:p>
                      <a:pPr algn="l" fontAlgn="b"/>
                      <a:r>
                        <a:rPr lang="en-US" sz="700" b="0" i="0" u="none" strike="noStrike">
                          <a:solidFill>
                            <a:srgbClr val="000000"/>
                          </a:solidFill>
                          <a:effectLst/>
                          <a:latin typeface="Calibri" panose="020F0502020204030204" pitchFamily="34" charset="0"/>
                        </a:rPr>
                        <a:t>PC &amp; FEDPending</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PC sent to the identified Physician  and FED Reques sent to Aging Well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719511"/>
                  </a:ext>
                </a:extLst>
              </a:tr>
              <a:tr h="242171">
                <a:tc>
                  <a:txBody>
                    <a:bodyPr/>
                    <a:lstStyle/>
                    <a:p>
                      <a:pPr algn="l" fontAlgn="b"/>
                      <a:r>
                        <a:rPr lang="en-US" sz="700" b="0" i="0" u="none" strike="noStrike">
                          <a:solidFill>
                            <a:srgbClr val="000000"/>
                          </a:solidFill>
                          <a:effectLst/>
                          <a:latin typeface="Calibri" panose="020F0502020204030204" pitchFamily="34" charset="0"/>
                        </a:rPr>
                        <a:t>PC Pending/FED Received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41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40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Completed FED received from Aging Well/ PC is pending</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193518"/>
                  </a:ext>
                </a:extLst>
              </a:tr>
              <a:tr h="188893">
                <a:tc>
                  <a:txBody>
                    <a:bodyPr/>
                    <a:lstStyle/>
                    <a:p>
                      <a:pPr algn="l" fontAlgn="b"/>
                      <a:r>
                        <a:rPr lang="en-US" sz="700" b="0" i="0" u="none" strike="noStrike">
                          <a:solidFill>
                            <a:srgbClr val="000000"/>
                          </a:solidFill>
                          <a:effectLst/>
                          <a:latin typeface="Calibri" panose="020F0502020204030204" pitchFamily="34" charset="0"/>
                        </a:rPr>
                        <a:t>PC Received/FED Pending</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Completed PC received/ FED pending with Aging Well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316605"/>
                  </a:ext>
                </a:extLst>
              </a:tr>
              <a:tr h="188893">
                <a:tc>
                  <a:txBody>
                    <a:bodyPr/>
                    <a:lstStyle/>
                    <a:p>
                      <a:pPr algn="l" fontAlgn="b"/>
                      <a:r>
                        <a:rPr lang="en-US" sz="700" b="0" i="0" u="none" strike="noStrike">
                          <a:solidFill>
                            <a:srgbClr val="000000"/>
                          </a:solidFill>
                          <a:effectLst/>
                          <a:latin typeface="Calibri" panose="020F0502020204030204" pitchFamily="34" charset="0"/>
                        </a:rPr>
                        <a:t>APP_REVIEW</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Medical Director Review Pending</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934068"/>
                  </a:ext>
                </a:extLst>
              </a:tr>
              <a:tr h="188893">
                <a:tc>
                  <a:txBody>
                    <a:bodyPr/>
                    <a:lstStyle/>
                    <a:p>
                      <a:pPr algn="l" fontAlgn="b"/>
                      <a:r>
                        <a:rPr lang="en-US" sz="700" b="0" i="0" u="none" strike="noStrike">
                          <a:solidFill>
                            <a:srgbClr val="000000"/>
                          </a:solidFill>
                          <a:effectLst/>
                          <a:latin typeface="Calibri" panose="020F0502020204030204" pitchFamily="34" charset="0"/>
                        </a:rPr>
                        <a:t>OLTL_READY</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Program Eligibility under review by OLTL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148701"/>
                  </a:ext>
                </a:extLst>
              </a:tr>
              <a:tr h="256701">
                <a:tc>
                  <a:txBody>
                    <a:bodyPr/>
                    <a:lstStyle/>
                    <a:p>
                      <a:pPr algn="l" fontAlgn="b"/>
                      <a:r>
                        <a:rPr lang="en-US" sz="700" b="0" i="0" u="none" strike="noStrike">
                          <a:solidFill>
                            <a:srgbClr val="000000"/>
                          </a:solidFill>
                          <a:effectLst/>
                          <a:latin typeface="Calibri" panose="020F0502020204030204" pitchFamily="34" charset="0"/>
                        </a:rPr>
                        <a:t>READY_TRANSITION</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68</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59</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Functionally eligible, Applicant is pending nursing facility discharge</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243553"/>
                  </a:ext>
                </a:extLst>
              </a:tr>
              <a:tr h="271231">
                <a:tc>
                  <a:txBody>
                    <a:bodyPr/>
                    <a:lstStyle/>
                    <a:p>
                      <a:pPr algn="l" fontAlgn="b"/>
                      <a:r>
                        <a:rPr lang="en-US" sz="700" b="0" i="0" u="none" strike="noStrike">
                          <a:solidFill>
                            <a:srgbClr val="000000"/>
                          </a:solidFill>
                          <a:effectLst/>
                          <a:latin typeface="Calibri" panose="020F0502020204030204" pitchFamily="34" charset="0"/>
                        </a:rPr>
                        <a:t>APPROVED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Functionally Eligible, 1768 sent to CAO</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9029844"/>
                  </a:ext>
                </a:extLst>
              </a:tr>
              <a:tr h="116242">
                <a:tc>
                  <a:txBody>
                    <a:bodyPr/>
                    <a:lstStyle/>
                    <a:p>
                      <a:pPr algn="l" fontAlgn="b"/>
                      <a:r>
                        <a:rPr lang="en-US" sz="700" b="0" i="0" u="none" strike="noStrike">
                          <a:solidFill>
                            <a:srgbClr val="000000"/>
                          </a:solidFill>
                          <a:effectLst/>
                          <a:latin typeface="Calibri" panose="020F0502020204030204" pitchFamily="34" charset="0"/>
                        </a:rPr>
                        <a:t>1768_DENIAL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Functionally ineligible, HCBS Denial notice pending</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869374"/>
                  </a:ext>
                </a:extLst>
              </a:tr>
              <a:tr h="217954">
                <a:tc>
                  <a:txBody>
                    <a:bodyPr/>
                    <a:lstStyle/>
                    <a:p>
                      <a:pPr algn="l" fontAlgn="b"/>
                      <a:r>
                        <a:rPr lang="en-US" sz="700" b="0" i="0" u="none" strike="noStrike">
                          <a:solidFill>
                            <a:srgbClr val="000000"/>
                          </a:solidFill>
                          <a:effectLst/>
                          <a:latin typeface="Calibri" panose="020F0502020204030204" pitchFamily="34" charset="0"/>
                        </a:rPr>
                        <a:t>FINANCIAL_APPROVAL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Financial Approval Received, enrollment in Process of being finalized</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7332676"/>
                  </a:ext>
                </a:extLst>
              </a:tr>
              <a:tr h="159833">
                <a:tc>
                  <a:txBody>
                    <a:bodyPr/>
                    <a:lstStyle/>
                    <a:p>
                      <a:pPr algn="l" fontAlgn="b"/>
                      <a:r>
                        <a:rPr lang="en-US" sz="700" b="0" i="0" u="none" strike="noStrike">
                          <a:solidFill>
                            <a:srgbClr val="000000"/>
                          </a:solidFill>
                          <a:effectLst/>
                          <a:latin typeface="Calibri" panose="020F0502020204030204" pitchFamily="34" charset="0"/>
                        </a:rPr>
                        <a:t>MMS_READY</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Pending acceptance by OBRA or Act 150 Service Coordinator</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393258"/>
                  </a:ext>
                </a:extLst>
              </a:tr>
              <a:tr h="116242">
                <a:tc>
                  <a:txBody>
                    <a:bodyPr/>
                    <a:lstStyle/>
                    <a:p>
                      <a:pPr algn="l" fontAlgn="b"/>
                      <a:r>
                        <a:rPr lang="en-US" sz="700" b="0" i="0" u="none" strike="noStrike">
                          <a:solidFill>
                            <a:srgbClr val="000000"/>
                          </a:solidFill>
                          <a:effectLst/>
                          <a:latin typeface="Calibri" panose="020F0502020204030204" pitchFamily="34" charset="0"/>
                        </a:rPr>
                        <a:t>FINANCIAL_DENIAL</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6</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Financial Denial Received, application in process of completion</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039557"/>
                  </a:ext>
                </a:extLst>
              </a:tr>
              <a:tr h="116242">
                <a:tc>
                  <a:txBody>
                    <a:bodyPr/>
                    <a:lstStyle/>
                    <a:p>
                      <a:pPr algn="l" fontAlgn="b"/>
                      <a:r>
                        <a:rPr lang="en-US" sz="700" b="0" i="0" u="none" strike="noStrike">
                          <a:solidFill>
                            <a:srgbClr val="000000"/>
                          </a:solidFill>
                          <a:effectLst/>
                          <a:latin typeface="Calibri" panose="020F0502020204030204" pitchFamily="34" charset="0"/>
                        </a:rPr>
                        <a:t>Financial Approval Mismatch</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13</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Incorrect Waiver code in CIS, action needed by the CAO.</a:t>
                      </a:r>
                    </a:p>
                  </a:txBody>
                  <a:tcPr marL="4843" marR="4843" marT="4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014140"/>
                  </a:ext>
                </a:extLst>
              </a:tr>
            </a:tbl>
          </a:graphicData>
        </a:graphic>
      </p:graphicFrame>
    </p:spTree>
    <p:extLst>
      <p:ext uri="{BB962C8B-B14F-4D97-AF65-F5344CB8AC3E}">
        <p14:creationId xmlns:p14="http://schemas.microsoft.com/office/powerpoint/2010/main" val="68552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IEB Report – All Waivers</a:t>
            </a:r>
          </a:p>
        </p:txBody>
      </p:sp>
      <p:sp>
        <p:nvSpPr>
          <p:cNvPr id="4" name="Date Placeholder 3"/>
          <p:cNvSpPr>
            <a:spLocks noGrp="1"/>
          </p:cNvSpPr>
          <p:nvPr>
            <p:ph type="dt" sz="half" idx="2"/>
          </p:nvPr>
        </p:nvSpPr>
        <p:spPr>
          <a:xfrm>
            <a:off x="457200" y="6400800"/>
            <a:ext cx="2514600" cy="24447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rPr>
              <a:t>Data Source: Maximus IEB</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6" name="TextBox 5"/>
          <p:cNvSpPr txBox="1"/>
          <p:nvPr/>
        </p:nvSpPr>
        <p:spPr>
          <a:xfrm>
            <a:off x="775900" y="3167341"/>
            <a:ext cx="7315200" cy="1815882"/>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Grand Total  - All unduplicated applications in process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dirty="0">
                <a:solidFill>
                  <a:srgbClr val="000000"/>
                </a:solidFill>
              </a:rPr>
              <a:t>Complete  </a:t>
            </a:r>
            <a:r>
              <a:rPr lang="en-US" sz="1400" b="1" dirty="0">
                <a:solidFill>
                  <a:srgbClr val="000000"/>
                </a:solidFill>
              </a:rPr>
              <a:t>- </a:t>
            </a: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in 90 days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and over 90 days, but with excuse of a delayed enrollment</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Using the above fields = (row 3 + row 4)/ row 2 Average to complete excluding excused applications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Note: Reapplications removed</a:t>
            </a:r>
          </a:p>
        </p:txBody>
      </p:sp>
      <p:graphicFrame>
        <p:nvGraphicFramePr>
          <p:cNvPr id="8" name="Table 7">
            <a:extLst>
              <a:ext uri="{FF2B5EF4-FFF2-40B4-BE49-F238E27FC236}">
                <a16:creationId xmlns:a16="http://schemas.microsoft.com/office/drawing/2014/main" id="{C74591C6-4B94-320E-59E7-847E10ED5DFA}"/>
              </a:ext>
            </a:extLst>
          </p:cNvPr>
          <p:cNvGraphicFramePr>
            <a:graphicFrameLocks noGrp="1"/>
          </p:cNvGraphicFramePr>
          <p:nvPr/>
        </p:nvGraphicFramePr>
        <p:xfrm>
          <a:off x="533400" y="1295400"/>
          <a:ext cx="7886695" cy="1567985"/>
        </p:xfrm>
        <a:graphic>
          <a:graphicData uri="http://schemas.openxmlformats.org/drawingml/2006/table">
            <a:tbl>
              <a:tblPr/>
              <a:tblGrid>
                <a:gridCol w="1497475">
                  <a:extLst>
                    <a:ext uri="{9D8B030D-6E8A-4147-A177-3AD203B41FA5}">
                      <a16:colId xmlns:a16="http://schemas.microsoft.com/office/drawing/2014/main" val="128094301"/>
                    </a:ext>
                  </a:extLst>
                </a:gridCol>
                <a:gridCol w="532435">
                  <a:extLst>
                    <a:ext uri="{9D8B030D-6E8A-4147-A177-3AD203B41FA5}">
                      <a16:colId xmlns:a16="http://schemas.microsoft.com/office/drawing/2014/main" val="1201805693"/>
                    </a:ext>
                  </a:extLst>
                </a:gridCol>
                <a:gridCol w="532435">
                  <a:extLst>
                    <a:ext uri="{9D8B030D-6E8A-4147-A177-3AD203B41FA5}">
                      <a16:colId xmlns:a16="http://schemas.microsoft.com/office/drawing/2014/main" val="2294171537"/>
                    </a:ext>
                  </a:extLst>
                </a:gridCol>
                <a:gridCol w="532435">
                  <a:extLst>
                    <a:ext uri="{9D8B030D-6E8A-4147-A177-3AD203B41FA5}">
                      <a16:colId xmlns:a16="http://schemas.microsoft.com/office/drawing/2014/main" val="868233178"/>
                    </a:ext>
                  </a:extLst>
                </a:gridCol>
                <a:gridCol w="532435">
                  <a:extLst>
                    <a:ext uri="{9D8B030D-6E8A-4147-A177-3AD203B41FA5}">
                      <a16:colId xmlns:a16="http://schemas.microsoft.com/office/drawing/2014/main" val="1875785338"/>
                    </a:ext>
                  </a:extLst>
                </a:gridCol>
                <a:gridCol w="532435">
                  <a:extLst>
                    <a:ext uri="{9D8B030D-6E8A-4147-A177-3AD203B41FA5}">
                      <a16:colId xmlns:a16="http://schemas.microsoft.com/office/drawing/2014/main" val="1697464298"/>
                    </a:ext>
                  </a:extLst>
                </a:gridCol>
                <a:gridCol w="532435">
                  <a:extLst>
                    <a:ext uri="{9D8B030D-6E8A-4147-A177-3AD203B41FA5}">
                      <a16:colId xmlns:a16="http://schemas.microsoft.com/office/drawing/2014/main" val="3775214318"/>
                    </a:ext>
                  </a:extLst>
                </a:gridCol>
                <a:gridCol w="532435">
                  <a:extLst>
                    <a:ext uri="{9D8B030D-6E8A-4147-A177-3AD203B41FA5}">
                      <a16:colId xmlns:a16="http://schemas.microsoft.com/office/drawing/2014/main" val="2171823020"/>
                    </a:ext>
                  </a:extLst>
                </a:gridCol>
                <a:gridCol w="532435">
                  <a:extLst>
                    <a:ext uri="{9D8B030D-6E8A-4147-A177-3AD203B41FA5}">
                      <a16:colId xmlns:a16="http://schemas.microsoft.com/office/drawing/2014/main" val="1108321276"/>
                    </a:ext>
                  </a:extLst>
                </a:gridCol>
                <a:gridCol w="532435">
                  <a:extLst>
                    <a:ext uri="{9D8B030D-6E8A-4147-A177-3AD203B41FA5}">
                      <a16:colId xmlns:a16="http://schemas.microsoft.com/office/drawing/2014/main" val="689145895"/>
                    </a:ext>
                  </a:extLst>
                </a:gridCol>
                <a:gridCol w="532435">
                  <a:extLst>
                    <a:ext uri="{9D8B030D-6E8A-4147-A177-3AD203B41FA5}">
                      <a16:colId xmlns:a16="http://schemas.microsoft.com/office/drawing/2014/main" val="1806441301"/>
                    </a:ext>
                  </a:extLst>
                </a:gridCol>
                <a:gridCol w="532435">
                  <a:extLst>
                    <a:ext uri="{9D8B030D-6E8A-4147-A177-3AD203B41FA5}">
                      <a16:colId xmlns:a16="http://schemas.microsoft.com/office/drawing/2014/main" val="770697751"/>
                    </a:ext>
                  </a:extLst>
                </a:gridCol>
                <a:gridCol w="532435">
                  <a:extLst>
                    <a:ext uri="{9D8B030D-6E8A-4147-A177-3AD203B41FA5}">
                      <a16:colId xmlns:a16="http://schemas.microsoft.com/office/drawing/2014/main" val="3769787020"/>
                    </a:ext>
                  </a:extLst>
                </a:gridCol>
              </a:tblGrid>
              <a:tr h="299495">
                <a:tc>
                  <a:txBody>
                    <a:bodyPr/>
                    <a:lstStyle/>
                    <a:p>
                      <a:pPr algn="l" fontAlgn="b"/>
                      <a:r>
                        <a:rPr lang="en-US" sz="1000" b="0" i="0" u="none" strike="noStrike">
                          <a:solidFill>
                            <a:srgbClr val="FFFFFF"/>
                          </a:solidFill>
                          <a:effectLst/>
                          <a:latin typeface="Calibri" panose="020F0502020204030204" pitchFamily="34" charset="0"/>
                        </a:rPr>
                        <a:t> </a:t>
                      </a:r>
                    </a:p>
                  </a:txBody>
                  <a:tcPr marL="6655" marR="6655" marT="66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2020QTR1</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2020QTR2</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2020QRT3</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 QRT4</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n-US" sz="1000" b="0" i="0" u="none" strike="noStrike">
                          <a:solidFill>
                            <a:srgbClr val="FFFFFF"/>
                          </a:solidFill>
                          <a:effectLst/>
                          <a:latin typeface="Calibri" panose="020F0502020204030204" pitchFamily="34" charset="0"/>
                        </a:rPr>
                        <a:t>2021QTR1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776327229"/>
                  </a:ext>
                </a:extLst>
              </a:tr>
              <a:tr h="159731">
                <a:tc>
                  <a:txBody>
                    <a:bodyPr/>
                    <a:lstStyle/>
                    <a:p>
                      <a:pPr algn="l" fontAlgn="b"/>
                      <a:r>
                        <a:rPr lang="en-US" sz="1000" b="0" i="0" u="none" strike="noStrike">
                          <a:solidFill>
                            <a:srgbClr val="000000"/>
                          </a:solidFill>
                          <a:effectLst/>
                          <a:latin typeface="Calibri" panose="020F0502020204030204" pitchFamily="34" charset="0"/>
                        </a:rPr>
                        <a:t>Grand Total</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33402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25890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26398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26213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25106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25118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29365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29082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31328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33482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31563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30012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316841"/>
                  </a:ext>
                </a:extLst>
              </a:tr>
              <a:tr h="159731">
                <a:tc>
                  <a:txBody>
                    <a:bodyPr/>
                    <a:lstStyle/>
                    <a:p>
                      <a:pPr algn="l" fontAlgn="b"/>
                      <a:r>
                        <a:rPr lang="en-US" sz="1000" b="0" i="0" u="none" strike="noStrike">
                          <a:solidFill>
                            <a:srgbClr val="000000"/>
                          </a:solidFill>
                          <a:effectLst/>
                          <a:latin typeface="Calibri" panose="020F0502020204030204" pitchFamily="34" charset="0"/>
                        </a:rPr>
                        <a:t>Complete </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21513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17820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16180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18098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16081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16153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18783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18953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20171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22372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22070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21399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619724"/>
                  </a:ext>
                </a:extLst>
              </a:tr>
              <a:tr h="159731">
                <a:tc>
                  <a:txBody>
                    <a:bodyPr/>
                    <a:lstStyle/>
                    <a:p>
                      <a:pPr algn="l" fontAlgn="b"/>
                      <a:r>
                        <a:rPr lang="en-US" sz="1000" b="0" i="0" u="none" strike="noStrike">
                          <a:solidFill>
                            <a:srgbClr val="000000"/>
                          </a:solidFill>
                          <a:effectLst/>
                          <a:latin typeface="Calibri" panose="020F0502020204030204" pitchFamily="34" charset="0"/>
                        </a:rPr>
                        <a:t>Complete in 90 Days</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18963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15441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14918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17428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15491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15569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17985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18233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19326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21776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21584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20705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961381"/>
                  </a:ext>
                </a:extLst>
              </a:tr>
              <a:tr h="299495">
                <a:tc>
                  <a:txBody>
                    <a:bodyPr/>
                    <a:lstStyle/>
                    <a:p>
                      <a:pPr algn="l" fontAlgn="b"/>
                      <a:r>
                        <a:rPr lang="en-US" sz="1000" b="0" i="0" u="none" strike="noStrike">
                          <a:solidFill>
                            <a:srgbClr val="000000"/>
                          </a:solidFill>
                          <a:effectLst/>
                          <a:latin typeface="Calibri" panose="020F0502020204030204" pitchFamily="34" charset="0"/>
                        </a:rPr>
                        <a:t>Complete &gt; 90 Days With Excuse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1126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536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648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300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345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329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316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347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7231421"/>
                  </a:ext>
                </a:extLst>
              </a:tr>
              <a:tr h="159731">
                <a:tc>
                  <a:txBody>
                    <a:bodyPr/>
                    <a:lstStyle/>
                    <a:p>
                      <a:pPr algn="l" fontAlgn="b"/>
                      <a:r>
                        <a:rPr lang="en-US" sz="1000" b="0" i="0" u="none" strike="noStrike">
                          <a:solidFill>
                            <a:srgbClr val="000000"/>
                          </a:solidFill>
                          <a:effectLst/>
                          <a:latin typeface="Calibri" panose="020F0502020204030204" pitchFamily="34" charset="0"/>
                        </a:rPr>
                        <a:t>Compliance Percentage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702103"/>
                  </a:ext>
                </a:extLst>
              </a:tr>
              <a:tr h="159731">
                <a:tc>
                  <a:txBody>
                    <a:bodyPr/>
                    <a:lstStyle/>
                    <a:p>
                      <a:pPr algn="l" fontAlgn="b"/>
                      <a:r>
                        <a:rPr lang="en-US" sz="1000" b="0" i="0" u="none" strike="noStrike">
                          <a:solidFill>
                            <a:srgbClr val="000000"/>
                          </a:solidFill>
                          <a:effectLst/>
                          <a:latin typeface="Calibri" panose="020F0502020204030204" pitchFamily="34" charset="0"/>
                        </a:rPr>
                        <a:t>Average Days To Complete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832453"/>
                  </a:ext>
                </a:extLst>
              </a:tr>
              <a:tr h="146420">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Arial" panose="020B0604020202020204" pitchFamily="34" charset="0"/>
                      </a:endParaRPr>
                    </a:p>
                  </a:txBody>
                  <a:tcPr marL="6655" marR="6655" marT="66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0629047"/>
                  </a:ext>
                </a:extLst>
              </a:tr>
            </a:tbl>
          </a:graphicData>
        </a:graphic>
      </p:graphicFrame>
    </p:spTree>
    <p:extLst>
      <p:ext uri="{BB962C8B-B14F-4D97-AF65-F5344CB8AC3E}">
        <p14:creationId xmlns:p14="http://schemas.microsoft.com/office/powerpoint/2010/main" val="4105567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IEB Report – Under/Over 60 </a:t>
            </a:r>
          </a:p>
        </p:txBody>
      </p:sp>
      <p:sp>
        <p:nvSpPr>
          <p:cNvPr id="4" name="Date Placeholder 3"/>
          <p:cNvSpPr>
            <a:spLocks noGrp="1"/>
          </p:cNvSpPr>
          <p:nvPr>
            <p:ph type="dt" sz="half" idx="2"/>
          </p:nvPr>
        </p:nvSpPr>
        <p:spPr>
          <a:xfrm>
            <a:off x="457200" y="6400800"/>
            <a:ext cx="2590800" cy="244475"/>
          </a:xfrm>
        </p:spPr>
        <p:txBody>
          <a:bodyPr/>
          <a:lstStyle/>
          <a:p>
            <a:pPr>
              <a:defRPr/>
            </a:pPr>
            <a:r>
              <a:rPr lang="en-US" dirty="0"/>
              <a:t>Data Source: Maximus IEB</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17</a:t>
            </a:fld>
            <a:endParaRPr lang="en-US" dirty="0"/>
          </a:p>
        </p:txBody>
      </p:sp>
      <p:sp>
        <p:nvSpPr>
          <p:cNvPr id="10" name="TextBox 9"/>
          <p:cNvSpPr txBox="1"/>
          <p:nvPr/>
        </p:nvSpPr>
        <p:spPr>
          <a:xfrm>
            <a:off x="914400" y="4114800"/>
            <a:ext cx="7315200" cy="1815882"/>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Grand Total  - All unduplicated applications in process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dirty="0">
                <a:solidFill>
                  <a:srgbClr val="000000"/>
                </a:solidFill>
              </a:rPr>
              <a:t>Complete  </a:t>
            </a:r>
            <a:r>
              <a:rPr lang="en-US" sz="1400" b="1" dirty="0">
                <a:solidFill>
                  <a:srgbClr val="000000"/>
                </a:solidFill>
              </a:rPr>
              <a:t>- </a:t>
            </a: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in 90 days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and over 90 days, but with excuse of a delayed enrollment</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Using the above fields = (row 3 + row 4)/ row 2 Average to complete excluding excused applications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Note: Reapplications removed</a:t>
            </a:r>
          </a:p>
        </p:txBody>
      </p:sp>
      <p:graphicFrame>
        <p:nvGraphicFramePr>
          <p:cNvPr id="3" name="Table 2">
            <a:extLst>
              <a:ext uri="{FF2B5EF4-FFF2-40B4-BE49-F238E27FC236}">
                <a16:creationId xmlns:a16="http://schemas.microsoft.com/office/drawing/2014/main" id="{C6E9552B-2264-9E89-AD4B-D877F1258FFD}"/>
              </a:ext>
            </a:extLst>
          </p:cNvPr>
          <p:cNvGraphicFramePr>
            <a:graphicFrameLocks noGrp="1"/>
          </p:cNvGraphicFramePr>
          <p:nvPr/>
        </p:nvGraphicFramePr>
        <p:xfrm>
          <a:off x="533400" y="1066800"/>
          <a:ext cx="7886695" cy="1421565"/>
        </p:xfrm>
        <a:graphic>
          <a:graphicData uri="http://schemas.openxmlformats.org/drawingml/2006/table">
            <a:tbl>
              <a:tblPr/>
              <a:tblGrid>
                <a:gridCol w="1497475">
                  <a:extLst>
                    <a:ext uri="{9D8B030D-6E8A-4147-A177-3AD203B41FA5}">
                      <a16:colId xmlns:a16="http://schemas.microsoft.com/office/drawing/2014/main" val="3357580161"/>
                    </a:ext>
                  </a:extLst>
                </a:gridCol>
                <a:gridCol w="532435">
                  <a:extLst>
                    <a:ext uri="{9D8B030D-6E8A-4147-A177-3AD203B41FA5}">
                      <a16:colId xmlns:a16="http://schemas.microsoft.com/office/drawing/2014/main" val="3996378864"/>
                    </a:ext>
                  </a:extLst>
                </a:gridCol>
                <a:gridCol w="532435">
                  <a:extLst>
                    <a:ext uri="{9D8B030D-6E8A-4147-A177-3AD203B41FA5}">
                      <a16:colId xmlns:a16="http://schemas.microsoft.com/office/drawing/2014/main" val="1459718080"/>
                    </a:ext>
                  </a:extLst>
                </a:gridCol>
                <a:gridCol w="532435">
                  <a:extLst>
                    <a:ext uri="{9D8B030D-6E8A-4147-A177-3AD203B41FA5}">
                      <a16:colId xmlns:a16="http://schemas.microsoft.com/office/drawing/2014/main" val="3424021959"/>
                    </a:ext>
                  </a:extLst>
                </a:gridCol>
                <a:gridCol w="532435">
                  <a:extLst>
                    <a:ext uri="{9D8B030D-6E8A-4147-A177-3AD203B41FA5}">
                      <a16:colId xmlns:a16="http://schemas.microsoft.com/office/drawing/2014/main" val="806123594"/>
                    </a:ext>
                  </a:extLst>
                </a:gridCol>
                <a:gridCol w="532435">
                  <a:extLst>
                    <a:ext uri="{9D8B030D-6E8A-4147-A177-3AD203B41FA5}">
                      <a16:colId xmlns:a16="http://schemas.microsoft.com/office/drawing/2014/main" val="2272531473"/>
                    </a:ext>
                  </a:extLst>
                </a:gridCol>
                <a:gridCol w="532435">
                  <a:extLst>
                    <a:ext uri="{9D8B030D-6E8A-4147-A177-3AD203B41FA5}">
                      <a16:colId xmlns:a16="http://schemas.microsoft.com/office/drawing/2014/main" val="4006438714"/>
                    </a:ext>
                  </a:extLst>
                </a:gridCol>
                <a:gridCol w="532435">
                  <a:extLst>
                    <a:ext uri="{9D8B030D-6E8A-4147-A177-3AD203B41FA5}">
                      <a16:colId xmlns:a16="http://schemas.microsoft.com/office/drawing/2014/main" val="790153820"/>
                    </a:ext>
                  </a:extLst>
                </a:gridCol>
                <a:gridCol w="532435">
                  <a:extLst>
                    <a:ext uri="{9D8B030D-6E8A-4147-A177-3AD203B41FA5}">
                      <a16:colId xmlns:a16="http://schemas.microsoft.com/office/drawing/2014/main" val="3639190184"/>
                    </a:ext>
                  </a:extLst>
                </a:gridCol>
                <a:gridCol w="532435">
                  <a:extLst>
                    <a:ext uri="{9D8B030D-6E8A-4147-A177-3AD203B41FA5}">
                      <a16:colId xmlns:a16="http://schemas.microsoft.com/office/drawing/2014/main" val="1598397554"/>
                    </a:ext>
                  </a:extLst>
                </a:gridCol>
                <a:gridCol w="532435">
                  <a:extLst>
                    <a:ext uri="{9D8B030D-6E8A-4147-A177-3AD203B41FA5}">
                      <a16:colId xmlns:a16="http://schemas.microsoft.com/office/drawing/2014/main" val="874258181"/>
                    </a:ext>
                  </a:extLst>
                </a:gridCol>
                <a:gridCol w="532435">
                  <a:extLst>
                    <a:ext uri="{9D8B030D-6E8A-4147-A177-3AD203B41FA5}">
                      <a16:colId xmlns:a16="http://schemas.microsoft.com/office/drawing/2014/main" val="183495891"/>
                    </a:ext>
                  </a:extLst>
                </a:gridCol>
                <a:gridCol w="532435">
                  <a:extLst>
                    <a:ext uri="{9D8B030D-6E8A-4147-A177-3AD203B41FA5}">
                      <a16:colId xmlns:a16="http://schemas.microsoft.com/office/drawing/2014/main" val="3023129622"/>
                    </a:ext>
                  </a:extLst>
                </a:gridCol>
              </a:tblGrid>
              <a:tr h="299495">
                <a:tc>
                  <a:txBody>
                    <a:bodyPr/>
                    <a:lstStyle/>
                    <a:p>
                      <a:pPr algn="l" fontAlgn="b"/>
                      <a:r>
                        <a:rPr lang="en-US" sz="1000" b="0" i="0" u="none" strike="noStrike">
                          <a:solidFill>
                            <a:srgbClr val="FFFFFF"/>
                          </a:solidFill>
                          <a:effectLst/>
                          <a:latin typeface="Calibri" panose="020F0502020204030204" pitchFamily="34" charset="0"/>
                        </a:rPr>
                        <a:t>Over 60</a:t>
                      </a:r>
                    </a:p>
                  </a:txBody>
                  <a:tcPr marL="6655" marR="6655" marT="665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2020QTR1</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2020QTR2</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2020QRT3</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 QRT4</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n-US" sz="1000" b="0" i="0" u="none" strike="noStrike">
                          <a:solidFill>
                            <a:srgbClr val="FFFFFF"/>
                          </a:solidFill>
                          <a:effectLst/>
                          <a:latin typeface="Calibri" panose="020F0502020204030204" pitchFamily="34" charset="0"/>
                        </a:rPr>
                        <a:t>2021QTR1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4038026969"/>
                  </a:ext>
                </a:extLst>
              </a:tr>
              <a:tr h="159731">
                <a:tc>
                  <a:txBody>
                    <a:bodyPr/>
                    <a:lstStyle/>
                    <a:p>
                      <a:pPr algn="l" fontAlgn="b"/>
                      <a:r>
                        <a:rPr lang="en-US" sz="1000" b="0" i="0" u="none" strike="noStrike">
                          <a:solidFill>
                            <a:srgbClr val="000000"/>
                          </a:solidFill>
                          <a:effectLst/>
                          <a:latin typeface="Calibri" panose="020F0502020204030204" pitchFamily="34" charset="0"/>
                        </a:rPr>
                        <a:t>Grand Total</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20441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16309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16848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16775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16161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17383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20414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18991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21116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22098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21104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20123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580425"/>
                  </a:ext>
                </a:extLst>
              </a:tr>
              <a:tr h="159731">
                <a:tc>
                  <a:txBody>
                    <a:bodyPr/>
                    <a:lstStyle/>
                    <a:p>
                      <a:pPr algn="l" fontAlgn="b"/>
                      <a:r>
                        <a:rPr lang="en-US" sz="1000" b="0" i="0" u="none" strike="noStrike">
                          <a:solidFill>
                            <a:srgbClr val="000000"/>
                          </a:solidFill>
                          <a:effectLst/>
                          <a:latin typeface="Calibri" panose="020F0502020204030204" pitchFamily="34" charset="0"/>
                        </a:rPr>
                        <a:t>Complete </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12967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11172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10282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11658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10189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11069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13204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12349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13602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14699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14853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14393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66620"/>
                  </a:ext>
                </a:extLst>
              </a:tr>
              <a:tr h="159731">
                <a:tc>
                  <a:txBody>
                    <a:bodyPr/>
                    <a:lstStyle/>
                    <a:p>
                      <a:pPr algn="l" fontAlgn="b"/>
                      <a:r>
                        <a:rPr lang="en-US" sz="1000" b="0" i="0" u="none" strike="noStrike">
                          <a:solidFill>
                            <a:srgbClr val="000000"/>
                          </a:solidFill>
                          <a:effectLst/>
                          <a:latin typeface="Calibri" panose="020F0502020204030204" pitchFamily="34" charset="0"/>
                        </a:rPr>
                        <a:t>Complete in 90 Days</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11421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9700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9500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11233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9828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10696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12673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11909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13025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14333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14537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13969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416235"/>
                  </a:ext>
                </a:extLst>
              </a:tr>
              <a:tr h="299495">
                <a:tc>
                  <a:txBody>
                    <a:bodyPr/>
                    <a:lstStyle/>
                    <a:p>
                      <a:pPr algn="l" fontAlgn="b"/>
                      <a:r>
                        <a:rPr lang="en-US" sz="1000" b="0" i="0" u="none" strike="noStrike">
                          <a:solidFill>
                            <a:srgbClr val="000000"/>
                          </a:solidFill>
                          <a:effectLst/>
                          <a:latin typeface="Calibri" panose="020F0502020204030204" pitchFamily="34" charset="0"/>
                        </a:rPr>
                        <a:t>Complete &gt; 90 Days With Excuse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684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327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267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194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263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238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221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545432"/>
                  </a:ext>
                </a:extLst>
              </a:tr>
              <a:tr h="159731">
                <a:tc>
                  <a:txBody>
                    <a:bodyPr/>
                    <a:lstStyle/>
                    <a:p>
                      <a:pPr algn="l" fontAlgn="b"/>
                      <a:r>
                        <a:rPr lang="en-US" sz="1000" b="0" i="0" u="none" strike="noStrike">
                          <a:solidFill>
                            <a:srgbClr val="000000"/>
                          </a:solidFill>
                          <a:effectLst/>
                          <a:latin typeface="Calibri" panose="020F0502020204030204" pitchFamily="34" charset="0"/>
                        </a:rPr>
                        <a:t>Compliance Percentage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899957"/>
                  </a:ext>
                </a:extLst>
              </a:tr>
              <a:tr h="159731">
                <a:tc>
                  <a:txBody>
                    <a:bodyPr/>
                    <a:lstStyle/>
                    <a:p>
                      <a:pPr algn="l" fontAlgn="b"/>
                      <a:r>
                        <a:rPr lang="en-US" sz="1000" b="0" i="0" u="none" strike="noStrike">
                          <a:solidFill>
                            <a:srgbClr val="000000"/>
                          </a:solidFill>
                          <a:effectLst/>
                          <a:latin typeface="Calibri" panose="020F0502020204030204" pitchFamily="34" charset="0"/>
                        </a:rPr>
                        <a:t>Average Days To Complete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33.16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181268"/>
                  </a:ext>
                </a:extLst>
              </a:tr>
            </a:tbl>
          </a:graphicData>
        </a:graphic>
      </p:graphicFrame>
      <p:graphicFrame>
        <p:nvGraphicFramePr>
          <p:cNvPr id="6" name="Table 5">
            <a:extLst>
              <a:ext uri="{FF2B5EF4-FFF2-40B4-BE49-F238E27FC236}">
                <a16:creationId xmlns:a16="http://schemas.microsoft.com/office/drawing/2014/main" id="{4B72066D-9F6B-4F99-049B-9A12839218D2}"/>
              </a:ext>
            </a:extLst>
          </p:cNvPr>
          <p:cNvGraphicFramePr>
            <a:graphicFrameLocks noGrp="1"/>
          </p:cNvGraphicFramePr>
          <p:nvPr/>
        </p:nvGraphicFramePr>
        <p:xfrm>
          <a:off x="533400" y="2693235"/>
          <a:ext cx="7886695" cy="1421565"/>
        </p:xfrm>
        <a:graphic>
          <a:graphicData uri="http://schemas.openxmlformats.org/drawingml/2006/table">
            <a:tbl>
              <a:tblPr/>
              <a:tblGrid>
                <a:gridCol w="1497475">
                  <a:extLst>
                    <a:ext uri="{9D8B030D-6E8A-4147-A177-3AD203B41FA5}">
                      <a16:colId xmlns:a16="http://schemas.microsoft.com/office/drawing/2014/main" val="2057202955"/>
                    </a:ext>
                  </a:extLst>
                </a:gridCol>
                <a:gridCol w="532435">
                  <a:extLst>
                    <a:ext uri="{9D8B030D-6E8A-4147-A177-3AD203B41FA5}">
                      <a16:colId xmlns:a16="http://schemas.microsoft.com/office/drawing/2014/main" val="3421713963"/>
                    </a:ext>
                  </a:extLst>
                </a:gridCol>
                <a:gridCol w="532435">
                  <a:extLst>
                    <a:ext uri="{9D8B030D-6E8A-4147-A177-3AD203B41FA5}">
                      <a16:colId xmlns:a16="http://schemas.microsoft.com/office/drawing/2014/main" val="3357794674"/>
                    </a:ext>
                  </a:extLst>
                </a:gridCol>
                <a:gridCol w="532435">
                  <a:extLst>
                    <a:ext uri="{9D8B030D-6E8A-4147-A177-3AD203B41FA5}">
                      <a16:colId xmlns:a16="http://schemas.microsoft.com/office/drawing/2014/main" val="2230626748"/>
                    </a:ext>
                  </a:extLst>
                </a:gridCol>
                <a:gridCol w="532435">
                  <a:extLst>
                    <a:ext uri="{9D8B030D-6E8A-4147-A177-3AD203B41FA5}">
                      <a16:colId xmlns:a16="http://schemas.microsoft.com/office/drawing/2014/main" val="2494783764"/>
                    </a:ext>
                  </a:extLst>
                </a:gridCol>
                <a:gridCol w="532435">
                  <a:extLst>
                    <a:ext uri="{9D8B030D-6E8A-4147-A177-3AD203B41FA5}">
                      <a16:colId xmlns:a16="http://schemas.microsoft.com/office/drawing/2014/main" val="3766445599"/>
                    </a:ext>
                  </a:extLst>
                </a:gridCol>
                <a:gridCol w="532435">
                  <a:extLst>
                    <a:ext uri="{9D8B030D-6E8A-4147-A177-3AD203B41FA5}">
                      <a16:colId xmlns:a16="http://schemas.microsoft.com/office/drawing/2014/main" val="1672436389"/>
                    </a:ext>
                  </a:extLst>
                </a:gridCol>
                <a:gridCol w="532435">
                  <a:extLst>
                    <a:ext uri="{9D8B030D-6E8A-4147-A177-3AD203B41FA5}">
                      <a16:colId xmlns:a16="http://schemas.microsoft.com/office/drawing/2014/main" val="1410011870"/>
                    </a:ext>
                  </a:extLst>
                </a:gridCol>
                <a:gridCol w="532435">
                  <a:extLst>
                    <a:ext uri="{9D8B030D-6E8A-4147-A177-3AD203B41FA5}">
                      <a16:colId xmlns:a16="http://schemas.microsoft.com/office/drawing/2014/main" val="3538846693"/>
                    </a:ext>
                  </a:extLst>
                </a:gridCol>
                <a:gridCol w="532435">
                  <a:extLst>
                    <a:ext uri="{9D8B030D-6E8A-4147-A177-3AD203B41FA5}">
                      <a16:colId xmlns:a16="http://schemas.microsoft.com/office/drawing/2014/main" val="3154504581"/>
                    </a:ext>
                  </a:extLst>
                </a:gridCol>
                <a:gridCol w="532435">
                  <a:extLst>
                    <a:ext uri="{9D8B030D-6E8A-4147-A177-3AD203B41FA5}">
                      <a16:colId xmlns:a16="http://schemas.microsoft.com/office/drawing/2014/main" val="1934326248"/>
                    </a:ext>
                  </a:extLst>
                </a:gridCol>
                <a:gridCol w="532435">
                  <a:extLst>
                    <a:ext uri="{9D8B030D-6E8A-4147-A177-3AD203B41FA5}">
                      <a16:colId xmlns:a16="http://schemas.microsoft.com/office/drawing/2014/main" val="26845306"/>
                    </a:ext>
                  </a:extLst>
                </a:gridCol>
                <a:gridCol w="532435">
                  <a:extLst>
                    <a:ext uri="{9D8B030D-6E8A-4147-A177-3AD203B41FA5}">
                      <a16:colId xmlns:a16="http://schemas.microsoft.com/office/drawing/2014/main" val="795560360"/>
                    </a:ext>
                  </a:extLst>
                </a:gridCol>
              </a:tblGrid>
              <a:tr h="299495">
                <a:tc>
                  <a:txBody>
                    <a:bodyPr/>
                    <a:lstStyle/>
                    <a:p>
                      <a:pPr algn="l" fontAlgn="b"/>
                      <a:r>
                        <a:rPr lang="en-US" sz="1000" b="0" i="0" u="none" strike="noStrike">
                          <a:solidFill>
                            <a:srgbClr val="FFFFFF"/>
                          </a:solidFill>
                          <a:effectLst/>
                          <a:latin typeface="Calibri" panose="020F0502020204030204" pitchFamily="34" charset="0"/>
                        </a:rPr>
                        <a:t>Under 60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2020QTR1</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2020QTR2</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2020QRT3</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000" b="0" i="0" u="none" strike="noStrike">
                          <a:solidFill>
                            <a:srgbClr val="FFFFFF"/>
                          </a:solidFill>
                          <a:effectLst/>
                          <a:latin typeface="Calibri" panose="020F0502020204030204" pitchFamily="34" charset="0"/>
                        </a:rPr>
                        <a:t>2020 QRT4</a:t>
                      </a:r>
                    </a:p>
                  </a:txBody>
                  <a:tcPr marL="6655" marR="6655" marT="66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n-US" sz="1000" b="0" i="0" u="none" strike="noStrike">
                          <a:solidFill>
                            <a:srgbClr val="FFFFFF"/>
                          </a:solidFill>
                          <a:effectLst/>
                          <a:latin typeface="Calibri" panose="020F0502020204030204" pitchFamily="34" charset="0"/>
                        </a:rPr>
                        <a:t>2021QTR1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2021QTR4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000" b="0" i="0" u="none" strike="noStrike">
                          <a:solidFill>
                            <a:srgbClr val="FFFFFF"/>
                          </a:solidFill>
                          <a:effectLst/>
                          <a:latin typeface="Calibri" panose="020F0502020204030204" pitchFamily="34" charset="0"/>
                        </a:rPr>
                        <a:t>2022QTR4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41094285"/>
                  </a:ext>
                </a:extLst>
              </a:tr>
              <a:tr h="159731">
                <a:tc>
                  <a:txBody>
                    <a:bodyPr/>
                    <a:lstStyle/>
                    <a:p>
                      <a:pPr algn="l" fontAlgn="b"/>
                      <a:r>
                        <a:rPr lang="en-US" sz="1000" b="0" i="0" u="none" strike="noStrike">
                          <a:solidFill>
                            <a:srgbClr val="000000"/>
                          </a:solidFill>
                          <a:effectLst/>
                          <a:latin typeface="Calibri" panose="020F0502020204030204" pitchFamily="34" charset="0"/>
                        </a:rPr>
                        <a:t>Grand Total</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12101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9580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9335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9438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8964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7735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8951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10092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10208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11384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10459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9889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2164087"/>
                  </a:ext>
                </a:extLst>
              </a:tr>
              <a:tr h="159731">
                <a:tc>
                  <a:txBody>
                    <a:bodyPr/>
                    <a:lstStyle/>
                    <a:p>
                      <a:pPr algn="l" fontAlgn="b"/>
                      <a:r>
                        <a:rPr lang="en-US" sz="1000" b="0" i="0" u="none" strike="noStrike">
                          <a:solidFill>
                            <a:srgbClr val="000000"/>
                          </a:solidFill>
                          <a:effectLst/>
                          <a:latin typeface="Calibri" panose="020F0502020204030204" pitchFamily="34" charset="0"/>
                        </a:rPr>
                        <a:t>Complete </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7951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6648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5898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6439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5893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5084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5579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6604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6566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7673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7217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7006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151083"/>
                  </a:ext>
                </a:extLst>
              </a:tr>
              <a:tr h="159731">
                <a:tc>
                  <a:txBody>
                    <a:bodyPr/>
                    <a:lstStyle/>
                    <a:p>
                      <a:pPr algn="l" fontAlgn="b"/>
                      <a:r>
                        <a:rPr lang="en-US" sz="1000" b="0" i="0" u="none" strike="noStrike">
                          <a:solidFill>
                            <a:srgbClr val="000000"/>
                          </a:solidFill>
                          <a:effectLst/>
                          <a:latin typeface="Calibri" panose="020F0502020204030204" pitchFamily="34" charset="0"/>
                        </a:rPr>
                        <a:t>Complete in 90 Days</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7006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5741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5418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6195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5663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4873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5312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6324</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6302</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7443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7047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6736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494320"/>
                  </a:ext>
                </a:extLst>
              </a:tr>
              <a:tr h="299495">
                <a:tc>
                  <a:txBody>
                    <a:bodyPr/>
                    <a:lstStyle/>
                    <a:p>
                      <a:pPr algn="l" fontAlgn="b"/>
                      <a:r>
                        <a:rPr lang="en-US" sz="1000" b="0" i="0" u="none" strike="noStrike">
                          <a:solidFill>
                            <a:srgbClr val="000000"/>
                          </a:solidFill>
                          <a:effectLst/>
                          <a:latin typeface="Calibri" panose="020F0502020204030204" pitchFamily="34" charset="0"/>
                        </a:rPr>
                        <a:t>Complete &gt; 90 Days With Excuse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418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209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256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81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365970"/>
                  </a:ext>
                </a:extLst>
              </a:tr>
              <a:tr h="159731">
                <a:tc>
                  <a:txBody>
                    <a:bodyPr/>
                    <a:lstStyle/>
                    <a:p>
                      <a:pPr algn="l" fontAlgn="b"/>
                      <a:r>
                        <a:rPr lang="en-US" sz="1000" b="0" i="0" u="none" strike="noStrike">
                          <a:solidFill>
                            <a:srgbClr val="000000"/>
                          </a:solidFill>
                          <a:effectLst/>
                          <a:latin typeface="Calibri" panose="020F0502020204030204" pitchFamily="34" charset="0"/>
                        </a:rPr>
                        <a:t>Compliance Percentage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98%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740888"/>
                  </a:ext>
                </a:extLst>
              </a:tr>
              <a:tr h="159731">
                <a:tc>
                  <a:txBody>
                    <a:bodyPr/>
                    <a:lstStyle/>
                    <a:p>
                      <a:pPr algn="l" fontAlgn="b"/>
                      <a:r>
                        <a:rPr lang="en-US" sz="1000" b="0" i="0" u="none" strike="noStrike">
                          <a:solidFill>
                            <a:srgbClr val="000000"/>
                          </a:solidFill>
                          <a:effectLst/>
                          <a:latin typeface="Calibri" panose="020F0502020204030204" pitchFamily="34" charset="0"/>
                        </a:rPr>
                        <a:t>Average Days To Complete</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53</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panose="020B0604020202020204" pitchFamily="34" charset="0"/>
                        </a:rPr>
                        <a:t>47</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panose="020B0604020202020204" pitchFamily="34" charset="0"/>
                        </a:rPr>
                        <a:t>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panose="020B0604020202020204" pitchFamily="34" charset="0"/>
                        </a:rPr>
                        <a:t>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41</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38</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40</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35</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35.6</a:t>
                      </a:r>
                    </a:p>
                  </a:txBody>
                  <a:tcPr marL="6655" marR="6655" marT="6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423932"/>
                  </a:ext>
                </a:extLst>
              </a:tr>
            </a:tbl>
          </a:graphicData>
        </a:graphic>
      </p:graphicFrame>
    </p:spTree>
    <p:extLst>
      <p:ext uri="{BB962C8B-B14F-4D97-AF65-F5344CB8AC3E}">
        <p14:creationId xmlns:p14="http://schemas.microsoft.com/office/powerpoint/2010/main" val="275289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7FB8-8390-4D3C-9DC5-2B3FB2CC5887}"/>
              </a:ext>
            </a:extLst>
          </p:cNvPr>
          <p:cNvSpPr>
            <a:spLocks noGrp="1"/>
          </p:cNvSpPr>
          <p:nvPr>
            <p:ph type="title"/>
          </p:nvPr>
        </p:nvSpPr>
        <p:spPr/>
        <p:txBody>
          <a:bodyPr/>
          <a:lstStyle/>
          <a:p>
            <a:r>
              <a:rPr lang="en-US" dirty="0"/>
              <a:t>Q4 2022 Closure Reasons</a:t>
            </a:r>
          </a:p>
        </p:txBody>
      </p:sp>
      <p:sp>
        <p:nvSpPr>
          <p:cNvPr id="4" name="Slide Number Placeholder 3">
            <a:extLst>
              <a:ext uri="{FF2B5EF4-FFF2-40B4-BE49-F238E27FC236}">
                <a16:creationId xmlns:a16="http://schemas.microsoft.com/office/drawing/2014/main" id="{BACD3A76-34BF-40B9-B6FB-DB4C8C13C5D9}"/>
              </a:ext>
            </a:extLst>
          </p:cNvPr>
          <p:cNvSpPr>
            <a:spLocks noGrp="1"/>
          </p:cNvSpPr>
          <p:nvPr>
            <p:ph type="sldNum" sz="quarter" idx="4"/>
          </p:nvPr>
        </p:nvSpPr>
        <p:spPr/>
        <p:txBody>
          <a:bodyPr/>
          <a:lstStyle/>
          <a:p>
            <a:pPr>
              <a:defRPr/>
            </a:pPr>
            <a:fld id="{70265E95-77F9-457A-9EE3-4D9004F83F9A}" type="slidenum">
              <a:rPr lang="en-US" smtClean="0"/>
              <a:pPr>
                <a:defRPr/>
              </a:pPr>
              <a:t>18</a:t>
            </a:fld>
            <a:endParaRPr lang="en-US"/>
          </a:p>
        </p:txBody>
      </p:sp>
      <p:graphicFrame>
        <p:nvGraphicFramePr>
          <p:cNvPr id="5" name="Table 4">
            <a:extLst>
              <a:ext uri="{FF2B5EF4-FFF2-40B4-BE49-F238E27FC236}">
                <a16:creationId xmlns:a16="http://schemas.microsoft.com/office/drawing/2014/main" id="{B7AC548E-D22E-C678-1232-7CA5F83A6853}"/>
              </a:ext>
            </a:extLst>
          </p:cNvPr>
          <p:cNvGraphicFramePr>
            <a:graphicFrameLocks noGrp="1"/>
          </p:cNvGraphicFramePr>
          <p:nvPr/>
        </p:nvGraphicFramePr>
        <p:xfrm>
          <a:off x="533400" y="1219200"/>
          <a:ext cx="7886699" cy="3935916"/>
        </p:xfrm>
        <a:graphic>
          <a:graphicData uri="http://schemas.openxmlformats.org/drawingml/2006/table">
            <a:tbl>
              <a:tblPr/>
              <a:tblGrid>
                <a:gridCol w="1528512">
                  <a:extLst>
                    <a:ext uri="{9D8B030D-6E8A-4147-A177-3AD203B41FA5}">
                      <a16:colId xmlns:a16="http://schemas.microsoft.com/office/drawing/2014/main" val="4197613746"/>
                    </a:ext>
                  </a:extLst>
                </a:gridCol>
                <a:gridCol w="477660">
                  <a:extLst>
                    <a:ext uri="{9D8B030D-6E8A-4147-A177-3AD203B41FA5}">
                      <a16:colId xmlns:a16="http://schemas.microsoft.com/office/drawing/2014/main" val="120619425"/>
                    </a:ext>
                  </a:extLst>
                </a:gridCol>
                <a:gridCol w="5880527">
                  <a:extLst>
                    <a:ext uri="{9D8B030D-6E8A-4147-A177-3AD203B41FA5}">
                      <a16:colId xmlns:a16="http://schemas.microsoft.com/office/drawing/2014/main" val="1983899640"/>
                    </a:ext>
                  </a:extLst>
                </a:gridCol>
              </a:tblGrid>
              <a:tr h="152851">
                <a:tc>
                  <a:txBody>
                    <a:bodyPr/>
                    <a:lstStyle/>
                    <a:p>
                      <a:pPr algn="l" fontAlgn="b"/>
                      <a:r>
                        <a:rPr lang="en-US" sz="900" b="1" i="0" u="none" strike="noStrike">
                          <a:solidFill>
                            <a:srgbClr val="000000"/>
                          </a:solidFill>
                          <a:effectLst/>
                          <a:latin typeface="Calibri" panose="020F0502020204030204" pitchFamily="34" charset="0"/>
                        </a:rPr>
                        <a:t>Closed Reason</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Count</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Description of Closure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89785154"/>
                  </a:ext>
                </a:extLst>
              </a:tr>
              <a:tr h="152851">
                <a:tc>
                  <a:txBody>
                    <a:bodyPr/>
                    <a:lstStyle/>
                    <a:p>
                      <a:pPr algn="l" fontAlgn="b"/>
                      <a:r>
                        <a:rPr lang="en-US" sz="900" b="0" i="0" u="none" strike="noStrike">
                          <a:solidFill>
                            <a:srgbClr val="000000"/>
                          </a:solidFill>
                          <a:effectLst/>
                          <a:latin typeface="Calibri" panose="020F0502020204030204" pitchFamily="34" charset="0"/>
                        </a:rPr>
                        <a:t>Enrolled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6383</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Applicant enrolled in HCBS.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041437"/>
                  </a:ext>
                </a:extLst>
              </a:tr>
              <a:tr h="203802">
                <a:tc>
                  <a:txBody>
                    <a:bodyPr/>
                    <a:lstStyle/>
                    <a:p>
                      <a:pPr algn="l" fontAlgn="b"/>
                      <a:r>
                        <a:rPr lang="en-US" sz="900" b="0" i="0" u="none" strike="noStrike">
                          <a:solidFill>
                            <a:srgbClr val="000000"/>
                          </a:solidFill>
                          <a:effectLst/>
                          <a:latin typeface="Calibri" panose="020F0502020204030204" pitchFamily="34" charset="0"/>
                        </a:rPr>
                        <a:t>Failure to provide info-CAO</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6492</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CAO issued denial due to applicant not providing financial verification timely</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1049559"/>
                  </a:ext>
                </a:extLst>
              </a:tr>
              <a:tr h="267490">
                <a:tc>
                  <a:txBody>
                    <a:bodyPr/>
                    <a:lstStyle/>
                    <a:p>
                      <a:pPr algn="l" fontAlgn="b"/>
                      <a:r>
                        <a:rPr lang="en-US" sz="900" b="0" i="0" u="none" strike="noStrike">
                          <a:solidFill>
                            <a:srgbClr val="000000"/>
                          </a:solidFill>
                          <a:effectLst/>
                          <a:latin typeface="Calibri" panose="020F0502020204030204" pitchFamily="34" charset="0"/>
                        </a:rPr>
                        <a:t>Unable to Reach Client</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1675</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IEB unable to reach applicant from third party referral.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304926"/>
                  </a:ext>
                </a:extLst>
              </a:tr>
              <a:tr h="331178">
                <a:tc>
                  <a:txBody>
                    <a:bodyPr/>
                    <a:lstStyle/>
                    <a:p>
                      <a:pPr algn="l" fontAlgn="b"/>
                      <a:r>
                        <a:rPr lang="en-US" sz="900" b="0" i="0" u="none" strike="noStrike">
                          <a:solidFill>
                            <a:srgbClr val="000000"/>
                          </a:solidFill>
                          <a:effectLst/>
                          <a:latin typeface="Calibri" panose="020F0502020204030204" pitchFamily="34" charset="0"/>
                        </a:rPr>
                        <a:t>incomplete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2247</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Closed at day 86 of application due to incomplete or missing information Example:  MA 570  not returned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479565"/>
                  </a:ext>
                </a:extLst>
              </a:tr>
              <a:tr h="318440">
                <a:tc>
                  <a:txBody>
                    <a:bodyPr/>
                    <a:lstStyle/>
                    <a:p>
                      <a:pPr algn="l" fontAlgn="b"/>
                      <a:r>
                        <a:rPr lang="en-US" sz="900" b="0" i="0" u="none" strike="noStrike">
                          <a:solidFill>
                            <a:srgbClr val="000000"/>
                          </a:solidFill>
                          <a:effectLst/>
                          <a:latin typeface="Calibri" panose="020F0502020204030204" pitchFamily="34" charset="0"/>
                        </a:rPr>
                        <a:t>Clinically Ineligible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1883</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HCBS Denial Notice issued - Applicant determined NFI as a result of the FED and PC or Medical Director Review</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428352"/>
                  </a:ext>
                </a:extLst>
              </a:tr>
              <a:tr h="216539">
                <a:tc>
                  <a:txBody>
                    <a:bodyPr/>
                    <a:lstStyle/>
                    <a:p>
                      <a:pPr algn="l" fontAlgn="b"/>
                      <a:r>
                        <a:rPr lang="en-US" sz="900" b="0" i="0" u="none" strike="noStrike">
                          <a:solidFill>
                            <a:srgbClr val="000000"/>
                          </a:solidFill>
                          <a:effectLst/>
                          <a:latin typeface="Calibri" panose="020F0502020204030204" pitchFamily="34" charset="0"/>
                        </a:rPr>
                        <a:t>Not Interested in Services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918</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Applicant is contact after referral is received and notifies the IEB that they are not interested in receiving HCBS services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557267"/>
                  </a:ext>
                </a:extLst>
              </a:tr>
              <a:tr h="152851">
                <a:tc>
                  <a:txBody>
                    <a:bodyPr/>
                    <a:lstStyle/>
                    <a:p>
                      <a:pPr algn="l" fontAlgn="b"/>
                      <a:r>
                        <a:rPr lang="en-US" sz="900" b="0" i="0" u="none" strike="noStrike">
                          <a:solidFill>
                            <a:srgbClr val="000000"/>
                          </a:solidFill>
                          <a:effectLst/>
                          <a:latin typeface="Calibri" panose="020F0502020204030204" pitchFamily="34" charset="0"/>
                        </a:rPr>
                        <a:t>Voluntary Withdrawal</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507</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Applicant contacts the IEB and requests to withdraw the application.</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9442502"/>
                  </a:ext>
                </a:extLst>
              </a:tr>
              <a:tr h="152851">
                <a:tc>
                  <a:txBody>
                    <a:bodyPr/>
                    <a:lstStyle/>
                    <a:p>
                      <a:pPr algn="l" fontAlgn="b"/>
                      <a:r>
                        <a:rPr lang="en-US" sz="900" b="0" i="0" u="none" strike="noStrike">
                          <a:solidFill>
                            <a:srgbClr val="000000"/>
                          </a:solidFill>
                          <a:effectLst/>
                          <a:latin typeface="Calibri" panose="020F0502020204030204" pitchFamily="34" charset="0"/>
                        </a:rPr>
                        <a:t>reApped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373</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System corrected application and the status needs revised.  The originl application start date is used.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251999"/>
                  </a:ext>
                </a:extLst>
              </a:tr>
              <a:tr h="152851">
                <a:tc>
                  <a:txBody>
                    <a:bodyPr/>
                    <a:lstStyle/>
                    <a:p>
                      <a:pPr algn="l" fontAlgn="b"/>
                      <a:r>
                        <a:rPr lang="en-US" sz="900" b="0" i="0" u="none" strike="noStrike">
                          <a:solidFill>
                            <a:srgbClr val="000000"/>
                          </a:solidFill>
                          <a:effectLst/>
                          <a:latin typeface="Calibri" panose="020F0502020204030204" pitchFamily="34" charset="0"/>
                        </a:rPr>
                        <a:t>Financially Ineligible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256</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CAO issued denial notice due to the applicant being determined financially ineligible.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642945"/>
                  </a:ext>
                </a:extLst>
              </a:tr>
              <a:tr h="152851">
                <a:tc>
                  <a:txBody>
                    <a:bodyPr/>
                    <a:lstStyle/>
                    <a:p>
                      <a:pPr algn="l" fontAlgn="b"/>
                      <a:r>
                        <a:rPr lang="en-US" sz="900" b="0" i="0" u="none" strike="noStrike">
                          <a:solidFill>
                            <a:srgbClr val="000000"/>
                          </a:solidFill>
                          <a:effectLst/>
                          <a:latin typeface="Calibri" panose="020F0502020204030204" pitchFamily="34" charset="0"/>
                        </a:rPr>
                        <a:t>Already Receiving Services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119</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Upon referral IEB identifies that applicant is already enrolled in HCBS and is receiving services.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16789"/>
                  </a:ext>
                </a:extLst>
              </a:tr>
              <a:tr h="152851">
                <a:tc>
                  <a:txBody>
                    <a:bodyPr/>
                    <a:lstStyle/>
                    <a:p>
                      <a:pPr algn="l" fontAlgn="b"/>
                      <a:r>
                        <a:rPr lang="en-US" sz="900" b="0" i="0" u="none" strike="noStrike">
                          <a:solidFill>
                            <a:srgbClr val="000000"/>
                          </a:solidFill>
                          <a:effectLst/>
                          <a:latin typeface="Calibri" panose="020F0502020204030204" pitchFamily="34" charset="0"/>
                        </a:rPr>
                        <a:t>Applicant Not Discharged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172</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NHT applicant that does not discharge within 180 days of the application start date.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626793"/>
                  </a:ext>
                </a:extLst>
              </a:tr>
              <a:tr h="152851">
                <a:tc>
                  <a:txBody>
                    <a:bodyPr/>
                    <a:lstStyle/>
                    <a:p>
                      <a:pPr algn="l" fontAlgn="b"/>
                      <a:r>
                        <a:rPr lang="en-US" sz="900" b="0" i="0" u="none" strike="noStrike">
                          <a:solidFill>
                            <a:srgbClr val="000000"/>
                          </a:solidFill>
                          <a:effectLst/>
                          <a:latin typeface="Calibri" panose="020F0502020204030204" pitchFamily="34" charset="0"/>
                        </a:rPr>
                        <a:t>DECEASED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142</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IEB is notified or identifies that the applicant is deceased before application is finalized.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569247"/>
                  </a:ext>
                </a:extLst>
              </a:tr>
              <a:tr h="305702">
                <a:tc>
                  <a:txBody>
                    <a:bodyPr/>
                    <a:lstStyle/>
                    <a:p>
                      <a:pPr algn="l" fontAlgn="b"/>
                      <a:r>
                        <a:rPr lang="en-US" sz="900" b="0" i="0" u="none" strike="noStrike">
                          <a:solidFill>
                            <a:srgbClr val="000000"/>
                          </a:solidFill>
                          <a:effectLst/>
                          <a:latin typeface="Calibri" panose="020F0502020204030204" pitchFamily="34" charset="0"/>
                        </a:rPr>
                        <a:t>Duplicate Application</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Applicant has more than one open application.  This is used for system correction when application is in an incorrect status.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6431764"/>
                  </a:ext>
                </a:extLst>
              </a:tr>
              <a:tr h="152851">
                <a:tc>
                  <a:txBody>
                    <a:bodyPr/>
                    <a:lstStyle/>
                    <a:p>
                      <a:pPr algn="l" fontAlgn="b"/>
                      <a:r>
                        <a:rPr lang="en-US" sz="900" b="0" i="0" u="none" strike="noStrike">
                          <a:solidFill>
                            <a:srgbClr val="000000"/>
                          </a:solidFill>
                          <a:effectLst/>
                          <a:latin typeface="Calibri" panose="020F0502020204030204" pitchFamily="34" charset="0"/>
                        </a:rPr>
                        <a:t>Functionally Ineligible</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56</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Applicant is reviewed for OBRA or Act 150 and Denial notice issued due to Applicant not meeting Program Requirements.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595182"/>
                  </a:ext>
                </a:extLst>
              </a:tr>
              <a:tr h="152851">
                <a:tc>
                  <a:txBody>
                    <a:bodyPr/>
                    <a:lstStyle/>
                    <a:p>
                      <a:pPr algn="l" fontAlgn="b"/>
                      <a:r>
                        <a:rPr lang="en-US" sz="900" b="0" i="0" u="none" strike="noStrike">
                          <a:solidFill>
                            <a:srgbClr val="000000"/>
                          </a:solidFill>
                          <a:effectLst/>
                          <a:latin typeface="Calibri" panose="020F0502020204030204" pitchFamily="34" charset="0"/>
                        </a:rPr>
                        <a:t>Does not meet 5 year bar</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CAO issued notice indicating the applicant does not meet the 5 year residency requirement to receive MA HCBS services.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128677"/>
                  </a:ext>
                </a:extLst>
              </a:tr>
              <a:tr h="305702">
                <a:tc>
                  <a:txBody>
                    <a:bodyPr/>
                    <a:lstStyle/>
                    <a:p>
                      <a:pPr algn="l" fontAlgn="b"/>
                      <a:r>
                        <a:rPr lang="en-US" sz="900" b="0" i="0" u="none" strike="noStrike">
                          <a:solidFill>
                            <a:srgbClr val="000000"/>
                          </a:solidFill>
                          <a:effectLst/>
                          <a:latin typeface="Calibri" panose="020F0502020204030204" pitchFamily="34" charset="0"/>
                        </a:rPr>
                        <a:t>MA Application Not Received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IVA was completed and the individual requested to submit the 600L at a later time and did not return within 30 days.</a:t>
                      </a:r>
                      <a:br>
                        <a:rPr lang="en-US" sz="900" b="0" i="0" u="none" strike="noStrike">
                          <a:solidFill>
                            <a:srgbClr val="000000"/>
                          </a:solidFill>
                          <a:effectLst/>
                          <a:latin typeface="Calibri" panose="020F0502020204030204" pitchFamily="34" charset="0"/>
                        </a:rPr>
                      </a:br>
                      <a:endParaRPr lang="en-US" sz="900" b="0" i="0" u="none" strike="noStrike">
                        <a:solidFill>
                          <a:srgbClr val="000000"/>
                        </a:solidFill>
                        <a:effectLst/>
                        <a:latin typeface="Calibri" panose="020F0502020204030204" pitchFamily="34" charset="0"/>
                      </a:endParaRP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993327"/>
                  </a:ext>
                </a:extLst>
              </a:tr>
              <a:tr h="152851">
                <a:tc>
                  <a:txBody>
                    <a:bodyPr/>
                    <a:lstStyle/>
                    <a:p>
                      <a:pPr algn="l" fontAlgn="b"/>
                      <a:r>
                        <a:rPr lang="en-US" sz="900" b="0" i="0" u="none" strike="noStrike">
                          <a:solidFill>
                            <a:srgbClr val="000000"/>
                          </a:solidFill>
                          <a:effectLst/>
                          <a:latin typeface="Calibri" panose="020F0502020204030204" pitchFamily="34" charset="0"/>
                        </a:rPr>
                        <a:t>Insufficient Information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41</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Referral received that does not include enough information to follow up with individual begin an application.</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524954"/>
                  </a:ext>
                </a:extLst>
              </a:tr>
              <a:tr h="152851">
                <a:tc>
                  <a:txBody>
                    <a:bodyPr/>
                    <a:lstStyle/>
                    <a:p>
                      <a:pPr algn="l" fontAlgn="b"/>
                      <a:r>
                        <a:rPr lang="en-US" sz="900" b="0" i="0" u="none" strike="noStrike">
                          <a:solidFill>
                            <a:srgbClr val="000000"/>
                          </a:solidFill>
                          <a:effectLst/>
                          <a:latin typeface="Calibri" panose="020F0502020204030204" pitchFamily="34" charset="0"/>
                        </a:rPr>
                        <a:t>Expired Documents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Application closed due to application documents (FED/PC) over 12 months</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3607481"/>
                  </a:ext>
                </a:extLst>
              </a:tr>
              <a:tr h="152851">
                <a:tc>
                  <a:txBody>
                    <a:bodyPr/>
                    <a:lstStyle/>
                    <a:p>
                      <a:pPr algn="l" fontAlgn="b"/>
                      <a:r>
                        <a:rPr lang="en-US" sz="900" b="1" i="0" u="none" strike="noStrike">
                          <a:solidFill>
                            <a:srgbClr val="000000"/>
                          </a:solidFill>
                          <a:effectLst/>
                          <a:latin typeface="Calibri" panose="020F0502020204030204" pitchFamily="34" charset="0"/>
                        </a:rPr>
                        <a:t>Grand Total</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a:solidFill>
                            <a:srgbClr val="000000"/>
                          </a:solidFill>
                          <a:effectLst/>
                          <a:latin typeface="Calibri" panose="020F0502020204030204" pitchFamily="34" charset="0"/>
                        </a:rPr>
                        <a:t>21399</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241870772"/>
                  </a:ext>
                </a:extLst>
              </a:tr>
            </a:tbl>
          </a:graphicData>
        </a:graphic>
      </p:graphicFrame>
    </p:spTree>
    <p:extLst>
      <p:ext uri="{BB962C8B-B14F-4D97-AF65-F5344CB8AC3E}">
        <p14:creationId xmlns:p14="http://schemas.microsoft.com/office/powerpoint/2010/main" val="3266229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In-person vs. Virtual IVA</a:t>
            </a:r>
          </a:p>
        </p:txBody>
      </p:sp>
      <p:sp>
        <p:nvSpPr>
          <p:cNvPr id="4" name="Date Placeholder 3"/>
          <p:cNvSpPr>
            <a:spLocks noGrp="1"/>
          </p:cNvSpPr>
          <p:nvPr>
            <p:ph type="dt" sz="half" idx="2"/>
          </p:nvPr>
        </p:nvSpPr>
        <p:spPr>
          <a:xfrm>
            <a:off x="457200" y="6400800"/>
            <a:ext cx="2590800" cy="244475"/>
          </a:xfrm>
        </p:spPr>
        <p:txBody>
          <a:bodyPr/>
          <a:lstStyle/>
          <a:p>
            <a:pPr>
              <a:defRPr/>
            </a:pPr>
            <a:r>
              <a:rPr lang="en-US" dirty="0"/>
              <a:t>Data Source: Maximus IEB</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19</a:t>
            </a:fld>
            <a:endParaRPr lang="en-US" dirty="0"/>
          </a:p>
        </p:txBody>
      </p:sp>
      <p:graphicFrame>
        <p:nvGraphicFramePr>
          <p:cNvPr id="8" name="Table 7">
            <a:extLst>
              <a:ext uri="{FF2B5EF4-FFF2-40B4-BE49-F238E27FC236}">
                <a16:creationId xmlns:a16="http://schemas.microsoft.com/office/drawing/2014/main" id="{1A3577D4-D3B0-F48C-35FC-EE9474B0CC33}"/>
              </a:ext>
            </a:extLst>
          </p:cNvPr>
          <p:cNvGraphicFramePr>
            <a:graphicFrameLocks noGrp="1"/>
          </p:cNvGraphicFramePr>
          <p:nvPr/>
        </p:nvGraphicFramePr>
        <p:xfrm>
          <a:off x="838200" y="1143000"/>
          <a:ext cx="6858000" cy="2857500"/>
        </p:xfrm>
        <a:graphic>
          <a:graphicData uri="http://schemas.openxmlformats.org/drawingml/2006/table">
            <a:tbl>
              <a:tblPr/>
              <a:tblGrid>
                <a:gridCol w="1143000">
                  <a:extLst>
                    <a:ext uri="{9D8B030D-6E8A-4147-A177-3AD203B41FA5}">
                      <a16:colId xmlns:a16="http://schemas.microsoft.com/office/drawing/2014/main" val="1086754108"/>
                    </a:ext>
                  </a:extLst>
                </a:gridCol>
                <a:gridCol w="1143000">
                  <a:extLst>
                    <a:ext uri="{9D8B030D-6E8A-4147-A177-3AD203B41FA5}">
                      <a16:colId xmlns:a16="http://schemas.microsoft.com/office/drawing/2014/main" val="639395034"/>
                    </a:ext>
                  </a:extLst>
                </a:gridCol>
                <a:gridCol w="1143000">
                  <a:extLst>
                    <a:ext uri="{9D8B030D-6E8A-4147-A177-3AD203B41FA5}">
                      <a16:colId xmlns:a16="http://schemas.microsoft.com/office/drawing/2014/main" val="776741955"/>
                    </a:ext>
                  </a:extLst>
                </a:gridCol>
                <a:gridCol w="1143000">
                  <a:extLst>
                    <a:ext uri="{9D8B030D-6E8A-4147-A177-3AD203B41FA5}">
                      <a16:colId xmlns:a16="http://schemas.microsoft.com/office/drawing/2014/main" val="1454685750"/>
                    </a:ext>
                  </a:extLst>
                </a:gridCol>
                <a:gridCol w="1143000">
                  <a:extLst>
                    <a:ext uri="{9D8B030D-6E8A-4147-A177-3AD203B41FA5}">
                      <a16:colId xmlns:a16="http://schemas.microsoft.com/office/drawing/2014/main" val="1104214469"/>
                    </a:ext>
                  </a:extLst>
                </a:gridCol>
                <a:gridCol w="1143000">
                  <a:extLst>
                    <a:ext uri="{9D8B030D-6E8A-4147-A177-3AD203B41FA5}">
                      <a16:colId xmlns:a16="http://schemas.microsoft.com/office/drawing/2014/main" val="983123758"/>
                    </a:ext>
                  </a:extLst>
                </a:gridCol>
              </a:tblGrid>
              <a:tr h="167640">
                <a:tc>
                  <a:txBody>
                    <a:bodyPr/>
                    <a:lstStyle/>
                    <a:p>
                      <a:pPr algn="l" fontAlgn="b"/>
                      <a:r>
                        <a:rPr lang="en-US" sz="1000" b="1" i="0" u="none" strike="noStrike">
                          <a:solidFill>
                            <a:srgbClr val="000000"/>
                          </a:solidFill>
                          <a:effectLst/>
                          <a:latin typeface="Arial" panose="020B0604020202020204" pitchFamily="34" charset="0"/>
                        </a:rPr>
                        <a:t>2022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905024"/>
                  </a:ext>
                </a:extLst>
              </a:tr>
              <a:tr h="16764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Visit 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43703938"/>
                  </a:ext>
                </a:extLst>
              </a:tr>
              <a:tr h="17526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Phone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In Home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Total 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76346864"/>
                  </a:ext>
                </a:extLst>
              </a:tr>
              <a:tr h="167640">
                <a:tc>
                  <a:txBody>
                    <a:bodyPr/>
                    <a:lstStyle/>
                    <a:p>
                      <a:pPr algn="l" fontAlgn="b"/>
                      <a:r>
                        <a:rPr lang="en-US" sz="1000" b="1" i="0" u="none" strike="noStrike">
                          <a:solidFill>
                            <a:srgbClr val="000000"/>
                          </a:solidFill>
                          <a:effectLst/>
                          <a:latin typeface="Arial" panose="020B0604020202020204" pitchFamily="34" charset="0"/>
                        </a:rPr>
                        <a:t>Month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71308819"/>
                  </a:ext>
                </a:extLst>
              </a:tr>
              <a:tr h="167640">
                <a:tc>
                  <a:txBody>
                    <a:bodyPr/>
                    <a:lstStyle/>
                    <a:p>
                      <a:pPr algn="l" fontAlgn="b"/>
                      <a:r>
                        <a:rPr lang="en-US" sz="1000" b="0" i="0" u="none" strike="noStrike">
                          <a:solidFill>
                            <a:srgbClr val="000000"/>
                          </a:solidFill>
                          <a:effectLst/>
                          <a:latin typeface="Arial" panose="020B0604020202020204" pitchFamily="34" charset="0"/>
                        </a:rPr>
                        <a:t>Jan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4939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77.65%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1422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22.35%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6361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652275"/>
                  </a:ext>
                </a:extLst>
              </a:tr>
              <a:tr h="167640">
                <a:tc>
                  <a:txBody>
                    <a:bodyPr/>
                    <a:lstStyle/>
                    <a:p>
                      <a:pPr algn="l" fontAlgn="b"/>
                      <a:r>
                        <a:rPr lang="en-US" sz="1000" b="0" i="0" u="none" strike="noStrike">
                          <a:solidFill>
                            <a:srgbClr val="000000"/>
                          </a:solidFill>
                          <a:effectLst/>
                          <a:latin typeface="Arial" panose="020B0604020202020204" pitchFamily="34" charset="0"/>
                        </a:rPr>
                        <a:t>Feb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5454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78.18%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1522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21.82%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6976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171604"/>
                  </a:ext>
                </a:extLst>
              </a:tr>
              <a:tr h="167640">
                <a:tc>
                  <a:txBody>
                    <a:bodyPr/>
                    <a:lstStyle/>
                    <a:p>
                      <a:pPr algn="l" fontAlgn="b"/>
                      <a:r>
                        <a:rPr lang="en-US" sz="1000" b="0" i="0" u="none" strike="noStrike">
                          <a:solidFill>
                            <a:srgbClr val="000000"/>
                          </a:solidFill>
                          <a:effectLst/>
                          <a:latin typeface="Arial" panose="020B0604020202020204" pitchFamily="34" charset="0"/>
                        </a:rPr>
                        <a:t>Mar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76.20%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23.80%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8493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674689"/>
                  </a:ext>
                </a:extLst>
              </a:tr>
              <a:tr h="167640">
                <a:tc>
                  <a:txBody>
                    <a:bodyPr/>
                    <a:lstStyle/>
                    <a:p>
                      <a:pPr algn="l" fontAlgn="b"/>
                      <a:r>
                        <a:rPr lang="en-US" sz="1000" b="0" i="0" u="none" strike="noStrike">
                          <a:solidFill>
                            <a:srgbClr val="000000"/>
                          </a:solidFill>
                          <a:effectLst/>
                          <a:latin typeface="Arial" panose="020B0604020202020204" pitchFamily="34" charset="0"/>
                        </a:rPr>
                        <a:t>Apr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74.14%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7614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414620"/>
                  </a:ext>
                </a:extLst>
              </a:tr>
              <a:tr h="167640">
                <a:tc>
                  <a:txBody>
                    <a:bodyPr/>
                    <a:lstStyle/>
                    <a:p>
                      <a:pPr algn="l" fontAlgn="b"/>
                      <a:r>
                        <a:rPr lang="en-US" sz="1000" b="0" i="0" u="none" strike="noStrike">
                          <a:solidFill>
                            <a:srgbClr val="000000"/>
                          </a:solidFill>
                          <a:effectLst/>
                          <a:latin typeface="Arial" panose="020B0604020202020204" pitchFamily="34" charset="0"/>
                        </a:rPr>
                        <a:t>May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7580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8192609"/>
                  </a:ext>
                </a:extLst>
              </a:tr>
              <a:tr h="167640">
                <a:tc>
                  <a:txBody>
                    <a:bodyPr/>
                    <a:lstStyle/>
                    <a:p>
                      <a:pPr algn="l" fontAlgn="b"/>
                      <a:r>
                        <a:rPr lang="en-US" sz="1000" b="0" i="0" u="none" strike="noStrike">
                          <a:solidFill>
                            <a:srgbClr val="000000"/>
                          </a:solidFill>
                          <a:effectLst/>
                          <a:latin typeface="Arial" panose="020B0604020202020204" pitchFamily="34" charset="0"/>
                        </a:rPr>
                        <a:t>Jun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5568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73.71%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604973"/>
                  </a:ext>
                </a:extLst>
              </a:tr>
              <a:tr h="167640">
                <a:tc>
                  <a:txBody>
                    <a:bodyPr/>
                    <a:lstStyle/>
                    <a:p>
                      <a:pPr algn="l" fontAlgn="b"/>
                      <a:r>
                        <a:rPr lang="en-US" sz="1000" b="0" i="0" u="none" strike="noStrike">
                          <a:solidFill>
                            <a:srgbClr val="000000"/>
                          </a:solidFill>
                          <a:effectLst/>
                          <a:latin typeface="Arial" panose="020B0604020202020204" pitchFamily="34" charset="0"/>
                        </a:rPr>
                        <a:t>Jul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4669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863819"/>
                  </a:ext>
                </a:extLst>
              </a:tr>
              <a:tr h="167640">
                <a:tc>
                  <a:txBody>
                    <a:bodyPr/>
                    <a:lstStyle/>
                    <a:p>
                      <a:pPr algn="l" fontAlgn="b"/>
                      <a:r>
                        <a:rPr lang="en-US" sz="1000" b="0" i="0" u="none" strike="noStrike">
                          <a:solidFill>
                            <a:srgbClr val="000000"/>
                          </a:solidFill>
                          <a:effectLst/>
                          <a:latin typeface="Arial" panose="020B0604020202020204" pitchFamily="34" charset="0"/>
                        </a:rPr>
                        <a:t>Aug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5892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3228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9120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465560"/>
                  </a:ext>
                </a:extLst>
              </a:tr>
              <a:tr h="167640">
                <a:tc>
                  <a:txBody>
                    <a:bodyPr/>
                    <a:lstStyle/>
                    <a:p>
                      <a:pPr algn="l" fontAlgn="b"/>
                      <a:r>
                        <a:rPr lang="en-US" sz="1000" b="0" i="0" u="none" strike="noStrike">
                          <a:solidFill>
                            <a:srgbClr val="000000"/>
                          </a:solidFill>
                          <a:effectLst/>
                          <a:latin typeface="Arial" panose="020B0604020202020204" pitchFamily="34" charset="0"/>
                        </a:rPr>
                        <a:t>Sep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67.10%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32.90%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8040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730675"/>
                  </a:ext>
                </a:extLst>
              </a:tr>
              <a:tr h="167640">
                <a:tc>
                  <a:txBody>
                    <a:bodyPr/>
                    <a:lstStyle/>
                    <a:p>
                      <a:pPr algn="l" fontAlgn="b"/>
                      <a:r>
                        <a:rPr lang="en-US" sz="1000" b="0" i="0" u="none" strike="noStrike">
                          <a:solidFill>
                            <a:srgbClr val="000000"/>
                          </a:solidFill>
                          <a:effectLst/>
                          <a:latin typeface="Arial" panose="020B0604020202020204" pitchFamily="34" charset="0"/>
                        </a:rPr>
                        <a:t>Oct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7759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747"/>
                  </a:ext>
                </a:extLst>
              </a:tr>
              <a:tr h="167640">
                <a:tc>
                  <a:txBody>
                    <a:bodyPr/>
                    <a:lstStyle/>
                    <a:p>
                      <a:pPr algn="l" fontAlgn="b"/>
                      <a:r>
                        <a:rPr lang="en-US" sz="1000" b="0" i="0" u="none" strike="noStrike">
                          <a:solidFill>
                            <a:srgbClr val="000000"/>
                          </a:solidFill>
                          <a:effectLst/>
                          <a:latin typeface="Arial" panose="020B0604020202020204" pitchFamily="34" charset="0"/>
                        </a:rPr>
                        <a:t>Nov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4883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65.46%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34.54%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7460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635647"/>
                  </a:ext>
                </a:extLst>
              </a:tr>
              <a:tr h="167640">
                <a:tc>
                  <a:txBody>
                    <a:bodyPr/>
                    <a:lstStyle/>
                    <a:p>
                      <a:pPr algn="l" fontAlgn="b"/>
                      <a:r>
                        <a:rPr lang="en-US" sz="1000" b="0" i="0" u="none" strike="noStrike">
                          <a:solidFill>
                            <a:srgbClr val="000000"/>
                          </a:solidFill>
                          <a:effectLst/>
                          <a:latin typeface="Arial" panose="020B0604020202020204" pitchFamily="34" charset="0"/>
                        </a:rPr>
                        <a:t>Dec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4523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7064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487461"/>
                  </a:ext>
                </a:extLst>
              </a:tr>
              <a:tr h="167640">
                <a:tc>
                  <a:txBody>
                    <a:bodyPr/>
                    <a:lstStyle/>
                    <a:p>
                      <a:pPr algn="l" fontAlgn="b"/>
                      <a:r>
                        <a:rPr lang="en-US" sz="1000" b="1" i="0" u="none" strike="noStrike">
                          <a:solidFill>
                            <a:srgbClr val="000000"/>
                          </a:solidFill>
                          <a:effectLst/>
                          <a:latin typeface="Arial" panose="020B0604020202020204" pitchFamily="34" charset="0"/>
                        </a:rPr>
                        <a:t>Grand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64170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70.35%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27051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29.65%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Arial" panose="020B0604020202020204" pitchFamily="34" charset="0"/>
                        </a:rPr>
                        <a:t>91221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704642196"/>
                  </a:ext>
                </a:extLst>
              </a:tr>
            </a:tbl>
          </a:graphicData>
        </a:graphic>
      </p:graphicFrame>
      <p:graphicFrame>
        <p:nvGraphicFramePr>
          <p:cNvPr id="3" name="Table 2">
            <a:extLst>
              <a:ext uri="{FF2B5EF4-FFF2-40B4-BE49-F238E27FC236}">
                <a16:creationId xmlns:a16="http://schemas.microsoft.com/office/drawing/2014/main" id="{338A2A4B-D402-51DC-7AF2-CCE32A73926D}"/>
              </a:ext>
            </a:extLst>
          </p:cNvPr>
          <p:cNvGraphicFramePr>
            <a:graphicFrameLocks noGrp="1"/>
          </p:cNvGraphicFramePr>
          <p:nvPr/>
        </p:nvGraphicFramePr>
        <p:xfrm>
          <a:off x="838200" y="4267200"/>
          <a:ext cx="6858000" cy="1348740"/>
        </p:xfrm>
        <a:graphic>
          <a:graphicData uri="http://schemas.openxmlformats.org/drawingml/2006/table">
            <a:tbl>
              <a:tblPr/>
              <a:tblGrid>
                <a:gridCol w="1143000">
                  <a:extLst>
                    <a:ext uri="{9D8B030D-6E8A-4147-A177-3AD203B41FA5}">
                      <a16:colId xmlns:a16="http://schemas.microsoft.com/office/drawing/2014/main" val="44606959"/>
                    </a:ext>
                  </a:extLst>
                </a:gridCol>
                <a:gridCol w="1143000">
                  <a:extLst>
                    <a:ext uri="{9D8B030D-6E8A-4147-A177-3AD203B41FA5}">
                      <a16:colId xmlns:a16="http://schemas.microsoft.com/office/drawing/2014/main" val="2946617431"/>
                    </a:ext>
                  </a:extLst>
                </a:gridCol>
                <a:gridCol w="1143000">
                  <a:extLst>
                    <a:ext uri="{9D8B030D-6E8A-4147-A177-3AD203B41FA5}">
                      <a16:colId xmlns:a16="http://schemas.microsoft.com/office/drawing/2014/main" val="1360548471"/>
                    </a:ext>
                  </a:extLst>
                </a:gridCol>
                <a:gridCol w="1143000">
                  <a:extLst>
                    <a:ext uri="{9D8B030D-6E8A-4147-A177-3AD203B41FA5}">
                      <a16:colId xmlns:a16="http://schemas.microsoft.com/office/drawing/2014/main" val="164732253"/>
                    </a:ext>
                  </a:extLst>
                </a:gridCol>
                <a:gridCol w="1143000">
                  <a:extLst>
                    <a:ext uri="{9D8B030D-6E8A-4147-A177-3AD203B41FA5}">
                      <a16:colId xmlns:a16="http://schemas.microsoft.com/office/drawing/2014/main" val="3502135021"/>
                    </a:ext>
                  </a:extLst>
                </a:gridCol>
                <a:gridCol w="1143000">
                  <a:extLst>
                    <a:ext uri="{9D8B030D-6E8A-4147-A177-3AD203B41FA5}">
                      <a16:colId xmlns:a16="http://schemas.microsoft.com/office/drawing/2014/main" val="641893462"/>
                    </a:ext>
                  </a:extLst>
                </a:gridCol>
              </a:tblGrid>
              <a:tr h="167640">
                <a:tc>
                  <a:txBody>
                    <a:bodyPr/>
                    <a:lstStyle/>
                    <a:p>
                      <a:pPr algn="l" fontAlgn="b"/>
                      <a:r>
                        <a:rPr lang="en-US" sz="1000" b="1" i="0" u="none" strike="noStrike">
                          <a:solidFill>
                            <a:srgbClr val="000000"/>
                          </a:solidFill>
                          <a:effectLst/>
                          <a:latin typeface="Arial" panose="020B0604020202020204" pitchFamily="34" charset="0"/>
                        </a:rPr>
                        <a:t>2023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6763014"/>
                  </a:ext>
                </a:extLst>
              </a:tr>
              <a:tr h="16764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Visit 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78288787"/>
                  </a:ext>
                </a:extLst>
              </a:tr>
              <a:tr h="17526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Phone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In Home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Total 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795441814"/>
                  </a:ext>
                </a:extLst>
              </a:tr>
              <a:tr h="167640">
                <a:tc>
                  <a:txBody>
                    <a:bodyPr/>
                    <a:lstStyle/>
                    <a:p>
                      <a:pPr algn="l" fontAlgn="b"/>
                      <a:r>
                        <a:rPr lang="en-US" sz="1000" b="1" i="0" u="none" strike="noStrike">
                          <a:solidFill>
                            <a:srgbClr val="000000"/>
                          </a:solidFill>
                          <a:effectLst/>
                          <a:latin typeface="Arial" panose="020B0604020202020204" pitchFamily="34" charset="0"/>
                        </a:rPr>
                        <a:t>Month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262075457"/>
                  </a:ext>
                </a:extLst>
              </a:tr>
              <a:tr h="167640">
                <a:tc>
                  <a:txBody>
                    <a:bodyPr/>
                    <a:lstStyle/>
                    <a:p>
                      <a:pPr algn="l" fontAlgn="b"/>
                      <a:r>
                        <a:rPr lang="en-US" sz="1000" b="0" i="0" u="none" strike="noStrike">
                          <a:solidFill>
                            <a:srgbClr val="000000"/>
                          </a:solidFill>
                          <a:effectLst/>
                          <a:latin typeface="Arial" panose="020B0604020202020204" pitchFamily="34" charset="0"/>
                        </a:rPr>
                        <a:t>Jan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4177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57.74%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3057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42.26%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7234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9288326"/>
                  </a:ext>
                </a:extLst>
              </a:tr>
              <a:tr h="167640">
                <a:tc>
                  <a:txBody>
                    <a:bodyPr/>
                    <a:lstStyle/>
                    <a:p>
                      <a:pPr algn="l" fontAlgn="b"/>
                      <a:r>
                        <a:rPr lang="en-US" sz="1000" b="0" i="0" u="none" strike="noStrike">
                          <a:solidFill>
                            <a:srgbClr val="000000"/>
                          </a:solidFill>
                          <a:effectLst/>
                          <a:latin typeface="Arial" panose="020B0604020202020204" pitchFamily="34" charset="0"/>
                        </a:rPr>
                        <a:t>Feb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3373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44.68%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4176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55.32%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7549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230891"/>
                  </a:ext>
                </a:extLst>
              </a:tr>
              <a:tr h="167640">
                <a:tc>
                  <a:txBody>
                    <a:bodyPr/>
                    <a:lstStyle/>
                    <a:p>
                      <a:pPr algn="l" fontAlgn="b"/>
                      <a:r>
                        <a:rPr lang="en-US" sz="1000" b="0" i="0" u="none" strike="noStrike">
                          <a:solidFill>
                            <a:srgbClr val="000000"/>
                          </a:solidFill>
                          <a:effectLst/>
                          <a:latin typeface="Arial" panose="020B0604020202020204" pitchFamily="34" charset="0"/>
                        </a:rPr>
                        <a:t>Mar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3775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41.34%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58.66%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9132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774475"/>
                  </a:ext>
                </a:extLst>
              </a:tr>
              <a:tr h="167640">
                <a:tc>
                  <a:txBody>
                    <a:bodyPr/>
                    <a:lstStyle/>
                    <a:p>
                      <a:pPr algn="l" fontAlgn="b"/>
                      <a:r>
                        <a:rPr lang="en-US" sz="1000" b="1" i="0" u="none" strike="noStrike">
                          <a:solidFill>
                            <a:srgbClr val="000000"/>
                          </a:solidFill>
                          <a:effectLst/>
                          <a:latin typeface="Arial" panose="020B0604020202020204" pitchFamily="34" charset="0"/>
                        </a:rPr>
                        <a:t>Grand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11325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47.36%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12590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52.64%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Arial" panose="020B0604020202020204" pitchFamily="34" charset="0"/>
                        </a:rPr>
                        <a:t>23915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445311585"/>
                  </a:ext>
                </a:extLst>
              </a:tr>
            </a:tbl>
          </a:graphicData>
        </a:graphic>
      </p:graphicFrame>
    </p:spTree>
    <p:extLst>
      <p:ext uri="{BB962C8B-B14F-4D97-AF65-F5344CB8AC3E}">
        <p14:creationId xmlns:p14="http://schemas.microsoft.com/office/powerpoint/2010/main" val="315958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5CCF-4086-957C-592F-4593A3E96330}"/>
              </a:ext>
            </a:extLst>
          </p:cNvPr>
          <p:cNvSpPr>
            <a:spLocks noGrp="1"/>
          </p:cNvSpPr>
          <p:nvPr>
            <p:ph type="title"/>
          </p:nvPr>
        </p:nvSpPr>
        <p:spPr/>
        <p:txBody>
          <a:bodyPr/>
          <a:lstStyle/>
          <a:p>
            <a:r>
              <a:rPr lang="en-US" dirty="0"/>
              <a:t>OLTL Leadership</a:t>
            </a:r>
          </a:p>
        </p:txBody>
      </p:sp>
      <p:sp>
        <p:nvSpPr>
          <p:cNvPr id="3" name="Content Placeholder 2">
            <a:extLst>
              <a:ext uri="{FF2B5EF4-FFF2-40B4-BE49-F238E27FC236}">
                <a16:creationId xmlns:a16="http://schemas.microsoft.com/office/drawing/2014/main" id="{D2CCD577-D34D-5C56-3708-A030855A6A38}"/>
              </a:ext>
            </a:extLst>
          </p:cNvPr>
          <p:cNvSpPr>
            <a:spLocks noGrp="1"/>
          </p:cNvSpPr>
          <p:nvPr>
            <p:ph sz="quarter" idx="13"/>
          </p:nvPr>
        </p:nvSpPr>
        <p:spPr>
          <a:xfrm>
            <a:off x="533400" y="1143000"/>
            <a:ext cx="8153400" cy="4800600"/>
          </a:xfrm>
        </p:spPr>
        <p:txBody>
          <a:bodyPr/>
          <a:lstStyle/>
          <a:p>
            <a:r>
              <a:rPr lang="en-US" dirty="0"/>
              <a:t>Welcome Deputy Secretary Juliet Marsala!</a:t>
            </a:r>
          </a:p>
          <a:p>
            <a:pPr lvl="1"/>
            <a:r>
              <a:rPr lang="en-US" dirty="0"/>
              <a:t>Her experience spans aging and disability services, managed care, nursing home transitions, supportive housing, employment and workforce development, and behavioral health.</a:t>
            </a:r>
          </a:p>
          <a:p>
            <a:pPr lvl="2">
              <a:buFont typeface="Wingdings" panose="05000000000000000000" pitchFamily="2" charset="2"/>
              <a:buChar char="ü"/>
            </a:pPr>
            <a:r>
              <a:rPr lang="en-US" dirty="0"/>
              <a:t>Leader in Community-Based Organizations providing social services in the HCBS and LTSS sector.</a:t>
            </a:r>
          </a:p>
          <a:p>
            <a:pPr lvl="2">
              <a:buFont typeface="Wingdings" panose="05000000000000000000" pitchFamily="2" charset="2"/>
              <a:buChar char="ü"/>
            </a:pPr>
            <a:r>
              <a:rPr lang="en-US" dirty="0"/>
              <a:t>Principal at Health Management Associates (HMA) focusing on the intersection of community needs and healthcare.</a:t>
            </a:r>
          </a:p>
          <a:p>
            <a:pPr lvl="2">
              <a:buFont typeface="Wingdings" panose="05000000000000000000" pitchFamily="2" charset="2"/>
              <a:buChar char="ü"/>
            </a:pPr>
            <a:r>
              <a:rPr lang="en-US" dirty="0"/>
              <a:t>Vice president of community health and long-term supports for JEVS Human Services.</a:t>
            </a:r>
          </a:p>
          <a:p>
            <a:pPr lvl="2">
              <a:buFont typeface="Wingdings" panose="05000000000000000000" pitchFamily="2" charset="2"/>
              <a:buChar char="ü"/>
            </a:pPr>
            <a:r>
              <a:rPr lang="en-US" dirty="0"/>
              <a:t>Founder and chief executive officer (CEO) of Supports Your Way, Inc.</a:t>
            </a:r>
          </a:p>
          <a:p>
            <a:pPr lvl="2">
              <a:buFont typeface="Wingdings" panose="05000000000000000000" pitchFamily="2" charset="2"/>
              <a:buChar char="ü"/>
            </a:pPr>
            <a:r>
              <a:rPr lang="en-US" dirty="0"/>
              <a:t>Active board member of several nonprofit organizations and serves as vice chair of the Pennsylvania Rehabilitation Advisory Committee</a:t>
            </a:r>
          </a:p>
          <a:p>
            <a:pPr lvl="1"/>
            <a:endParaRPr lang="en-US" dirty="0"/>
          </a:p>
        </p:txBody>
      </p:sp>
      <p:sp>
        <p:nvSpPr>
          <p:cNvPr id="4" name="Slide Number Placeholder 3">
            <a:extLst>
              <a:ext uri="{FF2B5EF4-FFF2-40B4-BE49-F238E27FC236}">
                <a16:creationId xmlns:a16="http://schemas.microsoft.com/office/drawing/2014/main" id="{2A3D19CD-FDE8-AD23-7B33-63CA4FBE062E}"/>
              </a:ext>
            </a:extLst>
          </p:cNvPr>
          <p:cNvSpPr>
            <a:spLocks noGrp="1"/>
          </p:cNvSpPr>
          <p:nvPr>
            <p:ph type="sldNum" sz="quarter" idx="4"/>
          </p:nvPr>
        </p:nvSpPr>
        <p:spPr/>
        <p:txBody>
          <a:bodyPr/>
          <a:lstStyle/>
          <a:p>
            <a:pPr>
              <a:defRPr/>
            </a:pPr>
            <a:fld id="{70265E95-77F9-457A-9EE3-4D9004F83F9A}" type="slidenum">
              <a:rPr lang="en-US" smtClean="0"/>
              <a:pPr>
                <a:defRPr/>
              </a:pPr>
              <a:t>2</a:t>
            </a:fld>
            <a:endParaRPr lang="en-US"/>
          </a:p>
        </p:txBody>
      </p:sp>
    </p:spTree>
    <p:extLst>
      <p:ext uri="{BB962C8B-B14F-4D97-AF65-F5344CB8AC3E}">
        <p14:creationId xmlns:p14="http://schemas.microsoft.com/office/powerpoint/2010/main" val="1154946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FED Appeals Data</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60617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FED Appeals Data</a:t>
            </a:r>
          </a:p>
        </p:txBody>
      </p:sp>
      <p:sp>
        <p:nvSpPr>
          <p:cNvPr id="4" name="TextBox 3">
            <a:extLst>
              <a:ext uri="{FF2B5EF4-FFF2-40B4-BE49-F238E27FC236}">
                <a16:creationId xmlns:a16="http://schemas.microsoft.com/office/drawing/2014/main" id="{053E47AB-B277-4D5C-9A13-FA6B685EA6D6}"/>
              </a:ext>
            </a:extLst>
          </p:cNvPr>
          <p:cNvSpPr txBox="1"/>
          <p:nvPr/>
        </p:nvSpPr>
        <p:spPr>
          <a:xfrm>
            <a:off x="628652" y="3898772"/>
            <a:ext cx="8172451" cy="2123658"/>
          </a:xfrm>
          <a:prstGeom prst="rect">
            <a:avLst/>
          </a:prstGeom>
          <a:noFill/>
        </p:spPr>
        <p:txBody>
          <a:bodyPr wrap="square" rtlCol="0">
            <a:spAutoFit/>
          </a:bodyPr>
          <a:lstStyle/>
          <a:p>
            <a:pPr marL="171450" indent="-171450">
              <a:buFont typeface="Arial" panose="020B0604020202020204" pitchFamily="34" charset="0"/>
              <a:buChar char="•"/>
            </a:pPr>
            <a:r>
              <a:rPr lang="en-US" sz="1200" b="1" dirty="0"/>
              <a:t>APPEAL_WITHDRAWN </a:t>
            </a:r>
            <a:r>
              <a:rPr lang="en-US" sz="1200" dirty="0"/>
              <a:t>- Following Pre-Hearing Appellant Withdrew </a:t>
            </a:r>
          </a:p>
          <a:p>
            <a:pPr marL="171450" indent="-171450">
              <a:buFont typeface="Arial" panose="020B0604020202020204" pitchFamily="34" charset="0"/>
              <a:buChar char="•"/>
            </a:pPr>
            <a:r>
              <a:rPr lang="en-US" sz="1200" b="1" dirty="0"/>
              <a:t>APPEAL_INITIATED </a:t>
            </a:r>
            <a:r>
              <a:rPr lang="en-US" sz="1200" dirty="0"/>
              <a:t>- Appeal Received - Hearing Date has not yet been scheduled</a:t>
            </a:r>
          </a:p>
          <a:p>
            <a:pPr marL="171450" indent="-171450">
              <a:buFont typeface="Arial" panose="020B0604020202020204" pitchFamily="34" charset="0"/>
              <a:buChar char="•"/>
            </a:pPr>
            <a:r>
              <a:rPr lang="en-US" sz="1200" b="1" dirty="0"/>
              <a:t>APPEAL_HEARING_SCHEDULED</a:t>
            </a:r>
            <a:r>
              <a:rPr lang="en-US" sz="1200" dirty="0"/>
              <a:t> - Hearing Date Scheduled</a:t>
            </a:r>
          </a:p>
          <a:p>
            <a:pPr marL="171450" indent="-171450">
              <a:buFont typeface="Arial" panose="020B0604020202020204" pitchFamily="34" charset="0"/>
              <a:buChar char="•"/>
            </a:pPr>
            <a:r>
              <a:rPr lang="en-US" sz="1200" b="1" dirty="0"/>
              <a:t>APPEAL_DISMISSED </a:t>
            </a:r>
            <a:r>
              <a:rPr lang="en-US" sz="1200" dirty="0"/>
              <a:t>- ALJ Dismissed Appeal ( example Appellant cannot be reached)</a:t>
            </a:r>
          </a:p>
          <a:p>
            <a:pPr marL="171450" indent="-171450">
              <a:buFont typeface="Arial" panose="020B0604020202020204" pitchFamily="34" charset="0"/>
              <a:buChar char="•"/>
            </a:pPr>
            <a:r>
              <a:rPr lang="en-US" sz="1200" b="1" dirty="0"/>
              <a:t>APPEAL_WAITING_JUDGE_DECISION </a:t>
            </a:r>
            <a:r>
              <a:rPr lang="en-US" sz="1200" dirty="0"/>
              <a:t>- Pending decision by the ALJ</a:t>
            </a:r>
          </a:p>
          <a:p>
            <a:pPr marL="171450" indent="-171450">
              <a:buFont typeface="Arial" panose="020B0604020202020204" pitchFamily="34" charset="0"/>
              <a:buChar char="•"/>
            </a:pPr>
            <a:r>
              <a:rPr lang="en-US" sz="1200" b="1" dirty="0"/>
              <a:t>APPEAL_SETTLED </a:t>
            </a:r>
            <a:r>
              <a:rPr lang="en-US" sz="1200" dirty="0"/>
              <a:t>- Hearing outcome was a stipulated settlement (example - new FED or Applicant to submit additional information to be considered)</a:t>
            </a:r>
          </a:p>
          <a:p>
            <a:pPr marL="171450" indent="-171450">
              <a:buFont typeface="Arial" panose="020B0604020202020204" pitchFamily="34" charset="0"/>
              <a:buChar char="•"/>
            </a:pPr>
            <a:r>
              <a:rPr lang="en-US" sz="1200" b="1" dirty="0"/>
              <a:t>APPEAL_STIPULATED_SETTLEMENT -</a:t>
            </a:r>
            <a:r>
              <a:rPr lang="en-US" sz="1200" dirty="0"/>
              <a:t> Hearing outcome was a stipulated settlement (example - new FED or Applicant to submit additional information to be considered)</a:t>
            </a:r>
          </a:p>
          <a:p>
            <a:pPr marL="171450" indent="-171450">
              <a:buFont typeface="Arial" panose="020B0604020202020204" pitchFamily="34" charset="0"/>
              <a:buChar char="•"/>
            </a:pPr>
            <a:r>
              <a:rPr lang="en-US" sz="1200" b="1" dirty="0"/>
              <a:t>Appeal Settlement Denied </a:t>
            </a:r>
            <a:r>
              <a:rPr lang="en-US" sz="1200" dirty="0"/>
              <a:t>- Appeal Denied following outcome of the Stipulated Settlement</a:t>
            </a:r>
          </a:p>
          <a:p>
            <a:pPr marL="171450" indent="-171450">
              <a:buFont typeface="Arial" panose="020B0604020202020204" pitchFamily="34" charset="0"/>
              <a:buChar char="•"/>
            </a:pPr>
            <a:r>
              <a:rPr lang="en-US" sz="1200" b="1" dirty="0"/>
              <a:t>Appeal Approved </a:t>
            </a:r>
            <a:r>
              <a:rPr lang="en-US" sz="1200" dirty="0"/>
              <a:t>- ALJ found in favor of Appellant Applicant moved forward for Financial Eligibility Determination</a:t>
            </a:r>
          </a:p>
        </p:txBody>
      </p:sp>
      <p:graphicFrame>
        <p:nvGraphicFramePr>
          <p:cNvPr id="2" name="Table 1">
            <a:extLst>
              <a:ext uri="{FF2B5EF4-FFF2-40B4-BE49-F238E27FC236}">
                <a16:creationId xmlns:a16="http://schemas.microsoft.com/office/drawing/2014/main" id="{6AB8297D-C0BB-8AFC-862F-F50781E54A28}"/>
              </a:ext>
            </a:extLst>
          </p:cNvPr>
          <p:cNvGraphicFramePr>
            <a:graphicFrameLocks noGrp="1"/>
          </p:cNvGraphicFramePr>
          <p:nvPr/>
        </p:nvGraphicFramePr>
        <p:xfrm>
          <a:off x="533400" y="1524000"/>
          <a:ext cx="7886698" cy="1261872"/>
        </p:xfrm>
        <a:graphic>
          <a:graphicData uri="http://schemas.openxmlformats.org/drawingml/2006/table">
            <a:tbl>
              <a:tblPr/>
              <a:tblGrid>
                <a:gridCol w="1916906">
                  <a:extLst>
                    <a:ext uri="{9D8B030D-6E8A-4147-A177-3AD203B41FA5}">
                      <a16:colId xmlns:a16="http://schemas.microsoft.com/office/drawing/2014/main" val="2651407602"/>
                    </a:ext>
                  </a:extLst>
                </a:gridCol>
                <a:gridCol w="1774507">
                  <a:extLst>
                    <a:ext uri="{9D8B030D-6E8A-4147-A177-3AD203B41FA5}">
                      <a16:colId xmlns:a16="http://schemas.microsoft.com/office/drawing/2014/main" val="1368189265"/>
                    </a:ext>
                  </a:extLst>
                </a:gridCol>
                <a:gridCol w="1774507">
                  <a:extLst>
                    <a:ext uri="{9D8B030D-6E8A-4147-A177-3AD203B41FA5}">
                      <a16:colId xmlns:a16="http://schemas.microsoft.com/office/drawing/2014/main" val="143898384"/>
                    </a:ext>
                  </a:extLst>
                </a:gridCol>
                <a:gridCol w="1774507">
                  <a:extLst>
                    <a:ext uri="{9D8B030D-6E8A-4147-A177-3AD203B41FA5}">
                      <a16:colId xmlns:a16="http://schemas.microsoft.com/office/drawing/2014/main" val="3901695902"/>
                    </a:ext>
                  </a:extLst>
                </a:gridCol>
                <a:gridCol w="646271">
                  <a:extLst>
                    <a:ext uri="{9D8B030D-6E8A-4147-A177-3AD203B41FA5}">
                      <a16:colId xmlns:a16="http://schemas.microsoft.com/office/drawing/2014/main" val="3337838777"/>
                    </a:ext>
                  </a:extLst>
                </a:gridCol>
              </a:tblGrid>
              <a:tr h="157734">
                <a:tc>
                  <a:txBody>
                    <a:bodyPr/>
                    <a:lstStyle/>
                    <a:p>
                      <a:pPr algn="l" fontAlgn="b"/>
                      <a:r>
                        <a:rPr lang="en-US" sz="900" b="1" i="0" u="none" strike="noStrike">
                          <a:solidFill>
                            <a:srgbClr val="000000"/>
                          </a:solidFill>
                          <a:effectLst/>
                          <a:latin typeface="Calibri" panose="020F0502020204030204" pitchFamily="34" charset="0"/>
                        </a:rPr>
                        <a:t>Count</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Column Labels</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59791908"/>
                  </a:ext>
                </a:extLst>
              </a:tr>
              <a:tr h="157734">
                <a:tc>
                  <a:txBody>
                    <a:bodyPr/>
                    <a:lstStyle/>
                    <a:p>
                      <a:pPr algn="l" fontAlgn="b"/>
                      <a:r>
                        <a:rPr lang="en-US" sz="900" b="1"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Jan</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Feb</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900" b="1" i="0" u="none" strike="noStrike">
                          <a:solidFill>
                            <a:srgbClr val="000000"/>
                          </a:solidFill>
                          <a:effectLst/>
                          <a:latin typeface="Calibri" panose="020F0502020204030204" pitchFamily="34" charset="0"/>
                        </a:rPr>
                        <a:t>Mar</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Grand Total</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217018800"/>
                  </a:ext>
                </a:extLst>
              </a:tr>
              <a:tr h="157734">
                <a:tc>
                  <a:txBody>
                    <a:bodyPr/>
                    <a:lstStyle/>
                    <a:p>
                      <a:pPr algn="l" fontAlgn="b"/>
                      <a:r>
                        <a:rPr lang="en-US" sz="900" b="1" i="0" u="none" strike="noStrike">
                          <a:solidFill>
                            <a:srgbClr val="000000"/>
                          </a:solidFill>
                          <a:effectLst/>
                          <a:latin typeface="Calibri" panose="020F0502020204030204" pitchFamily="34" charset="0"/>
                        </a:rPr>
                        <a:t>Status</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MEDICAL DIRECTOR REVIEW - NFI</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MEDICAL DIRECTOR REVIEW - NFI</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MEDICAL DIRECTOR REVIEW - NFI</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985494368"/>
                  </a:ext>
                </a:extLst>
              </a:tr>
              <a:tr h="157734">
                <a:tc>
                  <a:txBody>
                    <a:bodyPr/>
                    <a:lstStyle/>
                    <a:p>
                      <a:pPr algn="l" fontAlgn="b"/>
                      <a:r>
                        <a:rPr lang="en-US" sz="900" b="0" i="0" u="none" strike="noStrike">
                          <a:solidFill>
                            <a:srgbClr val="000000"/>
                          </a:solidFill>
                          <a:effectLst/>
                          <a:latin typeface="Calibri" panose="020F0502020204030204" pitchFamily="34" charset="0"/>
                        </a:rPr>
                        <a:t>APPEAL_HEARING_SCHEDULED</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13</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19</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23</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55</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70263"/>
                  </a:ext>
                </a:extLst>
              </a:tr>
              <a:tr h="157734">
                <a:tc>
                  <a:txBody>
                    <a:bodyPr/>
                    <a:lstStyle/>
                    <a:p>
                      <a:pPr algn="l" fontAlgn="b"/>
                      <a:r>
                        <a:rPr lang="en-US" sz="900" b="0" i="0" u="none" strike="noStrike">
                          <a:solidFill>
                            <a:srgbClr val="000000"/>
                          </a:solidFill>
                          <a:effectLst/>
                          <a:latin typeface="Calibri" panose="020F0502020204030204" pitchFamily="34" charset="0"/>
                        </a:rPr>
                        <a:t>APPEAL_INITIATED</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37</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22</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17</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76</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115312"/>
                  </a:ext>
                </a:extLst>
              </a:tr>
              <a:tr h="157734">
                <a:tc>
                  <a:txBody>
                    <a:bodyPr/>
                    <a:lstStyle/>
                    <a:p>
                      <a:pPr algn="l" fontAlgn="b"/>
                      <a:r>
                        <a:rPr lang="en-US" sz="900" b="0" i="0" u="none" strike="noStrike">
                          <a:solidFill>
                            <a:srgbClr val="000000"/>
                          </a:solidFill>
                          <a:effectLst/>
                          <a:latin typeface="Calibri" panose="020F0502020204030204" pitchFamily="34" charset="0"/>
                        </a:rPr>
                        <a:t>APPEAL_WITHDRAWN</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4</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3</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3</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10</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3774522"/>
                  </a:ext>
                </a:extLst>
              </a:tr>
              <a:tr h="157734">
                <a:tc>
                  <a:txBody>
                    <a:bodyPr/>
                    <a:lstStyle/>
                    <a:p>
                      <a:pPr algn="l" fontAlgn="b"/>
                      <a:r>
                        <a:rPr lang="en-US" sz="900" b="0" i="0" u="none" strike="noStrike">
                          <a:solidFill>
                            <a:srgbClr val="000000"/>
                          </a:solidFill>
                          <a:effectLst/>
                          <a:latin typeface="Calibri" panose="020F0502020204030204" pitchFamily="34" charset="0"/>
                        </a:rPr>
                        <a:t>APPEAL_WAITING_JUDGE_DECISION</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2</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2</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983211"/>
                  </a:ext>
                </a:extLst>
              </a:tr>
              <a:tr h="157734">
                <a:tc>
                  <a:txBody>
                    <a:bodyPr/>
                    <a:lstStyle/>
                    <a:p>
                      <a:pPr algn="l" fontAlgn="b"/>
                      <a:r>
                        <a:rPr lang="en-US" sz="900" b="1" i="0" u="none" strike="noStrike">
                          <a:solidFill>
                            <a:srgbClr val="000000"/>
                          </a:solidFill>
                          <a:effectLst/>
                          <a:latin typeface="Calibri" panose="020F0502020204030204" pitchFamily="34" charset="0"/>
                        </a:rPr>
                        <a:t>Grand Total</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54</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44</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a:solidFill>
                            <a:srgbClr val="000000"/>
                          </a:solidFill>
                          <a:effectLst/>
                          <a:latin typeface="Calibri" panose="020F0502020204030204" pitchFamily="34" charset="0"/>
                        </a:rPr>
                        <a:t>45</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900" b="1" i="0" u="none" strike="noStrike" dirty="0">
                          <a:solidFill>
                            <a:srgbClr val="000000"/>
                          </a:solidFill>
                          <a:effectLst/>
                          <a:latin typeface="Calibri" panose="020F0502020204030204" pitchFamily="34" charset="0"/>
                        </a:rPr>
                        <a:t>143</a:t>
                      </a:r>
                    </a:p>
                  </a:txBody>
                  <a:tcPr marL="6572" marR="6572" marT="65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2433191"/>
                  </a:ext>
                </a:extLst>
              </a:tr>
            </a:tbl>
          </a:graphicData>
        </a:graphic>
      </p:graphicFrame>
    </p:spTree>
    <p:extLst>
      <p:ext uri="{BB962C8B-B14F-4D97-AF65-F5344CB8AC3E}">
        <p14:creationId xmlns:p14="http://schemas.microsoft.com/office/powerpoint/2010/main" val="899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MCO Plan Change Reasons</a:t>
            </a:r>
          </a:p>
        </p:txBody>
      </p:sp>
      <p:graphicFrame>
        <p:nvGraphicFramePr>
          <p:cNvPr id="2" name="Table 1">
            <a:extLst>
              <a:ext uri="{FF2B5EF4-FFF2-40B4-BE49-F238E27FC236}">
                <a16:creationId xmlns:a16="http://schemas.microsoft.com/office/drawing/2014/main" id="{E2484699-73D1-84F0-3D1C-BD1C3272BBCB}"/>
              </a:ext>
            </a:extLst>
          </p:cNvPr>
          <p:cNvGraphicFramePr>
            <a:graphicFrameLocks noGrp="1"/>
          </p:cNvGraphicFramePr>
          <p:nvPr/>
        </p:nvGraphicFramePr>
        <p:xfrm>
          <a:off x="2667000" y="1253333"/>
          <a:ext cx="3614492" cy="4351334"/>
        </p:xfrm>
        <a:graphic>
          <a:graphicData uri="http://schemas.openxmlformats.org/drawingml/2006/table">
            <a:tbl>
              <a:tblPr/>
              <a:tblGrid>
                <a:gridCol w="3230961">
                  <a:extLst>
                    <a:ext uri="{9D8B030D-6E8A-4147-A177-3AD203B41FA5}">
                      <a16:colId xmlns:a16="http://schemas.microsoft.com/office/drawing/2014/main" val="1896895371"/>
                    </a:ext>
                  </a:extLst>
                </a:gridCol>
                <a:gridCol w="383531">
                  <a:extLst>
                    <a:ext uri="{9D8B030D-6E8A-4147-A177-3AD203B41FA5}">
                      <a16:colId xmlns:a16="http://schemas.microsoft.com/office/drawing/2014/main" val="2346567537"/>
                    </a:ext>
                  </a:extLst>
                </a:gridCol>
              </a:tblGrid>
              <a:tr h="167359">
                <a:tc>
                  <a:txBody>
                    <a:bodyPr/>
                    <a:lstStyle/>
                    <a:p>
                      <a:pPr algn="l" fontAlgn="b"/>
                      <a:r>
                        <a:rPr lang="en-US" sz="1000" b="1" i="0" u="none" strike="noStrike">
                          <a:solidFill>
                            <a:srgbClr val="000000"/>
                          </a:solidFill>
                          <a:effectLst/>
                          <a:latin typeface="Calibri" panose="020F0502020204030204" pitchFamily="34" charset="0"/>
                        </a:rPr>
                        <a:t>Reason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Calibri" panose="020F0502020204030204" pitchFamily="34" charset="0"/>
                        </a:rPr>
                        <a:t>Count</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49578418"/>
                  </a:ext>
                </a:extLst>
              </a:tr>
              <a:tr h="167359">
                <a:tc>
                  <a:txBody>
                    <a:bodyPr/>
                    <a:lstStyle/>
                    <a:p>
                      <a:pPr algn="l" fontAlgn="b"/>
                      <a:r>
                        <a:rPr lang="en-US" sz="1000" b="0" i="0" u="none" strike="noStrike">
                          <a:solidFill>
                            <a:srgbClr val="000000"/>
                          </a:solidFill>
                          <a:effectLst/>
                          <a:latin typeface="Calibri" panose="020F0502020204030204" pitchFamily="34" charset="0"/>
                        </a:rPr>
                        <a:t>Can't stay with current nonparticipating doctor for treatment</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680550"/>
                  </a:ext>
                </a:extLst>
              </a:tr>
              <a:tr h="167359">
                <a:tc>
                  <a:txBody>
                    <a:bodyPr/>
                    <a:lstStyle/>
                    <a:p>
                      <a:pPr algn="l" fontAlgn="b"/>
                      <a:r>
                        <a:rPr lang="en-US" sz="1000" b="0" i="0" u="none" strike="noStrike">
                          <a:solidFill>
                            <a:srgbClr val="000000"/>
                          </a:solidFill>
                          <a:effectLst/>
                          <a:latin typeface="Calibri" panose="020F0502020204030204" pitchFamily="34" charset="0"/>
                        </a:rPr>
                        <a:t>Dislikes Making Appointments</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481663"/>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dental program/provider</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282993"/>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Doctor/PCP</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8154589"/>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hospital</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873318"/>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MCO's services/marketing rep</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114808"/>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Medical MCO Services</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19</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146958"/>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range or length of services - too limited</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266738"/>
                  </a:ext>
                </a:extLst>
              </a:tr>
              <a:tr h="167359">
                <a:tc>
                  <a:txBody>
                    <a:bodyPr/>
                    <a:lstStyle/>
                    <a:p>
                      <a:pPr algn="l" fontAlgn="b"/>
                      <a:r>
                        <a:rPr lang="en-US" sz="1000" b="0" i="0" u="none" strike="noStrike">
                          <a:solidFill>
                            <a:srgbClr val="000000"/>
                          </a:solidFill>
                          <a:effectLst/>
                          <a:latin typeface="Calibri" panose="020F0502020204030204" pitchFamily="34" charset="0"/>
                        </a:rPr>
                        <a:t>Dissatisfied with vision program/provider</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310218"/>
                  </a:ext>
                </a:extLst>
              </a:tr>
              <a:tr h="167359">
                <a:tc>
                  <a:txBody>
                    <a:bodyPr/>
                    <a:lstStyle/>
                    <a:p>
                      <a:pPr algn="l" fontAlgn="b"/>
                      <a:r>
                        <a:rPr lang="en-US" sz="1000" b="0" i="0" u="none" strike="noStrike">
                          <a:solidFill>
                            <a:srgbClr val="000000"/>
                          </a:solidFill>
                          <a:effectLst/>
                          <a:latin typeface="Calibri" panose="020F0502020204030204" pitchFamily="34" charset="0"/>
                        </a:rPr>
                        <a:t>Doctor left plan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439856"/>
                  </a:ext>
                </a:extLst>
              </a:tr>
              <a:tr h="167359">
                <a:tc>
                  <a:txBody>
                    <a:bodyPr/>
                    <a:lstStyle/>
                    <a:p>
                      <a:pPr algn="l" fontAlgn="b"/>
                      <a:r>
                        <a:rPr lang="en-US" sz="1000" b="0" i="0" u="none" strike="noStrike">
                          <a:solidFill>
                            <a:srgbClr val="000000"/>
                          </a:solidFill>
                          <a:effectLst/>
                          <a:latin typeface="Calibri" panose="020F0502020204030204" pitchFamily="34" charset="0"/>
                        </a:rPr>
                        <a:t>Family/Friend Recommendation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784320"/>
                  </a:ext>
                </a:extLst>
              </a:tr>
              <a:tr h="167359">
                <a:tc>
                  <a:txBody>
                    <a:bodyPr/>
                    <a:lstStyle/>
                    <a:p>
                      <a:pPr algn="l" fontAlgn="b"/>
                      <a:r>
                        <a:rPr lang="en-US" sz="1000" b="0" i="0" u="none" strike="noStrike">
                          <a:solidFill>
                            <a:srgbClr val="000000"/>
                          </a:solidFill>
                          <a:effectLst/>
                          <a:latin typeface="Calibri" panose="020F0502020204030204" pitchFamily="34" charset="0"/>
                        </a:rPr>
                        <a:t>Language Problem</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774552"/>
                  </a:ext>
                </a:extLst>
              </a:tr>
              <a:tr h="167359">
                <a:tc>
                  <a:txBody>
                    <a:bodyPr/>
                    <a:lstStyle/>
                    <a:p>
                      <a:pPr algn="l" fontAlgn="b"/>
                      <a:r>
                        <a:rPr lang="en-US" sz="1000" b="0" i="0" u="none" strike="noStrike">
                          <a:solidFill>
                            <a:srgbClr val="000000"/>
                          </a:solidFill>
                          <a:effectLst/>
                          <a:latin typeface="Calibri" panose="020F0502020204030204" pitchFamily="34" charset="0"/>
                        </a:rPr>
                        <a:t>Location of doctors inconvenient</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962771"/>
                  </a:ext>
                </a:extLst>
              </a:tr>
              <a:tr h="167359">
                <a:tc>
                  <a:txBody>
                    <a:bodyPr/>
                    <a:lstStyle/>
                    <a:p>
                      <a:pPr algn="l" fontAlgn="b"/>
                      <a:r>
                        <a:rPr lang="en-US" sz="1000" b="0" i="0" u="none" strike="noStrike">
                          <a:solidFill>
                            <a:srgbClr val="000000"/>
                          </a:solidFill>
                          <a:effectLst/>
                          <a:latin typeface="Calibri" panose="020F0502020204030204" pitchFamily="34" charset="0"/>
                        </a:rPr>
                        <a:t>Mail Plan Change - No reason given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485363"/>
                  </a:ext>
                </a:extLst>
              </a:tr>
              <a:tr h="167359">
                <a:tc>
                  <a:txBody>
                    <a:bodyPr/>
                    <a:lstStyle/>
                    <a:p>
                      <a:pPr algn="l" fontAlgn="b"/>
                      <a:r>
                        <a:rPr lang="en-US" sz="1000" b="0" i="0" u="none" strike="noStrike">
                          <a:solidFill>
                            <a:srgbClr val="000000"/>
                          </a:solidFill>
                          <a:effectLst/>
                          <a:latin typeface="Calibri" panose="020F0502020204030204" pitchFamily="34" charset="0"/>
                        </a:rPr>
                        <a:t>MCO has denied/reduced my services</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868780"/>
                  </a:ext>
                </a:extLst>
              </a:tr>
              <a:tr h="167359">
                <a:tc>
                  <a:txBody>
                    <a:bodyPr/>
                    <a:lstStyle/>
                    <a:p>
                      <a:pPr algn="l" fontAlgn="b"/>
                      <a:r>
                        <a:rPr lang="en-US" sz="1000" b="0" i="0" u="none" strike="noStrike">
                          <a:solidFill>
                            <a:srgbClr val="000000"/>
                          </a:solidFill>
                          <a:effectLst/>
                          <a:latin typeface="Calibri" panose="020F0502020204030204" pitchFamily="34" charset="0"/>
                        </a:rPr>
                        <a:t>Moved/Moving Out of Area</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849855"/>
                  </a:ext>
                </a:extLst>
              </a:tr>
              <a:tr h="167359">
                <a:tc>
                  <a:txBody>
                    <a:bodyPr/>
                    <a:lstStyle/>
                    <a:p>
                      <a:pPr algn="l" fontAlgn="b"/>
                      <a:r>
                        <a:rPr lang="en-US" sz="1000" b="0" i="0" u="none" strike="noStrike">
                          <a:solidFill>
                            <a:srgbClr val="000000"/>
                          </a:solidFill>
                          <a:effectLst/>
                          <a:latin typeface="Calibri" panose="020F0502020204030204" pitchFamily="34" charset="0"/>
                        </a:rPr>
                        <a:t>Not Applicable - Not Disenrolling from Another Plan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789520"/>
                  </a:ext>
                </a:extLst>
              </a:tr>
              <a:tr h="167359">
                <a:tc>
                  <a:txBody>
                    <a:bodyPr/>
                    <a:lstStyle/>
                    <a:p>
                      <a:pPr algn="l" fontAlgn="b"/>
                      <a:r>
                        <a:rPr lang="en-US" sz="1000" b="0" i="0" u="none" strike="noStrike">
                          <a:solidFill>
                            <a:srgbClr val="000000"/>
                          </a:solidFill>
                          <a:effectLst/>
                          <a:latin typeface="Calibri" panose="020F0502020204030204" pitchFamily="34" charset="0"/>
                        </a:rPr>
                        <a:t>Out of plan services wanted</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12</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182303"/>
                  </a:ext>
                </a:extLst>
              </a:tr>
              <a:tr h="167359">
                <a:tc>
                  <a:txBody>
                    <a:bodyPr/>
                    <a:lstStyle/>
                    <a:p>
                      <a:pPr algn="l" fontAlgn="b"/>
                      <a:r>
                        <a:rPr lang="en-US" sz="1000" b="0" i="0" u="none" strike="noStrike">
                          <a:solidFill>
                            <a:srgbClr val="000000"/>
                          </a:solidFill>
                          <a:effectLst/>
                          <a:latin typeface="Calibri" panose="020F0502020204030204" pitchFamily="34" charset="0"/>
                        </a:rPr>
                        <a:t>PCP Recommendation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8799952"/>
                  </a:ext>
                </a:extLst>
              </a:tr>
              <a:tr h="167359">
                <a:tc>
                  <a:txBody>
                    <a:bodyPr/>
                    <a:lstStyle/>
                    <a:p>
                      <a:pPr algn="l" fontAlgn="b"/>
                      <a:r>
                        <a:rPr lang="en-US" sz="1000" b="0" i="0" u="none" strike="noStrike">
                          <a:solidFill>
                            <a:srgbClr val="000000"/>
                          </a:solidFill>
                          <a:effectLst/>
                          <a:latin typeface="Calibri" panose="020F0502020204030204" pitchFamily="34" charset="0"/>
                        </a:rPr>
                        <a:t>Prefers another MCO's benefits</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876</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057213"/>
                  </a:ext>
                </a:extLst>
              </a:tr>
              <a:tr h="167359">
                <a:tc>
                  <a:txBody>
                    <a:bodyPr/>
                    <a:lstStyle/>
                    <a:p>
                      <a:pPr algn="l" fontAlgn="b"/>
                      <a:r>
                        <a:rPr lang="en-US" sz="1000" b="0" i="0" u="none" strike="noStrike">
                          <a:solidFill>
                            <a:srgbClr val="000000"/>
                          </a:solidFill>
                          <a:effectLst/>
                          <a:latin typeface="Calibri" panose="020F0502020204030204" pitchFamily="34" charset="0"/>
                        </a:rPr>
                        <a:t>Prefers nonparticipating doctor or hospital</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30</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7272758"/>
                  </a:ext>
                </a:extLst>
              </a:tr>
              <a:tr h="167359">
                <a:tc>
                  <a:txBody>
                    <a:bodyPr/>
                    <a:lstStyle/>
                    <a:p>
                      <a:pPr algn="l" fontAlgn="b"/>
                      <a:r>
                        <a:rPr lang="en-US" sz="1000" b="0" i="0" u="none" strike="noStrike">
                          <a:solidFill>
                            <a:srgbClr val="000000"/>
                          </a:solidFill>
                          <a:effectLst/>
                          <a:latin typeface="Calibri" panose="020F0502020204030204" pitchFamily="34" charset="0"/>
                        </a:rPr>
                        <a:t>Receives bills for services</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437037"/>
                  </a:ext>
                </a:extLst>
              </a:tr>
              <a:tr h="167359">
                <a:tc>
                  <a:txBody>
                    <a:bodyPr/>
                    <a:lstStyle/>
                    <a:p>
                      <a:pPr algn="l" fontAlgn="b"/>
                      <a:r>
                        <a:rPr lang="en-US" sz="1000" b="0" i="0" u="none" strike="noStrike">
                          <a:solidFill>
                            <a:srgbClr val="000000"/>
                          </a:solidFill>
                          <a:effectLst/>
                          <a:latin typeface="Calibri" panose="020F0502020204030204" pitchFamily="34" charset="0"/>
                        </a:rPr>
                        <a:t>Someone other than those listed above recommendation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32210"/>
                  </a:ext>
                </a:extLst>
              </a:tr>
              <a:tr h="167359">
                <a:tc>
                  <a:txBody>
                    <a:bodyPr/>
                    <a:lstStyle/>
                    <a:p>
                      <a:pPr algn="l" fontAlgn="b"/>
                      <a:r>
                        <a:rPr lang="en-US" sz="1000" b="0" i="0" u="none" strike="noStrike">
                          <a:solidFill>
                            <a:srgbClr val="000000"/>
                          </a:solidFill>
                          <a:effectLst/>
                          <a:latin typeface="Calibri" panose="020F0502020204030204" pitchFamily="34" charset="0"/>
                        </a:rPr>
                        <a:t>Would not give reason</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169</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09492"/>
                  </a:ext>
                </a:extLst>
              </a:tr>
              <a:tr h="167359">
                <a:tc>
                  <a:txBody>
                    <a:bodyPr/>
                    <a:lstStyle/>
                    <a:p>
                      <a:pPr algn="l" fontAlgn="b"/>
                      <a:r>
                        <a:rPr lang="en-US" sz="1000" b="1" i="0" u="none" strike="noStrike">
                          <a:solidFill>
                            <a:srgbClr val="000000"/>
                          </a:solidFill>
                          <a:effectLst/>
                          <a:latin typeface="Calibri" panose="020F0502020204030204" pitchFamily="34" charset="0"/>
                        </a:rPr>
                        <a:t>Grand Total</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000" b="1" i="0" u="none" strike="noStrike" dirty="0">
                          <a:solidFill>
                            <a:srgbClr val="000000"/>
                          </a:solidFill>
                          <a:effectLst/>
                          <a:latin typeface="Calibri" panose="020F0502020204030204" pitchFamily="34" charset="0"/>
                        </a:rPr>
                        <a:t>1223</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842299265"/>
                  </a:ext>
                </a:extLst>
              </a:tr>
            </a:tbl>
          </a:graphicData>
        </a:graphic>
      </p:graphicFrame>
    </p:spTree>
    <p:extLst>
      <p:ext uri="{BB962C8B-B14F-4D97-AF65-F5344CB8AC3E}">
        <p14:creationId xmlns:p14="http://schemas.microsoft.com/office/powerpoint/2010/main" val="1956851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9"/>
            <a:ext cx="8305800" cy="1470025"/>
          </a:xfrm>
        </p:spPr>
        <p:txBody>
          <a:bodyPr/>
          <a:lstStyle/>
          <a:p>
            <a:r>
              <a:rPr lang="en-US" dirty="0"/>
              <a:t>LIFE Enrollments</a:t>
            </a:r>
            <a:r>
              <a:rPr lang="en-US" dirty="0">
                <a:highlight>
                  <a:srgbClr val="FF0000"/>
                </a:highlight>
              </a:rPr>
              <a:t> </a:t>
            </a:r>
          </a:p>
        </p:txBody>
      </p:sp>
      <p:sp>
        <p:nvSpPr>
          <p:cNvPr id="5" name="Slide Number Placeholder 4"/>
          <p:cNvSpPr>
            <a:spLocks noGrp="1"/>
          </p:cNvSpPr>
          <p:nvPr>
            <p:ph type="sldNum" sz="quarter" idx="4"/>
          </p:nvPr>
        </p:nvSpPr>
        <p:spPr/>
        <p:txBody>
          <a:bodyPr/>
          <a:lstStyle/>
          <a:p>
            <a:pPr>
              <a:defRPr/>
            </a:pPr>
            <a:fld id="{70265E95-77F9-457A-9EE3-4D9004F83F9A}" type="slidenum">
              <a:rPr lang="en-US">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3761227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7F5D-158B-4C0B-A4E8-5163A0F0AC90}"/>
              </a:ext>
            </a:extLst>
          </p:cNvPr>
          <p:cNvSpPr>
            <a:spLocks noGrp="1"/>
          </p:cNvSpPr>
          <p:nvPr>
            <p:ph type="title"/>
          </p:nvPr>
        </p:nvSpPr>
        <p:spPr/>
        <p:txBody>
          <a:bodyPr/>
          <a:lstStyle/>
          <a:p>
            <a:r>
              <a:rPr lang="en-US" dirty="0"/>
              <a:t>LIFE Enrollments</a:t>
            </a:r>
          </a:p>
        </p:txBody>
      </p:sp>
      <p:sp>
        <p:nvSpPr>
          <p:cNvPr id="4" name="Slide Number Placeholder 3">
            <a:extLst>
              <a:ext uri="{FF2B5EF4-FFF2-40B4-BE49-F238E27FC236}">
                <a16:creationId xmlns:a16="http://schemas.microsoft.com/office/drawing/2014/main" id="{CC8E873F-8F71-48AB-89CC-3EE6644FD9B6}"/>
              </a:ext>
            </a:extLst>
          </p:cNvPr>
          <p:cNvSpPr>
            <a:spLocks noGrp="1"/>
          </p:cNvSpPr>
          <p:nvPr>
            <p:ph type="sldNum" sz="quarter" idx="4"/>
          </p:nvPr>
        </p:nvSpPr>
        <p:spPr/>
        <p:txBody>
          <a:bodyPr/>
          <a:lstStyle/>
          <a:p>
            <a:pPr>
              <a:defRPr/>
            </a:pPr>
            <a:fld id="{70265E95-77F9-457A-9EE3-4D9004F83F9A}" type="slidenum">
              <a:rPr lang="en-US" smtClean="0"/>
              <a:pPr>
                <a:defRPr/>
              </a:pPr>
              <a:t>24</a:t>
            </a:fld>
            <a:endParaRPr lang="en-US"/>
          </a:p>
        </p:txBody>
      </p:sp>
      <p:sp>
        <p:nvSpPr>
          <p:cNvPr id="3" name="Rectangle 2">
            <a:extLst>
              <a:ext uri="{FF2B5EF4-FFF2-40B4-BE49-F238E27FC236}">
                <a16:creationId xmlns:a16="http://schemas.microsoft.com/office/drawing/2014/main" id="{E5BE324A-EDD0-44D2-BDFF-81B4138F70CE}"/>
              </a:ext>
            </a:extLst>
          </p:cNvPr>
          <p:cNvSpPr>
            <a:spLocks noChangeArrowheads="1"/>
          </p:cNvSpPr>
          <p:nvPr/>
        </p:nvSpPr>
        <p:spPr bwMode="auto">
          <a:xfrm>
            <a:off x="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a:extLst>
              <a:ext uri="{FF2B5EF4-FFF2-40B4-BE49-F238E27FC236}">
                <a16:creationId xmlns:a16="http://schemas.microsoft.com/office/drawing/2014/main" id="{6926E73E-068C-4A26-ADBA-59B24D17C966}"/>
              </a:ext>
            </a:extLst>
          </p:cNvPr>
          <p:cNvSpPr txBox="1"/>
          <p:nvPr/>
        </p:nvSpPr>
        <p:spPr>
          <a:xfrm>
            <a:off x="381000" y="4876800"/>
            <a:ext cx="8305800" cy="1477328"/>
          </a:xfrm>
          <a:prstGeom prst="rect">
            <a:avLst/>
          </a:prstGeom>
          <a:noFill/>
        </p:spPr>
        <p:txBody>
          <a:bodyPr wrap="square">
            <a:spAutoFit/>
          </a:bodyPr>
          <a:lstStyle/>
          <a:p>
            <a:pPr marL="342900" indent="-342900">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Since statewide LIFE IEB implementation, the overall LIFE Program census has increased by 372 individuals (from May 2021 through March 2023). During the 12 months prior to statewide implementation, the program grew by 86 individuals (May 2020 through April 2021).  IEB referrals are directly attributable to a 7% increase in the LIFE census. </a:t>
            </a:r>
            <a:endParaRPr lang="en-US" dirty="0">
              <a:latin typeface="Calibri" panose="020F0502020204030204" pitchFamily="34" charset="0"/>
              <a:ea typeface="Calibri" panose="020F0502020204030204" pitchFamily="34" charset="0"/>
            </a:endParaRPr>
          </a:p>
        </p:txBody>
      </p:sp>
      <p:graphicFrame>
        <p:nvGraphicFramePr>
          <p:cNvPr id="7" name="Chart 6">
            <a:extLst>
              <a:ext uri="{FF2B5EF4-FFF2-40B4-BE49-F238E27FC236}">
                <a16:creationId xmlns:a16="http://schemas.microsoft.com/office/drawing/2014/main" id="{AC0ED53C-FDF5-467F-8DB0-D93151EBC1EE}"/>
              </a:ext>
            </a:extLst>
          </p:cNvPr>
          <p:cNvGraphicFramePr>
            <a:graphicFrameLocks/>
          </p:cNvGraphicFramePr>
          <p:nvPr/>
        </p:nvGraphicFramePr>
        <p:xfrm>
          <a:off x="609600" y="1219200"/>
          <a:ext cx="78486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4319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Medical Assistance Transportation Program (MATP)</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455839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B506-EF8C-4BA3-8CC0-6609F1EA0CC9}"/>
              </a:ext>
            </a:extLst>
          </p:cNvPr>
          <p:cNvSpPr>
            <a:spLocks noGrp="1"/>
          </p:cNvSpPr>
          <p:nvPr>
            <p:ph type="title"/>
          </p:nvPr>
        </p:nvSpPr>
        <p:spPr/>
        <p:txBody>
          <a:bodyPr/>
          <a:lstStyle/>
          <a:p>
            <a:r>
              <a:rPr lang="en-US" dirty="0"/>
              <a:t>MATP</a:t>
            </a:r>
          </a:p>
        </p:txBody>
      </p:sp>
      <p:sp>
        <p:nvSpPr>
          <p:cNvPr id="3" name="Content Placeholder 2">
            <a:extLst>
              <a:ext uri="{FF2B5EF4-FFF2-40B4-BE49-F238E27FC236}">
                <a16:creationId xmlns:a16="http://schemas.microsoft.com/office/drawing/2014/main" id="{C503D395-51D3-4177-8D79-8BEE0ACEFCDE}"/>
              </a:ext>
            </a:extLst>
          </p:cNvPr>
          <p:cNvSpPr>
            <a:spLocks noGrp="1"/>
          </p:cNvSpPr>
          <p:nvPr>
            <p:ph sz="quarter" idx="13"/>
          </p:nvPr>
        </p:nvSpPr>
        <p:spPr>
          <a:xfrm>
            <a:off x="533400" y="1143000"/>
            <a:ext cx="8153400" cy="4724400"/>
          </a:xfrm>
        </p:spPr>
        <p:txBody>
          <a:bodyPr/>
          <a:lstStyle/>
          <a:p>
            <a:pPr marR="0">
              <a:spcBef>
                <a:spcPts val="0"/>
              </a:spcBef>
              <a:spcAft>
                <a:spcPts val="0"/>
              </a:spcAft>
            </a:pPr>
            <a:r>
              <a:rPr lang="en-US" sz="2000" dirty="0">
                <a:latin typeface="+mj-lt"/>
                <a:ea typeface="Calibri" panose="020F0502020204030204" pitchFamily="34" charset="0"/>
                <a:cs typeface="Arial" panose="020B0604020202020204" pitchFamily="34" charset="0"/>
              </a:rPr>
              <a:t>On February 1, 2022, DHS, Aging, and PennDOT shared a report with the General Assembly on the MATP Workgroup Recommendations.</a:t>
            </a:r>
          </a:p>
          <a:p>
            <a:pPr marL="695325" lvl="1">
              <a:spcBef>
                <a:spcPts val="0"/>
              </a:spcBef>
              <a:spcAft>
                <a:spcPts val="0"/>
              </a:spcAft>
            </a:pPr>
            <a:r>
              <a:rPr lang="en-US" sz="1600" dirty="0">
                <a:effectLst/>
                <a:latin typeface="+mj-lt"/>
                <a:ea typeface="Calibri" panose="020F0502020204030204" pitchFamily="34" charset="0"/>
                <a:cs typeface="Arial" panose="020B0604020202020204" pitchFamily="34" charset="0"/>
              </a:rPr>
              <a:t>Report made recommendations for streamlining operational processes</a:t>
            </a:r>
            <a:endParaRPr lang="en-US" sz="1600" dirty="0">
              <a:latin typeface="+mj-lt"/>
              <a:ea typeface="Calibri" panose="020F0502020204030204" pitchFamily="34" charset="0"/>
              <a:cs typeface="Arial" panose="020B0604020202020204" pitchFamily="34" charset="0"/>
            </a:endParaRPr>
          </a:p>
          <a:p>
            <a:pPr marL="695325" lvl="1">
              <a:spcBef>
                <a:spcPts val="0"/>
              </a:spcBef>
              <a:spcAft>
                <a:spcPts val="0"/>
              </a:spcAft>
            </a:pPr>
            <a:r>
              <a:rPr lang="en-US" sz="1600" dirty="0">
                <a:effectLst/>
                <a:latin typeface="+mj-lt"/>
                <a:ea typeface="Calibri" panose="020F0502020204030204" pitchFamily="34" charset="0"/>
                <a:cs typeface="Arial" panose="020B0604020202020204" pitchFamily="34" charset="0"/>
              </a:rPr>
              <a:t>Increased collaboration between counties </a:t>
            </a:r>
          </a:p>
          <a:p>
            <a:pPr marL="695325" lvl="1">
              <a:spcBef>
                <a:spcPts val="0"/>
              </a:spcBef>
              <a:spcAft>
                <a:spcPts val="0"/>
              </a:spcAft>
            </a:pPr>
            <a:r>
              <a:rPr lang="en-US" sz="1600" dirty="0">
                <a:effectLst/>
                <a:latin typeface="+mj-lt"/>
                <a:ea typeface="Calibri" panose="020F0502020204030204" pitchFamily="34" charset="0"/>
                <a:cs typeface="Arial" panose="020B0604020202020204" pitchFamily="34" charset="0"/>
              </a:rPr>
              <a:t>Piloting a broker program outside of Philadel</a:t>
            </a:r>
            <a:r>
              <a:rPr lang="en-US" sz="1600" dirty="0">
                <a:latin typeface="+mj-lt"/>
                <a:ea typeface="Calibri" panose="020F0502020204030204" pitchFamily="34" charset="0"/>
                <a:cs typeface="Arial" panose="020B0604020202020204" pitchFamily="34" charset="0"/>
              </a:rPr>
              <a:t>phia</a:t>
            </a:r>
          </a:p>
          <a:p>
            <a:pPr marL="695325" lvl="1">
              <a:spcBef>
                <a:spcPts val="0"/>
              </a:spcBef>
              <a:spcAft>
                <a:spcPts val="0"/>
              </a:spcAft>
            </a:pPr>
            <a:endParaRPr lang="en-US" sz="1600" dirty="0">
              <a:latin typeface="+mj-lt"/>
              <a:ea typeface="Calibri" panose="020F0502020204030204" pitchFamily="34" charset="0"/>
              <a:cs typeface="Arial" panose="020B0604020202020204" pitchFamily="34" charset="0"/>
            </a:endParaRPr>
          </a:p>
          <a:p>
            <a:pPr>
              <a:spcBef>
                <a:spcPts val="0"/>
              </a:spcBef>
              <a:spcAft>
                <a:spcPts val="0"/>
              </a:spcAft>
            </a:pPr>
            <a:r>
              <a:rPr lang="en-US" sz="2000" dirty="0">
                <a:latin typeface="+mj-lt"/>
                <a:ea typeface="Calibri" panose="020F0502020204030204" pitchFamily="34" charset="0"/>
                <a:cs typeface="Arial" panose="020B0604020202020204" pitchFamily="34" charset="0"/>
              </a:rPr>
              <a:t>OMAP utilized funding made available through enhanced match for HCBS services under ARPA to incentivize MATP drivers </a:t>
            </a:r>
            <a:br>
              <a:rPr lang="en-US" sz="2000" dirty="0">
                <a:latin typeface="+mj-lt"/>
                <a:ea typeface="Calibri" panose="020F0502020204030204" pitchFamily="34" charset="0"/>
                <a:cs typeface="Arial" panose="020B0604020202020204" pitchFamily="34" charset="0"/>
              </a:rPr>
            </a:br>
            <a:endParaRPr lang="en-US" sz="2000" dirty="0">
              <a:latin typeface="+mj-lt"/>
              <a:ea typeface="Calibri" panose="020F0502020204030204" pitchFamily="34" charset="0"/>
              <a:cs typeface="Arial" panose="020B0604020202020204" pitchFamily="34" charset="0"/>
            </a:endParaRPr>
          </a:p>
          <a:p>
            <a:pPr>
              <a:spcBef>
                <a:spcPts val="0"/>
              </a:spcBef>
              <a:spcAft>
                <a:spcPts val="0"/>
              </a:spcAft>
            </a:pPr>
            <a:r>
              <a:rPr lang="en-US" sz="2000" dirty="0">
                <a:latin typeface="+mj-lt"/>
                <a:ea typeface="Calibri" panose="020F0502020204030204" pitchFamily="34" charset="0"/>
                <a:cs typeface="Arial" panose="020B0604020202020204" pitchFamily="34" charset="0"/>
              </a:rPr>
              <a:t>DHS has begun to move forward with many of the recommendations, but will not be implementing the pilot broker program.</a:t>
            </a:r>
          </a:p>
        </p:txBody>
      </p:sp>
      <p:sp>
        <p:nvSpPr>
          <p:cNvPr id="4" name="Slide Number Placeholder 3">
            <a:extLst>
              <a:ext uri="{FF2B5EF4-FFF2-40B4-BE49-F238E27FC236}">
                <a16:creationId xmlns:a16="http://schemas.microsoft.com/office/drawing/2014/main" id="{EDC13692-4C90-4D42-8E4D-96D4DD6369C0}"/>
              </a:ext>
            </a:extLst>
          </p:cNvPr>
          <p:cNvSpPr>
            <a:spLocks noGrp="1"/>
          </p:cNvSpPr>
          <p:nvPr>
            <p:ph type="sldNum" sz="quarter" idx="4"/>
          </p:nvPr>
        </p:nvSpPr>
        <p:spPr/>
        <p:txBody>
          <a:bodyPr/>
          <a:lstStyle/>
          <a:p>
            <a:pPr>
              <a:defRPr/>
            </a:pPr>
            <a:fld id="{70265E95-77F9-457A-9EE3-4D9004F83F9A}" type="slidenum">
              <a:rPr lang="en-US" smtClean="0"/>
              <a:pPr>
                <a:defRPr/>
              </a:pPr>
              <a:t>26</a:t>
            </a:fld>
            <a:endParaRPr lang="en-US"/>
          </a:p>
        </p:txBody>
      </p:sp>
      <p:sp>
        <p:nvSpPr>
          <p:cNvPr id="5" name="Rectangle 2">
            <a:extLst>
              <a:ext uri="{FF2B5EF4-FFF2-40B4-BE49-F238E27FC236}">
                <a16:creationId xmlns:a16="http://schemas.microsoft.com/office/drawing/2014/main" id="{0A139EFC-224C-4B3B-A6E2-4EAB578EAE91}"/>
              </a:ext>
            </a:extLst>
          </p:cNvPr>
          <p:cNvSpPr>
            <a:spLocks noChangeArrowheads="1"/>
          </p:cNvSpPr>
          <p:nvPr/>
        </p:nvSpPr>
        <p:spPr bwMode="auto">
          <a:xfrm>
            <a:off x="699052" y="4325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3600"/>
          </a:p>
        </p:txBody>
      </p:sp>
    </p:spTree>
    <p:extLst>
      <p:ext uri="{BB962C8B-B14F-4D97-AF65-F5344CB8AC3E}">
        <p14:creationId xmlns:p14="http://schemas.microsoft.com/office/powerpoint/2010/main" val="272844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p:txBody>
          <a:bodyPr/>
          <a:lstStyle/>
          <a:p>
            <a:r>
              <a:rPr lang="en-US" dirty="0"/>
              <a:t>Questions?</a:t>
            </a:r>
          </a:p>
        </p:txBody>
      </p:sp>
      <p:sp>
        <p:nvSpPr>
          <p:cNvPr id="3" name="Slide Number Placeholder 2"/>
          <p:cNvSpPr>
            <a:spLocks noGrp="1"/>
          </p:cNvSpPr>
          <p:nvPr>
            <p:ph type="sldNum" sz="quarter" idx="4"/>
          </p:nvPr>
        </p:nvSpPr>
        <p:spPr/>
        <p:txBody>
          <a:bodyPr/>
          <a:lstStyle/>
          <a:p>
            <a:pPr>
              <a:defRPr/>
            </a:pPr>
            <a:fld id="{70265E95-77F9-457A-9EE3-4D9004F83F9A}" type="slidenum">
              <a:rPr lang="en-US" smtClean="0"/>
              <a:pPr>
                <a:defRPr/>
              </a:pPr>
              <a:t>27</a:t>
            </a:fld>
            <a:endParaRPr lang="en-US"/>
          </a:p>
        </p:txBody>
      </p:sp>
      <p:pic>
        <p:nvPicPr>
          <p:cNvPr id="7" name="Content Placeholder 4" descr="Life of an Educator: Top 10 &lt;strong&gt;questions&lt;/strong&gt; to ask yourself in 2012">
            <a:extLst>
              <a:ext uri="{FF2B5EF4-FFF2-40B4-BE49-F238E27FC236}">
                <a16:creationId xmlns:a16="http://schemas.microsoft.com/office/drawing/2014/main" id="{8617D24A-FE26-44C7-94CD-2DA933E76A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4" y="1752604"/>
            <a:ext cx="4002833" cy="4002833"/>
          </a:xfrm>
          <a:prstGeom prst="rect">
            <a:avLst/>
          </a:prstGeom>
        </p:spPr>
      </p:pic>
    </p:spTree>
    <p:extLst>
      <p:ext uri="{BB962C8B-B14F-4D97-AF65-F5344CB8AC3E}">
        <p14:creationId xmlns:p14="http://schemas.microsoft.com/office/powerpoint/2010/main" val="420931900"/>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F66C-A617-4F88-85A9-D7C7CEC3946A}"/>
              </a:ext>
            </a:extLst>
          </p:cNvPr>
          <p:cNvSpPr>
            <a:spLocks noGrp="1"/>
          </p:cNvSpPr>
          <p:nvPr>
            <p:ph type="title"/>
          </p:nvPr>
        </p:nvSpPr>
        <p:spPr/>
        <p:txBody>
          <a:bodyPr lIns="91440" tIns="45720" rIns="91440" bIns="45720" anchor="t"/>
          <a:lstStyle/>
          <a:p>
            <a:r>
              <a:rPr lang="en-US" dirty="0">
                <a:ea typeface="ＭＳ Ｐゴシック"/>
              </a:rPr>
              <a:t>Agenda</a:t>
            </a:r>
            <a:endParaRPr lang="en-US" dirty="0"/>
          </a:p>
        </p:txBody>
      </p:sp>
      <p:sp>
        <p:nvSpPr>
          <p:cNvPr id="3" name="Content Placeholder 2">
            <a:extLst>
              <a:ext uri="{FF2B5EF4-FFF2-40B4-BE49-F238E27FC236}">
                <a16:creationId xmlns:a16="http://schemas.microsoft.com/office/drawing/2014/main" id="{A55108D8-6499-4E66-BB75-DA65D0F4E232}"/>
              </a:ext>
            </a:extLst>
          </p:cNvPr>
          <p:cNvSpPr>
            <a:spLocks noGrp="1"/>
          </p:cNvSpPr>
          <p:nvPr>
            <p:ph sz="quarter" idx="13"/>
          </p:nvPr>
        </p:nvSpPr>
        <p:spPr>
          <a:xfrm>
            <a:off x="457200" y="1165020"/>
            <a:ext cx="8305800" cy="4572000"/>
          </a:xfrm>
        </p:spPr>
        <p:txBody>
          <a:bodyPr lIns="91440" tIns="45720" rIns="91440" bIns="45720" anchor="t"/>
          <a:lstStyle/>
          <a:p>
            <a:pPr marL="0" indent="0">
              <a:buNone/>
            </a:pPr>
            <a:r>
              <a:rPr lang="en-US" dirty="0"/>
              <a:t> </a:t>
            </a:r>
          </a:p>
          <a:p>
            <a:r>
              <a:rPr lang="en-US" dirty="0"/>
              <a:t>OLTL Updates </a:t>
            </a:r>
          </a:p>
          <a:p>
            <a:r>
              <a:rPr lang="en-US" dirty="0"/>
              <a:t>FY23-24 Proposed Budget</a:t>
            </a:r>
          </a:p>
          <a:p>
            <a:r>
              <a:rPr lang="en-US" dirty="0"/>
              <a:t>IEB Enrollment Data</a:t>
            </a:r>
          </a:p>
          <a:p>
            <a:r>
              <a:rPr lang="en-US" dirty="0"/>
              <a:t>LIFE Enrollments </a:t>
            </a:r>
          </a:p>
          <a:p>
            <a:r>
              <a:rPr lang="en-US" dirty="0"/>
              <a:t>Medical Assistance Transportation Program (MATP)</a:t>
            </a:r>
          </a:p>
          <a:p>
            <a:pPr lvl="2"/>
            <a:endParaRPr lang="en-US" dirty="0"/>
          </a:p>
          <a:p>
            <a:pPr marL="0" indent="0">
              <a:buNone/>
            </a:pPr>
            <a:endParaRPr lang="en-US" dirty="0">
              <a:ea typeface="ＭＳ Ｐゴシック"/>
            </a:endParaRPr>
          </a:p>
          <a:p>
            <a:pPr marL="457200" lvl="1" indent="0">
              <a:buNone/>
            </a:pPr>
            <a:br>
              <a:rPr lang="en-US" sz="1600" dirty="0"/>
            </a:br>
            <a:r>
              <a:rPr lang="en-US" sz="1600" dirty="0"/>
              <a:t> </a:t>
            </a:r>
          </a:p>
          <a:p>
            <a:pPr marL="0" indent="0">
              <a:buNone/>
            </a:pPr>
            <a:endParaRPr lang="en-US" dirty="0"/>
          </a:p>
          <a:p>
            <a:pPr>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26EBEDC1-9678-476C-AE03-07ADAC08DF9B}"/>
              </a:ext>
            </a:extLst>
          </p:cNvPr>
          <p:cNvSpPr>
            <a:spLocks noGrp="1"/>
          </p:cNvSpPr>
          <p:nvPr>
            <p:ph type="sldNum" sz="quarter" idx="4"/>
          </p:nvPr>
        </p:nvSpPr>
        <p:spPr/>
        <p:txBody>
          <a:bodyPr/>
          <a:lstStyle/>
          <a:p>
            <a:pPr>
              <a:defRPr/>
            </a:pPr>
            <a:fld id="{70265E95-77F9-457A-9EE3-4D9004F83F9A}" type="slidenum">
              <a:rPr lang="en-US">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86747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OLTL Updates</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61603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3" name="Content Placeholder 2">
            <a:extLst>
              <a:ext uri="{FF2B5EF4-FFF2-40B4-BE49-F238E27FC236}">
                <a16:creationId xmlns:a16="http://schemas.microsoft.com/office/drawing/2014/main" id="{DD238C86-0DB0-4F96-82BA-02C13928499C}"/>
              </a:ext>
            </a:extLst>
          </p:cNvPr>
          <p:cNvSpPr>
            <a:spLocks noGrp="1"/>
          </p:cNvSpPr>
          <p:nvPr>
            <p:ph sz="quarter" idx="13"/>
          </p:nvPr>
        </p:nvSpPr>
        <p:spPr>
          <a:xfrm>
            <a:off x="609600" y="1143000"/>
            <a:ext cx="8077200" cy="5029200"/>
          </a:xfrm>
        </p:spPr>
        <p:txBody>
          <a:bodyPr/>
          <a:lstStyle/>
          <a:p>
            <a:pPr marL="342900" marR="0" lvl="0" indent="-342900" algn="l" defTabSz="914400" rtl="0" eaLnBrk="1" fontAlgn="base" latinLnBrk="0" hangingPunct="1">
              <a:lnSpc>
                <a:spcPct val="100000"/>
              </a:lnSpc>
              <a:spcBef>
                <a:spcPct val="20000"/>
              </a:spcBef>
              <a:spcAft>
                <a:spcPct val="0"/>
              </a:spcAft>
              <a:buClrTx/>
              <a:buSzPct val="110000"/>
              <a:buFontTx/>
              <a:buChar char="•"/>
              <a:tabLst/>
              <a:defRPr/>
            </a:pPr>
            <a:r>
              <a:rPr lang="en-US" sz="1600" dirty="0">
                <a:latin typeface="Arial" panose="020B0604020202020204" pitchFamily="34" charset="0"/>
                <a:cs typeface="Times New Roman" panose="02020603050405020304" pitchFamily="18" charset="0"/>
              </a:rPr>
              <a:t> </a:t>
            </a: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rPr>
              <a:t>Community Health Choices Request for Information (RFI)</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Arial"/>
                <a:ea typeface="ＭＳ Ｐゴシック" pitchFamily="-111" charset="-128"/>
              </a:rPr>
              <a:t>RFI seeks information to assist the Department in gathering stakeholder feedback on the statement of work for the upcoming re-procurement before issuing a Request for Application for vendors to bid on program participation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Arial"/>
                <a:ea typeface="ＭＳ Ｐゴシック" pitchFamily="-111" charset="-128"/>
              </a:rPr>
              <a:t>Released March 6</a:t>
            </a:r>
            <a:r>
              <a:rPr kumimoji="0" lang="en-US" sz="1800" b="0" i="0" u="none" strike="noStrike" kern="0" cap="none" spc="0" normalizeH="0" baseline="30000" noProof="0" dirty="0">
                <a:ln>
                  <a:noFill/>
                </a:ln>
                <a:solidFill>
                  <a:srgbClr val="000000"/>
                </a:solidFill>
                <a:effectLst/>
                <a:uLnTx/>
                <a:uFillTx/>
                <a:latin typeface="Arial"/>
                <a:ea typeface="ＭＳ Ｐゴシック" pitchFamily="-111" charset="-128"/>
              </a:rPr>
              <a:t>th</a:t>
            </a:r>
            <a:r>
              <a:rPr kumimoji="0" lang="en-US" sz="1800" b="0" i="0" u="none" strike="noStrike" kern="0" cap="none" spc="0" normalizeH="0" baseline="0" noProof="0" dirty="0">
                <a:ln>
                  <a:noFill/>
                </a:ln>
                <a:solidFill>
                  <a:srgbClr val="000000"/>
                </a:solidFill>
                <a:effectLst/>
                <a:uLnTx/>
                <a:uFillTx/>
                <a:latin typeface="Arial"/>
                <a:ea typeface="ＭＳ Ｐゴシック" pitchFamily="-111" charset="-128"/>
              </a:rPr>
              <a:t>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Arial"/>
                <a:ea typeface="ＭＳ Ｐゴシック" pitchFamily="-111" charset="-128"/>
              </a:rPr>
              <a:t>Comments accepted until Friday, April 14</a:t>
            </a:r>
            <a:r>
              <a:rPr kumimoji="0" lang="en-US" sz="1800" b="0" i="0" u="none" strike="noStrike" kern="0" cap="none" spc="0" normalizeH="0" baseline="30000" noProof="0" dirty="0">
                <a:ln>
                  <a:noFill/>
                </a:ln>
                <a:solidFill>
                  <a:srgbClr val="000000"/>
                </a:solidFill>
                <a:effectLst/>
                <a:uLnTx/>
                <a:uFillTx/>
                <a:latin typeface="Arial"/>
                <a:ea typeface="ＭＳ Ｐゴシック" pitchFamily="-111" charset="-128"/>
              </a:rPr>
              <a:t>th</a:t>
            </a:r>
          </a:p>
          <a:p>
            <a:endParaRPr lang="en-US" sz="1800" dirty="0">
              <a:solidFill>
                <a:srgbClr val="000000"/>
              </a:solidFill>
              <a:latin typeface="Arial"/>
            </a:endParaRPr>
          </a:p>
          <a:p>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rPr>
              <a:t>CHC and OBRA Waiver Amendments approved by CMS – effective April 1, 2023.</a:t>
            </a:r>
          </a:p>
          <a:p>
            <a:endPar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endParaRPr>
          </a:p>
          <a:p>
            <a:r>
              <a:rPr lang="en-US" sz="2000" dirty="0">
                <a:solidFill>
                  <a:srgbClr val="000000"/>
                </a:solidFill>
                <a:latin typeface="Arial"/>
              </a:rPr>
              <a:t>Appendix K  - CMS approved amendment and guidance out to providers</a:t>
            </a:r>
            <a:endPar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endParaRPr>
          </a:p>
          <a:p>
            <a:endParaRPr lang="en-US" sz="1800" dirty="0"/>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542392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7801-F825-4DC3-99A1-A95B332FB8C2}"/>
              </a:ext>
            </a:extLst>
          </p:cNvPr>
          <p:cNvSpPr>
            <a:spLocks noGrp="1"/>
          </p:cNvSpPr>
          <p:nvPr>
            <p:ph type="title"/>
          </p:nvPr>
        </p:nvSpPr>
        <p:spPr/>
        <p:txBody>
          <a:bodyPr/>
          <a:lstStyle/>
          <a:p>
            <a:r>
              <a:rPr lang="en-US" dirty="0"/>
              <a:t>OLTL Updates  </a:t>
            </a:r>
          </a:p>
        </p:txBody>
      </p:sp>
      <p:sp>
        <p:nvSpPr>
          <p:cNvPr id="4" name="Slide Number Placeholder 3">
            <a:extLst>
              <a:ext uri="{FF2B5EF4-FFF2-40B4-BE49-F238E27FC236}">
                <a16:creationId xmlns:a16="http://schemas.microsoft.com/office/drawing/2014/main" id="{B55C26D6-3A26-4F8E-B9A0-83EBDC35B850}"/>
              </a:ext>
            </a:extLst>
          </p:cNvPr>
          <p:cNvSpPr>
            <a:spLocks noGrp="1"/>
          </p:cNvSpPr>
          <p:nvPr>
            <p:ph type="sldNum" sz="quarter" idx="4"/>
          </p:nvPr>
        </p:nvSpPr>
        <p:spPr/>
        <p:txBody>
          <a:bodyPr/>
          <a:lstStyle/>
          <a:p>
            <a:pPr>
              <a:defRPr/>
            </a:pPr>
            <a:fld id="{70265E95-77F9-457A-9EE3-4D9004F83F9A}" type="slidenum">
              <a:rPr lang="en-US" smtClean="0"/>
              <a:pPr>
                <a:defRPr/>
              </a:pPr>
              <a:t>6</a:t>
            </a:fld>
            <a:endParaRPr lang="en-US" dirty="0"/>
          </a:p>
        </p:txBody>
      </p:sp>
      <p:sp>
        <p:nvSpPr>
          <p:cNvPr id="7" name="Content Placeholder 2">
            <a:extLst>
              <a:ext uri="{FF2B5EF4-FFF2-40B4-BE49-F238E27FC236}">
                <a16:creationId xmlns:a16="http://schemas.microsoft.com/office/drawing/2014/main" id="{DFFBDB82-5942-BE30-B7B1-1B601D5E7C6F}"/>
              </a:ext>
            </a:extLst>
          </p:cNvPr>
          <p:cNvSpPr>
            <a:spLocks noGrp="1"/>
          </p:cNvSpPr>
          <p:nvPr>
            <p:ph sz="quarter" idx="13"/>
          </p:nvPr>
        </p:nvSpPr>
        <p:spPr>
          <a:xfrm>
            <a:off x="533400" y="1143000"/>
            <a:ext cx="8153400" cy="4724400"/>
          </a:xfrm>
        </p:spPr>
        <p:txBody>
          <a:bodyPr/>
          <a:lstStyle/>
          <a:p>
            <a:pPr marL="0" marR="0">
              <a:spcBef>
                <a:spcPts val="0"/>
              </a:spcBef>
              <a:spcAft>
                <a:spcPts val="0"/>
              </a:spcAft>
            </a:pPr>
            <a:r>
              <a:rPr lang="en-US" sz="2000" dirty="0">
                <a:ea typeface="Calibri" panose="020F0502020204030204" pitchFamily="34" charset="0"/>
              </a:rPr>
              <a:t>APS Proposed Regulations</a:t>
            </a:r>
          </a:p>
          <a:p>
            <a:pPr marL="800100" lvl="2">
              <a:spcBef>
                <a:spcPts val="0"/>
              </a:spcBef>
              <a:spcAft>
                <a:spcPts val="0"/>
              </a:spcAft>
            </a:pPr>
            <a:r>
              <a:rPr lang="en-US" dirty="0">
                <a:solidFill>
                  <a:srgbClr val="000000"/>
                </a:solidFill>
                <a:ea typeface="Calibri" panose="020F0502020204030204" pitchFamily="34" charset="0"/>
              </a:rPr>
              <a:t>APS Regulations were delivered to the House, Senate, LRB and IRRC on March 30, 2023.  The APS Regulations will be published in the PA Bulletin in late April 2023, estimated to be on April 24</a:t>
            </a:r>
            <a:r>
              <a:rPr lang="en-US" baseline="30000" dirty="0">
                <a:solidFill>
                  <a:srgbClr val="000000"/>
                </a:solidFill>
                <a:ea typeface="Calibri" panose="020F0502020204030204" pitchFamily="34" charset="0"/>
              </a:rPr>
              <a:t>th</a:t>
            </a:r>
            <a:r>
              <a:rPr lang="en-US" dirty="0">
                <a:solidFill>
                  <a:srgbClr val="000000"/>
                </a:solidFill>
                <a:ea typeface="Calibri" panose="020F0502020204030204" pitchFamily="34" charset="0"/>
              </a:rPr>
              <a:t>. </a:t>
            </a:r>
          </a:p>
          <a:p>
            <a:pPr marL="800100" lvl="2">
              <a:spcBef>
                <a:spcPts val="0"/>
              </a:spcBef>
              <a:spcAft>
                <a:spcPts val="0"/>
              </a:spcAft>
            </a:pPr>
            <a:endParaRPr lang="en-US" dirty="0">
              <a:solidFill>
                <a:srgbClr val="000000"/>
              </a:solidFill>
              <a:ea typeface="Calibri" panose="020F0502020204030204" pitchFamily="34" charset="0"/>
            </a:endParaRPr>
          </a:p>
          <a:p>
            <a:pPr marL="400050" lvl="1">
              <a:spcBef>
                <a:spcPts val="0"/>
              </a:spcBef>
              <a:spcAft>
                <a:spcPts val="0"/>
              </a:spcAft>
            </a:pPr>
            <a:r>
              <a:rPr lang="en-US" dirty="0">
                <a:solidFill>
                  <a:srgbClr val="000000"/>
                </a:solidFill>
                <a:latin typeface="Arial" panose="020B0604020202020204" pitchFamily="34" charset="0"/>
                <a:ea typeface="Calibri" panose="020F0502020204030204" pitchFamily="34" charset="0"/>
              </a:rPr>
              <a:t>Facility Staffing Crisis </a:t>
            </a:r>
          </a:p>
          <a:p>
            <a:pPr marL="800100" lvl="2">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OLTL</a:t>
            </a:r>
            <a:r>
              <a:rPr lang="en-US" sz="1800" dirty="0">
                <a:effectLst/>
                <a:latin typeface="Arial" panose="020B0604020202020204" pitchFamily="34" charset="0"/>
                <a:ea typeface="Calibri" panose="020F0502020204030204" pitchFamily="34" charset="0"/>
                <a:cs typeface="Arial" panose="020B0604020202020204" pitchFamily="34" charset="0"/>
              </a:rPr>
              <a:t> has not been notified </a:t>
            </a:r>
            <a:r>
              <a:rPr lang="en-US" dirty="0">
                <a:latin typeface="Arial" panose="020B0604020202020204" pitchFamily="34" charset="0"/>
                <a:ea typeface="Calibri" panose="020F0502020204030204" pitchFamily="34" charset="0"/>
                <a:cs typeface="Arial" panose="020B0604020202020204" pitchFamily="34" charset="0"/>
              </a:rPr>
              <a:t>or are aware of any facilities not </a:t>
            </a:r>
            <a:r>
              <a:rPr lang="en-US" sz="1800" dirty="0">
                <a:effectLst/>
                <a:latin typeface="Arial" panose="020B0604020202020204" pitchFamily="34" charset="0"/>
                <a:ea typeface="Calibri" panose="020F0502020204030204" pitchFamily="34" charset="0"/>
                <a:cs typeface="Arial" panose="020B0604020202020204" pitchFamily="34" charset="0"/>
              </a:rPr>
              <a:t>accepting new admission because of staffing. </a:t>
            </a:r>
          </a:p>
          <a:p>
            <a:pPr marL="800100" lvl="2">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All MCO’s are however expected to maintain an adequate network of providers.</a:t>
            </a:r>
          </a:p>
          <a:p>
            <a:pPr marL="800100" lvl="2">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808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7801-F825-4DC3-99A1-A95B332FB8C2}"/>
              </a:ext>
            </a:extLst>
          </p:cNvPr>
          <p:cNvSpPr>
            <a:spLocks noGrp="1"/>
          </p:cNvSpPr>
          <p:nvPr>
            <p:ph type="title"/>
          </p:nvPr>
        </p:nvSpPr>
        <p:spPr/>
        <p:txBody>
          <a:bodyPr/>
          <a:lstStyle/>
          <a:p>
            <a:r>
              <a:rPr lang="en-US" dirty="0"/>
              <a:t>OLTL Updates – EVV  </a:t>
            </a:r>
          </a:p>
        </p:txBody>
      </p:sp>
      <p:sp>
        <p:nvSpPr>
          <p:cNvPr id="4" name="Slide Number Placeholder 3">
            <a:extLst>
              <a:ext uri="{FF2B5EF4-FFF2-40B4-BE49-F238E27FC236}">
                <a16:creationId xmlns:a16="http://schemas.microsoft.com/office/drawing/2014/main" id="{B55C26D6-3A26-4F8E-B9A0-83EBDC35B850}"/>
              </a:ext>
            </a:extLst>
          </p:cNvPr>
          <p:cNvSpPr>
            <a:spLocks noGrp="1"/>
          </p:cNvSpPr>
          <p:nvPr>
            <p:ph type="sldNum" sz="quarter" idx="4"/>
          </p:nvPr>
        </p:nvSpPr>
        <p:spPr/>
        <p:txBody>
          <a:bodyPr/>
          <a:lstStyle/>
          <a:p>
            <a:pPr>
              <a:defRPr/>
            </a:pPr>
            <a:fld id="{70265E95-77F9-457A-9EE3-4D9004F83F9A}" type="slidenum">
              <a:rPr lang="en-US" smtClean="0"/>
              <a:pPr>
                <a:defRPr/>
              </a:pPr>
              <a:t>7</a:t>
            </a:fld>
            <a:endParaRPr lang="en-US" dirty="0"/>
          </a:p>
        </p:txBody>
      </p:sp>
      <p:sp>
        <p:nvSpPr>
          <p:cNvPr id="7" name="Content Placeholder 2">
            <a:extLst>
              <a:ext uri="{FF2B5EF4-FFF2-40B4-BE49-F238E27FC236}">
                <a16:creationId xmlns:a16="http://schemas.microsoft.com/office/drawing/2014/main" id="{DFFBDB82-5942-BE30-B7B1-1B601D5E7C6F}"/>
              </a:ext>
            </a:extLst>
          </p:cNvPr>
          <p:cNvSpPr>
            <a:spLocks noGrp="1"/>
          </p:cNvSpPr>
          <p:nvPr>
            <p:ph sz="quarter" idx="13"/>
          </p:nvPr>
        </p:nvSpPr>
        <p:spPr>
          <a:xfrm>
            <a:off x="533400" y="1143000"/>
            <a:ext cx="8153400" cy="4724400"/>
          </a:xfrm>
        </p:spPr>
        <p:txBody>
          <a:bodyPr/>
          <a:lstStyle/>
          <a:p>
            <a:pPr marL="0" marR="0">
              <a:spcBef>
                <a:spcPts val="0"/>
              </a:spcBef>
              <a:spcAft>
                <a:spcPts val="0"/>
              </a:spcAft>
            </a:pPr>
            <a:r>
              <a:rPr lang="en-US" dirty="0">
                <a:ea typeface="Calibri" panose="020F0502020204030204" pitchFamily="34" charset="0"/>
              </a:rPr>
              <a:t>Public Meeting Follow-up </a:t>
            </a:r>
          </a:p>
          <a:p>
            <a:pPr marL="400050" lvl="1">
              <a:spcBef>
                <a:spcPts val="0"/>
              </a:spcBef>
              <a:spcAft>
                <a:spcPts val="0"/>
              </a:spcAft>
            </a:pPr>
            <a:r>
              <a:rPr lang="en-US" dirty="0">
                <a:solidFill>
                  <a:srgbClr val="242424"/>
                </a:solidFill>
                <a:effectLst/>
                <a:ea typeface="Calibri" panose="020F0502020204030204" pitchFamily="34" charset="0"/>
              </a:rPr>
              <a:t>The Department of Human Services (DHS) held an Electronic Visit Verification (EVV) public meeting on Friday, March </a:t>
            </a:r>
            <a:r>
              <a:rPr lang="en-US" dirty="0">
                <a:solidFill>
                  <a:srgbClr val="000000"/>
                </a:solidFill>
                <a:effectLst/>
                <a:ea typeface="Calibri" panose="020F0502020204030204" pitchFamily="34" charset="0"/>
              </a:rPr>
              <a:t>24th, 2023. </a:t>
            </a:r>
          </a:p>
          <a:p>
            <a:pPr marL="800100" lvl="2">
              <a:spcBef>
                <a:spcPts val="0"/>
              </a:spcBef>
              <a:spcAft>
                <a:spcPts val="0"/>
              </a:spcAft>
            </a:pPr>
            <a:r>
              <a:rPr lang="en-US" dirty="0">
                <a:solidFill>
                  <a:srgbClr val="000000"/>
                </a:solidFill>
                <a:ea typeface="Calibri" panose="020F0502020204030204" pitchFamily="34" charset="0"/>
              </a:rPr>
              <a:t> Various topics were covered including:</a:t>
            </a:r>
          </a:p>
          <a:p>
            <a:pPr marL="1257300" lvl="3">
              <a:spcBef>
                <a:spcPts val="0"/>
              </a:spcBef>
              <a:spcAft>
                <a:spcPts val="0"/>
              </a:spcAft>
            </a:pPr>
            <a:r>
              <a:rPr lang="en-US" dirty="0">
                <a:solidFill>
                  <a:srgbClr val="000000"/>
                </a:solidFill>
                <a:ea typeface="Calibri" panose="020F0502020204030204" pitchFamily="34" charset="0"/>
              </a:rPr>
              <a:t>EVV Overview </a:t>
            </a:r>
          </a:p>
          <a:p>
            <a:pPr marL="1257300" lvl="3">
              <a:spcBef>
                <a:spcPts val="0"/>
              </a:spcBef>
              <a:spcAft>
                <a:spcPts val="0"/>
              </a:spcAft>
            </a:pPr>
            <a:r>
              <a:rPr lang="en-US" dirty="0">
                <a:solidFill>
                  <a:srgbClr val="000000"/>
                </a:solidFill>
                <a:ea typeface="Calibri" panose="020F0502020204030204" pitchFamily="34" charset="0"/>
              </a:rPr>
              <a:t>Error Status Codes (ESC)</a:t>
            </a:r>
          </a:p>
          <a:p>
            <a:pPr marL="1257300" lvl="3">
              <a:spcBef>
                <a:spcPts val="0"/>
              </a:spcBef>
              <a:spcAft>
                <a:spcPts val="0"/>
              </a:spcAft>
            </a:pPr>
            <a:r>
              <a:rPr lang="en-US" dirty="0">
                <a:solidFill>
                  <a:srgbClr val="000000"/>
                </a:solidFill>
                <a:ea typeface="Calibri" panose="020F0502020204030204" pitchFamily="34" charset="0"/>
              </a:rPr>
              <a:t>Manual Edits </a:t>
            </a:r>
          </a:p>
          <a:p>
            <a:pPr marL="1257300" lvl="3">
              <a:spcBef>
                <a:spcPts val="0"/>
              </a:spcBef>
              <a:spcAft>
                <a:spcPts val="0"/>
              </a:spcAft>
            </a:pPr>
            <a:r>
              <a:rPr lang="en-US" dirty="0">
                <a:solidFill>
                  <a:srgbClr val="000000"/>
                </a:solidFill>
                <a:ea typeface="Calibri" panose="020F0502020204030204" pitchFamily="34" charset="0"/>
              </a:rPr>
              <a:t>Q&amp;A’s </a:t>
            </a:r>
          </a:p>
          <a:p>
            <a:pPr marL="400050" lvl="1">
              <a:spcBef>
                <a:spcPts val="0"/>
              </a:spcBef>
              <a:spcAft>
                <a:spcPts val="0"/>
              </a:spcAft>
            </a:pPr>
            <a:r>
              <a:rPr lang="en-US" dirty="0">
                <a:solidFill>
                  <a:srgbClr val="000000"/>
                </a:solidFill>
                <a:effectLst/>
                <a:latin typeface="Arial" panose="020B0604020202020204" pitchFamily="34" charset="0"/>
                <a:ea typeface="Calibri" panose="020F0502020204030204" pitchFamily="34" charset="0"/>
              </a:rPr>
              <a:t>Remin</a:t>
            </a:r>
            <a:r>
              <a:rPr lang="en-US" dirty="0">
                <a:solidFill>
                  <a:srgbClr val="000000"/>
                </a:solidFill>
                <a:latin typeface="Arial" panose="020B0604020202020204" pitchFamily="34" charset="0"/>
                <a:ea typeface="Calibri" panose="020F0502020204030204" pitchFamily="34" charset="0"/>
              </a:rPr>
              <a:t>der</a:t>
            </a:r>
          </a:p>
          <a:p>
            <a:pPr marL="800100" lvl="2">
              <a:spcBef>
                <a:spcPts val="0"/>
              </a:spcBef>
              <a:spcAft>
                <a:spcPts val="0"/>
              </a:spcAft>
            </a:pPr>
            <a:r>
              <a:rPr lang="en-US" dirty="0">
                <a:ea typeface="ＭＳ Ｐゴシック"/>
                <a:cs typeface="Arial"/>
              </a:rPr>
              <a:t>DHS </a:t>
            </a:r>
            <a:r>
              <a:rPr lang="en-US" b="1" dirty="0">
                <a:ea typeface="ＭＳ Ｐゴシック"/>
                <a:cs typeface="Arial"/>
              </a:rPr>
              <a:t>does not</a:t>
            </a:r>
            <a:r>
              <a:rPr lang="en-US" dirty="0">
                <a:ea typeface="ＭＳ Ｐゴシック"/>
                <a:cs typeface="Arial"/>
              </a:rPr>
              <a:t> prohibit the use of participant cell phones for EVV. A participant's home phone, cell phone, or smart device may be used for clock in/clock out if the participant has agreed to its use. </a:t>
            </a:r>
          </a:p>
          <a:p>
            <a:pPr marL="800100" lvl="2">
              <a:spcBef>
                <a:spcPts val="0"/>
              </a:spcBef>
              <a:spcAft>
                <a:spcPts val="0"/>
              </a:spcAft>
            </a:pPr>
            <a:r>
              <a:rPr lang="en-US" dirty="0">
                <a:ea typeface="ＭＳ Ｐゴシック"/>
                <a:cs typeface="Arial"/>
              </a:rPr>
              <a:t>CHC MCOs are able to implement additional criteria to meet the minimum requirements of EVV. </a:t>
            </a:r>
          </a:p>
          <a:p>
            <a:pPr marL="800100" lvl="2">
              <a:spcBef>
                <a:spcPts val="0"/>
              </a:spcBef>
              <a:spcAft>
                <a:spcPts val="0"/>
              </a:spcAft>
            </a:pPr>
            <a:r>
              <a:rPr lang="en-US" dirty="0">
                <a:ea typeface="ＭＳ Ｐゴシック"/>
                <a:cs typeface="Arial"/>
              </a:rPr>
              <a:t>Providers are to consult with each individual MCO on EVV requirements</a:t>
            </a:r>
            <a:endParaRPr lang="en-US" dirty="0">
              <a:solidFill>
                <a:srgbClr val="000000"/>
              </a:solidFill>
              <a:effectLst/>
              <a:latin typeface="Arial" panose="020B0604020202020204" pitchFamily="34" charset="0"/>
              <a:ea typeface="Calibri" panose="020F0502020204030204" pitchFamily="34" charset="0"/>
            </a:endParaRPr>
          </a:p>
          <a:p>
            <a:pPr marL="400050" lvl="1">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183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FY23-24 Proposed Budget</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590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Fiscal Year 2023-2024 Budget</a:t>
            </a:r>
          </a:p>
        </p:txBody>
      </p:sp>
      <p:sp>
        <p:nvSpPr>
          <p:cNvPr id="3" name="Content Placeholder 2"/>
          <p:cNvSpPr>
            <a:spLocks noGrp="1"/>
          </p:cNvSpPr>
          <p:nvPr>
            <p:ph sz="quarter" idx="13"/>
          </p:nvPr>
        </p:nvSpPr>
        <p:spPr>
          <a:xfrm>
            <a:off x="457200" y="1219200"/>
            <a:ext cx="8229600" cy="4800600"/>
          </a:xfrm>
        </p:spPr>
        <p:txBody>
          <a:bodyPr/>
          <a:lstStyle/>
          <a:p>
            <a:r>
              <a:rPr lang="en-US" dirty="0"/>
              <a:t>Reflects actuarially sound capitation rates for continued statewide operation of Community HealthChoices (CHC).</a:t>
            </a:r>
          </a:p>
          <a:p>
            <a:pPr marL="0" indent="0">
              <a:buNone/>
            </a:pPr>
            <a:endParaRPr lang="en-US" sz="1000" dirty="0"/>
          </a:p>
          <a:p>
            <a:r>
              <a:rPr lang="en-US" dirty="0"/>
              <a:t>Continues support for nursing facility staffing requirements.</a:t>
            </a:r>
          </a:p>
          <a:p>
            <a:endParaRPr lang="en-US" sz="1000" dirty="0"/>
          </a:p>
          <a:p>
            <a:r>
              <a:rPr lang="en-US" dirty="0"/>
              <a:t>Assumes continued expansion in LIFE enrollment.</a:t>
            </a:r>
          </a:p>
          <a:p>
            <a:endParaRPr lang="en-US" sz="1000" dirty="0"/>
          </a:p>
          <a:p>
            <a:r>
              <a:rPr lang="en-US" dirty="0"/>
              <a:t>Proposed initiative to provide 20 positions to improve licensing activities, including enhanced quality of service and reduced processing time.</a:t>
            </a:r>
          </a:p>
          <a:p>
            <a:pPr>
              <a:lnSpc>
                <a:spcPct val="150000"/>
              </a:lnSpc>
            </a:pPr>
            <a:endParaRPr lang="en-US" sz="1600" dirty="0"/>
          </a:p>
          <a:p>
            <a:pPr marL="457200" lvl="1" indent="0">
              <a:lnSpc>
                <a:spcPct val="150000"/>
              </a:lnSpc>
              <a:buNone/>
            </a:pPr>
            <a:endParaRPr lang="en-US" sz="1800" dirty="0"/>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465092594"/>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2_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VV Stakeholder Powerpoint 3-21-19" id="{5AB6BCA7-3827-4C1C-9A82-16B304396963}" vid="{6D62AD85-675F-4848-AC28-59A5FA211C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387F70-BEC0-40FA-9E54-51895E7CC806}">
  <ds:schemaRefs>
    <ds:schemaRef ds:uri="http://schemas.microsoft.com/office/2006/documentManagement/types"/>
    <ds:schemaRef ds:uri="http://schemas.microsoft.com/office/2006/metadata/properties"/>
    <ds:schemaRef ds:uri="1624935e-05fc-4cf6-8251-e8928285b824"/>
    <ds:schemaRef ds:uri="http://purl.org/dc/terms/"/>
    <ds:schemaRef ds:uri="http://schemas.openxmlformats.org/package/2006/metadata/core-properties"/>
    <ds:schemaRef ds:uri="http://purl.org/dc/dcmitype/"/>
    <ds:schemaRef ds:uri="http://schemas.microsoft.com/office/infopath/2007/PartnerControls"/>
    <ds:schemaRef ds:uri="7fc61b27-0a2b-4d50-9466-fe22c2fbf0e9"/>
    <ds:schemaRef ds:uri="http://www.w3.org/XML/1998/namespace"/>
    <ds:schemaRef ds:uri="http://purl.org/dc/elements/1.1/"/>
  </ds:schemaRefs>
</ds:datastoreItem>
</file>

<file path=customXml/itemProps2.xml><?xml version="1.0" encoding="utf-8"?>
<ds:datastoreItem xmlns:ds="http://schemas.openxmlformats.org/officeDocument/2006/customXml" ds:itemID="{295FD44A-9964-4BE8-A915-F561E2576720}">
  <ds:schemaRefs>
    <ds:schemaRef ds:uri="http://schemas.microsoft.com/sharepoint/v3/contenttype/forms"/>
  </ds:schemaRefs>
</ds:datastoreItem>
</file>

<file path=customXml/itemProps3.xml><?xml version="1.0" encoding="utf-8"?>
<ds:datastoreItem xmlns:ds="http://schemas.openxmlformats.org/officeDocument/2006/customXml" ds:itemID="{53D836AE-B286-4698-B91E-D8EC662EEE33}"/>
</file>

<file path=docProps/app.xml><?xml version="1.0" encoding="utf-8"?>
<Properties xmlns="http://schemas.openxmlformats.org/officeDocument/2006/extended-properties" xmlns:vt="http://schemas.openxmlformats.org/officeDocument/2006/docPropsVTypes">
  <Template/>
  <TotalTime>31046</TotalTime>
  <Words>3101</Words>
  <Application>Microsoft Office PowerPoint</Application>
  <PresentationFormat>On-screen Show (4:3)</PresentationFormat>
  <Paragraphs>1130</Paragraphs>
  <Slides>27</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Courier New</vt:lpstr>
      <vt:lpstr>Symbol</vt:lpstr>
      <vt:lpstr>Times New Roman</vt:lpstr>
      <vt:lpstr>Wingdings</vt:lpstr>
      <vt:lpstr>DHS Presentations Template 1v3</vt:lpstr>
      <vt:lpstr>2_DHS Presentations Template 1v3</vt:lpstr>
      <vt:lpstr>OLTL Updates LTSS Sub MAAC</vt:lpstr>
      <vt:lpstr>OLTL Leadership</vt:lpstr>
      <vt:lpstr>Agenda</vt:lpstr>
      <vt:lpstr>OLTL Updates</vt:lpstr>
      <vt:lpstr>OLTL Updates</vt:lpstr>
      <vt:lpstr>OLTL Updates  </vt:lpstr>
      <vt:lpstr>OLTL Updates – EVV  </vt:lpstr>
      <vt:lpstr>FY23-24 Proposed Budget</vt:lpstr>
      <vt:lpstr>Fiscal Year 2023-2024 Budget</vt:lpstr>
      <vt:lpstr>Fiscal Year 2023-2024 Budget</vt:lpstr>
      <vt:lpstr>Fiscal Year 2023-2024 Budget</vt:lpstr>
      <vt:lpstr>Fiscal Year 2023-2024 Budget</vt:lpstr>
      <vt:lpstr>Fiscal Year 2023-2024 Budget</vt:lpstr>
      <vt:lpstr>IEB Enrollment Data</vt:lpstr>
      <vt:lpstr>PowerPoint Presentation</vt:lpstr>
      <vt:lpstr>Current IEB Report – All Waivers</vt:lpstr>
      <vt:lpstr>Current IEB Report – Under/Over 60 </vt:lpstr>
      <vt:lpstr>Q4 2022 Closure Reasons</vt:lpstr>
      <vt:lpstr>In-person vs. Virtual IVA</vt:lpstr>
      <vt:lpstr>FED Appeals Data</vt:lpstr>
      <vt:lpstr>PowerPoint Presentation</vt:lpstr>
      <vt:lpstr>PowerPoint Presentation</vt:lpstr>
      <vt:lpstr>LIFE Enrollments </vt:lpstr>
      <vt:lpstr>LIFE Enrollments</vt:lpstr>
      <vt:lpstr>Medical Assistance Transportation Program (MATP)</vt:lpstr>
      <vt:lpstr>MATP</vt:lpstr>
      <vt:lpstr>Questions?</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Fletcher, Montrell</cp:lastModifiedBy>
  <cp:revision>218</cp:revision>
  <cp:lastPrinted>2022-12-09T16:36:16Z</cp:lastPrinted>
  <dcterms:created xsi:type="dcterms:W3CDTF">2014-12-08T14:41:22Z</dcterms:created>
  <dcterms:modified xsi:type="dcterms:W3CDTF">2023-04-17T12:41:18Z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48100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