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376" r:id="rId5"/>
    <p:sldId id="537" r:id="rId6"/>
    <p:sldId id="568" r:id="rId7"/>
    <p:sldId id="312" r:id="rId8"/>
    <p:sldId id="294" r:id="rId9"/>
    <p:sldId id="634" r:id="rId10"/>
    <p:sldId id="635" r:id="rId11"/>
    <p:sldId id="629" r:id="rId12"/>
    <p:sldId id="585" r:id="rId13"/>
    <p:sldId id="262" r:id="rId14"/>
    <p:sldId id="632" r:id="rId15"/>
    <p:sldId id="633" r:id="rId16"/>
    <p:sldId id="631" r:id="rId17"/>
    <p:sldId id="630" r:id="rId18"/>
    <p:sldId id="586" r:id="rId19"/>
    <p:sldId id="625" r:id="rId20"/>
    <p:sldId id="555" r:id="rId21"/>
    <p:sldId id="557" r:id="rId22"/>
    <p:sldId id="637" r:id="rId23"/>
    <p:sldId id="638" r:id="rId24"/>
    <p:sldId id="552" r:id="rId25"/>
    <p:sldId id="281" r:id="rId26"/>
    <p:sldId id="296" r:id="rId27"/>
    <p:sldId id="352" r:id="rId28"/>
  </p:sldIdLst>
  <p:sldSz cx="12192000" cy="6858000"/>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Lawson" initials="BL" lastIdx="4" clrIdx="0">
    <p:extLst>
      <p:ext uri="{19B8F6BF-5375-455C-9EA6-DF929625EA0E}">
        <p15:presenceInfo xmlns:p15="http://schemas.microsoft.com/office/powerpoint/2012/main" userId="d8a1343c3cc04947" providerId="Windows Live"/>
      </p:ext>
    </p:extLst>
  </p:cmAuthor>
  <p:cmAuthor id="2" name="Nolen, Randolph" initials="NR" lastIdx="3" clrIdx="1">
    <p:extLst>
      <p:ext uri="{19B8F6BF-5375-455C-9EA6-DF929625EA0E}">
        <p15:presenceInfo xmlns:p15="http://schemas.microsoft.com/office/powerpoint/2012/main" userId="Nolen, Randolp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69" autoAdjust="0"/>
  </p:normalViewPr>
  <p:slideViewPr>
    <p:cSldViewPr snapToGrid="0">
      <p:cViewPr varScale="1">
        <p:scale>
          <a:sx n="93" d="100"/>
          <a:sy n="93" d="100"/>
        </p:scale>
        <p:origin x="1212" y="84"/>
      </p:cViewPr>
      <p:guideLst/>
    </p:cSldViewPr>
  </p:slideViewPr>
  <p:notesTextViewPr>
    <p:cViewPr>
      <p:scale>
        <a:sx n="1" d="1"/>
        <a:sy n="1" d="1"/>
      </p:scale>
      <p:origin x="0" y="0"/>
    </p:cViewPr>
  </p:notesTextViewPr>
  <p:sorterViewPr>
    <p:cViewPr>
      <p:scale>
        <a:sx n="100" d="100"/>
        <a:sy n="100" d="100"/>
      </p:scale>
      <p:origin x="0" y="-882"/>
    </p:cViewPr>
  </p:sorterViewPr>
  <p:notesViewPr>
    <p:cSldViewPr snapToGrid="0">
      <p:cViewPr>
        <p:scale>
          <a:sx n="130" d="100"/>
          <a:sy n="130" d="100"/>
        </p:scale>
        <p:origin x="77" y="-16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Sheet1!$B$2:$B$7</c:f>
              <c:numCache>
                <c:formatCode>General</c:formatCode>
                <c:ptCount val="6"/>
                <c:pt idx="0">
                  <c:v>14609</c:v>
                </c:pt>
                <c:pt idx="1">
                  <c:v>23323</c:v>
                </c:pt>
                <c:pt idx="2">
                  <c:v>4089</c:v>
                </c:pt>
                <c:pt idx="3">
                  <c:v>1096</c:v>
                </c:pt>
                <c:pt idx="4">
                  <c:v>99887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BBD19282-07BF-454F-8F79-8C9347675B5D}" type="datetimeFigureOut">
              <a:rPr lang="en-US" smtClean="0"/>
              <a:t>9/19/2019</a:t>
            </a:fld>
            <a:endParaRPr lang="en-US" dirty="0"/>
          </a:p>
        </p:txBody>
      </p:sp>
      <p:sp>
        <p:nvSpPr>
          <p:cNvPr id="4" name="Slide Image Placeholder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en-US" dirty="0"/>
          </a:p>
        </p:txBody>
      </p:sp>
      <p:sp>
        <p:nvSpPr>
          <p:cNvPr id="5" name="Notes Placeholder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18048E97-2051-41F7-9F4A-CA0591A7C1D0}" type="slidenum">
              <a:rPr lang="en-US" smtClean="0"/>
              <a:t>‹#›</a:t>
            </a:fld>
            <a:endParaRPr lang="en-US" dirty="0"/>
          </a:p>
        </p:txBody>
      </p:sp>
    </p:spTree>
    <p:extLst>
      <p:ext uri="{BB962C8B-B14F-4D97-AF65-F5344CB8AC3E}">
        <p14:creationId xmlns:p14="http://schemas.microsoft.com/office/powerpoint/2010/main" val="267567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36650"/>
            <a:ext cx="5562600" cy="3128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48E97-2051-41F7-9F4A-CA0591A7C1D0}" type="slidenum">
              <a:rPr lang="en-US" smtClean="0"/>
              <a:t>1</a:t>
            </a:fld>
            <a:endParaRPr lang="en-US" dirty="0"/>
          </a:p>
        </p:txBody>
      </p:sp>
    </p:spTree>
    <p:extLst>
      <p:ext uri="{BB962C8B-B14F-4D97-AF65-F5344CB8AC3E}">
        <p14:creationId xmlns:p14="http://schemas.microsoft.com/office/powerpoint/2010/main" val="418671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23</a:t>
            </a:fld>
            <a:endParaRPr lang="en-US" dirty="0"/>
          </a:p>
        </p:txBody>
      </p:sp>
    </p:spTree>
    <p:extLst>
      <p:ext uri="{BB962C8B-B14F-4D97-AF65-F5344CB8AC3E}">
        <p14:creationId xmlns:p14="http://schemas.microsoft.com/office/powerpoint/2010/main" val="419483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096E3095-98F5-46AC-9EEE-5954F3AD394E}"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5931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0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48E97-2051-41F7-9F4A-CA0591A7C1D0}" type="slidenum">
              <a:rPr lang="en-US" smtClean="0"/>
              <a:t>9</a:t>
            </a:fld>
            <a:endParaRPr lang="en-US" dirty="0"/>
          </a:p>
        </p:txBody>
      </p:sp>
    </p:spTree>
    <p:extLst>
      <p:ext uri="{BB962C8B-B14F-4D97-AF65-F5344CB8AC3E}">
        <p14:creationId xmlns:p14="http://schemas.microsoft.com/office/powerpoint/2010/main" val="170184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55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67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48E97-2051-41F7-9F4A-CA0591A7C1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82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48E97-2051-41F7-9F4A-CA0591A7C1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3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48E97-2051-41F7-9F4A-CA0591A7C1D0}" type="slidenum">
              <a:rPr lang="en-US" smtClean="0"/>
              <a:t>15</a:t>
            </a:fld>
            <a:endParaRPr lang="en-US" dirty="0"/>
          </a:p>
        </p:txBody>
      </p:sp>
    </p:spTree>
    <p:extLst>
      <p:ext uri="{BB962C8B-B14F-4D97-AF65-F5344CB8AC3E}">
        <p14:creationId xmlns:p14="http://schemas.microsoft.com/office/powerpoint/2010/main" val="244456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A98163-10D4-40E0-B2F8-1175D35E5E0A}"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6120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415B2-24F0-4996-A844-85989D09112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0771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D5C5F-5006-4285-AC58-5744840775F4}"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85000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04206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17721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04567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88135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8308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1647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79006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6546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1EB00-1B6D-41C5-B2CA-B51D4FC9FD5E}"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44952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416274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87118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39394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5FF2-7BFE-4C9D-8DB4-5B6FB5CEA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EF17F-3552-4F61-9FD8-DED24FDB1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3DA1F-3463-4C61-89EA-388D2BF08E86}"/>
              </a:ext>
            </a:extLst>
          </p:cNvPr>
          <p:cNvSpPr>
            <a:spLocks noGrp="1"/>
          </p:cNvSpPr>
          <p:nvPr>
            <p:ph type="dt" sz="half" idx="10"/>
          </p:nvPr>
        </p:nvSpPr>
        <p:spPr/>
        <p:txBody>
          <a:bodyPr/>
          <a:lstStyle/>
          <a:p>
            <a:fld id="{CFBE2E14-B501-4613-AFF4-A378D127BF94}" type="datetime1">
              <a:rPr lang="en-US" smtClean="0"/>
              <a:t>9/19/2019</a:t>
            </a:fld>
            <a:endParaRPr lang="en-US"/>
          </a:p>
        </p:txBody>
      </p:sp>
      <p:sp>
        <p:nvSpPr>
          <p:cNvPr id="5" name="Footer Placeholder 4">
            <a:extLst>
              <a:ext uri="{FF2B5EF4-FFF2-40B4-BE49-F238E27FC236}">
                <a16:creationId xmlns:a16="http://schemas.microsoft.com/office/drawing/2014/main" id="{91014921-140E-4EDD-83D4-01821CE81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C7419-A5D5-4C88-A3F8-3590E482CEBC}"/>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55585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782E-1E1D-40EA-AEE5-86B95AA91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28E07-8D0D-4F6E-B353-2714B45C10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A424B-75FA-49C0-B78F-AAFB5139E14D}"/>
              </a:ext>
            </a:extLst>
          </p:cNvPr>
          <p:cNvSpPr>
            <a:spLocks noGrp="1"/>
          </p:cNvSpPr>
          <p:nvPr>
            <p:ph type="dt" sz="half" idx="10"/>
          </p:nvPr>
        </p:nvSpPr>
        <p:spPr/>
        <p:txBody>
          <a:bodyPr/>
          <a:lstStyle/>
          <a:p>
            <a:fld id="{CD1B37C9-134F-4C2C-9A92-926211B3E08F}" type="datetime1">
              <a:rPr lang="en-US" smtClean="0"/>
              <a:t>9/19/2019</a:t>
            </a:fld>
            <a:endParaRPr lang="en-US"/>
          </a:p>
        </p:txBody>
      </p:sp>
      <p:sp>
        <p:nvSpPr>
          <p:cNvPr id="5" name="Footer Placeholder 4">
            <a:extLst>
              <a:ext uri="{FF2B5EF4-FFF2-40B4-BE49-F238E27FC236}">
                <a16:creationId xmlns:a16="http://schemas.microsoft.com/office/drawing/2014/main" id="{6642B2A3-623C-4BCA-8D6B-8901FE0F4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BB873-8CEA-4C9F-83D7-1910F80F7548}"/>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02857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10F7-1A43-48F0-AB46-758EE982B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60EF0D-77F3-4C4D-80CA-4529E159F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000B65-242D-4A41-A643-B841BF5600DA}"/>
              </a:ext>
            </a:extLst>
          </p:cNvPr>
          <p:cNvSpPr>
            <a:spLocks noGrp="1"/>
          </p:cNvSpPr>
          <p:nvPr>
            <p:ph type="dt" sz="half" idx="10"/>
          </p:nvPr>
        </p:nvSpPr>
        <p:spPr/>
        <p:txBody>
          <a:bodyPr/>
          <a:lstStyle/>
          <a:p>
            <a:fld id="{A4C60EAE-AC9D-446A-8C81-466A55A3BFC5}" type="datetime1">
              <a:rPr lang="en-US" smtClean="0"/>
              <a:t>9/19/2019</a:t>
            </a:fld>
            <a:endParaRPr lang="en-US"/>
          </a:p>
        </p:txBody>
      </p:sp>
      <p:sp>
        <p:nvSpPr>
          <p:cNvPr id="5" name="Footer Placeholder 4">
            <a:extLst>
              <a:ext uri="{FF2B5EF4-FFF2-40B4-BE49-F238E27FC236}">
                <a16:creationId xmlns:a16="http://schemas.microsoft.com/office/drawing/2014/main" id="{EA46FD2B-1F47-4785-89D1-9D16BBEC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1B91D-B757-4D9F-BA56-72C50B1F057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07091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B673-955B-4D73-A4C0-DD89A247B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D3622-5BB9-4040-81C9-EFC42A4700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B8B0-F14F-475B-A45D-406EB77E25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6C7E6A-3C3A-4B3E-AC48-477F8B2E39CA}"/>
              </a:ext>
            </a:extLst>
          </p:cNvPr>
          <p:cNvSpPr>
            <a:spLocks noGrp="1"/>
          </p:cNvSpPr>
          <p:nvPr>
            <p:ph type="dt" sz="half" idx="10"/>
          </p:nvPr>
        </p:nvSpPr>
        <p:spPr/>
        <p:txBody>
          <a:bodyPr/>
          <a:lstStyle/>
          <a:p>
            <a:fld id="{55C24442-0E25-4202-AD11-963C02930A33}" type="datetime1">
              <a:rPr lang="en-US" smtClean="0"/>
              <a:t>9/19/2019</a:t>
            </a:fld>
            <a:endParaRPr lang="en-US"/>
          </a:p>
        </p:txBody>
      </p:sp>
      <p:sp>
        <p:nvSpPr>
          <p:cNvPr id="6" name="Footer Placeholder 5">
            <a:extLst>
              <a:ext uri="{FF2B5EF4-FFF2-40B4-BE49-F238E27FC236}">
                <a16:creationId xmlns:a16="http://schemas.microsoft.com/office/drawing/2014/main" id="{3300AA48-F832-49BF-992C-4837F6294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E88E5-67F0-4399-B375-833982468B4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15976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7475-63CA-4915-8049-FF1A7E0D8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85ECBD-09EF-4184-9D8E-77744EB63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F5BC49-6D67-4253-A114-ADA7D42A1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E1746-398E-4396-82B9-871F105AA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9E4AEB-264E-46D1-ADD4-350DB58438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D7A3E-F8A5-4674-8E1E-EA2639BA2BBA}"/>
              </a:ext>
            </a:extLst>
          </p:cNvPr>
          <p:cNvSpPr>
            <a:spLocks noGrp="1"/>
          </p:cNvSpPr>
          <p:nvPr>
            <p:ph type="dt" sz="half" idx="10"/>
          </p:nvPr>
        </p:nvSpPr>
        <p:spPr/>
        <p:txBody>
          <a:bodyPr/>
          <a:lstStyle/>
          <a:p>
            <a:fld id="{6D557835-EF85-4724-BA6C-B4D74A89BB6D}" type="datetime1">
              <a:rPr lang="en-US" smtClean="0"/>
              <a:t>9/19/2019</a:t>
            </a:fld>
            <a:endParaRPr lang="en-US"/>
          </a:p>
        </p:txBody>
      </p:sp>
      <p:sp>
        <p:nvSpPr>
          <p:cNvPr id="8" name="Footer Placeholder 7">
            <a:extLst>
              <a:ext uri="{FF2B5EF4-FFF2-40B4-BE49-F238E27FC236}">
                <a16:creationId xmlns:a16="http://schemas.microsoft.com/office/drawing/2014/main" id="{E365A8A4-D1C1-4970-94B5-E93061745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AB3A6-57B2-4124-9ECA-AE28DFA8846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658165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2B93-DF22-4D4C-B6A8-077AE313D6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3829AB-7B06-4291-A626-E61854A706E4}"/>
              </a:ext>
            </a:extLst>
          </p:cNvPr>
          <p:cNvSpPr>
            <a:spLocks noGrp="1"/>
          </p:cNvSpPr>
          <p:nvPr>
            <p:ph type="dt" sz="half" idx="10"/>
          </p:nvPr>
        </p:nvSpPr>
        <p:spPr/>
        <p:txBody>
          <a:bodyPr/>
          <a:lstStyle/>
          <a:p>
            <a:fld id="{7DE4352D-8F92-4F7C-A5BE-58E89B891332}" type="datetime1">
              <a:rPr lang="en-US" smtClean="0"/>
              <a:t>9/19/2019</a:t>
            </a:fld>
            <a:endParaRPr lang="en-US"/>
          </a:p>
        </p:txBody>
      </p:sp>
      <p:sp>
        <p:nvSpPr>
          <p:cNvPr id="4" name="Footer Placeholder 3">
            <a:extLst>
              <a:ext uri="{FF2B5EF4-FFF2-40B4-BE49-F238E27FC236}">
                <a16:creationId xmlns:a16="http://schemas.microsoft.com/office/drawing/2014/main" id="{51DD4759-0DDA-4651-8206-3B603404D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B39E98-C679-4203-A698-D3F9711B7F44}"/>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2007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6C415-93FF-4B01-BFEB-0A8F5721ABDE}"/>
              </a:ext>
            </a:extLst>
          </p:cNvPr>
          <p:cNvSpPr>
            <a:spLocks noGrp="1"/>
          </p:cNvSpPr>
          <p:nvPr>
            <p:ph type="dt" sz="half" idx="10"/>
          </p:nvPr>
        </p:nvSpPr>
        <p:spPr/>
        <p:txBody>
          <a:bodyPr/>
          <a:lstStyle/>
          <a:p>
            <a:fld id="{1C3332FB-614D-4945-BCD9-FC1209EB1F48}" type="datetime1">
              <a:rPr lang="en-US" smtClean="0"/>
              <a:t>9/19/2019</a:t>
            </a:fld>
            <a:endParaRPr lang="en-US"/>
          </a:p>
        </p:txBody>
      </p:sp>
      <p:sp>
        <p:nvSpPr>
          <p:cNvPr id="3" name="Footer Placeholder 2">
            <a:extLst>
              <a:ext uri="{FF2B5EF4-FFF2-40B4-BE49-F238E27FC236}">
                <a16:creationId xmlns:a16="http://schemas.microsoft.com/office/drawing/2014/main" id="{910B55BF-6C2A-4AC4-95DC-64F3054FD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6305D-A1F0-4212-9330-737BDBF87E87}"/>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2520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857FB-31DB-4520-ADAA-FA12CAB3C855}"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816700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51F-91AE-433F-A204-8D627F927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00CC1-C088-416C-8674-001226570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4054C-BE0A-439E-B1AB-B210DF27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BBF4FD-8B40-4C35-8838-1E4CC38171D3}"/>
              </a:ext>
            </a:extLst>
          </p:cNvPr>
          <p:cNvSpPr>
            <a:spLocks noGrp="1"/>
          </p:cNvSpPr>
          <p:nvPr>
            <p:ph type="dt" sz="half" idx="10"/>
          </p:nvPr>
        </p:nvSpPr>
        <p:spPr/>
        <p:txBody>
          <a:bodyPr/>
          <a:lstStyle/>
          <a:p>
            <a:fld id="{21D9FC85-FFEA-45F0-AF28-60147B75B8E9}" type="datetime1">
              <a:rPr lang="en-US" smtClean="0"/>
              <a:t>9/19/2019</a:t>
            </a:fld>
            <a:endParaRPr lang="en-US"/>
          </a:p>
        </p:txBody>
      </p:sp>
      <p:sp>
        <p:nvSpPr>
          <p:cNvPr id="6" name="Footer Placeholder 5">
            <a:extLst>
              <a:ext uri="{FF2B5EF4-FFF2-40B4-BE49-F238E27FC236}">
                <a16:creationId xmlns:a16="http://schemas.microsoft.com/office/drawing/2014/main" id="{FD247808-B632-4C55-986B-F9A300ECF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0CF58-2B63-47CC-8C1E-3A20536B89DF}"/>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49261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39C5-A609-4443-AB16-86596BEA6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9D15-E195-4AFD-903F-909498EFD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AEB3C-5FEC-4C75-88EF-19D17FB8C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258ED7-E59A-4AD2-AE0D-36408A497C09}"/>
              </a:ext>
            </a:extLst>
          </p:cNvPr>
          <p:cNvSpPr>
            <a:spLocks noGrp="1"/>
          </p:cNvSpPr>
          <p:nvPr>
            <p:ph type="dt" sz="half" idx="10"/>
          </p:nvPr>
        </p:nvSpPr>
        <p:spPr/>
        <p:txBody>
          <a:bodyPr/>
          <a:lstStyle/>
          <a:p>
            <a:fld id="{789D1842-1C66-4506-842F-7922F6693C35}" type="datetime1">
              <a:rPr lang="en-US" smtClean="0"/>
              <a:t>9/19/2019</a:t>
            </a:fld>
            <a:endParaRPr lang="en-US"/>
          </a:p>
        </p:txBody>
      </p:sp>
      <p:sp>
        <p:nvSpPr>
          <p:cNvPr id="6" name="Footer Placeholder 5">
            <a:extLst>
              <a:ext uri="{FF2B5EF4-FFF2-40B4-BE49-F238E27FC236}">
                <a16:creationId xmlns:a16="http://schemas.microsoft.com/office/drawing/2014/main" id="{3DDCA0AB-B7C6-4184-9593-D9BEDE31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64C98-627A-4A07-8256-78512496193B}"/>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56692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F45E-4E96-43C6-AF6D-2A87C921B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B8F45-972C-4204-A3F8-2199DD5F7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E5C5-8682-4442-8A04-5F51D05108D9}"/>
              </a:ext>
            </a:extLst>
          </p:cNvPr>
          <p:cNvSpPr>
            <a:spLocks noGrp="1"/>
          </p:cNvSpPr>
          <p:nvPr>
            <p:ph type="dt" sz="half" idx="10"/>
          </p:nvPr>
        </p:nvSpPr>
        <p:spPr/>
        <p:txBody>
          <a:bodyPr/>
          <a:lstStyle/>
          <a:p>
            <a:fld id="{4E1DAA37-1417-4B09-B429-5A0D5AF12DC1}" type="datetime1">
              <a:rPr lang="en-US" smtClean="0"/>
              <a:t>9/19/2019</a:t>
            </a:fld>
            <a:endParaRPr lang="en-US"/>
          </a:p>
        </p:txBody>
      </p:sp>
      <p:sp>
        <p:nvSpPr>
          <p:cNvPr id="5" name="Footer Placeholder 4">
            <a:extLst>
              <a:ext uri="{FF2B5EF4-FFF2-40B4-BE49-F238E27FC236}">
                <a16:creationId xmlns:a16="http://schemas.microsoft.com/office/drawing/2014/main" id="{3A1E9501-1B46-4E0C-9B03-D73CBB4D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E7E95-42D9-4788-B135-99F8AE7B667E}"/>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36781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5041-821D-4A2A-9AB5-4542830C8E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EFFF5-79E6-43B2-AF6A-D77F82EF09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1B424-F3B8-4C0F-897E-F834E4D69FF7}"/>
              </a:ext>
            </a:extLst>
          </p:cNvPr>
          <p:cNvSpPr>
            <a:spLocks noGrp="1"/>
          </p:cNvSpPr>
          <p:nvPr>
            <p:ph type="dt" sz="half" idx="10"/>
          </p:nvPr>
        </p:nvSpPr>
        <p:spPr/>
        <p:txBody>
          <a:bodyPr/>
          <a:lstStyle/>
          <a:p>
            <a:fld id="{675FF366-75D4-40EB-96EB-D1351B97DC28}" type="datetime1">
              <a:rPr lang="en-US" smtClean="0"/>
              <a:t>9/19/2019</a:t>
            </a:fld>
            <a:endParaRPr lang="en-US"/>
          </a:p>
        </p:txBody>
      </p:sp>
      <p:sp>
        <p:nvSpPr>
          <p:cNvPr id="5" name="Footer Placeholder 4">
            <a:extLst>
              <a:ext uri="{FF2B5EF4-FFF2-40B4-BE49-F238E27FC236}">
                <a16:creationId xmlns:a16="http://schemas.microsoft.com/office/drawing/2014/main" id="{D84A719F-2862-4E2A-AFF1-4D28DADDA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DF3E1-E72C-4EC3-BAAF-1CBF80B7816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66567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9DC2-0000-4AAE-9140-D0B39E007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ABA68-0B0F-491D-A5A5-5DC7BDD7E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0E6532-4E7B-4FF8-A714-81A09EB1C112}"/>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548402A4-053D-4DD7-99D0-1F7A13DF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778A9-0D10-4CE5-B824-93ED1C80EFA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4067602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9B1F-9BCA-444A-B460-C84962076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4F6B9-07D7-4ED8-8C0B-35177E313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5213-26F3-435C-9B38-872462E22CE2}"/>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A7D351B4-6236-43BE-B4F5-811341190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E5C3B-E5C0-4992-BE96-C980D124F35C}"/>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615379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2FC-4A30-4FC3-AABF-FFB44C6EFD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03B45-8009-456A-BC4F-2953C5BD4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54005-DEF6-48CE-A2FF-63F67710475E}"/>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D7C5B30A-1900-4408-87A8-E31B53E63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11C0C-5FA1-4C3A-AA91-FD3D7602CE85}"/>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70123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1BBC-5D30-445F-9403-5E40A1B50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F492D-F00D-46B7-AF65-F538DDC13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A072D-48C2-486C-9F47-7E76E2EBD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B2E13-70E4-4818-98F3-DAE90B2A2778}"/>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6" name="Footer Placeholder 5">
            <a:extLst>
              <a:ext uri="{FF2B5EF4-FFF2-40B4-BE49-F238E27FC236}">
                <a16:creationId xmlns:a16="http://schemas.microsoft.com/office/drawing/2014/main" id="{5102B459-28F5-458B-AB7E-B294AFABF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9EC03-DD0A-41A7-AF9B-9AE3C114C446}"/>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830671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472-AA65-4671-8425-5DC7D394BB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76557-DB1B-4518-AFBB-500934504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84658-AE38-48B1-B23A-11AF94852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642131-C52B-40DE-A63D-1DE09E55C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5BE64-D0E2-47DE-9C0F-E50B34108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879A84-B608-42C0-A33B-14FB3B4C3E4A}"/>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8" name="Footer Placeholder 7">
            <a:extLst>
              <a:ext uri="{FF2B5EF4-FFF2-40B4-BE49-F238E27FC236}">
                <a16:creationId xmlns:a16="http://schemas.microsoft.com/office/drawing/2014/main" id="{1FF27C1F-1C53-4D8E-8E70-7656E8CEB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146E7D-DD42-43C0-B940-DC15658AE72E}"/>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462984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37BC-C459-40C4-80B7-E9778E430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D4C89-2F3C-45D7-93CE-F69EA4A09A9D}"/>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4" name="Footer Placeholder 3">
            <a:extLst>
              <a:ext uri="{FF2B5EF4-FFF2-40B4-BE49-F238E27FC236}">
                <a16:creationId xmlns:a16="http://schemas.microsoft.com/office/drawing/2014/main" id="{5CBAC70E-B518-4E76-BFE3-28CFF83B2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385A7-626A-4837-884F-0FC5E244F6E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3624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85A5F-60BB-48BC-8466-95E7E09B7F7E}"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4845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3304F-940D-4CD5-B5E1-F8FB4DAED6F3}"/>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3" name="Footer Placeholder 2">
            <a:extLst>
              <a:ext uri="{FF2B5EF4-FFF2-40B4-BE49-F238E27FC236}">
                <a16:creationId xmlns:a16="http://schemas.microsoft.com/office/drawing/2014/main" id="{D2393F4C-AD9C-4437-9831-5CE593A69E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06806-4077-44E7-B726-A5E665694B2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3435802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215-A7E0-4101-8EFE-910E4D7F8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46953-AE81-41DE-AC32-C390B8743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9FF8C-3D6A-42EF-B065-168FE2C73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80E3-ABA3-4781-8CEE-0DA4BBA0B70D}"/>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6" name="Footer Placeholder 5">
            <a:extLst>
              <a:ext uri="{FF2B5EF4-FFF2-40B4-BE49-F238E27FC236}">
                <a16:creationId xmlns:a16="http://schemas.microsoft.com/office/drawing/2014/main" id="{98DD9B8C-1CBA-4A26-9375-FFCB5F514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28FEC-0586-485D-B47B-06FA627E62AE}"/>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54771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347C-C1A2-4D17-9A80-6BCB76126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FB5C4-833E-4B75-A1CB-A447F5DAD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DCEC4-8F5A-4556-83C0-BF3931651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D2283-80C8-4ACA-B208-74ADEF1F6EAD}"/>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6" name="Footer Placeholder 5">
            <a:extLst>
              <a:ext uri="{FF2B5EF4-FFF2-40B4-BE49-F238E27FC236}">
                <a16:creationId xmlns:a16="http://schemas.microsoft.com/office/drawing/2014/main" id="{07C982C6-2B15-4ACD-B51A-3DFFC8EA6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77E27-B9F9-4327-841F-EAEE9765BC58}"/>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954800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7BAF-9CB7-4530-B659-E0D3743771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0B841-B045-4467-8FBD-8FA6C2B07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7FDC8-B94B-409F-A0A7-D488E4A23A95}"/>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BFE15536-2700-4781-BF11-3E83568A7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B1A3F-9489-4791-AA28-17D0FEDB2DBC}"/>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1114747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C80BF-CC11-46DD-A6DA-05AFFB51D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D37D9-9BB8-4AD4-9104-6E2918B92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EC5F-5CEF-40D7-9669-2679B31ACF4D}"/>
              </a:ext>
            </a:extLst>
          </p:cNvPr>
          <p:cNvSpPr>
            <a:spLocks noGrp="1"/>
          </p:cNvSpPr>
          <p:nvPr>
            <p:ph type="dt" sz="half" idx="10"/>
          </p:nvPr>
        </p:nvSpPr>
        <p:spPr/>
        <p:txBody>
          <a:body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68520B8E-8DAF-4732-94CB-4EAC2C08E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339-AD9E-49E5-96DC-F6C146237159}"/>
              </a:ext>
            </a:extLst>
          </p:cNvPr>
          <p:cNvSpPr>
            <a:spLocks noGrp="1"/>
          </p:cNvSpPr>
          <p:nvPr>
            <p:ph type="sldNum" sz="quarter" idx="12"/>
          </p:nvPr>
        </p:nvSpPr>
        <p:spPr/>
        <p:txBody>
          <a:bodyPr/>
          <a:lstStyle/>
          <a:p>
            <a:fld id="{C3908C4E-DCE5-4C88-9752-76BAB251640D}" type="slidenum">
              <a:rPr lang="en-US" smtClean="0"/>
              <a:t>‹#›</a:t>
            </a:fld>
            <a:endParaRPr lang="en-US"/>
          </a:p>
        </p:txBody>
      </p:sp>
    </p:spTree>
    <p:extLst>
      <p:ext uri="{BB962C8B-B14F-4D97-AF65-F5344CB8AC3E}">
        <p14:creationId xmlns:p14="http://schemas.microsoft.com/office/powerpoint/2010/main" val="293712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6080-884F-4A74-A3F7-8FA9154869DF}" type="datetime1">
              <a:rPr lang="en-US" smtClean="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73352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0C4DA-06A1-47E0-A26C-DD5ED790BE0F}" type="datetime1">
              <a:rPr lang="en-US" smtClean="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2144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A000C-8C70-4802-8FDD-BB5472691682}" type="datetime1">
              <a:rPr lang="en-US" smtClean="0"/>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0449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E82AF-0D45-4AAC-9F6E-55071A717C94}"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34168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FDBC7-4E42-43B8-B366-7BB9C9726CD0}"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92794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EC1C2-42B7-4537-A652-B7BB4C7BD826}" type="datetime1">
              <a:rPr lang="en-US" smtClean="0"/>
              <a:t>9/19/2019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E898-611C-4017-92F8-F5698CA6AA1E}" type="slidenum">
              <a:rPr lang="en-US" smtClean="0"/>
              <a:t>‹#›</a:t>
            </a:fld>
            <a:endParaRPr lang="en-US" dirty="0"/>
          </a:p>
        </p:txBody>
      </p:sp>
    </p:spTree>
    <p:extLst>
      <p:ext uri="{BB962C8B-B14F-4D97-AF65-F5344CB8AC3E}">
        <p14:creationId xmlns:p14="http://schemas.microsoft.com/office/powerpoint/2010/main" val="36047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9/19/2019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5634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08A9D-AB6F-4A9C-9C0B-A02D9DB82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E2EBA-B282-4323-A65F-31E6E6F0C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D5A9C-9B21-4F40-B7BC-F17DECFBC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27E7-9101-491D-8A42-A5E8AA86FDA8}" type="datetime1">
              <a:rPr lang="en-US" smtClean="0"/>
              <a:t>9/19/2019</a:t>
            </a:fld>
            <a:endParaRPr lang="en-US"/>
          </a:p>
        </p:txBody>
      </p:sp>
      <p:sp>
        <p:nvSpPr>
          <p:cNvPr id="5" name="Footer Placeholder 4">
            <a:extLst>
              <a:ext uri="{FF2B5EF4-FFF2-40B4-BE49-F238E27FC236}">
                <a16:creationId xmlns:a16="http://schemas.microsoft.com/office/drawing/2014/main" id="{06CBB722-DA4A-444D-B1C8-CC061695E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AE1E2-3688-4C13-8D3C-38417A958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DDF7-388F-4576-A9B9-279E89B03020}" type="slidenum">
              <a:rPr lang="en-US" smtClean="0"/>
              <a:t>‹#›</a:t>
            </a:fld>
            <a:endParaRPr lang="en-US"/>
          </a:p>
        </p:txBody>
      </p:sp>
    </p:spTree>
    <p:extLst>
      <p:ext uri="{BB962C8B-B14F-4D97-AF65-F5344CB8AC3E}">
        <p14:creationId xmlns:p14="http://schemas.microsoft.com/office/powerpoint/2010/main" val="3636537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81824-391A-4F2C-9E8C-35DC26B3D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9AC86-6E79-4E9C-82B8-ACF1ABF6F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A61E4-6E9E-4EF9-BD95-5A961F356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1833D-5CDE-4A86-96DB-08A463812892}" type="datetimeFigureOut">
              <a:rPr lang="en-US" smtClean="0"/>
              <a:t>9/19/2019</a:t>
            </a:fld>
            <a:endParaRPr lang="en-US"/>
          </a:p>
        </p:txBody>
      </p:sp>
      <p:sp>
        <p:nvSpPr>
          <p:cNvPr id="5" name="Footer Placeholder 4">
            <a:extLst>
              <a:ext uri="{FF2B5EF4-FFF2-40B4-BE49-F238E27FC236}">
                <a16:creationId xmlns:a16="http://schemas.microsoft.com/office/drawing/2014/main" id="{77A12E22-C112-4360-A261-F4ADECA06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E5263-3B22-4C7B-8F6A-E464AC7D9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08C4E-DCE5-4C88-9752-76BAB251640D}" type="slidenum">
              <a:rPr lang="en-US" smtClean="0"/>
              <a:t>‹#›</a:t>
            </a:fld>
            <a:endParaRPr lang="en-US"/>
          </a:p>
        </p:txBody>
      </p:sp>
    </p:spTree>
    <p:extLst>
      <p:ext uri="{BB962C8B-B14F-4D97-AF65-F5344CB8AC3E}">
        <p14:creationId xmlns:p14="http://schemas.microsoft.com/office/powerpoint/2010/main" val="1923183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www.enrollchc.com/"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mailto:EDIsupport@hhaexchange.com" TargetMode="External"/><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http://www.dhs.pa.gov/provider/billinginformation/electronicvisitverificatio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RA-PWEVVNotice@p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nrollchc.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CHCProviders@UPMC.edu" TargetMode="External"/><Relationship Id="rId3" Type="http://schemas.openxmlformats.org/officeDocument/2006/relationships/image" Target="../media/image4.png"/><Relationship Id="rId7" Type="http://schemas.openxmlformats.org/officeDocument/2006/relationships/hyperlink" Target="http://www.pahealthwellnes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information@pahealthwellness.com" TargetMode="External"/><Relationship Id="rId5" Type="http://schemas.openxmlformats.org/officeDocument/2006/relationships/hyperlink" Target="http://www.amerihealthcaritaschc.com/" TargetMode="External"/><Relationship Id="rId4" Type="http://schemas.openxmlformats.org/officeDocument/2006/relationships/hyperlink" Target="mailto:CHCProviders@amerihealthcaritas.com" TargetMode="External"/><Relationship Id="rId9" Type="http://schemas.openxmlformats.org/officeDocument/2006/relationships/hyperlink" Target="http://www.upmchealthplan.com/ch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53"/>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254642" y="2446866"/>
            <a:ext cx="9505507" cy="1877437"/>
          </a:xfrm>
          <a:prstGeom prst="rect">
            <a:avLst/>
          </a:prstGeom>
          <a:noFill/>
        </p:spPr>
        <p:txBody>
          <a:bodyPr wrap="square" rtlCol="0">
            <a:spAutoFit/>
          </a:bodyPr>
          <a:lstStyle/>
          <a:p>
            <a:pPr algn="ctr"/>
            <a:endParaRPr lang="en-US" sz="2400" dirty="0">
              <a:solidFill>
                <a:prstClr val="white"/>
              </a:solidFill>
              <a:latin typeface="Arial Black" panose="020B0A04020102020204" pitchFamily="34" charset="0"/>
            </a:endParaRPr>
          </a:p>
          <a:p>
            <a:pPr algn="ctr"/>
            <a:r>
              <a:rPr lang="en-US" sz="3600" b="1" dirty="0">
                <a:solidFill>
                  <a:prstClr val="white"/>
                </a:solidFill>
                <a:latin typeface="Arial Black" panose="020B0A04020102020204" pitchFamily="34" charset="0"/>
              </a:rPr>
              <a:t>CHC Third Thursday Webinar</a:t>
            </a:r>
          </a:p>
          <a:p>
            <a:pPr algn="ctr"/>
            <a:endParaRPr lang="en-US" sz="2800" b="1" dirty="0">
              <a:solidFill>
                <a:prstClr val="white"/>
              </a:solidFill>
              <a:latin typeface="Arial Black" panose="020B0A04020102020204" pitchFamily="34" charset="0"/>
            </a:endParaRPr>
          </a:p>
          <a:p>
            <a:pPr algn="ctr"/>
            <a:r>
              <a:rPr lang="en-US" sz="2800" b="1" dirty="0">
                <a:solidFill>
                  <a:prstClr val="white"/>
                </a:solidFill>
                <a:latin typeface="Arial Black" panose="020B0A04020102020204" pitchFamily="34" charset="0"/>
              </a:rPr>
              <a:t>September 19, 2019</a:t>
            </a:r>
            <a:endParaRPr lang="en-US" sz="2400" dirty="0">
              <a:solidFill>
                <a:prstClr val="white"/>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solidFill>
                  <a:prstClr val="black">
                    <a:tint val="75000"/>
                  </a:prstClr>
                </a:solidFill>
              </a:rPr>
              <a:pPr/>
              <a:t>1</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5A42603A-1A8B-47D1-B129-8A8A16E6BC6B}"/>
              </a:ext>
            </a:extLst>
          </p:cNvPr>
          <p:cNvSpPr txBox="1"/>
          <p:nvPr/>
        </p:nvSpPr>
        <p:spPr>
          <a:xfrm>
            <a:off x="536895" y="5100506"/>
            <a:ext cx="4119618" cy="923330"/>
          </a:xfrm>
          <a:prstGeom prst="rect">
            <a:avLst/>
          </a:prstGeom>
          <a:noFill/>
        </p:spPr>
        <p:txBody>
          <a:bodyPr wrap="square" rtlCol="0">
            <a:spAutoFit/>
          </a:bodyPr>
          <a:lstStyle/>
          <a:p>
            <a:r>
              <a:rPr lang="en-US" dirty="0">
                <a:solidFill>
                  <a:prstClr val="white"/>
                </a:solidFill>
              </a:rPr>
              <a:t>Kevin Hancock/Deputy Secretary</a:t>
            </a:r>
          </a:p>
          <a:p>
            <a:r>
              <a:rPr lang="en-US" dirty="0">
                <a:solidFill>
                  <a:prstClr val="white"/>
                </a:solidFill>
              </a:rPr>
              <a:t>Office of Long-Term Living</a:t>
            </a:r>
          </a:p>
          <a:p>
            <a:r>
              <a:rPr lang="en-US" b="1" dirty="0">
                <a:solidFill>
                  <a:prstClr val="white"/>
                </a:solidFill>
              </a:rPr>
              <a:t>Department of Human Services</a:t>
            </a:r>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73547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PARTICIPANT OUTREACH ACTIVITIES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619267" y="883325"/>
            <a:ext cx="11253722" cy="7263527"/>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Calibri Light" panose="020F0302020204030204"/>
                <a:ea typeface="+mn-ea"/>
                <a:cs typeface="+mn-cs"/>
              </a:rPr>
              <a:t>July-August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July 15: Initial Participant Touchpoint Flyer and LIFE Program Flyer</a:t>
            </a:r>
            <a:endParaRPr kumimoji="0" lang="en-US" sz="2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August 1: Aging Well Participant Information Session Mailer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August 19-30: First Mailing of Pre-Transition Notices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Meaningful Contact Activities Begin</a:t>
            </a:r>
            <a:br>
              <a:rPr kumimoji="0" lang="en-US" sz="23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23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September-October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72 Participant Information Sessions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Participant Enrollment Packet Mailings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Participant Outreach Calls from Maximus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Ongoing Meaningful Contact Activities</a:t>
            </a:r>
            <a:br>
              <a:rPr kumimoji="0" lang="en-US" sz="23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23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300" b="1" i="0" u="none" strike="noStrike" kern="1200" cap="none" spc="0" normalizeH="0" baseline="0" noProof="0" dirty="0">
                <a:ln>
                  <a:noFill/>
                </a:ln>
                <a:solidFill>
                  <a:prstClr val="black"/>
                </a:solidFill>
                <a:effectLst/>
                <a:uLnTx/>
                <a:uFillTx/>
                <a:latin typeface="Calibri Light" panose="020F0302020204030204"/>
                <a:ea typeface="+mn-ea"/>
                <a:cs typeface="+mn-cs"/>
              </a:rPr>
              <a:t>November-December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November 13 Last Day for Plan Selection Before Auto-Assignment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December 20 Last Day for Plan Selection Effective January 1</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5578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384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MEANINGFUL CONTACT ACTIVITIES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598719" y="1193990"/>
            <a:ext cx="10733677" cy="5909310"/>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rPr>
              <a:t>OLTL has an agreement in place with Aging Well PA (AWP) to provide outreach and education activities in each region of the Commonwealth as CHC is implemented in three phases. </a:t>
            </a:r>
          </a:p>
          <a:p>
            <a:pPr marR="0" lvl="0" algn="l" defTabSz="914400" rtl="0" eaLnBrk="1" fontAlgn="auto" latinLnBrk="0" hangingPunct="1">
              <a:lnSpc>
                <a:spcPct val="100000"/>
              </a:lnSpc>
              <a:spcBef>
                <a:spcPts val="0"/>
              </a:spcBef>
              <a:spcAft>
                <a:spcPts val="0"/>
              </a:spcAft>
              <a:buClrTx/>
              <a:buSzTx/>
              <a:tabLst/>
              <a:defRPr/>
            </a:pPr>
            <a:endPar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rPr>
              <a:t>Part of the outreach and education effort for each region is making sure that all participants who will be effected have been contacted and given information regarding what the change to CHC will mean to them.</a:t>
            </a:r>
          </a:p>
          <a:p>
            <a:pPr marR="0" lvl="0" algn="l" defTabSz="914400" rtl="0" eaLnBrk="1" fontAlgn="auto" latinLnBrk="0" hangingPunct="1">
              <a:lnSpc>
                <a:spcPct val="100000"/>
              </a:lnSpc>
              <a:spcBef>
                <a:spcPts val="0"/>
              </a:spcBef>
              <a:spcAft>
                <a:spcPts val="0"/>
              </a:spcAft>
              <a:buClrTx/>
              <a:buSzTx/>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rPr>
              <a:t>OLTL has determined that service coordinators (SCs) are responsible for making these contacts with their participants. These contacts must meet specific criteria and are referred to as “meaningful contact.”</a:t>
            </a:r>
          </a:p>
          <a:p>
            <a:pPr marR="0" lvl="0" algn="l" defTabSz="914400" rtl="0" eaLnBrk="1" fontAlgn="auto" latinLnBrk="0" hangingPunct="1">
              <a:lnSpc>
                <a:spcPct val="100000"/>
              </a:lnSpc>
              <a:spcBef>
                <a:spcPts val="0"/>
              </a:spcBef>
              <a:spcAft>
                <a:spcPts val="0"/>
              </a:spcAft>
              <a:buClrTx/>
              <a:buSzTx/>
              <a:tabLst/>
              <a:defRPr/>
            </a:pPr>
            <a:endPar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a:ea typeface="+mn-ea"/>
                <a:cs typeface="+mn-cs"/>
              </a:rPr>
              <a:t>OLTL is asking that SCs be aware of the requirements outlined in the memo that was previously sent in March by AWP, and in the follow-up email they will be receiving from AWP, and respond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0252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384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MEANINGFUL CONTACT ACTIVITIES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590550" y="1290487"/>
            <a:ext cx="10764499" cy="5016758"/>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Each Service Coordination Entity (SCE) must send Aging Well PA a list of their service coordinators so that they can be registered in Aging Well PA’s learning management system.</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Once registered, each SC Will be given access to the OLTL approved online training for SCs. Once the SC has completed this training, he or she may begin making meaningful contacts.</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In order to accurately track the meaningful contacts made by each SC, the SCE must enter each contact in AWP’s Outreach and Education online database (O&amp;E DB). </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The data entered into the O&amp;E DB will be used by OLTL to verify billing from SCEs for meaningful contacts.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097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532F8-74F6-43E0-B713-E416FAE44570}"/>
              </a:ext>
            </a:extLst>
          </p:cNvPr>
          <p:cNvPicPr>
            <a:picLocks noChangeAspect="1"/>
          </p:cNvPicPr>
          <p:nvPr/>
        </p:nvPicPr>
        <p:blipFill rotWithShape="1">
          <a:blip r:embed="rId3"/>
          <a:srcRect l="10209" t="7115" r="11354"/>
          <a:stretch/>
        </p:blipFill>
        <p:spPr>
          <a:xfrm>
            <a:off x="4372644" y="491344"/>
            <a:ext cx="7819356" cy="50156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257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DB85F98-0E08-4606-823B-4D3001C56221}"/>
              </a:ext>
            </a:extLst>
          </p:cNvPr>
          <p:cNvSpPr/>
          <p:nvPr/>
        </p:nvSpPr>
        <p:spPr>
          <a:xfrm>
            <a:off x="224855" y="1222623"/>
            <a:ext cx="3958305" cy="37424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13</a:t>
            </a:r>
          </a:p>
        </p:txBody>
      </p:sp>
      <p:sp>
        <p:nvSpPr>
          <p:cNvPr id="4" name="Rectangle 3">
            <a:extLst>
              <a:ext uri="{FF2B5EF4-FFF2-40B4-BE49-F238E27FC236}">
                <a16:creationId xmlns:a16="http://schemas.microsoft.com/office/drawing/2014/main" id="{4AE5C549-3922-4F67-9AA4-8A7916016898}"/>
              </a:ext>
            </a:extLst>
          </p:cNvPr>
          <p:cNvSpPr/>
          <p:nvPr/>
        </p:nvSpPr>
        <p:spPr>
          <a:xfrm>
            <a:off x="5421893" y="5658770"/>
            <a:ext cx="597061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www.enrollCHC.com</a:t>
            </a:r>
          </a:p>
        </p:txBody>
      </p:sp>
      <p:sp>
        <p:nvSpPr>
          <p:cNvPr id="2" name="TextBox 1">
            <a:extLst>
              <a:ext uri="{FF2B5EF4-FFF2-40B4-BE49-F238E27FC236}">
                <a16:creationId xmlns:a16="http://schemas.microsoft.com/office/drawing/2014/main" id="{089808C4-CE58-4C7D-9A63-4C6914CBF533}"/>
              </a:ext>
            </a:extLst>
          </p:cNvPr>
          <p:cNvSpPr txBox="1"/>
          <p:nvPr/>
        </p:nvSpPr>
        <p:spPr>
          <a:xfrm>
            <a:off x="352091" y="1534741"/>
            <a:ext cx="4096418" cy="4247317"/>
          </a:xfrm>
          <a:prstGeom prst="rect">
            <a:avLst/>
          </a:prstGeom>
          <a:noFill/>
        </p:spPr>
        <p:txBody>
          <a:bodyPr wrap="square" rtlCol="0">
            <a:spAutoFit/>
          </a:bodyPr>
          <a:lstStyle/>
          <a:p>
            <a:r>
              <a:rPr lang="en-US" b="1" u="sng" dirty="0"/>
              <a:t>Participant Plan Selection Resources: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Enrollment Packets</a:t>
            </a:r>
          </a:p>
          <a:p>
            <a:pPr marL="285750" indent="-285750">
              <a:buFont typeface="Arial" panose="020B0604020202020204" pitchFamily="34" charset="0"/>
              <a:buChar char="•"/>
            </a:pPr>
            <a:r>
              <a:rPr lang="en-US" dirty="0">
                <a:hlinkClick r:id="rId5"/>
              </a:rPr>
              <a:t>www.enrollCHC.com</a:t>
            </a:r>
            <a:endParaRPr lang="en-US" dirty="0"/>
          </a:p>
          <a:p>
            <a:pPr marL="285750" indent="-285750">
              <a:buFont typeface="Arial" panose="020B0604020202020204" pitchFamily="34" charset="0"/>
              <a:buChar char="•"/>
            </a:pPr>
            <a:r>
              <a:rPr lang="en-US" dirty="0"/>
              <a:t>Maximus: 1-844-824-3655</a:t>
            </a:r>
          </a:p>
          <a:p>
            <a:pPr marL="285750" indent="-285750">
              <a:buFont typeface="Arial" panose="020B0604020202020204" pitchFamily="34" charset="0"/>
              <a:buChar char="•"/>
            </a:pPr>
            <a:r>
              <a:rPr lang="en-US" dirty="0"/>
              <a:t>Meaningful Contacts</a:t>
            </a:r>
          </a:p>
          <a:p>
            <a:pPr marL="285750" indent="-285750">
              <a:buFont typeface="Arial" panose="020B0604020202020204" pitchFamily="34" charset="0"/>
              <a:buChar char="•"/>
            </a:pPr>
            <a:r>
              <a:rPr lang="en-US" dirty="0"/>
              <a:t>Participant Information Sessions</a:t>
            </a:r>
          </a:p>
          <a:p>
            <a:pPr marL="285750" indent="-285750">
              <a:buFont typeface="Arial" panose="020B0604020202020204" pitchFamily="34" charset="0"/>
              <a:buChar char="•"/>
            </a:pPr>
            <a:r>
              <a:rPr lang="en-US" dirty="0"/>
              <a:t>Online Participant Modules</a:t>
            </a:r>
          </a:p>
          <a:p>
            <a:pPr marL="742950" lvl="1" indent="-285750">
              <a:buFont typeface="Arial" panose="020B0604020202020204" pitchFamily="34" charset="0"/>
              <a:buChar char="•"/>
            </a:pPr>
            <a:r>
              <a:rPr lang="en-US" dirty="0"/>
              <a:t>NFI Dual Training</a:t>
            </a:r>
          </a:p>
          <a:p>
            <a:pPr marL="742950" lvl="1" indent="-285750">
              <a:buFont typeface="Arial" panose="020B0604020202020204" pitchFamily="34" charset="0"/>
              <a:buChar char="•"/>
            </a:pPr>
            <a:r>
              <a:rPr lang="en-US" dirty="0"/>
              <a:t>HCBS Training</a:t>
            </a:r>
          </a:p>
          <a:p>
            <a:pPr marL="742950" lvl="1" indent="-285750">
              <a:buFont typeface="Arial" panose="020B0604020202020204" pitchFamily="34" charset="0"/>
              <a:buChar char="•"/>
            </a:pPr>
            <a:r>
              <a:rPr lang="en-US" dirty="0"/>
              <a:t>Nursing Facility Training</a:t>
            </a:r>
          </a:p>
          <a:p>
            <a:pPr marL="742950" lvl="1" indent="-285750">
              <a:buFont typeface="Arial" panose="020B0604020202020204" pitchFamily="34" charset="0"/>
              <a:buChar char="•"/>
            </a:pPr>
            <a:endParaRPr lang="en-US" dirty="0"/>
          </a:p>
          <a:p>
            <a:pPr marL="742950" lvl="1" indent="-28575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160540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927A6-4D69-45C3-9DE1-D7A8D4AF4C8C}"/>
              </a:ext>
            </a:extLst>
          </p:cNvPr>
          <p:cNvPicPr>
            <a:picLocks noChangeAspect="1"/>
          </p:cNvPicPr>
          <p:nvPr/>
        </p:nvPicPr>
        <p:blipFill rotWithShape="1">
          <a:blip r:embed="rId3"/>
          <a:srcRect l="12648" t="6756" r="12351"/>
          <a:stretch/>
        </p:blipFill>
        <p:spPr>
          <a:xfrm>
            <a:off x="1651379" y="161925"/>
            <a:ext cx="9144000" cy="61577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257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418776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16854-7768-4150-90D4-F2217FA68402}"/>
              </a:ext>
            </a:extLst>
          </p:cNvPr>
          <p:cNvPicPr>
            <a:picLocks noChangeAspect="1"/>
          </p:cNvPicPr>
          <p:nvPr/>
        </p:nvPicPr>
        <p:blipFill rotWithShape="1">
          <a:blip r:embed="rId3"/>
          <a:srcRect l="13993" t="13063" r="5187"/>
          <a:stretch/>
        </p:blipFill>
        <p:spPr>
          <a:xfrm>
            <a:off x="603504" y="161926"/>
            <a:ext cx="10926882" cy="6366574"/>
          </a:xfrm>
          <a:prstGeom prst="rect">
            <a:avLst/>
          </a:prstGeom>
        </p:spPr>
      </p:pic>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15</a:t>
            </a:r>
          </a:p>
        </p:txBody>
      </p:sp>
      <p:sp>
        <p:nvSpPr>
          <p:cNvPr id="4" name="Arrow: Left 3">
            <a:extLst>
              <a:ext uri="{FF2B5EF4-FFF2-40B4-BE49-F238E27FC236}">
                <a16:creationId xmlns:a16="http://schemas.microsoft.com/office/drawing/2014/main" id="{6549A36B-4D7B-45B2-A4DB-E8835FD2E845}"/>
              </a:ext>
            </a:extLst>
          </p:cNvPr>
          <p:cNvSpPr/>
          <p:nvPr/>
        </p:nvSpPr>
        <p:spPr>
          <a:xfrm>
            <a:off x="6591867" y="4622800"/>
            <a:ext cx="1371033" cy="904541"/>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79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1210623" y="2868805"/>
            <a:ext cx="9846066" cy="1532627"/>
          </a:xfrm>
          <a:prstGeom prst="rect">
            <a:avLst/>
          </a:prstGeom>
        </p:spPr>
        <p:txBody>
          <a:bodyPr>
            <a:noAutofit/>
          </a:bodyPr>
          <a:lstStyle/>
          <a:p>
            <a:pPr marL="0" indent="0" algn="ctr">
              <a:lnSpc>
                <a:spcPts val="6000"/>
              </a:lnSpc>
              <a:buNone/>
            </a:pPr>
            <a:r>
              <a:rPr lang="en-US" sz="5400" b="1" spc="-150" dirty="0">
                <a:solidFill>
                  <a:srgbClr val="002060"/>
                </a:solidFill>
                <a:latin typeface="Arial Black" panose="020B0A04020102020204" pitchFamily="34" charset="0"/>
              </a:rPr>
              <a:t>ELECTRONIC VISIT VERIFICATION (EVV)</a:t>
            </a:r>
          </a:p>
        </p:txBody>
      </p:sp>
      <p:sp>
        <p:nvSpPr>
          <p:cNvPr id="2" name="Left Bracket 1"/>
          <p:cNvSpPr/>
          <p:nvPr/>
        </p:nvSpPr>
        <p:spPr>
          <a:xfrm>
            <a:off x="1422389"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eft Bracket 7"/>
          <p:cNvSpPr/>
          <p:nvPr/>
        </p:nvSpPr>
        <p:spPr>
          <a:xfrm flipH="1">
            <a:off x="1051311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09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REQUIREMENTS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332615"/>
            <a:ext cx="10917382" cy="4446586"/>
          </a:xfrm>
          <a:prstGeom prst="rect">
            <a:avLst/>
          </a:prstGeom>
        </p:spPr>
        <p:txBody>
          <a:bodyPr>
            <a:noAutofit/>
          </a:bodyPr>
          <a:lstStyle/>
          <a:p>
            <a:pPr marL="228600" lvl="1">
              <a:lnSpc>
                <a:spcPct val="100000"/>
              </a:lnSpc>
            </a:pPr>
            <a:r>
              <a:rPr lang="en-US" dirty="0">
                <a:solidFill>
                  <a:prstClr val="black"/>
                </a:solidFill>
                <a:latin typeface="+mj-lt"/>
                <a:ea typeface="ＭＳ Ｐゴシック" pitchFamily="-106" charset="-128"/>
              </a:rPr>
              <a:t>Section 12006 of the 21st Century Cures Act requires all states to implement the use of EVV for Medicaid-funded personal care and home health care services. EVV must be implemented for personal care services by January 1, 2020 and for home health care services by January 1, 2023.</a:t>
            </a:r>
          </a:p>
          <a:p>
            <a:pPr marL="228600" lvl="1">
              <a:lnSpc>
                <a:spcPct val="100000"/>
              </a:lnSpc>
            </a:pPr>
            <a:endParaRPr lang="en-US" dirty="0">
              <a:solidFill>
                <a:prstClr val="black"/>
              </a:solidFill>
              <a:latin typeface="Calibri Light" panose="020F0302020204030204"/>
              <a:ea typeface="ＭＳ Ｐゴシック" pitchFamily="-106" charset="-128"/>
            </a:endParaRPr>
          </a:p>
          <a:p>
            <a:pPr marL="228600" lvl="1">
              <a:lnSpc>
                <a:spcPct val="100000"/>
              </a:lnSpc>
            </a:pPr>
            <a:r>
              <a:rPr lang="en-US" dirty="0">
                <a:solidFill>
                  <a:prstClr val="black"/>
                </a:solidFill>
                <a:latin typeface="Calibri Light" panose="020F0302020204030204"/>
                <a:ea typeface="ＭＳ Ｐゴシック" pitchFamily="-106" charset="-128"/>
              </a:rPr>
              <a:t>OLTL waiver services included in the initial implementation of EVV include:</a:t>
            </a:r>
          </a:p>
          <a:p>
            <a:pPr marL="685800" lvl="2">
              <a:lnSpc>
                <a:spcPct val="100000"/>
              </a:lnSpc>
            </a:pPr>
            <a:r>
              <a:rPr lang="en-US" sz="2400" dirty="0">
                <a:solidFill>
                  <a:prstClr val="black"/>
                </a:solidFill>
                <a:latin typeface="Calibri Light" panose="020F0302020204030204"/>
                <a:ea typeface="ＭＳ Ｐゴシック" pitchFamily="-106" charset="-128"/>
              </a:rPr>
              <a:t>Personal Assistance Services (Agency and Participant-Directed Model)</a:t>
            </a:r>
          </a:p>
          <a:p>
            <a:pPr marL="685800" lvl="2">
              <a:lnSpc>
                <a:spcPct val="100000"/>
              </a:lnSpc>
            </a:pPr>
            <a:r>
              <a:rPr lang="en-US" sz="2400" dirty="0">
                <a:solidFill>
                  <a:prstClr val="black"/>
                </a:solidFill>
                <a:latin typeface="Calibri Light" panose="020F0302020204030204"/>
                <a:ea typeface="ＭＳ Ｐゴシック" pitchFamily="-106" charset="-128"/>
              </a:rPr>
              <a:t>Participant-Directed Community Supports</a:t>
            </a:r>
          </a:p>
          <a:p>
            <a:pPr marL="685800" lvl="2">
              <a:lnSpc>
                <a:spcPct val="100000"/>
              </a:lnSpc>
            </a:pPr>
            <a:r>
              <a:rPr lang="en-US" sz="2400" dirty="0">
                <a:solidFill>
                  <a:prstClr val="black"/>
                </a:solidFill>
                <a:latin typeface="Calibri Light" panose="020F0302020204030204"/>
                <a:ea typeface="ＭＳ Ｐゴシック" pitchFamily="-106" charset="-128"/>
              </a:rPr>
              <a:t>Respite (unlicensed settings only) </a:t>
            </a:r>
          </a:p>
          <a:p>
            <a:pPr marL="228600" lvl="1">
              <a:lnSpc>
                <a:spcPct val="100000"/>
              </a:lnSpc>
            </a:pPr>
            <a:endParaRPr lang="en-US" sz="2000" dirty="0">
              <a:solidFill>
                <a:prstClr val="black"/>
              </a:solidFill>
              <a:latin typeface="+mj-lt"/>
              <a:ea typeface="ＭＳ Ｐゴシック" pitchFamily="-106" charset="-128"/>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6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OPEN VENDOR MODEL</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573578" y="1293459"/>
            <a:ext cx="10917382" cy="4446586"/>
          </a:xfrm>
          <a:prstGeom prst="rect">
            <a:avLst/>
          </a:prstGeom>
        </p:spPr>
        <p:txBody>
          <a:bodyPr>
            <a:noAutofit/>
          </a:bodyPr>
          <a:lstStyle/>
          <a:p>
            <a:pPr marL="342900" lvl="1" indent="-342900">
              <a:lnSpc>
                <a:spcPct val="100000"/>
              </a:lnSpc>
            </a:pPr>
            <a:r>
              <a:rPr lang="en-US" dirty="0">
                <a:solidFill>
                  <a:prstClr val="black"/>
                </a:solidFill>
                <a:latin typeface="+mj-lt"/>
                <a:ea typeface="ＭＳ Ｐゴシック" pitchFamily="-106" charset="-128"/>
              </a:rPr>
              <a:t>DHS is working with DXC and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to develop an EVV system that will integrate with </a:t>
            </a:r>
            <a:r>
              <a:rPr lang="en-US" dirty="0" err="1">
                <a:solidFill>
                  <a:prstClr val="black"/>
                </a:solidFill>
                <a:latin typeface="+mj-lt"/>
                <a:ea typeface="ＭＳ Ｐゴシック" pitchFamily="-106" charset="-128"/>
              </a:rPr>
              <a:t>PROMISe</a:t>
            </a:r>
            <a:r>
              <a:rPr lang="en-US" dirty="0">
                <a:solidFill>
                  <a:prstClr val="black"/>
                </a:solidFill>
                <a:latin typeface="+mj-lt"/>
                <a:ea typeface="ＭＳ Ｐゴシック" pitchFamily="-106" charset="-128"/>
              </a:rPr>
              <a:t>, our existing Medicaid Management Information System.</a:t>
            </a:r>
          </a:p>
          <a:p>
            <a:pPr marL="342900" lvl="1" indent="-342900">
              <a:lnSpc>
                <a:spcPct val="100000"/>
              </a:lnSpc>
            </a:pPr>
            <a:r>
              <a:rPr lang="en-US" dirty="0">
                <a:solidFill>
                  <a:prstClr val="black"/>
                </a:solidFill>
                <a:latin typeface="+mj-lt"/>
                <a:ea typeface="ＭＳ Ｐゴシック" pitchFamily="-106" charset="-128"/>
              </a:rPr>
              <a:t>Providers may use other EVV vendors/systems (Alternate EVV). </a:t>
            </a:r>
          </a:p>
          <a:p>
            <a:pPr marL="342900" lvl="1" indent="-342900">
              <a:lnSpc>
                <a:spcPct val="100000"/>
              </a:lnSpc>
            </a:pPr>
            <a:r>
              <a:rPr lang="en-US" dirty="0">
                <a:solidFill>
                  <a:prstClr val="black"/>
                </a:solidFill>
                <a:latin typeface="+mj-lt"/>
                <a:ea typeface="ＭＳ Ｐゴシック" pitchFamily="-106" charset="-128"/>
              </a:rPr>
              <a:t>Alternate EVV systems will need to capture the six required items under the Cures Act and will need to meet DHS system data requirements outlined in the technical specification documents.</a:t>
            </a:r>
          </a:p>
          <a:p>
            <a:pPr marL="0" lvl="1" indent="0">
              <a:lnSpc>
                <a:spcPct val="100000"/>
              </a:lnSpc>
              <a:buNone/>
            </a:pPr>
            <a:endParaRPr lang="en-US"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90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NEXT STEPS FOR PROVIDERS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138112" y="1080695"/>
            <a:ext cx="10917382" cy="4446586"/>
          </a:xfrm>
          <a:prstGeom prst="rect">
            <a:avLst/>
          </a:prstGeom>
        </p:spPr>
        <p:txBody>
          <a:bodyPr>
            <a:noAutofit/>
          </a:bodyPr>
          <a:lstStyle/>
          <a:p>
            <a:pPr marL="457200" lvl="2" indent="0">
              <a:lnSpc>
                <a:spcPct val="100000"/>
              </a:lnSpc>
              <a:buNone/>
            </a:pPr>
            <a:r>
              <a:rPr lang="en-US" sz="2200" b="1" cap="all" dirty="0">
                <a:solidFill>
                  <a:srgbClr val="569FD3"/>
                </a:solidFill>
                <a:latin typeface="Arial Black" panose="020B0A04020102020204" pitchFamily="34" charset="0"/>
              </a:rPr>
              <a:t>PROVIDERS USING THE DHS EVV SYSTEM OR CHC-MCO System</a:t>
            </a:r>
          </a:p>
          <a:p>
            <a:pPr marL="457200" lvl="2" indent="0">
              <a:lnSpc>
                <a:spcPct val="100000"/>
              </a:lnSpc>
              <a:buNone/>
            </a:pPr>
            <a:endParaRPr lang="en-US" dirty="0">
              <a:solidFill>
                <a:prstClr val="black"/>
              </a:solidFill>
              <a:latin typeface="+mj-lt"/>
              <a:ea typeface="ＭＳ Ｐゴシック" pitchFamily="-106" charset="-128"/>
            </a:endParaRPr>
          </a:p>
          <a:p>
            <a:pPr marL="457200" lvl="2" indent="0">
              <a:lnSpc>
                <a:spcPct val="100000"/>
              </a:lnSpc>
              <a:buNone/>
            </a:pPr>
            <a:r>
              <a:rPr lang="en-US" dirty="0">
                <a:solidFill>
                  <a:prstClr val="black"/>
                </a:solidFill>
                <a:latin typeface="+mj-lt"/>
                <a:ea typeface="ＭＳ Ｐゴシック" pitchFamily="-106" charset="-128"/>
              </a:rPr>
              <a:t>Fee-For-Service Providers (OBRA Waiver and Act 150 Program)</a:t>
            </a:r>
          </a:p>
          <a:p>
            <a:pPr marL="800100" lvl="2" indent="-342900">
              <a:lnSpc>
                <a:spcPct val="100000"/>
              </a:lnSpc>
            </a:pPr>
            <a:r>
              <a:rPr lang="en-US" dirty="0">
                <a:solidFill>
                  <a:prstClr val="black"/>
                </a:solidFill>
                <a:latin typeface="+mj-lt"/>
                <a:ea typeface="ＭＳ Ｐゴシック" pitchFamily="-106" charset="-128"/>
              </a:rPr>
              <a:t>The 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training registration is now open for providers electing to use the 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for the OBRA waiver and Act 150 program. Providers using the DHS system must complete this training in order to begin setting up their agency accounts and security permissions. The DHS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system is only available for Fee-For-Service providers.</a:t>
            </a:r>
          </a:p>
          <a:p>
            <a:pPr marL="1143000" lvl="3">
              <a:lnSpc>
                <a:spcPct val="100000"/>
              </a:lnSpc>
            </a:pPr>
            <a:r>
              <a:rPr lang="en-US" sz="2000" dirty="0">
                <a:solidFill>
                  <a:prstClr val="black"/>
                </a:solidFill>
                <a:latin typeface="+mj-lt"/>
                <a:ea typeface="ＭＳ Ｐゴシック" pitchFamily="-106" charset="-128"/>
              </a:rPr>
              <a:t>Three types of training will be available: </a:t>
            </a:r>
          </a:p>
          <a:p>
            <a:pPr marL="1600200" lvl="4">
              <a:lnSpc>
                <a:spcPct val="100000"/>
              </a:lnSpc>
            </a:pPr>
            <a:r>
              <a:rPr lang="en-US" sz="2000" dirty="0">
                <a:solidFill>
                  <a:prstClr val="black"/>
                </a:solidFill>
                <a:latin typeface="+mj-lt"/>
                <a:ea typeface="ＭＳ Ｐゴシック" pitchFamily="-106" charset="-128"/>
              </a:rPr>
              <a:t>in-person, class-room style training offered at regional locations</a:t>
            </a:r>
          </a:p>
          <a:p>
            <a:pPr marL="1600200" lvl="4">
              <a:lnSpc>
                <a:spcPct val="100000"/>
              </a:lnSpc>
            </a:pPr>
            <a:r>
              <a:rPr lang="en-US" sz="2000" dirty="0">
                <a:solidFill>
                  <a:prstClr val="black"/>
                </a:solidFill>
                <a:latin typeface="+mj-lt"/>
                <a:ea typeface="ＭＳ Ｐゴシック" pitchFamily="-106" charset="-128"/>
              </a:rPr>
              <a:t>instructor-led webinars</a:t>
            </a:r>
          </a:p>
          <a:p>
            <a:pPr marL="1600200" lvl="4">
              <a:lnSpc>
                <a:spcPct val="100000"/>
              </a:lnSpc>
            </a:pPr>
            <a:r>
              <a:rPr lang="en-US" sz="2000" dirty="0">
                <a:solidFill>
                  <a:prstClr val="black"/>
                </a:solidFill>
                <a:latin typeface="+mj-lt"/>
                <a:ea typeface="ＭＳ Ｐゴシック" pitchFamily="-106" charset="-128"/>
              </a:rPr>
              <a:t>self-paced on-line training</a:t>
            </a:r>
          </a:p>
          <a:p>
            <a:pPr marL="685800" lvl="2">
              <a:lnSpc>
                <a:spcPct val="100000"/>
              </a:lnSpc>
            </a:pPr>
            <a:r>
              <a:rPr lang="en-US" sz="2200" dirty="0">
                <a:solidFill>
                  <a:prstClr val="black"/>
                </a:solidFill>
                <a:latin typeface="+mj-lt"/>
                <a:ea typeface="ＭＳ Ｐゴシック" pitchFamily="-106" charset="-128"/>
              </a:rPr>
              <a:t>Current CHC Providers and Aging, Attendant Care, and Independence Waiver Providers</a:t>
            </a:r>
          </a:p>
          <a:p>
            <a:pPr marL="1143000" lvl="3">
              <a:lnSpc>
                <a:spcPct val="100000"/>
              </a:lnSpc>
            </a:pPr>
            <a:r>
              <a:rPr lang="en-US" sz="2000" dirty="0">
                <a:solidFill>
                  <a:prstClr val="black"/>
                </a:solidFill>
                <a:latin typeface="+mj-lt"/>
                <a:ea typeface="ＭＳ Ｐゴシック" pitchFamily="-106" charset="-128"/>
              </a:rPr>
              <a:t>If providers are electing to use the </a:t>
            </a:r>
            <a:r>
              <a:rPr lang="en-US" sz="2000" dirty="0" err="1">
                <a:solidFill>
                  <a:prstClr val="black"/>
                </a:solidFill>
                <a:latin typeface="+mj-lt"/>
                <a:ea typeface="ＭＳ Ｐゴシック" pitchFamily="-106" charset="-128"/>
              </a:rPr>
              <a:t>HHAeXchange</a:t>
            </a:r>
            <a:r>
              <a:rPr lang="en-US" sz="2000" dirty="0">
                <a:solidFill>
                  <a:prstClr val="black"/>
                </a:solidFill>
                <a:latin typeface="+mj-lt"/>
                <a:ea typeface="ＭＳ Ｐゴシック" pitchFamily="-106" charset="-128"/>
              </a:rPr>
              <a:t> EVV system offered by the MCOs, providers must work with the MCOs to complete training and other onboarding requirements.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6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1052840"/>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sz="2000" dirty="0">
                <a:latin typeface="+mj-lt"/>
              </a:rPr>
              <a:t>CHC Phase 3 Implementation Updates</a:t>
            </a:r>
          </a:p>
          <a:p>
            <a:pPr marL="228600" lvl="1">
              <a:lnSpc>
                <a:spcPct val="100000"/>
              </a:lnSpc>
            </a:pPr>
            <a:r>
              <a:rPr lang="en-US" sz="2000" dirty="0">
                <a:latin typeface="+mj-lt"/>
              </a:rPr>
              <a:t>Electronic Visit Verification (EVV) Updates</a:t>
            </a: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52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457686"/>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NEXT STEPS FOR PROVIDERS</a:t>
            </a:r>
          </a:p>
        </p:txBody>
      </p:sp>
      <p:sp>
        <p:nvSpPr>
          <p:cNvPr id="12" name="Rectangle 11"/>
          <p:cNvSpPr/>
          <p:nvPr/>
        </p:nvSpPr>
        <p:spPr>
          <a:xfrm>
            <a:off x="0" y="492615"/>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130870" y="1070606"/>
            <a:ext cx="10917382" cy="4446586"/>
          </a:xfrm>
          <a:prstGeom prst="rect">
            <a:avLst/>
          </a:prstGeom>
        </p:spPr>
        <p:txBody>
          <a:bodyPr>
            <a:noAutofit/>
          </a:bodyPr>
          <a:lstStyle/>
          <a:p>
            <a:pPr marL="457200" lvl="2" indent="0">
              <a:lnSpc>
                <a:spcPct val="100000"/>
              </a:lnSpc>
              <a:buNone/>
            </a:pPr>
            <a:r>
              <a:rPr lang="en-US" sz="2400" b="1" cap="all" dirty="0">
                <a:solidFill>
                  <a:srgbClr val="569FD3"/>
                </a:solidFill>
                <a:latin typeface="Arial Black" panose="020B0A04020102020204" pitchFamily="34" charset="0"/>
              </a:rPr>
              <a:t>PROVIDERS USING AN ALTERNATE System</a:t>
            </a:r>
          </a:p>
          <a:p>
            <a:pPr marL="457200" lvl="2" indent="0">
              <a:lnSpc>
                <a:spcPct val="100000"/>
              </a:lnSpc>
              <a:buNone/>
            </a:pPr>
            <a:endParaRPr lang="en-US" dirty="0">
              <a:solidFill>
                <a:prstClr val="black"/>
              </a:solidFill>
              <a:latin typeface="+mj-lt"/>
              <a:ea typeface="ＭＳ Ｐゴシック" pitchFamily="-106" charset="-128"/>
            </a:endParaRPr>
          </a:p>
          <a:p>
            <a:pPr marL="685800" lvl="2">
              <a:lnSpc>
                <a:spcPct val="100000"/>
              </a:lnSpc>
            </a:pPr>
            <a:r>
              <a:rPr lang="en-US" dirty="0">
                <a:solidFill>
                  <a:prstClr val="black"/>
                </a:solidFill>
                <a:latin typeface="+mj-lt"/>
                <a:ea typeface="ＭＳ Ｐゴシック" pitchFamily="-106" charset="-128"/>
              </a:rPr>
              <a:t>Fee-For-Service (OBRA Waiver and Act 150 Program)</a:t>
            </a:r>
          </a:p>
          <a:p>
            <a:pPr marL="1143000" lvl="3">
              <a:lnSpc>
                <a:spcPct val="100000"/>
              </a:lnSpc>
            </a:pPr>
            <a:r>
              <a:rPr lang="en-US" dirty="0">
                <a:solidFill>
                  <a:prstClr val="black"/>
                </a:solidFill>
                <a:latin typeface="+mj-lt"/>
                <a:ea typeface="ＭＳ Ｐゴシック" pitchFamily="-106" charset="-128"/>
              </a:rPr>
              <a:t>The DHS Aggregator will receive information from Alternate EVV systems being used by providers in fee-for-service programs.</a:t>
            </a:r>
          </a:p>
          <a:p>
            <a:pPr marL="1143000" lvl="3">
              <a:lnSpc>
                <a:spcPct val="100000"/>
              </a:lnSpc>
            </a:pPr>
            <a:r>
              <a:rPr lang="en-US" dirty="0">
                <a:solidFill>
                  <a:prstClr val="black"/>
                </a:solidFill>
                <a:latin typeface="+mj-lt"/>
                <a:ea typeface="ＭＳ Ｐゴシック" pitchFamily="-106" charset="-128"/>
              </a:rPr>
              <a:t>Providers should contact </a:t>
            </a:r>
            <a:r>
              <a:rPr lang="en-US" dirty="0" err="1">
                <a:solidFill>
                  <a:prstClr val="black"/>
                </a:solidFill>
                <a:latin typeface="+mj-lt"/>
                <a:ea typeface="ＭＳ Ｐゴシック" pitchFamily="-106" charset="-128"/>
              </a:rPr>
              <a:t>Sandata</a:t>
            </a:r>
            <a:r>
              <a:rPr lang="en-US" dirty="0">
                <a:solidFill>
                  <a:prstClr val="black"/>
                </a:solidFill>
                <a:latin typeface="+mj-lt"/>
                <a:ea typeface="ＭＳ Ｐゴシック" pitchFamily="-106" charset="-128"/>
              </a:rPr>
              <a:t> at 1-855-705-2407 to complete third party system integration activities for fee-for-service programs.</a:t>
            </a:r>
          </a:p>
          <a:p>
            <a:pPr marL="914400" lvl="3" indent="0">
              <a:lnSpc>
                <a:spcPct val="100000"/>
              </a:lnSpc>
              <a:buNone/>
            </a:pPr>
            <a:endParaRPr lang="en-US" dirty="0">
              <a:solidFill>
                <a:prstClr val="black"/>
              </a:solidFill>
              <a:latin typeface="+mj-lt"/>
              <a:ea typeface="ＭＳ Ｐゴシック" pitchFamily="-106" charset="-128"/>
            </a:endParaRPr>
          </a:p>
          <a:p>
            <a:pPr marL="685800" lvl="2">
              <a:lnSpc>
                <a:spcPct val="100000"/>
              </a:lnSpc>
            </a:pPr>
            <a:r>
              <a:rPr lang="en-US" dirty="0">
                <a:solidFill>
                  <a:prstClr val="black"/>
                </a:solidFill>
                <a:latin typeface="+mj-lt"/>
                <a:ea typeface="ＭＳ Ｐゴシック" pitchFamily="-106" charset="-128"/>
              </a:rPr>
              <a:t>Current CHC Providers and Aging, Attendant Care, and Independence Waiver Providers</a:t>
            </a:r>
          </a:p>
          <a:p>
            <a:pPr marL="1143000" lvl="3">
              <a:lnSpc>
                <a:spcPct val="100000"/>
              </a:lnSpc>
            </a:pPr>
            <a:r>
              <a:rPr lang="en-US" dirty="0">
                <a:solidFill>
                  <a:prstClr val="black"/>
                </a:solidFill>
                <a:latin typeface="+mj-lt"/>
                <a:ea typeface="ＭＳ Ｐゴシック" pitchFamily="-106" charset="-128"/>
              </a:rPr>
              <a:t>Providers using Alternate EVV systems in CHC will need to send their EVV data the CHC-MCOs.</a:t>
            </a:r>
          </a:p>
          <a:p>
            <a:pPr marL="1143000" lvl="3">
              <a:lnSpc>
                <a:spcPct val="100000"/>
              </a:lnSpc>
            </a:pPr>
            <a:r>
              <a:rPr lang="en-US" dirty="0">
                <a:solidFill>
                  <a:prstClr val="black"/>
                </a:solidFill>
                <a:latin typeface="+mj-lt"/>
                <a:ea typeface="ＭＳ Ｐゴシック" pitchFamily="-106" charset="-128"/>
              </a:rPr>
              <a:t>Providers should contact </a:t>
            </a:r>
            <a:r>
              <a:rPr lang="en-US" dirty="0" err="1">
                <a:solidFill>
                  <a:prstClr val="black"/>
                </a:solidFill>
                <a:latin typeface="+mj-lt"/>
                <a:ea typeface="ＭＳ Ｐゴシック" pitchFamily="-106" charset="-128"/>
              </a:rPr>
              <a:t>HHAeXchange</a:t>
            </a:r>
            <a:r>
              <a:rPr lang="en-US" dirty="0">
                <a:solidFill>
                  <a:prstClr val="black"/>
                </a:solidFill>
                <a:latin typeface="+mj-lt"/>
                <a:ea typeface="ＭＳ Ｐゴシック" pitchFamily="-106" charset="-128"/>
              </a:rPr>
              <a:t> at </a:t>
            </a:r>
            <a:r>
              <a:rPr lang="en-US" dirty="0">
                <a:solidFill>
                  <a:prstClr val="black"/>
                </a:solidFill>
                <a:latin typeface="+mj-lt"/>
                <a:ea typeface="ＭＳ Ｐゴシック" pitchFamily="-106" charset="-128"/>
                <a:hlinkClick r:id="rId3"/>
              </a:rPr>
              <a:t>EDIsupport@hhaexchange.com</a:t>
            </a:r>
            <a:r>
              <a:rPr lang="en-US" dirty="0">
                <a:solidFill>
                  <a:prstClr val="black"/>
                </a:solidFill>
                <a:latin typeface="+mj-lt"/>
                <a:ea typeface="ＭＳ Ｐゴシック" pitchFamily="-106" charset="-128"/>
              </a:rPr>
              <a:t> to complete third party system integration activities for CHC.</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7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EVV RESOURCES</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848526"/>
            <a:ext cx="10917382" cy="4446586"/>
          </a:xfrm>
          <a:prstGeom prst="rect">
            <a:avLst/>
          </a:prstGeom>
        </p:spPr>
        <p:txBody>
          <a:bodyPr>
            <a:noAutofit/>
          </a:bodyPr>
          <a:lstStyle/>
          <a:p>
            <a:pPr marL="0" lvl="1" indent="0">
              <a:lnSpc>
                <a:spcPct val="100000"/>
              </a:lnSpc>
              <a:buNone/>
            </a:pPr>
            <a:endParaRPr lang="en-US" sz="1800" dirty="0">
              <a:solidFill>
                <a:prstClr val="black"/>
              </a:solidFill>
              <a:latin typeface="+mj-lt"/>
              <a:ea typeface="ＭＳ Ｐゴシック" pitchFamily="-106" charset="-128"/>
            </a:endParaRPr>
          </a:p>
          <a:p>
            <a:pPr marL="0" lvl="1" indent="0">
              <a:lnSpc>
                <a:spcPct val="100000"/>
              </a:lnSpc>
              <a:buNone/>
            </a:pPr>
            <a:endParaRPr lang="en-US" sz="18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FAQs, technical specifications, and other resources are available at: </a:t>
            </a:r>
            <a:r>
              <a:rPr lang="en-US" sz="2000" dirty="0">
                <a:solidFill>
                  <a:prstClr val="black"/>
                </a:solidFill>
                <a:latin typeface="+mj-lt"/>
                <a:ea typeface="ＭＳ Ｐゴシック" pitchFamily="-106" charset="-128"/>
                <a:hlinkClick r:id="rId3"/>
              </a:rPr>
              <a:t>http://www.dhs.pa.gov/provider/billinginformation/electronicvisitverification/</a:t>
            </a:r>
            <a:endParaRPr lang="en-US" sz="2000" dirty="0">
              <a:solidFill>
                <a:prstClr val="black"/>
              </a:solidFill>
              <a:latin typeface="+mj-lt"/>
              <a:ea typeface="ＭＳ Ｐゴシック" pitchFamily="-106" charset="-128"/>
            </a:endParaRPr>
          </a:p>
          <a:p>
            <a:pPr marL="0" lvl="1" indent="0">
              <a:lnSpc>
                <a:spcPct val="100000"/>
              </a:lnSpc>
              <a:buNone/>
            </a:pPr>
            <a:endParaRPr lang="en-US" sz="20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For specific questions regarding EVV and to subscribe to the EVV listserv, </a:t>
            </a:r>
            <a:r>
              <a:rPr lang="en-US" sz="2000">
                <a:solidFill>
                  <a:prstClr val="black"/>
                </a:solidFill>
                <a:latin typeface="+mj-lt"/>
                <a:ea typeface="ＭＳ Ｐゴシック" pitchFamily="-106" charset="-128"/>
              </a:rPr>
              <a:t>please contact: </a:t>
            </a:r>
            <a:br>
              <a:rPr lang="en-US" sz="2000" dirty="0">
                <a:solidFill>
                  <a:prstClr val="black"/>
                </a:solidFill>
                <a:latin typeface="+mj-lt"/>
                <a:ea typeface="ＭＳ Ｐゴシック" pitchFamily="-106" charset="-128"/>
              </a:rPr>
            </a:br>
            <a:r>
              <a:rPr lang="en-US" sz="2000" dirty="0">
                <a:solidFill>
                  <a:prstClr val="black"/>
                </a:solidFill>
                <a:latin typeface="+mj-lt"/>
                <a:ea typeface="ＭＳ Ｐゴシック" pitchFamily="-106" charset="-128"/>
                <a:hlinkClick r:id="rId4"/>
              </a:rPr>
              <a:t>RA-PWEVVNotice@pa.gov</a:t>
            </a:r>
            <a:endParaRPr lang="en-US" sz="2000" dirty="0">
              <a:solidFill>
                <a:prstClr val="black"/>
              </a:solidFill>
              <a:latin typeface="+mj-lt"/>
              <a:ea typeface="ＭＳ Ｐゴシック" pitchFamily="-106" charset="-128"/>
            </a:endParaRPr>
          </a:p>
          <a:p>
            <a:pPr marL="228600" lvl="1">
              <a:lnSpc>
                <a:spcPct val="100000"/>
              </a:lnSpc>
            </a:pPr>
            <a:endParaRPr lang="en-US" sz="2000" dirty="0">
              <a:solidFill>
                <a:prstClr val="black"/>
              </a:solidFill>
              <a:latin typeface="+mj-lt"/>
              <a:ea typeface="ＭＳ Ｐゴシック" pitchFamily="-106" charset="-128"/>
            </a:endParaRPr>
          </a:p>
          <a:p>
            <a:pPr marL="228600" lvl="1">
              <a:lnSpc>
                <a:spcPct val="100000"/>
              </a:lnSpc>
            </a:pPr>
            <a:r>
              <a:rPr lang="en-US" sz="2000" dirty="0">
                <a:solidFill>
                  <a:prstClr val="black"/>
                </a:solidFill>
                <a:latin typeface="+mj-lt"/>
                <a:ea typeface="ＭＳ Ｐゴシック" pitchFamily="-106" charset="-128"/>
              </a:rPr>
              <a:t>Upcoming EVV Public Meetings:</a:t>
            </a:r>
          </a:p>
          <a:p>
            <a:pPr marL="685800" lvl="2">
              <a:lnSpc>
                <a:spcPct val="100000"/>
              </a:lnSpc>
            </a:pPr>
            <a:r>
              <a:rPr lang="en-US" dirty="0">
                <a:solidFill>
                  <a:prstClr val="black"/>
                </a:solidFill>
                <a:latin typeface="+mj-lt"/>
                <a:ea typeface="ＭＳ Ｐゴシック" pitchFamily="-106" charset="-128"/>
              </a:rPr>
              <a:t>Tuesday September 23, 2019 from 1:00 to 3:00PM</a:t>
            </a:r>
          </a:p>
          <a:p>
            <a:pPr marL="685800" lvl="2">
              <a:lnSpc>
                <a:spcPct val="100000"/>
              </a:lnSpc>
            </a:pPr>
            <a:r>
              <a:rPr lang="en-US" dirty="0">
                <a:solidFill>
                  <a:prstClr val="black"/>
                </a:solidFill>
                <a:latin typeface="+mj-lt"/>
                <a:ea typeface="ＭＳ Ｐゴシック" pitchFamily="-106" charset="-128"/>
              </a:rPr>
              <a:t>Tuesday October 22, 2019 from 1:00 to 3:30PM</a:t>
            </a: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0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22</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CHC 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23</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CHC MCO CONTACT INFORMATION</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665018" y="1234275"/>
            <a:ext cx="10914612" cy="3477875"/>
          </a:xfrm>
          <a:prstGeom prst="rect">
            <a:avLst/>
          </a:prstGeom>
          <a:noFill/>
        </p:spPr>
        <p:txBody>
          <a:bodyPr wrap="square" rtlCol="0" anchor="ctr">
            <a:spAutoFit/>
          </a:bodyPr>
          <a:lstStyle/>
          <a:p>
            <a:pPr marL="342900" indent="-342900" algn="just">
              <a:buFont typeface="Wingdings" panose="05000000000000000000" pitchFamily="2" charset="2"/>
              <a:buChar char="Ø"/>
            </a:pPr>
            <a:r>
              <a:rPr lang="en-US" sz="2400" b="1" dirty="0">
                <a:solidFill>
                  <a:srgbClr val="000000"/>
                </a:solidFill>
                <a:latin typeface="+mj-lt"/>
              </a:rPr>
              <a:t>AmeriHealth Caritas/Keystone First | </a:t>
            </a:r>
            <a:r>
              <a:rPr lang="en-US" sz="2400" b="1" dirty="0">
                <a:solidFill>
                  <a:srgbClr val="000000"/>
                </a:solidFill>
                <a:latin typeface="+mj-lt"/>
                <a:hlinkClick r:id="rId4"/>
              </a:rPr>
              <a:t>CHCProviders@amerihealthcaritas.com</a:t>
            </a:r>
            <a:endParaRPr lang="en-US" sz="2400" b="1" dirty="0">
              <a:solidFill>
                <a:srgbClr val="000000"/>
              </a:solidFill>
              <a:latin typeface="+mj-lt"/>
            </a:endParaRPr>
          </a:p>
          <a:p>
            <a:pPr marL="339725" algn="just"/>
            <a:r>
              <a:rPr lang="en-US" sz="2400" b="1" dirty="0">
                <a:solidFill>
                  <a:srgbClr val="000000"/>
                </a:solidFill>
                <a:latin typeface="+mj-lt"/>
                <a:hlinkClick r:id="rId5"/>
              </a:rPr>
              <a:t>www.amerihealthcaritaschc.com</a:t>
            </a:r>
            <a:r>
              <a:rPr lang="en-US" sz="2400" b="1" dirty="0">
                <a:solidFill>
                  <a:srgbClr val="000000"/>
                </a:solidFill>
                <a:latin typeface="+mj-lt"/>
              </a:rPr>
              <a:t> - 1-800-521-6007 (TTY 1-855-235-5112)</a:t>
            </a:r>
            <a:endParaRPr lang="en-US" sz="2400" dirty="0">
              <a:solidFill>
                <a:srgbClr val="000000"/>
              </a:solidFill>
              <a:latin typeface="+mj-lt"/>
            </a:endParaRPr>
          </a:p>
          <a:p>
            <a:pPr marL="342900" indent="-342900">
              <a:buFont typeface="Wingdings" panose="05000000000000000000" pitchFamily="2" charset="2"/>
              <a:buChar char="Ø"/>
            </a:pPr>
            <a:endParaRPr lang="en-US" sz="2800" b="1" dirty="0">
              <a:solidFill>
                <a:srgbClr val="000000"/>
              </a:solidFill>
              <a:latin typeface="+mj-lt"/>
            </a:endParaRPr>
          </a:p>
          <a:p>
            <a:pPr marL="342900" indent="-342900">
              <a:buFont typeface="Wingdings" panose="05000000000000000000" pitchFamily="2" charset="2"/>
              <a:buChar char="Ø"/>
            </a:pPr>
            <a:r>
              <a:rPr lang="en-US" sz="2400" b="1" dirty="0">
                <a:solidFill>
                  <a:srgbClr val="000000"/>
                </a:solidFill>
                <a:latin typeface="+mj-lt"/>
              </a:rPr>
              <a:t>Pennsylvania Health and Wellness (Centene) | </a:t>
            </a:r>
            <a:r>
              <a:rPr lang="en-US" sz="2400" b="1" dirty="0">
                <a:solidFill>
                  <a:srgbClr val="000000"/>
                </a:solidFill>
                <a:latin typeface="+mj-lt"/>
                <a:hlinkClick r:id="rId6"/>
              </a:rPr>
              <a:t>information@pahealthwellness.com</a:t>
            </a:r>
            <a:endParaRPr lang="en-US" sz="2400" b="1" dirty="0">
              <a:solidFill>
                <a:srgbClr val="000000"/>
              </a:solidFill>
              <a:latin typeface="+mj-lt"/>
            </a:endParaRPr>
          </a:p>
          <a:p>
            <a:pPr marL="339725"/>
            <a:r>
              <a:rPr lang="en-US" sz="2400" b="1" dirty="0">
                <a:solidFill>
                  <a:srgbClr val="000000"/>
                </a:solidFill>
                <a:latin typeface="+mj-lt"/>
                <a:hlinkClick r:id="rId7"/>
              </a:rPr>
              <a:t>www.PAHealthWellness.com</a:t>
            </a:r>
            <a:r>
              <a:rPr lang="en-US" sz="2400" b="1" dirty="0">
                <a:solidFill>
                  <a:srgbClr val="000000"/>
                </a:solidFill>
                <a:latin typeface="+mj-lt"/>
              </a:rPr>
              <a:t> – 1-844-626-6813 (TTY 1-844-349-8916) </a:t>
            </a:r>
            <a:endParaRPr lang="en-US" sz="2400" dirty="0">
              <a:solidFill>
                <a:srgbClr val="000000"/>
              </a:solidFill>
              <a:latin typeface="+mj-lt"/>
            </a:endParaRPr>
          </a:p>
          <a:p>
            <a:endParaRPr lang="en-US" sz="2400" b="1" dirty="0">
              <a:solidFill>
                <a:srgbClr val="000000"/>
              </a:solidFill>
              <a:latin typeface="+mj-lt"/>
            </a:endParaRPr>
          </a:p>
          <a:p>
            <a:pPr marL="342900" indent="-342900">
              <a:buFont typeface="Wingdings" panose="05000000000000000000" pitchFamily="2" charset="2"/>
              <a:buChar char="Ø"/>
            </a:pPr>
            <a:r>
              <a:rPr lang="en-US" sz="2400" b="1" dirty="0">
                <a:solidFill>
                  <a:srgbClr val="000000"/>
                </a:solidFill>
                <a:latin typeface="+mj-lt"/>
              </a:rPr>
              <a:t>UPMC Community HealthChoices | </a:t>
            </a:r>
            <a:r>
              <a:rPr lang="en-US" sz="2400" b="1" u="sng" dirty="0">
                <a:solidFill>
                  <a:srgbClr val="000000"/>
                </a:solidFill>
                <a:latin typeface="+mj-lt"/>
                <a:hlinkClick r:id="rId8"/>
              </a:rPr>
              <a:t>CHCProviders@UPMC.edu</a:t>
            </a:r>
            <a:endParaRPr lang="en-US" sz="2400" b="1" u="sng" dirty="0">
              <a:solidFill>
                <a:srgbClr val="000000"/>
              </a:solidFill>
              <a:latin typeface="+mj-lt"/>
            </a:endParaRPr>
          </a:p>
          <a:p>
            <a:pPr marL="339725"/>
            <a:r>
              <a:rPr lang="en-US" sz="2400" b="1" u="sng" dirty="0">
                <a:solidFill>
                  <a:srgbClr val="000000"/>
                </a:solidFill>
                <a:latin typeface="+mj-lt"/>
                <a:hlinkClick r:id="rId9"/>
              </a:rPr>
              <a:t>www.upmchealthplan.com/chc</a:t>
            </a:r>
            <a:r>
              <a:rPr lang="en-US" sz="2400" b="1" u="sng" dirty="0">
                <a:solidFill>
                  <a:srgbClr val="000000"/>
                </a:solidFill>
                <a:latin typeface="+mj-lt"/>
              </a:rPr>
              <a:t> </a:t>
            </a:r>
            <a:r>
              <a:rPr lang="en-US" sz="2400" b="1" dirty="0">
                <a:solidFill>
                  <a:srgbClr val="000000"/>
                </a:solidFill>
                <a:latin typeface="+mj-lt"/>
              </a:rPr>
              <a:t> - 1-844-860-9303 (TTY 1-866-407-8762) </a:t>
            </a:r>
            <a:endParaRPr lang="en-US" sz="2400" b="1" u="sng" dirty="0">
              <a:solidFill>
                <a:srgbClr val="000000"/>
              </a:solidFill>
              <a:latin typeface="+mj-lt"/>
            </a:endParaRPr>
          </a:p>
          <a:p>
            <a:endParaRPr lang="en-US" sz="2400" dirty="0">
              <a:solidFill>
                <a:srgbClr val="000000"/>
              </a:solidFill>
              <a:latin typeface="+mj-lt"/>
            </a:endParaRPr>
          </a:p>
        </p:txBody>
      </p:sp>
    </p:spTree>
    <p:extLst>
      <p:ext uri="{BB962C8B-B14F-4D97-AF65-F5344CB8AC3E}">
        <p14:creationId xmlns:p14="http://schemas.microsoft.com/office/powerpoint/2010/main" val="388129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1774210" y="2885583"/>
            <a:ext cx="874821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PHASE 3</a:t>
            </a:r>
            <a:br>
              <a:rPr lang="en-US" sz="6600" b="1" spc="-150" dirty="0">
                <a:solidFill>
                  <a:srgbClr val="002060"/>
                </a:solidFill>
                <a:latin typeface="Arial Black" panose="020B0A04020102020204" pitchFamily="34" charset="0"/>
              </a:rPr>
            </a:br>
            <a:r>
              <a:rPr lang="en-US" sz="6600" b="1" spc="-150" dirty="0">
                <a:solidFill>
                  <a:srgbClr val="002060"/>
                </a:solidFill>
                <a:latin typeface="Arial Black" panose="020B0A04020102020204" pitchFamily="34" charset="0"/>
              </a:rPr>
              <a:t>IMPLEMENTATION</a:t>
            </a:r>
          </a:p>
        </p:txBody>
      </p:sp>
      <p:sp>
        <p:nvSpPr>
          <p:cNvPr id="2" name="Left Bracket 1"/>
          <p:cNvSpPr/>
          <p:nvPr/>
        </p:nvSpPr>
        <p:spPr>
          <a:xfrm>
            <a:off x="1717505"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eft Bracket 7"/>
          <p:cNvSpPr/>
          <p:nvPr/>
        </p:nvSpPr>
        <p:spPr>
          <a:xfrm flipH="1">
            <a:off x="10304143"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8610600" y="61405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5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143,004</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96</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262" y="2323591"/>
            <a:ext cx="2406935"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70%</a:t>
            </a:r>
          </a:p>
          <a:p>
            <a:r>
              <a:rPr lang="en-US" sz="2800" dirty="0">
                <a:latin typeface="Arial Black" panose="020B0A04020102020204" pitchFamily="34" charset="0"/>
              </a:rPr>
              <a:t>99,887</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16%</a:t>
            </a:r>
          </a:p>
          <a:p>
            <a:pPr algn="r"/>
            <a:r>
              <a:rPr lang="en-US" sz="2800" dirty="0">
                <a:latin typeface="Arial Black" panose="020B0A04020102020204" pitchFamily="34" charset="0"/>
              </a:rPr>
              <a:t>23,323</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10%</a:t>
            </a:r>
          </a:p>
          <a:p>
            <a:r>
              <a:rPr lang="en-US" sz="2800" dirty="0">
                <a:latin typeface="Arial Black" panose="020B0A04020102020204" pitchFamily="34" charset="0"/>
              </a:rPr>
              <a:t>14,609</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3%</a:t>
            </a:r>
          </a:p>
          <a:p>
            <a:pPr algn="r"/>
            <a:r>
              <a:rPr lang="en-US" sz="2800" dirty="0">
                <a:latin typeface="Arial Black" panose="020B0A04020102020204" pitchFamily="34" charset="0"/>
              </a:rPr>
              <a:t>4,089</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1%</a:t>
            </a:r>
          </a:p>
          <a:p>
            <a:pPr algn="r"/>
            <a:r>
              <a:rPr lang="en-US" sz="2800" dirty="0">
                <a:latin typeface="Arial Black" panose="020B0A04020102020204" pitchFamily="34" charset="0"/>
              </a:rPr>
              <a:t>1,096</a:t>
            </a:r>
          </a:p>
          <a:p>
            <a:pPr algn="r"/>
            <a:r>
              <a:rPr lang="en-US" dirty="0">
                <a:latin typeface="+mj-lt"/>
              </a:rPr>
              <a:t>Non-duals in Nursing Facilities</a:t>
            </a:r>
          </a:p>
        </p:txBody>
      </p:sp>
      <p:cxnSp>
        <p:nvCxnSpPr>
          <p:cNvPr id="9" name="Elbow Connector 8"/>
          <p:cNvCxnSpPr/>
          <p:nvPr/>
        </p:nvCxnSpPr>
        <p:spPr>
          <a:xfrm flipV="1">
            <a:off x="2400300" y="719439"/>
            <a:ext cx="4078877" cy="592837"/>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77" y="719439"/>
            <a:ext cx="0" cy="225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8490859" y="3276600"/>
            <a:ext cx="1159240" cy="4856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a:off x="8490857" y="4153990"/>
            <a:ext cx="1159242" cy="9525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000250" y="2903171"/>
            <a:ext cx="160605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3600" b="1" spc="-300" dirty="0">
                <a:solidFill>
                  <a:schemeClr val="tx1">
                    <a:lumMod val="95000"/>
                    <a:lumOff val="5000"/>
                  </a:schemeClr>
                </a:solidFill>
                <a:latin typeface="Arial Black" panose="020B0A04020102020204" pitchFamily="34" charset="0"/>
              </a:rPr>
              <a:t>13%</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3600" b="1" spc="-300" dirty="0">
                <a:solidFill>
                  <a:schemeClr val="tx1">
                    <a:lumMod val="95000"/>
                    <a:lumOff val="5000"/>
                  </a:schemeClr>
                </a:solidFill>
                <a:latin typeface="Arial Black" panose="020B0A04020102020204" pitchFamily="34" charset="0"/>
              </a:rPr>
              <a:t>17%</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274158"/>
            <a:ext cx="2743200" cy="365125"/>
          </a:xfrm>
        </p:spPr>
        <p:txBody>
          <a:bodyPr/>
          <a:lstStyle/>
          <a:p>
            <a:fld id="{C85EB908-D14B-4B79-9273-27B0AA618532}" type="slidenum">
              <a:rPr lang="en-US" smtClean="0"/>
              <a:t>4</a:t>
            </a:fld>
            <a:endParaRPr lang="en-US" dirty="0"/>
          </a:p>
        </p:txBody>
      </p:sp>
      <p:sp>
        <p:nvSpPr>
          <p:cNvPr id="8" name="Rectangle 7"/>
          <p:cNvSpPr/>
          <p:nvPr/>
        </p:nvSpPr>
        <p:spPr>
          <a:xfrm>
            <a:off x="474836" y="189662"/>
            <a:ext cx="637764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PHASE 3 POPULATION</a:t>
            </a:r>
          </a:p>
        </p:txBody>
      </p:sp>
    </p:spTree>
    <p:extLst>
      <p:ext uri="{BB962C8B-B14F-4D97-AF65-F5344CB8AC3E}">
        <p14:creationId xmlns:p14="http://schemas.microsoft.com/office/powerpoint/2010/main" val="16695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66726" y="616413"/>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IMPLEMENTATION</a:t>
            </a:r>
          </a:p>
        </p:txBody>
      </p:sp>
      <p:sp>
        <p:nvSpPr>
          <p:cNvPr id="12" name="Rectangle 11"/>
          <p:cNvSpPr/>
          <p:nvPr/>
        </p:nvSpPr>
        <p:spPr>
          <a:xfrm>
            <a:off x="0" y="676232"/>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425564"/>
            <a:ext cx="10917382" cy="3181927"/>
          </a:xfrm>
          <a:prstGeom prst="rect">
            <a:avLst/>
          </a:prstGeom>
        </p:spPr>
        <p:txBody>
          <a:bodyPr>
            <a:noAutofit/>
          </a:bodyPr>
          <a:lstStyle/>
          <a:p>
            <a:pPr marL="457200" lvl="1" indent="0">
              <a:lnSpc>
                <a:spcPct val="150000"/>
              </a:lnSpc>
              <a:buNone/>
            </a:pPr>
            <a:r>
              <a:rPr lang="en-US" sz="2000" dirty="0">
                <a:solidFill>
                  <a:schemeClr val="accent1"/>
                </a:solidFill>
                <a:latin typeface="Arial Black" panose="020B0A04020102020204" pitchFamily="34" charset="0"/>
              </a:rPr>
              <a:t>OBJECTIVES</a:t>
            </a:r>
          </a:p>
          <a:p>
            <a:pPr lvl="1">
              <a:lnSpc>
                <a:spcPct val="100000"/>
              </a:lnSpc>
            </a:pPr>
            <a:r>
              <a:rPr lang="en-US" sz="2000" dirty="0">
                <a:latin typeface="+mj-lt"/>
              </a:rPr>
              <a:t>Comprehensive participant communication</a:t>
            </a:r>
          </a:p>
          <a:p>
            <a:pPr lvl="1">
              <a:lnSpc>
                <a:spcPct val="100000"/>
              </a:lnSpc>
            </a:pPr>
            <a:r>
              <a:rPr lang="en-US" sz="2000" dirty="0">
                <a:latin typeface="+mj-lt"/>
              </a:rPr>
              <a:t>Robust readiness review</a:t>
            </a:r>
          </a:p>
          <a:p>
            <a:pPr lvl="1">
              <a:lnSpc>
                <a:spcPct val="100000"/>
              </a:lnSpc>
            </a:pPr>
            <a:r>
              <a:rPr lang="en-US" sz="2000" dirty="0">
                <a:latin typeface="+mj-lt"/>
              </a:rPr>
              <a:t>Provider communication and training</a:t>
            </a:r>
          </a:p>
          <a:p>
            <a:pPr lvl="1">
              <a:lnSpc>
                <a:spcPct val="100000"/>
              </a:lnSpc>
            </a:pPr>
            <a:r>
              <a:rPr lang="en-US" sz="2000" dirty="0">
                <a:latin typeface="+mj-lt"/>
              </a:rPr>
              <a:t>Pre-transition and plan selection for phase three participants</a:t>
            </a:r>
          </a:p>
          <a:p>
            <a:pPr lvl="1">
              <a:lnSpc>
                <a:spcPct val="100000"/>
              </a:lnSpc>
            </a:pPr>
            <a:r>
              <a:rPr lang="en-US" sz="2000" dirty="0">
                <a:latin typeface="+mj-lt"/>
              </a:rPr>
              <a:t>Incorporation of southwest, southeast implementation and launch lessons learned</a:t>
            </a:r>
          </a:p>
          <a:p>
            <a:pPr marL="457200" lvl="1" indent="0">
              <a:lnSpc>
                <a:spcPct val="150000"/>
              </a:lnSpc>
              <a:buNone/>
            </a:pPr>
            <a:r>
              <a:rPr lang="en-US" sz="2000" dirty="0">
                <a:solidFill>
                  <a:schemeClr val="accent1"/>
                </a:solidFill>
                <a:latin typeface="Arial Black" panose="020B0A04020102020204" pitchFamily="34" charset="0"/>
              </a:rPr>
              <a:t>CHALLENGES</a:t>
            </a:r>
          </a:p>
          <a:p>
            <a:pPr lvl="1">
              <a:lnSpc>
                <a:spcPct val="100000"/>
              </a:lnSpc>
            </a:pPr>
            <a:r>
              <a:rPr lang="en-US" sz="2000" dirty="0">
                <a:latin typeface="+mj-lt"/>
              </a:rPr>
              <a:t>Transportation</a:t>
            </a:r>
          </a:p>
          <a:p>
            <a:pPr lvl="1">
              <a:lnSpc>
                <a:spcPct val="100000"/>
              </a:lnSpc>
            </a:pPr>
            <a:r>
              <a:rPr lang="en-US" sz="2000" dirty="0">
                <a:latin typeface="+mj-lt"/>
              </a:rPr>
              <a:t>Geography</a:t>
            </a:r>
          </a:p>
          <a:p>
            <a:pPr lvl="1">
              <a:lnSpc>
                <a:spcPct val="100000"/>
              </a:lnSpc>
            </a:pPr>
            <a:r>
              <a:rPr lang="en-US" sz="2000" dirty="0">
                <a:latin typeface="+mj-lt"/>
              </a:rPr>
              <a:t>Participant Outreach</a:t>
            </a:r>
          </a:p>
          <a:p>
            <a:pPr lvl="1">
              <a:lnSpc>
                <a:spcPct val="100000"/>
              </a:lnSpc>
            </a:pPr>
            <a:r>
              <a:rPr lang="en-US" sz="2000" dirty="0">
                <a:latin typeface="+mj-lt"/>
              </a:rPr>
              <a:t>Electronic Visit Verification (EVV) Implementation</a:t>
            </a: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93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66726" y="575315"/>
            <a:ext cx="10649912"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PROVIDER NETWORKS</a:t>
            </a:r>
          </a:p>
        </p:txBody>
      </p:sp>
      <p:sp>
        <p:nvSpPr>
          <p:cNvPr id="12" name="Rectangle 11"/>
          <p:cNvSpPr/>
          <p:nvPr/>
        </p:nvSpPr>
        <p:spPr>
          <a:xfrm>
            <a:off x="0" y="635134"/>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333098"/>
            <a:ext cx="10917382" cy="4708111"/>
          </a:xfrm>
          <a:prstGeom prst="rect">
            <a:avLst/>
          </a:prstGeom>
        </p:spPr>
        <p:txBody>
          <a:bodyPr>
            <a:noAutofit/>
          </a:bodyPr>
          <a:lstStyle/>
          <a:p>
            <a:pPr>
              <a:lnSpc>
                <a:spcPct val="150000"/>
              </a:lnSpc>
              <a:buFont typeface="Wingdings" panose="05000000000000000000" pitchFamily="2" charset="2"/>
              <a:buChar char="Ø"/>
            </a:pPr>
            <a:r>
              <a:rPr lang="en-US" sz="2200" dirty="0">
                <a:latin typeface="+mj-lt"/>
              </a:rPr>
              <a:t> Nursing Facilities (318 Total)</a:t>
            </a:r>
          </a:p>
          <a:p>
            <a:pPr lvl="1">
              <a:lnSpc>
                <a:spcPct val="100000"/>
              </a:lnSpc>
            </a:pPr>
            <a:r>
              <a:rPr lang="en-US" sz="2000" dirty="0">
                <a:latin typeface="+mj-lt"/>
              </a:rPr>
              <a:t>Amerihealth Caritas – 215</a:t>
            </a:r>
          </a:p>
          <a:p>
            <a:pPr lvl="1">
              <a:lnSpc>
                <a:spcPct val="100000"/>
              </a:lnSpc>
            </a:pPr>
            <a:r>
              <a:rPr lang="en-US" sz="2000" dirty="0">
                <a:latin typeface="+mj-lt"/>
              </a:rPr>
              <a:t>PA Health &amp; Wellness – 127</a:t>
            </a:r>
          </a:p>
          <a:p>
            <a:pPr lvl="1">
              <a:lnSpc>
                <a:spcPct val="100000"/>
              </a:lnSpc>
            </a:pPr>
            <a:r>
              <a:rPr lang="en-US" sz="2000" dirty="0">
                <a:latin typeface="+mj-lt"/>
              </a:rPr>
              <a:t>UPMC – 240</a:t>
            </a:r>
          </a:p>
          <a:p>
            <a:pPr>
              <a:lnSpc>
                <a:spcPct val="100000"/>
              </a:lnSpc>
              <a:buFont typeface="Wingdings" panose="05000000000000000000" pitchFamily="2" charset="2"/>
              <a:buChar char="Ø"/>
            </a:pPr>
            <a:r>
              <a:rPr lang="en-US" sz="2200" dirty="0">
                <a:latin typeface="+mj-lt"/>
              </a:rPr>
              <a:t> Hospitals (93 Total)</a:t>
            </a:r>
          </a:p>
          <a:p>
            <a:pPr lvl="1">
              <a:lnSpc>
                <a:spcPct val="100000"/>
              </a:lnSpc>
            </a:pPr>
            <a:r>
              <a:rPr lang="en-US" sz="2000" dirty="0">
                <a:latin typeface="+mj-lt"/>
              </a:rPr>
              <a:t>Amerihealth Caritas – 78</a:t>
            </a:r>
          </a:p>
          <a:p>
            <a:pPr lvl="1">
              <a:lnSpc>
                <a:spcPct val="100000"/>
              </a:lnSpc>
            </a:pPr>
            <a:r>
              <a:rPr lang="en-US" sz="2000" dirty="0">
                <a:latin typeface="+mj-lt"/>
              </a:rPr>
              <a:t>PA Health &amp; Wellness – 57</a:t>
            </a:r>
          </a:p>
          <a:p>
            <a:pPr lvl="1">
              <a:lnSpc>
                <a:spcPct val="100000"/>
              </a:lnSpc>
            </a:pPr>
            <a:r>
              <a:rPr lang="en-US" sz="2000" dirty="0">
                <a:latin typeface="+mj-lt"/>
              </a:rPr>
              <a:t>UPMC – 61</a:t>
            </a:r>
          </a:p>
          <a:p>
            <a:pPr>
              <a:lnSpc>
                <a:spcPct val="100000"/>
              </a:lnSpc>
              <a:buFont typeface="Wingdings" panose="05000000000000000000" pitchFamily="2" charset="2"/>
              <a:buChar char="Ø"/>
            </a:pPr>
            <a:r>
              <a:rPr lang="en-US" sz="2200" dirty="0">
                <a:latin typeface="+mj-lt"/>
              </a:rPr>
              <a:t> All other Nursing Facility and Hospital contracts are in process.</a:t>
            </a:r>
          </a:p>
          <a:p>
            <a:pPr>
              <a:lnSpc>
                <a:spcPct val="100000"/>
              </a:lnSpc>
              <a:buFont typeface="Wingdings" panose="05000000000000000000" pitchFamily="2" charset="2"/>
              <a:buChar char="Ø"/>
            </a:pPr>
            <a:r>
              <a:rPr lang="en-US" sz="2200" dirty="0">
                <a:latin typeface="+mj-lt"/>
              </a:rPr>
              <a:t> All MCOs continue to submit weekly provider network reports for network adequacy monitoring.</a:t>
            </a:r>
          </a:p>
          <a:p>
            <a:pPr>
              <a:lnSpc>
                <a:spcPct val="100000"/>
              </a:lnSpc>
              <a:buFont typeface="Wingdings" panose="05000000000000000000" pitchFamily="2" charset="2"/>
              <a:buChar char="Ø"/>
            </a:pPr>
            <a:endParaRPr lang="en-US" sz="2400" dirty="0">
              <a:latin typeface="+mj-lt"/>
            </a:endParaRPr>
          </a:p>
          <a:p>
            <a:pPr>
              <a:lnSpc>
                <a:spcPct val="100000"/>
              </a:lnSpc>
            </a:pPr>
            <a:endParaRPr lang="en-US" sz="2400" dirty="0">
              <a:latin typeface="+mj-lt"/>
            </a:endParaRP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6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466726" y="575315"/>
            <a:ext cx="10649912"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PROVIDER NETWORKS</a:t>
            </a:r>
          </a:p>
        </p:txBody>
      </p:sp>
      <p:sp>
        <p:nvSpPr>
          <p:cNvPr id="12" name="Rectangle 11"/>
          <p:cNvSpPr/>
          <p:nvPr/>
        </p:nvSpPr>
        <p:spPr>
          <a:xfrm>
            <a:off x="0" y="635134"/>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5"/>
          <p:cNvSpPr>
            <a:spLocks noGrp="1"/>
          </p:cNvSpPr>
          <p:nvPr>
            <p:ph sz="quarter" idx="4294967295"/>
          </p:nvPr>
        </p:nvSpPr>
        <p:spPr>
          <a:xfrm>
            <a:off x="665018" y="1333098"/>
            <a:ext cx="10917382" cy="4708111"/>
          </a:xfrm>
          <a:prstGeom prst="rect">
            <a:avLst/>
          </a:prstGeom>
        </p:spPr>
        <p:txBody>
          <a:bodyPr>
            <a:noAutofit/>
          </a:bodyPr>
          <a:lstStyle/>
          <a:p>
            <a:pPr>
              <a:lnSpc>
                <a:spcPct val="150000"/>
              </a:lnSpc>
              <a:buFont typeface="Wingdings" panose="05000000000000000000" pitchFamily="2" charset="2"/>
              <a:buChar char="Ø"/>
            </a:pPr>
            <a:r>
              <a:rPr lang="en-US" sz="2200" dirty="0">
                <a:latin typeface="+mj-lt"/>
              </a:rPr>
              <a:t> Each of the MCOs will conduct various trainings for providers enrolling in the Phase 3 zones.</a:t>
            </a:r>
          </a:p>
          <a:p>
            <a:pPr>
              <a:lnSpc>
                <a:spcPct val="150000"/>
              </a:lnSpc>
              <a:buFont typeface="Wingdings" panose="05000000000000000000" pitchFamily="2" charset="2"/>
              <a:buChar char="Ø"/>
            </a:pPr>
            <a:r>
              <a:rPr lang="en-US" sz="2200" dirty="0">
                <a:latin typeface="+mj-lt"/>
              </a:rPr>
              <a:t> Examples of training topics include:</a:t>
            </a:r>
          </a:p>
          <a:p>
            <a:pPr lvl="1">
              <a:lnSpc>
                <a:spcPct val="150000"/>
              </a:lnSpc>
            </a:pPr>
            <a:r>
              <a:rPr lang="en-US" sz="2000" dirty="0">
                <a:latin typeface="+mj-lt"/>
              </a:rPr>
              <a:t>Working with the MCO</a:t>
            </a:r>
          </a:p>
          <a:p>
            <a:pPr lvl="1">
              <a:lnSpc>
                <a:spcPct val="150000"/>
              </a:lnSpc>
            </a:pPr>
            <a:r>
              <a:rPr lang="en-US" sz="2000" dirty="0">
                <a:latin typeface="+mj-lt"/>
              </a:rPr>
              <a:t>Billing and Invoicing</a:t>
            </a:r>
          </a:p>
          <a:p>
            <a:pPr lvl="1">
              <a:lnSpc>
                <a:spcPct val="150000"/>
              </a:lnSpc>
            </a:pPr>
            <a:r>
              <a:rPr lang="en-US" sz="2000" dirty="0">
                <a:latin typeface="+mj-lt"/>
              </a:rPr>
              <a:t>Person-Centered Service Plans</a:t>
            </a:r>
          </a:p>
          <a:p>
            <a:pPr lvl="1">
              <a:lnSpc>
                <a:spcPct val="150000"/>
              </a:lnSpc>
            </a:pPr>
            <a:r>
              <a:rPr lang="en-US" sz="2000" dirty="0">
                <a:latin typeface="+mj-lt"/>
              </a:rPr>
              <a:t>Electronic Visit Verification</a:t>
            </a:r>
          </a:p>
          <a:p>
            <a:pPr lvl="1">
              <a:lnSpc>
                <a:spcPct val="150000"/>
              </a:lnSpc>
            </a:pPr>
            <a:endParaRPr lang="en-US" sz="1600" dirty="0">
              <a:latin typeface="+mj-lt"/>
            </a:endParaRPr>
          </a:p>
          <a:p>
            <a:pPr>
              <a:lnSpc>
                <a:spcPct val="100000"/>
              </a:lnSpc>
            </a:pPr>
            <a:endParaRPr lang="en-US" sz="2400" dirty="0">
              <a:latin typeface="+mj-lt"/>
            </a:endParaRP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89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CHC PROVIDER SUMMITS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590550" y="1048951"/>
            <a:ext cx="11253722" cy="6124754"/>
          </a:xfrm>
          <a:prstGeom prst="rect">
            <a:avLst/>
          </a:prstGeom>
          <a:no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Registration is now open for the CHC provider workshops in October.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Northwest Zone: October 8</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th</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Clarion University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Northeast Zone: October 21</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st</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Marywood University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Lehigh/Capital Zone: October 28</a:t>
            </a:r>
            <a:r>
              <a:rPr kumimoji="0" lang="en-US" sz="2200" b="0" i="0" u="none" strike="noStrike" kern="1200" cap="none" spc="0" normalizeH="0" baseline="30000" noProof="0" dirty="0">
                <a:ln>
                  <a:noFill/>
                </a:ln>
                <a:solidFill>
                  <a:prstClr val="black"/>
                </a:solidFill>
                <a:effectLst/>
                <a:uLnTx/>
                <a:uFillTx/>
                <a:latin typeface="Calibri Light" panose="020F0302020204030204"/>
                <a:ea typeface="+mn-ea"/>
                <a:cs typeface="+mn-cs"/>
              </a:rPr>
              <a:t>th</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Kutztown University</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Agenda: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An overview of CHC will be provided in the morning.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Breakout sessions will be offered in the afternoon and will cover the following topics: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Home and Community-Based Services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Service Coordination</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Nursing Facilities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Behavioral Health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Physical Health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3496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D45A0-43AD-4014-9905-AED774F1E2B0}"/>
              </a:ext>
            </a:extLst>
          </p:cNvPr>
          <p:cNvPicPr>
            <a:picLocks noChangeAspect="1"/>
          </p:cNvPicPr>
          <p:nvPr/>
        </p:nvPicPr>
        <p:blipFill rotWithShape="1">
          <a:blip r:embed="rId3"/>
          <a:srcRect l="12708" t="7115" r="15208"/>
          <a:stretch/>
        </p:blipFill>
        <p:spPr>
          <a:xfrm>
            <a:off x="1651000" y="174624"/>
            <a:ext cx="9004300" cy="62847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384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a:t>
            </a:r>
          </a:p>
        </p:txBody>
      </p:sp>
      <p:sp>
        <p:nvSpPr>
          <p:cNvPr id="7" name="Arrow: Left 6">
            <a:extLst>
              <a:ext uri="{FF2B5EF4-FFF2-40B4-BE49-F238E27FC236}">
                <a16:creationId xmlns:a16="http://schemas.microsoft.com/office/drawing/2014/main" id="{16D43392-2572-45A2-B544-90F7A7C6FA5C}"/>
              </a:ext>
            </a:extLst>
          </p:cNvPr>
          <p:cNvSpPr/>
          <p:nvPr/>
        </p:nvSpPr>
        <p:spPr>
          <a:xfrm>
            <a:off x="6972369" y="5161398"/>
            <a:ext cx="1168400" cy="8001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5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0CA4433-2EB4-45F2-A74B-05AA21B67D54}"/>
</file>

<file path=customXml/itemProps2.xml><?xml version="1.0" encoding="utf-8"?>
<ds:datastoreItem xmlns:ds="http://schemas.openxmlformats.org/officeDocument/2006/customXml" ds:itemID="{F6FED087-93B6-44AC-BF20-B80585F120EC}"/>
</file>

<file path=customXml/itemProps3.xml><?xml version="1.0" encoding="utf-8"?>
<ds:datastoreItem xmlns:ds="http://schemas.openxmlformats.org/officeDocument/2006/customXml" ds:itemID="{DB8A600B-93DB-4E6E-9A67-81CFBDE79595}"/>
</file>

<file path=docProps/app.xml><?xml version="1.0" encoding="utf-8"?>
<Properties xmlns="http://schemas.openxmlformats.org/officeDocument/2006/extended-properties" xmlns:vt="http://schemas.openxmlformats.org/officeDocument/2006/docPropsVTypes">
  <TotalTime>14197</TotalTime>
  <Words>1337</Words>
  <Application>Microsoft Office PowerPoint</Application>
  <PresentationFormat>Widescreen</PresentationFormat>
  <Paragraphs>256</Paragraphs>
  <Slides>24</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Arial Black</vt:lpstr>
      <vt:lpstr>Calibri</vt:lpstr>
      <vt:lpstr>Calibri Light</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Brady</dc:creator>
  <cp:lastModifiedBy>Wierman, Kristen</cp:lastModifiedBy>
  <cp:revision>373</cp:revision>
  <cp:lastPrinted>2018-12-28T20:58:32Z</cp:lastPrinted>
  <dcterms:created xsi:type="dcterms:W3CDTF">2018-10-03T17:42:31Z</dcterms:created>
  <dcterms:modified xsi:type="dcterms:W3CDTF">2019-09-19T12:45:53Z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19800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