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36.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Lst>
  <p:notesMasterIdLst>
    <p:notesMasterId r:id="rId26"/>
  </p:notesMasterIdLst>
  <p:sldIdLst>
    <p:sldId id="376" r:id="rId5"/>
    <p:sldId id="506" r:id="rId6"/>
    <p:sldId id="537" r:id="rId7"/>
    <p:sldId id="568" r:id="rId8"/>
    <p:sldId id="642" r:id="rId9"/>
    <p:sldId id="648" r:id="rId10"/>
    <p:sldId id="654" r:id="rId11"/>
    <p:sldId id="629" r:id="rId12"/>
    <p:sldId id="634" r:id="rId13"/>
    <p:sldId id="650" r:id="rId14"/>
    <p:sldId id="651" r:id="rId15"/>
    <p:sldId id="625" r:id="rId16"/>
    <p:sldId id="555" r:id="rId17"/>
    <p:sldId id="646" r:id="rId18"/>
    <p:sldId id="652" r:id="rId19"/>
    <p:sldId id="653" r:id="rId20"/>
    <p:sldId id="644" r:id="rId21"/>
    <p:sldId id="647" r:id="rId22"/>
    <p:sldId id="552" r:id="rId23"/>
    <p:sldId id="296" r:id="rId24"/>
    <p:sldId id="281" r:id="rId25"/>
  </p:sldIdLst>
  <p:sldSz cx="12192000" cy="6858000"/>
  <p:notesSz cx="69469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 Lawson" initials="BL" lastIdx="4" clrIdx="0">
    <p:extLst>
      <p:ext uri="{19B8F6BF-5375-455C-9EA6-DF929625EA0E}">
        <p15:presenceInfo xmlns:p15="http://schemas.microsoft.com/office/powerpoint/2012/main" userId="d8a1343c3cc04947" providerId="Windows Live"/>
      </p:ext>
    </p:extLst>
  </p:cmAuthor>
  <p:cmAuthor id="2" name="Nolen, Randolph" initials="NR" lastIdx="3" clrIdx="1">
    <p:extLst>
      <p:ext uri="{19B8F6BF-5375-455C-9EA6-DF929625EA0E}">
        <p15:presenceInfo xmlns:p15="http://schemas.microsoft.com/office/powerpoint/2012/main" userId="Nolen, Randolph" providerId="None"/>
      </p:ext>
    </p:extLst>
  </p:cmAuthor>
  <p:cmAuthor id="3" name="Wierman, Kristen" initials="WK" lastIdx="1" clrIdx="2">
    <p:extLst>
      <p:ext uri="{19B8F6BF-5375-455C-9EA6-DF929625EA0E}">
        <p15:presenceInfo xmlns:p15="http://schemas.microsoft.com/office/powerpoint/2012/main" userId="Wierman, Krist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1273" autoAdjust="0"/>
  </p:normalViewPr>
  <p:slideViewPr>
    <p:cSldViewPr snapToGrid="0">
      <p:cViewPr varScale="1">
        <p:scale>
          <a:sx n="48" d="100"/>
          <a:sy n="48" d="100"/>
        </p:scale>
        <p:origin x="192" y="48"/>
      </p:cViewPr>
      <p:guideLst/>
    </p:cSldViewPr>
  </p:slideViewPr>
  <p:notesTextViewPr>
    <p:cViewPr>
      <p:scale>
        <a:sx n="1" d="1"/>
        <a:sy n="1" d="1"/>
      </p:scale>
      <p:origin x="0" y="0"/>
    </p:cViewPr>
  </p:notesTextViewPr>
  <p:sorterViewPr>
    <p:cViewPr>
      <p:scale>
        <a:sx n="100" d="100"/>
        <a:sy n="100" d="100"/>
      </p:scale>
      <p:origin x="0" y="-882"/>
    </p:cViewPr>
  </p:sorterViewPr>
  <p:notesViewPr>
    <p:cSldViewPr snapToGrid="0">
      <p:cViewPr>
        <p:scale>
          <a:sx n="130" d="100"/>
          <a:sy n="130" d="100"/>
        </p:scale>
        <p:origin x="77" y="-1651"/>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ustomXml" Target="../customXml/item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5160"/>
          </a:xfrm>
          <a:prstGeom prst="rect">
            <a:avLst/>
          </a:prstGeom>
        </p:spPr>
        <p:txBody>
          <a:bodyPr vert="horz" lIns="92665" tIns="46333" rIns="92665" bIns="46333" rtlCol="0"/>
          <a:lstStyle>
            <a:lvl1pPr algn="l">
              <a:defRPr sz="1200"/>
            </a:lvl1pPr>
          </a:lstStyle>
          <a:p>
            <a:endParaRPr lang="en-US" dirty="0"/>
          </a:p>
        </p:txBody>
      </p:sp>
      <p:sp>
        <p:nvSpPr>
          <p:cNvPr id="3" name="Date Placeholder 2"/>
          <p:cNvSpPr>
            <a:spLocks noGrp="1"/>
          </p:cNvSpPr>
          <p:nvPr>
            <p:ph type="dt" idx="1"/>
          </p:nvPr>
        </p:nvSpPr>
        <p:spPr>
          <a:xfrm>
            <a:off x="3934969" y="0"/>
            <a:ext cx="3010323" cy="465160"/>
          </a:xfrm>
          <a:prstGeom prst="rect">
            <a:avLst/>
          </a:prstGeom>
        </p:spPr>
        <p:txBody>
          <a:bodyPr vert="horz" lIns="92665" tIns="46333" rIns="92665" bIns="46333" rtlCol="0"/>
          <a:lstStyle>
            <a:lvl1pPr algn="r">
              <a:defRPr sz="1200"/>
            </a:lvl1pPr>
          </a:lstStyle>
          <a:p>
            <a:fld id="{BBD19282-07BF-454F-8F79-8C9347675B5D}" type="datetimeFigureOut">
              <a:rPr lang="en-US" smtClean="0"/>
              <a:t>11/20/2019</a:t>
            </a:fld>
            <a:endParaRPr lang="en-US" dirty="0"/>
          </a:p>
        </p:txBody>
      </p:sp>
      <p:sp>
        <p:nvSpPr>
          <p:cNvPr id="4" name="Slide Image Placeholder 3"/>
          <p:cNvSpPr>
            <a:spLocks noGrp="1" noRot="1" noChangeAspect="1"/>
          </p:cNvSpPr>
          <p:nvPr>
            <p:ph type="sldImg" idx="2"/>
          </p:nvPr>
        </p:nvSpPr>
        <p:spPr>
          <a:xfrm>
            <a:off x="692150" y="1158875"/>
            <a:ext cx="5562600" cy="3128963"/>
          </a:xfrm>
          <a:prstGeom prst="rect">
            <a:avLst/>
          </a:prstGeom>
          <a:noFill/>
          <a:ln w="12700">
            <a:solidFill>
              <a:prstClr val="black"/>
            </a:solidFill>
          </a:ln>
        </p:spPr>
        <p:txBody>
          <a:bodyPr vert="horz" lIns="92665" tIns="46333" rIns="92665" bIns="46333" rtlCol="0" anchor="ctr"/>
          <a:lstStyle/>
          <a:p>
            <a:endParaRPr lang="en-US" dirty="0"/>
          </a:p>
        </p:txBody>
      </p:sp>
      <p:sp>
        <p:nvSpPr>
          <p:cNvPr id="5" name="Notes Placeholder 4"/>
          <p:cNvSpPr>
            <a:spLocks noGrp="1"/>
          </p:cNvSpPr>
          <p:nvPr>
            <p:ph type="body" sz="quarter" idx="3"/>
          </p:nvPr>
        </p:nvSpPr>
        <p:spPr>
          <a:xfrm>
            <a:off x="694690" y="4461669"/>
            <a:ext cx="5557520" cy="3650456"/>
          </a:xfrm>
          <a:prstGeom prst="rect">
            <a:avLst/>
          </a:prstGeom>
        </p:spPr>
        <p:txBody>
          <a:bodyPr vert="horz" lIns="92665" tIns="46333" rIns="92665" bIns="4633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41"/>
            <a:ext cx="3010323" cy="465159"/>
          </a:xfrm>
          <a:prstGeom prst="rect">
            <a:avLst/>
          </a:prstGeom>
        </p:spPr>
        <p:txBody>
          <a:bodyPr vert="horz" lIns="92665" tIns="46333" rIns="92665" bIns="4633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4969" y="8805841"/>
            <a:ext cx="3010323" cy="465159"/>
          </a:xfrm>
          <a:prstGeom prst="rect">
            <a:avLst/>
          </a:prstGeom>
        </p:spPr>
        <p:txBody>
          <a:bodyPr vert="horz" lIns="92665" tIns="46333" rIns="92665" bIns="46333" rtlCol="0" anchor="b"/>
          <a:lstStyle>
            <a:lvl1pPr algn="r">
              <a:defRPr sz="1200"/>
            </a:lvl1pPr>
          </a:lstStyle>
          <a:p>
            <a:fld id="{18048E97-2051-41F7-9F4A-CA0591A7C1D0}" type="slidenum">
              <a:rPr lang="en-US" smtClean="0"/>
              <a:t>‹#›</a:t>
            </a:fld>
            <a:endParaRPr lang="en-US" dirty="0"/>
          </a:p>
        </p:txBody>
      </p:sp>
    </p:spTree>
    <p:extLst>
      <p:ext uri="{BB962C8B-B14F-4D97-AF65-F5344CB8AC3E}">
        <p14:creationId xmlns:p14="http://schemas.microsoft.com/office/powerpoint/2010/main" val="2675672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8975" y="1136650"/>
            <a:ext cx="5562600" cy="31289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048E97-2051-41F7-9F4A-CA0591A7C1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6712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3DDA46-D67A-4F9A-8C33-B413BBCB5072}" type="slidenum">
              <a:rPr lang="en-US" smtClean="0"/>
              <a:t>20</a:t>
            </a:fld>
            <a:endParaRPr lang="en-US" dirty="0"/>
          </a:p>
        </p:txBody>
      </p:sp>
    </p:spTree>
    <p:extLst>
      <p:ext uri="{BB962C8B-B14F-4D97-AF65-F5344CB8AC3E}">
        <p14:creationId xmlns:p14="http://schemas.microsoft.com/office/powerpoint/2010/main" val="4194830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prstClr val="black"/>
                </a:solidFill>
                <a:latin typeface="Arial" panose="020B0604020202020204" pitchFamily="34" charset="0"/>
                <a:cs typeface="Arial" panose="020B0604020202020204" pitchFamily="34" charset="0"/>
              </a:rPr>
              <a:t>Before we get started, I’d like to go over a few items so you know how to participate in today’s event: </a:t>
            </a:r>
          </a:p>
          <a:p>
            <a:pPr defTabSz="931774">
              <a:defRPr/>
            </a:pPr>
            <a:endParaRPr lang="en-US" dirty="0">
              <a:solidFill>
                <a:prstClr val="black"/>
              </a:solidFill>
              <a:latin typeface="Arial" panose="020B0604020202020204" pitchFamily="34" charset="0"/>
              <a:cs typeface="Arial" panose="020B0604020202020204" pitchFamily="34" charset="0"/>
            </a:endParaRPr>
          </a:p>
          <a:p>
            <a:pPr marL="228600" indent="-228600" defTabSz="931774">
              <a:buAutoNum type="arabicPeriod"/>
              <a:defRPr/>
            </a:pPr>
            <a:r>
              <a:rPr lang="en-US" dirty="0">
                <a:solidFill>
                  <a:prstClr val="black"/>
                </a:solidFill>
                <a:latin typeface="Arial" panose="020B0604020202020204" pitchFamily="34" charset="0"/>
                <a:cs typeface="Arial" panose="020B0604020202020204" pitchFamily="34" charset="0"/>
              </a:rPr>
              <a:t>Here is a screen shot of the Attendee interface.  This is what you should see on your desktop.</a:t>
            </a:r>
          </a:p>
          <a:p>
            <a:pPr marL="228600" indent="-228600" defTabSz="931774">
              <a:buAutoNum type="arabicPeriod"/>
              <a:defRPr/>
            </a:pPr>
            <a:r>
              <a:rPr lang="en-US" dirty="0">
                <a:solidFill>
                  <a:prstClr val="black"/>
                </a:solidFill>
                <a:latin typeface="Arial" panose="020B0604020202020204" pitchFamily="34" charset="0"/>
                <a:cs typeface="Arial" panose="020B0604020202020204" pitchFamily="34" charset="0"/>
              </a:rPr>
              <a:t>In the center of the screen is the GoToWebinar Viewer where you will see the presentation.</a:t>
            </a:r>
          </a:p>
          <a:p>
            <a:pPr marL="228600" indent="-228600" defTabSz="931774">
              <a:buAutoNum type="arabicPeriod" startAt="3"/>
              <a:defRPr/>
            </a:pPr>
            <a:r>
              <a:rPr lang="en-US" dirty="0">
                <a:solidFill>
                  <a:prstClr val="black"/>
                </a:solidFill>
                <a:latin typeface="Arial" panose="020B0604020202020204" pitchFamily="34" charset="0"/>
                <a:cs typeface="Arial" panose="020B0604020202020204" pitchFamily="34" charset="0"/>
              </a:rPr>
              <a:t>In the upper right hand corner is the GoToWebinar control panel where you can ask questions and select audio mode.  </a:t>
            </a:r>
          </a:p>
          <a:p>
            <a:pPr marL="228600" indent="-228600" defTabSz="931774">
              <a:buAutoNum type="arabicPeriod" startAt="3"/>
              <a:defRPr/>
            </a:pPr>
            <a:r>
              <a:rPr lang="en-US" dirty="0">
                <a:solidFill>
                  <a:prstClr val="black"/>
                </a:solidFill>
                <a:latin typeface="Arial" panose="020B0604020202020204" pitchFamily="34" charset="0"/>
                <a:cs typeface="Arial" panose="020B0604020202020204" pitchFamily="34" charset="0"/>
              </a:rPr>
              <a:t>If the Control Panel is closed you will see a slim red rectangle.  Click on the red arrow to expand the Control Panel.</a:t>
            </a:r>
          </a:p>
          <a:p>
            <a:pPr defTabSz="931774">
              <a:defRPr/>
            </a:pPr>
            <a:r>
              <a:rPr lang="en-US" dirty="0">
                <a:solidFill>
                  <a:prstClr val="black"/>
                </a:solidFill>
                <a:latin typeface="Arial" panose="020B0604020202020204" pitchFamily="34" charset="0"/>
                <a:cs typeface="Arial" panose="020B0604020202020204" pitchFamily="34" charset="0"/>
              </a:rPr>
              <a:t>5.   You will be listening to the presentation via your computer's speaker system by default.  If you prefer to join by phone, select the “Telephone” button in the audio pane and the dial-in information will be displayed.  This will place you in the “listen only” mode to hear the presentation.  </a:t>
            </a:r>
          </a:p>
          <a:p>
            <a:pPr marL="228600" indent="-228600" defTabSz="949426">
              <a:buAutoNum type="arabicPeriod" startAt="6"/>
              <a:defRPr/>
            </a:pPr>
            <a:r>
              <a:rPr lang="en-US" dirty="0">
                <a:solidFill>
                  <a:prstClr val="black"/>
                </a:solidFill>
              </a:rPr>
              <a:t>You may submit questions (via text) by typing your questions into the “Questions” pane of the control panel.  You may send in your questions at any time during the presentation.</a:t>
            </a:r>
          </a:p>
          <a:p>
            <a:pPr marL="228600" indent="-228600" defTabSz="949426">
              <a:buAutoNum type="arabicPeriod" startAt="6"/>
              <a:defRPr/>
            </a:pPr>
            <a:r>
              <a:rPr lang="en-US" b="0" dirty="0">
                <a:solidFill>
                  <a:prstClr val="black"/>
                </a:solidFill>
              </a:rPr>
              <a:t>Note:  </a:t>
            </a:r>
            <a:r>
              <a:rPr lang="en-US" dirty="0">
                <a:solidFill>
                  <a:prstClr val="black"/>
                </a:solidFill>
              </a:rPr>
              <a:t>The attendee control panel will collapse automatically when not in use.  To keep it open,  click the “View”, menu, and uncheck “Auto-hide Control Panel”.</a:t>
            </a:r>
            <a:endParaRPr lang="en-US" b="1"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966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9557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8937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99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SPRING </a:t>
            </a:r>
          </a:p>
          <a:p>
            <a:pPr lvl="1"/>
            <a:r>
              <a:rPr lang="en-US" sz="1200" kern="1200" dirty="0">
                <a:solidFill>
                  <a:schemeClr val="tx1"/>
                </a:solidFill>
                <a:effectLst/>
                <a:latin typeface="+mn-lt"/>
                <a:ea typeface="+mn-ea"/>
                <a:cs typeface="+mn-cs"/>
              </a:rPr>
              <a:t>Lehigh/Capital zone – 600</a:t>
            </a:r>
          </a:p>
          <a:p>
            <a:pPr lvl="1"/>
            <a:r>
              <a:rPr lang="en-US" sz="1200" kern="1200" dirty="0">
                <a:solidFill>
                  <a:schemeClr val="tx1"/>
                </a:solidFill>
                <a:effectLst/>
                <a:latin typeface="+mn-lt"/>
                <a:ea typeface="+mn-ea"/>
                <a:cs typeface="+mn-cs"/>
              </a:rPr>
              <a:t>Northwest zone – 420</a:t>
            </a:r>
          </a:p>
          <a:p>
            <a:pPr lvl="1"/>
            <a:r>
              <a:rPr lang="en-US" sz="1200" kern="1200" dirty="0">
                <a:solidFill>
                  <a:schemeClr val="tx1"/>
                </a:solidFill>
                <a:effectLst/>
                <a:latin typeface="+mn-lt"/>
                <a:ea typeface="+mn-ea"/>
                <a:cs typeface="+mn-cs"/>
              </a:rPr>
              <a:t>Northeast zone – 520</a:t>
            </a:r>
          </a:p>
          <a:p>
            <a:r>
              <a:rPr lang="en-US" dirty="0"/>
              <a:t>FALL – Total = 415</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7800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ensure a smooth transition, it is crucial that all Service Coordination Entities (SCEs) review and make the necessary corrections to affected plans.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We have seen some improvement in the number of errors, but there are still plan errors in SAMS that require attention as soon as possible.</a:t>
            </a:r>
          </a:p>
          <a:p>
            <a:endParaRPr lang="en-US" dirty="0"/>
          </a:p>
          <a:p>
            <a:endParaRPr lang="en-US" dirty="0"/>
          </a:p>
        </p:txBody>
      </p:sp>
      <p:sp>
        <p:nvSpPr>
          <p:cNvPr id="4" name="Slide Number Placeholder 3"/>
          <p:cNvSpPr>
            <a:spLocks noGrp="1"/>
          </p:cNvSpPr>
          <p:nvPr>
            <p:ph type="sldNum" sz="quarter" idx="5"/>
          </p:nvPr>
        </p:nvSpPr>
        <p:spPr/>
        <p:txBody>
          <a:bodyPr/>
          <a:lstStyle/>
          <a:p>
            <a:fld id="{18048E97-2051-41F7-9F4A-CA0591A7C1D0}" type="slidenum">
              <a:rPr lang="en-US" smtClean="0"/>
              <a:t>10</a:t>
            </a:fld>
            <a:endParaRPr lang="en-US" dirty="0"/>
          </a:p>
        </p:txBody>
      </p:sp>
    </p:spTree>
    <p:extLst>
      <p:ext uri="{BB962C8B-B14F-4D97-AF65-F5344CB8AC3E}">
        <p14:creationId xmlns:p14="http://schemas.microsoft.com/office/powerpoint/2010/main" val="23131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18048E97-2051-41F7-9F4A-CA0591A7C1D0}" type="slidenum">
              <a:rPr lang="en-US" smtClean="0"/>
              <a:t>11</a:t>
            </a:fld>
            <a:endParaRPr lang="en-US" dirty="0"/>
          </a:p>
        </p:txBody>
      </p:sp>
    </p:spTree>
    <p:extLst>
      <p:ext uri="{BB962C8B-B14F-4D97-AF65-F5344CB8AC3E}">
        <p14:creationId xmlns:p14="http://schemas.microsoft.com/office/powerpoint/2010/main" val="1801291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048E97-2051-41F7-9F4A-CA0591A7C1D0}" type="slidenum">
              <a:rPr lang="en-US" smtClean="0"/>
              <a:t>19</a:t>
            </a:fld>
            <a:endParaRPr lang="en-US" dirty="0"/>
          </a:p>
        </p:txBody>
      </p:sp>
    </p:spTree>
    <p:extLst>
      <p:ext uri="{BB962C8B-B14F-4D97-AF65-F5344CB8AC3E}">
        <p14:creationId xmlns:p14="http://schemas.microsoft.com/office/powerpoint/2010/main" val="4084933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A98163-10D4-40E0-B2F8-1175D35E5E0A}" type="datetime1">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246120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1415B2-24F0-4996-A844-85989D091128}" type="datetime1">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307712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D5C5F-5006-4285-AC58-5744840775F4}" type="datetime1">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850001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F9DC2-0000-4AAE-9140-D0B39E0074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4ABA68-0B0F-491D-A5A5-5DC7BDD7E3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0E6532-4E7B-4FF8-A714-81A09EB1C112}"/>
              </a:ext>
            </a:extLst>
          </p:cNvPr>
          <p:cNvSpPr>
            <a:spLocks noGrp="1"/>
          </p:cNvSpPr>
          <p:nvPr>
            <p:ph type="dt" sz="half" idx="10"/>
          </p:nvPr>
        </p:nvSpPr>
        <p:spPr/>
        <p:txBody>
          <a:bodyPr/>
          <a:lstStyle/>
          <a:p>
            <a:fld id="{0261833D-5CDE-4A86-96DB-08A463812892}" type="datetimeFigureOut">
              <a:rPr lang="en-US" smtClean="0"/>
              <a:t>11/20/2019</a:t>
            </a:fld>
            <a:endParaRPr lang="en-US"/>
          </a:p>
        </p:txBody>
      </p:sp>
      <p:sp>
        <p:nvSpPr>
          <p:cNvPr id="5" name="Footer Placeholder 4">
            <a:extLst>
              <a:ext uri="{FF2B5EF4-FFF2-40B4-BE49-F238E27FC236}">
                <a16:creationId xmlns:a16="http://schemas.microsoft.com/office/drawing/2014/main" id="{548402A4-053D-4DD7-99D0-1F7A13DF1D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4778A9-0D10-4CE5-B824-93ED1C80EFA9}"/>
              </a:ext>
            </a:extLst>
          </p:cNvPr>
          <p:cNvSpPr>
            <a:spLocks noGrp="1"/>
          </p:cNvSpPr>
          <p:nvPr>
            <p:ph type="sldNum" sz="quarter" idx="12"/>
          </p:nvPr>
        </p:nvSpPr>
        <p:spPr/>
        <p:txBody>
          <a:bodyPr/>
          <a:lstStyle/>
          <a:p>
            <a:fld id="{C3908C4E-DCE5-4C88-9752-76BAB251640D}" type="slidenum">
              <a:rPr lang="en-US" smtClean="0"/>
              <a:t>‹#›</a:t>
            </a:fld>
            <a:endParaRPr lang="en-US"/>
          </a:p>
        </p:txBody>
      </p:sp>
    </p:spTree>
    <p:extLst>
      <p:ext uri="{BB962C8B-B14F-4D97-AF65-F5344CB8AC3E}">
        <p14:creationId xmlns:p14="http://schemas.microsoft.com/office/powerpoint/2010/main" val="2935950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79B1F-9BCA-444A-B460-C84962076E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54F6B9-07D7-4ED8-8C0B-35177E3134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75213-26F3-435C-9B38-872462E22CE2}"/>
              </a:ext>
            </a:extLst>
          </p:cNvPr>
          <p:cNvSpPr>
            <a:spLocks noGrp="1"/>
          </p:cNvSpPr>
          <p:nvPr>
            <p:ph type="dt" sz="half" idx="10"/>
          </p:nvPr>
        </p:nvSpPr>
        <p:spPr/>
        <p:txBody>
          <a:bodyPr/>
          <a:lstStyle/>
          <a:p>
            <a:fld id="{0261833D-5CDE-4A86-96DB-08A463812892}" type="datetimeFigureOut">
              <a:rPr lang="en-US" smtClean="0"/>
              <a:t>11/20/2019</a:t>
            </a:fld>
            <a:endParaRPr lang="en-US"/>
          </a:p>
        </p:txBody>
      </p:sp>
      <p:sp>
        <p:nvSpPr>
          <p:cNvPr id="5" name="Footer Placeholder 4">
            <a:extLst>
              <a:ext uri="{FF2B5EF4-FFF2-40B4-BE49-F238E27FC236}">
                <a16:creationId xmlns:a16="http://schemas.microsoft.com/office/drawing/2014/main" id="{A7D351B4-6236-43BE-B4F5-811341190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AE5C3B-E5C0-4992-BE96-C980D124F35C}"/>
              </a:ext>
            </a:extLst>
          </p:cNvPr>
          <p:cNvSpPr>
            <a:spLocks noGrp="1"/>
          </p:cNvSpPr>
          <p:nvPr>
            <p:ph type="sldNum" sz="quarter" idx="12"/>
          </p:nvPr>
        </p:nvSpPr>
        <p:spPr/>
        <p:txBody>
          <a:bodyPr/>
          <a:lstStyle/>
          <a:p>
            <a:fld id="{C3908C4E-DCE5-4C88-9752-76BAB251640D}" type="slidenum">
              <a:rPr lang="en-US" smtClean="0"/>
              <a:t>‹#›</a:t>
            </a:fld>
            <a:endParaRPr lang="en-US"/>
          </a:p>
        </p:txBody>
      </p:sp>
    </p:spTree>
    <p:extLst>
      <p:ext uri="{BB962C8B-B14F-4D97-AF65-F5344CB8AC3E}">
        <p14:creationId xmlns:p14="http://schemas.microsoft.com/office/powerpoint/2010/main" val="1004765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E12FC-4A30-4FC3-AABF-FFB44C6EFD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303B45-8009-456A-BC4F-2953C5BD48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754005-DEF6-48CE-A2FF-63F67710475E}"/>
              </a:ext>
            </a:extLst>
          </p:cNvPr>
          <p:cNvSpPr>
            <a:spLocks noGrp="1"/>
          </p:cNvSpPr>
          <p:nvPr>
            <p:ph type="dt" sz="half" idx="10"/>
          </p:nvPr>
        </p:nvSpPr>
        <p:spPr/>
        <p:txBody>
          <a:bodyPr/>
          <a:lstStyle/>
          <a:p>
            <a:fld id="{0261833D-5CDE-4A86-96DB-08A463812892}" type="datetimeFigureOut">
              <a:rPr lang="en-US" smtClean="0"/>
              <a:t>11/20/2019</a:t>
            </a:fld>
            <a:endParaRPr lang="en-US"/>
          </a:p>
        </p:txBody>
      </p:sp>
      <p:sp>
        <p:nvSpPr>
          <p:cNvPr id="5" name="Footer Placeholder 4">
            <a:extLst>
              <a:ext uri="{FF2B5EF4-FFF2-40B4-BE49-F238E27FC236}">
                <a16:creationId xmlns:a16="http://schemas.microsoft.com/office/drawing/2014/main" id="{D7C5B30A-1900-4408-87A8-E31B53E63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11C0C-5FA1-4C3A-AA91-FD3D7602CE85}"/>
              </a:ext>
            </a:extLst>
          </p:cNvPr>
          <p:cNvSpPr>
            <a:spLocks noGrp="1"/>
          </p:cNvSpPr>
          <p:nvPr>
            <p:ph type="sldNum" sz="quarter" idx="12"/>
          </p:nvPr>
        </p:nvSpPr>
        <p:spPr/>
        <p:txBody>
          <a:bodyPr/>
          <a:lstStyle/>
          <a:p>
            <a:fld id="{C3908C4E-DCE5-4C88-9752-76BAB251640D}" type="slidenum">
              <a:rPr lang="en-US" smtClean="0"/>
              <a:t>‹#›</a:t>
            </a:fld>
            <a:endParaRPr lang="en-US"/>
          </a:p>
        </p:txBody>
      </p:sp>
    </p:spTree>
    <p:extLst>
      <p:ext uri="{BB962C8B-B14F-4D97-AF65-F5344CB8AC3E}">
        <p14:creationId xmlns:p14="http://schemas.microsoft.com/office/powerpoint/2010/main" val="1529136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01BBC-5D30-445F-9403-5E40A1B50F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BF492D-F00D-46B7-AF65-F538DDC13E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BA072D-48C2-486C-9F47-7E76E2EBD2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1B2E13-70E4-4818-98F3-DAE90B2A2778}"/>
              </a:ext>
            </a:extLst>
          </p:cNvPr>
          <p:cNvSpPr>
            <a:spLocks noGrp="1"/>
          </p:cNvSpPr>
          <p:nvPr>
            <p:ph type="dt" sz="half" idx="10"/>
          </p:nvPr>
        </p:nvSpPr>
        <p:spPr/>
        <p:txBody>
          <a:bodyPr/>
          <a:lstStyle/>
          <a:p>
            <a:fld id="{0261833D-5CDE-4A86-96DB-08A463812892}" type="datetimeFigureOut">
              <a:rPr lang="en-US" smtClean="0"/>
              <a:t>11/20/2019</a:t>
            </a:fld>
            <a:endParaRPr lang="en-US"/>
          </a:p>
        </p:txBody>
      </p:sp>
      <p:sp>
        <p:nvSpPr>
          <p:cNvPr id="6" name="Footer Placeholder 5">
            <a:extLst>
              <a:ext uri="{FF2B5EF4-FFF2-40B4-BE49-F238E27FC236}">
                <a16:creationId xmlns:a16="http://schemas.microsoft.com/office/drawing/2014/main" id="{5102B459-28F5-458B-AB7E-B294AFABF8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C9EC03-DD0A-41A7-AF9B-9AE3C114C446}"/>
              </a:ext>
            </a:extLst>
          </p:cNvPr>
          <p:cNvSpPr>
            <a:spLocks noGrp="1"/>
          </p:cNvSpPr>
          <p:nvPr>
            <p:ph type="sldNum" sz="quarter" idx="12"/>
          </p:nvPr>
        </p:nvSpPr>
        <p:spPr/>
        <p:txBody>
          <a:bodyPr/>
          <a:lstStyle/>
          <a:p>
            <a:fld id="{C3908C4E-DCE5-4C88-9752-76BAB251640D}" type="slidenum">
              <a:rPr lang="en-US" smtClean="0"/>
              <a:t>‹#›</a:t>
            </a:fld>
            <a:endParaRPr lang="en-US"/>
          </a:p>
        </p:txBody>
      </p:sp>
    </p:spTree>
    <p:extLst>
      <p:ext uri="{BB962C8B-B14F-4D97-AF65-F5344CB8AC3E}">
        <p14:creationId xmlns:p14="http://schemas.microsoft.com/office/powerpoint/2010/main" val="2563317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1B472-AA65-4671-8425-5DC7D394BB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D76557-DB1B-4518-AFBB-500934504C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584658-AE38-48B1-B23A-11AF948528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642131-C52B-40DE-A63D-1DE09E55C0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95BE64-D0E2-47DE-9C0F-E50B341084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879A84-B608-42C0-A33B-14FB3B4C3E4A}"/>
              </a:ext>
            </a:extLst>
          </p:cNvPr>
          <p:cNvSpPr>
            <a:spLocks noGrp="1"/>
          </p:cNvSpPr>
          <p:nvPr>
            <p:ph type="dt" sz="half" idx="10"/>
          </p:nvPr>
        </p:nvSpPr>
        <p:spPr/>
        <p:txBody>
          <a:bodyPr/>
          <a:lstStyle/>
          <a:p>
            <a:fld id="{0261833D-5CDE-4A86-96DB-08A463812892}" type="datetimeFigureOut">
              <a:rPr lang="en-US" smtClean="0"/>
              <a:t>11/20/2019</a:t>
            </a:fld>
            <a:endParaRPr lang="en-US"/>
          </a:p>
        </p:txBody>
      </p:sp>
      <p:sp>
        <p:nvSpPr>
          <p:cNvPr id="8" name="Footer Placeholder 7">
            <a:extLst>
              <a:ext uri="{FF2B5EF4-FFF2-40B4-BE49-F238E27FC236}">
                <a16:creationId xmlns:a16="http://schemas.microsoft.com/office/drawing/2014/main" id="{1FF27C1F-1C53-4D8E-8E70-7656E8CEBD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146E7D-DD42-43C0-B940-DC15658AE72E}"/>
              </a:ext>
            </a:extLst>
          </p:cNvPr>
          <p:cNvSpPr>
            <a:spLocks noGrp="1"/>
          </p:cNvSpPr>
          <p:nvPr>
            <p:ph type="sldNum" sz="quarter" idx="12"/>
          </p:nvPr>
        </p:nvSpPr>
        <p:spPr/>
        <p:txBody>
          <a:bodyPr/>
          <a:lstStyle/>
          <a:p>
            <a:fld id="{C3908C4E-DCE5-4C88-9752-76BAB251640D}" type="slidenum">
              <a:rPr lang="en-US" smtClean="0"/>
              <a:t>‹#›</a:t>
            </a:fld>
            <a:endParaRPr lang="en-US"/>
          </a:p>
        </p:txBody>
      </p:sp>
    </p:spTree>
    <p:extLst>
      <p:ext uri="{BB962C8B-B14F-4D97-AF65-F5344CB8AC3E}">
        <p14:creationId xmlns:p14="http://schemas.microsoft.com/office/powerpoint/2010/main" val="2957055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C37BC-C459-40C4-80B7-E9778E4308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FD4C89-2F3C-45D7-93CE-F69EA4A09A9D}"/>
              </a:ext>
            </a:extLst>
          </p:cNvPr>
          <p:cNvSpPr>
            <a:spLocks noGrp="1"/>
          </p:cNvSpPr>
          <p:nvPr>
            <p:ph type="dt" sz="half" idx="10"/>
          </p:nvPr>
        </p:nvSpPr>
        <p:spPr/>
        <p:txBody>
          <a:bodyPr/>
          <a:lstStyle/>
          <a:p>
            <a:fld id="{0261833D-5CDE-4A86-96DB-08A463812892}" type="datetimeFigureOut">
              <a:rPr lang="en-US" smtClean="0"/>
              <a:t>11/20/2019</a:t>
            </a:fld>
            <a:endParaRPr lang="en-US"/>
          </a:p>
        </p:txBody>
      </p:sp>
      <p:sp>
        <p:nvSpPr>
          <p:cNvPr id="4" name="Footer Placeholder 3">
            <a:extLst>
              <a:ext uri="{FF2B5EF4-FFF2-40B4-BE49-F238E27FC236}">
                <a16:creationId xmlns:a16="http://schemas.microsoft.com/office/drawing/2014/main" id="{5CBAC70E-B518-4E76-BFE3-28CFF83B21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8385A7-626A-4837-884F-0FC5E244F6E9}"/>
              </a:ext>
            </a:extLst>
          </p:cNvPr>
          <p:cNvSpPr>
            <a:spLocks noGrp="1"/>
          </p:cNvSpPr>
          <p:nvPr>
            <p:ph type="sldNum" sz="quarter" idx="12"/>
          </p:nvPr>
        </p:nvSpPr>
        <p:spPr/>
        <p:txBody>
          <a:bodyPr/>
          <a:lstStyle/>
          <a:p>
            <a:fld id="{C3908C4E-DCE5-4C88-9752-76BAB251640D}" type="slidenum">
              <a:rPr lang="en-US" smtClean="0"/>
              <a:t>‹#›</a:t>
            </a:fld>
            <a:endParaRPr lang="en-US"/>
          </a:p>
        </p:txBody>
      </p:sp>
    </p:spTree>
    <p:extLst>
      <p:ext uri="{BB962C8B-B14F-4D97-AF65-F5344CB8AC3E}">
        <p14:creationId xmlns:p14="http://schemas.microsoft.com/office/powerpoint/2010/main" val="2419438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83304F-940D-4CD5-B5E1-F8FB4DAED6F3}"/>
              </a:ext>
            </a:extLst>
          </p:cNvPr>
          <p:cNvSpPr>
            <a:spLocks noGrp="1"/>
          </p:cNvSpPr>
          <p:nvPr>
            <p:ph type="dt" sz="half" idx="10"/>
          </p:nvPr>
        </p:nvSpPr>
        <p:spPr/>
        <p:txBody>
          <a:bodyPr/>
          <a:lstStyle/>
          <a:p>
            <a:fld id="{0261833D-5CDE-4A86-96DB-08A463812892}" type="datetimeFigureOut">
              <a:rPr lang="en-US" smtClean="0"/>
              <a:t>11/20/2019</a:t>
            </a:fld>
            <a:endParaRPr lang="en-US"/>
          </a:p>
        </p:txBody>
      </p:sp>
      <p:sp>
        <p:nvSpPr>
          <p:cNvPr id="3" name="Footer Placeholder 2">
            <a:extLst>
              <a:ext uri="{FF2B5EF4-FFF2-40B4-BE49-F238E27FC236}">
                <a16:creationId xmlns:a16="http://schemas.microsoft.com/office/drawing/2014/main" id="{D2393F4C-AD9C-4437-9831-5CE593A69E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106806-4077-44E7-B726-A5E665694B29}"/>
              </a:ext>
            </a:extLst>
          </p:cNvPr>
          <p:cNvSpPr>
            <a:spLocks noGrp="1"/>
          </p:cNvSpPr>
          <p:nvPr>
            <p:ph type="sldNum" sz="quarter" idx="12"/>
          </p:nvPr>
        </p:nvSpPr>
        <p:spPr/>
        <p:txBody>
          <a:bodyPr/>
          <a:lstStyle/>
          <a:p>
            <a:fld id="{C3908C4E-DCE5-4C88-9752-76BAB251640D}" type="slidenum">
              <a:rPr lang="en-US" smtClean="0"/>
              <a:t>‹#›</a:t>
            </a:fld>
            <a:endParaRPr lang="en-US"/>
          </a:p>
        </p:txBody>
      </p:sp>
    </p:spTree>
    <p:extLst>
      <p:ext uri="{BB962C8B-B14F-4D97-AF65-F5344CB8AC3E}">
        <p14:creationId xmlns:p14="http://schemas.microsoft.com/office/powerpoint/2010/main" val="3978705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FB215-A7E0-4101-8EFE-910E4D7F84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646953-AE81-41DE-AC32-C390B8743D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09FF8C-3D6A-42EF-B065-168FE2C739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5C80E3-ABA3-4781-8CEE-0DA4BBA0B70D}"/>
              </a:ext>
            </a:extLst>
          </p:cNvPr>
          <p:cNvSpPr>
            <a:spLocks noGrp="1"/>
          </p:cNvSpPr>
          <p:nvPr>
            <p:ph type="dt" sz="half" idx="10"/>
          </p:nvPr>
        </p:nvSpPr>
        <p:spPr/>
        <p:txBody>
          <a:bodyPr/>
          <a:lstStyle/>
          <a:p>
            <a:fld id="{0261833D-5CDE-4A86-96DB-08A463812892}" type="datetimeFigureOut">
              <a:rPr lang="en-US" smtClean="0"/>
              <a:t>11/20/2019</a:t>
            </a:fld>
            <a:endParaRPr lang="en-US"/>
          </a:p>
        </p:txBody>
      </p:sp>
      <p:sp>
        <p:nvSpPr>
          <p:cNvPr id="6" name="Footer Placeholder 5">
            <a:extLst>
              <a:ext uri="{FF2B5EF4-FFF2-40B4-BE49-F238E27FC236}">
                <a16:creationId xmlns:a16="http://schemas.microsoft.com/office/drawing/2014/main" id="{98DD9B8C-1CBA-4A26-9375-FFCB5F514C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628FEC-0586-485D-B47B-06FA627E62AE}"/>
              </a:ext>
            </a:extLst>
          </p:cNvPr>
          <p:cNvSpPr>
            <a:spLocks noGrp="1"/>
          </p:cNvSpPr>
          <p:nvPr>
            <p:ph type="sldNum" sz="quarter" idx="12"/>
          </p:nvPr>
        </p:nvSpPr>
        <p:spPr/>
        <p:txBody>
          <a:bodyPr/>
          <a:lstStyle/>
          <a:p>
            <a:fld id="{C3908C4E-DCE5-4C88-9752-76BAB251640D}" type="slidenum">
              <a:rPr lang="en-US" smtClean="0"/>
              <a:t>‹#›</a:t>
            </a:fld>
            <a:endParaRPr lang="en-US"/>
          </a:p>
        </p:txBody>
      </p:sp>
    </p:spTree>
    <p:extLst>
      <p:ext uri="{BB962C8B-B14F-4D97-AF65-F5344CB8AC3E}">
        <p14:creationId xmlns:p14="http://schemas.microsoft.com/office/powerpoint/2010/main" val="135387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1EB00-1B6D-41C5-B2CA-B51D4FC9FD5E}" type="datetime1">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1449525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C347C-C1A2-4D17-9A80-6BCB761267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0FB5C4-833E-4B75-A1CB-A447F5DAD6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7DCEC4-8F5A-4556-83C0-BF39316519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4D2283-80C8-4ACA-B208-74ADEF1F6EAD}"/>
              </a:ext>
            </a:extLst>
          </p:cNvPr>
          <p:cNvSpPr>
            <a:spLocks noGrp="1"/>
          </p:cNvSpPr>
          <p:nvPr>
            <p:ph type="dt" sz="half" idx="10"/>
          </p:nvPr>
        </p:nvSpPr>
        <p:spPr/>
        <p:txBody>
          <a:bodyPr/>
          <a:lstStyle/>
          <a:p>
            <a:fld id="{0261833D-5CDE-4A86-96DB-08A463812892}" type="datetimeFigureOut">
              <a:rPr lang="en-US" smtClean="0"/>
              <a:t>11/20/2019</a:t>
            </a:fld>
            <a:endParaRPr lang="en-US"/>
          </a:p>
        </p:txBody>
      </p:sp>
      <p:sp>
        <p:nvSpPr>
          <p:cNvPr id="6" name="Footer Placeholder 5">
            <a:extLst>
              <a:ext uri="{FF2B5EF4-FFF2-40B4-BE49-F238E27FC236}">
                <a16:creationId xmlns:a16="http://schemas.microsoft.com/office/drawing/2014/main" id="{07C982C6-2B15-4ACD-B51A-3DFFC8EA69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877E27-B9F9-4327-841F-EAEE9765BC58}"/>
              </a:ext>
            </a:extLst>
          </p:cNvPr>
          <p:cNvSpPr>
            <a:spLocks noGrp="1"/>
          </p:cNvSpPr>
          <p:nvPr>
            <p:ph type="sldNum" sz="quarter" idx="12"/>
          </p:nvPr>
        </p:nvSpPr>
        <p:spPr/>
        <p:txBody>
          <a:bodyPr/>
          <a:lstStyle/>
          <a:p>
            <a:fld id="{C3908C4E-DCE5-4C88-9752-76BAB251640D}" type="slidenum">
              <a:rPr lang="en-US" smtClean="0"/>
              <a:t>‹#›</a:t>
            </a:fld>
            <a:endParaRPr lang="en-US"/>
          </a:p>
        </p:txBody>
      </p:sp>
    </p:spTree>
    <p:extLst>
      <p:ext uri="{BB962C8B-B14F-4D97-AF65-F5344CB8AC3E}">
        <p14:creationId xmlns:p14="http://schemas.microsoft.com/office/powerpoint/2010/main" val="9455687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17BAF-9CB7-4530-B659-E0D3743771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B0B841-B045-4467-8FBD-8FA6C2B072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7FDC8-B94B-409F-A0A7-D488E4A23A95}"/>
              </a:ext>
            </a:extLst>
          </p:cNvPr>
          <p:cNvSpPr>
            <a:spLocks noGrp="1"/>
          </p:cNvSpPr>
          <p:nvPr>
            <p:ph type="dt" sz="half" idx="10"/>
          </p:nvPr>
        </p:nvSpPr>
        <p:spPr/>
        <p:txBody>
          <a:bodyPr/>
          <a:lstStyle/>
          <a:p>
            <a:fld id="{0261833D-5CDE-4A86-96DB-08A463812892}" type="datetimeFigureOut">
              <a:rPr lang="en-US" smtClean="0"/>
              <a:t>11/20/2019</a:t>
            </a:fld>
            <a:endParaRPr lang="en-US"/>
          </a:p>
        </p:txBody>
      </p:sp>
      <p:sp>
        <p:nvSpPr>
          <p:cNvPr id="5" name="Footer Placeholder 4">
            <a:extLst>
              <a:ext uri="{FF2B5EF4-FFF2-40B4-BE49-F238E27FC236}">
                <a16:creationId xmlns:a16="http://schemas.microsoft.com/office/drawing/2014/main" id="{BFE15536-2700-4781-BF11-3E83568A74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6B1A3F-9489-4791-AA28-17D0FEDB2DBC}"/>
              </a:ext>
            </a:extLst>
          </p:cNvPr>
          <p:cNvSpPr>
            <a:spLocks noGrp="1"/>
          </p:cNvSpPr>
          <p:nvPr>
            <p:ph type="sldNum" sz="quarter" idx="12"/>
          </p:nvPr>
        </p:nvSpPr>
        <p:spPr/>
        <p:txBody>
          <a:bodyPr/>
          <a:lstStyle/>
          <a:p>
            <a:fld id="{C3908C4E-DCE5-4C88-9752-76BAB251640D}" type="slidenum">
              <a:rPr lang="en-US" smtClean="0"/>
              <a:t>‹#›</a:t>
            </a:fld>
            <a:endParaRPr lang="en-US"/>
          </a:p>
        </p:txBody>
      </p:sp>
    </p:spTree>
    <p:extLst>
      <p:ext uri="{BB962C8B-B14F-4D97-AF65-F5344CB8AC3E}">
        <p14:creationId xmlns:p14="http://schemas.microsoft.com/office/powerpoint/2010/main" val="12630004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0C80BF-CC11-46DD-A6DA-05AFFB51D7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8D37D9-9BB8-4AD4-9104-6E2918B924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C4EC5F-5CEF-40D7-9669-2679B31ACF4D}"/>
              </a:ext>
            </a:extLst>
          </p:cNvPr>
          <p:cNvSpPr>
            <a:spLocks noGrp="1"/>
          </p:cNvSpPr>
          <p:nvPr>
            <p:ph type="dt" sz="half" idx="10"/>
          </p:nvPr>
        </p:nvSpPr>
        <p:spPr/>
        <p:txBody>
          <a:bodyPr/>
          <a:lstStyle/>
          <a:p>
            <a:fld id="{0261833D-5CDE-4A86-96DB-08A463812892}" type="datetimeFigureOut">
              <a:rPr lang="en-US" smtClean="0"/>
              <a:t>11/20/2019</a:t>
            </a:fld>
            <a:endParaRPr lang="en-US"/>
          </a:p>
        </p:txBody>
      </p:sp>
      <p:sp>
        <p:nvSpPr>
          <p:cNvPr id="5" name="Footer Placeholder 4">
            <a:extLst>
              <a:ext uri="{FF2B5EF4-FFF2-40B4-BE49-F238E27FC236}">
                <a16:creationId xmlns:a16="http://schemas.microsoft.com/office/drawing/2014/main" id="{68520B8E-8DAF-4732-94CB-4EAC2C08EA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12C339-AD9E-49E5-96DC-F6C146237159}"/>
              </a:ext>
            </a:extLst>
          </p:cNvPr>
          <p:cNvSpPr>
            <a:spLocks noGrp="1"/>
          </p:cNvSpPr>
          <p:nvPr>
            <p:ph type="sldNum" sz="quarter" idx="12"/>
          </p:nvPr>
        </p:nvSpPr>
        <p:spPr/>
        <p:txBody>
          <a:bodyPr/>
          <a:lstStyle/>
          <a:p>
            <a:fld id="{C3908C4E-DCE5-4C88-9752-76BAB251640D}" type="slidenum">
              <a:rPr lang="en-US" smtClean="0"/>
              <a:t>‹#›</a:t>
            </a:fld>
            <a:endParaRPr lang="en-US"/>
          </a:p>
        </p:txBody>
      </p:sp>
    </p:spTree>
    <p:extLst>
      <p:ext uri="{BB962C8B-B14F-4D97-AF65-F5344CB8AC3E}">
        <p14:creationId xmlns:p14="http://schemas.microsoft.com/office/powerpoint/2010/main" val="633886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C5FF2-7BFE-4C9D-8DB4-5B6FB5CEAF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EEF17F-3552-4F61-9FD8-DED24FDB15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93DA1F-3463-4C61-89EA-388D2BF08E86}"/>
              </a:ext>
            </a:extLst>
          </p:cNvPr>
          <p:cNvSpPr>
            <a:spLocks noGrp="1"/>
          </p:cNvSpPr>
          <p:nvPr>
            <p:ph type="dt" sz="half" idx="10"/>
          </p:nvPr>
        </p:nvSpPr>
        <p:spPr/>
        <p:txBody>
          <a:bodyPr/>
          <a:lstStyle/>
          <a:p>
            <a:fld id="{CFBE2E14-B501-4613-AFF4-A378D127BF94}" type="datetime1">
              <a:rPr lang="en-US" smtClean="0"/>
              <a:t>11/20/2019</a:t>
            </a:fld>
            <a:endParaRPr lang="en-US"/>
          </a:p>
        </p:txBody>
      </p:sp>
      <p:sp>
        <p:nvSpPr>
          <p:cNvPr id="5" name="Footer Placeholder 4">
            <a:extLst>
              <a:ext uri="{FF2B5EF4-FFF2-40B4-BE49-F238E27FC236}">
                <a16:creationId xmlns:a16="http://schemas.microsoft.com/office/drawing/2014/main" id="{91014921-140E-4EDD-83D4-01821CE81A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0C7419-A5D5-4C88-A3F8-3590E482CEBC}"/>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13624907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8782E-1E1D-40EA-AEE5-86B95AA91B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F28E07-8D0D-4F6E-B353-2714B45C10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EA424B-75FA-49C0-B78F-AAFB5139E14D}"/>
              </a:ext>
            </a:extLst>
          </p:cNvPr>
          <p:cNvSpPr>
            <a:spLocks noGrp="1"/>
          </p:cNvSpPr>
          <p:nvPr>
            <p:ph type="dt" sz="half" idx="10"/>
          </p:nvPr>
        </p:nvSpPr>
        <p:spPr/>
        <p:txBody>
          <a:bodyPr/>
          <a:lstStyle/>
          <a:p>
            <a:fld id="{CD1B37C9-134F-4C2C-9A92-926211B3E08F}" type="datetime1">
              <a:rPr lang="en-US" smtClean="0"/>
              <a:t>11/20/2019</a:t>
            </a:fld>
            <a:endParaRPr lang="en-US"/>
          </a:p>
        </p:txBody>
      </p:sp>
      <p:sp>
        <p:nvSpPr>
          <p:cNvPr id="5" name="Footer Placeholder 4">
            <a:extLst>
              <a:ext uri="{FF2B5EF4-FFF2-40B4-BE49-F238E27FC236}">
                <a16:creationId xmlns:a16="http://schemas.microsoft.com/office/drawing/2014/main" id="{6642B2A3-623C-4BCA-8D6B-8901FE0F4E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BB873-8CEA-4C9F-83D7-1910F80F7548}"/>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37024487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810F7-1A43-48F0-AB46-758EE982B2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60EF0D-77F3-4C4D-80CA-4529E159F8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000B65-242D-4A41-A643-B841BF5600DA}"/>
              </a:ext>
            </a:extLst>
          </p:cNvPr>
          <p:cNvSpPr>
            <a:spLocks noGrp="1"/>
          </p:cNvSpPr>
          <p:nvPr>
            <p:ph type="dt" sz="half" idx="10"/>
          </p:nvPr>
        </p:nvSpPr>
        <p:spPr/>
        <p:txBody>
          <a:bodyPr/>
          <a:lstStyle/>
          <a:p>
            <a:fld id="{A4C60EAE-AC9D-446A-8C81-466A55A3BFC5}" type="datetime1">
              <a:rPr lang="en-US" smtClean="0"/>
              <a:t>11/20/2019</a:t>
            </a:fld>
            <a:endParaRPr lang="en-US"/>
          </a:p>
        </p:txBody>
      </p:sp>
      <p:sp>
        <p:nvSpPr>
          <p:cNvPr id="5" name="Footer Placeholder 4">
            <a:extLst>
              <a:ext uri="{FF2B5EF4-FFF2-40B4-BE49-F238E27FC236}">
                <a16:creationId xmlns:a16="http://schemas.microsoft.com/office/drawing/2014/main" id="{EA46FD2B-1F47-4785-89D1-9D16BBEC1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71B91D-B757-4D9F-BA56-72C50B1F0570}"/>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460252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6B673-955B-4D73-A4C0-DD89A247BE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5D3622-5BB9-4040-81C9-EFC42A47006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94B8B0-F14F-475B-A45D-406EB77E256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6C7E6A-3C3A-4B3E-AC48-477F8B2E39CA}"/>
              </a:ext>
            </a:extLst>
          </p:cNvPr>
          <p:cNvSpPr>
            <a:spLocks noGrp="1"/>
          </p:cNvSpPr>
          <p:nvPr>
            <p:ph type="dt" sz="half" idx="10"/>
          </p:nvPr>
        </p:nvSpPr>
        <p:spPr/>
        <p:txBody>
          <a:bodyPr/>
          <a:lstStyle/>
          <a:p>
            <a:fld id="{55C24442-0E25-4202-AD11-963C02930A33}" type="datetime1">
              <a:rPr lang="en-US" smtClean="0"/>
              <a:t>11/20/2019</a:t>
            </a:fld>
            <a:endParaRPr lang="en-US"/>
          </a:p>
        </p:txBody>
      </p:sp>
      <p:sp>
        <p:nvSpPr>
          <p:cNvPr id="6" name="Footer Placeholder 5">
            <a:extLst>
              <a:ext uri="{FF2B5EF4-FFF2-40B4-BE49-F238E27FC236}">
                <a16:creationId xmlns:a16="http://schemas.microsoft.com/office/drawing/2014/main" id="{3300AA48-F832-49BF-992C-4837F62943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6E88E5-67F0-4399-B375-833982468B45}"/>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14991712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17475-63CA-4915-8049-FF1A7E0D81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85ECBD-09EF-4184-9D8E-77744EB633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F5BC49-6D67-4253-A114-ADA7D42A1F7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5E1746-398E-4396-82B9-871F105AA2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9E4AEB-264E-46D1-ADD4-350DB584387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0D7A3E-F8A5-4674-8E1E-EA2639BA2BBA}"/>
              </a:ext>
            </a:extLst>
          </p:cNvPr>
          <p:cNvSpPr>
            <a:spLocks noGrp="1"/>
          </p:cNvSpPr>
          <p:nvPr>
            <p:ph type="dt" sz="half" idx="10"/>
          </p:nvPr>
        </p:nvSpPr>
        <p:spPr/>
        <p:txBody>
          <a:bodyPr/>
          <a:lstStyle/>
          <a:p>
            <a:fld id="{6D557835-EF85-4724-BA6C-B4D74A89BB6D}" type="datetime1">
              <a:rPr lang="en-US" smtClean="0"/>
              <a:t>11/20/2019</a:t>
            </a:fld>
            <a:endParaRPr lang="en-US"/>
          </a:p>
        </p:txBody>
      </p:sp>
      <p:sp>
        <p:nvSpPr>
          <p:cNvPr id="8" name="Footer Placeholder 7">
            <a:extLst>
              <a:ext uri="{FF2B5EF4-FFF2-40B4-BE49-F238E27FC236}">
                <a16:creationId xmlns:a16="http://schemas.microsoft.com/office/drawing/2014/main" id="{E365A8A4-D1C1-4970-94B5-E93061745F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CAB3A6-57B2-4124-9ECA-AE28DFA88460}"/>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41579753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A2B93-DF22-4D4C-B6A8-077AE313D6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3829AB-7B06-4291-A626-E61854A706E4}"/>
              </a:ext>
            </a:extLst>
          </p:cNvPr>
          <p:cNvSpPr>
            <a:spLocks noGrp="1"/>
          </p:cNvSpPr>
          <p:nvPr>
            <p:ph type="dt" sz="half" idx="10"/>
          </p:nvPr>
        </p:nvSpPr>
        <p:spPr/>
        <p:txBody>
          <a:bodyPr/>
          <a:lstStyle/>
          <a:p>
            <a:fld id="{7DE4352D-8F92-4F7C-A5BE-58E89B891332}" type="datetime1">
              <a:rPr lang="en-US" smtClean="0"/>
              <a:t>11/20/2019</a:t>
            </a:fld>
            <a:endParaRPr lang="en-US"/>
          </a:p>
        </p:txBody>
      </p:sp>
      <p:sp>
        <p:nvSpPr>
          <p:cNvPr id="4" name="Footer Placeholder 3">
            <a:extLst>
              <a:ext uri="{FF2B5EF4-FFF2-40B4-BE49-F238E27FC236}">
                <a16:creationId xmlns:a16="http://schemas.microsoft.com/office/drawing/2014/main" id="{51DD4759-0DDA-4651-8206-3B603404D2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B39E98-C679-4203-A698-D3F9711B7F44}"/>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35169537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D6C415-93FF-4B01-BFEB-0A8F5721ABDE}"/>
              </a:ext>
            </a:extLst>
          </p:cNvPr>
          <p:cNvSpPr>
            <a:spLocks noGrp="1"/>
          </p:cNvSpPr>
          <p:nvPr>
            <p:ph type="dt" sz="half" idx="10"/>
          </p:nvPr>
        </p:nvSpPr>
        <p:spPr/>
        <p:txBody>
          <a:bodyPr/>
          <a:lstStyle/>
          <a:p>
            <a:fld id="{1C3332FB-614D-4945-BCD9-FC1209EB1F48}" type="datetime1">
              <a:rPr lang="en-US" smtClean="0"/>
              <a:t>11/20/2019</a:t>
            </a:fld>
            <a:endParaRPr lang="en-US"/>
          </a:p>
        </p:txBody>
      </p:sp>
      <p:sp>
        <p:nvSpPr>
          <p:cNvPr id="3" name="Footer Placeholder 2">
            <a:extLst>
              <a:ext uri="{FF2B5EF4-FFF2-40B4-BE49-F238E27FC236}">
                <a16:creationId xmlns:a16="http://schemas.microsoft.com/office/drawing/2014/main" id="{910B55BF-6C2A-4AC4-95DC-64F3054FDE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6305D-A1F0-4212-9330-737BDBF87E87}"/>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271793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857FB-31DB-4520-ADAA-FA12CAB3C855}" type="datetime1">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18167000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1B51F-91AE-433F-A204-8D627F927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600CC1-C088-416C-8674-0012265702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84054C-BE0A-439E-B1AB-B210DF27A2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BBF4FD-8B40-4C35-8838-1E4CC38171D3}"/>
              </a:ext>
            </a:extLst>
          </p:cNvPr>
          <p:cNvSpPr>
            <a:spLocks noGrp="1"/>
          </p:cNvSpPr>
          <p:nvPr>
            <p:ph type="dt" sz="half" idx="10"/>
          </p:nvPr>
        </p:nvSpPr>
        <p:spPr/>
        <p:txBody>
          <a:bodyPr/>
          <a:lstStyle/>
          <a:p>
            <a:fld id="{21D9FC85-FFEA-45F0-AF28-60147B75B8E9}" type="datetime1">
              <a:rPr lang="en-US" smtClean="0"/>
              <a:t>11/20/2019</a:t>
            </a:fld>
            <a:endParaRPr lang="en-US"/>
          </a:p>
        </p:txBody>
      </p:sp>
      <p:sp>
        <p:nvSpPr>
          <p:cNvPr id="6" name="Footer Placeholder 5">
            <a:extLst>
              <a:ext uri="{FF2B5EF4-FFF2-40B4-BE49-F238E27FC236}">
                <a16:creationId xmlns:a16="http://schemas.microsoft.com/office/drawing/2014/main" id="{FD247808-B632-4C55-986B-F9A300ECFA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90CF58-2B63-47CC-8C1E-3A20536B89DF}"/>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13337430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639C5-A609-4443-AB16-86596BEA69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7A9D15-E195-4AFD-903F-909498EFDA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3AEB3C-5FEC-4C75-88EF-19D17FB8C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258ED7-E59A-4AD2-AE0D-36408A497C09}"/>
              </a:ext>
            </a:extLst>
          </p:cNvPr>
          <p:cNvSpPr>
            <a:spLocks noGrp="1"/>
          </p:cNvSpPr>
          <p:nvPr>
            <p:ph type="dt" sz="half" idx="10"/>
          </p:nvPr>
        </p:nvSpPr>
        <p:spPr/>
        <p:txBody>
          <a:bodyPr/>
          <a:lstStyle/>
          <a:p>
            <a:fld id="{789D1842-1C66-4506-842F-7922F6693C35}" type="datetime1">
              <a:rPr lang="en-US" smtClean="0"/>
              <a:t>11/20/2019</a:t>
            </a:fld>
            <a:endParaRPr lang="en-US"/>
          </a:p>
        </p:txBody>
      </p:sp>
      <p:sp>
        <p:nvSpPr>
          <p:cNvPr id="6" name="Footer Placeholder 5">
            <a:extLst>
              <a:ext uri="{FF2B5EF4-FFF2-40B4-BE49-F238E27FC236}">
                <a16:creationId xmlns:a16="http://schemas.microsoft.com/office/drawing/2014/main" id="{3DDCA0AB-B7C6-4184-9593-D9BEDE315F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964C98-627A-4A07-8256-78512496193B}"/>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8879398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DF45E-4E96-43C6-AF6D-2A87C921BD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7B8F45-972C-4204-A3F8-2199DD5F7B1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7E5C5-8682-4442-8A04-5F51D05108D9}"/>
              </a:ext>
            </a:extLst>
          </p:cNvPr>
          <p:cNvSpPr>
            <a:spLocks noGrp="1"/>
          </p:cNvSpPr>
          <p:nvPr>
            <p:ph type="dt" sz="half" idx="10"/>
          </p:nvPr>
        </p:nvSpPr>
        <p:spPr/>
        <p:txBody>
          <a:bodyPr/>
          <a:lstStyle/>
          <a:p>
            <a:fld id="{4E1DAA37-1417-4B09-B429-5A0D5AF12DC1}" type="datetime1">
              <a:rPr lang="en-US" smtClean="0"/>
              <a:t>11/20/2019</a:t>
            </a:fld>
            <a:endParaRPr lang="en-US"/>
          </a:p>
        </p:txBody>
      </p:sp>
      <p:sp>
        <p:nvSpPr>
          <p:cNvPr id="5" name="Footer Placeholder 4">
            <a:extLst>
              <a:ext uri="{FF2B5EF4-FFF2-40B4-BE49-F238E27FC236}">
                <a16:creationId xmlns:a16="http://schemas.microsoft.com/office/drawing/2014/main" id="{3A1E9501-1B46-4E0C-9B03-D73CBB4D58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0E7E95-42D9-4788-B135-99F8AE7B667E}"/>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16757133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B45041-821D-4A2A-9AB5-4542830C8E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AEFFF5-79E6-43B2-AF6A-D77F82EF09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1B424-F3B8-4C0F-897E-F834E4D69FF7}"/>
              </a:ext>
            </a:extLst>
          </p:cNvPr>
          <p:cNvSpPr>
            <a:spLocks noGrp="1"/>
          </p:cNvSpPr>
          <p:nvPr>
            <p:ph type="dt" sz="half" idx="10"/>
          </p:nvPr>
        </p:nvSpPr>
        <p:spPr/>
        <p:txBody>
          <a:bodyPr/>
          <a:lstStyle/>
          <a:p>
            <a:fld id="{675FF366-75D4-40EB-96EB-D1351B97DC28}" type="datetime1">
              <a:rPr lang="en-US" smtClean="0"/>
              <a:t>11/20/2019</a:t>
            </a:fld>
            <a:endParaRPr lang="en-US"/>
          </a:p>
        </p:txBody>
      </p:sp>
      <p:sp>
        <p:nvSpPr>
          <p:cNvPr id="5" name="Footer Placeholder 4">
            <a:extLst>
              <a:ext uri="{FF2B5EF4-FFF2-40B4-BE49-F238E27FC236}">
                <a16:creationId xmlns:a16="http://schemas.microsoft.com/office/drawing/2014/main" id="{D84A719F-2862-4E2A-AFF1-4D28DADDA3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DF3E1-E72C-4EC3-BAAF-1CBF80B78165}"/>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5889581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8F807F6-5BFC-4245-AA50-1EC3F7110788}" type="datetime1">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402149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76AB7-D098-493B-AB6B-8F44560FFE65}" type="datetime1">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1046735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9A2F7C-870E-43BE-A29C-E30D83D2BE6A}" type="datetime1">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6959853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525014-0117-4AC6-B57C-E49C7CF4715B}" type="datetime1">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7667602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8FEFB1-F460-4FC7-AF19-4CA5531AAC97}" type="datetime1">
              <a:rPr lang="en-US" smtClean="0"/>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42351225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102B34-9351-4B27-B129-0A4505250363}" type="datetime1">
              <a:rPr lang="en-US" smtClean="0"/>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98976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385A5F-60BB-48BC-8466-95E7E09B7F7E}" type="datetime1">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248450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B01E1-8F07-47F0-AA1A-B9CEDE60FB98}" type="datetime1">
              <a:rPr lang="en-US" smtClean="0"/>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9768175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7868F2-94B6-46FE-A98F-D366DAE526B7}" type="datetime1">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42295754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4B55BA-6A72-41B8-8021-77EC74B1C016}" type="datetime1">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7932580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1BC316-66ED-4EEA-9909-E0690F0E740D}" type="datetime1">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8316662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3B686A-3306-4E3B-989F-5883D184EB56}" type="datetime1">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66747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E16080-884F-4A74-A3F7-8FA9154869DF}" type="datetime1">
              <a:rPr lang="en-US" smtClean="0"/>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173352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B0C4DA-06A1-47E0-A26C-DD5ED790BE0F}" type="datetime1">
              <a:rPr lang="en-US" smtClean="0"/>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121448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A000C-8C70-4802-8FDD-BB5472691682}" type="datetime1">
              <a:rPr lang="en-US" smtClean="0"/>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90449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DE82AF-0D45-4AAC-9F6E-55071A717C94}" type="datetime1">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3341684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AFDBC7-4E42-43B8-B366-7BB9C9726CD0}" type="datetime1">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92794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BEC1C2-42B7-4537-A652-B7BB4C7BD826}" type="datetime1">
              <a:rPr lang="en-US" smtClean="0"/>
              <a:t>11/20/2019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3E898-611C-4017-92F8-F5698CA6AA1E}" type="slidenum">
              <a:rPr lang="en-US" smtClean="0"/>
              <a:t>‹#›</a:t>
            </a:fld>
            <a:endParaRPr lang="en-US" dirty="0"/>
          </a:p>
        </p:txBody>
      </p:sp>
    </p:spTree>
    <p:extLst>
      <p:ext uri="{BB962C8B-B14F-4D97-AF65-F5344CB8AC3E}">
        <p14:creationId xmlns:p14="http://schemas.microsoft.com/office/powerpoint/2010/main" val="3604715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881824-391A-4F2C-9E8C-35DC26B3D1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29AC86-6E79-4E9C-82B8-ACF1ABF6FF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5A61E4-6E9E-4EF9-BD95-5A961F3560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61833D-5CDE-4A86-96DB-08A463812892}" type="datetimeFigureOut">
              <a:rPr lang="en-US" smtClean="0"/>
              <a:t>11/20/2019</a:t>
            </a:fld>
            <a:endParaRPr lang="en-US"/>
          </a:p>
        </p:txBody>
      </p:sp>
      <p:sp>
        <p:nvSpPr>
          <p:cNvPr id="5" name="Footer Placeholder 4">
            <a:extLst>
              <a:ext uri="{FF2B5EF4-FFF2-40B4-BE49-F238E27FC236}">
                <a16:creationId xmlns:a16="http://schemas.microsoft.com/office/drawing/2014/main" id="{77A12E22-C112-4360-A261-F4ADECA069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AE5263-3B22-4C7B-8F6A-E464AC7D97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08C4E-DCE5-4C88-9752-76BAB251640D}" type="slidenum">
              <a:rPr lang="en-US" smtClean="0"/>
              <a:t>‹#›</a:t>
            </a:fld>
            <a:endParaRPr lang="en-US"/>
          </a:p>
        </p:txBody>
      </p:sp>
    </p:spTree>
    <p:extLst>
      <p:ext uri="{BB962C8B-B14F-4D97-AF65-F5344CB8AC3E}">
        <p14:creationId xmlns:p14="http://schemas.microsoft.com/office/powerpoint/2010/main" val="30338483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608A9D-AB6F-4A9C-9C0B-A02D9DB82E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BE2EBA-B282-4323-A65F-31E6E6F0CE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7D5A9C-9B21-4F40-B7BC-F17DECFBC5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227E7-9101-491D-8A42-A5E8AA86FDA8}" type="datetime1">
              <a:rPr lang="en-US" smtClean="0"/>
              <a:t>11/20/2019</a:t>
            </a:fld>
            <a:endParaRPr lang="en-US"/>
          </a:p>
        </p:txBody>
      </p:sp>
      <p:sp>
        <p:nvSpPr>
          <p:cNvPr id="5" name="Footer Placeholder 4">
            <a:extLst>
              <a:ext uri="{FF2B5EF4-FFF2-40B4-BE49-F238E27FC236}">
                <a16:creationId xmlns:a16="http://schemas.microsoft.com/office/drawing/2014/main" id="{06CBB722-DA4A-444D-B1C8-CC061695EE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9AE1E2-3688-4C13-8D3C-38417A958D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0DDF7-388F-4576-A9B9-279E89B03020}" type="slidenum">
              <a:rPr lang="en-US" smtClean="0"/>
              <a:t>‹#›</a:t>
            </a:fld>
            <a:endParaRPr lang="en-US"/>
          </a:p>
        </p:txBody>
      </p:sp>
    </p:spTree>
    <p:extLst>
      <p:ext uri="{BB962C8B-B14F-4D97-AF65-F5344CB8AC3E}">
        <p14:creationId xmlns:p14="http://schemas.microsoft.com/office/powerpoint/2010/main" val="32909159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92098-3CC3-49D1-9E9C-012B45EADE3C}" type="datetime1">
              <a:rPr lang="en-US" smtClean="0"/>
              <a:t>11/20/2019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17378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EB908-D14B-4B79-9273-27B0AA618532}" type="slidenum">
              <a:rPr lang="en-US" smtClean="0"/>
              <a:t>‹#›</a:t>
            </a:fld>
            <a:endParaRPr lang="en-US" dirty="0"/>
          </a:p>
        </p:txBody>
      </p:sp>
    </p:spTree>
    <p:extLst>
      <p:ext uri="{BB962C8B-B14F-4D97-AF65-F5344CB8AC3E}">
        <p14:creationId xmlns:p14="http://schemas.microsoft.com/office/powerpoint/2010/main" val="5435085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EDIsupport@hhaexchange.com" TargetMode="External"/><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RA-PWEVVNotice@pa.gov" TargetMode="External"/><Relationship Id="rId5" Type="http://schemas.openxmlformats.org/officeDocument/2006/relationships/hyperlink" Target="http://www.dhs.pa.gov/providers/Billing-Info/Pages/EVV.aspx" TargetMode="External"/><Relationship Id="rId4" Type="http://schemas.openxmlformats.org/officeDocument/2006/relationships/hyperlink" Target="http://www.dhs.pa.gov/provider/billinginformation/electronicvisitverifica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4.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www.enrollchc.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dhs.pa.gov/communitypartners/informationforadvocatesandstakeholders/mltss" TargetMode="External"/><Relationship Id="rId5" Type="http://schemas.openxmlformats.org/officeDocument/2006/relationships/hyperlink" Target="http://www.healthchoices.pa.gov/" TargetMode="External"/><Relationship Id="rId4" Type="http://schemas.openxmlformats.org/officeDocument/2006/relationships/hyperlink" Target="http://listserv.dpw.state.pa.us/oltl-community-healthchoices.html"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253"/>
            <a:ext cx="12192000" cy="68580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70359" y="449705"/>
            <a:ext cx="5851282" cy="168943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72075" y="5680535"/>
            <a:ext cx="1847850" cy="933450"/>
          </a:xfrm>
          <a:prstGeom prst="rect">
            <a:avLst/>
          </a:prstGeom>
        </p:spPr>
      </p:pic>
      <p:cxnSp>
        <p:nvCxnSpPr>
          <p:cNvPr id="10" name="Straight Connector 9"/>
          <p:cNvCxnSpPr/>
          <p:nvPr/>
        </p:nvCxnSpPr>
        <p:spPr>
          <a:xfrm flipH="1">
            <a:off x="282633" y="6424525"/>
            <a:ext cx="479644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7072919" y="6424525"/>
            <a:ext cx="479644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FA1962B-A79C-4DFD-A78E-D11B5B7C6508}"/>
              </a:ext>
            </a:extLst>
          </p:cNvPr>
          <p:cNvSpPr txBox="1"/>
          <p:nvPr/>
        </p:nvSpPr>
        <p:spPr>
          <a:xfrm>
            <a:off x="7072919" y="5192785"/>
            <a:ext cx="428088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A7D7A70B-65DE-4F8A-8A1A-F1E9434185AB}"/>
              </a:ext>
            </a:extLst>
          </p:cNvPr>
          <p:cNvSpPr txBox="1"/>
          <p:nvPr/>
        </p:nvSpPr>
        <p:spPr>
          <a:xfrm>
            <a:off x="1487610" y="2934273"/>
            <a:ext cx="9198591" cy="2031325"/>
          </a:xfrm>
          <a:prstGeom prst="rect">
            <a:avLst/>
          </a:prstGeom>
          <a:noFill/>
        </p:spPr>
        <p:txBody>
          <a:bodyPr wrap="square" rtlCol="0">
            <a:spAutoFit/>
          </a:bodyPr>
          <a:lstStyle/>
          <a:p>
            <a:pPr lvl="0" algn="ctr">
              <a:defRPr/>
            </a:pPr>
            <a:r>
              <a:rPr lang="en-US" sz="3600" b="1" dirty="0">
                <a:solidFill>
                  <a:prstClr val="white"/>
                </a:solidFill>
                <a:latin typeface="Arial Black" panose="020B0A04020102020204" pitchFamily="34" charset="0"/>
              </a:rPr>
              <a:t>CHC Third Thursday Webinar</a:t>
            </a:r>
          </a:p>
          <a:p>
            <a:pPr lvl="0" algn="ctr">
              <a:defRPr/>
            </a:pPr>
            <a:endParaRPr lang="en-US" sz="3600" b="1" dirty="0">
              <a:solidFill>
                <a:prstClr val="white"/>
              </a:solidFill>
              <a:latin typeface="Arial Black" panose="020B0A04020102020204" pitchFamily="34" charset="0"/>
            </a:endParaRPr>
          </a:p>
          <a:p>
            <a:pPr lvl="0" algn="ctr">
              <a:defRPr/>
            </a:pPr>
            <a:r>
              <a:rPr lang="en-US" sz="3600" b="1" dirty="0">
                <a:solidFill>
                  <a:prstClr val="white"/>
                </a:solidFill>
                <a:latin typeface="Arial Black" panose="020B0A04020102020204" pitchFamily="34" charset="0"/>
              </a:rPr>
              <a:t>November 21, 2019</a:t>
            </a:r>
            <a:endParaRPr lang="en-US" sz="3600" dirty="0">
              <a:solidFill>
                <a:prstClr val="white"/>
              </a:solidFill>
              <a:latin typeface="Arial Black" panose="020B0A04020102020204" pitchFamily="34" charset="0"/>
            </a:endParaRPr>
          </a:p>
          <a:p>
            <a:endParaRPr lang="en-US" dirty="0"/>
          </a:p>
        </p:txBody>
      </p:sp>
    </p:spTree>
    <p:extLst>
      <p:ext uri="{BB962C8B-B14F-4D97-AF65-F5344CB8AC3E}">
        <p14:creationId xmlns:p14="http://schemas.microsoft.com/office/powerpoint/2010/main" val="2735476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466726" y="575315"/>
            <a:ext cx="10649912"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PHASE 3 DATA CLEAN-UP</a:t>
            </a:r>
          </a:p>
        </p:txBody>
      </p:sp>
      <p:sp>
        <p:nvSpPr>
          <p:cNvPr id="12" name="Rectangle 11"/>
          <p:cNvSpPr/>
          <p:nvPr/>
        </p:nvSpPr>
        <p:spPr>
          <a:xfrm>
            <a:off x="0" y="635134"/>
            <a:ext cx="276225" cy="3854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333098"/>
            <a:ext cx="10917382" cy="4708111"/>
          </a:xfrm>
          <a:prstGeom prst="rect">
            <a:avLst/>
          </a:prstGeom>
        </p:spPr>
        <p:txBody>
          <a:bodyPr>
            <a:noAutofit/>
          </a:bodyPr>
          <a:lstStyle/>
          <a:p>
            <a:pPr>
              <a:lnSpc>
                <a:spcPct val="150000"/>
              </a:lnSpc>
              <a:buFont typeface="Wingdings" panose="05000000000000000000" pitchFamily="2" charset="2"/>
              <a:buChar char="Ø"/>
            </a:pPr>
            <a:r>
              <a:rPr lang="en-US" sz="2200" dirty="0">
                <a:latin typeface="+mj-lt"/>
              </a:rPr>
              <a:t> Several listservs have been sent to Service Coordination Entities regarding the SAMS Aging Waiver Data Clean-Up to support CHC.</a:t>
            </a:r>
          </a:p>
          <a:p>
            <a:pPr>
              <a:lnSpc>
                <a:spcPct val="150000"/>
              </a:lnSpc>
              <a:buFont typeface="Wingdings" panose="05000000000000000000" pitchFamily="2" charset="2"/>
              <a:buChar char="Ø"/>
            </a:pPr>
            <a:r>
              <a:rPr lang="en-US" sz="2200" dirty="0">
                <a:latin typeface="+mj-lt"/>
              </a:rPr>
              <a:t> If the CHC Managed Care Organizations are unable to successfully transition service authorizations due to inaccurate data elements, continuity of care and provider payment could be impacted as a result. </a:t>
            </a:r>
          </a:p>
          <a:p>
            <a:pPr>
              <a:lnSpc>
                <a:spcPct val="150000"/>
              </a:lnSpc>
              <a:buFont typeface="Wingdings" panose="05000000000000000000" pitchFamily="2" charset="2"/>
              <a:buChar char="Ø"/>
            </a:pPr>
            <a:r>
              <a:rPr lang="en-US" sz="2200" dirty="0">
                <a:latin typeface="+mj-lt"/>
              </a:rPr>
              <a:t>OLTL has been engaging in regular follow up with SCEs regarding 6 priority data fields (Care Plan Manager, Diagnosis Code, Medicaid ID, Client Phone, Consumer Provider, and Service Order) It is important for SCEs to make sure these fields in particular are entered correctly.</a:t>
            </a:r>
          </a:p>
          <a:p>
            <a:pPr>
              <a:lnSpc>
                <a:spcPct val="150000"/>
              </a:lnSpc>
              <a:buFont typeface="Wingdings" panose="05000000000000000000" pitchFamily="2" charset="2"/>
              <a:buChar char="Ø"/>
            </a:pPr>
            <a:endParaRPr lang="en-US" sz="2400" dirty="0">
              <a:latin typeface="+mj-lt"/>
            </a:endParaRPr>
          </a:p>
          <a:p>
            <a:pPr>
              <a:lnSpc>
                <a:spcPct val="100000"/>
              </a:lnSpc>
            </a:pPr>
            <a:endParaRPr lang="en-US" sz="2400" dirty="0">
              <a:latin typeface="+mj-lt"/>
            </a:endParaRPr>
          </a:p>
          <a:p>
            <a:pPr lvl="1">
              <a:lnSpc>
                <a:spcPct val="150000"/>
              </a:lnSpc>
            </a:pPr>
            <a:endParaRPr lang="en-US" sz="2000" dirty="0">
              <a:solidFill>
                <a:schemeClr val="accent1"/>
              </a:solidFill>
              <a:latin typeface="Arial Black" panose="020B0A04020102020204" pitchFamily="34" charset="0"/>
            </a:endParaRPr>
          </a:p>
          <a:p>
            <a:pPr marL="457200" lvl="1" indent="0">
              <a:lnSpc>
                <a:spcPct val="150000"/>
              </a:lnSpc>
              <a:buNone/>
            </a:pPr>
            <a:endParaRPr lang="en-US" sz="2000" dirty="0">
              <a:latin typeface="+mj-lt"/>
            </a:endParaRPr>
          </a:p>
          <a:p>
            <a:pPr marL="228600" lvl="1">
              <a:lnSpc>
                <a:spcPct val="100000"/>
              </a:lnSpc>
            </a:pPr>
            <a:endParaRPr lang="en-US" sz="2000" dirty="0">
              <a:latin typeface="+mj-lt"/>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404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466726" y="575315"/>
            <a:ext cx="10649912"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SERVICE PLANNING TRANSITION REMINDER</a:t>
            </a:r>
          </a:p>
        </p:txBody>
      </p:sp>
      <p:sp>
        <p:nvSpPr>
          <p:cNvPr id="12" name="Rectangle 11"/>
          <p:cNvSpPr/>
          <p:nvPr/>
        </p:nvSpPr>
        <p:spPr>
          <a:xfrm>
            <a:off x="0" y="635134"/>
            <a:ext cx="276225" cy="3854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333098"/>
            <a:ext cx="10917382" cy="4708111"/>
          </a:xfrm>
          <a:prstGeom prst="rect">
            <a:avLst/>
          </a:prstGeom>
        </p:spPr>
        <p:txBody>
          <a:bodyPr>
            <a:noAutofit/>
          </a:bodyPr>
          <a:lstStyle/>
          <a:p>
            <a:pPr>
              <a:lnSpc>
                <a:spcPct val="150000"/>
              </a:lnSpc>
              <a:buFont typeface="Wingdings" panose="05000000000000000000" pitchFamily="2" charset="2"/>
              <a:buChar char="Ø"/>
            </a:pPr>
            <a:r>
              <a:rPr lang="en-US" sz="2200" dirty="0">
                <a:latin typeface="+mj-lt"/>
              </a:rPr>
              <a:t> SCEs serving participants in the Phase 3 zones will continue to receive FFS waiver enrollments from the IEB through December. </a:t>
            </a:r>
          </a:p>
          <a:p>
            <a:pPr>
              <a:lnSpc>
                <a:spcPct val="150000"/>
              </a:lnSpc>
              <a:buFont typeface="Wingdings" panose="05000000000000000000" pitchFamily="2" charset="2"/>
              <a:buChar char="Ø"/>
            </a:pPr>
            <a:r>
              <a:rPr lang="en-US" sz="2200" dirty="0">
                <a:latin typeface="+mj-lt"/>
              </a:rPr>
              <a:t> It is strongly encouraged that SCs complete service plan development and submit initial service plans as soon as possible to facilitate a smooth transition for continuity of care. </a:t>
            </a:r>
            <a:endParaRPr lang="en-US" sz="2400" dirty="0">
              <a:latin typeface="+mj-lt"/>
            </a:endParaRPr>
          </a:p>
          <a:p>
            <a:pPr>
              <a:lnSpc>
                <a:spcPct val="100000"/>
              </a:lnSpc>
            </a:pPr>
            <a:endParaRPr lang="en-US" sz="2400" dirty="0">
              <a:latin typeface="+mj-lt"/>
            </a:endParaRPr>
          </a:p>
          <a:p>
            <a:pPr lvl="1">
              <a:lnSpc>
                <a:spcPct val="150000"/>
              </a:lnSpc>
            </a:pPr>
            <a:endParaRPr lang="en-US" sz="2000" dirty="0">
              <a:solidFill>
                <a:schemeClr val="accent1"/>
              </a:solidFill>
              <a:latin typeface="Arial Black" panose="020B0A04020102020204" pitchFamily="34" charset="0"/>
            </a:endParaRPr>
          </a:p>
          <a:p>
            <a:pPr marL="457200" lvl="1" indent="0">
              <a:lnSpc>
                <a:spcPct val="150000"/>
              </a:lnSpc>
              <a:buNone/>
            </a:pPr>
            <a:endParaRPr lang="en-US" sz="2000" dirty="0">
              <a:latin typeface="+mj-lt"/>
            </a:endParaRPr>
          </a:p>
          <a:p>
            <a:pPr marL="228600" lvl="1">
              <a:lnSpc>
                <a:spcPct val="100000"/>
              </a:lnSpc>
            </a:pPr>
            <a:endParaRPr lang="en-US" sz="2000" dirty="0">
              <a:latin typeface="+mj-lt"/>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7901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1210623" y="2868805"/>
            <a:ext cx="9846066" cy="1532627"/>
          </a:xfrm>
          <a:prstGeom prst="rect">
            <a:avLst/>
          </a:prstGeom>
        </p:spPr>
        <p:txBody>
          <a:bodyPr>
            <a:noAutofit/>
          </a:bodyPr>
          <a:lstStyle/>
          <a:p>
            <a:pPr marL="0" indent="0" algn="ctr">
              <a:lnSpc>
                <a:spcPts val="6000"/>
              </a:lnSpc>
              <a:buNone/>
            </a:pPr>
            <a:r>
              <a:rPr lang="en-US" sz="5400" b="1" spc="-150" dirty="0">
                <a:solidFill>
                  <a:srgbClr val="002060"/>
                </a:solidFill>
                <a:latin typeface="Arial Black" panose="020B0A04020102020204" pitchFamily="34" charset="0"/>
              </a:rPr>
              <a:t>ELECTRONIC VISIT VERIFICATION (EVV)</a:t>
            </a:r>
          </a:p>
        </p:txBody>
      </p:sp>
      <p:sp>
        <p:nvSpPr>
          <p:cNvPr id="2" name="Left Bracket 1"/>
          <p:cNvSpPr/>
          <p:nvPr/>
        </p:nvSpPr>
        <p:spPr>
          <a:xfrm>
            <a:off x="1422389" y="2685577"/>
            <a:ext cx="324196"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Left Bracket 7"/>
          <p:cNvSpPr/>
          <p:nvPr/>
        </p:nvSpPr>
        <p:spPr>
          <a:xfrm flipH="1">
            <a:off x="10513113" y="2685576"/>
            <a:ext cx="329184"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4097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457686"/>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EVV REQUIREMENTS</a:t>
            </a:r>
          </a:p>
        </p:txBody>
      </p:sp>
      <p:sp>
        <p:nvSpPr>
          <p:cNvPr id="12" name="Rectangle 11"/>
          <p:cNvSpPr/>
          <p:nvPr/>
        </p:nvSpPr>
        <p:spPr>
          <a:xfrm>
            <a:off x="0" y="492615"/>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120341"/>
            <a:ext cx="10917382" cy="5005385"/>
          </a:xfrm>
          <a:prstGeom prst="rect">
            <a:avLst/>
          </a:prstGeom>
        </p:spPr>
        <p:txBody>
          <a:bodyPr>
            <a:noAutofit/>
          </a:bodyPr>
          <a:lstStyle/>
          <a:p>
            <a:pPr marL="228600" lvl="1">
              <a:lnSpc>
                <a:spcPct val="100000"/>
              </a:lnSpc>
            </a:pPr>
            <a:r>
              <a:rPr lang="en-US" sz="2000" dirty="0">
                <a:solidFill>
                  <a:prstClr val="black"/>
                </a:solidFill>
                <a:latin typeface="+mj-lt"/>
                <a:ea typeface="ＭＳ Ｐゴシック" pitchFamily="-106" charset="-128"/>
              </a:rPr>
              <a:t>Section 12006 of the 21st Century Cures Act requires all states to implement the use of EVV for Medicaid-funded personal care and home health care services. </a:t>
            </a:r>
          </a:p>
          <a:p>
            <a:pPr marL="0" lvl="1" indent="0">
              <a:lnSpc>
                <a:spcPct val="100000"/>
              </a:lnSpc>
              <a:buNone/>
            </a:pPr>
            <a:endParaRPr lang="en-US" sz="2000" dirty="0">
              <a:solidFill>
                <a:prstClr val="black"/>
              </a:solidFill>
              <a:latin typeface="+mj-lt"/>
              <a:ea typeface="ＭＳ Ｐゴシック" pitchFamily="-106" charset="-128"/>
            </a:endParaRPr>
          </a:p>
          <a:p>
            <a:pPr marL="228600" lvl="1">
              <a:lnSpc>
                <a:spcPct val="100000"/>
              </a:lnSpc>
            </a:pPr>
            <a:r>
              <a:rPr lang="en-US" sz="2000" dirty="0">
                <a:solidFill>
                  <a:prstClr val="black"/>
                </a:solidFill>
                <a:latin typeface="+mj-lt"/>
                <a:ea typeface="ＭＳ Ｐゴシック" pitchFamily="-106" charset="-128"/>
              </a:rPr>
              <a:t>States that do not comply with the 21st Century Cures Act will have their Federal Medical Assistance Percentage (FMAP) reduced.</a:t>
            </a:r>
          </a:p>
          <a:p>
            <a:pPr marL="0" lvl="1" indent="0">
              <a:lnSpc>
                <a:spcPct val="100000"/>
              </a:lnSpc>
              <a:buNone/>
            </a:pPr>
            <a:endParaRPr lang="en-US" sz="2000" dirty="0">
              <a:solidFill>
                <a:prstClr val="black"/>
              </a:solidFill>
              <a:latin typeface="+mj-lt"/>
              <a:ea typeface="ＭＳ Ｐゴシック" pitchFamily="-106" charset="-128"/>
            </a:endParaRPr>
          </a:p>
          <a:p>
            <a:pPr marL="228600" lvl="1">
              <a:lnSpc>
                <a:spcPct val="100000"/>
              </a:lnSpc>
            </a:pPr>
            <a:r>
              <a:rPr lang="en-US" sz="2000" dirty="0">
                <a:solidFill>
                  <a:prstClr val="black"/>
                </a:solidFill>
                <a:latin typeface="+mj-lt"/>
                <a:ea typeface="ＭＳ Ｐゴシック" pitchFamily="-106" charset="-128"/>
              </a:rPr>
              <a:t>EVV must be implemented for personal care services by January 1, 2020 and for home health care services by January 1, 2023.</a:t>
            </a:r>
          </a:p>
          <a:p>
            <a:pPr marL="0" lvl="1" indent="0">
              <a:lnSpc>
                <a:spcPct val="100000"/>
              </a:lnSpc>
              <a:buNone/>
            </a:pPr>
            <a:endParaRPr lang="en-US" sz="2000" dirty="0">
              <a:solidFill>
                <a:prstClr val="black"/>
              </a:solidFill>
              <a:latin typeface="+mj-lt"/>
              <a:ea typeface="ＭＳ Ｐゴシック" pitchFamily="-106" charset="-128"/>
            </a:endParaRPr>
          </a:p>
          <a:p>
            <a:pPr marL="228600" lvl="1">
              <a:lnSpc>
                <a:spcPct val="100000"/>
              </a:lnSpc>
            </a:pPr>
            <a:r>
              <a:rPr lang="en-US" sz="2000" dirty="0">
                <a:solidFill>
                  <a:prstClr val="black"/>
                </a:solidFill>
                <a:latin typeface="Calibri Light" panose="020F0302020204030204"/>
                <a:ea typeface="ＭＳ Ｐゴシック" pitchFamily="-106" charset="-128"/>
              </a:rPr>
              <a:t>OLTL waiver services included in the 2020 implementation of EVV include:</a:t>
            </a:r>
          </a:p>
          <a:p>
            <a:pPr marL="685800" lvl="2">
              <a:lnSpc>
                <a:spcPct val="100000"/>
              </a:lnSpc>
            </a:pPr>
            <a:r>
              <a:rPr lang="en-US" sz="1800" dirty="0">
                <a:solidFill>
                  <a:prstClr val="black"/>
                </a:solidFill>
                <a:latin typeface="Calibri Light" panose="020F0302020204030204"/>
                <a:ea typeface="ＭＳ Ｐゴシック" pitchFamily="-106" charset="-128"/>
              </a:rPr>
              <a:t>Personal Assistance Services (Agency and Participant-Directed Model)</a:t>
            </a:r>
          </a:p>
          <a:p>
            <a:pPr marL="685800" lvl="2">
              <a:lnSpc>
                <a:spcPct val="100000"/>
              </a:lnSpc>
            </a:pPr>
            <a:r>
              <a:rPr lang="en-US" sz="1800" dirty="0">
                <a:solidFill>
                  <a:prstClr val="black"/>
                </a:solidFill>
                <a:latin typeface="Calibri Light" panose="020F0302020204030204"/>
                <a:ea typeface="ＭＳ Ｐゴシック" pitchFamily="-106" charset="-128"/>
              </a:rPr>
              <a:t>Participant-Directed Community Supports</a:t>
            </a:r>
          </a:p>
          <a:p>
            <a:pPr marL="685800" lvl="2">
              <a:lnSpc>
                <a:spcPct val="100000"/>
              </a:lnSpc>
            </a:pPr>
            <a:r>
              <a:rPr lang="en-US" sz="1800" dirty="0">
                <a:solidFill>
                  <a:prstClr val="black"/>
                </a:solidFill>
                <a:latin typeface="Calibri Light" panose="020F0302020204030204"/>
                <a:ea typeface="ＭＳ Ｐゴシック" pitchFamily="-106" charset="-128"/>
              </a:rPr>
              <a:t>Respite (unlicensed settings only) </a:t>
            </a:r>
          </a:p>
          <a:p>
            <a:pPr marL="228600" lvl="1">
              <a:lnSpc>
                <a:spcPct val="100000"/>
              </a:lnSpc>
            </a:pPr>
            <a:endParaRPr lang="en-US" sz="2000" dirty="0">
              <a:solidFill>
                <a:prstClr val="black"/>
              </a:solidFill>
              <a:latin typeface="+mj-lt"/>
              <a:ea typeface="ＭＳ Ｐゴシック" pitchFamily="-106" charset="-128"/>
            </a:endParaRPr>
          </a:p>
          <a:p>
            <a:pPr marL="228600" lvl="1">
              <a:lnSpc>
                <a:spcPct val="100000"/>
              </a:lnSpc>
            </a:pPr>
            <a:endParaRPr lang="en-US" sz="2000"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7869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457686"/>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EVV IMPLEMENTATION UPDATES</a:t>
            </a:r>
          </a:p>
        </p:txBody>
      </p:sp>
      <p:sp>
        <p:nvSpPr>
          <p:cNvPr id="12" name="Rectangle 11"/>
          <p:cNvSpPr/>
          <p:nvPr/>
        </p:nvSpPr>
        <p:spPr>
          <a:xfrm>
            <a:off x="0" y="492615"/>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573578" y="1354295"/>
            <a:ext cx="10917382" cy="4446586"/>
          </a:xfrm>
          <a:prstGeom prst="rect">
            <a:avLst/>
          </a:prstGeom>
        </p:spPr>
        <p:txBody>
          <a:bodyPr>
            <a:noAutofit/>
          </a:bodyPr>
          <a:lstStyle/>
          <a:p>
            <a:pPr marL="342900" lvl="1" indent="-342900">
              <a:lnSpc>
                <a:spcPct val="100000"/>
              </a:lnSpc>
            </a:pPr>
            <a:r>
              <a:rPr lang="en-US" dirty="0">
                <a:solidFill>
                  <a:prstClr val="black"/>
                </a:solidFill>
                <a:latin typeface="+mj-lt"/>
                <a:ea typeface="ＭＳ Ｐゴシック" pitchFamily="-106" charset="-128"/>
              </a:rPr>
              <a:t>DHS </a:t>
            </a:r>
            <a:r>
              <a:rPr lang="en-US" dirty="0" err="1">
                <a:solidFill>
                  <a:prstClr val="black"/>
                </a:solidFill>
                <a:latin typeface="+mj-lt"/>
                <a:ea typeface="ＭＳ Ｐゴシック" pitchFamily="-106" charset="-128"/>
              </a:rPr>
              <a:t>Sandata</a:t>
            </a:r>
            <a:r>
              <a:rPr lang="en-US" dirty="0">
                <a:solidFill>
                  <a:prstClr val="black"/>
                </a:solidFill>
                <a:latin typeface="+mj-lt"/>
                <a:ea typeface="ＭＳ Ｐゴシック" pitchFamily="-106" charset="-128"/>
              </a:rPr>
              <a:t> System</a:t>
            </a:r>
          </a:p>
          <a:p>
            <a:pPr marL="800100" lvl="2" indent="-342900">
              <a:lnSpc>
                <a:spcPct val="100000"/>
              </a:lnSpc>
            </a:pPr>
            <a:r>
              <a:rPr lang="en-US" sz="2400" dirty="0">
                <a:solidFill>
                  <a:prstClr val="black"/>
                </a:solidFill>
                <a:latin typeface="+mj-lt"/>
                <a:ea typeface="ＭＳ Ｐゴシック" pitchFamily="-106" charset="-128"/>
              </a:rPr>
              <a:t>The DHS </a:t>
            </a:r>
            <a:r>
              <a:rPr lang="en-US" sz="2400" dirty="0" err="1">
                <a:solidFill>
                  <a:prstClr val="black"/>
                </a:solidFill>
                <a:latin typeface="+mj-lt"/>
                <a:ea typeface="ＭＳ Ｐゴシック" pitchFamily="-106" charset="-128"/>
              </a:rPr>
              <a:t>Sandata</a:t>
            </a:r>
            <a:r>
              <a:rPr lang="en-US" sz="2400" dirty="0">
                <a:solidFill>
                  <a:prstClr val="black"/>
                </a:solidFill>
                <a:latin typeface="+mj-lt"/>
                <a:ea typeface="ＭＳ Ｐゴシック" pitchFamily="-106" charset="-128"/>
              </a:rPr>
              <a:t> system went live on October 7</a:t>
            </a:r>
            <a:r>
              <a:rPr lang="en-US" sz="2400" baseline="30000" dirty="0">
                <a:solidFill>
                  <a:prstClr val="black"/>
                </a:solidFill>
                <a:latin typeface="+mj-lt"/>
                <a:ea typeface="ＭＳ Ｐゴシック" pitchFamily="-106" charset="-128"/>
              </a:rPr>
              <a:t>th</a:t>
            </a:r>
            <a:r>
              <a:rPr lang="en-US" sz="2400" dirty="0">
                <a:solidFill>
                  <a:prstClr val="black"/>
                </a:solidFill>
                <a:latin typeface="+mj-lt"/>
                <a:ea typeface="ＭＳ Ｐゴシック" pitchFamily="-106" charset="-128"/>
              </a:rPr>
              <a:t> as planned.</a:t>
            </a:r>
          </a:p>
          <a:p>
            <a:pPr marL="800100" lvl="2" indent="-342900">
              <a:lnSpc>
                <a:spcPct val="100000"/>
              </a:lnSpc>
            </a:pPr>
            <a:r>
              <a:rPr lang="en-US" sz="2400" dirty="0">
                <a:solidFill>
                  <a:prstClr val="black"/>
                </a:solidFill>
                <a:latin typeface="+mj-lt"/>
                <a:ea typeface="ＭＳ Ｐゴシック" pitchFamily="-106" charset="-128"/>
              </a:rPr>
              <a:t>Providers who completed the DHS </a:t>
            </a:r>
            <a:r>
              <a:rPr lang="en-US" sz="2400" dirty="0" err="1">
                <a:solidFill>
                  <a:prstClr val="black"/>
                </a:solidFill>
                <a:latin typeface="+mj-lt"/>
                <a:ea typeface="ＭＳ Ｐゴシック" pitchFamily="-106" charset="-128"/>
              </a:rPr>
              <a:t>Sandata</a:t>
            </a:r>
            <a:r>
              <a:rPr lang="en-US" sz="2400" dirty="0">
                <a:solidFill>
                  <a:prstClr val="black"/>
                </a:solidFill>
                <a:latin typeface="+mj-lt"/>
                <a:ea typeface="ＭＳ Ｐゴシック" pitchFamily="-106" charset="-128"/>
              </a:rPr>
              <a:t> system training should have received welcome packets to begin using the system and training their staff.</a:t>
            </a:r>
          </a:p>
          <a:p>
            <a:pPr marL="457200" lvl="2" indent="0">
              <a:lnSpc>
                <a:spcPct val="100000"/>
              </a:lnSpc>
              <a:buNone/>
            </a:pPr>
            <a:endParaRPr lang="en-US" sz="2400" dirty="0">
              <a:solidFill>
                <a:prstClr val="black"/>
              </a:solidFill>
              <a:latin typeface="+mj-lt"/>
              <a:ea typeface="ＭＳ Ｐゴシック" pitchFamily="-106" charset="-128"/>
            </a:endParaRPr>
          </a:p>
          <a:p>
            <a:pPr marL="342900" lvl="1" indent="-342900">
              <a:lnSpc>
                <a:spcPct val="100000"/>
              </a:lnSpc>
            </a:pPr>
            <a:r>
              <a:rPr lang="en-US" dirty="0">
                <a:solidFill>
                  <a:prstClr val="black"/>
                </a:solidFill>
                <a:latin typeface="+mj-lt"/>
                <a:ea typeface="ＭＳ Ｐゴシック" pitchFamily="-106" charset="-128"/>
              </a:rPr>
              <a:t>Public Partnerships LLC. (PPL)</a:t>
            </a:r>
          </a:p>
          <a:p>
            <a:pPr marL="800100" lvl="2" indent="-342900">
              <a:lnSpc>
                <a:spcPct val="100000"/>
              </a:lnSpc>
            </a:pPr>
            <a:r>
              <a:rPr lang="en-US" sz="2400" dirty="0">
                <a:solidFill>
                  <a:prstClr val="black"/>
                </a:solidFill>
                <a:latin typeface="+mj-lt"/>
                <a:ea typeface="ＭＳ Ｐゴシック" pitchFamily="-106" charset="-128"/>
              </a:rPr>
              <a:t>In October, PPL conducted several webinar trainings and in-person trainings in the Southwest, Northwest, Northeast, and Lehigh/Capital regions.</a:t>
            </a:r>
          </a:p>
          <a:p>
            <a:pPr marL="800100" lvl="2" indent="-342900">
              <a:lnSpc>
                <a:spcPct val="100000"/>
              </a:lnSpc>
            </a:pPr>
            <a:r>
              <a:rPr lang="en-US" sz="2400" dirty="0">
                <a:solidFill>
                  <a:prstClr val="black"/>
                </a:solidFill>
                <a:latin typeface="+mj-lt"/>
                <a:ea typeface="ＭＳ Ｐゴシック" pitchFamily="-106" charset="-128"/>
              </a:rPr>
              <a:t>Throughout November, PPL will be conducting additional webinar trainings and in-person trainings in the Southeast region.</a:t>
            </a:r>
          </a:p>
          <a:p>
            <a:pPr marL="800100" lvl="2" indent="-342900">
              <a:lnSpc>
                <a:spcPct val="100000"/>
              </a:lnSpc>
            </a:pPr>
            <a:endParaRPr lang="en-US" dirty="0">
              <a:solidFill>
                <a:prstClr val="black"/>
              </a:solidFill>
              <a:latin typeface="+mj-lt"/>
              <a:ea typeface="ＭＳ Ｐゴシック" pitchFamily="-106" charset="-128"/>
            </a:endParaRPr>
          </a:p>
          <a:p>
            <a:pPr marL="0" lvl="1" indent="0">
              <a:lnSpc>
                <a:spcPct val="100000"/>
              </a:lnSpc>
              <a:buNone/>
            </a:pPr>
            <a:endParaRPr lang="en-US"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1466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457686"/>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EVV IMPLEMENTATION UPDATES</a:t>
            </a:r>
          </a:p>
        </p:txBody>
      </p:sp>
      <p:sp>
        <p:nvSpPr>
          <p:cNvPr id="12" name="Rectangle 11"/>
          <p:cNvSpPr/>
          <p:nvPr/>
        </p:nvSpPr>
        <p:spPr>
          <a:xfrm>
            <a:off x="0" y="492615"/>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573578" y="1354295"/>
            <a:ext cx="10917382" cy="4446586"/>
          </a:xfrm>
          <a:prstGeom prst="rect">
            <a:avLst/>
          </a:prstGeom>
        </p:spPr>
        <p:txBody>
          <a:bodyPr>
            <a:noAutofit/>
          </a:bodyPr>
          <a:lstStyle/>
          <a:p>
            <a:pPr marL="342900" lvl="1" indent="-342900">
              <a:lnSpc>
                <a:spcPct val="100000"/>
              </a:lnSpc>
            </a:pPr>
            <a:r>
              <a:rPr lang="en-US" dirty="0">
                <a:solidFill>
                  <a:prstClr val="black"/>
                </a:solidFill>
                <a:latin typeface="+mj-lt"/>
                <a:ea typeface="ＭＳ Ｐゴシック" pitchFamily="-106" charset="-128"/>
              </a:rPr>
              <a:t>DHS is in the process of applying for a Good Faith Effort Exemption through the Centers for Medicare and Medicaid Services (CMS) </a:t>
            </a:r>
          </a:p>
          <a:p>
            <a:pPr marL="0" lvl="1" indent="0">
              <a:lnSpc>
                <a:spcPct val="100000"/>
              </a:lnSpc>
              <a:buNone/>
            </a:pPr>
            <a:endParaRPr lang="en-US" dirty="0">
              <a:solidFill>
                <a:prstClr val="black"/>
              </a:solidFill>
              <a:latin typeface="+mj-lt"/>
              <a:ea typeface="ＭＳ Ｐゴシック" pitchFamily="-106" charset="-128"/>
            </a:endParaRPr>
          </a:p>
          <a:p>
            <a:pPr marL="342900" lvl="1" indent="-342900">
              <a:lnSpc>
                <a:spcPct val="100000"/>
              </a:lnSpc>
            </a:pPr>
            <a:r>
              <a:rPr lang="en-US" dirty="0">
                <a:solidFill>
                  <a:prstClr val="black"/>
                </a:solidFill>
                <a:latin typeface="+mj-lt"/>
                <a:ea typeface="ＭＳ Ｐゴシック" pitchFamily="-106" charset="-128"/>
              </a:rPr>
              <a:t>If approved, the Good Faith Effort Exemption will allow DHS to extend the soft launch period so that provider payments are not impacted.</a:t>
            </a:r>
          </a:p>
          <a:p>
            <a:pPr marL="0" lvl="1" indent="0">
              <a:lnSpc>
                <a:spcPct val="100000"/>
              </a:lnSpc>
              <a:buNone/>
            </a:pPr>
            <a:endParaRPr lang="en-US" dirty="0">
              <a:solidFill>
                <a:prstClr val="black"/>
              </a:solidFill>
              <a:latin typeface="+mj-lt"/>
              <a:ea typeface="ＭＳ Ｐゴシック" pitchFamily="-106" charset="-128"/>
            </a:endParaRPr>
          </a:p>
          <a:p>
            <a:pPr marL="342900" lvl="1" indent="-342900">
              <a:lnSpc>
                <a:spcPct val="100000"/>
              </a:lnSpc>
            </a:pPr>
            <a:r>
              <a:rPr lang="en-US" dirty="0">
                <a:solidFill>
                  <a:prstClr val="black"/>
                </a:solidFill>
                <a:latin typeface="+mj-lt"/>
                <a:ea typeface="ＭＳ Ｐゴシック" pitchFamily="-106" charset="-128"/>
              </a:rPr>
              <a:t>Providers are still expected to implement an EVV system by January 1, 2020</a:t>
            </a:r>
          </a:p>
          <a:p>
            <a:pPr marL="0" lvl="1" indent="0">
              <a:lnSpc>
                <a:spcPct val="100000"/>
              </a:lnSpc>
              <a:buNone/>
            </a:pPr>
            <a:endParaRPr lang="en-US"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495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457686"/>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EVV IMPLEMENTATION UPDATES</a:t>
            </a:r>
          </a:p>
        </p:txBody>
      </p:sp>
      <p:sp>
        <p:nvSpPr>
          <p:cNvPr id="12" name="Rectangle 11"/>
          <p:cNvSpPr/>
          <p:nvPr/>
        </p:nvSpPr>
        <p:spPr>
          <a:xfrm>
            <a:off x="0" y="492615"/>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573578" y="1354295"/>
            <a:ext cx="10917382" cy="4446586"/>
          </a:xfrm>
          <a:prstGeom prst="rect">
            <a:avLst/>
          </a:prstGeom>
        </p:spPr>
        <p:txBody>
          <a:bodyPr>
            <a:noAutofit/>
          </a:bodyPr>
          <a:lstStyle/>
          <a:p>
            <a:pPr marL="342900" lvl="1" indent="-342900">
              <a:lnSpc>
                <a:spcPct val="100000"/>
              </a:lnSpc>
            </a:pPr>
            <a:r>
              <a:rPr lang="en-US" dirty="0">
                <a:solidFill>
                  <a:prstClr val="black"/>
                </a:solidFill>
                <a:latin typeface="+mj-lt"/>
                <a:ea typeface="ＭＳ Ｐゴシック" pitchFamily="-106" charset="-128"/>
              </a:rPr>
              <a:t>EVV compliance policies will be released through a joint OLTL/ODP Bulletin once finalized.</a:t>
            </a:r>
          </a:p>
          <a:p>
            <a:pPr marL="0" lvl="1" indent="0">
              <a:lnSpc>
                <a:spcPct val="100000"/>
              </a:lnSpc>
              <a:buNone/>
            </a:pPr>
            <a:endParaRPr lang="en-US" dirty="0">
              <a:solidFill>
                <a:prstClr val="black"/>
              </a:solidFill>
              <a:latin typeface="+mj-lt"/>
              <a:ea typeface="ＭＳ Ｐゴシック" pitchFamily="-106" charset="-128"/>
            </a:endParaRPr>
          </a:p>
          <a:p>
            <a:pPr marL="342900" lvl="1" indent="-342900">
              <a:lnSpc>
                <a:spcPct val="100000"/>
              </a:lnSpc>
            </a:pPr>
            <a:r>
              <a:rPr lang="en-US" dirty="0">
                <a:solidFill>
                  <a:prstClr val="black"/>
                </a:solidFill>
                <a:latin typeface="+mj-lt"/>
                <a:ea typeface="ＭＳ Ｐゴシック" pitchFamily="-106" charset="-128"/>
              </a:rPr>
              <a:t>IVR technology clarification from CMS</a:t>
            </a:r>
          </a:p>
          <a:p>
            <a:pPr marL="800100" lvl="2" indent="-342900">
              <a:lnSpc>
                <a:spcPct val="100000"/>
              </a:lnSpc>
            </a:pPr>
            <a:r>
              <a:rPr lang="en-US" dirty="0">
                <a:solidFill>
                  <a:prstClr val="black"/>
                </a:solidFill>
                <a:latin typeface="+mj-lt"/>
                <a:ea typeface="ＭＳ Ｐゴシック" pitchFamily="-106" charset="-128"/>
              </a:rPr>
              <a:t>Telephonic verification must include validation through a GPS or location system</a:t>
            </a:r>
          </a:p>
          <a:p>
            <a:pPr marL="800100" lvl="2" indent="-342900">
              <a:lnSpc>
                <a:spcPct val="100000"/>
              </a:lnSpc>
            </a:pPr>
            <a:r>
              <a:rPr lang="en-US" dirty="0">
                <a:solidFill>
                  <a:prstClr val="black"/>
                </a:solidFill>
                <a:latin typeface="+mj-lt"/>
                <a:ea typeface="ＭＳ Ｐゴシック" pitchFamily="-106" charset="-128"/>
              </a:rPr>
              <a:t>Cell phones are not acceptable for telephonic verification unless a location device code is included</a:t>
            </a:r>
          </a:p>
          <a:p>
            <a:pPr marL="342900" lvl="1" indent="-342900">
              <a:lnSpc>
                <a:spcPct val="100000"/>
              </a:lnSpc>
            </a:pPr>
            <a:endParaRPr lang="en-US" dirty="0">
              <a:solidFill>
                <a:prstClr val="black"/>
              </a:solidFill>
              <a:latin typeface="+mj-lt"/>
              <a:ea typeface="ＭＳ Ｐゴシック" pitchFamily="-106" charset="-128"/>
            </a:endParaRPr>
          </a:p>
          <a:p>
            <a:pPr marL="342900" lvl="1" indent="-342900">
              <a:lnSpc>
                <a:spcPct val="100000"/>
              </a:lnSpc>
            </a:pPr>
            <a:r>
              <a:rPr lang="en-US" dirty="0">
                <a:solidFill>
                  <a:prstClr val="black"/>
                </a:solidFill>
                <a:latin typeface="+mj-lt"/>
                <a:ea typeface="ＭＳ Ｐゴシック" pitchFamily="-106" charset="-128"/>
              </a:rPr>
              <a:t>There are no additional changes to DHS EVV implementation due to recent CMS guidance</a:t>
            </a:r>
          </a:p>
          <a:p>
            <a:pPr marL="0" lvl="1" indent="0">
              <a:lnSpc>
                <a:spcPct val="100000"/>
              </a:lnSpc>
              <a:buNone/>
            </a:pPr>
            <a:endParaRPr lang="en-US"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6491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457686"/>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EVV NEXT STEPS FOR PROVIDERS</a:t>
            </a:r>
          </a:p>
        </p:txBody>
      </p:sp>
      <p:sp>
        <p:nvSpPr>
          <p:cNvPr id="12" name="Rectangle 11"/>
          <p:cNvSpPr/>
          <p:nvPr/>
        </p:nvSpPr>
        <p:spPr>
          <a:xfrm>
            <a:off x="0" y="492615"/>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138112" y="994520"/>
            <a:ext cx="10917382" cy="4446586"/>
          </a:xfrm>
          <a:prstGeom prst="rect">
            <a:avLst/>
          </a:prstGeom>
        </p:spPr>
        <p:txBody>
          <a:bodyPr>
            <a:noAutofit/>
          </a:bodyPr>
          <a:lstStyle/>
          <a:p>
            <a:pPr marL="457200" lvl="2" indent="0">
              <a:lnSpc>
                <a:spcPct val="100000"/>
              </a:lnSpc>
              <a:buNone/>
            </a:pPr>
            <a:endParaRPr lang="en-US" dirty="0">
              <a:solidFill>
                <a:prstClr val="black"/>
              </a:solidFill>
              <a:latin typeface="+mj-lt"/>
              <a:ea typeface="ＭＳ Ｐゴシック" pitchFamily="-106" charset="-128"/>
            </a:endParaRPr>
          </a:p>
          <a:p>
            <a:pPr marL="685800" lvl="2">
              <a:lnSpc>
                <a:spcPct val="100000"/>
              </a:lnSpc>
            </a:pPr>
            <a:r>
              <a:rPr lang="en-US" sz="2400" dirty="0">
                <a:solidFill>
                  <a:prstClr val="black"/>
                </a:solidFill>
                <a:latin typeface="+mj-lt"/>
                <a:ea typeface="ＭＳ Ｐゴシック" pitchFamily="-106" charset="-128"/>
              </a:rPr>
              <a:t>Current CHC Providers and Aging, Attendant Care, and Independence Waiver Providers</a:t>
            </a:r>
          </a:p>
          <a:p>
            <a:pPr marL="1143000" lvl="3">
              <a:lnSpc>
                <a:spcPct val="100000"/>
              </a:lnSpc>
            </a:pPr>
            <a:r>
              <a:rPr lang="en-US" sz="2400" dirty="0">
                <a:solidFill>
                  <a:prstClr val="black"/>
                </a:solidFill>
                <a:latin typeface="+mj-lt"/>
                <a:ea typeface="ＭＳ Ｐゴシック" pitchFamily="-106" charset="-128"/>
              </a:rPr>
              <a:t>If providers are electing to use the </a:t>
            </a:r>
            <a:r>
              <a:rPr lang="en-US" sz="2400" dirty="0" err="1">
                <a:solidFill>
                  <a:prstClr val="black"/>
                </a:solidFill>
                <a:latin typeface="+mj-lt"/>
                <a:ea typeface="ＭＳ Ｐゴシック" pitchFamily="-106" charset="-128"/>
              </a:rPr>
              <a:t>HHAeXchange</a:t>
            </a:r>
            <a:r>
              <a:rPr lang="en-US" sz="2400" dirty="0">
                <a:solidFill>
                  <a:prstClr val="black"/>
                </a:solidFill>
                <a:latin typeface="+mj-lt"/>
                <a:ea typeface="ＭＳ Ｐゴシック" pitchFamily="-106" charset="-128"/>
              </a:rPr>
              <a:t> EVV system offered by the MCOs, providers must work with the MCOs to complete training and other onboarding requirements.</a:t>
            </a:r>
          </a:p>
          <a:p>
            <a:pPr marL="1143000" lvl="3">
              <a:lnSpc>
                <a:spcPct val="100000"/>
              </a:lnSpc>
            </a:pPr>
            <a:r>
              <a:rPr lang="en-US" sz="2400" dirty="0">
                <a:solidFill>
                  <a:prstClr val="black"/>
                </a:solidFill>
                <a:latin typeface="Calibri Light" panose="020F0302020204030204"/>
                <a:ea typeface="ＭＳ Ｐゴシック" pitchFamily="-106" charset="-128"/>
              </a:rPr>
              <a:t>Providers using Alternate EVV systems in CHC will need to send their EVV data the CHC-MCOs.</a:t>
            </a:r>
          </a:p>
          <a:p>
            <a:pPr marL="1143000" lvl="3">
              <a:lnSpc>
                <a:spcPct val="100000"/>
              </a:lnSpc>
            </a:pPr>
            <a:r>
              <a:rPr lang="en-US" sz="2400" dirty="0">
                <a:solidFill>
                  <a:prstClr val="black"/>
                </a:solidFill>
                <a:latin typeface="Calibri Light" panose="020F0302020204030204"/>
                <a:ea typeface="ＭＳ Ｐゴシック" pitchFamily="-106" charset="-128"/>
              </a:rPr>
              <a:t>Providers should contact </a:t>
            </a:r>
            <a:r>
              <a:rPr lang="en-US" sz="2400" dirty="0" err="1">
                <a:solidFill>
                  <a:prstClr val="black"/>
                </a:solidFill>
                <a:latin typeface="Calibri Light" panose="020F0302020204030204"/>
                <a:ea typeface="ＭＳ Ｐゴシック" pitchFamily="-106" charset="-128"/>
              </a:rPr>
              <a:t>HHAeXchange</a:t>
            </a:r>
            <a:r>
              <a:rPr lang="en-US" sz="2400" dirty="0">
                <a:solidFill>
                  <a:prstClr val="black"/>
                </a:solidFill>
                <a:latin typeface="Calibri Light" panose="020F0302020204030204"/>
                <a:ea typeface="ＭＳ Ｐゴシック" pitchFamily="-106" charset="-128"/>
              </a:rPr>
              <a:t> at </a:t>
            </a:r>
            <a:r>
              <a:rPr lang="en-US" sz="2400" dirty="0">
                <a:solidFill>
                  <a:prstClr val="black"/>
                </a:solidFill>
                <a:latin typeface="Calibri Light" panose="020F0302020204030204"/>
                <a:ea typeface="ＭＳ Ｐゴシック" pitchFamily="-106" charset="-128"/>
                <a:hlinkClick r:id="rId3">
                  <a:extLst>
                    <a:ext uri="{A12FA001-AC4F-418D-AE19-62706E023703}">
                      <ahyp:hlinkClr xmlns:ahyp="http://schemas.microsoft.com/office/drawing/2018/hyperlinkcolor" val="tx"/>
                    </a:ext>
                  </a:extLst>
                </a:hlinkClick>
              </a:rPr>
              <a:t>EDIsupport@hhaexchange.com</a:t>
            </a:r>
            <a:r>
              <a:rPr lang="en-US" sz="2400" dirty="0">
                <a:solidFill>
                  <a:prstClr val="black"/>
                </a:solidFill>
                <a:latin typeface="Calibri Light" panose="020F0302020204030204"/>
                <a:ea typeface="ＭＳ Ｐゴシック" pitchFamily="-106" charset="-128"/>
              </a:rPr>
              <a:t> to complete third party system integration activities for CHC.</a:t>
            </a:r>
          </a:p>
          <a:p>
            <a:pPr marL="685800" lvl="2">
              <a:lnSpc>
                <a:spcPct val="100000"/>
              </a:lnSpc>
            </a:pPr>
            <a:endParaRPr lang="en-US" dirty="0">
              <a:solidFill>
                <a:prstClr val="black"/>
              </a:solidFill>
              <a:latin typeface="Calibri Light" panose="020F0302020204030204"/>
              <a:ea typeface="ＭＳ Ｐゴシック" pitchFamily="-106" charset="-128"/>
            </a:endParaRPr>
          </a:p>
          <a:p>
            <a:pPr marL="914400" lvl="3" indent="0">
              <a:lnSpc>
                <a:spcPct val="100000"/>
              </a:lnSpc>
              <a:buNone/>
            </a:pPr>
            <a:endParaRPr lang="en-US" sz="2000"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8567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457686"/>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EVV NEXT STEPS FOR PROVIDERS</a:t>
            </a:r>
          </a:p>
        </p:txBody>
      </p:sp>
      <p:sp>
        <p:nvSpPr>
          <p:cNvPr id="12" name="Rectangle 11"/>
          <p:cNvSpPr/>
          <p:nvPr/>
        </p:nvSpPr>
        <p:spPr>
          <a:xfrm>
            <a:off x="0" y="492615"/>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138112" y="967224"/>
            <a:ext cx="10917382" cy="4446586"/>
          </a:xfrm>
          <a:prstGeom prst="rect">
            <a:avLst/>
          </a:prstGeom>
        </p:spPr>
        <p:txBody>
          <a:bodyPr>
            <a:noAutofit/>
          </a:bodyPr>
          <a:lstStyle/>
          <a:p>
            <a:pPr marL="457200" lvl="2" indent="0">
              <a:lnSpc>
                <a:spcPct val="100000"/>
              </a:lnSpc>
              <a:buNone/>
            </a:pPr>
            <a:endParaRPr lang="en-US" sz="2400" dirty="0">
              <a:solidFill>
                <a:prstClr val="black"/>
              </a:solidFill>
              <a:latin typeface="+mj-lt"/>
              <a:ea typeface="ＭＳ Ｐゴシック" pitchFamily="-106" charset="-128"/>
            </a:endParaRPr>
          </a:p>
          <a:p>
            <a:pPr marL="685800" lvl="2">
              <a:lnSpc>
                <a:spcPct val="100000"/>
              </a:lnSpc>
            </a:pPr>
            <a:r>
              <a:rPr lang="en-US" sz="2400" dirty="0">
                <a:solidFill>
                  <a:prstClr val="black"/>
                </a:solidFill>
                <a:latin typeface="Calibri Light" panose="020F0302020204030204"/>
                <a:ea typeface="ＭＳ Ｐゴシック" pitchFamily="-106" charset="-128"/>
              </a:rPr>
              <a:t>Fee-For-Service (OBRA Waiver and Act 150 Program)</a:t>
            </a:r>
          </a:p>
          <a:p>
            <a:pPr marL="1143000" lvl="3">
              <a:lnSpc>
                <a:spcPct val="100000"/>
              </a:lnSpc>
            </a:pPr>
            <a:r>
              <a:rPr lang="en-US" sz="2400" dirty="0">
                <a:solidFill>
                  <a:prstClr val="black"/>
                </a:solidFill>
                <a:latin typeface="Calibri Light" panose="020F0302020204030204"/>
                <a:ea typeface="ＭＳ Ｐゴシック" pitchFamily="-106" charset="-128"/>
              </a:rPr>
              <a:t>The DHS </a:t>
            </a:r>
            <a:r>
              <a:rPr lang="en-US" sz="2400" dirty="0" err="1">
                <a:solidFill>
                  <a:prstClr val="black"/>
                </a:solidFill>
                <a:latin typeface="Calibri Light" panose="020F0302020204030204"/>
                <a:ea typeface="ＭＳ Ｐゴシック" pitchFamily="-106" charset="-128"/>
              </a:rPr>
              <a:t>Sandata</a:t>
            </a:r>
            <a:r>
              <a:rPr lang="en-US" sz="2400" dirty="0">
                <a:solidFill>
                  <a:prstClr val="black"/>
                </a:solidFill>
                <a:latin typeface="Calibri Light" panose="020F0302020204030204"/>
                <a:ea typeface="ＭＳ Ｐゴシック" pitchFamily="-106" charset="-128"/>
              </a:rPr>
              <a:t> system training is available for providers electing to use the DHS </a:t>
            </a:r>
            <a:r>
              <a:rPr lang="en-US" sz="2400" dirty="0" err="1">
                <a:solidFill>
                  <a:prstClr val="black"/>
                </a:solidFill>
                <a:latin typeface="Calibri Light" panose="020F0302020204030204"/>
                <a:ea typeface="ＭＳ Ｐゴシック" pitchFamily="-106" charset="-128"/>
              </a:rPr>
              <a:t>Sandata</a:t>
            </a:r>
            <a:r>
              <a:rPr lang="en-US" sz="2400" dirty="0">
                <a:solidFill>
                  <a:prstClr val="black"/>
                </a:solidFill>
                <a:latin typeface="Calibri Light" panose="020F0302020204030204"/>
                <a:ea typeface="ＭＳ Ｐゴシック" pitchFamily="-106" charset="-128"/>
              </a:rPr>
              <a:t> system for the OBRA waiver, Act 150 program, and ODP waiver programs. </a:t>
            </a:r>
          </a:p>
          <a:p>
            <a:pPr marL="1143000" lvl="3">
              <a:lnSpc>
                <a:spcPct val="100000"/>
              </a:lnSpc>
            </a:pPr>
            <a:r>
              <a:rPr lang="en-US" sz="2400" dirty="0">
                <a:solidFill>
                  <a:prstClr val="black"/>
                </a:solidFill>
                <a:latin typeface="Calibri Light" panose="020F0302020204030204"/>
                <a:ea typeface="ＭＳ Ｐゴシック" pitchFamily="-106" charset="-128"/>
              </a:rPr>
              <a:t>Providers using the DHS system must complete this training in order to begin setting up their agency accounts and security permissions. </a:t>
            </a:r>
          </a:p>
          <a:p>
            <a:pPr marL="1143000" lvl="3">
              <a:lnSpc>
                <a:spcPct val="100000"/>
              </a:lnSpc>
            </a:pPr>
            <a:r>
              <a:rPr lang="en-US" sz="2400" dirty="0">
                <a:solidFill>
                  <a:prstClr val="black"/>
                </a:solidFill>
                <a:latin typeface="Calibri Light" panose="020F0302020204030204"/>
                <a:ea typeface="ＭＳ Ｐゴシック" pitchFamily="-106" charset="-128"/>
              </a:rPr>
              <a:t>The DHS </a:t>
            </a:r>
            <a:r>
              <a:rPr lang="en-US" sz="2400" dirty="0" err="1">
                <a:solidFill>
                  <a:prstClr val="black"/>
                </a:solidFill>
                <a:latin typeface="Calibri Light" panose="020F0302020204030204"/>
                <a:ea typeface="ＭＳ Ｐゴシック" pitchFamily="-106" charset="-128"/>
              </a:rPr>
              <a:t>Sandata</a:t>
            </a:r>
            <a:r>
              <a:rPr lang="en-US" sz="2400" dirty="0">
                <a:solidFill>
                  <a:prstClr val="black"/>
                </a:solidFill>
                <a:latin typeface="Calibri Light" panose="020F0302020204030204"/>
                <a:ea typeface="ＭＳ Ｐゴシック" pitchFamily="-106" charset="-128"/>
              </a:rPr>
              <a:t> system is only available for Fee-For-Service providers.</a:t>
            </a:r>
          </a:p>
          <a:p>
            <a:pPr marL="1143000" lvl="3">
              <a:lnSpc>
                <a:spcPct val="100000"/>
              </a:lnSpc>
            </a:pPr>
            <a:r>
              <a:rPr lang="en-US" sz="2400" dirty="0">
                <a:solidFill>
                  <a:prstClr val="black"/>
                </a:solidFill>
                <a:latin typeface="Calibri Light" panose="020F0302020204030204"/>
                <a:ea typeface="ＭＳ Ｐゴシック" pitchFamily="-106" charset="-128"/>
              </a:rPr>
              <a:t>The DHS Aggregator will receive information from Alternate EVV systems being used by providers in fee-for-service programs.</a:t>
            </a:r>
          </a:p>
          <a:p>
            <a:pPr marL="1143000" lvl="3">
              <a:lnSpc>
                <a:spcPct val="100000"/>
              </a:lnSpc>
            </a:pPr>
            <a:r>
              <a:rPr lang="en-US" sz="2400" dirty="0">
                <a:solidFill>
                  <a:prstClr val="black"/>
                </a:solidFill>
                <a:latin typeface="Calibri Light" panose="020F0302020204030204"/>
                <a:ea typeface="ＭＳ Ｐゴシック" pitchFamily="-106" charset="-128"/>
              </a:rPr>
              <a:t>Providers must contact </a:t>
            </a:r>
            <a:r>
              <a:rPr lang="en-US" sz="2400" dirty="0" err="1">
                <a:solidFill>
                  <a:prstClr val="black"/>
                </a:solidFill>
                <a:latin typeface="Calibri Light" panose="020F0302020204030204"/>
                <a:ea typeface="ＭＳ Ｐゴシック" pitchFamily="-106" charset="-128"/>
              </a:rPr>
              <a:t>Sandata</a:t>
            </a:r>
            <a:r>
              <a:rPr lang="en-US" sz="2400" dirty="0">
                <a:solidFill>
                  <a:prstClr val="black"/>
                </a:solidFill>
                <a:latin typeface="Calibri Light" panose="020F0302020204030204"/>
                <a:ea typeface="ＭＳ Ｐゴシック" pitchFamily="-106" charset="-128"/>
              </a:rPr>
              <a:t> at 1-855-705-2407 to complete Alternate EVV system integration activities for fee-for-service programs.</a:t>
            </a:r>
          </a:p>
          <a:p>
            <a:pPr marL="685800" lvl="2">
              <a:lnSpc>
                <a:spcPct val="100000"/>
              </a:lnSpc>
            </a:pPr>
            <a:endParaRPr lang="en-US" dirty="0">
              <a:solidFill>
                <a:prstClr val="black"/>
              </a:solidFill>
              <a:latin typeface="Calibri Light" panose="020F0302020204030204"/>
              <a:ea typeface="ＭＳ Ｐゴシック" pitchFamily="-106" charset="-128"/>
            </a:endParaRPr>
          </a:p>
          <a:p>
            <a:pPr marL="914400" lvl="3" indent="0">
              <a:lnSpc>
                <a:spcPct val="100000"/>
              </a:lnSpc>
              <a:buNone/>
            </a:pPr>
            <a:endParaRPr lang="en-US" sz="2000"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1248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575132"/>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EVV RESOURCES</a:t>
            </a:r>
          </a:p>
        </p:txBody>
      </p:sp>
      <p:sp>
        <p:nvSpPr>
          <p:cNvPr id="12" name="Rectangle 11"/>
          <p:cNvSpPr/>
          <p:nvPr/>
        </p:nvSpPr>
        <p:spPr>
          <a:xfrm>
            <a:off x="0" y="610061"/>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020562"/>
            <a:ext cx="10917382" cy="4446586"/>
          </a:xfrm>
          <a:prstGeom prst="rect">
            <a:avLst/>
          </a:prstGeom>
        </p:spPr>
        <p:txBody>
          <a:bodyPr>
            <a:noAutofit/>
          </a:bodyPr>
          <a:lstStyle/>
          <a:p>
            <a:pPr marL="228600" lvl="1">
              <a:lnSpc>
                <a:spcPct val="100000"/>
              </a:lnSpc>
            </a:pPr>
            <a:endParaRPr lang="en-US" dirty="0">
              <a:solidFill>
                <a:prstClr val="black"/>
              </a:solidFill>
              <a:latin typeface="+mj-lt"/>
              <a:ea typeface="ＭＳ Ｐゴシック" pitchFamily="-106" charset="-128"/>
              <a:hlinkClick r:id="rId4"/>
            </a:endParaRPr>
          </a:p>
          <a:p>
            <a:pPr marL="228600" lvl="1">
              <a:lnSpc>
                <a:spcPct val="100000"/>
              </a:lnSpc>
            </a:pPr>
            <a:r>
              <a:rPr lang="en-US" dirty="0">
                <a:solidFill>
                  <a:prstClr val="black"/>
                </a:solidFill>
                <a:latin typeface="+mj-lt"/>
                <a:ea typeface="ＭＳ Ｐゴシック" pitchFamily="-106" charset="-128"/>
              </a:rPr>
              <a:t>The next EVV Webinar is scheduled for December 18th from 1-3pm . A link to register can be found on the DHS EVV website.</a:t>
            </a:r>
            <a:br>
              <a:rPr lang="en-US" sz="2200" dirty="0">
                <a:solidFill>
                  <a:prstClr val="black"/>
                </a:solidFill>
                <a:highlight>
                  <a:srgbClr val="FFFF00"/>
                </a:highlight>
                <a:latin typeface="+mj-lt"/>
                <a:ea typeface="ＭＳ Ｐゴシック" pitchFamily="-106" charset="-128"/>
              </a:rPr>
            </a:br>
            <a:endParaRPr lang="en-US" sz="2200" dirty="0">
              <a:solidFill>
                <a:prstClr val="black"/>
              </a:solidFill>
              <a:highlight>
                <a:srgbClr val="FFFF00"/>
              </a:highlight>
              <a:latin typeface="+mj-lt"/>
              <a:ea typeface="ＭＳ Ｐゴシック" pitchFamily="-106" charset="-128"/>
            </a:endParaRPr>
          </a:p>
          <a:p>
            <a:pPr marL="228600" lvl="1">
              <a:lnSpc>
                <a:spcPct val="100000"/>
              </a:lnSpc>
            </a:pPr>
            <a:r>
              <a:rPr lang="en-US" dirty="0">
                <a:solidFill>
                  <a:prstClr val="black"/>
                </a:solidFill>
                <a:latin typeface="+mj-lt"/>
                <a:ea typeface="ＭＳ Ｐゴシック" pitchFamily="-106" charset="-128"/>
              </a:rPr>
              <a:t>Website: </a:t>
            </a:r>
            <a:r>
              <a:rPr lang="en-US" dirty="0">
                <a:solidFill>
                  <a:prstClr val="black"/>
                </a:solidFill>
                <a:latin typeface="+mj-lt"/>
                <a:ea typeface="ＭＳ Ｐゴシック" pitchFamily="-106" charset="-128"/>
                <a:hlinkClick r:id="rId5"/>
              </a:rPr>
              <a:t>http://www.dhs.pa.gov/providers/Billing-Info/Pages/EVV.aspx</a:t>
            </a:r>
            <a:endParaRPr lang="en-US" dirty="0">
              <a:solidFill>
                <a:prstClr val="black"/>
              </a:solidFill>
              <a:latin typeface="+mj-lt"/>
              <a:ea typeface="ＭＳ Ｐゴシック" pitchFamily="-106" charset="-128"/>
            </a:endParaRPr>
          </a:p>
          <a:p>
            <a:pPr marL="0" lvl="1" indent="0">
              <a:lnSpc>
                <a:spcPct val="100000"/>
              </a:lnSpc>
              <a:buNone/>
            </a:pPr>
            <a:endParaRPr lang="en-US" dirty="0">
              <a:solidFill>
                <a:prstClr val="black"/>
              </a:solidFill>
              <a:latin typeface="+mj-lt"/>
              <a:ea typeface="ＭＳ Ｐゴシック" pitchFamily="-106" charset="-128"/>
            </a:endParaRPr>
          </a:p>
          <a:p>
            <a:pPr marL="228600" lvl="1">
              <a:lnSpc>
                <a:spcPct val="100000"/>
              </a:lnSpc>
            </a:pPr>
            <a:r>
              <a:rPr lang="en-US" dirty="0">
                <a:solidFill>
                  <a:prstClr val="black"/>
                </a:solidFill>
                <a:latin typeface="+mj-lt"/>
                <a:ea typeface="ＭＳ Ｐゴシック" pitchFamily="-106" charset="-128"/>
              </a:rPr>
              <a:t>For specific questions regarding EVV and to subscribe to the EVV listserv, please contact </a:t>
            </a:r>
            <a:r>
              <a:rPr lang="en-US" dirty="0">
                <a:solidFill>
                  <a:prstClr val="black"/>
                </a:solidFill>
                <a:latin typeface="+mj-lt"/>
                <a:ea typeface="ＭＳ Ｐゴシック" pitchFamily="-106" charset="-128"/>
                <a:hlinkClick r:id="rId6"/>
              </a:rPr>
              <a:t>RA-PWEVVNotice@pa.gov</a:t>
            </a:r>
            <a:endParaRPr lang="en-US" dirty="0">
              <a:solidFill>
                <a:prstClr val="black"/>
              </a:solidFill>
              <a:latin typeface="+mj-lt"/>
              <a:ea typeface="ＭＳ Ｐゴシック" pitchFamily="-106" charset="-128"/>
            </a:endParaRPr>
          </a:p>
          <a:p>
            <a:pPr marL="0" lvl="1" indent="0">
              <a:lnSpc>
                <a:spcPct val="100000"/>
              </a:lnSpc>
              <a:buNone/>
            </a:pPr>
            <a:br>
              <a:rPr lang="en-US" dirty="0">
                <a:solidFill>
                  <a:prstClr val="black"/>
                </a:solidFill>
                <a:latin typeface="+mj-lt"/>
                <a:ea typeface="ＭＳ Ｐゴシック" pitchFamily="-106" charset="-128"/>
              </a:rPr>
            </a:br>
            <a:endParaRPr lang="en-US" dirty="0">
              <a:solidFill>
                <a:prstClr val="black"/>
              </a:solidFill>
              <a:latin typeface="+mj-lt"/>
              <a:ea typeface="ＭＳ Ｐゴシック" pitchFamily="-106" charset="-128"/>
            </a:endParaRPr>
          </a:p>
          <a:p>
            <a:pPr marL="228600" lvl="1">
              <a:lnSpc>
                <a:spcPct val="100000"/>
              </a:lnSpc>
            </a:pPr>
            <a:endParaRPr lang="en-US" sz="2000"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7603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924872"/>
          </a:xfrm>
          <a:prstGeom prst="rect">
            <a:avLst/>
          </a:prstGeom>
        </p:spPr>
        <p:txBody>
          <a:bodyPr>
            <a:noAutofit/>
          </a:bodyPr>
          <a:lstStyle/>
          <a:p>
            <a:pPr marL="0" indent="0">
              <a:lnSpc>
                <a:spcPts val="3600"/>
              </a:lnSpc>
              <a:buNone/>
            </a:pPr>
            <a:r>
              <a:rPr lang="en-US" sz="3200" b="1" dirty="0" err="1">
                <a:solidFill>
                  <a:srgbClr val="002060"/>
                </a:solidFill>
                <a:latin typeface="Arial Black" panose="020B0A04020102020204" pitchFamily="34" charset="0"/>
              </a:rPr>
              <a:t>GoToWEBINAR</a:t>
            </a:r>
            <a:r>
              <a:rPr lang="en-US" sz="3200" b="1" dirty="0">
                <a:solidFill>
                  <a:srgbClr val="002060"/>
                </a:solidFill>
                <a:latin typeface="Arial Black" panose="020B0A04020102020204" pitchFamily="34" charset="0"/>
              </a:rPr>
              <a:t> HOUSEKEEPING: What Attendees See</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6" name="Picture 5"/>
          <p:cNvPicPr>
            <a:picLocks noChangeAspect="1"/>
          </p:cNvPicPr>
          <p:nvPr/>
        </p:nvPicPr>
        <p:blipFill>
          <a:blip r:embed="rId4"/>
          <a:stretch>
            <a:fillRect/>
          </a:stretch>
        </p:blipFill>
        <p:spPr>
          <a:xfrm>
            <a:off x="677008" y="1411550"/>
            <a:ext cx="5413074" cy="4536812"/>
          </a:xfrm>
          <a:prstGeom prst="rect">
            <a:avLst/>
          </a:prstGeom>
        </p:spPr>
      </p:pic>
      <p:pic>
        <p:nvPicPr>
          <p:cNvPr id="8" name="Picture 7">
            <a:extLst>
              <a:ext uri="{FF2B5EF4-FFF2-40B4-BE49-F238E27FC236}">
                <a16:creationId xmlns:a16="http://schemas.microsoft.com/office/drawing/2014/main" id="{FE3D7DB3-1FC4-435E-8F70-285E01D10E0E}"/>
              </a:ext>
            </a:extLst>
          </p:cNvPr>
          <p:cNvPicPr>
            <a:picLocks noChangeAspect="1"/>
          </p:cNvPicPr>
          <p:nvPr/>
        </p:nvPicPr>
        <p:blipFill>
          <a:blip r:embed="rId5"/>
          <a:stretch>
            <a:fillRect/>
          </a:stretch>
        </p:blipFill>
        <p:spPr>
          <a:xfrm>
            <a:off x="6480663" y="1551701"/>
            <a:ext cx="4457699" cy="3959184"/>
          </a:xfrm>
          <a:prstGeom prst="rect">
            <a:avLst/>
          </a:prstGeom>
        </p:spPr>
      </p:pic>
    </p:spTree>
    <p:extLst>
      <p:ext uri="{BB962C8B-B14F-4D97-AF65-F5344CB8AC3E}">
        <p14:creationId xmlns:p14="http://schemas.microsoft.com/office/powerpoint/2010/main" val="3460950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425116"/>
            <a:ext cx="8143874" cy="768205"/>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CHC RESOURCE INFORMATION</a:t>
            </a:r>
          </a:p>
        </p:txBody>
      </p:sp>
      <p:sp>
        <p:nvSpPr>
          <p:cNvPr id="12" name="Rectangle 11"/>
          <p:cNvSpPr/>
          <p:nvPr/>
        </p:nvSpPr>
        <p:spPr>
          <a:xfrm>
            <a:off x="0" y="481263"/>
            <a:ext cx="276225" cy="368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5"/>
          <p:cNvSpPr>
            <a:spLocks noGrp="1"/>
          </p:cNvSpPr>
          <p:nvPr>
            <p:ph sz="quarter" idx="4294967295"/>
          </p:nvPr>
        </p:nvSpPr>
        <p:spPr>
          <a:xfrm>
            <a:off x="590551" y="923278"/>
            <a:ext cx="10877006" cy="5250509"/>
          </a:xfrm>
          <a:prstGeom prst="rect">
            <a:avLst/>
          </a:prstGeom>
        </p:spPr>
        <p:txBody>
          <a:bodyPr>
            <a:noAutofit/>
          </a:bodyPr>
          <a:lstStyle/>
          <a:p>
            <a:pPr marL="0" indent="0">
              <a:lnSpc>
                <a:spcPct val="100000"/>
              </a:lnSpc>
              <a:spcBef>
                <a:spcPts val="2400"/>
              </a:spcBef>
              <a:buNone/>
            </a:pPr>
            <a:r>
              <a:rPr lang="en-US" sz="2000" b="1" dirty="0">
                <a:latin typeface="+mj-lt"/>
              </a:rPr>
              <a:t>CHC LISTSERV // STAY INFORMED:  </a:t>
            </a:r>
            <a:r>
              <a:rPr lang="en-US" sz="2000" b="1" dirty="0">
                <a:solidFill>
                  <a:srgbClr val="569FD3"/>
                </a:solidFill>
                <a:latin typeface="+mj-lt"/>
                <a:hlinkClick r:id="rId4"/>
              </a:rPr>
              <a:t>http://listserv.dpw.state.pa.us/oltl-community-healthchoices.html</a:t>
            </a:r>
            <a:r>
              <a:rPr lang="en-US" sz="2000" b="1" dirty="0">
                <a:solidFill>
                  <a:srgbClr val="569FD3"/>
                </a:solidFill>
                <a:latin typeface="+mj-lt"/>
              </a:rPr>
              <a:t> </a:t>
            </a:r>
          </a:p>
          <a:p>
            <a:pPr marL="0" indent="0">
              <a:lnSpc>
                <a:spcPct val="100000"/>
              </a:lnSpc>
              <a:spcBef>
                <a:spcPts val="2400"/>
              </a:spcBef>
              <a:buNone/>
            </a:pPr>
            <a:r>
              <a:rPr lang="en-US" sz="2000" b="1" dirty="0">
                <a:latin typeface="+mj-lt"/>
              </a:rPr>
              <a:t>COMMUNITY HEALTHCHOICES WEBSITE: </a:t>
            </a:r>
            <a:r>
              <a:rPr lang="en-US" sz="2000" b="1" dirty="0">
                <a:solidFill>
                  <a:schemeClr val="accent5">
                    <a:lumMod val="75000"/>
                  </a:schemeClr>
                </a:solidFill>
                <a:latin typeface="+mj-lt"/>
                <a:hlinkClick r:id="rId5"/>
              </a:rPr>
              <a:t>www.healthchoices.pa.gov</a:t>
            </a:r>
            <a:endParaRPr lang="en-US" sz="2000" b="1" dirty="0">
              <a:solidFill>
                <a:schemeClr val="accent5">
                  <a:lumMod val="75000"/>
                </a:schemeClr>
              </a:solidFill>
              <a:latin typeface="+mj-lt"/>
            </a:endParaRPr>
          </a:p>
          <a:p>
            <a:pPr marL="0" indent="0">
              <a:lnSpc>
                <a:spcPct val="100000"/>
              </a:lnSpc>
              <a:spcBef>
                <a:spcPts val="2400"/>
              </a:spcBef>
              <a:buNone/>
            </a:pPr>
            <a:r>
              <a:rPr lang="en-US" sz="2000" b="1" dirty="0">
                <a:latin typeface="+mj-lt"/>
              </a:rPr>
              <a:t>MLTSS SUBMAAC WEBSITE:  </a:t>
            </a:r>
            <a:r>
              <a:rPr lang="en-US" sz="2000" b="1" dirty="0">
                <a:solidFill>
                  <a:schemeClr val="accent5">
                    <a:lumMod val="75000"/>
                  </a:schemeClr>
                </a:solidFill>
                <a:latin typeface="+mj-lt"/>
                <a:hlinkClick r:id="rId6"/>
              </a:rPr>
              <a:t>www.dhs.pa.gov/communitypartners/informationforadvocatesandstakeholders/mltss</a:t>
            </a:r>
            <a:endParaRPr lang="en-US" sz="2000" b="1" dirty="0">
              <a:solidFill>
                <a:schemeClr val="accent5">
                  <a:lumMod val="75000"/>
                </a:schemeClr>
              </a:solidFill>
              <a:latin typeface="+mj-lt"/>
            </a:endParaRPr>
          </a:p>
          <a:p>
            <a:pPr marL="0" indent="0">
              <a:lnSpc>
                <a:spcPct val="100000"/>
              </a:lnSpc>
              <a:spcBef>
                <a:spcPts val="2400"/>
              </a:spcBef>
              <a:buNone/>
            </a:pPr>
            <a:r>
              <a:rPr lang="en-US" sz="2000" b="1" dirty="0">
                <a:latin typeface="+mj-lt"/>
              </a:rPr>
              <a:t>EMAIL COMMENTS TO</a:t>
            </a:r>
            <a:r>
              <a:rPr lang="en-US" sz="2000" b="1" dirty="0">
                <a:solidFill>
                  <a:srgbClr val="569FD3"/>
                </a:solidFill>
                <a:latin typeface="+mj-lt"/>
              </a:rPr>
              <a:t>: </a:t>
            </a:r>
            <a:r>
              <a:rPr lang="en-US" sz="2000" b="1" dirty="0">
                <a:solidFill>
                  <a:schemeClr val="accent5">
                    <a:lumMod val="75000"/>
                  </a:schemeClr>
                </a:solidFill>
                <a:latin typeface="+mj-lt"/>
              </a:rPr>
              <a:t>RA-PWCHC@pa.gov</a:t>
            </a:r>
            <a:endParaRPr lang="en-US" sz="2000" b="1" dirty="0">
              <a:solidFill>
                <a:srgbClr val="569FD3"/>
              </a:solidFill>
              <a:latin typeface="+mj-lt"/>
            </a:endParaRPr>
          </a:p>
          <a:p>
            <a:pPr marL="0" lvl="1" indent="0">
              <a:lnSpc>
                <a:spcPct val="100000"/>
              </a:lnSpc>
              <a:spcBef>
                <a:spcPts val="2400"/>
              </a:spcBef>
              <a:buNone/>
            </a:pPr>
            <a:r>
              <a:rPr lang="en-US" sz="2000" b="1" dirty="0">
                <a:latin typeface="+mj-lt"/>
              </a:rPr>
              <a:t>OLTL PROVIDER LINE: </a:t>
            </a:r>
            <a:r>
              <a:rPr lang="en-US" sz="2000" b="1" dirty="0">
                <a:solidFill>
                  <a:schemeClr val="accent5">
                    <a:lumMod val="75000"/>
                  </a:schemeClr>
                </a:solidFill>
                <a:latin typeface="+mj-lt"/>
              </a:rPr>
              <a:t>1-800-932-0939</a:t>
            </a:r>
            <a:endParaRPr lang="en-US" sz="2000" b="1" dirty="0">
              <a:solidFill>
                <a:srgbClr val="569FD3"/>
              </a:solidFill>
              <a:latin typeface="+mj-lt"/>
            </a:endParaRPr>
          </a:p>
          <a:p>
            <a:pPr marL="0" lvl="1" indent="0">
              <a:lnSpc>
                <a:spcPct val="100000"/>
              </a:lnSpc>
              <a:spcBef>
                <a:spcPts val="2400"/>
              </a:spcBef>
              <a:buNone/>
            </a:pPr>
            <a:r>
              <a:rPr lang="en-US" sz="2000" b="1" dirty="0">
                <a:latin typeface="+mj-lt"/>
              </a:rPr>
              <a:t>OLTL PARTICIPANT LINE: </a:t>
            </a:r>
            <a:r>
              <a:rPr lang="en-US" sz="2000" b="1" dirty="0">
                <a:solidFill>
                  <a:schemeClr val="accent5">
                    <a:lumMod val="75000"/>
                  </a:schemeClr>
                </a:solidFill>
                <a:latin typeface="+mj-lt"/>
              </a:rPr>
              <a:t>1-800-757-5042</a:t>
            </a:r>
            <a:endParaRPr lang="en-US" sz="2000" b="1" dirty="0">
              <a:solidFill>
                <a:srgbClr val="569FD3"/>
              </a:solidFill>
              <a:latin typeface="+mj-lt"/>
            </a:endParaRPr>
          </a:p>
          <a:p>
            <a:pPr marL="0" lvl="1" indent="0">
              <a:lnSpc>
                <a:spcPct val="100000"/>
              </a:lnSpc>
              <a:spcBef>
                <a:spcPts val="2400"/>
              </a:spcBef>
              <a:buNone/>
            </a:pPr>
            <a:r>
              <a:rPr lang="en-US" sz="2000" b="1" dirty="0">
                <a:latin typeface="+mj-lt"/>
              </a:rPr>
              <a:t>INDEPENDENT ENROLLMENT BROKER: </a:t>
            </a:r>
            <a:r>
              <a:rPr lang="en-US" sz="2000" b="1" dirty="0">
                <a:solidFill>
                  <a:schemeClr val="accent5">
                    <a:lumMod val="75000"/>
                  </a:schemeClr>
                </a:solidFill>
                <a:latin typeface="+mj-lt"/>
              </a:rPr>
              <a:t>1-844-824-3655 or (TTY 1-833-254-0690)</a:t>
            </a:r>
          </a:p>
          <a:p>
            <a:pPr marL="0" lvl="1" indent="0">
              <a:lnSpc>
                <a:spcPct val="100000"/>
              </a:lnSpc>
              <a:spcBef>
                <a:spcPts val="600"/>
              </a:spcBef>
              <a:buNone/>
            </a:pPr>
            <a:r>
              <a:rPr lang="en-US" sz="2000" b="1" dirty="0">
                <a:solidFill>
                  <a:schemeClr val="accent5">
                    <a:lumMod val="75000"/>
                  </a:schemeClr>
                </a:solidFill>
                <a:latin typeface="+mj-lt"/>
              </a:rPr>
              <a:t>				        or visit </a:t>
            </a:r>
            <a:r>
              <a:rPr lang="en-US" sz="2000" b="1" dirty="0">
                <a:solidFill>
                  <a:schemeClr val="accent5">
                    <a:lumMod val="75000"/>
                  </a:schemeClr>
                </a:solidFill>
                <a:latin typeface="+mj-lt"/>
                <a:hlinkClick r:id="rId7"/>
              </a:rPr>
              <a:t>www.enrollchc.com</a:t>
            </a:r>
            <a:endParaRPr lang="en-US" sz="2000" b="1" dirty="0">
              <a:solidFill>
                <a:schemeClr val="accent5">
                  <a:lumMod val="75000"/>
                </a:schemeClr>
              </a:solidFill>
              <a:latin typeface="+mj-lt"/>
            </a:endParaRPr>
          </a:p>
          <a:p>
            <a:pPr marL="457200" lvl="1" indent="0">
              <a:lnSpc>
                <a:spcPct val="100000"/>
              </a:lnSpc>
              <a:buNone/>
            </a:pPr>
            <a:endParaRPr lang="en-US" sz="1800" dirty="0"/>
          </a:p>
          <a:p>
            <a:pPr lvl="1"/>
            <a:endParaRPr lang="en-US" sz="1800" dirty="0"/>
          </a:p>
        </p:txBody>
      </p:sp>
      <p:sp>
        <p:nvSpPr>
          <p:cNvPr id="2" name="Slide Number Placeholder 1"/>
          <p:cNvSpPr>
            <a:spLocks noGrp="1"/>
          </p:cNvSpPr>
          <p:nvPr>
            <p:ph type="sldNum" sz="quarter" idx="12"/>
          </p:nvPr>
        </p:nvSpPr>
        <p:spPr/>
        <p:txBody>
          <a:bodyPr/>
          <a:lstStyle/>
          <a:p>
            <a:fld id="{C85EB908-D14B-4B79-9273-27B0AA618532}" type="slidenum">
              <a:rPr lang="en-US" smtClean="0"/>
              <a:t>20</a:t>
            </a:fld>
            <a:endParaRPr lang="en-US" dirty="0"/>
          </a:p>
        </p:txBody>
      </p:sp>
    </p:spTree>
    <p:extLst>
      <p:ext uri="{BB962C8B-B14F-4D97-AF65-F5344CB8AC3E}">
        <p14:creationId xmlns:p14="http://schemas.microsoft.com/office/powerpoint/2010/main" val="2441007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Content Placeholder 5"/>
          <p:cNvSpPr>
            <a:spLocks noGrp="1"/>
          </p:cNvSpPr>
          <p:nvPr>
            <p:ph sz="quarter" idx="4294967295"/>
          </p:nvPr>
        </p:nvSpPr>
        <p:spPr>
          <a:xfrm>
            <a:off x="2795415" y="4747127"/>
            <a:ext cx="5913814" cy="1217388"/>
          </a:xfrm>
          <a:prstGeom prst="rect">
            <a:avLst/>
          </a:prstGeom>
        </p:spPr>
        <p:txBody>
          <a:bodyPr>
            <a:noAutofit/>
          </a:bodyPr>
          <a:lstStyle/>
          <a:p>
            <a:pPr marL="0" indent="0" algn="ctr">
              <a:lnSpc>
                <a:spcPct val="100000"/>
              </a:lnSpc>
              <a:buNone/>
            </a:pPr>
            <a:r>
              <a:rPr lang="en-US" sz="7200" spc="-300" dirty="0">
                <a:solidFill>
                  <a:schemeClr val="accent5">
                    <a:lumMod val="75000"/>
                  </a:schemeClr>
                </a:solidFill>
                <a:latin typeface="Arial Black" panose="020B0A04020102020204" pitchFamily="34" charset="0"/>
              </a:rPr>
              <a:t>QUESTIONS</a:t>
            </a:r>
          </a:p>
        </p:txBody>
      </p:sp>
      <p:pic>
        <p:nvPicPr>
          <p:cNvPr id="8" name="Content Placeholder 4" descr="Life of an Educator: Top 10 &lt;strong&gt;questions&lt;/strong&gt; to ask yourself in 2012"/>
          <p:cNvPicPr>
            <a:picLocks noGrp="1" noChangeAspect="1"/>
          </p:cNvPicPr>
          <p:nvPr>
            <p:ph sz="quarter" idx="4294967295"/>
          </p:nvPr>
        </p:nvPicPr>
        <p:blipFill>
          <a:blip r:embed="rId3">
            <a:extLst>
              <a:ext uri="{28A0092B-C50C-407E-A947-70E740481C1C}">
                <a14:useLocalDpi xmlns:a14="http://schemas.microsoft.com/office/drawing/2010/main" val="0"/>
              </a:ext>
            </a:extLst>
          </a:blip>
          <a:stretch>
            <a:fillRect/>
          </a:stretch>
        </p:blipFill>
        <p:spPr>
          <a:xfrm>
            <a:off x="3750906" y="744294"/>
            <a:ext cx="4002833" cy="4002833"/>
          </a:xfrm>
          <a:prstGeom prst="rect">
            <a:avLst/>
          </a:prstGeom>
        </p:spPr>
      </p:pic>
      <p:sp>
        <p:nvSpPr>
          <p:cNvPr id="2" name="Slide Number Placeholder 1"/>
          <p:cNvSpPr>
            <a:spLocks noGrp="1"/>
          </p:cNvSpPr>
          <p:nvPr>
            <p:ph type="sldNum" sz="quarter" idx="12"/>
          </p:nvPr>
        </p:nvSpPr>
        <p:spPr/>
        <p:txBody>
          <a:bodyPr/>
          <a:lstStyle/>
          <a:p>
            <a:fld id="{C85EB908-D14B-4B79-9273-27B0AA618532}" type="slidenum">
              <a:rPr lang="en-US" smtClean="0"/>
              <a:t>21</a:t>
            </a:fld>
            <a:endParaRPr lang="en-US" dirty="0"/>
          </a:p>
        </p:txBody>
      </p:sp>
    </p:spTree>
    <p:extLst>
      <p:ext uri="{BB962C8B-B14F-4D97-AF65-F5344CB8AC3E}">
        <p14:creationId xmlns:p14="http://schemas.microsoft.com/office/powerpoint/2010/main" val="330550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1" y="1052840"/>
            <a:ext cx="8143874"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AGENDA</a:t>
            </a:r>
          </a:p>
        </p:txBody>
      </p:sp>
      <p:sp>
        <p:nvSpPr>
          <p:cNvPr id="12" name="Rectangle 11"/>
          <p:cNvSpPr/>
          <p:nvPr/>
        </p:nvSpPr>
        <p:spPr>
          <a:xfrm>
            <a:off x="0" y="1138568"/>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727201"/>
            <a:ext cx="10917382" cy="4446586"/>
          </a:xfrm>
          <a:prstGeom prst="rect">
            <a:avLst/>
          </a:prstGeom>
        </p:spPr>
        <p:txBody>
          <a:bodyPr>
            <a:noAutofit/>
          </a:bodyPr>
          <a:lstStyle/>
          <a:p>
            <a:pPr marL="228600" lvl="1">
              <a:lnSpc>
                <a:spcPct val="100000"/>
              </a:lnSpc>
            </a:pPr>
            <a:r>
              <a:rPr lang="en-US" dirty="0">
                <a:latin typeface="+mj-lt"/>
              </a:rPr>
              <a:t>Community </a:t>
            </a:r>
            <a:r>
              <a:rPr lang="en-US" dirty="0" err="1">
                <a:latin typeface="+mj-lt"/>
              </a:rPr>
              <a:t>HealthChoices</a:t>
            </a:r>
            <a:r>
              <a:rPr lang="en-US" dirty="0">
                <a:latin typeface="+mj-lt"/>
              </a:rPr>
              <a:t> (CHC) Phase 3 Updates</a:t>
            </a:r>
          </a:p>
          <a:p>
            <a:pPr marL="228600" lvl="1">
              <a:lnSpc>
                <a:spcPct val="100000"/>
              </a:lnSpc>
            </a:pPr>
            <a:r>
              <a:rPr lang="en-US" dirty="0">
                <a:latin typeface="+mj-lt"/>
              </a:rPr>
              <a:t>Electronic Visit Verification (EVV) Updates</a:t>
            </a:r>
          </a:p>
          <a:p>
            <a:pPr marL="228600" lvl="1">
              <a:lnSpc>
                <a:spcPct val="100000"/>
              </a:lnSpc>
            </a:pPr>
            <a:endParaRPr lang="en-US" sz="2000"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8529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1774210" y="2885583"/>
            <a:ext cx="8748214" cy="1532627"/>
          </a:xfrm>
          <a:prstGeom prst="rect">
            <a:avLst/>
          </a:prstGeom>
        </p:spPr>
        <p:txBody>
          <a:bodyPr>
            <a:noAutofit/>
          </a:bodyPr>
          <a:lstStyle/>
          <a:p>
            <a:pPr marL="0" indent="0" algn="ctr">
              <a:lnSpc>
                <a:spcPts val="6000"/>
              </a:lnSpc>
              <a:buNone/>
            </a:pPr>
            <a:r>
              <a:rPr lang="en-US" sz="6600" b="1" spc="-150" dirty="0">
                <a:solidFill>
                  <a:srgbClr val="002060"/>
                </a:solidFill>
                <a:latin typeface="Arial Black" panose="020B0A04020102020204" pitchFamily="34" charset="0"/>
              </a:rPr>
              <a:t>PHASE 3</a:t>
            </a:r>
            <a:br>
              <a:rPr lang="en-US" sz="6600" b="1" spc="-150" dirty="0">
                <a:solidFill>
                  <a:srgbClr val="002060"/>
                </a:solidFill>
                <a:latin typeface="Arial Black" panose="020B0A04020102020204" pitchFamily="34" charset="0"/>
              </a:rPr>
            </a:br>
            <a:r>
              <a:rPr lang="en-US" sz="6600" b="1" spc="-150" dirty="0">
                <a:solidFill>
                  <a:srgbClr val="002060"/>
                </a:solidFill>
                <a:latin typeface="Arial Black" panose="020B0A04020102020204" pitchFamily="34" charset="0"/>
              </a:rPr>
              <a:t>IMPLEMENTATION</a:t>
            </a:r>
          </a:p>
        </p:txBody>
      </p:sp>
      <p:sp>
        <p:nvSpPr>
          <p:cNvPr id="2" name="Left Bracket 1"/>
          <p:cNvSpPr/>
          <p:nvPr/>
        </p:nvSpPr>
        <p:spPr>
          <a:xfrm>
            <a:off x="1717505" y="2685577"/>
            <a:ext cx="324196"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Left Bracket 7"/>
          <p:cNvSpPr/>
          <p:nvPr/>
        </p:nvSpPr>
        <p:spPr>
          <a:xfrm flipH="1">
            <a:off x="10304143" y="2685576"/>
            <a:ext cx="329184"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a:xfrm>
            <a:off x="8610600" y="614059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0457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000" b="1" dirty="0">
                <a:solidFill>
                  <a:srgbClr val="002060"/>
                </a:solidFill>
                <a:latin typeface="Arial Black" panose="020B0A04020102020204" pitchFamily="34" charset="0"/>
              </a:rPr>
              <a:t>PARTICIPANT INFORMATION SESSIONS</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753E1D6-5A49-4E07-A8E5-50F1C94EBCE9}"/>
              </a:ext>
            </a:extLst>
          </p:cNvPr>
          <p:cNvSpPr txBox="1"/>
          <p:nvPr/>
        </p:nvSpPr>
        <p:spPr>
          <a:xfrm>
            <a:off x="496435" y="1104148"/>
            <a:ext cx="11253722" cy="6494085"/>
          </a:xfrm>
          <a:prstGeom prst="rect">
            <a:avLst/>
          </a:prstGeom>
          <a:noFill/>
        </p:spPr>
        <p:txBody>
          <a:bodyPr wrap="square" rtlCol="0" anchor="ctr">
            <a:spAutoFit/>
          </a:bodyPr>
          <a:lstStyle/>
          <a:p>
            <a:pPr marL="800100" lvl="1" indent="-342900">
              <a:buFont typeface="Wingdings" panose="05000000000000000000" pitchFamily="2" charset="2"/>
              <a:buChar char="Ø"/>
              <a:defRPr/>
            </a:pP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Aging Well completed</a:t>
            </a:r>
            <a:r>
              <a:rPr lang="en-US" sz="2200" dirty="0">
                <a:solidFill>
                  <a:prstClr val="black"/>
                </a:solidFill>
                <a:latin typeface="Calibri Light" panose="020F0302020204030204"/>
              </a:rPr>
              <a:t> 72 Participant Information Sessions across 43 different sites with over 3,000 attendees.</a:t>
            </a:r>
          </a:p>
          <a:p>
            <a:pPr lvl="1">
              <a:defRPr/>
            </a:pPr>
            <a:endParaRPr lang="en-US" sz="2200" dirty="0">
              <a:solidFill>
                <a:prstClr val="black"/>
              </a:solidFill>
              <a:latin typeface="Calibri Light" panose="020F0302020204030204"/>
            </a:endParaRPr>
          </a:p>
          <a:p>
            <a:pPr marL="800100" lvl="1" indent="-342900">
              <a:buFont typeface="Wingdings" panose="05000000000000000000" pitchFamily="2" charset="2"/>
              <a:buChar char="Ø"/>
              <a:defRPr/>
            </a:pPr>
            <a:r>
              <a:rPr lang="en-US" sz="2200" dirty="0">
                <a:solidFill>
                  <a:prstClr val="black"/>
                </a:solidFill>
                <a:latin typeface="Calibri Light" panose="020F0302020204030204"/>
              </a:rPr>
              <a:t>Stakeholder Participation Played a Key Role</a:t>
            </a:r>
          </a:p>
          <a:p>
            <a:pPr marL="1257300" lvl="2" indent="-342900">
              <a:buFont typeface="Arial" panose="020B0604020202020204" pitchFamily="34" charset="0"/>
              <a:buChar char="•"/>
              <a:defRPr/>
            </a:pPr>
            <a:r>
              <a:rPr lang="en-US" sz="2200" dirty="0">
                <a:solidFill>
                  <a:prstClr val="black"/>
                </a:solidFill>
                <a:latin typeface="Calibri Light" panose="020F0302020204030204"/>
              </a:rPr>
              <a:t>92 individuals volunteered and served as meeting facilitators. 64 were from AAAs, 16 from non-AAA Service Coordination Entities and 12 from Centers for Independent Living.</a:t>
            </a:r>
          </a:p>
          <a:p>
            <a:pPr marL="1257300" lvl="2" indent="-342900">
              <a:buFont typeface="Arial" panose="020B0604020202020204" pitchFamily="34" charset="0"/>
              <a:buChar char="•"/>
              <a:defRPr/>
            </a:pPr>
            <a:r>
              <a:rPr lang="en-US" sz="2200" dirty="0">
                <a:solidFill>
                  <a:prstClr val="black"/>
                </a:solidFill>
                <a:latin typeface="Calibri Light" panose="020F0302020204030204"/>
              </a:rPr>
              <a:t>The Apprise Program served as an important resource for individuals to discuss how Medicare would coordinate with their CHC plan. </a:t>
            </a:r>
          </a:p>
          <a:p>
            <a:pPr marL="1257300" lvl="2" indent="-342900">
              <a:buFont typeface="Arial" panose="020B0604020202020204" pitchFamily="34" charset="0"/>
              <a:buChar char="•"/>
              <a:defRPr/>
            </a:pPr>
            <a:r>
              <a:rPr lang="en-US" sz="2200" dirty="0">
                <a:solidFill>
                  <a:prstClr val="black"/>
                </a:solidFill>
                <a:latin typeface="Calibri Light" panose="020F0302020204030204"/>
              </a:rPr>
              <a:t>The assistance from Maximus representatives also allowed participants to receive one-on-one enrollment support during the events.</a:t>
            </a:r>
          </a:p>
          <a:p>
            <a:pPr lvl="2">
              <a:defRPr/>
            </a:pPr>
            <a:endParaRPr lang="en-US" sz="2200" dirty="0">
              <a:solidFill>
                <a:prstClr val="black"/>
              </a:solidFill>
              <a:latin typeface="Calibri Light" panose="020F0302020204030204"/>
            </a:endParaRPr>
          </a:p>
          <a:p>
            <a:pPr marL="800100" lvl="1" indent="-342900">
              <a:buFont typeface="Wingdings" panose="05000000000000000000" pitchFamily="2" charset="2"/>
              <a:buChar char="Ø"/>
              <a:defRPr/>
            </a:pP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11 additional Information Sessions </a:t>
            </a:r>
            <a:r>
              <a:rPr lang="en-US" sz="2200" dirty="0">
                <a:solidFill>
                  <a:prstClr val="black"/>
                </a:solidFill>
                <a:latin typeface="Calibri Light" panose="020F0302020204030204"/>
              </a:rPr>
              <a:t>were </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offered in partnership with the PA Centers for Independent Living with over 600 attendees.</a:t>
            </a:r>
            <a:b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br>
            <a:endPar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2507326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000" b="1" dirty="0">
                <a:solidFill>
                  <a:srgbClr val="002060"/>
                </a:solidFill>
                <a:latin typeface="Arial Black" panose="020B0A04020102020204" pitchFamily="34" charset="0"/>
              </a:rPr>
              <a:t>PARTICIPANT OUTREACH ACTIVITIES</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753E1D6-5A49-4E07-A8E5-50F1C94EBCE9}"/>
              </a:ext>
            </a:extLst>
          </p:cNvPr>
          <p:cNvSpPr txBox="1"/>
          <p:nvPr/>
        </p:nvSpPr>
        <p:spPr>
          <a:xfrm>
            <a:off x="469139" y="1019615"/>
            <a:ext cx="11253722" cy="5816977"/>
          </a:xfrm>
          <a:prstGeom prst="rect">
            <a:avLst/>
          </a:prstGeom>
          <a:noFill/>
        </p:spPr>
        <p:txBody>
          <a:bodyPr wrap="square" rtlCol="0" anchor="ctr">
            <a:spAutoFit/>
          </a:bodyPr>
          <a:lstStyle/>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n-ea"/>
              <a:cs typeface="+mn-cs"/>
            </a:endParaRPr>
          </a:p>
          <a:p>
            <a:pPr marL="285750" lvl="0" indent="-285750">
              <a:buFont typeface="Wingdings" panose="05000000000000000000" pitchFamily="2" charset="2"/>
              <a:buChar char="Ø"/>
              <a:defRPr/>
            </a:pPr>
            <a:r>
              <a:rPr lang="en-US" sz="2400" dirty="0">
                <a:solidFill>
                  <a:prstClr val="black"/>
                </a:solidFill>
                <a:latin typeface="Calibri Light" panose="020F0302020204030204" pitchFamily="34" charset="0"/>
                <a:cs typeface="Calibri Light" panose="020F0302020204030204" pitchFamily="34" charset="0"/>
              </a:rPr>
              <a:t>DHS is collaborating with the Mendoza Group to conduct additional grassroots outreach activities throughout November and December.</a:t>
            </a:r>
          </a:p>
          <a:p>
            <a:pPr lvl="0">
              <a:defRPr/>
            </a:pPr>
            <a:endParaRPr lang="en-US" sz="2400" dirty="0">
              <a:solidFill>
                <a:prstClr val="black"/>
              </a:solidFill>
              <a:latin typeface="Calibri Light" panose="020F0302020204030204" pitchFamily="34" charset="0"/>
              <a:cs typeface="Calibri Light" panose="020F0302020204030204" pitchFamily="34" charset="0"/>
            </a:endParaRPr>
          </a:p>
          <a:p>
            <a:pPr marL="800100" lvl="1" indent="-342900">
              <a:buFont typeface="Arial" panose="020B0604020202020204" pitchFamily="34" charset="0"/>
              <a:buChar char="•"/>
              <a:defRPr/>
            </a:pPr>
            <a:r>
              <a:rPr lang="en-US" sz="2400" dirty="0">
                <a:solidFill>
                  <a:prstClr val="black"/>
                </a:solidFill>
                <a:latin typeface="Calibri Light" panose="020F0302020204030204" pitchFamily="34" charset="0"/>
                <a:cs typeface="Calibri Light" panose="020F0302020204030204" pitchFamily="34" charset="0"/>
              </a:rPr>
              <a:t>The outreach activities are focused on enhanced communications in alternative languages and other community engagement opportunities to reach various populations.</a:t>
            </a:r>
          </a:p>
          <a:p>
            <a:pPr lvl="1">
              <a:defRPr/>
            </a:pPr>
            <a:endParaRPr lang="en-US" sz="2400" dirty="0">
              <a:solidFill>
                <a:prstClr val="black"/>
              </a:solidFill>
              <a:latin typeface="Calibri Light" panose="020F0302020204030204" pitchFamily="34" charset="0"/>
              <a:cs typeface="Calibri Light" panose="020F0302020204030204" pitchFamily="34" charset="0"/>
            </a:endParaRPr>
          </a:p>
          <a:p>
            <a:pPr marL="800100" lvl="1" indent="-342900">
              <a:buFont typeface="Arial" panose="020B0604020202020204" pitchFamily="34" charset="0"/>
              <a:buChar char="•"/>
              <a:defRPr/>
            </a:pPr>
            <a:r>
              <a:rPr lang="en-US" sz="2400" dirty="0">
                <a:solidFill>
                  <a:prstClr val="black"/>
                </a:solidFill>
                <a:latin typeface="Calibri Light" panose="020F0302020204030204" pitchFamily="34" charset="0"/>
                <a:cs typeface="Calibri Light" panose="020F0302020204030204" pitchFamily="34" charset="0"/>
              </a:rPr>
              <a:t>Activities include:</a:t>
            </a:r>
          </a:p>
          <a:p>
            <a:pPr marL="1257300" lvl="2" indent="-342900">
              <a:buFont typeface="Arial" panose="020B0604020202020204" pitchFamily="34" charset="0"/>
              <a:buChar char="•"/>
              <a:defRPr/>
            </a:pPr>
            <a:r>
              <a:rPr lang="en-US" sz="2400" dirty="0">
                <a:solidFill>
                  <a:prstClr val="black"/>
                </a:solidFill>
                <a:latin typeface="Calibri Light" panose="020F0302020204030204" pitchFamily="34" charset="0"/>
                <a:cs typeface="Calibri Light" panose="020F0302020204030204" pitchFamily="34" charset="0"/>
              </a:rPr>
              <a:t>Community outreach events across the Phase 3 zones</a:t>
            </a:r>
          </a:p>
          <a:p>
            <a:pPr marL="1257300" lvl="2" indent="-342900">
              <a:buFont typeface="Arial" panose="020B0604020202020204" pitchFamily="34" charset="0"/>
              <a:buChar char="•"/>
              <a:defRPr/>
            </a:pPr>
            <a:r>
              <a:rPr lang="en-US" sz="2400" dirty="0">
                <a:solidFill>
                  <a:prstClr val="black"/>
                </a:solidFill>
                <a:latin typeface="Calibri Light" panose="020F0302020204030204" pitchFamily="34" charset="0"/>
                <a:cs typeface="Calibri Light" panose="020F0302020204030204" pitchFamily="34" charset="0"/>
              </a:rPr>
              <a:t>Stakeholder roundtables</a:t>
            </a:r>
          </a:p>
          <a:p>
            <a:pPr marL="1257300" lvl="2" indent="-342900">
              <a:buFont typeface="Arial" panose="020B0604020202020204" pitchFamily="34" charset="0"/>
              <a:buChar char="•"/>
              <a:defRPr/>
            </a:pPr>
            <a:r>
              <a:rPr lang="en-US" sz="2400" dirty="0">
                <a:solidFill>
                  <a:prstClr val="black"/>
                </a:solidFill>
                <a:latin typeface="Calibri Light" panose="020F0302020204030204" pitchFamily="34" charset="0"/>
                <a:cs typeface="Calibri Light" panose="020F0302020204030204" pitchFamily="34" charset="0"/>
              </a:rPr>
              <a:t>Marketing and communication campaigns</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1673081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000" b="1" dirty="0">
                <a:solidFill>
                  <a:srgbClr val="002060"/>
                </a:solidFill>
                <a:latin typeface="Arial Black" panose="020B0A04020102020204" pitchFamily="34" charset="0"/>
              </a:rPr>
              <a:t>PHASE THREE PLAN SELECTION</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753E1D6-5A49-4E07-A8E5-50F1C94EBCE9}"/>
              </a:ext>
            </a:extLst>
          </p:cNvPr>
          <p:cNvSpPr txBox="1"/>
          <p:nvPr/>
        </p:nvSpPr>
        <p:spPr>
          <a:xfrm>
            <a:off x="469139" y="1334914"/>
            <a:ext cx="11253722" cy="4585871"/>
          </a:xfrm>
          <a:prstGeom prst="rect">
            <a:avLst/>
          </a:prstGeom>
          <a:noFill/>
        </p:spPr>
        <p:txBody>
          <a:bodyPr wrap="square" rtlCol="0" anchor="ctr">
            <a:spAutoFit/>
          </a:bodyPr>
          <a:lstStyle/>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n-ea"/>
              <a:cs typeface="+mn-cs"/>
            </a:endParaRPr>
          </a:p>
          <a:p>
            <a:pPr marL="285750" lvl="0" indent="-285750">
              <a:buFont typeface="Wingdings" panose="05000000000000000000" pitchFamily="2" charset="2"/>
              <a:buChar char="Ø"/>
              <a:defRPr/>
            </a:pPr>
            <a:r>
              <a:rPr lang="en-US" sz="2400" dirty="0">
                <a:solidFill>
                  <a:prstClr val="black"/>
                </a:solidFill>
                <a:latin typeface="Calibri Light" panose="020F0302020204030204" pitchFamily="34" charset="0"/>
                <a:cs typeface="Calibri Light" panose="020F0302020204030204" pitchFamily="34" charset="0"/>
              </a:rPr>
              <a:t>System transition activities were conducted over the weekend of November 16</a:t>
            </a:r>
            <a:r>
              <a:rPr lang="en-US" sz="2400" baseline="30000" dirty="0">
                <a:solidFill>
                  <a:prstClr val="black"/>
                </a:solidFill>
                <a:latin typeface="Calibri Light" panose="020F0302020204030204" pitchFamily="34" charset="0"/>
                <a:cs typeface="Calibri Light" panose="020F0302020204030204" pitchFamily="34" charset="0"/>
              </a:rPr>
              <a:t>th</a:t>
            </a:r>
            <a:r>
              <a:rPr lang="en-US" sz="2400" dirty="0">
                <a:solidFill>
                  <a:prstClr val="black"/>
                </a:solidFill>
                <a:latin typeface="Calibri Light" panose="020F0302020204030204" pitchFamily="34" charset="0"/>
                <a:cs typeface="Calibri Light" panose="020F0302020204030204" pitchFamily="34" charset="0"/>
              </a:rPr>
              <a:t>.</a:t>
            </a:r>
          </a:p>
          <a:p>
            <a:pPr lvl="0">
              <a:defRPr/>
            </a:pPr>
            <a:endParaRPr lang="en-US" sz="2400" dirty="0">
              <a:solidFill>
                <a:prstClr val="black"/>
              </a:solidFill>
              <a:latin typeface="Calibri Light" panose="020F0302020204030204" pitchFamily="34" charset="0"/>
              <a:cs typeface="Calibri Light" panose="020F0302020204030204" pitchFamily="34" charset="0"/>
            </a:endParaRPr>
          </a:p>
          <a:p>
            <a:pPr marL="285750" lvl="0" indent="-285750">
              <a:buFont typeface="Wingdings" panose="05000000000000000000" pitchFamily="2" charset="2"/>
              <a:buChar char="Ø"/>
              <a:defRPr/>
            </a:pPr>
            <a:r>
              <a:rPr lang="en-US" sz="2400" dirty="0">
                <a:solidFill>
                  <a:prstClr val="black"/>
                </a:solidFill>
                <a:latin typeface="Calibri Light" panose="020F0302020204030204" pitchFamily="34" charset="0"/>
                <a:cs typeface="Calibri Light" panose="020F0302020204030204" pitchFamily="34" charset="0"/>
              </a:rPr>
              <a:t>These transition activities resulted in CHC plan auto-assignment if a participant had not yet made an advanced plan selection.</a:t>
            </a:r>
          </a:p>
          <a:p>
            <a:pPr lvl="0">
              <a:defRPr/>
            </a:pPr>
            <a:endParaRPr lang="en-US" sz="2400" dirty="0">
              <a:solidFill>
                <a:prstClr val="black"/>
              </a:solidFill>
              <a:latin typeface="Calibri Light" panose="020F0302020204030204" pitchFamily="34" charset="0"/>
              <a:cs typeface="Calibri Light" panose="020F0302020204030204" pitchFamily="34" charset="0"/>
            </a:endParaRPr>
          </a:p>
          <a:p>
            <a:pPr marL="285750" lvl="0" indent="-285750">
              <a:buFont typeface="Wingdings" panose="05000000000000000000" pitchFamily="2" charset="2"/>
              <a:buChar char="Ø"/>
              <a:defRPr/>
            </a:pPr>
            <a:r>
              <a:rPr lang="en-US" sz="2400" dirty="0">
                <a:solidFill>
                  <a:prstClr val="black"/>
                </a:solidFill>
                <a:latin typeface="Calibri Light" panose="020F0302020204030204" pitchFamily="34" charset="0"/>
                <a:cs typeface="Calibri Light" panose="020F0302020204030204" pitchFamily="34" charset="0"/>
              </a:rPr>
              <a:t>Participants will receive a notice identifying the plan they were assigned to and a postcard reminder that plan changes can be made until December 20th.</a:t>
            </a:r>
          </a:p>
          <a:p>
            <a:pPr lvl="0">
              <a:defRPr/>
            </a:pPr>
            <a:endParaRPr lang="en-US" sz="2400" dirty="0">
              <a:solidFill>
                <a:prstClr val="black"/>
              </a:solidFill>
              <a:latin typeface="Calibri Light" panose="020F0302020204030204" pitchFamily="34" charset="0"/>
              <a:cs typeface="Calibri Light" panose="020F0302020204030204" pitchFamily="34" charset="0"/>
            </a:endParaRPr>
          </a:p>
          <a:p>
            <a:pPr marL="285750" lvl="0" indent="-285750">
              <a:buFont typeface="Wingdings" panose="05000000000000000000" pitchFamily="2" charset="2"/>
              <a:buChar char="Ø"/>
              <a:defRPr/>
            </a:pPr>
            <a:r>
              <a:rPr kumimoji="0" lang="en-US" sz="24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As of November 16</a:t>
            </a:r>
            <a:r>
              <a:rPr kumimoji="0" lang="en-US" sz="2400" b="0" i="0" u="none" strike="noStrike" kern="1200" cap="none" spc="0" normalizeH="0" baseline="3000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th</a:t>
            </a:r>
            <a:r>
              <a:rPr kumimoji="0" lang="en-US" sz="24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 </a:t>
            </a:r>
            <a:r>
              <a:rPr lang="en-US" sz="2400" dirty="0">
                <a:solidFill>
                  <a:prstClr val="black"/>
                </a:solidFill>
                <a:latin typeface="Calibri Light" panose="020F0302020204030204" pitchFamily="34" charset="0"/>
                <a:cs typeface="Calibri Light" panose="020F0302020204030204" pitchFamily="34" charset="0"/>
              </a:rPr>
              <a:t>39% of participants transitioning to CHC have made an advanced plan selection. </a:t>
            </a: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1897745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000" b="1" dirty="0">
                <a:solidFill>
                  <a:srgbClr val="002060"/>
                </a:solidFill>
                <a:latin typeface="Arial Black" panose="020B0A04020102020204" pitchFamily="34" charset="0"/>
              </a:rPr>
              <a:t>PROVIDER WORKSHOPS</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p:cNvSpPr txBox="1"/>
          <p:nvPr/>
        </p:nvSpPr>
        <p:spPr>
          <a:xfrm>
            <a:off x="590550" y="1941502"/>
            <a:ext cx="11253722" cy="4339650"/>
          </a:xfrm>
          <a:prstGeom prst="rect">
            <a:avLst/>
          </a:prstGeom>
          <a:noFill/>
        </p:spPr>
        <p:txBody>
          <a:bodyPr wrap="square" rtlCol="0" anchor="ctr">
            <a:spAutoFit/>
          </a:bodyPr>
          <a:lstStyle/>
          <a:p>
            <a:pPr marL="342900" indent="-342900">
              <a:buFont typeface="Wingdings" panose="05000000000000000000" pitchFamily="2" charset="2"/>
              <a:buChar char="Ø"/>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Three </a:t>
            </a:r>
            <a:r>
              <a:rPr lang="en-US" sz="2400" dirty="0">
                <a:solidFill>
                  <a:prstClr val="black"/>
                </a:solidFill>
                <a:latin typeface="Calibri Light" panose="020F0302020204030204"/>
              </a:rPr>
              <a:t>p</a:t>
            </a:r>
            <a:r>
              <a:rPr kumimoji="0" lang="en-US" sz="2400" b="0" i="0" u="none" strike="noStrike" kern="1200" cap="none" spc="0" normalizeH="0" baseline="0" noProof="0" dirty="0" err="1">
                <a:ln>
                  <a:noFill/>
                </a:ln>
                <a:solidFill>
                  <a:prstClr val="black"/>
                </a:solidFill>
                <a:effectLst/>
                <a:uLnTx/>
                <a:uFillTx/>
                <a:latin typeface="Calibri Light" panose="020F0302020204030204"/>
                <a:ea typeface="+mn-ea"/>
                <a:cs typeface="+mn-cs"/>
              </a:rPr>
              <a:t>rovider</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 workshops were offered in October to augment the 12 workshops held in May and June.</a:t>
            </a:r>
          </a:p>
          <a:p>
            <a:pPr marL="800100" lvl="1" indent="-342900">
              <a:buFont typeface="Arial" panose="020B0604020202020204" pitchFamily="34" charset="0"/>
              <a:buChar char="•"/>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Northwest Zone: October 8</a:t>
            </a:r>
            <a:r>
              <a:rPr kumimoji="0" lang="en-US" sz="2400" b="0" i="0" u="none" strike="noStrike" kern="1200" cap="none" spc="0" normalizeH="0" baseline="30000" noProof="0" dirty="0">
                <a:ln>
                  <a:noFill/>
                </a:ln>
                <a:solidFill>
                  <a:prstClr val="black"/>
                </a:solidFill>
                <a:effectLst/>
                <a:uLnTx/>
                <a:uFillTx/>
                <a:latin typeface="Calibri Light" panose="020F0302020204030204"/>
                <a:ea typeface="+mn-ea"/>
                <a:cs typeface="+mn-cs"/>
              </a:rPr>
              <a:t>th</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 at Clarion University</a:t>
            </a:r>
          </a:p>
          <a:p>
            <a:pPr marL="800100" lvl="1" indent="-342900">
              <a:buFont typeface="Arial" panose="020B0604020202020204" pitchFamily="34" charset="0"/>
              <a:buChar char="•"/>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Northeast Zone: October 21</a:t>
            </a:r>
            <a:r>
              <a:rPr kumimoji="0" lang="en-US" sz="2400" b="0" i="0" u="none" strike="noStrike" kern="1200" cap="none" spc="0" normalizeH="0" baseline="30000" noProof="0" dirty="0">
                <a:ln>
                  <a:noFill/>
                </a:ln>
                <a:solidFill>
                  <a:prstClr val="black"/>
                </a:solidFill>
                <a:effectLst/>
                <a:uLnTx/>
                <a:uFillTx/>
                <a:latin typeface="Calibri Light" panose="020F0302020204030204"/>
                <a:ea typeface="+mn-ea"/>
                <a:cs typeface="+mn-cs"/>
              </a:rPr>
              <a:t>st</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 at Marywood University</a:t>
            </a:r>
          </a:p>
          <a:p>
            <a:pPr marL="800100" lvl="1" indent="-342900">
              <a:buFont typeface="Arial" panose="020B0604020202020204" pitchFamily="34" charset="0"/>
              <a:buChar char="•"/>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Lehigh/Capital Zone: October 28</a:t>
            </a:r>
            <a:r>
              <a:rPr kumimoji="0" lang="en-US" sz="2400" b="0" i="0" u="none" strike="noStrike" kern="1200" cap="none" spc="0" normalizeH="0" baseline="30000" noProof="0" dirty="0">
                <a:ln>
                  <a:noFill/>
                </a:ln>
                <a:solidFill>
                  <a:prstClr val="black"/>
                </a:solidFill>
                <a:effectLst/>
                <a:uLnTx/>
                <a:uFillTx/>
                <a:latin typeface="Calibri Light" panose="020F0302020204030204"/>
                <a:ea typeface="+mn-ea"/>
                <a:cs typeface="+mn-cs"/>
              </a:rPr>
              <a:t>th</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 at Kutztown University</a:t>
            </a:r>
          </a:p>
          <a:p>
            <a:pPr marL="342900" indent="-342900">
              <a:buFont typeface="Wingdings" panose="05000000000000000000" pitchFamily="2" charset="2"/>
              <a:buChar char="Ø"/>
              <a:defRPr/>
            </a:pPr>
            <a:endParaRPr lang="en-US" sz="2400" dirty="0">
              <a:solidFill>
                <a:prstClr val="black"/>
              </a:solidFill>
              <a:highlight>
                <a:srgbClr val="FFFF00"/>
              </a:highlight>
              <a:latin typeface="Calibri Light" panose="020F0302020204030204"/>
            </a:endParaRPr>
          </a:p>
          <a:p>
            <a:pPr marL="342900" indent="-342900">
              <a:buFont typeface="Wingdings" panose="05000000000000000000" pitchFamily="2" charset="2"/>
              <a:buChar char="Ø"/>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Approximately</a:t>
            </a:r>
            <a:r>
              <a:rPr lang="en-US" sz="2400" dirty="0">
                <a:solidFill>
                  <a:prstClr val="black"/>
                </a:solidFill>
                <a:latin typeface="Calibri Light" panose="020F0302020204030204"/>
              </a:rPr>
              <a:t> 1,950 attendees participated in the workshops held in the spring and fall.</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3634967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466726" y="575315"/>
            <a:ext cx="10649912"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PHASE THREE PROVIDER NETWORKS</a:t>
            </a:r>
          </a:p>
        </p:txBody>
      </p:sp>
      <p:sp>
        <p:nvSpPr>
          <p:cNvPr id="12" name="Rectangle 11"/>
          <p:cNvSpPr/>
          <p:nvPr/>
        </p:nvSpPr>
        <p:spPr>
          <a:xfrm>
            <a:off x="0" y="635134"/>
            <a:ext cx="276225" cy="3854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333098"/>
            <a:ext cx="10917382" cy="4708111"/>
          </a:xfrm>
          <a:prstGeom prst="rect">
            <a:avLst/>
          </a:prstGeom>
        </p:spPr>
        <p:txBody>
          <a:bodyPr>
            <a:noAutofit/>
          </a:bodyPr>
          <a:lstStyle/>
          <a:p>
            <a:pPr>
              <a:lnSpc>
                <a:spcPct val="150000"/>
              </a:lnSpc>
              <a:buFont typeface="Wingdings" panose="05000000000000000000" pitchFamily="2" charset="2"/>
              <a:buChar char="Ø"/>
            </a:pPr>
            <a:r>
              <a:rPr lang="en-US" sz="2200" dirty="0">
                <a:latin typeface="+mj-lt"/>
              </a:rPr>
              <a:t> Nursing Facilities (318 Total)</a:t>
            </a:r>
          </a:p>
          <a:p>
            <a:pPr lvl="1">
              <a:lnSpc>
                <a:spcPct val="100000"/>
              </a:lnSpc>
            </a:pPr>
            <a:r>
              <a:rPr lang="en-US" sz="2000" dirty="0">
                <a:latin typeface="+mj-lt"/>
              </a:rPr>
              <a:t>Amerihealth Caritas – 256</a:t>
            </a:r>
          </a:p>
          <a:p>
            <a:pPr lvl="1">
              <a:lnSpc>
                <a:spcPct val="100000"/>
              </a:lnSpc>
            </a:pPr>
            <a:r>
              <a:rPr lang="en-US" sz="2000" dirty="0">
                <a:latin typeface="+mj-lt"/>
              </a:rPr>
              <a:t>PA Health &amp; Wellness – 241</a:t>
            </a:r>
          </a:p>
          <a:p>
            <a:pPr lvl="1">
              <a:lnSpc>
                <a:spcPct val="100000"/>
              </a:lnSpc>
            </a:pPr>
            <a:r>
              <a:rPr lang="en-US" sz="2000" dirty="0">
                <a:latin typeface="+mj-lt"/>
              </a:rPr>
              <a:t>UPMC – 268</a:t>
            </a:r>
          </a:p>
          <a:p>
            <a:pPr>
              <a:lnSpc>
                <a:spcPct val="100000"/>
              </a:lnSpc>
              <a:buFont typeface="Wingdings" panose="05000000000000000000" pitchFamily="2" charset="2"/>
              <a:buChar char="Ø"/>
            </a:pPr>
            <a:r>
              <a:rPr lang="en-US" sz="2200" dirty="0">
                <a:latin typeface="+mj-lt"/>
              </a:rPr>
              <a:t> Hospitals (93 Total)</a:t>
            </a:r>
          </a:p>
          <a:p>
            <a:pPr lvl="1">
              <a:lnSpc>
                <a:spcPct val="100000"/>
              </a:lnSpc>
            </a:pPr>
            <a:r>
              <a:rPr lang="en-US" sz="2000" dirty="0">
                <a:latin typeface="+mj-lt"/>
              </a:rPr>
              <a:t>Amerihealth Caritas – 85</a:t>
            </a:r>
          </a:p>
          <a:p>
            <a:pPr lvl="1">
              <a:lnSpc>
                <a:spcPct val="100000"/>
              </a:lnSpc>
            </a:pPr>
            <a:r>
              <a:rPr lang="en-US" sz="2000" dirty="0">
                <a:latin typeface="+mj-lt"/>
              </a:rPr>
              <a:t>PA Health &amp; Wellness – 60</a:t>
            </a:r>
          </a:p>
          <a:p>
            <a:pPr lvl="1">
              <a:lnSpc>
                <a:spcPct val="100000"/>
              </a:lnSpc>
            </a:pPr>
            <a:r>
              <a:rPr lang="en-US" sz="2000" dirty="0">
                <a:latin typeface="+mj-lt"/>
              </a:rPr>
              <a:t>UPMC – 69</a:t>
            </a:r>
          </a:p>
          <a:p>
            <a:pPr>
              <a:lnSpc>
                <a:spcPct val="100000"/>
              </a:lnSpc>
              <a:buFont typeface="Wingdings" panose="05000000000000000000" pitchFamily="2" charset="2"/>
              <a:buChar char="Ø"/>
            </a:pPr>
            <a:r>
              <a:rPr lang="en-US" sz="2200" dirty="0">
                <a:latin typeface="+mj-lt"/>
              </a:rPr>
              <a:t> All other Nursing Facility and Hospital contracts are in process.</a:t>
            </a:r>
          </a:p>
          <a:p>
            <a:pPr>
              <a:lnSpc>
                <a:spcPct val="100000"/>
              </a:lnSpc>
              <a:buFont typeface="Wingdings" panose="05000000000000000000" pitchFamily="2" charset="2"/>
              <a:buChar char="Ø"/>
            </a:pPr>
            <a:r>
              <a:rPr lang="en-US" sz="2200" dirty="0">
                <a:latin typeface="+mj-lt"/>
              </a:rPr>
              <a:t> All MCOs continue to submit weekly provider network reports for network adequacy monitoring.</a:t>
            </a:r>
          </a:p>
          <a:p>
            <a:pPr>
              <a:lnSpc>
                <a:spcPct val="100000"/>
              </a:lnSpc>
              <a:buFont typeface="Wingdings" panose="05000000000000000000" pitchFamily="2" charset="2"/>
              <a:buChar char="Ø"/>
            </a:pPr>
            <a:endParaRPr lang="en-US" sz="2400" dirty="0">
              <a:latin typeface="+mj-lt"/>
            </a:endParaRPr>
          </a:p>
          <a:p>
            <a:pPr>
              <a:lnSpc>
                <a:spcPct val="100000"/>
              </a:lnSpc>
            </a:pPr>
            <a:endParaRPr lang="en-US" sz="2400" dirty="0">
              <a:latin typeface="+mj-lt"/>
            </a:endParaRPr>
          </a:p>
          <a:p>
            <a:pPr lvl="1">
              <a:lnSpc>
                <a:spcPct val="150000"/>
              </a:lnSpc>
            </a:pPr>
            <a:endParaRPr lang="en-US" sz="2000" dirty="0">
              <a:solidFill>
                <a:schemeClr val="accent1"/>
              </a:solidFill>
              <a:latin typeface="Arial Black" panose="020B0A04020102020204" pitchFamily="34" charset="0"/>
            </a:endParaRPr>
          </a:p>
          <a:p>
            <a:pPr marL="457200" lvl="1" indent="0">
              <a:lnSpc>
                <a:spcPct val="150000"/>
              </a:lnSpc>
              <a:buNone/>
            </a:pPr>
            <a:endParaRPr lang="en-US" sz="2000" dirty="0">
              <a:latin typeface="+mj-lt"/>
            </a:endParaRPr>
          </a:p>
          <a:p>
            <a:pPr marL="228600" lvl="1">
              <a:lnSpc>
                <a:spcPct val="100000"/>
              </a:lnSpc>
            </a:pPr>
            <a:endParaRPr lang="en-US" sz="2000" dirty="0">
              <a:latin typeface="+mj-lt"/>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569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343D33A6DD9E4FA5DA4620AAA2369D" ma:contentTypeVersion="1" ma:contentTypeDescription="Create a new document." ma:contentTypeScope="" ma:versionID="511e3077fe1f301f963822985236468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F89D264-4980-4B08-854A-E0F2EECA8B49}"/>
</file>

<file path=customXml/itemProps2.xml><?xml version="1.0" encoding="utf-8"?>
<ds:datastoreItem xmlns:ds="http://schemas.openxmlformats.org/officeDocument/2006/customXml" ds:itemID="{540E6896-FCFE-4B5A-B1FF-B1B29C30E1A4}"/>
</file>

<file path=customXml/itemProps3.xml><?xml version="1.0" encoding="utf-8"?>
<ds:datastoreItem xmlns:ds="http://schemas.openxmlformats.org/officeDocument/2006/customXml" ds:itemID="{A0218C30-2DDD-4100-A639-9B3E94DA636E}"/>
</file>

<file path=docProps/app.xml><?xml version="1.0" encoding="utf-8"?>
<Properties xmlns="http://schemas.openxmlformats.org/officeDocument/2006/extended-properties" xmlns:vt="http://schemas.openxmlformats.org/officeDocument/2006/docPropsVTypes">
  <TotalTime>14511</TotalTime>
  <Words>1509</Words>
  <Application>Microsoft Office PowerPoint</Application>
  <PresentationFormat>Widescreen</PresentationFormat>
  <Paragraphs>205</Paragraphs>
  <Slides>21</Slides>
  <Notes>10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21</vt:i4>
      </vt:variant>
    </vt:vector>
  </HeadingPairs>
  <TitlesOfParts>
    <vt:vector size="30" baseType="lpstr">
      <vt:lpstr>Arial</vt:lpstr>
      <vt:lpstr>Arial Black</vt:lpstr>
      <vt:lpstr>Calibri</vt:lpstr>
      <vt:lpstr>Calibri Light</vt:lpstr>
      <vt:lpstr>Wingdings</vt:lpstr>
      <vt:lpstr>Office Theme</vt:lpstr>
      <vt:lpstr>3_Office Theme</vt:lpstr>
      <vt:lpstr>2_Office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Brady</dc:creator>
  <cp:lastModifiedBy>Wierman, Kristen</cp:lastModifiedBy>
  <cp:revision>399</cp:revision>
  <cp:lastPrinted>2018-12-28T20:58:32Z</cp:lastPrinted>
  <dcterms:created xsi:type="dcterms:W3CDTF">2018-10-03T17:42:31Z</dcterms:created>
  <dcterms:modified xsi:type="dcterms:W3CDTF">2019-11-20T19:29:08Z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0x010100BF343D33A6DD9E4FA5DA4620AAA2369D</vt:lpwstr>
  </property>
  <property fmtid="{D5CDD505-2E9C-101B-9397-08002B2CF9AE}" pid="3" name="Order">
    <vt:r8>20100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