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77" r:id="rId3"/>
    <p:sldId id="625" r:id="rId4"/>
    <p:sldId id="531" r:id="rId5"/>
    <p:sldId id="615" r:id="rId6"/>
    <p:sldId id="613" r:id="rId7"/>
    <p:sldId id="642" r:id="rId8"/>
    <p:sldId id="588" r:id="rId9"/>
    <p:sldId id="276" r:id="rId10"/>
    <p:sldId id="627" r:id="rId11"/>
    <p:sldId id="628" r:id="rId12"/>
    <p:sldId id="630" r:id="rId13"/>
    <p:sldId id="637" r:id="rId14"/>
    <p:sldId id="631" r:id="rId15"/>
    <p:sldId id="629" r:id="rId16"/>
    <p:sldId id="623" r:id="rId17"/>
    <p:sldId id="622" r:id="rId18"/>
    <p:sldId id="621" r:id="rId19"/>
    <p:sldId id="297" r:id="rId20"/>
    <p:sldId id="634" r:id="rId21"/>
    <p:sldId id="633" r:id="rId22"/>
    <p:sldId id="300" r:id="rId23"/>
    <p:sldId id="635" r:id="rId24"/>
    <p:sldId id="639" r:id="rId25"/>
    <p:sldId id="640" r:id="rId26"/>
    <p:sldId id="641" r:id="rId27"/>
    <p:sldId id="299" r:id="rId28"/>
    <p:sldId id="58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377"/>
            <p14:sldId id="625"/>
            <p14:sldId id="531"/>
            <p14:sldId id="615"/>
            <p14:sldId id="613"/>
            <p14:sldId id="642"/>
            <p14:sldId id="588"/>
            <p14:sldId id="276"/>
            <p14:sldId id="627"/>
            <p14:sldId id="628"/>
            <p14:sldId id="630"/>
            <p14:sldId id="637"/>
            <p14:sldId id="631"/>
            <p14:sldId id="629"/>
            <p14:sldId id="623"/>
            <p14:sldId id="622"/>
            <p14:sldId id="621"/>
            <p14:sldId id="297"/>
            <p14:sldId id="634"/>
            <p14:sldId id="633"/>
            <p14:sldId id="300"/>
            <p14:sldId id="635"/>
            <p14:sldId id="639"/>
            <p14:sldId id="640"/>
            <p14:sldId id="641"/>
            <p14:sldId id="299"/>
            <p14:sldId id="5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cock, Kevin" initials="HK" lastIdx="4" clrIdx="0">
    <p:extLst>
      <p:ext uri="{19B8F6BF-5375-455C-9EA6-DF929625EA0E}">
        <p15:presenceInfo xmlns:p15="http://schemas.microsoft.com/office/powerpoint/2012/main" userId="Hancock, Kevin" providerId="None"/>
      </p:ext>
    </p:extLst>
  </p:cmAuthor>
  <p:cmAuthor id="2" name="Wachter, Derek" initials="WD" lastIdx="3" clrIdx="1">
    <p:extLst>
      <p:ext uri="{19B8F6BF-5375-455C-9EA6-DF929625EA0E}">
        <p15:presenceInfo xmlns:p15="http://schemas.microsoft.com/office/powerpoint/2012/main" userId="Wachter, Derek" providerId="None"/>
      </p:ext>
    </p:extLst>
  </p:cmAuthor>
  <p:cmAuthor id="3" name="Pat Brady" initials="PB" lastIdx="11" clrIdx="3">
    <p:extLst>
      <p:ext uri="{19B8F6BF-5375-455C-9EA6-DF929625EA0E}">
        <p15:presenceInfo xmlns:p15="http://schemas.microsoft.com/office/powerpoint/2012/main" userId="8226d2bec95dbf01" providerId="Windows Live"/>
      </p:ext>
    </p:extLst>
  </p:cmAuthor>
  <p:cmAuthor id="4" name="Brown, Virginia" initials="BV" lastIdx="6" clrIdx="4">
    <p:extLst>
      <p:ext uri="{19B8F6BF-5375-455C-9EA6-DF929625EA0E}">
        <p15:presenceInfo xmlns:p15="http://schemas.microsoft.com/office/powerpoint/2012/main" userId="Brown, Virginia" providerId="None"/>
      </p:ext>
    </p:extLst>
  </p:cmAuthor>
  <p:cmAuthor id="5" name="Hale, Jennifer" initials="HJ" lastIdx="7" clrIdx="5">
    <p:extLst>
      <p:ext uri="{19B8F6BF-5375-455C-9EA6-DF929625EA0E}">
        <p15:presenceInfo xmlns:p15="http://schemas.microsoft.com/office/powerpoint/2012/main" userId="Hale, 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69FD3"/>
    <a:srgbClr val="5B9BD7"/>
    <a:srgbClr val="5B9BD5"/>
    <a:srgbClr val="2E5597"/>
    <a:srgbClr val="F4B183"/>
    <a:srgbClr val="ED7D31"/>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2" autoAdjust="0"/>
  </p:normalViewPr>
  <p:slideViewPr>
    <p:cSldViewPr snapToGrid="0">
      <p:cViewPr varScale="1">
        <p:scale>
          <a:sx n="114" d="100"/>
          <a:sy n="114" d="100"/>
        </p:scale>
        <p:origin x="41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FCE6A3-6C4A-4060-A694-462B5019338F}" type="datetimeFigureOut">
              <a:rPr lang="en-US" smtClean="0"/>
              <a:t>3/18/2019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3DDA46-D67A-4F9A-8C33-B413BBCB5072}" type="slidenum">
              <a:rPr lang="en-US" smtClean="0"/>
              <a:t>‹#›</a:t>
            </a:fld>
            <a:endParaRPr lang="en-US" dirty="0"/>
          </a:p>
        </p:txBody>
      </p:sp>
    </p:spTree>
    <p:extLst>
      <p:ext uri="{BB962C8B-B14F-4D97-AF65-F5344CB8AC3E}">
        <p14:creationId xmlns:p14="http://schemas.microsoft.com/office/powerpoint/2010/main" val="366356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DDA46-D67A-4F9A-8C33-B413BBCB5072}" type="slidenum">
              <a:rPr lang="en-US" smtClean="0"/>
              <a:t>1</a:t>
            </a:fld>
            <a:endParaRPr lang="en-US" dirty="0"/>
          </a:p>
        </p:txBody>
      </p:sp>
    </p:spTree>
    <p:extLst>
      <p:ext uri="{BB962C8B-B14F-4D97-AF65-F5344CB8AC3E}">
        <p14:creationId xmlns:p14="http://schemas.microsoft.com/office/powerpoint/2010/main" val="209184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67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4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5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06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38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893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06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2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DDA46-D67A-4F9A-8C33-B413BBCB5072}" type="slidenum">
              <a:rPr lang="en-US" smtClean="0"/>
              <a:t>18</a:t>
            </a:fld>
            <a:endParaRPr lang="en-US" dirty="0"/>
          </a:p>
        </p:txBody>
      </p:sp>
    </p:spTree>
    <p:extLst>
      <p:ext uri="{BB962C8B-B14F-4D97-AF65-F5344CB8AC3E}">
        <p14:creationId xmlns:p14="http://schemas.microsoft.com/office/powerpoint/2010/main" val="224276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19</a:t>
            </a:fld>
            <a:endParaRPr lang="en-US" dirty="0"/>
          </a:p>
        </p:txBody>
      </p:sp>
    </p:spTree>
    <p:extLst>
      <p:ext uri="{BB962C8B-B14F-4D97-AF65-F5344CB8AC3E}">
        <p14:creationId xmlns:p14="http://schemas.microsoft.com/office/powerpoint/2010/main" val="210101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310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814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DDA46-D67A-4F9A-8C33-B413BBCB5072}" type="slidenum">
              <a:rPr lang="en-US" smtClean="0"/>
              <a:t>21</a:t>
            </a:fld>
            <a:endParaRPr lang="en-US" dirty="0"/>
          </a:p>
        </p:txBody>
      </p:sp>
    </p:spTree>
    <p:extLst>
      <p:ext uri="{BB962C8B-B14F-4D97-AF65-F5344CB8AC3E}">
        <p14:creationId xmlns:p14="http://schemas.microsoft.com/office/powerpoint/2010/main" val="300343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22</a:t>
            </a:fld>
            <a:endParaRPr lang="en-US" dirty="0"/>
          </a:p>
        </p:txBody>
      </p:sp>
    </p:spTree>
    <p:extLst>
      <p:ext uri="{BB962C8B-B14F-4D97-AF65-F5344CB8AC3E}">
        <p14:creationId xmlns:p14="http://schemas.microsoft.com/office/powerpoint/2010/main" val="249033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881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267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00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DDA46-D67A-4F9A-8C33-B413BBCB5072}" type="slidenum">
              <a:rPr lang="en-US" smtClean="0"/>
              <a:t>26</a:t>
            </a:fld>
            <a:endParaRPr lang="en-US" dirty="0"/>
          </a:p>
        </p:txBody>
      </p:sp>
    </p:spTree>
    <p:extLst>
      <p:ext uri="{BB962C8B-B14F-4D97-AF65-F5344CB8AC3E}">
        <p14:creationId xmlns:p14="http://schemas.microsoft.com/office/powerpoint/2010/main" val="330500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27</a:t>
            </a:fld>
            <a:endParaRPr lang="en-US" dirty="0"/>
          </a:p>
        </p:txBody>
      </p:sp>
    </p:spTree>
    <p:extLst>
      <p:ext uri="{BB962C8B-B14F-4D97-AF65-F5344CB8AC3E}">
        <p14:creationId xmlns:p14="http://schemas.microsoft.com/office/powerpoint/2010/main" val="337225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99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9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91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6</a:t>
            </a:fld>
            <a:endParaRPr lang="en-US" dirty="0"/>
          </a:p>
        </p:txBody>
      </p:sp>
    </p:spTree>
    <p:extLst>
      <p:ext uri="{BB962C8B-B14F-4D97-AF65-F5344CB8AC3E}">
        <p14:creationId xmlns:p14="http://schemas.microsoft.com/office/powerpoint/2010/main" val="57865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7</a:t>
            </a:fld>
            <a:endParaRPr lang="en-US" dirty="0"/>
          </a:p>
        </p:txBody>
      </p:sp>
    </p:spTree>
    <p:extLst>
      <p:ext uri="{BB962C8B-B14F-4D97-AF65-F5344CB8AC3E}">
        <p14:creationId xmlns:p14="http://schemas.microsoft.com/office/powerpoint/2010/main" val="57865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0D390-CDE2-4CD7-AE32-86BBF7D8F036}" type="slidenum">
              <a:rPr lang="en-US" smtClean="0"/>
              <a:t>8</a:t>
            </a:fld>
            <a:endParaRPr lang="en-US" dirty="0"/>
          </a:p>
        </p:txBody>
      </p:sp>
    </p:spTree>
    <p:extLst>
      <p:ext uri="{BB962C8B-B14F-4D97-AF65-F5344CB8AC3E}">
        <p14:creationId xmlns:p14="http://schemas.microsoft.com/office/powerpoint/2010/main" val="228633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9</a:t>
            </a:fld>
            <a:endParaRPr lang="en-US" dirty="0"/>
          </a:p>
        </p:txBody>
      </p:sp>
    </p:spTree>
    <p:extLst>
      <p:ext uri="{BB962C8B-B14F-4D97-AF65-F5344CB8AC3E}">
        <p14:creationId xmlns:p14="http://schemas.microsoft.com/office/powerpoint/2010/main" val="201593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807F6-5BFC-4245-AA50-1EC3F7110788}"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BC316-66ED-4EEA-9909-E0690F0E740D}"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B686A-3306-4E3B-989F-5883D184EB56}"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corner graphic">
    <p:spTree>
      <p:nvGrpSpPr>
        <p:cNvPr id="1" name=""/>
        <p:cNvGrpSpPr/>
        <p:nvPr/>
      </p:nvGrpSpPr>
      <p:grpSpPr>
        <a:xfrm>
          <a:off x="0" y="0"/>
          <a:ext cx="0" cy="0"/>
          <a:chOff x="0" y="0"/>
          <a:chExt cx="0" cy="0"/>
        </a:xfrm>
      </p:grpSpPr>
      <p:sp>
        <p:nvSpPr>
          <p:cNvPr id="10" name="Rectangle 9"/>
          <p:cNvSpPr/>
          <p:nvPr userDrawn="1"/>
        </p:nvSpPr>
        <p:spPr>
          <a:xfrm>
            <a:off x="0" y="9492"/>
            <a:ext cx="12192000" cy="998414"/>
          </a:xfrm>
          <a:prstGeom prst="rect">
            <a:avLst/>
          </a:prstGeom>
          <a:solidFill>
            <a:srgbClr val="94CC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Rectangle 10"/>
          <p:cNvSpPr/>
          <p:nvPr userDrawn="1"/>
        </p:nvSpPr>
        <p:spPr>
          <a:xfrm>
            <a:off x="0" y="0"/>
            <a:ext cx="12192000" cy="935502"/>
          </a:xfrm>
          <a:prstGeom prst="rect">
            <a:avLst/>
          </a:prstGeom>
          <a:solidFill>
            <a:srgbClr val="0E39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Title 1"/>
          <p:cNvSpPr>
            <a:spLocks noGrp="1"/>
          </p:cNvSpPr>
          <p:nvPr>
            <p:ph type="title"/>
          </p:nvPr>
        </p:nvSpPr>
        <p:spPr>
          <a:xfrm>
            <a:off x="609600" y="182880"/>
            <a:ext cx="10901269" cy="752622"/>
          </a:xfrm>
        </p:spPr>
        <p:txBody>
          <a:bodyPr anchor="t">
            <a:normAutofit/>
          </a:bodyPr>
          <a:lstStyle>
            <a:lvl1pPr>
              <a:defRPr sz="3600">
                <a:solidFill>
                  <a:schemeClr val="bg1"/>
                </a:solidFill>
              </a:defRPr>
            </a:lvl1pPr>
          </a:lstStyle>
          <a:p>
            <a:r>
              <a:rPr lang="en-US"/>
              <a:t>Click to edit Master 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5233" y="0"/>
            <a:ext cx="2866767" cy="1996498"/>
          </a:xfrm>
          <a:prstGeom prst="rect">
            <a:avLst/>
          </a:prstGeom>
        </p:spPr>
      </p:pic>
      <p:sp>
        <p:nvSpPr>
          <p:cNvPr id="14" name="Content Placeholder 2"/>
          <p:cNvSpPr>
            <a:spLocks noGrp="1"/>
          </p:cNvSpPr>
          <p:nvPr>
            <p:ph idx="1"/>
          </p:nvPr>
        </p:nvSpPr>
        <p:spPr>
          <a:xfrm>
            <a:off x="609600" y="1280160"/>
            <a:ext cx="10901269" cy="4639994"/>
          </a:xfrm>
        </p:spPr>
        <p:txBody>
          <a:bodyPr/>
          <a:lstStyle>
            <a:lvl1pPr>
              <a:defRPr sz="2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10"/>
          </p:nvPr>
        </p:nvSpPr>
        <p:spPr>
          <a:xfrm>
            <a:off x="9566056" y="6295293"/>
            <a:ext cx="2241797" cy="364829"/>
          </a:xfrm>
          <a:prstGeom prst="rect">
            <a:avLst/>
          </a:prstGeom>
        </p:spPr>
        <p:txBody>
          <a:bodyPr/>
          <a:lstStyle>
            <a:lvl1pPr algn="r">
              <a:defRPr sz="1100"/>
            </a:lvl1pPr>
          </a:lstStyle>
          <a:p>
            <a:r>
              <a:rPr lang="en-US" dirty="0"/>
              <a:t>11/28/2017</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924" y="6046099"/>
            <a:ext cx="3803941" cy="654983"/>
          </a:xfrm>
          <a:prstGeom prst="rect">
            <a:avLst/>
          </a:prstGeom>
        </p:spPr>
      </p:pic>
    </p:spTree>
    <p:extLst>
      <p:ext uri="{BB962C8B-B14F-4D97-AF65-F5344CB8AC3E}">
        <p14:creationId xmlns:p14="http://schemas.microsoft.com/office/powerpoint/2010/main" val="7010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BC504A-37E1-485A-8743-D99BD77768C4}"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4881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64872-133B-4FA9-88BD-791B09B8053E}"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6318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086AEC-4BC4-4769-8BDA-C8DA1E624232}"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68875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8A80D-C243-4325-8D31-EBA31CE91B3D}"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0174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B4C72-E7C3-432F-A699-743214C9EB5B}" type="datetime1">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36333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3231D-58C3-4141-A74B-B62FBA93F16D}" type="datetime1">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32026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3E3D0-8F87-4845-8377-10343F446D59}" type="datetime1">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55313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76AB7-D098-493B-AB6B-8F44560FFE65}"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AC7B-B064-4BDB-BCCA-9B5C34AF1804}"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7201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364EC6-A650-4F90-B465-547DFAB94B20}"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8620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F4355-22D0-4B3B-999D-5F29319166B8}"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869084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3B4D7-F2B0-40BA-90EA-7C2A0579EEF0}"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51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A2F7C-870E-43BE-A29C-E30D83D2BE6A}"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25014-0117-4AC6-B57C-E49C7CF4715B}"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FEFB1-F460-4FC7-AF19-4CA5531AAC97}" type="datetime1">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02B34-9351-4B27-B129-0A4505250363}" type="datetime1">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01E1-8F07-47F0-AA1A-B9CEDE60FB98}" type="datetime1">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7868F2-94B6-46FE-A98F-D366DAE526B7}"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4B55BA-6A72-41B8-8021-77EC74B1C016}"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2098-3CC3-49D1-9E9C-012B45EADE3C}" type="datetime1">
              <a:rPr lang="en-US" smtClean="0"/>
              <a:t>3/18/2019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34BA-BFD6-48D4-B8FA-E33B76DDE3B4}" type="datetime1">
              <a:rPr lang="en-US" smtClean="0"/>
              <a:t>3/18/2019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113708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AWsJvgtYTK4"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AWsJvgtYTK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14"/>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413164" y="2234216"/>
            <a:ext cx="9027621" cy="2369880"/>
          </a:xfrm>
          <a:prstGeom prst="rect">
            <a:avLst/>
          </a:prstGeom>
          <a:noFill/>
        </p:spPr>
        <p:txBody>
          <a:bodyPr wrap="square" rtlCol="0">
            <a:spAutoFit/>
          </a:bodyPr>
          <a:lstStyle/>
          <a:p>
            <a:pPr algn="ctr"/>
            <a:endParaRPr lang="en-US" sz="2400" dirty="0">
              <a:solidFill>
                <a:schemeClr val="bg1"/>
              </a:solidFill>
              <a:latin typeface="Arial Black" panose="020B0A04020102020204" pitchFamily="34" charset="0"/>
            </a:endParaRPr>
          </a:p>
          <a:p>
            <a:pPr algn="ctr"/>
            <a:r>
              <a:rPr lang="en-US" sz="4000" b="1" dirty="0">
                <a:solidFill>
                  <a:schemeClr val="bg1"/>
                </a:solidFill>
                <a:latin typeface="Arial Black" panose="020B0A04020102020204" pitchFamily="34" charset="0"/>
              </a:rPr>
              <a:t>Third Thursday Webinar</a:t>
            </a:r>
          </a:p>
          <a:p>
            <a:pPr algn="ctr"/>
            <a:r>
              <a:rPr lang="en-US" sz="2400" b="1" dirty="0">
                <a:solidFill>
                  <a:schemeClr val="bg1"/>
                </a:solidFill>
                <a:latin typeface="Arial Black" panose="020B0A04020102020204" pitchFamily="34" charset="0"/>
              </a:rPr>
              <a:t>Pennsylvania Individualized Assessments  </a:t>
            </a:r>
            <a:r>
              <a:rPr lang="en-US" sz="2800" b="1" dirty="0">
                <a:solidFill>
                  <a:schemeClr val="bg1"/>
                </a:solidFill>
                <a:latin typeface="Arial Black" panose="020B0A04020102020204" pitchFamily="34" charset="0"/>
              </a:rPr>
              <a:t>Overview</a:t>
            </a:r>
          </a:p>
          <a:p>
            <a:pPr algn="ctr"/>
            <a:r>
              <a:rPr lang="en-US" sz="2800" b="1" dirty="0">
                <a:solidFill>
                  <a:schemeClr val="bg1"/>
                </a:solidFill>
                <a:latin typeface="Arial Black" panose="020B0A04020102020204" pitchFamily="34" charset="0"/>
              </a:rPr>
              <a:t>March 21, 2019</a:t>
            </a:r>
            <a:endParaRPr lang="en-US" sz="2400" dirty="0">
              <a:solidFill>
                <a:schemeClr val="bg1"/>
              </a:solidFill>
              <a:latin typeface="Arial Black" panose="020B0A04020102020204" pitchFamily="34" charset="0"/>
            </a:endParaRP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t>1</a:t>
            </a:fld>
            <a:endParaRPr lang="en-US" dirty="0"/>
          </a:p>
        </p:txBody>
      </p:sp>
      <p:sp>
        <p:nvSpPr>
          <p:cNvPr id="2" name="TextBox 1">
            <a:extLst>
              <a:ext uri="{FF2B5EF4-FFF2-40B4-BE49-F238E27FC236}">
                <a16:creationId xmlns:a16="http://schemas.microsoft.com/office/drawing/2014/main" id="{5A42603A-1A8B-47D1-B129-8A8A16E6BC6B}"/>
              </a:ext>
            </a:extLst>
          </p:cNvPr>
          <p:cNvSpPr txBox="1"/>
          <p:nvPr/>
        </p:nvSpPr>
        <p:spPr>
          <a:xfrm>
            <a:off x="536895" y="5100506"/>
            <a:ext cx="4119618" cy="1200329"/>
          </a:xfrm>
          <a:prstGeom prst="rect">
            <a:avLst/>
          </a:prstGeom>
          <a:noFill/>
        </p:spPr>
        <p:txBody>
          <a:bodyPr wrap="square" rtlCol="0">
            <a:spAutoFit/>
          </a:bodyPr>
          <a:lstStyle/>
          <a:p>
            <a:r>
              <a:rPr lang="en-US" dirty="0">
                <a:solidFill>
                  <a:schemeClr val="bg1"/>
                </a:solidFill>
              </a:rPr>
              <a:t>Mike Hale/Bureau Director</a:t>
            </a:r>
          </a:p>
          <a:p>
            <a:r>
              <a:rPr lang="en-US" dirty="0">
                <a:solidFill>
                  <a:schemeClr val="bg1"/>
                </a:solidFill>
              </a:rPr>
              <a:t>Tyrone Williams/Operations Manager</a:t>
            </a:r>
          </a:p>
          <a:p>
            <a:r>
              <a:rPr lang="en-US" dirty="0">
                <a:solidFill>
                  <a:schemeClr val="bg1"/>
                </a:solidFill>
              </a:rPr>
              <a:t>Office of Long-Term Living</a:t>
            </a:r>
          </a:p>
          <a:p>
            <a:r>
              <a:rPr lang="en-US" b="1" dirty="0">
                <a:solidFill>
                  <a:schemeClr val="bg1"/>
                </a:solidFill>
              </a:rPr>
              <a:t>Department of Human Services</a:t>
            </a:r>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5371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838200" y="365125"/>
            <a:ext cx="10515600" cy="722647"/>
          </a:xfrm>
        </p:spPr>
        <p:txBody>
          <a:bodyPr>
            <a:normAutofit fontScale="90000"/>
          </a:bodyPr>
          <a:lstStyle/>
          <a:p>
            <a:br>
              <a:rPr lang="en-US" sz="3200" b="1" dirty="0">
                <a:solidFill>
                  <a:srgbClr val="002060"/>
                </a:solidFill>
              </a:rPr>
            </a:br>
            <a:r>
              <a:rPr lang="en-US" sz="4000" dirty="0">
                <a:solidFill>
                  <a:srgbClr val="2F5597"/>
                </a:solidFill>
              </a:rPr>
              <a:t>Functional Eligibility Determination Instrument</a:t>
            </a:r>
            <a:br>
              <a:rPr lang="en-US" b="1" dirty="0">
                <a:solidFill>
                  <a:srgbClr val="002060"/>
                </a:solidFill>
                <a:latin typeface="Arial Black" panose="020B0A04020102020204" pitchFamily="34" charset="0"/>
              </a:rPr>
            </a:br>
            <a:endParaRPr lang="en-US" dirty="0"/>
          </a:p>
        </p:txBody>
      </p:sp>
      <p:sp>
        <p:nvSpPr>
          <p:cNvPr id="11" name="Content Placeholder 2"/>
          <p:cNvSpPr>
            <a:spLocks noGrp="1"/>
          </p:cNvSpPr>
          <p:nvPr>
            <p:ph idx="1"/>
          </p:nvPr>
        </p:nvSpPr>
        <p:spPr>
          <a:xfrm>
            <a:off x="901076" y="1069996"/>
            <a:ext cx="10515600" cy="4950984"/>
          </a:xfrm>
          <a:prstGeom prst="rect">
            <a:avLst/>
          </a:prstGeom>
        </p:spPr>
        <p:txBody>
          <a:bodyPr>
            <a:noAutofit/>
          </a:bodyPr>
          <a:lstStyle/>
          <a:p>
            <a:pPr marL="0" indent="0">
              <a:lnSpc>
                <a:spcPts val="3600"/>
              </a:lnSpc>
              <a:buNone/>
            </a:pPr>
            <a:r>
              <a:rPr lang="en-US" dirty="0">
                <a:cs typeface="Arial" panose="020B0604020202020204" pitchFamily="34" charset="0"/>
              </a:rPr>
              <a:t>Basis:</a:t>
            </a:r>
            <a:r>
              <a:rPr lang="en-US" dirty="0">
                <a:solidFill>
                  <a:srgbClr val="002060"/>
                </a:solidFill>
                <a:cs typeface="Arial" panose="020B0604020202020204" pitchFamily="34" charset="0"/>
              </a:rPr>
              <a:t> </a:t>
            </a:r>
            <a:r>
              <a:rPr lang="en-US" dirty="0">
                <a:cs typeface="Arial" panose="020B0604020202020204" pitchFamily="34" charset="0"/>
              </a:rPr>
              <a:t>InterRAI Home Care (</a:t>
            </a:r>
            <a:r>
              <a:rPr lang="en-US" dirty="0"/>
              <a:t>interRAI HC</a:t>
            </a:r>
            <a:r>
              <a:rPr lang="en-US" baseline="30000" dirty="0"/>
              <a:t>TM</a:t>
            </a:r>
            <a:r>
              <a:rPr lang="en-US" dirty="0">
                <a:cs typeface="Arial" panose="020B0604020202020204" pitchFamily="34" charset="0"/>
              </a:rPr>
              <a:t>)</a:t>
            </a:r>
            <a:r>
              <a:rPr lang="en-US" dirty="0"/>
              <a:t> instrument</a:t>
            </a:r>
            <a:endParaRPr lang="en-US" dirty="0">
              <a:solidFill>
                <a:srgbClr val="002060"/>
              </a:solidFill>
              <a:cs typeface="Arial" panose="020B0604020202020204" pitchFamily="34" charset="0"/>
            </a:endParaRPr>
          </a:p>
          <a:p>
            <a:pPr>
              <a:lnSpc>
                <a:spcPts val="3600"/>
              </a:lnSpc>
              <a:buFont typeface="Wingdings" panose="05000000000000000000" pitchFamily="2" charset="2"/>
              <a:buChar char="q"/>
            </a:pPr>
            <a:r>
              <a:rPr lang="en-US" dirty="0"/>
              <a:t> Comprised of a subset of questions from the interRAI HC</a:t>
            </a:r>
            <a:r>
              <a:rPr lang="en-US" baseline="30000" dirty="0"/>
              <a:t>TM</a:t>
            </a:r>
          </a:p>
          <a:p>
            <a:pPr>
              <a:lnSpc>
                <a:spcPts val="3600"/>
              </a:lnSpc>
              <a:buFont typeface="Wingdings" panose="05000000000000000000" pitchFamily="2" charset="2"/>
              <a:buChar char="q"/>
            </a:pPr>
            <a:r>
              <a:rPr lang="en-US" dirty="0"/>
              <a:t> The interRAI HC</a:t>
            </a:r>
            <a:r>
              <a:rPr lang="en-US" baseline="30000" dirty="0"/>
              <a:t>TM </a:t>
            </a:r>
            <a:r>
              <a:rPr lang="en-US" dirty="0"/>
              <a:t> is a broadly used, standardized tool</a:t>
            </a:r>
          </a:p>
          <a:p>
            <a:pPr marL="396875" indent="-396875">
              <a:lnSpc>
                <a:spcPts val="3600"/>
              </a:lnSpc>
              <a:buFont typeface="Wingdings" panose="05000000000000000000" pitchFamily="2" charset="2"/>
              <a:buChar char="q"/>
              <a:tabLst>
                <a:tab pos="396875" algn="l"/>
              </a:tabLst>
            </a:pPr>
            <a:r>
              <a:rPr lang="en-US" dirty="0"/>
              <a:t>Designed to be a user-friendly, reliable, person-centered assessment that informs and guides comprehensive care and service planning in community-based settings.</a:t>
            </a:r>
            <a:endParaRPr lang="en-US" dirty="0">
              <a:solidFill>
                <a:srgbClr val="002060"/>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B84FFE5E-22C2-401B-BF17-323B39F60E4C}"/>
              </a:ext>
            </a:extLst>
          </p:cNvPr>
          <p:cNvPicPr>
            <a:picLocks noChangeAspect="1"/>
          </p:cNvPicPr>
          <p:nvPr/>
        </p:nvPicPr>
        <p:blipFill>
          <a:blip r:embed="rId4"/>
          <a:stretch>
            <a:fillRect/>
          </a:stretch>
        </p:blipFill>
        <p:spPr>
          <a:xfrm>
            <a:off x="8241539" y="3878092"/>
            <a:ext cx="2170050" cy="2519002"/>
          </a:xfrm>
          <a:prstGeom prst="rect">
            <a:avLst/>
          </a:prstGeom>
        </p:spPr>
      </p:pic>
    </p:spTree>
    <p:extLst>
      <p:ext uri="{BB962C8B-B14F-4D97-AF65-F5344CB8AC3E}">
        <p14:creationId xmlns:p14="http://schemas.microsoft.com/office/powerpoint/2010/main" val="78909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838200" y="365125"/>
            <a:ext cx="10515600" cy="1417638"/>
          </a:xfrm>
        </p:spPr>
        <p:txBody>
          <a:bodyPr/>
          <a:lstStyle/>
          <a:p>
            <a:r>
              <a:rPr lang="en-US" sz="3600" dirty="0">
                <a:solidFill>
                  <a:srgbClr val="002060"/>
                </a:solidFill>
              </a:rPr>
              <a:t>Functional Eligibility Determination Instrument</a:t>
            </a:r>
            <a:br>
              <a:rPr lang="en-US" b="1" dirty="0">
                <a:solidFill>
                  <a:srgbClr val="002060"/>
                </a:solidFill>
                <a:latin typeface="Arial Black" panose="020B0A04020102020204" pitchFamily="34" charset="0"/>
              </a:rPr>
            </a:br>
            <a:endParaRPr lang="en-US" dirty="0"/>
          </a:p>
        </p:txBody>
      </p:sp>
      <p:sp>
        <p:nvSpPr>
          <p:cNvPr id="11" name="Content Placeholder 2"/>
          <p:cNvSpPr>
            <a:spLocks noGrp="1"/>
          </p:cNvSpPr>
          <p:nvPr>
            <p:ph idx="1"/>
          </p:nvPr>
        </p:nvSpPr>
        <p:spPr>
          <a:xfrm>
            <a:off x="838200" y="1359281"/>
            <a:ext cx="10515600" cy="4351338"/>
          </a:xfrm>
          <a:prstGeom prst="rect">
            <a:avLst/>
          </a:prstGeom>
        </p:spPr>
        <p:txBody>
          <a:bodyPr>
            <a:noAutofit/>
          </a:bodyPr>
          <a:lstStyle/>
          <a:p>
            <a:pPr marL="0" indent="0">
              <a:lnSpc>
                <a:spcPts val="3600"/>
              </a:lnSpc>
              <a:buNone/>
            </a:pPr>
            <a:r>
              <a:rPr lang="en-US" dirty="0"/>
              <a:t>Purpose: MA-LTSS Functional Eligibility Determination</a:t>
            </a:r>
          </a:p>
          <a:p>
            <a:pPr>
              <a:buFont typeface="Wingdings" panose="05000000000000000000" pitchFamily="2" charset="2"/>
              <a:buChar char="q"/>
            </a:pPr>
            <a:r>
              <a:rPr lang="en-US" dirty="0"/>
              <a:t> Successor to current LCD used in PA today </a:t>
            </a:r>
          </a:p>
          <a:p>
            <a:pPr marL="233363" indent="-233363">
              <a:buFont typeface="Wingdings" panose="05000000000000000000" pitchFamily="2" charset="2"/>
              <a:buChar char="q"/>
              <a:tabLst>
                <a:tab pos="400050" algn="l"/>
              </a:tabLst>
            </a:pPr>
            <a:r>
              <a:rPr lang="en-US" dirty="0"/>
              <a:t> Must be administered within 10 business days of a request for 	service </a:t>
            </a:r>
          </a:p>
          <a:p>
            <a:pPr marL="344488" indent="-344488">
              <a:buFont typeface="Wingdings" panose="05000000000000000000" pitchFamily="2" charset="2"/>
              <a:buChar char="q"/>
            </a:pPr>
            <a:r>
              <a:rPr lang="en-US" dirty="0"/>
              <a:t>Administered to applicants by FED assessors, contracted with Aging Well PA, to determine: </a:t>
            </a:r>
          </a:p>
          <a:p>
            <a:pPr marL="569913" indent="-225425"/>
            <a:r>
              <a:rPr lang="en-US" dirty="0"/>
              <a:t>NFI – Nursing Facility Ineligible </a:t>
            </a:r>
          </a:p>
          <a:p>
            <a:pPr marL="569913" indent="-225425"/>
            <a:r>
              <a:rPr lang="en-US" dirty="0"/>
              <a:t>NFCE – Nursing Facility Clinically Eligible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924464" y="2961861"/>
            <a:ext cx="10747075" cy="523220"/>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Tree>
    <p:extLst>
      <p:ext uri="{BB962C8B-B14F-4D97-AF65-F5344CB8AC3E}">
        <p14:creationId xmlns:p14="http://schemas.microsoft.com/office/powerpoint/2010/main" val="375735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412888" y="214885"/>
            <a:ext cx="10515600" cy="1417638"/>
          </a:xfrm>
        </p:spPr>
        <p:txBody>
          <a:bodyPr/>
          <a:lstStyle/>
          <a:p>
            <a:r>
              <a:rPr lang="en-US" sz="3200" dirty="0">
                <a:solidFill>
                  <a:srgbClr val="2F5597"/>
                </a:solidFill>
              </a:rPr>
              <a:t>Functional Eligibility Determination Instrument</a:t>
            </a:r>
            <a:br>
              <a:rPr lang="en-US" b="1" dirty="0">
                <a:solidFill>
                  <a:srgbClr val="002060"/>
                </a:solidFill>
                <a:latin typeface="Arial Black" panose="020B0A04020102020204" pitchFamily="34" charset="0"/>
              </a:rPr>
            </a:br>
            <a:endParaRPr lang="en-US" dirty="0"/>
          </a:p>
        </p:txBody>
      </p:sp>
      <p:sp>
        <p:nvSpPr>
          <p:cNvPr id="11" name="Content Placeholder 2"/>
          <p:cNvSpPr>
            <a:spLocks noGrp="1"/>
          </p:cNvSpPr>
          <p:nvPr>
            <p:ph idx="1"/>
          </p:nvPr>
        </p:nvSpPr>
        <p:spPr>
          <a:xfrm>
            <a:off x="838200" y="1359281"/>
            <a:ext cx="10515600" cy="4351338"/>
          </a:xfrm>
          <a:prstGeom prst="rect">
            <a:avLst/>
          </a:prstGeom>
        </p:spPr>
        <p:txBody>
          <a:bodyPr>
            <a:noAutofit/>
          </a:bodyPr>
          <a:lstStyle/>
          <a:p>
            <a:pPr marL="0" indent="0">
              <a:lnSpc>
                <a:spcPts val="3600"/>
              </a:lnSpc>
              <a:buNone/>
            </a:pPr>
            <a:r>
              <a:rPr lang="en-US" sz="3000" dirty="0"/>
              <a:t>The FED tool uses item responses, probes, and scoring to provide a recommendation that the applicant is considered to be either NFCE or NFI.</a:t>
            </a:r>
          </a:p>
          <a:p>
            <a:pPr marL="0" indent="0">
              <a:lnSpc>
                <a:spcPts val="3600"/>
              </a:lnSpc>
              <a:buNone/>
            </a:pPr>
            <a:endParaRPr lang="en-US" sz="3200" b="1" dirty="0">
              <a:solidFill>
                <a:srgbClr val="002060"/>
              </a:solidFill>
              <a:latin typeface="Arial Black" panose="020B0A04020102020204" pitchFamily="34" charset="0"/>
            </a:endParaRPr>
          </a:p>
          <a:p>
            <a:pPr marL="0" indent="0">
              <a:lnSpc>
                <a:spcPts val="3600"/>
              </a:lnSpc>
              <a:buNone/>
            </a:pPr>
            <a:endParaRPr lang="en-US" sz="3200" b="1" dirty="0">
              <a:solidFill>
                <a:srgbClr val="002060"/>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0952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838200" y="365125"/>
            <a:ext cx="10515600" cy="1058233"/>
          </a:xfrm>
        </p:spPr>
        <p:txBody>
          <a:bodyPr>
            <a:normAutofit fontScale="90000"/>
          </a:bodyPr>
          <a:lstStyle/>
          <a:p>
            <a:r>
              <a:rPr lang="en-US" sz="4000" dirty="0">
                <a:solidFill>
                  <a:srgbClr val="2F5597"/>
                </a:solidFill>
              </a:rPr>
              <a:t>Functional Eligibility Determination Instrument</a:t>
            </a:r>
            <a:br>
              <a:rPr lang="en-US" b="1" dirty="0">
                <a:solidFill>
                  <a:srgbClr val="002060"/>
                </a:solidFill>
                <a:latin typeface="Arial Black" panose="020B0A04020102020204" pitchFamily="34" charset="0"/>
              </a:rPr>
            </a:br>
            <a:endParaRPr lang="en-US" dirty="0"/>
          </a:p>
        </p:txBody>
      </p:sp>
      <p:sp>
        <p:nvSpPr>
          <p:cNvPr id="11" name="Content Placeholder 2"/>
          <p:cNvSpPr>
            <a:spLocks noGrp="1"/>
          </p:cNvSpPr>
          <p:nvPr>
            <p:ph idx="1"/>
          </p:nvPr>
        </p:nvSpPr>
        <p:spPr>
          <a:xfrm>
            <a:off x="838200" y="1143620"/>
            <a:ext cx="10515600" cy="4351338"/>
          </a:xfrm>
          <a:prstGeom prst="rect">
            <a:avLst/>
          </a:prstGeom>
        </p:spPr>
        <p:txBody>
          <a:bodyPr>
            <a:noAutofit/>
          </a:bodyPr>
          <a:lstStyle/>
          <a:p>
            <a:pPr marL="0" indent="0">
              <a:lnSpc>
                <a:spcPts val="3600"/>
              </a:lnSpc>
              <a:buNone/>
            </a:pPr>
            <a:r>
              <a:rPr lang="en-US" sz="3000" dirty="0"/>
              <a:t>The FED tool has six sections: </a:t>
            </a:r>
          </a:p>
          <a:p>
            <a:pPr>
              <a:lnSpc>
                <a:spcPts val="3600"/>
              </a:lnSpc>
            </a:pPr>
            <a:r>
              <a:rPr lang="en-US" sz="3000" dirty="0"/>
              <a:t>Demographic information;  </a:t>
            </a:r>
          </a:p>
          <a:p>
            <a:pPr>
              <a:lnSpc>
                <a:spcPts val="3600"/>
              </a:lnSpc>
            </a:pPr>
            <a:r>
              <a:rPr lang="en-US" sz="3000" dirty="0"/>
              <a:t>Cognition; </a:t>
            </a:r>
          </a:p>
          <a:p>
            <a:pPr>
              <a:lnSpc>
                <a:spcPts val="3600"/>
              </a:lnSpc>
            </a:pPr>
            <a:r>
              <a:rPr lang="en-US" sz="3000" dirty="0"/>
              <a:t>Mood and Behavior; </a:t>
            </a:r>
          </a:p>
          <a:p>
            <a:pPr>
              <a:lnSpc>
                <a:spcPts val="3600"/>
              </a:lnSpc>
            </a:pPr>
            <a:r>
              <a:rPr lang="en-US" sz="3000" dirty="0"/>
              <a:t>Functional Status; </a:t>
            </a:r>
          </a:p>
          <a:p>
            <a:pPr>
              <a:lnSpc>
                <a:spcPts val="3600"/>
              </a:lnSpc>
            </a:pPr>
            <a:r>
              <a:rPr lang="en-US" sz="3000" dirty="0"/>
              <a:t>Continence; and </a:t>
            </a:r>
          </a:p>
          <a:p>
            <a:pPr>
              <a:lnSpc>
                <a:spcPts val="3600"/>
              </a:lnSpc>
            </a:pPr>
            <a:r>
              <a:rPr lang="en-US" sz="3000" dirty="0"/>
              <a:t>Treatments and Procedures.</a:t>
            </a:r>
          </a:p>
          <a:p>
            <a:pPr marL="0" indent="0">
              <a:lnSpc>
                <a:spcPts val="3600"/>
              </a:lnSpc>
              <a:buNone/>
            </a:pPr>
            <a:endParaRPr lang="en-US" sz="3200" b="1" dirty="0">
              <a:solidFill>
                <a:srgbClr val="002060"/>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6723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838200" y="365125"/>
            <a:ext cx="10515600" cy="1417638"/>
          </a:xfrm>
        </p:spPr>
        <p:txBody>
          <a:bodyPr/>
          <a:lstStyle/>
          <a:p>
            <a:r>
              <a:rPr lang="en-US" sz="3200" dirty="0">
                <a:solidFill>
                  <a:srgbClr val="2F5597"/>
                </a:solidFill>
              </a:rPr>
              <a:t>Functional Eligibility Determination Instrument</a:t>
            </a:r>
            <a:br>
              <a:rPr lang="en-US" b="1" dirty="0">
                <a:solidFill>
                  <a:srgbClr val="002060"/>
                </a:solidFill>
                <a:latin typeface="Arial Black" panose="020B0A04020102020204" pitchFamily="34" charset="0"/>
              </a:rPr>
            </a:br>
            <a:endParaRPr lang="en-US" dirty="0"/>
          </a:p>
        </p:txBody>
      </p:sp>
      <p:pic>
        <p:nvPicPr>
          <p:cNvPr id="4" name="Content Placeholder 3">
            <a:extLst>
              <a:ext uri="{FF2B5EF4-FFF2-40B4-BE49-F238E27FC236}">
                <a16:creationId xmlns:a16="http://schemas.microsoft.com/office/drawing/2014/main" id="{6B095EC5-D379-41E2-B4ED-CAC4EEE3B832}"/>
              </a:ext>
            </a:extLst>
          </p:cNvPr>
          <p:cNvPicPr>
            <a:picLocks noGrp="1" noChangeAspect="1"/>
          </p:cNvPicPr>
          <p:nvPr>
            <p:ph idx="1"/>
          </p:nvPr>
        </p:nvPicPr>
        <p:blipFill>
          <a:blip r:embed="rId4"/>
          <a:stretch>
            <a:fillRect/>
          </a:stretch>
        </p:blipFill>
        <p:spPr>
          <a:xfrm>
            <a:off x="1839831" y="1358900"/>
            <a:ext cx="8512338" cy="4351338"/>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5700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838200" y="365125"/>
            <a:ext cx="10515600" cy="1417638"/>
          </a:xfrm>
        </p:spPr>
        <p:txBody>
          <a:bodyPr>
            <a:normAutofit fontScale="90000"/>
          </a:bodyPr>
          <a:lstStyle/>
          <a:p>
            <a:br>
              <a:rPr lang="en-US" sz="3200" b="1" dirty="0">
                <a:solidFill>
                  <a:srgbClr val="002060"/>
                </a:solidFill>
              </a:rPr>
            </a:br>
            <a:br>
              <a:rPr lang="en-US" sz="3200" b="1" dirty="0">
                <a:solidFill>
                  <a:srgbClr val="002060"/>
                </a:solidFill>
              </a:rPr>
            </a:br>
            <a:r>
              <a:rPr lang="en-US" sz="4000" dirty="0">
                <a:solidFill>
                  <a:srgbClr val="2F5597"/>
                </a:solidFill>
              </a:rPr>
              <a:t>Functional Eligibility Determination Instrument </a:t>
            </a:r>
            <a:br>
              <a:rPr lang="en-US" sz="3200" b="1" dirty="0">
                <a:solidFill>
                  <a:srgbClr val="002060"/>
                </a:solidFill>
              </a:rPr>
            </a:br>
            <a:br>
              <a:rPr lang="en-US" sz="3200" b="1" dirty="0">
                <a:solidFill>
                  <a:srgbClr val="002060"/>
                </a:solidFill>
              </a:rPr>
            </a:br>
            <a:r>
              <a:rPr lang="en-US" sz="3100" dirty="0">
                <a:latin typeface="+mn-lt"/>
              </a:rPr>
              <a:t>FED Scoring Matrix Translator:</a:t>
            </a:r>
            <a:br>
              <a:rPr lang="en-US" sz="3100" dirty="0">
                <a:latin typeface="+mn-lt"/>
              </a:rPr>
            </a:br>
            <a:br>
              <a:rPr lang="en-US" sz="3100" dirty="0">
                <a:solidFill>
                  <a:srgbClr val="002060"/>
                </a:solidFill>
                <a:latin typeface="+mn-lt"/>
              </a:rPr>
            </a:br>
            <a:endParaRPr lang="en-US" sz="310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Content Placeholder 5">
            <a:extLst>
              <a:ext uri="{FF2B5EF4-FFF2-40B4-BE49-F238E27FC236}">
                <a16:creationId xmlns:a16="http://schemas.microsoft.com/office/drawing/2014/main" id="{94C5F871-DAD4-4434-A663-1E3FE27557D1}"/>
              </a:ext>
            </a:extLst>
          </p:cNvPr>
          <p:cNvSpPr>
            <a:spLocks noGrp="1"/>
          </p:cNvSpPr>
          <p:nvPr>
            <p:ph idx="1"/>
          </p:nvPr>
        </p:nvSpPr>
        <p:spPr>
          <a:xfrm>
            <a:off x="838200" y="1471335"/>
            <a:ext cx="10515600" cy="4351338"/>
          </a:xfrm>
        </p:spPr>
        <p:txBody>
          <a:bodyPr/>
          <a:lstStyle/>
          <a:p>
            <a:pPr marL="0" indent="0">
              <a:buNone/>
            </a:pPr>
            <a:endParaRPr lang="en-US" dirty="0"/>
          </a:p>
          <a:p>
            <a:pPr marL="0" indent="0">
              <a:buNone/>
            </a:pPr>
            <a:r>
              <a:rPr lang="en-US" dirty="0"/>
              <a:t>The matrix places the attributes into eight groups (Columns A through H) and classifies the scores in those groups into three possible levels:  </a:t>
            </a:r>
          </a:p>
          <a:p>
            <a:pPr marL="514350" indent="-514350">
              <a:buFont typeface="+mj-lt"/>
              <a:buAutoNum type="arabicPeriod"/>
            </a:pPr>
            <a:r>
              <a:rPr lang="en-US" dirty="0"/>
              <a:t>Little or no deficit; </a:t>
            </a:r>
          </a:p>
          <a:p>
            <a:pPr marL="514350" indent="-514350">
              <a:buFont typeface="+mj-lt"/>
              <a:buAutoNum type="arabicPeriod"/>
            </a:pPr>
            <a:r>
              <a:rPr lang="en-US" dirty="0"/>
              <a:t>Partial Deficit; and </a:t>
            </a:r>
          </a:p>
          <a:p>
            <a:pPr marL="514350" indent="-514350">
              <a:buFont typeface="+mj-lt"/>
              <a:buAutoNum type="arabicPeriod"/>
            </a:pPr>
            <a:r>
              <a:rPr lang="en-US" dirty="0"/>
              <a:t>Full Deficit.  </a:t>
            </a:r>
          </a:p>
          <a:p>
            <a:pPr marL="0" indent="0">
              <a:buNone/>
            </a:pPr>
            <a:r>
              <a:rPr lang="en-US" dirty="0"/>
              <a:t>If the individual’s scores translate into at least three Partial Deficits or into at least one Full Deficit, then the individual will be NFCE. Otherwise, the individual is NFI.</a:t>
            </a:r>
          </a:p>
          <a:p>
            <a:endParaRPr lang="en-US" dirty="0"/>
          </a:p>
        </p:txBody>
      </p:sp>
    </p:spTree>
    <p:extLst>
      <p:ext uri="{BB962C8B-B14F-4D97-AF65-F5344CB8AC3E}">
        <p14:creationId xmlns:p14="http://schemas.microsoft.com/office/powerpoint/2010/main" val="169554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532015" y="567700"/>
            <a:ext cx="10357104" cy="954107"/>
          </a:xfrm>
        </p:spPr>
        <p:txBody>
          <a:bodyPr>
            <a:normAutofit fontScale="90000"/>
          </a:bodyPr>
          <a:lstStyle/>
          <a:p>
            <a:pPr algn="ctr"/>
            <a:r>
              <a:rPr lang="en-US" sz="4000" dirty="0">
                <a:solidFill>
                  <a:srgbClr val="2F5597"/>
                </a:solidFill>
              </a:rPr>
              <a:t>Functional Eligibility Determination Instrument</a:t>
            </a:r>
            <a:br>
              <a:rPr lang="en-US" b="1" dirty="0">
                <a:solidFill>
                  <a:srgbClr val="002060"/>
                </a:solidFill>
                <a:latin typeface="Arial Black" panose="020B0A04020102020204" pitchFamily="34" charset="0"/>
              </a:rPr>
            </a:br>
            <a:r>
              <a:rPr lang="en-US" sz="3100" dirty="0">
                <a:solidFill>
                  <a:srgbClr val="2F5597"/>
                </a:solidFill>
                <a:latin typeface="+mn-lt"/>
              </a:rPr>
              <a:t>FED Scoring-Matrix Translator</a:t>
            </a:r>
          </a:p>
        </p:txBody>
      </p:sp>
      <p:pic>
        <p:nvPicPr>
          <p:cNvPr id="4" name="Content Placeholder 3">
            <a:extLst>
              <a:ext uri="{FF2B5EF4-FFF2-40B4-BE49-F238E27FC236}">
                <a16:creationId xmlns:a16="http://schemas.microsoft.com/office/drawing/2014/main" id="{37714B58-470D-49D6-B91E-DEA308D30CD1}"/>
              </a:ext>
            </a:extLst>
          </p:cNvPr>
          <p:cNvPicPr>
            <a:picLocks noGrp="1" noChangeAspect="1"/>
          </p:cNvPicPr>
          <p:nvPr>
            <p:ph idx="1"/>
          </p:nvPr>
        </p:nvPicPr>
        <p:blipFill>
          <a:blip r:embed="rId4"/>
          <a:stretch>
            <a:fillRect/>
          </a:stretch>
        </p:blipFill>
        <p:spPr>
          <a:xfrm>
            <a:off x="2300288" y="1527744"/>
            <a:ext cx="6731569" cy="511118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37697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26BC2014-9D6A-4E7E-9295-3B071FD34A54}"/>
              </a:ext>
            </a:extLst>
          </p:cNvPr>
          <p:cNvSpPr>
            <a:spLocks noGrp="1"/>
          </p:cNvSpPr>
          <p:nvPr>
            <p:ph type="title"/>
          </p:nvPr>
        </p:nvSpPr>
        <p:spPr>
          <a:xfrm>
            <a:off x="838200" y="365125"/>
            <a:ext cx="10515600" cy="755097"/>
          </a:xfrm>
        </p:spPr>
        <p:txBody>
          <a:bodyPr>
            <a:normAutofit/>
          </a:bodyPr>
          <a:lstStyle/>
          <a:p>
            <a:r>
              <a:rPr lang="en-US" sz="3600" dirty="0">
                <a:solidFill>
                  <a:srgbClr val="2F5597"/>
                </a:solidFill>
              </a:rPr>
              <a:t>Functional Eligibility Determination Instrument</a:t>
            </a:r>
          </a:p>
        </p:txBody>
      </p:sp>
      <p:sp>
        <p:nvSpPr>
          <p:cNvPr id="11" name="Content Placeholder 2"/>
          <p:cNvSpPr>
            <a:spLocks noGrp="1"/>
          </p:cNvSpPr>
          <p:nvPr>
            <p:ph idx="1"/>
          </p:nvPr>
        </p:nvSpPr>
        <p:spPr>
          <a:xfrm>
            <a:off x="838200" y="1163084"/>
            <a:ext cx="10515600" cy="4627451"/>
          </a:xfrm>
          <a:prstGeom prst="rect">
            <a:avLst/>
          </a:prstGeom>
        </p:spPr>
        <p:txBody>
          <a:bodyPr>
            <a:noAutofit/>
          </a:bodyPr>
          <a:lstStyle/>
          <a:p>
            <a:pPr>
              <a:buFont typeface="Wingdings" panose="05000000000000000000" pitchFamily="2" charset="2"/>
              <a:buChar char="q"/>
            </a:pPr>
            <a:r>
              <a:rPr lang="en-US" dirty="0"/>
              <a:t> Nursing Facility Clinically Eligible (NFCE) </a:t>
            </a:r>
          </a:p>
          <a:p>
            <a:pPr marL="630238" indent="-233363"/>
            <a:r>
              <a:rPr lang="en-US" dirty="0"/>
              <a:t>IEB continues CHC eligibility using FED determination as one part of the eligibility criteria </a:t>
            </a:r>
          </a:p>
          <a:p>
            <a:pPr marL="630238" indent="-233363"/>
            <a:r>
              <a:rPr lang="en-US" dirty="0"/>
              <a:t>IEB provides critical profile and enrollment updates to PIA throughout the eligibility determination process </a:t>
            </a:r>
          </a:p>
          <a:p>
            <a:pPr>
              <a:buFont typeface="Wingdings" panose="05000000000000000000" pitchFamily="2" charset="2"/>
              <a:buChar char="q"/>
            </a:pPr>
            <a:r>
              <a:rPr lang="en-US" dirty="0"/>
              <a:t> Nursing Facility Ineligible (NFI) </a:t>
            </a:r>
          </a:p>
          <a:p>
            <a:pPr marL="630238" indent="-233363"/>
            <a:r>
              <a:rPr lang="en-US" dirty="0"/>
              <a:t>Applicant may be eligible for other types of county or state Aging assistance programs </a:t>
            </a:r>
          </a:p>
          <a:p>
            <a:pPr marL="630238" indent="-233363"/>
            <a:r>
              <a:rPr lang="en-US" dirty="0"/>
              <a:t>FED results sent to IEB for non-CHC benefits consideration or appropriate program</a:t>
            </a:r>
          </a:p>
          <a:p>
            <a:pPr marL="630238" indent="-233363"/>
            <a:r>
              <a:rPr lang="en-US" dirty="0"/>
              <a:t>Potential Medical Director review </a:t>
            </a:r>
          </a:p>
          <a:p>
            <a:pPr marL="0" indent="0">
              <a:lnSpc>
                <a:spcPts val="3600"/>
              </a:lnSpc>
              <a:buNone/>
            </a:pPr>
            <a:endParaRPr lang="en-US" sz="3200" b="1" dirty="0">
              <a:solidFill>
                <a:srgbClr val="002060"/>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2015" y="3169951"/>
            <a:ext cx="11253722" cy="954107"/>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3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Assessment Workflow </a:t>
            </a:r>
          </a:p>
        </p:txBody>
      </p:sp>
      <p:sp>
        <p:nvSpPr>
          <p:cNvPr id="4" name="Date Placeholder 3"/>
          <p:cNvSpPr>
            <a:spLocks noGrp="1"/>
          </p:cNvSpPr>
          <p:nvPr>
            <p:ph type="dt" sz="half" idx="10"/>
          </p:nvPr>
        </p:nvSpPr>
        <p:spPr/>
        <p:txBody>
          <a:bodyPr/>
          <a:lstStyle/>
          <a:p>
            <a:r>
              <a:rPr lang="en-US" dirty="0"/>
              <a:t>12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514" y="1987942"/>
            <a:ext cx="946404" cy="9501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514" y="4256802"/>
            <a:ext cx="946404" cy="950177"/>
          </a:xfrm>
          <a:prstGeom prst="rect">
            <a:avLst/>
          </a:prstGeom>
        </p:spPr>
      </p:pic>
      <p:sp>
        <p:nvSpPr>
          <p:cNvPr id="7" name="TextBox 6"/>
          <p:cNvSpPr txBox="1"/>
          <p:nvPr/>
        </p:nvSpPr>
        <p:spPr>
          <a:xfrm>
            <a:off x="3591620" y="1770534"/>
            <a:ext cx="1368857" cy="1384995"/>
          </a:xfrm>
          <a:prstGeom prst="rect">
            <a:avLst/>
          </a:prstGeom>
          <a:noFill/>
        </p:spPr>
        <p:txBody>
          <a:bodyPr wrap="square" rtlCol="0">
            <a:spAutoFit/>
          </a:bodyPr>
          <a:lstStyle/>
          <a:p>
            <a:pPr algn="ctr"/>
            <a:r>
              <a:rPr lang="en-US" sz="2100" b="1" dirty="0"/>
              <a:t>Create Profile, Request </a:t>
            </a:r>
            <a:r>
              <a:rPr lang="en-US" sz="2100" b="1" dirty="0" err="1"/>
              <a:t>Asmnt</a:t>
            </a:r>
            <a:r>
              <a:rPr lang="en-US" sz="2100" b="1" dirty="0"/>
              <a:t>.</a:t>
            </a:r>
          </a:p>
        </p:txBody>
      </p:sp>
      <p:sp>
        <p:nvSpPr>
          <p:cNvPr id="8" name="TextBox 7"/>
          <p:cNvSpPr txBox="1"/>
          <p:nvPr/>
        </p:nvSpPr>
        <p:spPr>
          <a:xfrm>
            <a:off x="3618557" y="4039394"/>
            <a:ext cx="1314980" cy="1384995"/>
          </a:xfrm>
          <a:prstGeom prst="rect">
            <a:avLst/>
          </a:prstGeom>
          <a:noFill/>
        </p:spPr>
        <p:txBody>
          <a:bodyPr wrap="square" rtlCol="0">
            <a:spAutoFit/>
          </a:bodyPr>
          <a:lstStyle/>
          <a:p>
            <a:pPr algn="ctr"/>
            <a:r>
              <a:rPr lang="en-US" sz="2100" b="1" dirty="0"/>
              <a:t>Create Profile, Request </a:t>
            </a:r>
            <a:r>
              <a:rPr lang="en-US" sz="2100" b="1" dirty="0" err="1"/>
              <a:t>Asmnt</a:t>
            </a:r>
            <a:r>
              <a:rPr lang="en-US" sz="2100" b="1" dirty="0"/>
              <a:t>.</a:t>
            </a:r>
          </a:p>
        </p:txBody>
      </p:sp>
      <p:sp>
        <p:nvSpPr>
          <p:cNvPr id="9" name="TextBox 8"/>
          <p:cNvSpPr txBox="1"/>
          <p:nvPr/>
        </p:nvSpPr>
        <p:spPr>
          <a:xfrm>
            <a:off x="5500978" y="1823602"/>
            <a:ext cx="1032805" cy="1061829"/>
          </a:xfrm>
          <a:prstGeom prst="rect">
            <a:avLst/>
          </a:prstGeom>
          <a:noFill/>
        </p:spPr>
        <p:txBody>
          <a:bodyPr wrap="square" rtlCol="0">
            <a:spAutoFit/>
          </a:bodyPr>
          <a:lstStyle/>
          <a:p>
            <a:pPr algn="ctr"/>
            <a:r>
              <a:rPr lang="en-US" sz="2100" b="1" dirty="0"/>
              <a:t>AAA Sup. </a:t>
            </a:r>
          </a:p>
          <a:p>
            <a:pPr algn="ctr"/>
            <a:r>
              <a:rPr lang="en-US" sz="2100" b="1" dirty="0"/>
              <a:t>(Alert)</a:t>
            </a:r>
          </a:p>
        </p:txBody>
      </p:sp>
      <p:sp>
        <p:nvSpPr>
          <p:cNvPr id="10" name="TextBox 9"/>
          <p:cNvSpPr txBox="1"/>
          <p:nvPr/>
        </p:nvSpPr>
        <p:spPr>
          <a:xfrm>
            <a:off x="7074283" y="1823601"/>
            <a:ext cx="1348058" cy="1061829"/>
          </a:xfrm>
          <a:prstGeom prst="rect">
            <a:avLst/>
          </a:prstGeom>
          <a:noFill/>
        </p:spPr>
        <p:txBody>
          <a:bodyPr wrap="square" rtlCol="0">
            <a:spAutoFit/>
          </a:bodyPr>
          <a:lstStyle/>
          <a:p>
            <a:pPr algn="ctr"/>
            <a:r>
              <a:rPr lang="en-US" sz="2100" b="1" dirty="0"/>
              <a:t>Assign Assessor</a:t>
            </a:r>
          </a:p>
          <a:p>
            <a:pPr algn="ctr"/>
            <a:r>
              <a:rPr lang="en-US" sz="2100" b="1" dirty="0"/>
              <a:t>(Alert)</a:t>
            </a:r>
          </a:p>
        </p:txBody>
      </p:sp>
      <p:sp>
        <p:nvSpPr>
          <p:cNvPr id="11" name="TextBox 10"/>
          <p:cNvSpPr txBox="1"/>
          <p:nvPr/>
        </p:nvSpPr>
        <p:spPr>
          <a:xfrm>
            <a:off x="8935825" y="2017370"/>
            <a:ext cx="1348058" cy="738664"/>
          </a:xfrm>
          <a:prstGeom prst="rect">
            <a:avLst/>
          </a:prstGeom>
          <a:noFill/>
        </p:spPr>
        <p:txBody>
          <a:bodyPr wrap="square" rtlCol="0">
            <a:spAutoFit/>
          </a:bodyPr>
          <a:lstStyle/>
          <a:p>
            <a:pPr algn="ctr"/>
            <a:r>
              <a:rPr lang="en-US" sz="2100" b="1" dirty="0"/>
              <a:t>Conduct FED</a:t>
            </a:r>
          </a:p>
        </p:txBody>
      </p:sp>
      <p:sp>
        <p:nvSpPr>
          <p:cNvPr id="12" name="TextBox 11"/>
          <p:cNvSpPr txBox="1"/>
          <p:nvPr/>
        </p:nvSpPr>
        <p:spPr>
          <a:xfrm>
            <a:off x="7074283" y="4256801"/>
            <a:ext cx="1348058" cy="738664"/>
          </a:xfrm>
          <a:prstGeom prst="rect">
            <a:avLst/>
          </a:prstGeom>
          <a:noFill/>
        </p:spPr>
        <p:txBody>
          <a:bodyPr wrap="square" rtlCol="0">
            <a:spAutoFit/>
          </a:bodyPr>
          <a:lstStyle/>
          <a:p>
            <a:pPr algn="ctr"/>
            <a:r>
              <a:rPr lang="en-US" sz="2100" b="1" dirty="0"/>
              <a:t>Assign Assessor</a:t>
            </a:r>
          </a:p>
        </p:txBody>
      </p:sp>
      <p:sp>
        <p:nvSpPr>
          <p:cNvPr id="13" name="TextBox 12"/>
          <p:cNvSpPr txBox="1"/>
          <p:nvPr/>
        </p:nvSpPr>
        <p:spPr>
          <a:xfrm>
            <a:off x="8962771" y="4091210"/>
            <a:ext cx="1294167" cy="1477328"/>
          </a:xfrm>
          <a:prstGeom prst="rect">
            <a:avLst/>
          </a:prstGeom>
          <a:noFill/>
        </p:spPr>
        <p:txBody>
          <a:bodyPr wrap="square" rtlCol="0">
            <a:spAutoFit/>
          </a:bodyPr>
          <a:lstStyle/>
          <a:p>
            <a:pPr algn="ctr"/>
            <a:r>
              <a:rPr lang="en-US" sz="2100" b="1" dirty="0"/>
              <a:t>Conduct FED</a:t>
            </a:r>
          </a:p>
          <a:p>
            <a:pPr algn="ctr"/>
            <a:r>
              <a:rPr lang="en-US" sz="1600" b="1" dirty="0"/>
              <a:t>*May or may not send to IEB</a:t>
            </a:r>
          </a:p>
        </p:txBody>
      </p:sp>
      <p:sp>
        <p:nvSpPr>
          <p:cNvPr id="14" name="TextBox 13"/>
          <p:cNvSpPr txBox="1"/>
          <p:nvPr/>
        </p:nvSpPr>
        <p:spPr>
          <a:xfrm>
            <a:off x="1878734" y="1168351"/>
            <a:ext cx="680691" cy="523220"/>
          </a:xfrm>
          <a:prstGeom prst="rect">
            <a:avLst/>
          </a:prstGeom>
          <a:noFill/>
        </p:spPr>
        <p:txBody>
          <a:bodyPr wrap="square" rtlCol="0">
            <a:spAutoFit/>
          </a:bodyPr>
          <a:lstStyle/>
          <a:p>
            <a:r>
              <a:rPr lang="en-US" sz="2800" b="1" dirty="0"/>
              <a:t>IEB</a:t>
            </a:r>
          </a:p>
        </p:txBody>
      </p:sp>
      <p:sp>
        <p:nvSpPr>
          <p:cNvPr id="15" name="TextBox 14"/>
          <p:cNvSpPr txBox="1"/>
          <p:nvPr/>
        </p:nvSpPr>
        <p:spPr>
          <a:xfrm>
            <a:off x="1880551" y="3656921"/>
            <a:ext cx="853684" cy="461665"/>
          </a:xfrm>
          <a:prstGeom prst="rect">
            <a:avLst/>
          </a:prstGeom>
          <a:noFill/>
        </p:spPr>
        <p:txBody>
          <a:bodyPr wrap="square" rtlCol="0">
            <a:spAutoFit/>
          </a:bodyPr>
          <a:lstStyle/>
          <a:p>
            <a:r>
              <a:rPr lang="en-US" sz="2400" b="1" dirty="0"/>
              <a:t>AAA</a:t>
            </a:r>
          </a:p>
        </p:txBody>
      </p:sp>
      <p:cxnSp>
        <p:nvCxnSpPr>
          <p:cNvPr id="17" name="Straight Connector 16"/>
          <p:cNvCxnSpPr/>
          <p:nvPr/>
        </p:nvCxnSpPr>
        <p:spPr>
          <a:xfrm flipV="1">
            <a:off x="1878734" y="3442446"/>
            <a:ext cx="8278419" cy="40342"/>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3048260" y="2354515"/>
            <a:ext cx="707953"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436549" y="2331465"/>
            <a:ext cx="707953"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876690" y="2348376"/>
            <a:ext cx="707953"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293613" y="2338038"/>
            <a:ext cx="707953"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8338524" y="4506910"/>
            <a:ext cx="707953"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053693" y="4528555"/>
            <a:ext cx="707953"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732132" y="4523305"/>
            <a:ext cx="2468880" cy="208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95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63399" y="2698812"/>
            <a:ext cx="9060620" cy="1642369"/>
          </a:xfrm>
          <a:prstGeom prst="rect">
            <a:avLst/>
          </a:prstGeom>
        </p:spPr>
        <p:txBody>
          <a:bodyPr>
            <a:noAutofit/>
          </a:bodyPr>
          <a:lstStyle/>
          <a:p>
            <a:pPr marL="0" indent="0" algn="ctr">
              <a:lnSpc>
                <a:spcPts val="6000"/>
              </a:lnSpc>
              <a:buNone/>
            </a:pPr>
            <a:r>
              <a:rPr lang="en-US" sz="6000" b="1" spc="-150" dirty="0">
                <a:solidFill>
                  <a:srgbClr val="002060"/>
                </a:solidFill>
                <a:latin typeface="+mj-lt"/>
              </a:rPr>
              <a:t>Medical Director Review</a:t>
            </a:r>
          </a:p>
        </p:txBody>
      </p:sp>
      <p:sp>
        <p:nvSpPr>
          <p:cNvPr id="2" name="Left Bracket 1"/>
          <p:cNvSpPr/>
          <p:nvPr/>
        </p:nvSpPr>
        <p:spPr>
          <a:xfrm>
            <a:off x="2288410" y="2494384"/>
            <a:ext cx="533083" cy="2029485"/>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65518" y="2471165"/>
            <a:ext cx="533083" cy="199873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19</a:t>
            </a:fld>
            <a:endParaRPr lang="en-US" dirty="0"/>
          </a:p>
        </p:txBody>
      </p:sp>
    </p:spTree>
    <p:extLst>
      <p:ext uri="{BB962C8B-B14F-4D97-AF65-F5344CB8AC3E}">
        <p14:creationId xmlns:p14="http://schemas.microsoft.com/office/powerpoint/2010/main" val="307310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Title 3">
            <a:extLst>
              <a:ext uri="{FF2B5EF4-FFF2-40B4-BE49-F238E27FC236}">
                <a16:creationId xmlns:a16="http://schemas.microsoft.com/office/drawing/2014/main" id="{E6055FED-8E25-4575-A533-E8B8803CF381}"/>
              </a:ext>
            </a:extLst>
          </p:cNvPr>
          <p:cNvSpPr>
            <a:spLocks noGrp="1"/>
          </p:cNvSpPr>
          <p:nvPr>
            <p:ph type="title"/>
          </p:nvPr>
        </p:nvSpPr>
        <p:spPr/>
        <p:txBody>
          <a:bodyPr>
            <a:normAutofit/>
          </a:bodyPr>
          <a:lstStyle/>
          <a:p>
            <a:r>
              <a:rPr lang="en-US" sz="3600" dirty="0">
                <a:solidFill>
                  <a:srgbClr val="2F5597"/>
                </a:solidFill>
              </a:rPr>
              <a:t>PIA Effective Date</a:t>
            </a:r>
          </a:p>
        </p:txBody>
      </p:sp>
      <p:sp>
        <p:nvSpPr>
          <p:cNvPr id="11" name="Content Placeholder 2"/>
          <p:cNvSpPr>
            <a:spLocks noGrp="1"/>
          </p:cNvSpPr>
          <p:nvPr>
            <p:ph idx="1"/>
          </p:nvPr>
        </p:nvSpPr>
        <p:spPr>
          <a:xfrm>
            <a:off x="838200" y="1584466"/>
            <a:ext cx="10515600" cy="4351338"/>
          </a:xfrm>
          <a:prstGeom prst="rect">
            <a:avLst/>
          </a:prstGeom>
        </p:spPr>
        <p:txBody>
          <a:bodyPr>
            <a:noAutofit/>
          </a:bodyPr>
          <a:lstStyle/>
          <a:p>
            <a:pPr marL="0" indent="0">
              <a:lnSpc>
                <a:spcPts val="3600"/>
              </a:lnSpc>
              <a:buNone/>
            </a:pPr>
            <a:endParaRPr lang="en-US" b="1" dirty="0">
              <a:solidFill>
                <a:srgbClr val="002060"/>
              </a:solidFill>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1030497" y="1134369"/>
            <a:ext cx="10914910" cy="3908762"/>
          </a:xfrm>
          <a:prstGeom prst="rect">
            <a:avLst/>
          </a:prstGeom>
          <a:noFill/>
        </p:spPr>
        <p:txBody>
          <a:bodyPr wrap="square" rtlCol="0">
            <a:spAutoFit/>
          </a:bodyPr>
          <a:lstStyle/>
          <a:p>
            <a:pPr>
              <a:defRPr/>
            </a:pPr>
            <a:r>
              <a:rPr lang="en-US" sz="2400" b="1" dirty="0">
                <a:solidFill>
                  <a:schemeClr val="accent5">
                    <a:lumMod val="50000"/>
                  </a:schemeClr>
                </a:solidFill>
              </a:rPr>
              <a:t>             </a:t>
            </a:r>
            <a:endParaRPr lang="en-US" sz="2000" dirty="0">
              <a:solidFill>
                <a:schemeClr val="accent5">
                  <a:lumMod val="50000"/>
                </a:schemeClr>
              </a:solidFill>
            </a:endParaRPr>
          </a:p>
          <a:p>
            <a:pPr>
              <a:defRPr/>
            </a:pPr>
            <a:endParaRPr lang="en-US" sz="3200" b="1" dirty="0"/>
          </a:p>
          <a:p>
            <a:pPr algn="ctr">
              <a:defRPr/>
            </a:pPr>
            <a:r>
              <a:rPr lang="en-US" sz="3600" dirty="0"/>
              <a:t>April 1, 2019</a:t>
            </a:r>
          </a:p>
          <a:p>
            <a:pPr algn="ctr">
              <a:defRPr/>
            </a:pPr>
            <a:r>
              <a:rPr lang="en-US" sz="3600" dirty="0"/>
              <a:t>DHS will go-live with its </a:t>
            </a:r>
          </a:p>
          <a:p>
            <a:pPr algn="ctr">
              <a:defRPr/>
            </a:pPr>
            <a:r>
              <a:rPr lang="en-US" sz="3600" dirty="0"/>
              <a:t>Pennsylvania Individualized Assessments (PIA) </a:t>
            </a:r>
          </a:p>
          <a:p>
            <a:pPr algn="ctr">
              <a:defRPr/>
            </a:pPr>
            <a:r>
              <a:rPr lang="en-US" sz="3600" dirty="0"/>
              <a:t>system</a:t>
            </a:r>
          </a:p>
          <a:p>
            <a:pPr>
              <a:defRPr/>
            </a:pPr>
            <a:endParaRPr lang="en-US" sz="2400" dirty="0"/>
          </a:p>
          <a:p>
            <a:pPr>
              <a:defRPr/>
            </a:pPr>
            <a:endParaRPr lang="en-US" sz="2400" dirty="0"/>
          </a:p>
        </p:txBody>
      </p:sp>
    </p:spTree>
    <p:extLst>
      <p:ext uri="{BB962C8B-B14F-4D97-AF65-F5344CB8AC3E}">
        <p14:creationId xmlns:p14="http://schemas.microsoft.com/office/powerpoint/2010/main" val="394212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600" dirty="0">
                <a:solidFill>
                  <a:srgbClr val="2F5597"/>
                </a:solidFill>
                <a:latin typeface="+mj-lt"/>
              </a:rPr>
              <a:t>DHS Medical Director Review</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3231654"/>
          </a:xfrm>
          <a:prstGeom prst="rect">
            <a:avLst/>
          </a:prstGeom>
          <a:noFill/>
        </p:spPr>
        <p:txBody>
          <a:bodyPr wrap="square" rtlCol="0">
            <a:spAutoFit/>
          </a:bodyPr>
          <a:lstStyle/>
          <a:p>
            <a:pPr marL="342900" indent="-342900">
              <a:buFont typeface="Wingdings" panose="05000000000000000000" pitchFamily="2" charset="2"/>
              <a:buChar char="q"/>
              <a:defRPr/>
            </a:pPr>
            <a:endParaRPr lang="en-US" sz="2400" dirty="0"/>
          </a:p>
          <a:p>
            <a:pPr marL="342900" indent="-342900">
              <a:buFont typeface="Wingdings" panose="05000000000000000000" pitchFamily="2" charset="2"/>
              <a:buChar char="q"/>
              <a:defRPr/>
            </a:pPr>
            <a:r>
              <a:rPr lang="en-US" sz="3000" dirty="0"/>
              <a:t> All NFCE determinations must be certified by a physician. </a:t>
            </a:r>
          </a:p>
          <a:p>
            <a:pPr marL="342900" indent="-342900">
              <a:buFont typeface="Wingdings" panose="05000000000000000000" pitchFamily="2" charset="2"/>
              <a:buChar char="q"/>
              <a:defRPr/>
            </a:pPr>
            <a:endParaRPr lang="en-US" sz="3000" dirty="0"/>
          </a:p>
          <a:p>
            <a:pPr marL="342900" indent="-342900">
              <a:buFont typeface="Wingdings" panose="05000000000000000000" pitchFamily="2" charset="2"/>
              <a:buChar char="q"/>
              <a:defRPr/>
            </a:pPr>
            <a:r>
              <a:rPr lang="en-US" sz="3000" dirty="0"/>
              <a:t> In instances where the certification of the applicant’s physician and the recommendation of the assessor differ on functional eligibility determination, OLTL’s Medical Director will review the collected documentation and make the final determination. </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00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 DHS Medical Director Review</a:t>
            </a:r>
          </a:p>
        </p:txBody>
      </p:sp>
      <p:sp>
        <p:nvSpPr>
          <p:cNvPr id="4" name="Date Placeholder 3"/>
          <p:cNvSpPr>
            <a:spLocks noGrp="1"/>
          </p:cNvSpPr>
          <p:nvPr>
            <p:ph type="dt" sz="half" idx="10"/>
          </p:nvPr>
        </p:nvSpPr>
        <p:spPr/>
        <p:txBody>
          <a:bodyPr/>
          <a:lstStyle/>
          <a:p>
            <a:r>
              <a:rPr lang="en-US" dirty="0"/>
              <a:t>20</a:t>
            </a:r>
          </a:p>
        </p:txBody>
      </p:sp>
      <p:pic>
        <p:nvPicPr>
          <p:cNvPr id="5" name="Snagit_PPTB0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01" y="1921256"/>
            <a:ext cx="8883190" cy="3578590"/>
          </a:xfrm>
          <a:prstGeom prst="rect">
            <a:avLst/>
          </a:prstGeom>
        </p:spPr>
      </p:pic>
    </p:spTree>
    <p:extLst>
      <p:ext uri="{BB962C8B-B14F-4D97-AF65-F5344CB8AC3E}">
        <p14:creationId xmlns:p14="http://schemas.microsoft.com/office/powerpoint/2010/main" val="76931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63399" y="2698812"/>
            <a:ext cx="9060620" cy="1642369"/>
          </a:xfrm>
          <a:prstGeom prst="rect">
            <a:avLst/>
          </a:prstGeom>
        </p:spPr>
        <p:txBody>
          <a:bodyPr>
            <a:noAutofit/>
          </a:bodyPr>
          <a:lstStyle/>
          <a:p>
            <a:pPr marL="0" indent="0" algn="ctr">
              <a:lnSpc>
                <a:spcPts val="6000"/>
              </a:lnSpc>
              <a:buNone/>
            </a:pPr>
            <a:r>
              <a:rPr lang="en-US" sz="6000" b="1" spc="-150" dirty="0">
                <a:solidFill>
                  <a:srgbClr val="002060"/>
                </a:solidFill>
                <a:latin typeface="+mj-lt"/>
              </a:rPr>
              <a:t>MCO Assessments</a:t>
            </a:r>
          </a:p>
          <a:p>
            <a:pPr marL="0" indent="0" algn="ctr">
              <a:lnSpc>
                <a:spcPts val="6000"/>
              </a:lnSpc>
              <a:buNone/>
            </a:pPr>
            <a:r>
              <a:rPr lang="en-US" sz="6000" b="1" spc="-150" dirty="0">
                <a:solidFill>
                  <a:srgbClr val="002060"/>
                </a:solidFill>
                <a:latin typeface="+mj-lt"/>
              </a:rPr>
              <a:t>And Reassessments</a:t>
            </a:r>
          </a:p>
        </p:txBody>
      </p:sp>
      <p:sp>
        <p:nvSpPr>
          <p:cNvPr id="2" name="Left Bracket 1"/>
          <p:cNvSpPr/>
          <p:nvPr/>
        </p:nvSpPr>
        <p:spPr>
          <a:xfrm>
            <a:off x="2026857" y="2505253"/>
            <a:ext cx="533083" cy="2029485"/>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898601" y="2498764"/>
            <a:ext cx="533083" cy="199873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22</a:t>
            </a:fld>
            <a:endParaRPr lang="en-US" dirty="0"/>
          </a:p>
        </p:txBody>
      </p:sp>
    </p:spTree>
    <p:extLst>
      <p:ext uri="{BB962C8B-B14F-4D97-AF65-F5344CB8AC3E}">
        <p14:creationId xmlns:p14="http://schemas.microsoft.com/office/powerpoint/2010/main" val="365950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600" dirty="0">
                <a:solidFill>
                  <a:srgbClr val="2F5597"/>
                </a:solidFill>
                <a:latin typeface="+mj-lt"/>
              </a:rPr>
              <a:t>MCO InterRAI Home Care Assessment</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5016758"/>
          </a:xfrm>
          <a:prstGeom prst="rect">
            <a:avLst/>
          </a:prstGeom>
          <a:noFill/>
        </p:spPr>
        <p:txBody>
          <a:bodyPr wrap="square" rtlCol="0">
            <a:spAutoFit/>
          </a:bodyPr>
          <a:lstStyle/>
          <a:p>
            <a:r>
              <a:rPr lang="en-US" sz="3200" b="1" dirty="0">
                <a:solidFill>
                  <a:srgbClr val="000000"/>
                </a:solidFill>
              </a:rPr>
              <a:t>Post-FED Determination </a:t>
            </a:r>
          </a:p>
          <a:p>
            <a:endParaRPr lang="en-US" sz="3200" dirty="0">
              <a:solidFill>
                <a:srgbClr val="000000"/>
              </a:solidFill>
            </a:endParaRPr>
          </a:p>
          <a:p>
            <a:pPr marL="457200" indent="-457200">
              <a:buFont typeface="Wingdings" panose="05000000000000000000" pitchFamily="2" charset="2"/>
              <a:buChar char="q"/>
            </a:pPr>
            <a:r>
              <a:rPr lang="en-US" sz="3200" dirty="0">
                <a:solidFill>
                  <a:srgbClr val="000000"/>
                </a:solidFill>
              </a:rPr>
              <a:t>For CHC applicants determined to be NFCE </a:t>
            </a:r>
          </a:p>
          <a:p>
            <a:pPr marL="741363" indent="-284163">
              <a:buFont typeface="Arial" panose="020B0604020202020204" pitchFamily="34" charset="0"/>
              <a:buChar char="•"/>
            </a:pPr>
            <a:r>
              <a:rPr lang="en-US" sz="3200" dirty="0">
                <a:solidFill>
                  <a:srgbClr val="000000"/>
                </a:solidFill>
              </a:rPr>
              <a:t>IEB continues CHC eligibility determination </a:t>
            </a:r>
          </a:p>
          <a:p>
            <a:pPr marL="741363" indent="-284163">
              <a:buFont typeface="Arial" panose="020B0604020202020204" pitchFamily="34" charset="0"/>
              <a:buChar char="•"/>
            </a:pPr>
            <a:r>
              <a:rPr lang="en-US" sz="3200" dirty="0">
                <a:solidFill>
                  <a:srgbClr val="000000"/>
                </a:solidFill>
              </a:rPr>
              <a:t>IEB provides critical profile and enrollment updates to PIA throughout the eligibility process </a:t>
            </a:r>
          </a:p>
          <a:p>
            <a:pPr marL="344488"/>
            <a:endParaRPr lang="en-US" sz="3200" dirty="0">
              <a:solidFill>
                <a:srgbClr val="000000"/>
              </a:solidFill>
            </a:endParaRPr>
          </a:p>
          <a:p>
            <a:pPr marL="457200" indent="-457200">
              <a:buFont typeface="Wingdings" panose="05000000000000000000" pitchFamily="2" charset="2"/>
              <a:buChar char="q"/>
            </a:pPr>
            <a:r>
              <a:rPr lang="en-US" sz="3200" dirty="0">
                <a:solidFill>
                  <a:srgbClr val="000000"/>
                </a:solidFill>
              </a:rPr>
              <a:t>Upon CHC benefits approval </a:t>
            </a:r>
          </a:p>
          <a:p>
            <a:pPr marL="741363" indent="-284163">
              <a:buFont typeface="Arial" panose="020B0604020202020204" pitchFamily="34" charset="0"/>
              <a:buChar char="•"/>
            </a:pPr>
            <a:r>
              <a:rPr lang="en-US" sz="3200" dirty="0">
                <a:solidFill>
                  <a:srgbClr val="000000"/>
                </a:solidFill>
              </a:rPr>
              <a:t>IEB contacts enrollee to determine choice of MCO </a:t>
            </a:r>
          </a:p>
          <a:p>
            <a:pPr marL="741363" indent="-284163">
              <a:buFont typeface="Arial" panose="020B0604020202020204" pitchFamily="34" charset="0"/>
              <a:buChar char="•"/>
            </a:pPr>
            <a:r>
              <a:rPr lang="en-US" sz="3200" dirty="0">
                <a:solidFill>
                  <a:srgbClr val="000000"/>
                </a:solidFill>
              </a:rPr>
              <a:t>IEB updates PIA with enrollee’s MCO choice and MA number </a:t>
            </a:r>
          </a:p>
        </p:txBody>
      </p:sp>
    </p:spTree>
    <p:extLst>
      <p:ext uri="{BB962C8B-B14F-4D97-AF65-F5344CB8AC3E}">
        <p14:creationId xmlns:p14="http://schemas.microsoft.com/office/powerpoint/2010/main" val="62680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600" dirty="0">
                <a:solidFill>
                  <a:srgbClr val="2F5597"/>
                </a:solidFill>
                <a:latin typeface="+mj-lt"/>
              </a:rPr>
              <a:t>MCO InterRAI Home Care Assessment</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5201424"/>
          </a:xfrm>
          <a:prstGeom prst="rect">
            <a:avLst/>
          </a:prstGeom>
          <a:noFill/>
        </p:spPr>
        <p:txBody>
          <a:bodyPr wrap="square" rtlCol="0">
            <a:spAutoFit/>
          </a:bodyPr>
          <a:lstStyle/>
          <a:p>
            <a:pPr>
              <a:defRPr/>
            </a:pPr>
            <a:r>
              <a:rPr lang="en-US" sz="2800" dirty="0"/>
              <a:t>Purpose: </a:t>
            </a:r>
            <a:r>
              <a:rPr lang="en-US" sz="2800" b="1" dirty="0"/>
              <a:t>Needs assessment </a:t>
            </a:r>
            <a:r>
              <a:rPr lang="en-US" sz="2800" dirty="0"/>
              <a:t>post-eligibility determination to inform and guide subsequent care and service planning</a:t>
            </a:r>
          </a:p>
          <a:p>
            <a:r>
              <a:rPr lang="en-US" sz="2800" dirty="0"/>
              <a:t>Process: </a:t>
            </a:r>
          </a:p>
          <a:p>
            <a:pPr marL="690563" indent="-346075">
              <a:buFont typeface="Wingdings" panose="05000000000000000000" pitchFamily="2" charset="2"/>
              <a:buChar char="q"/>
            </a:pPr>
            <a:r>
              <a:rPr lang="en-US" sz="2800" dirty="0"/>
              <a:t>Assessment required to be completed within 5 business days of MCO assignment </a:t>
            </a:r>
          </a:p>
          <a:p>
            <a:pPr marL="690563" indent="-346075">
              <a:buFont typeface="Wingdings" panose="05000000000000000000" pitchFamily="2" charset="2"/>
              <a:buChar char="q"/>
            </a:pPr>
            <a:r>
              <a:rPr lang="en-US" sz="2800" dirty="0"/>
              <a:t>Selected MCO’s assessor schedules appointment with enrollee </a:t>
            </a:r>
          </a:p>
          <a:p>
            <a:pPr marL="914400" indent="-223838">
              <a:buFont typeface="Arial" panose="020B0604020202020204" pitchFamily="34" charset="0"/>
              <a:buChar char="•"/>
            </a:pPr>
            <a:r>
              <a:rPr lang="en-US" sz="2800" dirty="0"/>
              <a:t>Administers interRAI HC</a:t>
            </a:r>
            <a:r>
              <a:rPr lang="en-US" sz="2800" baseline="30000" dirty="0"/>
              <a:t>TM </a:t>
            </a:r>
            <a:r>
              <a:rPr lang="en-US" sz="2800" dirty="0"/>
              <a:t>assessment using the M O’s application </a:t>
            </a:r>
          </a:p>
          <a:p>
            <a:pPr marL="914400" indent="-223838">
              <a:buFont typeface="Arial" panose="020B0604020202020204" pitchFamily="34" charset="0"/>
              <a:buChar char="•"/>
            </a:pPr>
            <a:r>
              <a:rPr lang="en-US" sz="2800" dirty="0"/>
              <a:t>Receives determination of care needs </a:t>
            </a:r>
          </a:p>
          <a:p>
            <a:pPr marL="914400" indent="-223838">
              <a:buFont typeface="Arial" panose="020B0604020202020204" pitchFamily="34" charset="0"/>
              <a:buChar char="•"/>
            </a:pPr>
            <a:r>
              <a:rPr lang="en-US" sz="2800" dirty="0"/>
              <a:t>Develops service plan for enrollee </a:t>
            </a:r>
          </a:p>
          <a:p>
            <a:pPr marL="690563" indent="-293688">
              <a:buFont typeface="Wingdings" panose="05000000000000000000" pitchFamily="2" charset="2"/>
              <a:buChar char="q"/>
            </a:pPr>
            <a:r>
              <a:rPr lang="en-US" sz="2800" dirty="0"/>
              <a:t>interRAI HC</a:t>
            </a:r>
            <a:r>
              <a:rPr lang="en-US" sz="2800" baseline="30000" dirty="0"/>
              <a:t>TM </a:t>
            </a:r>
            <a:r>
              <a:rPr lang="en-US" sz="2800" dirty="0"/>
              <a:t>assessment data flows back into PIA that night for long-term storage </a:t>
            </a:r>
          </a:p>
          <a:p>
            <a:pPr>
              <a:defRPr/>
            </a:pPr>
            <a:endParaRPr lang="en-US" sz="2400" dirty="0"/>
          </a:p>
        </p:txBody>
      </p:sp>
    </p:spTree>
    <p:extLst>
      <p:ext uri="{BB962C8B-B14F-4D97-AF65-F5344CB8AC3E}">
        <p14:creationId xmlns:p14="http://schemas.microsoft.com/office/powerpoint/2010/main" val="413587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Title 3">
            <a:extLst>
              <a:ext uri="{FF2B5EF4-FFF2-40B4-BE49-F238E27FC236}">
                <a16:creationId xmlns:a16="http://schemas.microsoft.com/office/drawing/2014/main" id="{6A0DA070-2C51-4C0E-B1E3-57527896D731}"/>
              </a:ext>
            </a:extLst>
          </p:cNvPr>
          <p:cNvSpPr>
            <a:spLocks noGrp="1"/>
          </p:cNvSpPr>
          <p:nvPr>
            <p:ph type="title"/>
          </p:nvPr>
        </p:nvSpPr>
        <p:spPr/>
        <p:txBody>
          <a:bodyPr/>
          <a:lstStyle/>
          <a:p>
            <a:r>
              <a:rPr lang="en-US" sz="3600" dirty="0">
                <a:solidFill>
                  <a:srgbClr val="2F5597"/>
                </a:solidFill>
              </a:rPr>
              <a:t>MCO InterRAI Home Care Assessment</a:t>
            </a:r>
            <a:br>
              <a:rPr lang="en-US" b="1" dirty="0">
                <a:solidFill>
                  <a:srgbClr val="002060"/>
                </a:solidFill>
              </a:rPr>
            </a:br>
            <a:endParaRPr lang="en-US" dirty="0"/>
          </a:p>
        </p:txBody>
      </p:sp>
      <p:sp>
        <p:nvSpPr>
          <p:cNvPr id="11" name="Content Placeholder 2"/>
          <p:cNvSpPr>
            <a:spLocks noGrp="1"/>
          </p:cNvSpPr>
          <p:nvPr>
            <p:ph idx="1"/>
          </p:nvPr>
        </p:nvSpPr>
        <p:spPr>
          <a:xfrm>
            <a:off x="838200" y="1428810"/>
            <a:ext cx="10515600" cy="4351338"/>
          </a:xfrm>
          <a:prstGeom prst="rect">
            <a:avLst/>
          </a:prstGeom>
        </p:spPr>
        <p:txBody>
          <a:bodyPr>
            <a:noAutofit/>
          </a:bodyPr>
          <a:lstStyle/>
          <a:p>
            <a:pPr marL="0" indent="0">
              <a:buNone/>
            </a:pPr>
            <a:r>
              <a:rPr lang="en-US" sz="3000" b="1" dirty="0"/>
              <a:t>Re-Assessments</a:t>
            </a:r>
          </a:p>
          <a:p>
            <a:pPr marL="914400" lvl="1" indent="-457200">
              <a:spcAft>
                <a:spcPts val="600"/>
              </a:spcAft>
              <a:buFont typeface="Wingdings" panose="05000000000000000000" pitchFamily="2" charset="2"/>
              <a:buChar char="q"/>
            </a:pPr>
            <a:r>
              <a:rPr lang="en-US" sz="3000" dirty="0"/>
              <a:t>MCO is responsible for annual interRAI HC</a:t>
            </a:r>
            <a:r>
              <a:rPr lang="en-US" sz="3000" baseline="30000" dirty="0"/>
              <a:t>TM</a:t>
            </a:r>
            <a:r>
              <a:rPr lang="en-US" sz="3000" dirty="0"/>
              <a:t> re-assessments and change in condition assessments</a:t>
            </a:r>
          </a:p>
          <a:p>
            <a:pPr marL="914400" lvl="1" indent="-457200">
              <a:spcAft>
                <a:spcPts val="600"/>
              </a:spcAft>
              <a:buFont typeface="Wingdings" panose="05000000000000000000" pitchFamily="2" charset="2"/>
              <a:buChar char="q"/>
            </a:pPr>
            <a:r>
              <a:rPr lang="en-US" sz="3000" dirty="0"/>
              <a:t>PIA extracts FED-related weighted question responses from interRAI HC</a:t>
            </a:r>
            <a:r>
              <a:rPr lang="en-US" sz="3000" baseline="30000" dirty="0"/>
              <a:t>TM</a:t>
            </a:r>
            <a:r>
              <a:rPr lang="en-US" sz="3000" dirty="0"/>
              <a:t> assessment and re-calculates FED recommendation</a:t>
            </a:r>
          </a:p>
          <a:p>
            <a:pPr marL="914400" lvl="1" indent="-457200">
              <a:spcAft>
                <a:spcPts val="600"/>
              </a:spcAft>
              <a:buFont typeface="Wingdings" panose="05000000000000000000" pitchFamily="2" charset="2"/>
              <a:buChar char="q"/>
            </a:pPr>
            <a:r>
              <a:rPr lang="en-US" sz="3000" dirty="0"/>
              <a:t>Aging Well PA compares current FED recommendation with last one done to determine appropriateness of benefit continuation </a:t>
            </a:r>
          </a:p>
          <a:p>
            <a:pPr marL="0" indent="0">
              <a:lnSpc>
                <a:spcPts val="3600"/>
              </a:lnSpc>
              <a:buNone/>
            </a:pPr>
            <a:endParaRPr lang="en-US" sz="3200" b="1" dirty="0">
              <a:solidFill>
                <a:srgbClr val="002060"/>
              </a:solidFill>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12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 interRAI HC Assessment</a:t>
            </a:r>
          </a:p>
        </p:txBody>
      </p:sp>
      <p:sp>
        <p:nvSpPr>
          <p:cNvPr id="4" name="Date Placeholder 3"/>
          <p:cNvSpPr>
            <a:spLocks noGrp="1"/>
          </p:cNvSpPr>
          <p:nvPr>
            <p:ph type="dt" sz="half" idx="10"/>
          </p:nvPr>
        </p:nvSpPr>
        <p:spPr/>
        <p:txBody>
          <a:bodyPr/>
          <a:lstStyle/>
          <a:p>
            <a:r>
              <a:rPr lang="en-US" dirty="0"/>
              <a:t>23</a:t>
            </a:r>
          </a:p>
        </p:txBody>
      </p:sp>
      <p:pic>
        <p:nvPicPr>
          <p:cNvPr id="5" name="Snagit_PPTBCF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310" y="1763907"/>
            <a:ext cx="8586580" cy="3514811"/>
          </a:xfrm>
          <a:prstGeom prst="rect">
            <a:avLst/>
          </a:prstGeom>
        </p:spPr>
      </p:pic>
    </p:spTree>
    <p:extLst>
      <p:ext uri="{BB962C8B-B14F-4D97-AF65-F5344CB8AC3E}">
        <p14:creationId xmlns:p14="http://schemas.microsoft.com/office/powerpoint/2010/main" val="286642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a:xfrm>
            <a:off x="8610600" y="6285328"/>
            <a:ext cx="2743200" cy="365125"/>
          </a:xfrm>
        </p:spPr>
        <p:txBody>
          <a:bodyPr/>
          <a:lstStyle/>
          <a:p>
            <a:fld id="{C85EB908-D14B-4B79-9273-27B0AA618532}" type="slidenum">
              <a:rPr lang="en-US" smtClean="0"/>
              <a:t>27</a:t>
            </a:fld>
            <a:endParaRPr lang="en-US" dirty="0"/>
          </a:p>
        </p:txBody>
      </p:sp>
    </p:spTree>
    <p:extLst>
      <p:ext uri="{BB962C8B-B14F-4D97-AF65-F5344CB8AC3E}">
        <p14:creationId xmlns:p14="http://schemas.microsoft.com/office/powerpoint/2010/main" val="144877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600" b="1" dirty="0">
                <a:solidFill>
                  <a:srgbClr val="002060"/>
                </a:solidFill>
                <a:latin typeface="+mj-lt"/>
              </a:rPr>
              <a:t>PIA Purpose and Scope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247317"/>
          </a:xfrm>
          <a:prstGeom prst="rect">
            <a:avLst/>
          </a:prstGeom>
          <a:noFill/>
        </p:spPr>
        <p:txBody>
          <a:bodyPr wrap="square" rtlCol="0">
            <a:spAutoFit/>
          </a:bodyPr>
          <a:lstStyle/>
          <a:p>
            <a:pPr marL="457200" indent="-457200">
              <a:buFont typeface="Arial" panose="020B0604020202020204" pitchFamily="34" charset="0"/>
              <a:buChar char="•"/>
              <a:defRPr/>
            </a:pPr>
            <a:r>
              <a:rPr lang="en-US" sz="3000" dirty="0"/>
              <a:t>To introduce OLTL’s new level of care assessment tool and new process used to determine functional eligibility for Medical Assistance (MA) funded long term services and supports (LTSS).</a:t>
            </a:r>
          </a:p>
          <a:p>
            <a:pPr lvl="1">
              <a:defRPr/>
            </a:pPr>
            <a:endParaRPr lang="en-US" sz="3000" dirty="0">
              <a:solidFill>
                <a:prstClr val="black"/>
              </a:solidFill>
            </a:endParaRPr>
          </a:p>
          <a:p>
            <a:pPr marL="457200" lvl="0" indent="-457200">
              <a:buFont typeface="Arial" panose="020B0604020202020204" pitchFamily="34" charset="0"/>
              <a:buChar char="•"/>
              <a:defRPr/>
            </a:pPr>
            <a:r>
              <a:rPr lang="en-US" sz="3000" dirty="0"/>
              <a:t>Applies to OLTL staff, the Independent Enrollment Broker (IEB), the Independent Assessment Entity (IAE), and Community HealthChoices-Managed Care Organizations (CHC-MCO) responsible for either performing or facilitating level of care assessments or redeterminations. </a:t>
            </a:r>
            <a:endParaRPr kumimoji="0" lang="en-US" sz="30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6065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600" dirty="0">
                <a:solidFill>
                  <a:srgbClr val="2F5597"/>
                </a:solidFill>
                <a:latin typeface="+mj-lt"/>
              </a:rPr>
              <a:t>PIA Goals</a:t>
            </a:r>
            <a:endParaRPr lang="en-US" sz="3600" b="1" dirty="0">
              <a:solidFill>
                <a:srgbClr val="2F5597"/>
              </a:solidFill>
              <a:latin typeface="+mj-lt"/>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2985433"/>
          </a:xfrm>
          <a:prstGeom prst="rect">
            <a:avLst/>
          </a:prstGeom>
          <a:noFill/>
        </p:spPr>
        <p:txBody>
          <a:bodyPr wrap="square" rtlCol="0">
            <a:spAutoFit/>
          </a:bodyPr>
          <a:lstStyle/>
          <a:p>
            <a:pPr>
              <a:defRPr/>
            </a:pPr>
            <a:r>
              <a:rPr lang="en-US" sz="2400" b="1" dirty="0">
                <a:solidFill>
                  <a:schemeClr val="accent5">
                    <a:lumMod val="50000"/>
                  </a:schemeClr>
                </a:solidFill>
              </a:rPr>
              <a:t>             </a:t>
            </a:r>
            <a:endParaRPr lang="en-US" sz="2000" dirty="0">
              <a:solidFill>
                <a:schemeClr val="accent5">
                  <a:lumMod val="50000"/>
                </a:schemeClr>
              </a:solidFill>
            </a:endParaRPr>
          </a:p>
          <a:p>
            <a:pPr marL="342900" indent="-342900">
              <a:spcAft>
                <a:spcPts val="1200"/>
              </a:spcAft>
              <a:buFont typeface="Wingdings" panose="05000000000000000000" pitchFamily="2" charset="2"/>
              <a:buChar char="ü"/>
            </a:pPr>
            <a:r>
              <a:rPr lang="en-US" sz="3000" dirty="0"/>
              <a:t>Enhance access to and improve coordination of medical care </a:t>
            </a:r>
          </a:p>
          <a:p>
            <a:pPr marL="342900" indent="-342900">
              <a:spcAft>
                <a:spcPts val="1200"/>
              </a:spcAft>
              <a:buFont typeface="Wingdings" panose="05000000000000000000" pitchFamily="2" charset="2"/>
              <a:buChar char="ü"/>
            </a:pPr>
            <a:r>
              <a:rPr lang="en-US" sz="3000" dirty="0"/>
              <a:t>Create a person-driven, long-term support system in which people have choice, control, and access to a full array of quality services that provide independence, health, and quality of life</a:t>
            </a:r>
          </a:p>
          <a:p>
            <a:pPr>
              <a:defRPr/>
            </a:pPr>
            <a:endParaRPr lang="en-US" sz="2400" dirty="0"/>
          </a:p>
        </p:txBody>
      </p:sp>
    </p:spTree>
    <p:extLst>
      <p:ext uri="{BB962C8B-B14F-4D97-AF65-F5344CB8AC3E}">
        <p14:creationId xmlns:p14="http://schemas.microsoft.com/office/powerpoint/2010/main" val="34624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600" dirty="0">
                <a:solidFill>
                  <a:srgbClr val="2F5597"/>
                </a:solidFill>
                <a:latin typeface="+mj-lt"/>
              </a:rPr>
              <a:t>PIA-MA-Funded LTSS Eligibility</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3323987"/>
          </a:xfrm>
          <a:prstGeom prst="rect">
            <a:avLst/>
          </a:prstGeom>
          <a:noFill/>
        </p:spPr>
        <p:txBody>
          <a:bodyPr wrap="square" rtlCol="0">
            <a:spAutoFit/>
          </a:bodyPr>
          <a:lstStyle/>
          <a:p>
            <a:pPr marL="342900" indent="-342900">
              <a:buFont typeface="Wingdings" panose="05000000000000000000" pitchFamily="2" charset="2"/>
              <a:buChar char="ü"/>
              <a:defRPr/>
            </a:pPr>
            <a:r>
              <a:rPr lang="en-US" sz="3000" dirty="0"/>
              <a:t>Eligibility for MA-funded LTSS require individuals seeking and continuing to receive these services to meet financial and functional eligibility standards.</a:t>
            </a:r>
          </a:p>
          <a:p>
            <a:pPr marL="342900" indent="-342900">
              <a:buFont typeface="Wingdings" panose="05000000000000000000" pitchFamily="2" charset="2"/>
              <a:buChar char="ü"/>
              <a:defRPr/>
            </a:pPr>
            <a:endParaRPr lang="en-US" sz="3000" dirty="0"/>
          </a:p>
          <a:p>
            <a:pPr marL="342900" indent="-342900">
              <a:buFont typeface="Wingdings" panose="05000000000000000000" pitchFamily="2" charset="2"/>
              <a:buChar char="ü"/>
              <a:defRPr/>
            </a:pPr>
            <a:r>
              <a:rPr lang="en-US" sz="3000" dirty="0"/>
              <a:t>To be functionally eligible, an individual must be evaluated and determined to require the level of care provided in a nursing facility through a level of care assessment (NFCE).</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2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63399" y="2698812"/>
            <a:ext cx="9060620" cy="2056069"/>
          </a:xfrm>
          <a:prstGeom prst="rect">
            <a:avLst/>
          </a:prstGeom>
        </p:spPr>
        <p:txBody>
          <a:bodyPr>
            <a:noAutofit/>
          </a:bodyPr>
          <a:lstStyle/>
          <a:p>
            <a:pPr marL="0" indent="0" algn="ctr">
              <a:lnSpc>
                <a:spcPts val="6000"/>
              </a:lnSpc>
              <a:buNone/>
            </a:pPr>
            <a:r>
              <a:rPr lang="en-US" sz="6000" b="1" spc="-150" dirty="0">
                <a:solidFill>
                  <a:srgbClr val="002060"/>
                </a:solidFill>
                <a:latin typeface="+mj-lt"/>
              </a:rPr>
              <a:t>PIA Overview </a:t>
            </a:r>
          </a:p>
          <a:p>
            <a:pPr marL="0" indent="0" algn="ctr">
              <a:lnSpc>
                <a:spcPts val="6000"/>
              </a:lnSpc>
              <a:buNone/>
            </a:pPr>
            <a:r>
              <a:rPr lang="en-US" sz="2400" u="sng" dirty="0">
                <a:hlinkClick r:id="rId4"/>
              </a:rPr>
              <a:t>https://youtu.be/AWsJvgtYTK4</a:t>
            </a:r>
            <a:r>
              <a:rPr lang="en-US" sz="2400" dirty="0"/>
              <a:t> </a:t>
            </a:r>
            <a:r>
              <a:rPr lang="en-US" sz="6000" dirty="0"/>
              <a:t> </a:t>
            </a:r>
            <a:r>
              <a:rPr lang="en-US" sz="6000" b="1" spc="-150" dirty="0">
                <a:solidFill>
                  <a:srgbClr val="002060"/>
                </a:solidFill>
                <a:latin typeface="Arial Black" panose="020B0A04020102020204" pitchFamily="34" charset="0"/>
              </a:rPr>
              <a:t> </a:t>
            </a:r>
          </a:p>
        </p:txBody>
      </p:sp>
      <p:sp>
        <p:nvSpPr>
          <p:cNvPr id="2" name="Left Bracket 1"/>
          <p:cNvSpPr/>
          <p:nvPr/>
        </p:nvSpPr>
        <p:spPr>
          <a:xfrm>
            <a:off x="2288410" y="2494384"/>
            <a:ext cx="533083" cy="2029485"/>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65518" y="2471165"/>
            <a:ext cx="533083" cy="199873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6</a:t>
            </a:fld>
            <a:endParaRPr lang="en-US" dirty="0"/>
          </a:p>
        </p:txBody>
      </p:sp>
    </p:spTree>
    <p:extLst>
      <p:ext uri="{BB962C8B-B14F-4D97-AF65-F5344CB8AC3E}">
        <p14:creationId xmlns:p14="http://schemas.microsoft.com/office/powerpoint/2010/main" val="3727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504" y="141490"/>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102004" y="199617"/>
            <a:ext cx="9060620" cy="2056069"/>
          </a:xfrm>
          <a:prstGeom prst="rect">
            <a:avLst/>
          </a:prstGeom>
        </p:spPr>
        <p:txBody>
          <a:bodyPr>
            <a:noAutofit/>
          </a:bodyPr>
          <a:lstStyle/>
          <a:p>
            <a:pPr marL="0" indent="0" algn="ctr">
              <a:lnSpc>
                <a:spcPts val="6000"/>
              </a:lnSpc>
              <a:buNone/>
            </a:pPr>
            <a:r>
              <a:rPr lang="en-US" sz="6000" b="1" spc="-150" dirty="0">
                <a:solidFill>
                  <a:srgbClr val="002060"/>
                </a:solidFill>
                <a:latin typeface="+mj-lt"/>
              </a:rPr>
              <a:t>PIA Overview </a:t>
            </a:r>
          </a:p>
        </p:txBody>
      </p:sp>
      <p:sp>
        <p:nvSpPr>
          <p:cNvPr id="2" name="Left Bracket 1"/>
          <p:cNvSpPr/>
          <p:nvPr/>
        </p:nvSpPr>
        <p:spPr>
          <a:xfrm>
            <a:off x="2288410" y="2494384"/>
            <a:ext cx="533083" cy="2029485"/>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65518" y="2471165"/>
            <a:ext cx="533083" cy="199873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7</a:t>
            </a:fld>
            <a:endParaRPr lang="en-US" dirty="0"/>
          </a:p>
        </p:txBody>
      </p:sp>
      <p:pic>
        <p:nvPicPr>
          <p:cNvPr id="4" name="Online Media 3">
            <a:hlinkClick r:id="" action="ppaction://media"/>
            <a:extLst>
              <a:ext uri="{FF2B5EF4-FFF2-40B4-BE49-F238E27FC236}">
                <a16:creationId xmlns:a16="http://schemas.microsoft.com/office/drawing/2014/main" id="{3003B2D9-237C-497A-AE14-074633445CE3}"/>
              </a:ext>
            </a:extLst>
          </p:cNvPr>
          <p:cNvPicPr>
            <a:picLocks noRot="1" noChangeAspect="1"/>
          </p:cNvPicPr>
          <p:nvPr>
            <a:videoFile r:link="rId1"/>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60938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PIA Workflow</a:t>
            </a:r>
          </a:p>
        </p:txBody>
      </p:sp>
      <p:sp>
        <p:nvSpPr>
          <p:cNvPr id="8" name="Rectangle 7"/>
          <p:cNvSpPr/>
          <p:nvPr/>
        </p:nvSpPr>
        <p:spPr>
          <a:xfrm>
            <a:off x="4934057" y="1300351"/>
            <a:ext cx="2248993" cy="863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IEB (Maximus)</a:t>
            </a:r>
          </a:p>
        </p:txBody>
      </p:sp>
      <p:sp>
        <p:nvSpPr>
          <p:cNvPr id="9" name="Rectangle 8"/>
          <p:cNvSpPr/>
          <p:nvPr/>
        </p:nvSpPr>
        <p:spPr>
          <a:xfrm>
            <a:off x="4566433" y="2725778"/>
            <a:ext cx="2984242" cy="14626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Pennsylvania Individualized Assessments (PIA)</a:t>
            </a:r>
          </a:p>
        </p:txBody>
      </p:sp>
      <p:sp>
        <p:nvSpPr>
          <p:cNvPr id="10" name="Rectangle 9"/>
          <p:cNvSpPr/>
          <p:nvPr/>
        </p:nvSpPr>
        <p:spPr>
          <a:xfrm>
            <a:off x="3061022" y="5131332"/>
            <a:ext cx="1593038" cy="863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UPMC</a:t>
            </a:r>
          </a:p>
        </p:txBody>
      </p:sp>
      <p:sp>
        <p:nvSpPr>
          <p:cNvPr id="11" name="Rectangle 10"/>
          <p:cNvSpPr/>
          <p:nvPr/>
        </p:nvSpPr>
        <p:spPr>
          <a:xfrm>
            <a:off x="5257880" y="5135523"/>
            <a:ext cx="1593038" cy="863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AmeriHealth Caritas</a:t>
            </a:r>
          </a:p>
        </p:txBody>
      </p:sp>
      <p:sp>
        <p:nvSpPr>
          <p:cNvPr id="12" name="Rectangle 11"/>
          <p:cNvSpPr/>
          <p:nvPr/>
        </p:nvSpPr>
        <p:spPr>
          <a:xfrm>
            <a:off x="7454738" y="5131331"/>
            <a:ext cx="1593038" cy="863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PA Health and Wellness</a:t>
            </a:r>
          </a:p>
        </p:txBody>
      </p:sp>
      <p:cxnSp>
        <p:nvCxnSpPr>
          <p:cNvPr id="13" name="Elbow Connector 12"/>
          <p:cNvCxnSpPr>
            <a:stCxn id="10" idx="0"/>
          </p:cNvCxnSpPr>
          <p:nvPr/>
        </p:nvCxnSpPr>
        <p:spPr>
          <a:xfrm rot="5400000" flipH="1" flipV="1">
            <a:off x="4823951" y="3913966"/>
            <a:ext cx="250956" cy="2183777"/>
          </a:xfrm>
          <a:prstGeom prst="bentConnector2">
            <a:avLst/>
          </a:prstGeom>
          <a:ln w="28575"/>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12" idx="0"/>
          </p:cNvCxnSpPr>
          <p:nvPr/>
        </p:nvCxnSpPr>
        <p:spPr>
          <a:xfrm rot="16200000" flipV="1">
            <a:off x="7027351" y="3907425"/>
            <a:ext cx="250955" cy="2196858"/>
          </a:xfrm>
          <a:prstGeom prst="bentConnector2">
            <a:avLst/>
          </a:prstGeom>
          <a:ln w="28575"/>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0"/>
            <a:endCxn id="9" idx="2"/>
          </p:cNvCxnSpPr>
          <p:nvPr/>
        </p:nvCxnSpPr>
        <p:spPr>
          <a:xfrm flipV="1">
            <a:off x="6054399" y="4188408"/>
            <a:ext cx="4155" cy="94711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30852" y="2181822"/>
            <a:ext cx="2098020" cy="523220"/>
          </a:xfrm>
          <a:prstGeom prst="rect">
            <a:avLst/>
          </a:prstGeom>
          <a:noFill/>
        </p:spPr>
        <p:txBody>
          <a:bodyPr wrap="square" rtlCol="0">
            <a:spAutoFit/>
          </a:bodyPr>
          <a:lstStyle/>
          <a:p>
            <a:pPr algn="r"/>
            <a:r>
              <a:rPr lang="en-US" sz="1400" dirty="0">
                <a:solidFill>
                  <a:schemeClr val="accent5">
                    <a:lumMod val="50000"/>
                  </a:schemeClr>
                </a:solidFill>
              </a:rPr>
              <a:t>Functional Eligibility Determination Requests</a:t>
            </a:r>
          </a:p>
        </p:txBody>
      </p:sp>
      <p:sp>
        <p:nvSpPr>
          <p:cNvPr id="20" name="TextBox 19"/>
          <p:cNvSpPr txBox="1"/>
          <p:nvPr/>
        </p:nvSpPr>
        <p:spPr>
          <a:xfrm>
            <a:off x="6543918" y="2184085"/>
            <a:ext cx="1877412" cy="523220"/>
          </a:xfrm>
          <a:prstGeom prst="rect">
            <a:avLst/>
          </a:prstGeom>
          <a:noFill/>
        </p:spPr>
        <p:txBody>
          <a:bodyPr wrap="square" rtlCol="0">
            <a:spAutoFit/>
          </a:bodyPr>
          <a:lstStyle/>
          <a:p>
            <a:r>
              <a:rPr lang="en-US" sz="1400" dirty="0">
                <a:solidFill>
                  <a:schemeClr val="accent5">
                    <a:lumMod val="50000"/>
                  </a:schemeClr>
                </a:solidFill>
              </a:rPr>
              <a:t>Functional Eligibility Determination Results</a:t>
            </a:r>
          </a:p>
        </p:txBody>
      </p:sp>
      <p:sp>
        <p:nvSpPr>
          <p:cNvPr id="23" name="TextBox 22"/>
          <p:cNvSpPr txBox="1"/>
          <p:nvPr/>
        </p:nvSpPr>
        <p:spPr>
          <a:xfrm>
            <a:off x="6071635" y="4340214"/>
            <a:ext cx="1686014" cy="523220"/>
          </a:xfrm>
          <a:prstGeom prst="rect">
            <a:avLst/>
          </a:prstGeom>
          <a:noFill/>
        </p:spPr>
        <p:txBody>
          <a:bodyPr wrap="square" rtlCol="0">
            <a:spAutoFit/>
          </a:bodyPr>
          <a:lstStyle/>
          <a:p>
            <a:r>
              <a:rPr lang="en-US" sz="1400" dirty="0">
                <a:solidFill>
                  <a:schemeClr val="accent5">
                    <a:lumMod val="50000"/>
                  </a:schemeClr>
                </a:solidFill>
              </a:rPr>
              <a:t>interRAI HC</a:t>
            </a:r>
            <a:r>
              <a:rPr lang="en-US" sz="1400" baseline="30000" dirty="0">
                <a:solidFill>
                  <a:schemeClr val="accent5">
                    <a:lumMod val="50000"/>
                  </a:schemeClr>
                </a:solidFill>
              </a:rPr>
              <a:t>TM</a:t>
            </a:r>
            <a:r>
              <a:rPr lang="en-US" sz="1400" dirty="0">
                <a:solidFill>
                  <a:schemeClr val="accent5">
                    <a:lumMod val="50000"/>
                  </a:schemeClr>
                </a:solidFill>
              </a:rPr>
              <a:t> Assessment Results</a:t>
            </a:r>
          </a:p>
        </p:txBody>
      </p:sp>
      <p:sp>
        <p:nvSpPr>
          <p:cNvPr id="24" name="TextBox 23"/>
          <p:cNvSpPr txBox="1"/>
          <p:nvPr/>
        </p:nvSpPr>
        <p:spPr>
          <a:xfrm>
            <a:off x="7550138" y="2877907"/>
            <a:ext cx="1782511" cy="1169551"/>
          </a:xfrm>
          <a:prstGeom prst="rect">
            <a:avLst/>
          </a:prstGeom>
          <a:noFill/>
        </p:spPr>
        <p:txBody>
          <a:bodyPr wrap="square" rtlCol="0">
            <a:spAutoFit/>
          </a:bodyPr>
          <a:lstStyle/>
          <a:p>
            <a:r>
              <a:rPr lang="en-US" sz="1400" dirty="0">
                <a:solidFill>
                  <a:schemeClr val="accent5">
                    <a:lumMod val="50000"/>
                  </a:schemeClr>
                </a:solidFill>
              </a:rPr>
              <a:t>Used by independent assessors through AWP to create applicant profiles and do FED assessments</a:t>
            </a:r>
          </a:p>
        </p:txBody>
      </p:sp>
      <p:cxnSp>
        <p:nvCxnSpPr>
          <p:cNvPr id="4" name="Straight Arrow Connector 3"/>
          <p:cNvCxnSpPr/>
          <p:nvPr/>
        </p:nvCxnSpPr>
        <p:spPr>
          <a:xfrm>
            <a:off x="5628871" y="2198368"/>
            <a:ext cx="0" cy="5377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65076" y="2198334"/>
            <a:ext cx="0" cy="537764"/>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66918" y="1459670"/>
            <a:ext cx="1782511" cy="523220"/>
          </a:xfrm>
          <a:prstGeom prst="rect">
            <a:avLst/>
          </a:prstGeom>
          <a:noFill/>
        </p:spPr>
        <p:txBody>
          <a:bodyPr wrap="square" rtlCol="0">
            <a:spAutoFit/>
          </a:bodyPr>
          <a:lstStyle/>
          <a:p>
            <a:pPr algn="r"/>
            <a:r>
              <a:rPr lang="en-US" sz="1400" dirty="0">
                <a:solidFill>
                  <a:schemeClr val="accent5">
                    <a:lumMod val="50000"/>
                  </a:schemeClr>
                </a:solidFill>
              </a:rPr>
              <a:t>IEB creates/updates applicant profiles</a:t>
            </a:r>
          </a:p>
        </p:txBody>
      </p:sp>
      <p:sp>
        <p:nvSpPr>
          <p:cNvPr id="21" name="TextBox 20"/>
          <p:cNvSpPr txBox="1"/>
          <p:nvPr/>
        </p:nvSpPr>
        <p:spPr>
          <a:xfrm>
            <a:off x="4336024" y="6102132"/>
            <a:ext cx="3421625" cy="307777"/>
          </a:xfrm>
          <a:prstGeom prst="rect">
            <a:avLst/>
          </a:prstGeom>
          <a:noFill/>
        </p:spPr>
        <p:txBody>
          <a:bodyPr wrap="square" rtlCol="0">
            <a:spAutoFit/>
          </a:bodyPr>
          <a:lstStyle/>
          <a:p>
            <a:pPr algn="ctr"/>
            <a:r>
              <a:rPr lang="en-US" sz="1400" dirty="0">
                <a:solidFill>
                  <a:schemeClr val="accent5">
                    <a:lumMod val="50000"/>
                  </a:schemeClr>
                </a:solidFill>
              </a:rPr>
              <a:t>MCOs do interRAI HC</a:t>
            </a:r>
            <a:r>
              <a:rPr lang="en-US" sz="1400" baseline="30000" dirty="0">
                <a:solidFill>
                  <a:schemeClr val="accent5">
                    <a:lumMod val="50000"/>
                  </a:schemeClr>
                </a:solidFill>
              </a:rPr>
              <a:t>TM</a:t>
            </a:r>
            <a:r>
              <a:rPr lang="en-US" sz="1400" dirty="0">
                <a:solidFill>
                  <a:schemeClr val="accent5">
                    <a:lumMod val="50000"/>
                  </a:schemeClr>
                </a:solidFill>
              </a:rPr>
              <a:t> assessments</a:t>
            </a:r>
          </a:p>
        </p:txBody>
      </p:sp>
    </p:spTree>
    <p:extLst>
      <p:ext uri="{BB962C8B-B14F-4D97-AF65-F5344CB8AC3E}">
        <p14:creationId xmlns:p14="http://schemas.microsoft.com/office/powerpoint/2010/main" val="285990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63399" y="2698812"/>
            <a:ext cx="9060620" cy="1642369"/>
          </a:xfrm>
          <a:prstGeom prst="rect">
            <a:avLst/>
          </a:prstGeom>
        </p:spPr>
        <p:txBody>
          <a:bodyPr>
            <a:noAutofit/>
          </a:bodyPr>
          <a:lstStyle/>
          <a:p>
            <a:pPr marL="0" indent="0" algn="ctr">
              <a:lnSpc>
                <a:spcPts val="6000"/>
              </a:lnSpc>
              <a:buNone/>
            </a:pPr>
            <a:r>
              <a:rPr lang="en-US" sz="6000" b="1" spc="-150" dirty="0">
                <a:solidFill>
                  <a:srgbClr val="002060"/>
                </a:solidFill>
                <a:latin typeface="+mj-lt"/>
              </a:rPr>
              <a:t>FED Overview</a:t>
            </a:r>
          </a:p>
        </p:txBody>
      </p:sp>
      <p:sp>
        <p:nvSpPr>
          <p:cNvPr id="2" name="Left Bracket 1"/>
          <p:cNvSpPr/>
          <p:nvPr/>
        </p:nvSpPr>
        <p:spPr>
          <a:xfrm>
            <a:off x="2288410" y="2494384"/>
            <a:ext cx="533083" cy="2029485"/>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65518" y="2471165"/>
            <a:ext cx="533083" cy="199873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9</a:t>
            </a:fld>
            <a:endParaRPr lang="en-US" dirty="0"/>
          </a:p>
        </p:txBody>
      </p:sp>
    </p:spTree>
    <p:extLst>
      <p:ext uri="{BB962C8B-B14F-4D97-AF65-F5344CB8AC3E}">
        <p14:creationId xmlns:p14="http://schemas.microsoft.com/office/powerpoint/2010/main" val="392500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21.19 Third Thursday Webinar" id="{7EFA83BE-9454-41A5-A8E9-AC68C1BB0D32}" vid="{8135AF72-A221-4855-9E54-74F039280CB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21.19 Third Thursday Webinar" id="{7EFA83BE-9454-41A5-A8E9-AC68C1BB0D32}" vid="{B75E4B93-0AF6-4B67-80E2-107BFE159A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9BF9B48-76C0-4F0C-94F0-6F8A536CCDBA}"/>
</file>

<file path=customXml/itemProps2.xml><?xml version="1.0" encoding="utf-8"?>
<ds:datastoreItem xmlns:ds="http://schemas.openxmlformats.org/officeDocument/2006/customXml" ds:itemID="{31912768-CE6E-44AE-AF1C-87401789F661}"/>
</file>

<file path=customXml/itemProps3.xml><?xml version="1.0" encoding="utf-8"?>
<ds:datastoreItem xmlns:ds="http://schemas.openxmlformats.org/officeDocument/2006/customXml" ds:itemID="{C7383A00-FE39-4C86-9BA7-1F863AF849C9}"/>
</file>

<file path=docProps/app.xml><?xml version="1.0" encoding="utf-8"?>
<Properties xmlns="http://schemas.openxmlformats.org/officeDocument/2006/extended-properties" xmlns:vt="http://schemas.openxmlformats.org/officeDocument/2006/docPropsVTypes">
  <Template>3.21.19 Third Thursday Webinar</Template>
  <TotalTime>495</TotalTime>
  <Words>964</Words>
  <Application>Microsoft Office PowerPoint</Application>
  <PresentationFormat>Widescreen</PresentationFormat>
  <Paragraphs>206</Paragraphs>
  <Slides>27</Slides>
  <Notes>27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 Black</vt:lpstr>
      <vt:lpstr>Calibri</vt:lpstr>
      <vt:lpstr>Calibri Light</vt:lpstr>
      <vt:lpstr>Wingdings</vt:lpstr>
      <vt:lpstr>Office Theme</vt:lpstr>
      <vt:lpstr>1_Office Theme</vt:lpstr>
      <vt:lpstr>PowerPoint Presentation</vt:lpstr>
      <vt:lpstr>PIA Effective Date</vt:lpstr>
      <vt:lpstr>PowerPoint Presentation</vt:lpstr>
      <vt:lpstr>PowerPoint Presentation</vt:lpstr>
      <vt:lpstr>PowerPoint Presentation</vt:lpstr>
      <vt:lpstr>PowerPoint Presentation</vt:lpstr>
      <vt:lpstr>PowerPoint Presentation</vt:lpstr>
      <vt:lpstr>PIA Workflow</vt:lpstr>
      <vt:lpstr>PowerPoint Presentation</vt:lpstr>
      <vt:lpstr> Functional Eligibility Determination Instrument </vt:lpstr>
      <vt:lpstr>Functional Eligibility Determination Instrument </vt:lpstr>
      <vt:lpstr>Functional Eligibility Determination Instrument </vt:lpstr>
      <vt:lpstr>Functional Eligibility Determination Instrument </vt:lpstr>
      <vt:lpstr>Functional Eligibility Determination Instrument </vt:lpstr>
      <vt:lpstr>  Functional Eligibility Determination Instrument   FED Scoring Matrix Translator:  </vt:lpstr>
      <vt:lpstr>Functional Eligibility Determination Instrument FED Scoring-Matrix Translator</vt:lpstr>
      <vt:lpstr>Functional Eligibility Determination Instrument</vt:lpstr>
      <vt:lpstr>FED Assessment Workflow </vt:lpstr>
      <vt:lpstr>PowerPoint Presentation</vt:lpstr>
      <vt:lpstr>PowerPoint Presentation</vt:lpstr>
      <vt:lpstr>Workflow – DHS Medical Director Review</vt:lpstr>
      <vt:lpstr>PowerPoint Presentation</vt:lpstr>
      <vt:lpstr>PowerPoint Presentation</vt:lpstr>
      <vt:lpstr>PowerPoint Presentation</vt:lpstr>
      <vt:lpstr>MCO InterRAI Home Care Assessment </vt:lpstr>
      <vt:lpstr>Workflow - interRAI HC Assessment</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Tyrone</dc:creator>
  <cp:lastModifiedBy>Hull, Daniel</cp:lastModifiedBy>
  <cp:revision>34</cp:revision>
  <cp:lastPrinted>2019-03-18T16:39:20Z</cp:lastPrinted>
  <dcterms:created xsi:type="dcterms:W3CDTF">2019-03-13T14:08:23Z</dcterms:created>
  <dcterms:modified xsi:type="dcterms:W3CDTF">2019-03-18T18:13:05Z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18800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