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7.xml" ContentType="application/vnd.ms-office.chartcolor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hart6.xml" ContentType="application/vnd.openxmlformats-officedocument.drawingml.chart+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5.xml" ContentType="application/vnd.ms-office.chartcolorstyle+xml"/>
  <Override PartName="/ppt/charts/colors6.xml" ContentType="application/vnd.ms-office.chartcolorstyle+xml"/>
  <Override PartName="/ppt/charts/style6.xml" ContentType="application/vnd.ms-office.chart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77" r:id="rId2"/>
    <p:sldId id="506" r:id="rId3"/>
    <p:sldId id="537" r:id="rId4"/>
    <p:sldId id="291" r:id="rId5"/>
    <p:sldId id="558" r:id="rId6"/>
    <p:sldId id="559" r:id="rId7"/>
    <p:sldId id="267" r:id="rId8"/>
    <p:sldId id="312" r:id="rId9"/>
    <p:sldId id="323" r:id="rId10"/>
    <p:sldId id="326" r:id="rId11"/>
    <p:sldId id="327" r:id="rId12"/>
    <p:sldId id="554" r:id="rId13"/>
    <p:sldId id="557" r:id="rId14"/>
    <p:sldId id="262" r:id="rId15"/>
    <p:sldId id="261" r:id="rId16"/>
    <p:sldId id="307" r:id="rId17"/>
    <p:sldId id="626" r:id="rId18"/>
    <p:sldId id="531" r:id="rId19"/>
    <p:sldId id="615" r:id="rId20"/>
    <p:sldId id="625" r:id="rId21"/>
    <p:sldId id="624" r:id="rId22"/>
    <p:sldId id="281" r:id="rId23"/>
    <p:sldId id="29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6133A1-E1F8-4E61-B5E0-702D75A0E5DC}">
          <p14:sldIdLst>
            <p14:sldId id="377"/>
            <p14:sldId id="506"/>
            <p14:sldId id="537"/>
            <p14:sldId id="291"/>
            <p14:sldId id="558"/>
            <p14:sldId id="559"/>
            <p14:sldId id="267"/>
            <p14:sldId id="312"/>
            <p14:sldId id="323"/>
            <p14:sldId id="326"/>
            <p14:sldId id="327"/>
            <p14:sldId id="554"/>
            <p14:sldId id="557"/>
            <p14:sldId id="262"/>
            <p14:sldId id="261"/>
            <p14:sldId id="307"/>
            <p14:sldId id="626"/>
            <p14:sldId id="531"/>
            <p14:sldId id="615"/>
            <p14:sldId id="625"/>
            <p14:sldId id="624"/>
            <p14:sldId id="281"/>
            <p14:sldId id="29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cock, Kevin" initials="HK" lastIdx="6" clrIdx="0">
    <p:extLst>
      <p:ext uri="{19B8F6BF-5375-455C-9EA6-DF929625EA0E}">
        <p15:presenceInfo xmlns:p15="http://schemas.microsoft.com/office/powerpoint/2012/main" userId="Hancock, Kevin" providerId="None"/>
      </p:ext>
    </p:extLst>
  </p:cmAuthor>
  <p:cmAuthor id="2" name="Wachter, Derek" initials="WD" lastIdx="3" clrIdx="1">
    <p:extLst>
      <p:ext uri="{19B8F6BF-5375-455C-9EA6-DF929625EA0E}">
        <p15:presenceInfo xmlns:p15="http://schemas.microsoft.com/office/powerpoint/2012/main" userId="Wachter, Derek" providerId="None"/>
      </p:ext>
    </p:extLst>
  </p:cmAuthor>
  <p:cmAuthor id="3" name="Pat Brady" initials="PB" lastIdx="11" clrIdx="3">
    <p:extLst>
      <p:ext uri="{19B8F6BF-5375-455C-9EA6-DF929625EA0E}">
        <p15:presenceInfo xmlns:p15="http://schemas.microsoft.com/office/powerpoint/2012/main" userId="8226d2bec95dbf01" providerId="Windows Live"/>
      </p:ext>
    </p:extLst>
  </p:cmAuthor>
  <p:cmAuthor id="4" name="Vovakes, Jill" initials="VJ" lastIdx="26" clrIdx="4">
    <p:extLst>
      <p:ext uri="{19B8F6BF-5375-455C-9EA6-DF929625EA0E}">
        <p15:presenceInfo xmlns:p15="http://schemas.microsoft.com/office/powerpoint/2012/main" userId="Vovakes, Jill" providerId="None"/>
      </p:ext>
    </p:extLst>
  </p:cmAuthor>
  <p:cmAuthor id="5" name="Hale, Jennifer" initials="HJ" lastIdx="14" clrIdx="5">
    <p:extLst>
      <p:ext uri="{19B8F6BF-5375-455C-9EA6-DF929625EA0E}">
        <p15:presenceInfo xmlns:p15="http://schemas.microsoft.com/office/powerpoint/2012/main" userId="Hale, Jennifer" providerId="None"/>
      </p:ext>
    </p:extLst>
  </p:cmAuthor>
  <p:cmAuthor id="6" name="Wierman, Kristen" initials="WK" lastIdx="2" clrIdx="6">
    <p:extLst>
      <p:ext uri="{19B8F6BF-5375-455C-9EA6-DF929625EA0E}">
        <p15:presenceInfo xmlns:p15="http://schemas.microsoft.com/office/powerpoint/2012/main" userId="Wierman, Kris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52A6"/>
    <a:srgbClr val="70AD47"/>
    <a:srgbClr val="7AA9DA"/>
    <a:srgbClr val="5694CB"/>
    <a:srgbClr val="4C84B6"/>
    <a:srgbClr val="41719C"/>
    <a:srgbClr val="B4C7E7"/>
    <a:srgbClr val="A4C0E3"/>
    <a:srgbClr val="569FD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0"/>
  </p:normalViewPr>
  <p:slideViewPr>
    <p:cSldViewPr snapToGrid="0">
      <p:cViewPr varScale="1">
        <p:scale>
          <a:sx n="65" d="100"/>
          <a:sy n="65" d="100"/>
        </p:scale>
        <p:origin x="96" y="4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DC03-4225-B676-BE5BDF05CD9B}"/>
              </c:ext>
            </c:extLst>
          </c:dPt>
          <c:dPt>
            <c:idx val="1"/>
            <c:bubble3D val="0"/>
            <c:spPr>
              <a:solidFill>
                <a:schemeClr val="accent5">
                  <a:lumMod val="40000"/>
                  <a:lumOff val="60000"/>
                </a:schemeClr>
              </a:solidFill>
              <a:ln w="19050">
                <a:noFill/>
              </a:ln>
              <a:effectLst/>
            </c:spPr>
            <c:extLst>
              <c:ext xmlns:c16="http://schemas.microsoft.com/office/drawing/2014/chart" uri="{C3380CC4-5D6E-409C-BE32-E72D297353CC}">
                <c16:uniqueId val="{00000005-46F7-4527-BA79-F8FB7C7F9D59}"/>
              </c:ext>
            </c:extLst>
          </c:dPt>
          <c:dPt>
            <c:idx val="2"/>
            <c:bubble3D val="0"/>
            <c:spPr>
              <a:solidFill>
                <a:schemeClr val="accent2"/>
              </a:solidFill>
              <a:ln w="19050">
                <a:noFill/>
              </a:ln>
              <a:effectLst/>
            </c:spPr>
            <c:extLst>
              <c:ext xmlns:c16="http://schemas.microsoft.com/office/drawing/2014/chart" uri="{C3380CC4-5D6E-409C-BE32-E72D297353CC}">
                <c16:uniqueId val="{00000004-46F7-4527-BA79-F8FB7C7F9D59}"/>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03-46F7-4527-BA79-F8FB7C7F9D59}"/>
              </c:ext>
            </c:extLst>
          </c:dPt>
          <c:dPt>
            <c:idx val="4"/>
            <c:bubble3D val="0"/>
            <c:spPr>
              <a:solidFill>
                <a:schemeClr val="accent5">
                  <a:lumMod val="75000"/>
                </a:schemeClr>
              </a:solidFill>
              <a:ln w="19050">
                <a:noFill/>
              </a:ln>
              <a:effectLst/>
            </c:spPr>
            <c:extLst>
              <c:ext xmlns:c16="http://schemas.microsoft.com/office/drawing/2014/chart" uri="{C3380CC4-5D6E-409C-BE32-E72D297353CC}">
                <c16:uniqueId val="{00000002-46F7-4527-BA79-F8FB7C7F9D59}"/>
              </c:ext>
            </c:extLst>
          </c:dPt>
          <c:dPt>
            <c:idx val="5"/>
            <c:bubble3D val="0"/>
            <c:spPr>
              <a:solidFill>
                <a:schemeClr val="accent6"/>
              </a:solidFill>
              <a:ln w="19050">
                <a:no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Sheet1!$B$2:$B$7</c:f>
              <c:numCache>
                <c:formatCode>General</c:formatCode>
                <c:ptCount val="6"/>
                <c:pt idx="0">
                  <c:v>14609</c:v>
                </c:pt>
                <c:pt idx="1">
                  <c:v>23323</c:v>
                </c:pt>
                <c:pt idx="2">
                  <c:v>4089</c:v>
                </c:pt>
                <c:pt idx="3">
                  <c:v>1096</c:v>
                </c:pt>
                <c:pt idx="4">
                  <c:v>99887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Community Well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6269</c:v>
                </c:pt>
                <c:pt idx="1">
                  <c:v>10861</c:v>
                </c:pt>
                <c:pt idx="2">
                  <c:v>1996</c:v>
                </c:pt>
                <c:pt idx="3">
                  <c:v>507</c:v>
                </c:pt>
                <c:pt idx="4">
                  <c:v>46411</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3671</c:v>
                </c:pt>
                <c:pt idx="1">
                  <c:v>4053</c:v>
                </c:pt>
                <c:pt idx="2">
                  <c:v>1080</c:v>
                </c:pt>
                <c:pt idx="3">
                  <c:v>189</c:v>
                </c:pt>
                <c:pt idx="4">
                  <c:v>18737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0785212414005705"/>
          <c:y val="1.1718749279112373E-2"/>
          <c:w val="0.5715382878501285"/>
          <c:h val="0.94500640102076761"/>
        </c:manualLayout>
      </c:layout>
      <c:doughnutChart>
        <c:varyColors val="1"/>
        <c:ser>
          <c:idx val="0"/>
          <c:order val="0"/>
          <c:tx>
            <c:strRef>
              <c:f>Sheet1!$B$1</c:f>
              <c:strCache>
                <c:ptCount val="1"/>
                <c:pt idx="0">
                  <c:v>Sales</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1-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5-46F7-4527-BA79-F8FB7C7F9D59}"/>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04-46F7-4527-BA79-F8FB7C7F9D59}"/>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03-46F7-4527-BA79-F8FB7C7F9D59}"/>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02-46F7-4527-BA79-F8FB7C7F9D59}"/>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0B-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Sheet1!$B$2:$B$7</c:f>
              <c:numCache>
                <c:formatCode>General</c:formatCode>
                <c:ptCount val="6"/>
                <c:pt idx="0">
                  <c:v>4664</c:v>
                </c:pt>
                <c:pt idx="1">
                  <c:v>8397</c:v>
                </c:pt>
                <c:pt idx="2">
                  <c:v>1007</c:v>
                </c:pt>
                <c:pt idx="3">
                  <c:v>400</c:v>
                </c:pt>
                <c:pt idx="4">
                  <c:v>34727</c:v>
                </c:pt>
              </c:numCache>
            </c:numRef>
          </c:val>
          <c:extLst>
            <c:ext xmlns:c16="http://schemas.microsoft.com/office/drawing/2014/chart" uri="{C3380CC4-5D6E-409C-BE32-E72D297353CC}">
              <c16:uniqueId val="{00000000-46F7-4527-BA79-F8FB7C7F9D59}"/>
            </c:ext>
          </c:extLst>
        </c:ser>
        <c:ser>
          <c:idx val="1"/>
          <c:order val="1"/>
          <c:tx>
            <c:strRef>
              <c:f>Sheet1!$C$1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D-DC03-4225-B676-BE5BDF05CD9B}"/>
              </c:ext>
            </c:extLst>
          </c:dPt>
          <c:dPt>
            <c:idx val="1"/>
            <c:bubble3D val="0"/>
            <c:spPr>
              <a:solidFill>
                <a:schemeClr val="accent1">
                  <a:shade val="70000"/>
                </a:schemeClr>
              </a:solidFill>
              <a:ln w="19050">
                <a:solidFill>
                  <a:schemeClr val="lt1"/>
                </a:solidFill>
              </a:ln>
              <a:effectLst/>
            </c:spPr>
            <c:extLst>
              <c:ext xmlns:c16="http://schemas.microsoft.com/office/drawing/2014/chart" uri="{C3380CC4-5D6E-409C-BE32-E72D297353CC}">
                <c16:uniqueId val="{0000000F-DC03-4225-B676-BE5BDF05CD9B}"/>
              </c:ext>
            </c:extLst>
          </c:dPt>
          <c:dPt>
            <c:idx val="2"/>
            <c:bubble3D val="0"/>
            <c:spPr>
              <a:solidFill>
                <a:schemeClr val="accent1">
                  <a:shade val="90000"/>
                </a:schemeClr>
              </a:solidFill>
              <a:ln w="19050">
                <a:solidFill>
                  <a:schemeClr val="lt1"/>
                </a:solidFill>
              </a:ln>
              <a:effectLst/>
            </c:spPr>
            <c:extLst>
              <c:ext xmlns:c16="http://schemas.microsoft.com/office/drawing/2014/chart" uri="{C3380CC4-5D6E-409C-BE32-E72D297353CC}">
                <c16:uniqueId val="{00000011-DC03-4225-B676-BE5BDF05CD9B}"/>
              </c:ext>
            </c:extLst>
          </c:dPt>
          <c:dPt>
            <c:idx val="3"/>
            <c:bubble3D val="0"/>
            <c:spPr>
              <a:solidFill>
                <a:schemeClr val="accent1">
                  <a:tint val="90000"/>
                </a:schemeClr>
              </a:solidFill>
              <a:ln w="19050">
                <a:solidFill>
                  <a:schemeClr val="lt1"/>
                </a:solidFill>
              </a:ln>
              <a:effectLst/>
            </c:spPr>
            <c:extLst>
              <c:ext xmlns:c16="http://schemas.microsoft.com/office/drawing/2014/chart" uri="{C3380CC4-5D6E-409C-BE32-E72D297353CC}">
                <c16:uniqueId val="{00000013-DC03-4225-B676-BE5BDF05CD9B}"/>
              </c:ext>
            </c:extLst>
          </c:dPt>
          <c:dPt>
            <c:idx val="4"/>
            <c:bubble3D val="0"/>
            <c:spPr>
              <a:solidFill>
                <a:schemeClr val="accent1">
                  <a:tint val="70000"/>
                </a:schemeClr>
              </a:solidFill>
              <a:ln w="19050">
                <a:solidFill>
                  <a:schemeClr val="lt1"/>
                </a:solidFill>
              </a:ln>
              <a:effectLst/>
            </c:spPr>
            <c:extLst>
              <c:ext xmlns:c16="http://schemas.microsoft.com/office/drawing/2014/chart" uri="{C3380CC4-5D6E-409C-BE32-E72D297353CC}">
                <c16:uniqueId val="{00000015-DC03-4225-B676-BE5BDF05CD9B}"/>
              </c:ext>
            </c:extLst>
          </c:dPt>
          <c:dPt>
            <c:idx val="5"/>
            <c:bubble3D val="0"/>
            <c:spPr>
              <a:solidFill>
                <a:schemeClr val="accent1">
                  <a:tint val="50000"/>
                </a:schemeClr>
              </a:solidFill>
              <a:ln w="19050">
                <a:solidFill>
                  <a:schemeClr val="lt1"/>
                </a:solidFill>
              </a:ln>
              <a:effectLst/>
            </c:spPr>
            <c:extLst>
              <c:ext xmlns:c16="http://schemas.microsoft.com/office/drawing/2014/chart" uri="{C3380CC4-5D6E-409C-BE32-E72D297353CC}">
                <c16:uniqueId val="{00000017-DC03-4225-B676-BE5BDF05CD9B}"/>
              </c:ext>
            </c:extLst>
          </c:dPt>
          <c:cat>
            <c:strRef>
              <c:f>Sheet1!$A$2:$A$7</c:f>
              <c:strCache>
                <c:ptCount val="5"/>
                <c:pt idx="0">
                  <c:v>Duals in Waivers</c:v>
                </c:pt>
                <c:pt idx="1">
                  <c:v>Duals in Nursing Facilities</c:v>
                </c:pt>
                <c:pt idx="2">
                  <c:v>Non-Duals in Waivers</c:v>
                </c:pt>
                <c:pt idx="3">
                  <c:v>Non-Duals in Nursing Facilities</c:v>
                </c:pt>
                <c:pt idx="4">
                  <c:v>Healthy Duals</c:v>
                </c:pt>
              </c:strCache>
            </c:strRef>
          </c:cat>
          <c:val>
            <c:numRef>
              <c:f>Sheet1!$C$2:$C$7</c:f>
              <c:numCache>
                <c:formatCode>General</c:formatCode>
                <c:ptCount val="6"/>
              </c:numCache>
            </c:numRef>
          </c:val>
          <c:extLst>
            <c:ext xmlns:c16="http://schemas.microsoft.com/office/drawing/2014/chart" uri="{C3380CC4-5D6E-409C-BE32-E72D297353CC}">
              <c16:uniqueId val="{00000001-46F7-4527-BA79-F8FB7C7F9D5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Completed FEDS</a:t>
            </a:r>
          </a:p>
          <a:p>
            <a:pPr>
              <a:defRPr b="1"/>
            </a:pPr>
            <a:r>
              <a:rPr lang="en-US" b="1"/>
              <a:t>April 1-May 28, 2019</a:t>
            </a:r>
          </a:p>
        </c:rich>
      </c:tx>
      <c:layout>
        <c:manualLayout>
          <c:xMode val="edge"/>
          <c:yMode val="edge"/>
          <c:x val="0.40832765577307695"/>
          <c:y val="2.844874535712835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c:f>
              <c:strCache>
                <c:ptCount val="1"/>
                <c:pt idx="0">
                  <c:v>Completed FEDs</c:v>
                </c:pt>
              </c:strCache>
            </c:strRef>
          </c:cat>
          <c:val>
            <c:numRef>
              <c:f>Sheet1!$C$6</c:f>
              <c:numCache>
                <c:formatCode>General</c:formatCode>
                <c:ptCount val="1"/>
                <c:pt idx="0">
                  <c:v>20597</c:v>
                </c:pt>
              </c:numCache>
            </c:numRef>
          </c:val>
          <c:extLst>
            <c:ext xmlns:c16="http://schemas.microsoft.com/office/drawing/2014/chart" uri="{C3380CC4-5D6E-409C-BE32-E72D297353CC}">
              <c16:uniqueId val="{00000000-1387-4616-8505-1887B5EAEA87}"/>
            </c:ext>
          </c:extLst>
        </c:ser>
        <c:dLbls>
          <c:dLblPos val="outEnd"/>
          <c:showLegendKey val="0"/>
          <c:showVal val="1"/>
          <c:showCatName val="0"/>
          <c:showSerName val="0"/>
          <c:showPercent val="0"/>
          <c:showBubbleSize val="0"/>
        </c:dLbls>
        <c:gapWidth val="443"/>
        <c:axId val="426561144"/>
        <c:axId val="426561800"/>
      </c:barChart>
      <c:catAx>
        <c:axId val="426561144"/>
        <c:scaling>
          <c:orientation val="minMax"/>
        </c:scaling>
        <c:delete val="1"/>
        <c:axPos val="b"/>
        <c:numFmt formatCode="General" sourceLinked="1"/>
        <c:majorTickMark val="out"/>
        <c:minorTickMark val="none"/>
        <c:tickLblPos val="nextTo"/>
        <c:crossAx val="426561800"/>
        <c:crosses val="autoZero"/>
        <c:auto val="1"/>
        <c:lblAlgn val="ctr"/>
        <c:lblOffset val="100"/>
        <c:noMultiLvlLbl val="0"/>
      </c:catAx>
      <c:valAx>
        <c:axId val="426561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26561144"/>
        <c:crosses val="autoZero"/>
        <c:crossBetween val="between"/>
      </c:valAx>
      <c:spPr>
        <a:noFill/>
        <a:ln>
          <a:noFill/>
        </a:ln>
        <a:effectLst/>
      </c:spPr>
    </c:plotArea>
    <c:plotVisOnly val="1"/>
    <c:dispBlanksAs val="gap"/>
    <c:showDLblsOverMax val="0"/>
  </c:chart>
  <c:spPr>
    <a:solidFill>
      <a:sysClr val="window" lastClr="FFFFFF"/>
    </a:solidFill>
    <a:ln w="12700" cap="flat" cmpd="sng" algn="ctr">
      <a:solidFill>
        <a:srgbClr val="5B9BD5"/>
      </a:solidFill>
      <a:prstDash val="solid"/>
      <a:miter lim="800000"/>
    </a:ln>
    <a:effectLst/>
  </c:spPr>
  <c:txPr>
    <a:bodyPr/>
    <a:lstStyle/>
    <a:p>
      <a:pPr>
        <a:defRPr>
          <a:solidFill>
            <a:sysClr val="windowText" lastClr="000000"/>
          </a:solidFill>
          <a:latin typeface="+mn-lt"/>
          <a:ea typeface="+mn-ea"/>
          <a:cs typeface="+mn-cs"/>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a:t>FED Results</a:t>
            </a:r>
          </a:p>
          <a:p>
            <a:pPr>
              <a:defRPr b="1"/>
            </a:pPr>
            <a:r>
              <a:rPr lang="en-US" b="1"/>
              <a:t>April 1-May 28, 2019</a:t>
            </a:r>
          </a:p>
        </c:rich>
      </c:tx>
      <c:layout>
        <c:manualLayout>
          <c:xMode val="edge"/>
          <c:yMode val="edge"/>
          <c:x val="0.35663188976377946"/>
          <c:y val="2.777777777777777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1"/>
        <c:ser>
          <c:idx val="0"/>
          <c:order val="0"/>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0-5690-46E0-9BA4-926E9F05065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1-5690-46E0-9BA4-926E9F05065C}"/>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90-46E0-9BA4-926E9F05065C}"/>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90-46E0-9BA4-926E9F05065C}"/>
                </c:ext>
              </c:extLst>
            </c:dLbl>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Sheet1!$B$7:$B$8</c:f>
              <c:strCache>
                <c:ptCount val="2"/>
                <c:pt idx="0">
                  <c:v>NFCE</c:v>
                </c:pt>
                <c:pt idx="1">
                  <c:v>NFI</c:v>
                </c:pt>
              </c:strCache>
            </c:strRef>
          </c:cat>
          <c:val>
            <c:numRef>
              <c:f>Sheet1!$C$7:$C$8</c:f>
              <c:numCache>
                <c:formatCode>General</c:formatCode>
                <c:ptCount val="2"/>
                <c:pt idx="0">
                  <c:v>15613</c:v>
                </c:pt>
                <c:pt idx="1">
                  <c:v>4495</c:v>
                </c:pt>
              </c:numCache>
            </c:numRef>
          </c:val>
          <c:extLst>
            <c:ext xmlns:c16="http://schemas.microsoft.com/office/drawing/2014/chart" uri="{C3380CC4-5D6E-409C-BE32-E72D297353CC}">
              <c16:uniqueId val="{00000002-5690-46E0-9BA4-926E9F05065C}"/>
            </c:ext>
          </c:extLst>
        </c:ser>
        <c:dLbls>
          <c:showLegendKey val="0"/>
          <c:showVal val="0"/>
          <c:showCatName val="0"/>
          <c:showSerName val="0"/>
          <c:showPercent val="0"/>
          <c:showBubbleSize val="0"/>
        </c:dLbls>
        <c:gapWidth val="443"/>
        <c:overlap val="-27"/>
        <c:axId val="424931376"/>
        <c:axId val="424932032"/>
      </c:barChart>
      <c:catAx>
        <c:axId val="42493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crossAx val="424932032"/>
        <c:crosses val="autoZero"/>
        <c:auto val="1"/>
        <c:lblAlgn val="ctr"/>
        <c:lblOffset val="100"/>
        <c:noMultiLvlLbl val="0"/>
      </c:catAx>
      <c:valAx>
        <c:axId val="424932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2493137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2"/>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Level of Care Results</a:t>
            </a:r>
          </a:p>
          <a:p>
            <a:pPr>
              <a:defRPr b="1"/>
            </a:pPr>
            <a:r>
              <a:rPr lang="en-US" b="1" dirty="0"/>
              <a:t>April 1-May 28, 2019</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CA1-486E-9299-A05A970EF0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CA1-486E-9299-A05A970EF0D5}"/>
              </c:ext>
            </c:extLst>
          </c:dPt>
          <c:dLbls>
            <c:dLbl>
              <c:idx val="0"/>
              <c:tx>
                <c:rich>
                  <a:bodyPr/>
                  <a:lstStyle/>
                  <a:p>
                    <a:fld id="{C1FE324F-C779-4462-92E2-94CF9FEC7F01}" type="PERCENTAGE">
                      <a:rPr lang="en-US" baseline="0"/>
                      <a:pPr/>
                      <a:t>[PERCENTAGE]</a:t>
                    </a:fld>
                    <a:endParaRPr lang="en-US"/>
                  </a:p>
                </c:rich>
              </c:tx>
              <c:dLblPos val="out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CA1-486E-9299-A05A970EF0D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Sheet1!$B$7:$B$8</c:f>
              <c:strCache>
                <c:ptCount val="2"/>
                <c:pt idx="0">
                  <c:v>NFCE</c:v>
                </c:pt>
                <c:pt idx="1">
                  <c:v>NFI</c:v>
                </c:pt>
              </c:strCache>
            </c:strRef>
          </c:cat>
          <c:val>
            <c:numRef>
              <c:f>Sheet1!$C$7:$C$8</c:f>
              <c:numCache>
                <c:formatCode>General</c:formatCode>
                <c:ptCount val="2"/>
                <c:pt idx="0">
                  <c:v>13149</c:v>
                </c:pt>
                <c:pt idx="1">
                  <c:v>3824</c:v>
                </c:pt>
              </c:numCache>
            </c:numRef>
          </c:val>
          <c:extLst>
            <c:ext xmlns:c16="http://schemas.microsoft.com/office/drawing/2014/chart" uri="{C3380CC4-5D6E-409C-BE32-E72D297353CC}">
              <c16:uniqueId val="{00000004-6CA1-486E-9299-A05A970EF0D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r>
              <a:rPr lang="en-US" b="1" dirty="0"/>
              <a:t>Medical Reviews Requested</a:t>
            </a:r>
          </a:p>
          <a:p>
            <a:pPr>
              <a:defRPr b="1"/>
            </a:pPr>
            <a:r>
              <a:rPr lang="en-US" b="1" dirty="0"/>
              <a:t>April 1-May 28, 2019</a:t>
            </a:r>
          </a:p>
        </c:rich>
      </c:tx>
      <c:layout>
        <c:manualLayout>
          <c:xMode val="edge"/>
          <c:yMode val="edge"/>
          <c:x val="0.38512032662583845"/>
          <c:y val="4.271667072543767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Sheet1!$B$9</c:f>
              <c:strCache>
                <c:ptCount val="1"/>
                <c:pt idx="0">
                  <c:v>Medical Reviews</c:v>
                </c:pt>
              </c:strCache>
            </c:strRef>
          </c:cat>
          <c:val>
            <c:numRef>
              <c:f>Sheet1!$C$9</c:f>
              <c:numCache>
                <c:formatCode>General</c:formatCode>
                <c:ptCount val="1"/>
                <c:pt idx="0">
                  <c:v>1157</c:v>
                </c:pt>
              </c:numCache>
            </c:numRef>
          </c:val>
          <c:extLst>
            <c:ext xmlns:c16="http://schemas.microsoft.com/office/drawing/2014/chart" uri="{C3380CC4-5D6E-409C-BE32-E72D297353CC}">
              <c16:uniqueId val="{00000000-BBCE-4208-B396-6AEB9FBE6595}"/>
            </c:ext>
          </c:extLst>
        </c:ser>
        <c:dLbls>
          <c:dLblPos val="ctr"/>
          <c:showLegendKey val="0"/>
          <c:showVal val="1"/>
          <c:showCatName val="0"/>
          <c:showSerName val="0"/>
          <c:showPercent val="0"/>
          <c:showBubbleSize val="0"/>
        </c:dLbls>
        <c:gapWidth val="443"/>
        <c:overlap val="-29"/>
        <c:axId val="330166336"/>
        <c:axId val="330162728"/>
      </c:barChart>
      <c:catAx>
        <c:axId val="330166336"/>
        <c:scaling>
          <c:orientation val="minMax"/>
        </c:scaling>
        <c:delete val="1"/>
        <c:axPos val="b"/>
        <c:numFmt formatCode="General" sourceLinked="1"/>
        <c:majorTickMark val="none"/>
        <c:minorTickMark val="none"/>
        <c:tickLblPos val="nextTo"/>
        <c:crossAx val="330162728"/>
        <c:crosses val="autoZero"/>
        <c:auto val="1"/>
        <c:lblAlgn val="ctr"/>
        <c:lblOffset val="100"/>
        <c:noMultiLvlLbl val="0"/>
      </c:catAx>
      <c:valAx>
        <c:axId val="330162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3016633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accent6"/>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CFCE6A3-6C4A-4060-A694-462B5019338F}" type="datetimeFigureOut">
              <a:rPr lang="en-US" smtClean="0"/>
              <a:t>6/18/2019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D3DDA46-D67A-4F9A-8C33-B413BBCB5072}" type="slidenum">
              <a:rPr lang="en-US" smtClean="0"/>
              <a:t>‹#›</a:t>
            </a:fld>
            <a:endParaRPr lang="en-US" dirty="0"/>
          </a:p>
        </p:txBody>
      </p:sp>
    </p:spTree>
    <p:extLst>
      <p:ext uri="{BB962C8B-B14F-4D97-AF65-F5344CB8AC3E}">
        <p14:creationId xmlns:p14="http://schemas.microsoft.com/office/powerpoint/2010/main" val="3663565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latin typeface="Arial" panose="020B0604020202020204" pitchFamily="34" charset="0"/>
                <a:cs typeface="Arial" panose="020B0604020202020204" pitchFamily="34" charset="0"/>
              </a:rPr>
              <a:t>Before we get started, I’d like to go over a few items so you know how to participate in today’s event: </a:t>
            </a:r>
          </a:p>
          <a:p>
            <a:pPr defTabSz="931774">
              <a:defRPr/>
            </a:pPr>
            <a:endParaRPr lang="en-US" dirty="0">
              <a:solidFill>
                <a:prstClr val="black"/>
              </a:solidFill>
              <a:latin typeface="Arial" panose="020B0604020202020204" pitchFamily="34" charset="0"/>
              <a:cs typeface="Arial" panose="020B0604020202020204" pitchFamily="34" charset="0"/>
            </a:endParaRP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Here is a screen shot of the Attendee interface.  This is what you should see on your desktop.</a:t>
            </a:r>
          </a:p>
          <a:p>
            <a:pPr marL="228600" indent="-228600" defTabSz="931774">
              <a:buAutoNum type="arabicPeriod"/>
              <a:defRPr/>
            </a:pPr>
            <a:r>
              <a:rPr lang="en-US" dirty="0">
                <a:solidFill>
                  <a:prstClr val="black"/>
                </a:solidFill>
                <a:latin typeface="Arial" panose="020B0604020202020204" pitchFamily="34" charset="0"/>
                <a:cs typeface="Arial" panose="020B0604020202020204" pitchFamily="34" charset="0"/>
              </a:rPr>
              <a:t>In the center of the screen is the GoToWebinar Viewer where you will see the presentation.</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In the upper right hand corner is the GoToWebinar control panel where you can ask questions and select audio mode.  </a:t>
            </a:r>
          </a:p>
          <a:p>
            <a:pPr marL="228600" indent="-228600" defTabSz="931774">
              <a:buAutoNum type="arabicPeriod" startAt="3"/>
              <a:defRPr/>
            </a:pPr>
            <a:r>
              <a:rPr lang="en-US" dirty="0">
                <a:solidFill>
                  <a:prstClr val="black"/>
                </a:solidFill>
                <a:latin typeface="Arial" panose="020B0604020202020204" pitchFamily="34" charset="0"/>
                <a:cs typeface="Arial" panose="020B0604020202020204" pitchFamily="34" charset="0"/>
              </a:rPr>
              <a:t>If the Control Panel is closed you will see a slim red rectangle.  Click on the red arrow to expand the Control Panel.</a:t>
            </a:r>
          </a:p>
          <a:p>
            <a:pPr defTabSz="931774">
              <a:defRPr/>
            </a:pPr>
            <a:r>
              <a:rPr lang="en-US" dirty="0">
                <a:solidFill>
                  <a:prstClr val="black"/>
                </a:solidFill>
                <a:latin typeface="Arial" panose="020B0604020202020204" pitchFamily="34" charset="0"/>
                <a:cs typeface="Arial" panose="020B0604020202020204" pitchFamily="34" charset="0"/>
              </a:rPr>
              <a:t>5.   You will be listening to the presentation via your computer's speaker system by default.  If you prefer to join by phone, select the “Telephone” button in the audio pane and the dial-in information will be displayed.  This will place you in the “listen only” mode to hear the presentation.  </a:t>
            </a:r>
          </a:p>
          <a:p>
            <a:pPr marL="228600" indent="-228600" defTabSz="949426">
              <a:buAutoNum type="arabicPeriod" startAt="6"/>
              <a:defRPr/>
            </a:pPr>
            <a:r>
              <a:rPr lang="en-US" dirty="0">
                <a:solidFill>
                  <a:prstClr val="black"/>
                </a:solidFill>
              </a:rPr>
              <a:t>You may submit questions (via text) by typing your questions into the “Questions” pane of the control panel.  You may send in your questions at any time during the presentation.</a:t>
            </a:r>
          </a:p>
          <a:p>
            <a:pPr marL="228600" indent="-228600" defTabSz="949426">
              <a:buAutoNum type="arabicPeriod" startAt="6"/>
              <a:defRPr/>
            </a:pPr>
            <a:r>
              <a:rPr lang="en-US" b="0" dirty="0">
                <a:solidFill>
                  <a:prstClr val="black"/>
                </a:solidFill>
              </a:rPr>
              <a:t>Note:  </a:t>
            </a:r>
            <a:r>
              <a:rPr lang="en-US" dirty="0">
                <a:solidFill>
                  <a:prstClr val="black"/>
                </a:solidFill>
              </a:rPr>
              <a:t>The attendee control panel will collapse automatically when not in use.  To keep it open,  click the “View”, menu, and uncheck “Auto-hide Control Panel”.</a:t>
            </a:r>
            <a:endParaRPr lang="en-US"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96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55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21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99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09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95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96E3095-98F5-46AC-9EEE-5954F3AD394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279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DDA46-D67A-4F9A-8C33-B413BBCB5072}" type="slidenum">
              <a:rPr lang="en-US" smtClean="0"/>
              <a:t>23</a:t>
            </a:fld>
            <a:endParaRPr lang="en-US" dirty="0"/>
          </a:p>
        </p:txBody>
      </p:sp>
    </p:spTree>
    <p:extLst>
      <p:ext uri="{BB962C8B-B14F-4D97-AF65-F5344CB8AC3E}">
        <p14:creationId xmlns:p14="http://schemas.microsoft.com/office/powerpoint/2010/main" val="419483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F807F6-5BFC-4245-AA50-1EC3F7110788}"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09144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BC316-66ED-4EEA-9909-E0690F0E740D}"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45507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3B686A-3306-4E3B-989F-5883D184EB56}"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9163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576AB7-D098-493B-AB6B-8F44560FFE65}"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51236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9A2F7C-870E-43BE-A29C-E30D83D2BE6A}" type="datetime1">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343027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25014-0117-4AC6-B57C-E49C7CF4715B}"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04160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8FEFB1-F460-4FC7-AF19-4CA5531AAC97}" type="datetime1">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57038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102B34-9351-4B27-B129-0A4505250363}" type="datetime1">
              <a:rPr lang="en-US" smtClean="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124839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01E1-8F07-47F0-AA1A-B9CEDE60FB98}" type="datetime1">
              <a:rPr lang="en-US" smtClean="0"/>
              <a:t>6/18/2019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4150442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7868F2-94B6-46FE-A98F-D366DAE526B7}"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295694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4B55BA-6A72-41B8-8021-77EC74B1C016}" type="datetime1">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5EB908-D14B-4B79-9273-27B0AA618532}" type="slidenum">
              <a:rPr lang="en-US" smtClean="0"/>
              <a:t>‹#›</a:t>
            </a:fld>
            <a:endParaRPr lang="en-US" dirty="0"/>
          </a:p>
        </p:txBody>
      </p:sp>
    </p:spTree>
    <p:extLst>
      <p:ext uri="{BB962C8B-B14F-4D97-AF65-F5344CB8AC3E}">
        <p14:creationId xmlns:p14="http://schemas.microsoft.com/office/powerpoint/2010/main" val="79922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92098-3CC3-49D1-9E9C-012B45EADE3C}" type="datetime1">
              <a:rPr lang="en-US" smtClean="0"/>
              <a:t>6/18/2019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17378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EB908-D14B-4B79-9273-27B0AA618532}" type="slidenum">
              <a:rPr lang="en-US" smtClean="0"/>
              <a:t>‹#›</a:t>
            </a:fld>
            <a:endParaRPr lang="en-US" dirty="0"/>
          </a:p>
        </p:txBody>
      </p:sp>
    </p:spTree>
    <p:extLst>
      <p:ext uri="{BB962C8B-B14F-4D97-AF65-F5344CB8AC3E}">
        <p14:creationId xmlns:p14="http://schemas.microsoft.com/office/powerpoint/2010/main" val="23839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www.enrollchc.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dhs.pa.gov/communitypartners/informationforadvocatesandstakeholders/mltss" TargetMode="External"/><Relationship Id="rId5" Type="http://schemas.openxmlformats.org/officeDocument/2006/relationships/hyperlink" Target="http://www.healthchoices.pa.gov/" TargetMode="External"/><Relationship Id="rId4" Type="http://schemas.openxmlformats.org/officeDocument/2006/relationships/hyperlink" Target="http://listserv.dpw.state.pa.us/oltl-community-healthchoices.htm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14"/>
            <a:ext cx="12192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59" y="449705"/>
            <a:ext cx="5851282" cy="16894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075" y="5680535"/>
            <a:ext cx="1847850" cy="933450"/>
          </a:xfrm>
          <a:prstGeom prst="rect">
            <a:avLst/>
          </a:prstGeom>
        </p:spPr>
      </p:pic>
      <p:sp>
        <p:nvSpPr>
          <p:cNvPr id="8" name="TextBox 7"/>
          <p:cNvSpPr txBox="1"/>
          <p:nvPr/>
        </p:nvSpPr>
        <p:spPr>
          <a:xfrm>
            <a:off x="1421087" y="2848741"/>
            <a:ext cx="9027621" cy="1569660"/>
          </a:xfrm>
          <a:prstGeom prst="rect">
            <a:avLst/>
          </a:prstGeom>
          <a:noFill/>
        </p:spPr>
        <p:txBody>
          <a:bodyPr wrap="square" rtlCol="0">
            <a:spAutoFit/>
          </a:bodyPr>
          <a:lstStyle/>
          <a:p>
            <a:pPr algn="ctr"/>
            <a:r>
              <a:rPr lang="en-US" sz="4000" b="1" dirty="0">
                <a:solidFill>
                  <a:schemeClr val="bg1"/>
                </a:solidFill>
                <a:latin typeface="Arial Black" panose="020B0A04020102020204" pitchFamily="34" charset="0"/>
              </a:rPr>
              <a:t>Third Thursday Webinar</a:t>
            </a:r>
            <a:endParaRPr lang="en-US" sz="2800" b="1" dirty="0">
              <a:solidFill>
                <a:schemeClr val="bg1"/>
              </a:solidFill>
              <a:latin typeface="Arial Black" panose="020B0A04020102020204" pitchFamily="34" charset="0"/>
            </a:endParaRPr>
          </a:p>
          <a:p>
            <a:pPr algn="ctr"/>
            <a:endParaRPr lang="en-US" sz="2800" b="1" dirty="0">
              <a:solidFill>
                <a:schemeClr val="bg1"/>
              </a:solidFill>
              <a:latin typeface="Arial Black" panose="020B0A04020102020204" pitchFamily="34" charset="0"/>
            </a:endParaRPr>
          </a:p>
          <a:p>
            <a:pPr algn="ctr"/>
            <a:r>
              <a:rPr lang="en-US" sz="2800" b="1" dirty="0">
                <a:solidFill>
                  <a:schemeClr val="bg1"/>
                </a:solidFill>
                <a:latin typeface="Arial Black" panose="020B0A04020102020204" pitchFamily="34" charset="0"/>
              </a:rPr>
              <a:t>June 20, 2019</a:t>
            </a:r>
            <a:endParaRPr lang="en-US" sz="2400" dirty="0">
              <a:solidFill>
                <a:schemeClr val="bg1"/>
              </a:solidFill>
              <a:latin typeface="Arial Black" panose="020B0A04020102020204" pitchFamily="34" charset="0"/>
            </a:endParaRPr>
          </a:p>
        </p:txBody>
      </p:sp>
      <p:cxnSp>
        <p:nvCxnSpPr>
          <p:cNvPr id="10" name="Straight Connector 9"/>
          <p:cNvCxnSpPr/>
          <p:nvPr/>
        </p:nvCxnSpPr>
        <p:spPr>
          <a:xfrm flipH="1">
            <a:off x="282633"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72919" y="6424525"/>
            <a:ext cx="47964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85EB908-D14B-4B79-9273-27B0AA618532}" type="slidenum">
              <a:rPr lang="en-US" smtClean="0"/>
              <a:t>1</a:t>
            </a:fld>
            <a:endParaRPr lang="en-US" dirty="0"/>
          </a:p>
        </p:txBody>
      </p:sp>
      <p:sp>
        <p:nvSpPr>
          <p:cNvPr id="5" name="TextBox 4">
            <a:extLst>
              <a:ext uri="{FF2B5EF4-FFF2-40B4-BE49-F238E27FC236}">
                <a16:creationId xmlns:a16="http://schemas.microsoft.com/office/drawing/2014/main" id="{9FA1962B-A79C-4DFD-A78E-D11B5B7C6508}"/>
              </a:ext>
            </a:extLst>
          </p:cNvPr>
          <p:cNvSpPr txBox="1"/>
          <p:nvPr/>
        </p:nvSpPr>
        <p:spPr>
          <a:xfrm>
            <a:off x="7072919" y="5192785"/>
            <a:ext cx="4280881"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5371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27,730</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68%</a:t>
            </a:r>
          </a:p>
          <a:p>
            <a:r>
              <a:rPr lang="en-US" sz="2800" dirty="0">
                <a:latin typeface="Arial Black" panose="020B0A04020102020204" pitchFamily="34" charset="0"/>
              </a:rPr>
              <a:t>18,737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15%</a:t>
            </a:r>
          </a:p>
          <a:p>
            <a:pPr algn="r"/>
            <a:r>
              <a:rPr lang="en-US" sz="2800" dirty="0">
                <a:latin typeface="Arial Black" panose="020B0A04020102020204" pitchFamily="34" charset="0"/>
              </a:rPr>
              <a:t>4,053</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13%</a:t>
            </a:r>
          </a:p>
          <a:p>
            <a:r>
              <a:rPr lang="en-US" sz="2800" dirty="0">
                <a:latin typeface="Arial Black" panose="020B0A04020102020204" pitchFamily="34" charset="0"/>
              </a:rPr>
              <a:t>3,671</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4%</a:t>
            </a:r>
          </a:p>
          <a:p>
            <a:pPr algn="r"/>
            <a:r>
              <a:rPr lang="en-US" sz="2800" dirty="0">
                <a:latin typeface="Arial Black" panose="020B0A04020102020204" pitchFamily="34" charset="0"/>
              </a:rPr>
              <a:t>1,080</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&lt;1%</a:t>
            </a:r>
          </a:p>
          <a:p>
            <a:pPr algn="r"/>
            <a:r>
              <a:rPr lang="en-US" sz="2800" dirty="0">
                <a:latin typeface="Arial Black" panose="020B0A04020102020204" pitchFamily="34" charset="0"/>
              </a:rPr>
              <a:t>189</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9047018" y="1094509"/>
            <a:ext cx="1456871" cy="112278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337965" y="3103415"/>
            <a:ext cx="1165925" cy="115095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181823" y="4568253"/>
            <a:ext cx="1652433" cy="5994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59894"/>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10</a:t>
            </a:fld>
            <a:endParaRPr lang="en-US" dirty="0"/>
          </a:p>
        </p:txBody>
      </p:sp>
      <p:sp>
        <p:nvSpPr>
          <p:cNvPr id="8" name="Rectangle 7"/>
          <p:cNvSpPr/>
          <p:nvPr/>
        </p:nvSpPr>
        <p:spPr>
          <a:xfrm>
            <a:off x="474836" y="189662"/>
            <a:ext cx="7062767"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NORTHWEST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4254371"/>
            <a:ext cx="4593239" cy="1815882"/>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NORTHWEST COUNTIES:</a:t>
            </a:r>
          </a:p>
          <a:p>
            <a:r>
              <a:rPr lang="en-US" sz="2200" dirty="0">
                <a:latin typeface="+mj-lt"/>
              </a:rPr>
              <a:t>Cameron, Clarion, Clearfield, Crawford, Elk, Erie, Forest, Jefferson, McKean, Mercer, Potter, Venango, Warren</a:t>
            </a:r>
          </a:p>
          <a:p>
            <a:endParaRPr lang="en-US" sz="2400" dirty="0"/>
          </a:p>
        </p:txBody>
      </p:sp>
    </p:spTree>
    <p:extLst>
      <p:ext uri="{BB962C8B-B14F-4D97-AF65-F5344CB8AC3E}">
        <p14:creationId xmlns:p14="http://schemas.microsoft.com/office/powerpoint/2010/main" val="169166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49,195</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1809758" y="2217293"/>
            <a:ext cx="2360601"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71%</a:t>
            </a:r>
          </a:p>
          <a:p>
            <a:r>
              <a:rPr lang="en-US" sz="2800" dirty="0">
                <a:latin typeface="Arial Black" panose="020B0A04020102020204" pitchFamily="34" charset="0"/>
              </a:rPr>
              <a:t>34,727</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17%</a:t>
            </a:r>
          </a:p>
          <a:p>
            <a:pPr algn="r"/>
            <a:r>
              <a:rPr lang="en-US" sz="2800" dirty="0">
                <a:latin typeface="Arial Black" panose="020B0A04020102020204" pitchFamily="34" charset="0"/>
              </a:rPr>
              <a:t>8,397</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9%</a:t>
            </a:r>
          </a:p>
          <a:p>
            <a:r>
              <a:rPr lang="en-US" sz="2800" dirty="0">
                <a:latin typeface="Arial Black" panose="020B0A04020102020204" pitchFamily="34" charset="0"/>
              </a:rPr>
              <a:t>4,664</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2%</a:t>
            </a:r>
          </a:p>
          <a:p>
            <a:pPr algn="r"/>
            <a:r>
              <a:rPr lang="en-US" sz="2800" dirty="0">
                <a:latin typeface="Arial Black" panose="020B0A04020102020204" pitchFamily="34" charset="0"/>
              </a:rPr>
              <a:t>1,007</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400</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66800"/>
            <a:ext cx="1552835" cy="1022060"/>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90585" y="4184074"/>
            <a:ext cx="1443668" cy="997527"/>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269673" y="2818330"/>
            <a:ext cx="157306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11</a:t>
            </a:fld>
            <a:endParaRPr lang="en-US" dirty="0"/>
          </a:p>
        </p:txBody>
      </p:sp>
      <p:sp>
        <p:nvSpPr>
          <p:cNvPr id="8" name="Rectangle 7"/>
          <p:cNvSpPr/>
          <p:nvPr/>
        </p:nvSpPr>
        <p:spPr>
          <a:xfrm>
            <a:off x="474836" y="189662"/>
            <a:ext cx="6971396"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NORTHEAST</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564819"/>
            <a:ext cx="4807004" cy="2831544"/>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NORTHEAST COUNTIES:</a:t>
            </a:r>
          </a:p>
          <a:p>
            <a:r>
              <a:rPr lang="en-US" sz="2200" dirty="0">
                <a:latin typeface="+mj-lt"/>
              </a:rPr>
              <a:t>Bradford, Carbon, Centre, Clinton, Columbia, Juniata, Lackawanna, </a:t>
            </a:r>
          </a:p>
          <a:p>
            <a:r>
              <a:rPr lang="en-US" sz="2200" dirty="0">
                <a:latin typeface="+mj-lt"/>
              </a:rPr>
              <a:t>Luzerne, Lycoming, Mifflin, Monroe, Montour, Northumberland, Pike, Schuylkill, Snyder, Sullivan, Susquehanna, Tioga, Union, Wayne, Wyoming</a:t>
            </a:r>
          </a:p>
          <a:p>
            <a:endParaRPr lang="en-US" sz="2400" dirty="0"/>
          </a:p>
        </p:txBody>
      </p:sp>
    </p:spTree>
    <p:extLst>
      <p:ext uri="{BB962C8B-B14F-4D97-AF65-F5344CB8AC3E}">
        <p14:creationId xmlns:p14="http://schemas.microsoft.com/office/powerpoint/2010/main" val="3293537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PHASE 3 PROVIDER SESSIONS</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301484"/>
            <a:ext cx="10917382" cy="4446586"/>
          </a:xfrm>
          <a:prstGeom prst="rect">
            <a:avLst/>
          </a:prstGeom>
        </p:spPr>
        <p:txBody>
          <a:bodyPr>
            <a:noAutofit/>
          </a:bodyPr>
          <a:lstStyle/>
          <a:p>
            <a:pPr marL="342900" lvl="1" indent="-342900">
              <a:lnSpc>
                <a:spcPct val="100000"/>
              </a:lnSpc>
              <a:defRPr/>
            </a:pPr>
            <a:r>
              <a:rPr lang="en-US" sz="1800" dirty="0">
                <a:solidFill>
                  <a:sysClr val="windowText" lastClr="000000"/>
                </a:solidFill>
                <a:latin typeface="Arial"/>
                <a:ea typeface="ＭＳ Ｐゴシック" pitchFamily="-106" charset="-128"/>
                <a:cs typeface="Arial" charset="0"/>
              </a:rPr>
              <a:t>Lehigh/Capital Zone:</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OLTL conducted Provider Workshops in Harrisburg, Shippensburg, </a:t>
            </a:r>
            <a:br>
              <a:rPr lang="en-US" sz="1800" dirty="0">
                <a:solidFill>
                  <a:sysClr val="windowText" lastClr="000000"/>
                </a:solidFill>
                <a:latin typeface="Arial"/>
                <a:ea typeface="ＭＳ Ｐゴシック" pitchFamily="-106" charset="-128"/>
                <a:cs typeface="Arial" charset="0"/>
              </a:rPr>
            </a:br>
            <a:r>
              <a:rPr lang="en-US" sz="1800" dirty="0">
                <a:solidFill>
                  <a:sysClr val="windowText" lastClr="000000"/>
                </a:solidFill>
                <a:latin typeface="Arial"/>
                <a:ea typeface="ＭＳ Ｐゴシック" pitchFamily="-106" charset="-128"/>
                <a:cs typeface="Arial" charset="0"/>
              </a:rPr>
              <a:t>and Kutztown.</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 Transportation Summit was also held in Kutztown.</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Approximately 600 people attended.</a:t>
            </a:r>
          </a:p>
          <a:p>
            <a:pPr marL="342900" lvl="1" indent="-342900">
              <a:lnSpc>
                <a:spcPct val="100000"/>
              </a:lnSpc>
              <a:defRPr/>
            </a:pPr>
            <a:r>
              <a:rPr lang="en-US" sz="1800" dirty="0">
                <a:solidFill>
                  <a:sysClr val="windowText" lastClr="000000"/>
                </a:solidFill>
                <a:latin typeface="Arial"/>
                <a:ea typeface="ＭＳ Ｐゴシック" pitchFamily="-106" charset="-128"/>
                <a:cs typeface="Arial" charset="0"/>
              </a:rPr>
              <a:t>Northwest Zone:</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OLTL conducted Provider Workshops in Edinboro, Lock Haven, and Bradford. </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 Transportation Summit was also held in Bradford.</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Approximately 420 people attended.</a:t>
            </a:r>
          </a:p>
          <a:p>
            <a:pPr marL="342900" lvl="1" indent="-342900">
              <a:lnSpc>
                <a:spcPct val="100000"/>
              </a:lnSpc>
              <a:defRPr/>
            </a:pPr>
            <a:r>
              <a:rPr lang="en-US" sz="1800" dirty="0">
                <a:solidFill>
                  <a:sysClr val="windowText" lastClr="000000"/>
                </a:solidFill>
                <a:latin typeface="Arial"/>
                <a:ea typeface="ＭＳ Ｐゴシック" pitchFamily="-106" charset="-128"/>
                <a:cs typeface="Arial" charset="0"/>
              </a:rPr>
              <a:t>Northeast Zone</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OLTL conducted Provider Workshops in East Stroudsburg, Scranton, </a:t>
            </a:r>
            <a:br>
              <a:rPr lang="en-US" sz="1800" dirty="0">
                <a:solidFill>
                  <a:sysClr val="windowText" lastClr="000000"/>
                </a:solidFill>
                <a:latin typeface="Arial"/>
                <a:ea typeface="ＭＳ Ｐゴシック" pitchFamily="-106" charset="-128"/>
                <a:cs typeface="Arial" charset="0"/>
              </a:rPr>
            </a:br>
            <a:r>
              <a:rPr lang="en-US" sz="1800" dirty="0">
                <a:solidFill>
                  <a:sysClr val="windowText" lastClr="000000"/>
                </a:solidFill>
                <a:latin typeface="Arial"/>
                <a:ea typeface="ＭＳ Ｐゴシック" pitchFamily="-106" charset="-128"/>
                <a:cs typeface="Arial" charset="0"/>
              </a:rPr>
              <a:t>and Bloomsburg.</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 Transportation Summit was also held in Bloomsburg.</a:t>
            </a:r>
          </a:p>
          <a:p>
            <a:pPr marL="800100" lvl="2" indent="-342900">
              <a:lnSpc>
                <a:spcPct val="100000"/>
              </a:lnSpc>
              <a:defRPr/>
            </a:pPr>
            <a:r>
              <a:rPr lang="en-US" sz="1800" dirty="0">
                <a:solidFill>
                  <a:sysClr val="windowText" lastClr="000000"/>
                </a:solidFill>
                <a:latin typeface="Arial"/>
                <a:ea typeface="ＭＳ Ｐゴシック" pitchFamily="-106" charset="-128"/>
                <a:cs typeface="Arial" charset="0"/>
              </a:rPr>
              <a:t>Approximately 520 people attended.</a:t>
            </a:r>
          </a:p>
        </p:txBody>
      </p:sp>
      <p:sp>
        <p:nvSpPr>
          <p:cNvPr id="2" name="Slide Number Placeholder 1"/>
          <p:cNvSpPr>
            <a:spLocks noGrp="1"/>
          </p:cNvSpPr>
          <p:nvPr>
            <p:ph type="sldNum" sz="quarter" idx="12"/>
          </p:nvPr>
        </p:nvSpPr>
        <p:spPr/>
        <p:txBody>
          <a:bodyPr/>
          <a:lstStyle/>
          <a:p>
            <a:fld id="{C85EB908-D14B-4B79-9273-27B0AA618532}" type="slidenum">
              <a:rPr lang="en-US" smtClean="0"/>
              <a:t>12</a:t>
            </a:fld>
            <a:endParaRPr lang="en-US" dirty="0"/>
          </a:p>
        </p:txBody>
      </p:sp>
    </p:spTree>
    <p:extLst>
      <p:ext uri="{BB962C8B-B14F-4D97-AF65-F5344CB8AC3E}">
        <p14:creationId xmlns:p14="http://schemas.microsoft.com/office/powerpoint/2010/main" val="101357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TRANSPORTATION SUMMITS</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375225"/>
            <a:ext cx="10917382" cy="4446586"/>
          </a:xfrm>
          <a:prstGeom prst="rect">
            <a:avLst/>
          </a:prstGeom>
        </p:spPr>
        <p:txBody>
          <a:bodyPr>
            <a:noAutofit/>
          </a:bodyPr>
          <a:lstStyle/>
          <a:p>
            <a:pPr marL="342900" lvl="1" indent="-342900" fontAlgn="auto">
              <a:lnSpc>
                <a:spcPct val="100000"/>
              </a:lnSpc>
              <a:spcAft>
                <a:spcPts val="0"/>
              </a:spcAft>
            </a:pPr>
            <a:r>
              <a:rPr lang="en-US" dirty="0">
                <a:solidFill>
                  <a:prstClr val="black"/>
                </a:solidFill>
              </a:rPr>
              <a:t>Key Takeaways</a:t>
            </a:r>
          </a:p>
          <a:p>
            <a:pPr marL="800100" lvl="2" indent="-342900" fontAlgn="auto">
              <a:lnSpc>
                <a:spcPct val="100000"/>
              </a:lnSpc>
              <a:spcAft>
                <a:spcPts val="0"/>
              </a:spcAft>
            </a:pPr>
            <a:r>
              <a:rPr lang="en-US" sz="2400" dirty="0">
                <a:solidFill>
                  <a:prstClr val="black"/>
                </a:solidFill>
              </a:rPr>
              <a:t>Evaluate potential areas for innovation to support the </a:t>
            </a:r>
            <a:br>
              <a:rPr lang="en-US" sz="2400" dirty="0">
                <a:solidFill>
                  <a:prstClr val="black"/>
                </a:solidFill>
              </a:rPr>
            </a:br>
            <a:r>
              <a:rPr lang="en-US" sz="2400" dirty="0">
                <a:solidFill>
                  <a:prstClr val="black"/>
                </a:solidFill>
              </a:rPr>
              <a:t>informal transportation supports currently being provided </a:t>
            </a:r>
            <a:br>
              <a:rPr lang="en-US" sz="2400" dirty="0">
                <a:solidFill>
                  <a:prstClr val="black"/>
                </a:solidFill>
              </a:rPr>
            </a:br>
            <a:r>
              <a:rPr lang="en-US" sz="2400" dirty="0">
                <a:solidFill>
                  <a:prstClr val="black"/>
                </a:solidFill>
              </a:rPr>
              <a:t>by direct care workers.</a:t>
            </a:r>
          </a:p>
          <a:p>
            <a:pPr marL="800100" lvl="2" indent="-342900" fontAlgn="auto">
              <a:lnSpc>
                <a:spcPct val="100000"/>
              </a:lnSpc>
              <a:spcAft>
                <a:spcPts val="0"/>
              </a:spcAft>
            </a:pPr>
            <a:r>
              <a:rPr lang="en-US" sz="2400" dirty="0">
                <a:solidFill>
                  <a:prstClr val="black"/>
                </a:solidFill>
              </a:rPr>
              <a:t>Continue to facilitate discussion to ensure MCOs, providers, </a:t>
            </a:r>
            <a:br>
              <a:rPr lang="en-US" sz="2400" dirty="0">
                <a:solidFill>
                  <a:prstClr val="black"/>
                </a:solidFill>
              </a:rPr>
            </a:br>
            <a:r>
              <a:rPr lang="en-US" sz="2400" dirty="0">
                <a:solidFill>
                  <a:prstClr val="black"/>
                </a:solidFill>
              </a:rPr>
              <a:t>and other stakeholders understand the various transportation </a:t>
            </a:r>
            <a:br>
              <a:rPr lang="en-US" sz="2400" dirty="0">
                <a:solidFill>
                  <a:prstClr val="black"/>
                </a:solidFill>
              </a:rPr>
            </a:br>
            <a:r>
              <a:rPr lang="en-US" sz="2400" dirty="0">
                <a:solidFill>
                  <a:prstClr val="black"/>
                </a:solidFill>
              </a:rPr>
              <a:t>resources offered through Commonwealth programs.</a:t>
            </a:r>
          </a:p>
          <a:p>
            <a:pPr marL="800100" lvl="2" indent="-342900" fontAlgn="auto">
              <a:lnSpc>
                <a:spcPct val="100000"/>
              </a:lnSpc>
              <a:spcAft>
                <a:spcPts val="0"/>
              </a:spcAft>
            </a:pPr>
            <a:r>
              <a:rPr lang="en-US" sz="2400" dirty="0">
                <a:solidFill>
                  <a:prstClr val="black"/>
                </a:solidFill>
              </a:rPr>
              <a:t>Increase communication to service coordinators regarding </a:t>
            </a:r>
            <a:br>
              <a:rPr lang="en-US" sz="2400" dirty="0">
                <a:solidFill>
                  <a:prstClr val="black"/>
                </a:solidFill>
              </a:rPr>
            </a:br>
            <a:r>
              <a:rPr lang="en-US" sz="2400" dirty="0">
                <a:solidFill>
                  <a:prstClr val="black"/>
                </a:solidFill>
              </a:rPr>
              <a:t>the role of the transportation brokers in CHC.</a:t>
            </a:r>
          </a:p>
        </p:txBody>
      </p:sp>
      <p:sp>
        <p:nvSpPr>
          <p:cNvPr id="2" name="Slide Number Placeholder 1"/>
          <p:cNvSpPr>
            <a:spLocks noGrp="1"/>
          </p:cNvSpPr>
          <p:nvPr>
            <p:ph type="sldNum" sz="quarter" idx="12"/>
          </p:nvPr>
        </p:nvSpPr>
        <p:spPr/>
        <p:txBody>
          <a:bodyPr/>
          <a:lstStyle/>
          <a:p>
            <a:fld id="{C85EB908-D14B-4B79-9273-27B0AA618532}" type="slidenum">
              <a:rPr lang="en-US" smtClean="0"/>
              <a:t>13</a:t>
            </a:fld>
            <a:endParaRPr lang="en-US" dirty="0"/>
          </a:p>
        </p:txBody>
      </p:sp>
    </p:spTree>
    <p:extLst>
      <p:ext uri="{BB962C8B-B14F-4D97-AF65-F5344CB8AC3E}">
        <p14:creationId xmlns:p14="http://schemas.microsoft.com/office/powerpoint/2010/main" val="777940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PHASE 3 TIMELINE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469139" y="1457594"/>
            <a:ext cx="11253722" cy="4832092"/>
          </a:xfrm>
          <a:prstGeom prst="rect">
            <a:avLst/>
          </a:prstGeom>
          <a:noFill/>
        </p:spPr>
        <p:txBody>
          <a:bodyPr wrap="square" rtlCol="0" anchor="ctr">
            <a:spAutoFit/>
          </a:bodyPr>
          <a:lstStyle/>
          <a:p>
            <a:pPr marL="342900" indent="-342900">
              <a:buFont typeface="Wingdings" panose="05000000000000000000" pitchFamily="2" charset="2"/>
              <a:buChar char="Ø"/>
              <a:defRPr/>
            </a:pPr>
            <a:r>
              <a:rPr lang="en-US" sz="2800" dirty="0"/>
              <a:t>July-August</a:t>
            </a:r>
          </a:p>
          <a:p>
            <a:pPr marL="1257300" lvl="2" indent="-342900">
              <a:buFont typeface="Wingdings" panose="05000000000000000000" pitchFamily="2" charset="2"/>
              <a:buChar char="Ø"/>
              <a:defRPr/>
            </a:pPr>
            <a:r>
              <a:rPr lang="en-US" sz="2800" dirty="0">
                <a:latin typeface="+mj-lt"/>
              </a:rPr>
              <a:t>July 15: Initial Participant Touchpoint Flyer and LIFE Program Flyer</a:t>
            </a:r>
          </a:p>
          <a:p>
            <a:pPr marL="1257300" lvl="2" indent="-342900">
              <a:buFont typeface="Wingdings" panose="05000000000000000000" pitchFamily="2" charset="2"/>
              <a:buChar char="Ø"/>
              <a:defRPr/>
            </a:pPr>
            <a:r>
              <a:rPr lang="en-US" sz="2800" dirty="0">
                <a:latin typeface="+mj-lt"/>
              </a:rPr>
              <a:t>August 1: Aging Well Mailer</a:t>
            </a:r>
          </a:p>
          <a:p>
            <a:pPr marL="1257300" lvl="2" indent="-342900">
              <a:buFont typeface="Wingdings" panose="05000000000000000000" pitchFamily="2" charset="2"/>
              <a:buChar char="Ø"/>
              <a:defRPr/>
            </a:pPr>
            <a:r>
              <a:rPr lang="en-US" sz="2800" dirty="0">
                <a:latin typeface="+mj-lt"/>
              </a:rPr>
              <a:t>August 19-30: Round 1 Pre-Transition Notices</a:t>
            </a:r>
          </a:p>
          <a:p>
            <a:pPr marL="342900" indent="-342900">
              <a:buFont typeface="Wingdings" panose="05000000000000000000" pitchFamily="2" charset="2"/>
              <a:buChar char="Ø"/>
              <a:defRPr/>
            </a:pPr>
            <a:r>
              <a:rPr lang="en-US" sz="2800" dirty="0"/>
              <a:t>September-October</a:t>
            </a:r>
          </a:p>
          <a:p>
            <a:pPr marL="1257300" lvl="2" indent="-342900">
              <a:buFont typeface="Wingdings" panose="05000000000000000000" pitchFamily="2" charset="2"/>
              <a:buChar char="Ø"/>
              <a:defRPr/>
            </a:pPr>
            <a:r>
              <a:rPr lang="en-US" sz="2800" dirty="0">
                <a:latin typeface="+mj-lt"/>
              </a:rPr>
              <a:t>Participant Information Sessions</a:t>
            </a:r>
          </a:p>
          <a:p>
            <a:pPr marL="1257300" lvl="2" indent="-342900">
              <a:buFont typeface="Wingdings" panose="05000000000000000000" pitchFamily="2" charset="2"/>
              <a:buChar char="Ø"/>
              <a:defRPr/>
            </a:pPr>
            <a:r>
              <a:rPr lang="en-US" sz="2800" dirty="0">
                <a:latin typeface="+mj-lt"/>
              </a:rPr>
              <a:t>Provider Sessions</a:t>
            </a:r>
          </a:p>
          <a:p>
            <a:pPr marL="1257300" lvl="2" indent="-342900">
              <a:buFont typeface="Wingdings" panose="05000000000000000000" pitchFamily="2" charset="2"/>
              <a:buChar char="Ø"/>
              <a:defRPr/>
            </a:pPr>
            <a:r>
              <a:rPr lang="en-US" sz="2800" dirty="0">
                <a:latin typeface="+mj-lt"/>
              </a:rPr>
              <a:t>Round 1, 2, &amp; 3 Enrollment Packets</a:t>
            </a:r>
          </a:p>
          <a:p>
            <a:pPr marL="1257300" lvl="2" indent="-342900">
              <a:buFont typeface="Wingdings" panose="05000000000000000000" pitchFamily="2" charset="2"/>
              <a:buChar char="Ø"/>
              <a:defRPr/>
            </a:pPr>
            <a:r>
              <a:rPr lang="en-US" sz="2800" dirty="0">
                <a:latin typeface="+mj-lt"/>
              </a:rPr>
              <a:t>Round 2 &amp; 3 Pre-Transition Notices</a:t>
            </a:r>
          </a:p>
          <a:p>
            <a:pPr marL="342900" indent="-342900">
              <a:buFont typeface="Wingdings" panose="05000000000000000000" pitchFamily="2" charset="2"/>
              <a:buChar char="Ø"/>
              <a:defRPr/>
            </a:pPr>
            <a:endParaRPr lang="en-US" sz="2800" dirty="0">
              <a:latin typeface="+mj-lt"/>
            </a:endParaRPr>
          </a:p>
          <a:p>
            <a:pPr marL="342900" indent="-342900">
              <a:buFont typeface="Wingdings" panose="05000000000000000000" pitchFamily="2" charset="2"/>
              <a:buChar char="Ø"/>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85578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sz="3000" b="1" dirty="0">
                <a:solidFill>
                  <a:srgbClr val="002060"/>
                </a:solidFill>
                <a:latin typeface="Arial Black" panose="020B0A04020102020204" pitchFamily="34" charset="0"/>
              </a:rPr>
              <a:t>PHASE 3 TIMELINE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532015" y="1537400"/>
            <a:ext cx="11253722" cy="3539430"/>
          </a:xfrm>
          <a:prstGeom prst="rect">
            <a:avLst/>
          </a:prstGeom>
          <a:noFill/>
        </p:spPr>
        <p:txBody>
          <a:bodyPr wrap="square" rtlCol="0" anchor="ctr">
            <a:spAutoFit/>
          </a:bodyPr>
          <a:lstStyle/>
          <a:p>
            <a:pPr lvl="1">
              <a:defRPr/>
            </a:pPr>
            <a:endParaRPr lang="en-US" sz="2800" dirty="0">
              <a:latin typeface="+mj-lt"/>
            </a:endParaRPr>
          </a:p>
          <a:p>
            <a:pPr marL="342900" indent="-342900">
              <a:buFont typeface="Wingdings" panose="05000000000000000000" pitchFamily="2" charset="2"/>
              <a:buChar char="Ø"/>
              <a:defRPr/>
            </a:pPr>
            <a:r>
              <a:rPr lang="en-US" sz="2800" b="1" dirty="0">
                <a:latin typeface="+mj-lt"/>
              </a:rPr>
              <a:t>November-December</a:t>
            </a:r>
          </a:p>
          <a:p>
            <a:pPr marL="800100" lvl="1" indent="-342900">
              <a:buFont typeface="Wingdings" panose="05000000000000000000" pitchFamily="2" charset="2"/>
              <a:buChar char="Ø"/>
              <a:defRPr/>
            </a:pPr>
            <a:r>
              <a:rPr lang="en-US" sz="2800" dirty="0">
                <a:latin typeface="+mj-lt"/>
              </a:rPr>
              <a:t>Phase 3</a:t>
            </a:r>
          </a:p>
          <a:p>
            <a:pPr marL="1257300" lvl="2" indent="-342900">
              <a:buFont typeface="Wingdings" panose="05000000000000000000" pitchFamily="2" charset="2"/>
              <a:buChar char="Ø"/>
              <a:defRPr/>
            </a:pPr>
            <a:r>
              <a:rPr lang="en-US" sz="2800" dirty="0">
                <a:latin typeface="+mj-lt"/>
              </a:rPr>
              <a:t>November 13 Last Day for Plan Selection Before Auto-Assignment</a:t>
            </a:r>
          </a:p>
          <a:p>
            <a:pPr marL="1257300" lvl="2" indent="-342900">
              <a:buFont typeface="Wingdings" panose="05000000000000000000" pitchFamily="2" charset="2"/>
              <a:buChar char="Ø"/>
              <a:defRPr/>
            </a:pPr>
            <a:r>
              <a:rPr lang="en-US" sz="2800" dirty="0">
                <a:latin typeface="+mj-lt"/>
              </a:rPr>
              <a:t>December 20 Last Day for Plan Selection Effective January 1</a:t>
            </a:r>
          </a:p>
          <a:p>
            <a:pPr lvl="2">
              <a:defRPr/>
            </a:pPr>
            <a:endParaRPr lang="en-US" sz="2800" dirty="0">
              <a:latin typeface="+mj-lt"/>
            </a:endParaRPr>
          </a:p>
          <a:p>
            <a:pPr marL="342900" indent="-342900">
              <a:buFont typeface="Wingdings" panose="05000000000000000000" pitchFamily="2" charset="2"/>
              <a:buChar char="Ø"/>
              <a:defRPr/>
            </a:pPr>
            <a:r>
              <a:rPr lang="en-US" sz="2800" b="1" dirty="0">
                <a:latin typeface="+mj-lt"/>
              </a:rPr>
              <a:t>January 1, 2020 – CHC Phase 3 Implementation</a:t>
            </a:r>
          </a:p>
          <a:p>
            <a:pPr marL="800100" lvl="1" indent="-342900">
              <a:buFont typeface="Wingdings" panose="05000000000000000000" pitchFamily="2" charset="2"/>
              <a:buChar char="Ø"/>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9531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9277" r="50088" b="5662"/>
          <a:stretch/>
        </p:blipFill>
        <p:spPr>
          <a:xfrm>
            <a:off x="621895" y="179760"/>
            <a:ext cx="10198354" cy="53769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6" name="Rectangle 5"/>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8" name="Rectangle 7"/>
          <p:cNvSpPr/>
          <p:nvPr/>
        </p:nvSpPr>
        <p:spPr>
          <a:xfrm>
            <a:off x="0" y="331833"/>
            <a:ext cx="276225" cy="3931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Slide Number Placeholder 1"/>
          <p:cNvSpPr>
            <a:spLocks noGrp="1"/>
          </p:cNvSpPr>
          <p:nvPr>
            <p:ph type="sldNum" sz="quarter" idx="12"/>
          </p:nvPr>
        </p:nvSpPr>
        <p:spPr>
          <a:xfrm>
            <a:off x="9042538" y="624103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22</a:t>
            </a:r>
          </a:p>
        </p:txBody>
      </p:sp>
      <p:sp>
        <p:nvSpPr>
          <p:cNvPr id="17" name="Left Arrow 16"/>
          <p:cNvSpPr/>
          <p:nvPr/>
        </p:nvSpPr>
        <p:spPr>
          <a:xfrm>
            <a:off x="5647035" y="4543525"/>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Left Arrow 17"/>
          <p:cNvSpPr/>
          <p:nvPr/>
        </p:nvSpPr>
        <p:spPr>
          <a:xfrm>
            <a:off x="6748871" y="4749948"/>
            <a:ext cx="1013460" cy="47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5"/>
          <p:cNvSpPr>
            <a:spLocks noGrp="1"/>
          </p:cNvSpPr>
          <p:nvPr>
            <p:ph sz="quarter" idx="4294967295"/>
          </p:nvPr>
        </p:nvSpPr>
        <p:spPr>
          <a:xfrm>
            <a:off x="1479010" y="5470977"/>
            <a:ext cx="8484124" cy="653607"/>
          </a:xfrm>
          <a:prstGeom prst="rect">
            <a:avLst/>
          </a:prstGeom>
          <a:solidFill>
            <a:schemeClr val="bg1"/>
          </a:solidFill>
        </p:spPr>
        <p:txBody>
          <a:bodyPr>
            <a:noAutofit/>
          </a:bodyPr>
          <a:lstStyle/>
          <a:p>
            <a:pPr marL="0" indent="0" algn="ctr">
              <a:lnSpc>
                <a:spcPct val="100000"/>
              </a:lnSpc>
              <a:buNone/>
            </a:pPr>
            <a:r>
              <a:rPr lang="en-US" sz="4000" dirty="0">
                <a:latin typeface="Arial Black" panose="020B0A04020102020204" pitchFamily="34" charset="0"/>
              </a:rPr>
              <a:t>www.HealthChoices.pa.gov</a:t>
            </a:r>
          </a:p>
        </p:txBody>
      </p:sp>
    </p:spTree>
    <p:extLst>
      <p:ext uri="{BB962C8B-B14F-4D97-AF65-F5344CB8AC3E}">
        <p14:creationId xmlns:p14="http://schemas.microsoft.com/office/powerpoint/2010/main" val="11756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49939" y="3283785"/>
            <a:ext cx="9087539"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FED UPDATES</a:t>
            </a:r>
          </a:p>
        </p:txBody>
      </p:sp>
      <p:sp>
        <p:nvSpPr>
          <p:cNvPr id="2" name="Left Bracket 1"/>
          <p:cNvSpPr/>
          <p:nvPr/>
        </p:nvSpPr>
        <p:spPr>
          <a:xfrm>
            <a:off x="2059142" y="2626581"/>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670938" y="2591255"/>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17</a:t>
            </a:fld>
            <a:endParaRPr lang="en-US" dirty="0"/>
          </a:p>
        </p:txBody>
      </p:sp>
    </p:spTree>
    <p:extLst>
      <p:ext uri="{BB962C8B-B14F-4D97-AF65-F5344CB8AC3E}">
        <p14:creationId xmlns:p14="http://schemas.microsoft.com/office/powerpoint/2010/main" val="3510220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COMPLETED FED ASSESSMENTS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97CF87B5-805E-4342-A7F8-8F571171F21A}"/>
              </a:ext>
            </a:extLst>
          </p:cNvPr>
          <p:cNvGraphicFramePr>
            <a:graphicFrameLocks/>
          </p:cNvGraphicFramePr>
          <p:nvPr>
            <p:extLst>
              <p:ext uri="{D42A27DB-BD31-4B8C-83A1-F6EECF244321}">
                <p14:modId xmlns:p14="http://schemas.microsoft.com/office/powerpoint/2010/main" val="1812866406"/>
              </p:ext>
            </p:extLst>
          </p:nvPr>
        </p:nvGraphicFramePr>
        <p:xfrm>
          <a:off x="2388776" y="1389712"/>
          <a:ext cx="7345157" cy="4239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065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INITIAL FED RESULTS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649542" y="1198485"/>
            <a:ext cx="10914910" cy="461665"/>
          </a:xfrm>
          <a:prstGeom prst="rect">
            <a:avLst/>
          </a:prstGeom>
          <a:noFill/>
        </p:spPr>
        <p:txBody>
          <a:bodyPr wrap="square" rtlCol="0">
            <a:spAutoFit/>
          </a:bodyPr>
          <a:lstStyle/>
          <a:p>
            <a:pPr algn="ctr">
              <a:defRPr/>
            </a:pPr>
            <a:r>
              <a:rPr lang="en-US" sz="2400" dirty="0">
                <a:latin typeface="+mj-lt"/>
              </a:rPr>
              <a:t>The Number of FEDS with an Initial Recommendation of NFCE or NFI</a:t>
            </a:r>
          </a:p>
        </p:txBody>
      </p:sp>
      <p:graphicFrame>
        <p:nvGraphicFramePr>
          <p:cNvPr id="14" name="Chart 13">
            <a:extLst>
              <a:ext uri="{FF2B5EF4-FFF2-40B4-BE49-F238E27FC236}">
                <a16:creationId xmlns:a16="http://schemas.microsoft.com/office/drawing/2014/main" id="{A14CEE7D-3C7B-4059-B356-556CF900EA36}"/>
              </a:ext>
            </a:extLst>
          </p:cNvPr>
          <p:cNvGraphicFramePr>
            <a:graphicFrameLocks/>
          </p:cNvGraphicFramePr>
          <p:nvPr>
            <p:extLst>
              <p:ext uri="{D42A27DB-BD31-4B8C-83A1-F6EECF244321}">
                <p14:modId xmlns:p14="http://schemas.microsoft.com/office/powerpoint/2010/main" val="3158475110"/>
              </p:ext>
            </p:extLst>
          </p:nvPr>
        </p:nvGraphicFramePr>
        <p:xfrm>
          <a:off x="2300288" y="1777262"/>
          <a:ext cx="7728615" cy="42091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24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924872"/>
          </a:xfrm>
          <a:prstGeom prst="rect">
            <a:avLst/>
          </a:prstGeom>
        </p:spPr>
        <p:txBody>
          <a:bodyPr>
            <a:noAutofit/>
          </a:bodyPr>
          <a:lstStyle/>
          <a:p>
            <a:pPr marL="0" indent="0">
              <a:lnSpc>
                <a:spcPts val="3600"/>
              </a:lnSpc>
              <a:buNone/>
            </a:pPr>
            <a:r>
              <a:rPr lang="en-US" sz="3200" b="1" dirty="0" err="1">
                <a:solidFill>
                  <a:srgbClr val="002060"/>
                </a:solidFill>
                <a:latin typeface="Arial Black" panose="020B0A04020102020204" pitchFamily="34" charset="0"/>
              </a:rPr>
              <a:t>GoToWEBINAR</a:t>
            </a:r>
            <a:r>
              <a:rPr lang="en-US" sz="3200" b="1" dirty="0">
                <a:solidFill>
                  <a:srgbClr val="002060"/>
                </a:solidFill>
                <a:latin typeface="Arial Black" panose="020B0A04020102020204" pitchFamily="34" charset="0"/>
              </a:rPr>
              <a:t> HOUSEKEEPING: What Attendees See</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677008" y="1411550"/>
            <a:ext cx="5413074" cy="4536812"/>
          </a:xfrm>
          <a:prstGeom prst="rect">
            <a:avLst/>
          </a:prstGeom>
        </p:spPr>
      </p:pic>
      <p:pic>
        <p:nvPicPr>
          <p:cNvPr id="8" name="Picture 7">
            <a:extLst>
              <a:ext uri="{FF2B5EF4-FFF2-40B4-BE49-F238E27FC236}">
                <a16:creationId xmlns:a16="http://schemas.microsoft.com/office/drawing/2014/main" id="{FE3D7DB3-1FC4-435E-8F70-285E01D10E0E}"/>
              </a:ext>
            </a:extLst>
          </p:cNvPr>
          <p:cNvPicPr>
            <a:picLocks noChangeAspect="1"/>
          </p:cNvPicPr>
          <p:nvPr/>
        </p:nvPicPr>
        <p:blipFill>
          <a:blip r:embed="rId5"/>
          <a:stretch>
            <a:fillRect/>
          </a:stretch>
        </p:blipFill>
        <p:spPr>
          <a:xfrm>
            <a:off x="6480663" y="1551701"/>
            <a:ext cx="4457699" cy="3959184"/>
          </a:xfrm>
          <a:prstGeom prst="rect">
            <a:avLst/>
          </a:prstGeom>
        </p:spPr>
      </p:pic>
    </p:spTree>
    <p:extLst>
      <p:ext uri="{BB962C8B-B14F-4D97-AF65-F5344CB8AC3E}">
        <p14:creationId xmlns:p14="http://schemas.microsoft.com/office/powerpoint/2010/main" val="346095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INITIAL FED RESULTS</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693788" y="1050491"/>
            <a:ext cx="10914910" cy="461665"/>
          </a:xfrm>
          <a:prstGeom prst="rect">
            <a:avLst/>
          </a:prstGeom>
          <a:noFill/>
        </p:spPr>
        <p:txBody>
          <a:bodyPr wrap="square" rtlCol="0">
            <a:spAutoFit/>
          </a:bodyPr>
          <a:lstStyle/>
          <a:p>
            <a:pPr algn="ctr">
              <a:defRPr/>
            </a:pPr>
            <a:r>
              <a:rPr lang="en-US" sz="2400" dirty="0">
                <a:latin typeface="+mj-lt"/>
              </a:rPr>
              <a:t>The Percentage of FEDS with an Initial Recommendation of NFCE or NFI</a:t>
            </a:r>
          </a:p>
        </p:txBody>
      </p:sp>
      <p:graphicFrame>
        <p:nvGraphicFramePr>
          <p:cNvPr id="13" name="Chart 12">
            <a:extLst>
              <a:ext uri="{FF2B5EF4-FFF2-40B4-BE49-F238E27FC236}">
                <a16:creationId xmlns:a16="http://schemas.microsoft.com/office/drawing/2014/main" id="{A14CEE7D-3C7B-4059-B356-556CF900EA36}"/>
              </a:ext>
            </a:extLst>
          </p:cNvPr>
          <p:cNvGraphicFramePr>
            <a:graphicFrameLocks/>
          </p:cNvGraphicFramePr>
          <p:nvPr>
            <p:extLst>
              <p:ext uri="{D42A27DB-BD31-4B8C-83A1-F6EECF244321}">
                <p14:modId xmlns:p14="http://schemas.microsoft.com/office/powerpoint/2010/main" val="3635166811"/>
              </p:ext>
            </p:extLst>
          </p:nvPr>
        </p:nvGraphicFramePr>
        <p:xfrm>
          <a:off x="1359002" y="1549887"/>
          <a:ext cx="9419059" cy="4821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0835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1" name="Content Placeholder 2"/>
          <p:cNvSpPr>
            <a:spLocks noGrp="1"/>
          </p:cNvSpPr>
          <p:nvPr>
            <p:ph sz="quarter" idx="4294967295"/>
          </p:nvPr>
        </p:nvSpPr>
        <p:spPr>
          <a:xfrm>
            <a:off x="590550" y="371913"/>
            <a:ext cx="11195187" cy="561976"/>
          </a:xfrm>
          <a:prstGeom prst="rect">
            <a:avLst/>
          </a:prstGeom>
        </p:spPr>
        <p:txBody>
          <a:bodyPr>
            <a:noAutofit/>
          </a:bodyPr>
          <a:lstStyle/>
          <a:p>
            <a:pPr marL="0" indent="0">
              <a:lnSpc>
                <a:spcPts val="3600"/>
              </a:lnSpc>
              <a:buNone/>
            </a:pPr>
            <a:r>
              <a:rPr lang="en-US" b="1" dirty="0">
                <a:solidFill>
                  <a:srgbClr val="002060"/>
                </a:solidFill>
                <a:latin typeface="Arial Black" panose="020B0A04020102020204" pitchFamily="34" charset="0"/>
              </a:rPr>
              <a:t>FED MEDICAL REVIEW</a:t>
            </a:r>
          </a:p>
        </p:txBody>
      </p:sp>
      <p:sp>
        <p:nvSpPr>
          <p:cNvPr id="12" name="Rectangle 11"/>
          <p:cNvSpPr/>
          <p:nvPr/>
        </p:nvSpPr>
        <p:spPr>
          <a:xfrm>
            <a:off x="0" y="371913"/>
            <a:ext cx="276225" cy="4475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8610600" y="6173787"/>
            <a:ext cx="29690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EB908-D14B-4B79-9273-27B0AA6185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9B78689-EC1C-4BBF-9051-B58CD8168B37}"/>
              </a:ext>
            </a:extLst>
          </p:cNvPr>
          <p:cNvSpPr txBox="1"/>
          <p:nvPr/>
        </p:nvSpPr>
        <p:spPr>
          <a:xfrm>
            <a:off x="679039" y="1198485"/>
            <a:ext cx="10914910" cy="461665"/>
          </a:xfrm>
          <a:prstGeom prst="rect">
            <a:avLst/>
          </a:prstGeom>
          <a:noFill/>
        </p:spPr>
        <p:txBody>
          <a:bodyPr wrap="square" rtlCol="0">
            <a:spAutoFit/>
          </a:bodyPr>
          <a:lstStyle/>
          <a:p>
            <a:pPr algn="ctr">
              <a:defRPr/>
            </a:pPr>
            <a:r>
              <a:rPr lang="en-US" sz="2400" dirty="0">
                <a:latin typeface="+mj-lt"/>
              </a:rPr>
              <a:t>The Number of Requested Medical Reviews  </a:t>
            </a:r>
          </a:p>
        </p:txBody>
      </p:sp>
      <p:graphicFrame>
        <p:nvGraphicFramePr>
          <p:cNvPr id="8" name="Chart 7">
            <a:extLst>
              <a:ext uri="{FF2B5EF4-FFF2-40B4-BE49-F238E27FC236}">
                <a16:creationId xmlns:a16="http://schemas.microsoft.com/office/drawing/2014/main" id="{D144359E-CF76-4D78-B42A-B6D569B5E03F}"/>
              </a:ext>
            </a:extLst>
          </p:cNvPr>
          <p:cNvGraphicFramePr>
            <a:graphicFrameLocks/>
          </p:cNvGraphicFramePr>
          <p:nvPr>
            <p:extLst>
              <p:ext uri="{D42A27DB-BD31-4B8C-83A1-F6EECF244321}">
                <p14:modId xmlns:p14="http://schemas.microsoft.com/office/powerpoint/2010/main" val="3261420682"/>
              </p:ext>
            </p:extLst>
          </p:nvPr>
        </p:nvGraphicFramePr>
        <p:xfrm>
          <a:off x="2589997" y="1909980"/>
          <a:ext cx="7320919" cy="4208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98943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Content Placeholder 5"/>
          <p:cNvSpPr>
            <a:spLocks noGrp="1"/>
          </p:cNvSpPr>
          <p:nvPr>
            <p:ph sz="quarter" idx="4294967295"/>
          </p:nvPr>
        </p:nvSpPr>
        <p:spPr>
          <a:xfrm>
            <a:off x="2795415" y="4747127"/>
            <a:ext cx="5913814" cy="1217388"/>
          </a:xfrm>
          <a:prstGeom prst="rect">
            <a:avLst/>
          </a:prstGeom>
        </p:spPr>
        <p:txBody>
          <a:bodyPr>
            <a:noAutofit/>
          </a:bodyPr>
          <a:lstStyle/>
          <a:p>
            <a:pPr marL="0" indent="0" algn="ctr">
              <a:lnSpc>
                <a:spcPct val="100000"/>
              </a:lnSpc>
              <a:buNone/>
            </a:pPr>
            <a:r>
              <a:rPr lang="en-US" sz="7200" spc="-300" dirty="0">
                <a:solidFill>
                  <a:schemeClr val="accent5">
                    <a:lumMod val="75000"/>
                  </a:schemeClr>
                </a:solidFill>
                <a:latin typeface="Arial Black" panose="020B0A04020102020204" pitchFamily="34" charset="0"/>
              </a:rPr>
              <a:t>QUESTIONS</a:t>
            </a:r>
          </a:p>
        </p:txBody>
      </p:sp>
      <p:pic>
        <p:nvPicPr>
          <p:cNvPr id="8" name="Content Placeholder 4" descr="Life of an Educator: Top 10 &lt;strong&gt;questions&lt;/strong&gt; to ask yourself in 201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3750906" y="744294"/>
            <a:ext cx="4002833" cy="4002833"/>
          </a:xfrm>
          <a:prstGeom prst="rect">
            <a:avLst/>
          </a:prstGeom>
        </p:spPr>
      </p:pic>
      <p:sp>
        <p:nvSpPr>
          <p:cNvPr id="2" name="Slide Number Placeholder 1"/>
          <p:cNvSpPr>
            <a:spLocks noGrp="1"/>
          </p:cNvSpPr>
          <p:nvPr>
            <p:ph type="sldNum" sz="quarter" idx="12"/>
          </p:nvPr>
        </p:nvSpPr>
        <p:spPr/>
        <p:txBody>
          <a:bodyPr/>
          <a:lstStyle/>
          <a:p>
            <a:fld id="{C85EB908-D14B-4B79-9273-27B0AA618532}" type="slidenum">
              <a:rPr lang="en-US" smtClean="0"/>
              <a:t>22</a:t>
            </a:fld>
            <a:endParaRPr lang="en-US" dirty="0"/>
          </a:p>
        </p:txBody>
      </p:sp>
    </p:spTree>
    <p:extLst>
      <p:ext uri="{BB962C8B-B14F-4D97-AF65-F5344CB8AC3E}">
        <p14:creationId xmlns:p14="http://schemas.microsoft.com/office/powerpoint/2010/main" val="3305500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425116"/>
            <a:ext cx="8143874" cy="768205"/>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RESOURCE INFORMATION</a:t>
            </a:r>
          </a:p>
        </p:txBody>
      </p:sp>
      <p:sp>
        <p:nvSpPr>
          <p:cNvPr id="12" name="Rectangle 11"/>
          <p:cNvSpPr/>
          <p:nvPr/>
        </p:nvSpPr>
        <p:spPr>
          <a:xfrm>
            <a:off x="0" y="481263"/>
            <a:ext cx="276225" cy="368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5"/>
          <p:cNvSpPr>
            <a:spLocks noGrp="1"/>
          </p:cNvSpPr>
          <p:nvPr>
            <p:ph sz="quarter" idx="4294967295"/>
          </p:nvPr>
        </p:nvSpPr>
        <p:spPr>
          <a:xfrm>
            <a:off x="590551" y="923278"/>
            <a:ext cx="10877006" cy="5250509"/>
          </a:xfrm>
          <a:prstGeom prst="rect">
            <a:avLst/>
          </a:prstGeom>
        </p:spPr>
        <p:txBody>
          <a:bodyPr>
            <a:noAutofit/>
          </a:bodyPr>
          <a:lstStyle/>
          <a:p>
            <a:pPr marL="0" indent="0">
              <a:lnSpc>
                <a:spcPct val="100000"/>
              </a:lnSpc>
              <a:spcBef>
                <a:spcPts val="2400"/>
              </a:spcBef>
              <a:buNone/>
            </a:pPr>
            <a:r>
              <a:rPr lang="en-US" sz="2000" b="1" dirty="0">
                <a:latin typeface="+mj-lt"/>
              </a:rPr>
              <a:t>CHC LISTSERV // STAY INFORMED:  </a:t>
            </a:r>
            <a:r>
              <a:rPr lang="en-US" sz="2000" b="1" dirty="0">
                <a:solidFill>
                  <a:srgbClr val="569FD3"/>
                </a:solidFill>
                <a:latin typeface="+mj-lt"/>
                <a:hlinkClick r:id="rId4"/>
              </a:rPr>
              <a:t>http://listserv.dpw.state.pa.us/oltl-community-healthchoices.html</a:t>
            </a:r>
            <a:r>
              <a:rPr lang="en-US" sz="2000" b="1" dirty="0">
                <a:solidFill>
                  <a:srgbClr val="569FD3"/>
                </a:solidFill>
                <a:latin typeface="+mj-lt"/>
              </a:rPr>
              <a:t> </a:t>
            </a:r>
          </a:p>
          <a:p>
            <a:pPr marL="0" indent="0">
              <a:lnSpc>
                <a:spcPct val="100000"/>
              </a:lnSpc>
              <a:spcBef>
                <a:spcPts val="2400"/>
              </a:spcBef>
              <a:buNone/>
            </a:pPr>
            <a:r>
              <a:rPr lang="en-US" sz="2000" b="1" dirty="0">
                <a:latin typeface="+mj-lt"/>
              </a:rPr>
              <a:t>COMMUNITY HEALTHCHOICES WEBSITE: </a:t>
            </a:r>
            <a:r>
              <a:rPr lang="en-US" sz="2000" b="1" dirty="0">
                <a:solidFill>
                  <a:schemeClr val="accent5">
                    <a:lumMod val="75000"/>
                  </a:schemeClr>
                </a:solidFill>
                <a:latin typeface="+mj-lt"/>
                <a:hlinkClick r:id="rId5"/>
              </a:rPr>
              <a:t>www.healthchoices.pa.gov</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MLTSS SUBMAAC WEBSITE:  </a:t>
            </a:r>
            <a:r>
              <a:rPr lang="en-US" sz="2000" b="1" dirty="0">
                <a:solidFill>
                  <a:schemeClr val="accent5">
                    <a:lumMod val="75000"/>
                  </a:schemeClr>
                </a:solidFill>
                <a:latin typeface="+mj-lt"/>
                <a:hlinkClick r:id="rId6"/>
              </a:rPr>
              <a:t>www.dhs.pa.gov/communitypartners/informationforadvocatesandstakeholders/mltss</a:t>
            </a:r>
            <a:endParaRPr lang="en-US" sz="2000" b="1" dirty="0">
              <a:solidFill>
                <a:schemeClr val="accent5">
                  <a:lumMod val="75000"/>
                </a:schemeClr>
              </a:solidFill>
              <a:latin typeface="+mj-lt"/>
            </a:endParaRPr>
          </a:p>
          <a:p>
            <a:pPr marL="0" indent="0">
              <a:lnSpc>
                <a:spcPct val="100000"/>
              </a:lnSpc>
              <a:spcBef>
                <a:spcPts val="2400"/>
              </a:spcBef>
              <a:buNone/>
            </a:pPr>
            <a:r>
              <a:rPr lang="en-US" sz="2000" b="1" dirty="0">
                <a:latin typeface="+mj-lt"/>
              </a:rPr>
              <a:t>EMAIL COMMENTS TO</a:t>
            </a:r>
            <a:r>
              <a:rPr lang="en-US" sz="2000" b="1" dirty="0">
                <a:solidFill>
                  <a:srgbClr val="569FD3"/>
                </a:solidFill>
                <a:latin typeface="+mj-lt"/>
              </a:rPr>
              <a:t>: </a:t>
            </a:r>
            <a:r>
              <a:rPr lang="en-US" sz="2000" b="1" dirty="0">
                <a:solidFill>
                  <a:schemeClr val="accent5">
                    <a:lumMod val="75000"/>
                  </a:schemeClr>
                </a:solidFill>
                <a:latin typeface="+mj-lt"/>
              </a:rPr>
              <a:t>RA-PWCHC@pa.gov</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PROVIDER LINE: </a:t>
            </a:r>
            <a:r>
              <a:rPr lang="en-US" sz="2000" b="1" dirty="0">
                <a:solidFill>
                  <a:schemeClr val="accent5">
                    <a:lumMod val="75000"/>
                  </a:schemeClr>
                </a:solidFill>
                <a:latin typeface="+mj-lt"/>
              </a:rPr>
              <a:t>1-800-932-0939</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OLTL PARTICIPANT LINE: </a:t>
            </a:r>
            <a:r>
              <a:rPr lang="en-US" sz="2000" b="1" dirty="0">
                <a:solidFill>
                  <a:schemeClr val="accent5">
                    <a:lumMod val="75000"/>
                  </a:schemeClr>
                </a:solidFill>
                <a:latin typeface="+mj-lt"/>
              </a:rPr>
              <a:t>1-800-757-5042</a:t>
            </a:r>
            <a:endParaRPr lang="en-US" sz="2000" b="1" dirty="0">
              <a:solidFill>
                <a:srgbClr val="569FD3"/>
              </a:solidFill>
              <a:latin typeface="+mj-lt"/>
            </a:endParaRPr>
          </a:p>
          <a:p>
            <a:pPr marL="0" lvl="1" indent="0">
              <a:lnSpc>
                <a:spcPct val="100000"/>
              </a:lnSpc>
              <a:spcBef>
                <a:spcPts val="2400"/>
              </a:spcBef>
              <a:buNone/>
            </a:pPr>
            <a:r>
              <a:rPr lang="en-US" sz="2000" b="1" dirty="0">
                <a:latin typeface="+mj-lt"/>
              </a:rPr>
              <a:t>INDEPENDENT ENROLLMENT BROKER: </a:t>
            </a:r>
            <a:r>
              <a:rPr lang="en-US" sz="2000" b="1" dirty="0">
                <a:solidFill>
                  <a:schemeClr val="accent5">
                    <a:lumMod val="75000"/>
                  </a:schemeClr>
                </a:solidFill>
                <a:latin typeface="+mj-lt"/>
              </a:rPr>
              <a:t>1-844-824-3655 or (TTY 1-833-254-0690)</a:t>
            </a:r>
          </a:p>
          <a:p>
            <a:pPr marL="0" lvl="1" indent="0">
              <a:lnSpc>
                <a:spcPct val="100000"/>
              </a:lnSpc>
              <a:spcBef>
                <a:spcPts val="600"/>
              </a:spcBef>
              <a:buNone/>
            </a:pPr>
            <a:r>
              <a:rPr lang="en-US" sz="2000" b="1" dirty="0">
                <a:solidFill>
                  <a:schemeClr val="accent5">
                    <a:lumMod val="75000"/>
                  </a:schemeClr>
                </a:solidFill>
                <a:latin typeface="+mj-lt"/>
              </a:rPr>
              <a:t>				        or visit </a:t>
            </a:r>
            <a:r>
              <a:rPr lang="en-US" sz="2000" b="1" dirty="0">
                <a:solidFill>
                  <a:schemeClr val="accent5">
                    <a:lumMod val="75000"/>
                  </a:schemeClr>
                </a:solidFill>
                <a:latin typeface="+mj-lt"/>
                <a:hlinkClick r:id="rId7"/>
              </a:rPr>
              <a:t>www.enrollchc.com</a:t>
            </a:r>
            <a:endParaRPr lang="en-US" sz="2000" b="1" dirty="0">
              <a:solidFill>
                <a:schemeClr val="accent5">
                  <a:lumMod val="75000"/>
                </a:schemeClr>
              </a:solidFill>
              <a:latin typeface="+mj-lt"/>
            </a:endParaRPr>
          </a:p>
          <a:p>
            <a:pPr marL="457200" lvl="1" indent="0">
              <a:lnSpc>
                <a:spcPct val="100000"/>
              </a:lnSpc>
              <a:buNone/>
            </a:pPr>
            <a:endParaRPr lang="en-US" sz="1800" dirty="0"/>
          </a:p>
          <a:p>
            <a:pPr lvl="1"/>
            <a:endParaRPr lang="en-US" sz="1800" dirty="0"/>
          </a:p>
        </p:txBody>
      </p:sp>
      <p:sp>
        <p:nvSpPr>
          <p:cNvPr id="2" name="Slide Number Placeholder 1"/>
          <p:cNvSpPr>
            <a:spLocks noGrp="1"/>
          </p:cNvSpPr>
          <p:nvPr>
            <p:ph type="sldNum" sz="quarter" idx="12"/>
          </p:nvPr>
        </p:nvSpPr>
        <p:spPr/>
        <p:txBody>
          <a:bodyPr/>
          <a:lstStyle/>
          <a:p>
            <a:fld id="{C85EB908-D14B-4B79-9273-27B0AA618532}" type="slidenum">
              <a:rPr lang="en-US" smtClean="0"/>
              <a:t>23</a:t>
            </a:fld>
            <a:endParaRPr lang="en-US" dirty="0"/>
          </a:p>
        </p:txBody>
      </p:sp>
    </p:spTree>
    <p:extLst>
      <p:ext uri="{BB962C8B-B14F-4D97-AF65-F5344CB8AC3E}">
        <p14:creationId xmlns:p14="http://schemas.microsoft.com/office/powerpoint/2010/main" val="244100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1" y="1052840"/>
            <a:ext cx="8143874"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AGENDA</a:t>
            </a:r>
          </a:p>
        </p:txBody>
      </p:sp>
      <p:sp>
        <p:nvSpPr>
          <p:cNvPr id="12" name="Rectangle 11"/>
          <p:cNvSpPr/>
          <p:nvPr/>
        </p:nvSpPr>
        <p:spPr>
          <a:xfrm>
            <a:off x="0" y="1138568"/>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727201"/>
            <a:ext cx="10917382" cy="4446586"/>
          </a:xfrm>
          <a:prstGeom prst="rect">
            <a:avLst/>
          </a:prstGeom>
        </p:spPr>
        <p:txBody>
          <a:bodyPr>
            <a:noAutofit/>
          </a:bodyPr>
          <a:lstStyle/>
          <a:p>
            <a:pPr marL="228600" lvl="1">
              <a:lnSpc>
                <a:spcPct val="100000"/>
              </a:lnSpc>
            </a:pPr>
            <a:r>
              <a:rPr lang="en-US" sz="2000" dirty="0">
                <a:latin typeface="+mj-lt"/>
              </a:rPr>
              <a:t>Community </a:t>
            </a:r>
            <a:r>
              <a:rPr lang="en-US" sz="2000" dirty="0" err="1">
                <a:latin typeface="+mj-lt"/>
              </a:rPr>
              <a:t>HealthChoices</a:t>
            </a:r>
            <a:r>
              <a:rPr lang="en-US" sz="2000" dirty="0">
                <a:latin typeface="+mj-lt"/>
              </a:rPr>
              <a:t> (CHC) Updates</a:t>
            </a:r>
          </a:p>
          <a:p>
            <a:pPr marL="228600" lvl="1">
              <a:lnSpc>
                <a:spcPct val="100000"/>
              </a:lnSpc>
            </a:pPr>
            <a:r>
              <a:rPr lang="en-US" sz="2000" dirty="0">
                <a:latin typeface="+mj-lt"/>
              </a:rPr>
              <a:t>Functional Eligibility Determination (FED) Updates</a:t>
            </a:r>
          </a:p>
          <a:p>
            <a:pPr marL="0" lvl="1" indent="0">
              <a:lnSpc>
                <a:spcPct val="100000"/>
              </a:lnSpc>
              <a:buNone/>
            </a:pPr>
            <a:endParaRPr lang="en-US" sz="2000" dirty="0">
              <a:latin typeface="+mj-lt"/>
            </a:endParaRPr>
          </a:p>
          <a:p>
            <a:pPr marL="228600" lvl="1">
              <a:lnSpc>
                <a:spcPct val="100000"/>
              </a:lnSpc>
            </a:pPr>
            <a:endParaRPr lang="en-US" sz="2000" dirty="0">
              <a:solidFill>
                <a:prstClr val="black"/>
              </a:solidFill>
              <a:latin typeface="+mj-lt"/>
              <a:ea typeface="ＭＳ Ｐゴシック" pitchFamily="-106" charset="-128"/>
            </a:endParaRPr>
          </a:p>
        </p:txBody>
      </p:sp>
      <p:sp>
        <p:nvSpPr>
          <p:cNvPr id="2" name="Slide Number Placeholder 1"/>
          <p:cNvSpPr>
            <a:spLocks noGrp="1"/>
          </p:cNvSpPr>
          <p:nvPr>
            <p:ph type="sldNum" sz="quarter" idx="12"/>
          </p:nvPr>
        </p:nvSpPr>
        <p:spPr/>
        <p:txBody>
          <a:bodyPr/>
          <a:lstStyle/>
          <a:p>
            <a:fld id="{C85EB908-D14B-4B79-9273-27B0AA618532}" type="slidenum">
              <a:rPr lang="en-US" smtClean="0"/>
              <a:t>3</a:t>
            </a:fld>
            <a:endParaRPr lang="en-US" dirty="0"/>
          </a:p>
        </p:txBody>
      </p:sp>
    </p:spTree>
    <p:extLst>
      <p:ext uri="{BB962C8B-B14F-4D97-AF65-F5344CB8AC3E}">
        <p14:creationId xmlns:p14="http://schemas.microsoft.com/office/powerpoint/2010/main" val="61852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2032745" y="3269041"/>
            <a:ext cx="8143874"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CHC UPDATES</a:t>
            </a:r>
          </a:p>
        </p:txBody>
      </p:sp>
      <p:sp>
        <p:nvSpPr>
          <p:cNvPr id="2" name="Left Bracket 1"/>
          <p:cNvSpPr/>
          <p:nvPr/>
        </p:nvSpPr>
        <p:spPr>
          <a:xfrm>
            <a:off x="2634332" y="2685577"/>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9250837" y="2685576"/>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4</a:t>
            </a:fld>
            <a:endParaRPr lang="en-US" dirty="0"/>
          </a:p>
        </p:txBody>
      </p:sp>
    </p:spTree>
    <p:extLst>
      <p:ext uri="{BB962C8B-B14F-4D97-AF65-F5344CB8AC3E}">
        <p14:creationId xmlns:p14="http://schemas.microsoft.com/office/powerpoint/2010/main" val="314166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590550" y="575132"/>
            <a:ext cx="11195187" cy="985509"/>
          </a:xfrm>
          <a:prstGeom prst="rect">
            <a:avLst/>
          </a:prstGeom>
        </p:spPr>
        <p:txBody>
          <a:bodyPr>
            <a:noAutofit/>
          </a:bodyPr>
          <a:lstStyle/>
          <a:p>
            <a:pPr marL="0" indent="0">
              <a:lnSpc>
                <a:spcPts val="3600"/>
              </a:lnSpc>
              <a:buNone/>
            </a:pPr>
            <a:r>
              <a:rPr lang="en-US" sz="3200" b="1" dirty="0">
                <a:solidFill>
                  <a:srgbClr val="002060"/>
                </a:solidFill>
                <a:latin typeface="Arial Black" panose="020B0A04020102020204" pitchFamily="34" charset="0"/>
              </a:rPr>
              <a:t>SOUTHWEST AND SOUTHEAST OPERATIONS</a:t>
            </a:r>
          </a:p>
        </p:txBody>
      </p:sp>
      <p:sp>
        <p:nvSpPr>
          <p:cNvPr id="12" name="Rectangle 11"/>
          <p:cNvSpPr/>
          <p:nvPr/>
        </p:nvSpPr>
        <p:spPr>
          <a:xfrm>
            <a:off x="0" y="610061"/>
            <a:ext cx="276225" cy="37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5"/>
          <p:cNvSpPr>
            <a:spLocks noGrp="1"/>
          </p:cNvSpPr>
          <p:nvPr>
            <p:ph sz="quarter" idx="4294967295"/>
          </p:nvPr>
        </p:nvSpPr>
        <p:spPr>
          <a:xfrm>
            <a:off x="665018" y="1375225"/>
            <a:ext cx="10917382" cy="4446586"/>
          </a:xfrm>
          <a:prstGeom prst="rect">
            <a:avLst/>
          </a:prstGeom>
        </p:spPr>
        <p:txBody>
          <a:bodyPr>
            <a:noAutofit/>
          </a:bodyPr>
          <a:lstStyle/>
          <a:p>
            <a:pPr marL="342900" lvl="1" indent="-342900" fontAlgn="auto">
              <a:lnSpc>
                <a:spcPct val="100000"/>
              </a:lnSpc>
              <a:spcAft>
                <a:spcPts val="0"/>
              </a:spcAft>
            </a:pPr>
            <a:r>
              <a:rPr lang="en-US" dirty="0">
                <a:solidFill>
                  <a:prstClr val="black"/>
                </a:solidFill>
              </a:rPr>
              <a:t>Southwest Operations</a:t>
            </a:r>
          </a:p>
          <a:p>
            <a:pPr marL="342900" lvl="1" indent="-342900" fontAlgn="auto">
              <a:lnSpc>
                <a:spcPct val="100000"/>
              </a:lnSpc>
              <a:spcAft>
                <a:spcPts val="0"/>
              </a:spcAft>
            </a:pPr>
            <a:r>
              <a:rPr lang="en-US" dirty="0">
                <a:solidFill>
                  <a:prstClr val="black"/>
                </a:solidFill>
              </a:rPr>
              <a:t>Southeast Continuity of Care</a:t>
            </a:r>
          </a:p>
          <a:p>
            <a:pPr marL="800100" lvl="2" indent="-342900">
              <a:lnSpc>
                <a:spcPct val="100000"/>
              </a:lnSpc>
            </a:pPr>
            <a:r>
              <a:rPr lang="en-US" dirty="0">
                <a:solidFill>
                  <a:prstClr val="black"/>
                </a:solidFill>
              </a:rPr>
              <a:t>The Continuity of Care period ends in the Southeast zone </a:t>
            </a:r>
            <a:br>
              <a:rPr lang="en-US" dirty="0">
                <a:solidFill>
                  <a:prstClr val="black"/>
                </a:solidFill>
              </a:rPr>
            </a:br>
            <a:r>
              <a:rPr lang="en-US" dirty="0">
                <a:solidFill>
                  <a:prstClr val="black"/>
                </a:solidFill>
              </a:rPr>
              <a:t>of CHC on June 30th.</a:t>
            </a:r>
          </a:p>
          <a:p>
            <a:pPr marL="800100" lvl="2" indent="-342900">
              <a:lnSpc>
                <a:spcPct val="100000"/>
              </a:lnSpc>
            </a:pPr>
            <a:r>
              <a:rPr lang="en-US" dirty="0">
                <a:solidFill>
                  <a:prstClr val="black"/>
                </a:solidFill>
              </a:rPr>
              <a:t>What can participants expect at the end of the continuity </a:t>
            </a:r>
            <a:br>
              <a:rPr lang="en-US" dirty="0">
                <a:solidFill>
                  <a:prstClr val="black"/>
                </a:solidFill>
              </a:rPr>
            </a:br>
            <a:r>
              <a:rPr lang="en-US" dirty="0">
                <a:solidFill>
                  <a:prstClr val="black"/>
                </a:solidFill>
              </a:rPr>
              <a:t>of care period?</a:t>
            </a:r>
          </a:p>
          <a:p>
            <a:pPr marL="1257300" lvl="3" indent="-342900">
              <a:lnSpc>
                <a:spcPct val="100000"/>
              </a:lnSpc>
            </a:pPr>
            <a:r>
              <a:rPr lang="en-US" sz="2000" dirty="0">
                <a:solidFill>
                  <a:prstClr val="black"/>
                </a:solidFill>
              </a:rPr>
              <a:t>A comprehensive needs assessment</a:t>
            </a:r>
          </a:p>
          <a:p>
            <a:pPr marL="1257300" lvl="3" indent="-342900">
              <a:lnSpc>
                <a:spcPct val="100000"/>
              </a:lnSpc>
            </a:pPr>
            <a:r>
              <a:rPr lang="en-US" sz="2000" dirty="0">
                <a:solidFill>
                  <a:prstClr val="black"/>
                </a:solidFill>
              </a:rPr>
              <a:t>Person-centered service planning</a:t>
            </a:r>
          </a:p>
          <a:p>
            <a:pPr marL="1257300" lvl="3" indent="-342900">
              <a:lnSpc>
                <a:spcPct val="100000"/>
              </a:lnSpc>
            </a:pPr>
            <a:r>
              <a:rPr lang="en-US" sz="2000" dirty="0">
                <a:solidFill>
                  <a:prstClr val="black"/>
                </a:solidFill>
              </a:rPr>
              <a:t>A revised person-centered service plan</a:t>
            </a:r>
          </a:p>
        </p:txBody>
      </p:sp>
      <p:sp>
        <p:nvSpPr>
          <p:cNvPr id="2" name="Slide Number Placeholder 1"/>
          <p:cNvSpPr>
            <a:spLocks noGrp="1"/>
          </p:cNvSpPr>
          <p:nvPr>
            <p:ph type="sldNum" sz="quarter" idx="12"/>
          </p:nvPr>
        </p:nvSpPr>
        <p:spPr/>
        <p:txBody>
          <a:bodyPr/>
          <a:lstStyle/>
          <a:p>
            <a:fld id="{C85EB908-D14B-4B79-9273-27B0AA618532}" type="slidenum">
              <a:rPr lang="en-US" smtClean="0"/>
              <a:t>5</a:t>
            </a:fld>
            <a:endParaRPr lang="en-US" dirty="0"/>
          </a:p>
        </p:txBody>
      </p:sp>
    </p:spTree>
    <p:extLst>
      <p:ext uri="{BB962C8B-B14F-4D97-AF65-F5344CB8AC3E}">
        <p14:creationId xmlns:p14="http://schemas.microsoft.com/office/powerpoint/2010/main" val="140452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6177" y="1249906"/>
            <a:ext cx="2955064" cy="853214"/>
          </a:xfrm>
          <a:prstGeom prst="rect">
            <a:avLst/>
          </a:prstGeom>
        </p:spPr>
      </p:pic>
      <p:sp>
        <p:nvSpPr>
          <p:cNvPr id="10" name="Rectangle 9"/>
          <p:cNvSpPr/>
          <p:nvPr/>
        </p:nvSpPr>
        <p:spPr>
          <a:xfrm>
            <a:off x="199504" y="6458989"/>
            <a:ext cx="11788411" cy="30757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Content Placeholder 2"/>
          <p:cNvSpPr>
            <a:spLocks noGrp="1"/>
          </p:cNvSpPr>
          <p:nvPr>
            <p:ph sz="quarter" idx="4294967295"/>
          </p:nvPr>
        </p:nvSpPr>
        <p:spPr>
          <a:xfrm>
            <a:off x="1549939" y="2885583"/>
            <a:ext cx="9087539" cy="1532627"/>
          </a:xfrm>
          <a:prstGeom prst="rect">
            <a:avLst/>
          </a:prstGeom>
        </p:spPr>
        <p:txBody>
          <a:bodyPr>
            <a:noAutofit/>
          </a:bodyPr>
          <a:lstStyle/>
          <a:p>
            <a:pPr marL="0" indent="0" algn="ctr">
              <a:lnSpc>
                <a:spcPts val="6000"/>
              </a:lnSpc>
              <a:buNone/>
            </a:pPr>
            <a:r>
              <a:rPr lang="en-US" sz="6600" b="1" spc="-150" dirty="0">
                <a:solidFill>
                  <a:srgbClr val="002060"/>
                </a:solidFill>
                <a:latin typeface="Arial Black" panose="020B0A04020102020204" pitchFamily="34" charset="0"/>
              </a:rPr>
              <a:t>PHASE 3 IMPLEMENTATION</a:t>
            </a:r>
          </a:p>
        </p:txBody>
      </p:sp>
      <p:sp>
        <p:nvSpPr>
          <p:cNvPr id="2" name="Left Bracket 1"/>
          <p:cNvSpPr/>
          <p:nvPr/>
        </p:nvSpPr>
        <p:spPr>
          <a:xfrm>
            <a:off x="1410212" y="2774064"/>
            <a:ext cx="324196"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p:cNvSpPr/>
          <p:nvPr/>
        </p:nvSpPr>
        <p:spPr>
          <a:xfrm flipH="1">
            <a:off x="10467348" y="2782983"/>
            <a:ext cx="329184" cy="1932643"/>
          </a:xfrm>
          <a:prstGeom prst="leftBracket">
            <a:avLst/>
          </a:prstGeom>
          <a:ln w="285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C85EB908-D14B-4B79-9273-27B0AA618532}" type="slidenum">
              <a:rPr lang="en-US" smtClean="0"/>
              <a:t>6</a:t>
            </a:fld>
            <a:endParaRPr lang="en-US" dirty="0"/>
          </a:p>
        </p:txBody>
      </p:sp>
    </p:spTree>
    <p:extLst>
      <p:ext uri="{BB962C8B-B14F-4D97-AF65-F5344CB8AC3E}">
        <p14:creationId xmlns:p14="http://schemas.microsoft.com/office/powerpoint/2010/main" val="180290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10" name="Rectangle 9"/>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 name="Slide Number Placeholder 1"/>
          <p:cNvSpPr>
            <a:spLocks noGrp="1"/>
          </p:cNvSpPr>
          <p:nvPr>
            <p:ph type="sldNum" sz="quarter" idx="12"/>
          </p:nvPr>
        </p:nvSpPr>
        <p:spPr/>
        <p:txBody>
          <a:bodyPr/>
          <a:lstStyle/>
          <a:p>
            <a:fld id="{C85EB908-D14B-4B79-9273-27B0AA618532}" type="slidenum">
              <a:rPr lang="en-US" smtClean="0"/>
              <a:t>7</a:t>
            </a:fld>
            <a:endParaRPr lang="en-US" dirty="0"/>
          </a:p>
        </p:txBody>
      </p:sp>
      <p:pic>
        <p:nvPicPr>
          <p:cNvPr id="1026" name="Picture 2" descr="CHC Regions Map ">
            <a:extLst>
              <a:ext uri="{FF2B5EF4-FFF2-40B4-BE49-F238E27FC236}">
                <a16:creationId xmlns:a16="http://schemas.microsoft.com/office/drawing/2014/main" id="{C12A9264-7F83-4B29-AA67-8AA20D0FD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201" y="-434385"/>
            <a:ext cx="9596656" cy="741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8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474836" y="3845063"/>
            <a:ext cx="3373403" cy="20405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81774"/>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aphicFrame>
        <p:nvGraphicFramePr>
          <p:cNvPr id="4" name="Chart 3"/>
          <p:cNvGraphicFramePr/>
          <p:nvPr>
            <p:extLst/>
          </p:nvPr>
        </p:nvGraphicFramePr>
        <p:xfrm>
          <a:off x="412889" y="430173"/>
          <a:ext cx="11372849" cy="6125937"/>
        </p:xfrm>
        <a:graphic>
          <a:graphicData uri="http://schemas.openxmlformats.org/drawingml/2006/chart">
            <c:chart xmlns:c="http://schemas.openxmlformats.org/drawingml/2006/chart" xmlns:r="http://schemas.openxmlformats.org/officeDocument/2006/relationships" r:id="rId3"/>
          </a:graphicData>
        </a:graphic>
      </p:graphicFrame>
      <p:sp>
        <p:nvSpPr>
          <p:cNvPr id="18" name="Content Placeholder 2"/>
          <p:cNvSpPr>
            <a:spLocks noGrp="1"/>
          </p:cNvSpPr>
          <p:nvPr>
            <p:ph sz="quarter" idx="4294967295"/>
          </p:nvPr>
        </p:nvSpPr>
        <p:spPr>
          <a:xfrm>
            <a:off x="3786291" y="2451105"/>
            <a:ext cx="4347777" cy="1171576"/>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143,004</a:t>
            </a:r>
          </a:p>
          <a:p>
            <a:pPr marL="0" indent="0" algn="ctr">
              <a:lnSpc>
                <a:spcPts val="2500"/>
              </a:lnSpc>
              <a:buNone/>
            </a:pPr>
            <a:r>
              <a:rPr lang="en-US" sz="2400" b="1" dirty="0">
                <a:solidFill>
                  <a:srgbClr val="002060"/>
                </a:solidFill>
                <a:latin typeface="Arial Black" panose="020B0A04020102020204" pitchFamily="34" charset="0"/>
              </a:rPr>
              <a:t>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17" name="Content Placeholder 2"/>
          <p:cNvSpPr>
            <a:spLocks noGrp="1"/>
          </p:cNvSpPr>
          <p:nvPr>
            <p:ph sz="quarter" idx="4294967295"/>
          </p:nvPr>
        </p:nvSpPr>
        <p:spPr>
          <a:xfrm>
            <a:off x="3925423" y="4065095"/>
            <a:ext cx="4347777" cy="1171576"/>
          </a:xfrm>
          <a:prstGeom prst="rect">
            <a:avLst/>
          </a:prstGeom>
        </p:spPr>
        <p:txBody>
          <a:bodyPr>
            <a:noAutofit/>
          </a:bodyPr>
          <a:lstStyle/>
          <a:p>
            <a:pPr marL="0" indent="0" algn="ctr">
              <a:lnSpc>
                <a:spcPts val="4000"/>
              </a:lnSpc>
              <a:buNone/>
            </a:pPr>
            <a:r>
              <a:rPr lang="en-US" sz="6000" b="1" spc="-150" dirty="0">
                <a:solidFill>
                  <a:schemeClr val="tx1">
                    <a:lumMod val="95000"/>
                    <a:lumOff val="5000"/>
                  </a:schemeClr>
                </a:solidFill>
                <a:latin typeface="Arial Black" panose="020B0A04020102020204" pitchFamily="34" charset="0"/>
              </a:rPr>
              <a:t>96</a:t>
            </a:r>
            <a:r>
              <a:rPr lang="en-US" sz="4800" b="1" spc="-300" dirty="0">
                <a:solidFill>
                  <a:schemeClr val="tx1">
                    <a:lumMod val="95000"/>
                    <a:lumOff val="5000"/>
                  </a:schemeClr>
                </a:solidFill>
                <a:latin typeface="Arial Black" panose="020B0A04020102020204" pitchFamily="34" charset="0"/>
              </a:rPr>
              <a:t>%</a:t>
            </a:r>
          </a:p>
          <a:p>
            <a:pPr marL="0" indent="0" algn="ctr">
              <a:lnSpc>
                <a:spcPts val="2500"/>
              </a:lnSpc>
              <a:buNone/>
            </a:pPr>
            <a:r>
              <a:rPr lang="en-US" sz="2000" b="1" dirty="0">
                <a:solidFill>
                  <a:srgbClr val="002060"/>
                </a:solidFill>
                <a:latin typeface="Arial Black" panose="020B0A04020102020204" pitchFamily="34" charset="0"/>
              </a:rPr>
              <a:t>DUAL-ELIGIBLE</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cxnSp>
        <p:nvCxnSpPr>
          <p:cNvPr id="6" name="Straight Connector 5"/>
          <p:cNvCxnSpPr/>
          <p:nvPr/>
        </p:nvCxnSpPr>
        <p:spPr>
          <a:xfrm>
            <a:off x="4469363" y="3647941"/>
            <a:ext cx="305111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06262" y="2323591"/>
            <a:ext cx="2406935" cy="1169551"/>
          </a:xfrm>
          <a:prstGeom prst="rect">
            <a:avLst/>
          </a:prstGeom>
          <a:noFill/>
        </p:spPr>
        <p:txBody>
          <a:bodyPr wrap="square" rtlCol="0">
            <a:spAutoFit/>
          </a:bodyPr>
          <a:lstStyle/>
          <a:p>
            <a:r>
              <a:rPr lang="en-US" sz="2400" dirty="0">
                <a:solidFill>
                  <a:schemeClr val="accent5">
                    <a:lumMod val="75000"/>
                  </a:schemeClr>
                </a:solidFill>
                <a:latin typeface="Arial Black" panose="020B0A04020102020204" pitchFamily="34" charset="0"/>
              </a:rPr>
              <a:t>70%</a:t>
            </a:r>
          </a:p>
          <a:p>
            <a:r>
              <a:rPr lang="en-US" sz="2800" dirty="0">
                <a:latin typeface="Arial Black" panose="020B0A04020102020204" pitchFamily="34" charset="0"/>
              </a:rPr>
              <a:t>99,887</a:t>
            </a:r>
          </a:p>
          <a:p>
            <a:r>
              <a:rPr lang="en-US" dirty="0">
                <a:latin typeface="+mj-lt"/>
              </a:rPr>
              <a:t>NFI Duals</a:t>
            </a:r>
          </a:p>
        </p:txBody>
      </p:sp>
      <p:sp>
        <p:nvSpPr>
          <p:cNvPr id="21" name="TextBox 20"/>
          <p:cNvSpPr txBox="1"/>
          <p:nvPr/>
        </p:nvSpPr>
        <p:spPr>
          <a:xfrm>
            <a:off x="9203353" y="650296"/>
            <a:ext cx="1838649" cy="1446550"/>
          </a:xfrm>
          <a:prstGeom prst="rect">
            <a:avLst/>
          </a:prstGeom>
          <a:noFill/>
        </p:spPr>
        <p:txBody>
          <a:bodyPr wrap="square" rtlCol="0">
            <a:spAutoFit/>
          </a:bodyPr>
          <a:lstStyle/>
          <a:p>
            <a:pPr algn="r"/>
            <a:r>
              <a:rPr lang="en-US" sz="2400" dirty="0">
                <a:solidFill>
                  <a:srgbClr val="B4C7E7"/>
                </a:solidFill>
                <a:latin typeface="Arial Black" panose="020B0A04020102020204" pitchFamily="34" charset="0"/>
              </a:rPr>
              <a:t>16%</a:t>
            </a:r>
          </a:p>
          <a:p>
            <a:pPr algn="r"/>
            <a:r>
              <a:rPr lang="en-US" sz="2800" dirty="0">
                <a:latin typeface="Arial Black" panose="020B0A04020102020204" pitchFamily="34" charset="0"/>
              </a:rPr>
              <a:t>23,323</a:t>
            </a:r>
          </a:p>
          <a:p>
            <a:pPr algn="r"/>
            <a:r>
              <a:rPr lang="en-US" dirty="0">
                <a:latin typeface="+mj-lt"/>
              </a:rPr>
              <a:t>Duals in Nursing Facilities</a:t>
            </a:r>
          </a:p>
        </p:txBody>
      </p:sp>
      <p:sp>
        <p:nvSpPr>
          <p:cNvPr id="22" name="TextBox 21"/>
          <p:cNvSpPr txBox="1"/>
          <p:nvPr/>
        </p:nvSpPr>
        <p:spPr>
          <a:xfrm>
            <a:off x="878356" y="764796"/>
            <a:ext cx="1838649" cy="1169551"/>
          </a:xfrm>
          <a:prstGeom prst="rect">
            <a:avLst/>
          </a:prstGeom>
          <a:noFill/>
        </p:spPr>
        <p:txBody>
          <a:bodyPr wrap="square" rtlCol="0">
            <a:spAutoFit/>
          </a:bodyPr>
          <a:lstStyle/>
          <a:p>
            <a:r>
              <a:rPr lang="en-US" sz="2400" dirty="0">
                <a:solidFill>
                  <a:srgbClr val="5B9BD5"/>
                </a:solidFill>
                <a:latin typeface="Arial Black" panose="020B0A04020102020204" pitchFamily="34" charset="0"/>
              </a:rPr>
              <a:t>10%</a:t>
            </a:r>
          </a:p>
          <a:p>
            <a:r>
              <a:rPr lang="en-US" sz="2800" dirty="0">
                <a:latin typeface="Arial Black" panose="020B0A04020102020204" pitchFamily="34" charset="0"/>
              </a:rPr>
              <a:t>14,609</a:t>
            </a:r>
          </a:p>
          <a:p>
            <a:r>
              <a:rPr lang="en-US" dirty="0">
                <a:latin typeface="+mj-lt"/>
              </a:rPr>
              <a:t>Duals in Waivers</a:t>
            </a:r>
          </a:p>
        </p:txBody>
      </p:sp>
      <p:sp>
        <p:nvSpPr>
          <p:cNvPr id="23" name="TextBox 22"/>
          <p:cNvSpPr txBox="1"/>
          <p:nvPr/>
        </p:nvSpPr>
        <p:spPr>
          <a:xfrm>
            <a:off x="9203353" y="2619673"/>
            <a:ext cx="1838649" cy="1446550"/>
          </a:xfrm>
          <a:prstGeom prst="rect">
            <a:avLst/>
          </a:prstGeom>
          <a:noFill/>
        </p:spPr>
        <p:txBody>
          <a:bodyPr wrap="square" rtlCol="0">
            <a:spAutoFit/>
          </a:bodyPr>
          <a:lstStyle/>
          <a:p>
            <a:pPr algn="r"/>
            <a:r>
              <a:rPr lang="en-US" sz="2400" dirty="0">
                <a:solidFill>
                  <a:srgbClr val="ED7D31"/>
                </a:solidFill>
                <a:latin typeface="Arial Black" panose="020B0A04020102020204" pitchFamily="34" charset="0"/>
              </a:rPr>
              <a:t>3%</a:t>
            </a:r>
          </a:p>
          <a:p>
            <a:pPr algn="r"/>
            <a:r>
              <a:rPr lang="en-US" sz="2800" dirty="0">
                <a:latin typeface="Arial Black" panose="020B0A04020102020204" pitchFamily="34" charset="0"/>
              </a:rPr>
              <a:t>4,089</a:t>
            </a:r>
          </a:p>
          <a:p>
            <a:pPr algn="r"/>
            <a:r>
              <a:rPr lang="en-US" dirty="0">
                <a:latin typeface="+mj-lt"/>
              </a:rPr>
              <a:t>Non-duals in Waivers</a:t>
            </a:r>
          </a:p>
        </p:txBody>
      </p:sp>
      <p:sp>
        <p:nvSpPr>
          <p:cNvPr id="24" name="TextBox 23"/>
          <p:cNvSpPr txBox="1"/>
          <p:nvPr/>
        </p:nvSpPr>
        <p:spPr>
          <a:xfrm>
            <a:off x="9203352" y="4485079"/>
            <a:ext cx="1838649" cy="1446550"/>
          </a:xfrm>
          <a:prstGeom prst="rect">
            <a:avLst/>
          </a:prstGeom>
          <a:noFill/>
        </p:spPr>
        <p:txBody>
          <a:bodyPr wrap="square" rtlCol="0">
            <a:spAutoFit/>
          </a:bodyPr>
          <a:lstStyle/>
          <a:p>
            <a:pPr algn="r"/>
            <a:r>
              <a:rPr lang="en-US" sz="2400" dirty="0">
                <a:solidFill>
                  <a:srgbClr val="F4B183"/>
                </a:solidFill>
                <a:latin typeface="Arial Black" panose="020B0A04020102020204" pitchFamily="34" charset="0"/>
              </a:rPr>
              <a:t>1%</a:t>
            </a:r>
          </a:p>
          <a:p>
            <a:pPr algn="r"/>
            <a:r>
              <a:rPr lang="en-US" sz="2800" dirty="0">
                <a:latin typeface="Arial Black" panose="020B0A04020102020204" pitchFamily="34" charset="0"/>
              </a:rPr>
              <a:t>1,096</a:t>
            </a:r>
          </a:p>
          <a:p>
            <a:pPr algn="r"/>
            <a:r>
              <a:rPr lang="en-US" dirty="0">
                <a:latin typeface="+mj-lt"/>
              </a:rPr>
              <a:t>Non-duals in Nursing Facilities</a:t>
            </a:r>
          </a:p>
        </p:txBody>
      </p:sp>
      <p:cxnSp>
        <p:nvCxnSpPr>
          <p:cNvPr id="9" name="Elbow Connector 8"/>
          <p:cNvCxnSpPr/>
          <p:nvPr/>
        </p:nvCxnSpPr>
        <p:spPr>
          <a:xfrm flipV="1">
            <a:off x="2400300" y="719439"/>
            <a:ext cx="4078877" cy="592837"/>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479177" y="719439"/>
            <a:ext cx="0" cy="2259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flipV="1">
            <a:off x="8273200" y="1262583"/>
            <a:ext cx="1195047" cy="995192"/>
          </a:xfrm>
          <a:prstGeom prst="bentConnector3">
            <a:avLst>
              <a:gd name="adj1" fmla="val 50758"/>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8490859" y="3276600"/>
            <a:ext cx="1159240" cy="48564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0800000">
            <a:off x="8490857" y="4153990"/>
            <a:ext cx="1159242" cy="95256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2000250" y="2903171"/>
            <a:ext cx="160605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Content Placeholder 2"/>
          <p:cNvSpPr>
            <a:spLocks noGrp="1"/>
          </p:cNvSpPr>
          <p:nvPr>
            <p:ph sz="quarter" idx="4294967295"/>
          </p:nvPr>
        </p:nvSpPr>
        <p:spPr>
          <a:xfrm>
            <a:off x="579603" y="4060422"/>
            <a:ext cx="3026705" cy="1688333"/>
          </a:xfrm>
          <a:prstGeom prst="rect">
            <a:avLst/>
          </a:prstGeom>
        </p:spPr>
        <p:txBody>
          <a:bodyPr>
            <a:noAutofit/>
          </a:bodyPr>
          <a:lstStyle/>
          <a:p>
            <a:pPr marL="0" indent="0">
              <a:lnSpc>
                <a:spcPts val="4000"/>
              </a:lnSpc>
              <a:buNone/>
            </a:pPr>
            <a:r>
              <a:rPr lang="en-US" sz="3600" b="1" spc="-300" dirty="0">
                <a:solidFill>
                  <a:schemeClr val="tx1">
                    <a:lumMod val="95000"/>
                    <a:lumOff val="5000"/>
                  </a:schemeClr>
                </a:solidFill>
                <a:latin typeface="Arial Black" panose="020B0A04020102020204" pitchFamily="34" charset="0"/>
              </a:rPr>
              <a:t>13%</a:t>
            </a:r>
          </a:p>
          <a:p>
            <a:pPr marL="0" indent="0">
              <a:lnSpc>
                <a:spcPts val="2000"/>
              </a:lnSpc>
              <a:spcBef>
                <a:spcPts val="0"/>
              </a:spcBef>
              <a:buNone/>
            </a:pPr>
            <a:r>
              <a:rPr lang="en-US" sz="1600" b="1" dirty="0">
                <a:solidFill>
                  <a:srgbClr val="002060"/>
                </a:solidFill>
                <a:latin typeface="Arial Black" panose="020B0A04020102020204" pitchFamily="34" charset="0"/>
              </a:rPr>
              <a:t>IN WAIVERS</a:t>
            </a:r>
          </a:p>
          <a:p>
            <a:pPr marL="0" indent="0">
              <a:lnSpc>
                <a:spcPts val="2000"/>
              </a:lnSpc>
              <a:spcBef>
                <a:spcPts val="0"/>
              </a:spcBef>
              <a:buNone/>
            </a:pPr>
            <a:endParaRPr lang="en-US" sz="1600" b="1" spc="-150" dirty="0">
              <a:solidFill>
                <a:srgbClr val="002060"/>
              </a:solidFill>
              <a:latin typeface="Arial Black" panose="020B0A04020102020204" pitchFamily="34" charset="0"/>
            </a:endParaRPr>
          </a:p>
          <a:p>
            <a:pPr marL="0" indent="0">
              <a:lnSpc>
                <a:spcPts val="2000"/>
              </a:lnSpc>
              <a:spcBef>
                <a:spcPts val="0"/>
              </a:spcBef>
              <a:buNone/>
            </a:pPr>
            <a:r>
              <a:rPr lang="en-US" sz="3600" b="1" spc="-300" dirty="0">
                <a:solidFill>
                  <a:schemeClr val="tx1">
                    <a:lumMod val="95000"/>
                    <a:lumOff val="5000"/>
                  </a:schemeClr>
                </a:solidFill>
                <a:latin typeface="Arial Black" panose="020B0A04020102020204" pitchFamily="34" charset="0"/>
              </a:rPr>
              <a:t>17%</a:t>
            </a:r>
          </a:p>
          <a:p>
            <a:pPr marL="0" indent="0">
              <a:lnSpc>
                <a:spcPts val="2000"/>
              </a:lnSpc>
              <a:spcBef>
                <a:spcPts val="0"/>
              </a:spcBef>
              <a:buNone/>
            </a:pPr>
            <a:r>
              <a:rPr lang="en-US" sz="1600" b="1" dirty="0">
                <a:solidFill>
                  <a:srgbClr val="002060"/>
                </a:solidFill>
                <a:latin typeface="Arial Black" panose="020B0A04020102020204" pitchFamily="34" charset="0"/>
              </a:rPr>
              <a:t>IN NURSING FACILITIES</a:t>
            </a:r>
          </a:p>
          <a:p>
            <a:pPr marL="0" indent="0">
              <a:lnSpc>
                <a:spcPts val="4000"/>
              </a:lnSpc>
              <a:buNone/>
            </a:pPr>
            <a:endParaRPr lang="en-US" sz="1800" b="1" dirty="0">
              <a:solidFill>
                <a:schemeClr val="bg1">
                  <a:lumMod val="50000"/>
                </a:schemeClr>
              </a:solidFill>
              <a:latin typeface="Arial Black" panose="020B0A04020102020204" pitchFamily="34" charset="0"/>
            </a:endParaRPr>
          </a:p>
        </p:txBody>
      </p:sp>
      <p:sp>
        <p:nvSpPr>
          <p:cNvPr id="67" name="Rectangle 66"/>
          <p:cNvSpPr/>
          <p:nvPr/>
        </p:nvSpPr>
        <p:spPr>
          <a:xfrm>
            <a:off x="412888" y="3863112"/>
            <a:ext cx="61948" cy="2022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C85EB908-D14B-4B79-9273-27B0AA618532}" type="slidenum">
              <a:rPr lang="en-US" smtClean="0"/>
              <a:t>8</a:t>
            </a:fld>
            <a:endParaRPr lang="en-US" dirty="0"/>
          </a:p>
        </p:txBody>
      </p:sp>
      <p:sp>
        <p:nvSpPr>
          <p:cNvPr id="8" name="Rectangle 7"/>
          <p:cNvSpPr/>
          <p:nvPr/>
        </p:nvSpPr>
        <p:spPr>
          <a:xfrm>
            <a:off x="474836" y="189662"/>
            <a:ext cx="6377643"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CHC PHASE 3 POPULATION</a:t>
            </a:r>
          </a:p>
        </p:txBody>
      </p:sp>
    </p:spTree>
    <p:extLst>
      <p:ext uri="{BB962C8B-B14F-4D97-AF65-F5344CB8AC3E}">
        <p14:creationId xmlns:p14="http://schemas.microsoft.com/office/powerpoint/2010/main" val="16695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809758" y="782404"/>
          <a:ext cx="10718930" cy="5773706"/>
        </p:xfrm>
        <a:graphic>
          <a:graphicData uri="http://schemas.openxmlformats.org/drawingml/2006/chart">
            <c:chart xmlns:c="http://schemas.openxmlformats.org/drawingml/2006/chart" xmlns:r="http://schemas.openxmlformats.org/officeDocument/2006/relationships" r:id="rId2"/>
          </a:graphicData>
        </a:graphic>
      </p:graphicFrame>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888" y="6151127"/>
            <a:ext cx="1887400" cy="544948"/>
          </a:xfrm>
          <a:prstGeom prst="rect">
            <a:avLst/>
          </a:prstGeom>
        </p:spPr>
      </p:pic>
      <p:sp>
        <p:nvSpPr>
          <p:cNvPr id="34" name="Rectangle 33"/>
          <p:cNvSpPr/>
          <p:nvPr/>
        </p:nvSpPr>
        <p:spPr>
          <a:xfrm>
            <a:off x="2400300" y="6573065"/>
            <a:ext cx="9385438" cy="11430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Content Placeholder 2"/>
          <p:cNvSpPr>
            <a:spLocks noGrp="1"/>
          </p:cNvSpPr>
          <p:nvPr>
            <p:ph sz="quarter" idx="4294967295"/>
          </p:nvPr>
        </p:nvSpPr>
        <p:spPr>
          <a:xfrm>
            <a:off x="4834045" y="3055570"/>
            <a:ext cx="4347777" cy="719513"/>
          </a:xfrm>
          <a:prstGeom prst="rect">
            <a:avLst/>
          </a:prstGeom>
        </p:spPr>
        <p:txBody>
          <a:bodyPr>
            <a:noAutofit/>
          </a:bodyPr>
          <a:lstStyle/>
          <a:p>
            <a:pPr marL="0" indent="0" algn="ctr">
              <a:lnSpc>
                <a:spcPts val="4000"/>
              </a:lnSpc>
              <a:buNone/>
            </a:pPr>
            <a:r>
              <a:rPr lang="en-US" sz="6600" b="1" spc="-300" dirty="0">
                <a:solidFill>
                  <a:schemeClr val="tx1">
                    <a:lumMod val="95000"/>
                    <a:lumOff val="5000"/>
                  </a:schemeClr>
                </a:solidFill>
                <a:latin typeface="Arial Black" panose="020B0A04020102020204" pitchFamily="34" charset="0"/>
              </a:rPr>
              <a:t>66,044</a:t>
            </a:r>
          </a:p>
          <a:p>
            <a:pPr marL="0" indent="0" algn="ctr">
              <a:lnSpc>
                <a:spcPts val="2500"/>
              </a:lnSpc>
              <a:buNone/>
            </a:pPr>
            <a:r>
              <a:rPr lang="en-US" sz="2400" b="1" dirty="0">
                <a:solidFill>
                  <a:srgbClr val="002060"/>
                </a:solidFill>
                <a:latin typeface="Arial Black" panose="020B0A04020102020204" pitchFamily="34" charset="0"/>
              </a:rPr>
              <a:t> CHC POPULATION</a:t>
            </a:r>
          </a:p>
          <a:p>
            <a:pPr marL="0" indent="0" algn="ctr">
              <a:lnSpc>
                <a:spcPts val="4000"/>
              </a:lnSpc>
              <a:buNone/>
            </a:pPr>
            <a:endParaRPr lang="en-US" sz="4800" b="1" dirty="0">
              <a:solidFill>
                <a:schemeClr val="bg1">
                  <a:lumMod val="50000"/>
                </a:schemeClr>
              </a:solidFill>
              <a:latin typeface="Arial Black" panose="020B0A04020102020204" pitchFamily="34" charset="0"/>
            </a:endParaRPr>
          </a:p>
        </p:txBody>
      </p:sp>
      <p:sp>
        <p:nvSpPr>
          <p:cNvPr id="7" name="TextBox 6"/>
          <p:cNvSpPr txBox="1"/>
          <p:nvPr/>
        </p:nvSpPr>
        <p:spPr>
          <a:xfrm>
            <a:off x="2437429" y="2217293"/>
            <a:ext cx="1732930" cy="1169551"/>
          </a:xfrm>
          <a:prstGeom prst="rect">
            <a:avLst/>
          </a:prstGeom>
          <a:noFill/>
        </p:spPr>
        <p:txBody>
          <a:bodyPr wrap="square" rtlCol="0">
            <a:spAutoFit/>
          </a:bodyPr>
          <a:lstStyle/>
          <a:p>
            <a:r>
              <a:rPr lang="en-US" sz="2400" dirty="0">
                <a:solidFill>
                  <a:srgbClr val="B4C7E7"/>
                </a:solidFill>
                <a:latin typeface="Arial Black" panose="020B0A04020102020204" pitchFamily="34" charset="0"/>
              </a:rPr>
              <a:t>70%</a:t>
            </a:r>
          </a:p>
          <a:p>
            <a:r>
              <a:rPr lang="en-US" sz="2800" dirty="0">
                <a:latin typeface="Arial Black" panose="020B0A04020102020204" pitchFamily="34" charset="0"/>
              </a:rPr>
              <a:t>46,411</a:t>
            </a:r>
          </a:p>
          <a:p>
            <a:r>
              <a:rPr lang="en-US" dirty="0">
                <a:latin typeface="+mj-lt"/>
              </a:rPr>
              <a:t>NFI Duals</a:t>
            </a:r>
          </a:p>
        </p:txBody>
      </p:sp>
      <p:sp>
        <p:nvSpPr>
          <p:cNvPr id="21" name="TextBox 20"/>
          <p:cNvSpPr txBox="1"/>
          <p:nvPr/>
        </p:nvSpPr>
        <p:spPr>
          <a:xfrm>
            <a:off x="10052022" y="440449"/>
            <a:ext cx="1732930" cy="1723549"/>
          </a:xfrm>
          <a:prstGeom prst="rect">
            <a:avLst/>
          </a:prstGeom>
          <a:noFill/>
        </p:spPr>
        <p:txBody>
          <a:bodyPr wrap="square" rtlCol="0">
            <a:spAutoFit/>
          </a:bodyPr>
          <a:lstStyle/>
          <a:p>
            <a:pPr algn="r"/>
            <a:r>
              <a:rPr lang="en-US" sz="2400" dirty="0">
                <a:solidFill>
                  <a:srgbClr val="4C84B6"/>
                </a:solidFill>
                <a:latin typeface="Arial Black" panose="020B0A04020102020204" pitchFamily="34" charset="0"/>
              </a:rPr>
              <a:t>16%</a:t>
            </a:r>
          </a:p>
          <a:p>
            <a:pPr algn="r"/>
            <a:r>
              <a:rPr lang="en-US" sz="2800" dirty="0">
                <a:latin typeface="Arial Black" panose="020B0A04020102020204" pitchFamily="34" charset="0"/>
              </a:rPr>
              <a:t>10,861</a:t>
            </a:r>
          </a:p>
          <a:p>
            <a:pPr algn="r"/>
            <a:r>
              <a:rPr lang="en-US" dirty="0"/>
              <a:t>Duals in Nursing Facilities</a:t>
            </a:r>
          </a:p>
          <a:p>
            <a:pPr algn="r"/>
            <a:endParaRPr lang="en-US" dirty="0">
              <a:latin typeface="+mj-lt"/>
            </a:endParaRPr>
          </a:p>
        </p:txBody>
      </p:sp>
      <p:sp>
        <p:nvSpPr>
          <p:cNvPr id="22" name="TextBox 21"/>
          <p:cNvSpPr txBox="1"/>
          <p:nvPr/>
        </p:nvSpPr>
        <p:spPr>
          <a:xfrm>
            <a:off x="3384375" y="832043"/>
            <a:ext cx="1732930" cy="1169551"/>
          </a:xfrm>
          <a:prstGeom prst="rect">
            <a:avLst/>
          </a:prstGeom>
          <a:noFill/>
        </p:spPr>
        <p:txBody>
          <a:bodyPr wrap="square" rtlCol="0">
            <a:spAutoFit/>
          </a:bodyPr>
          <a:lstStyle/>
          <a:p>
            <a:r>
              <a:rPr lang="en-US" sz="2400" dirty="0">
                <a:solidFill>
                  <a:srgbClr val="41719C"/>
                </a:solidFill>
                <a:latin typeface="Arial Black" panose="020B0A04020102020204" pitchFamily="34" charset="0"/>
              </a:rPr>
              <a:t>10%</a:t>
            </a:r>
          </a:p>
          <a:p>
            <a:r>
              <a:rPr lang="en-US" sz="2800" dirty="0">
                <a:latin typeface="Arial Black" panose="020B0A04020102020204" pitchFamily="34" charset="0"/>
              </a:rPr>
              <a:t>6,269</a:t>
            </a:r>
          </a:p>
          <a:p>
            <a:r>
              <a:rPr lang="en-US" dirty="0"/>
              <a:t>Duals in Waivers</a:t>
            </a:r>
          </a:p>
        </p:txBody>
      </p:sp>
      <p:sp>
        <p:nvSpPr>
          <p:cNvPr id="23" name="TextBox 22"/>
          <p:cNvSpPr txBox="1"/>
          <p:nvPr/>
        </p:nvSpPr>
        <p:spPr>
          <a:xfrm>
            <a:off x="10052022" y="2465247"/>
            <a:ext cx="1732930" cy="1446550"/>
          </a:xfrm>
          <a:prstGeom prst="rect">
            <a:avLst/>
          </a:prstGeom>
          <a:noFill/>
        </p:spPr>
        <p:txBody>
          <a:bodyPr wrap="square" rtlCol="0">
            <a:spAutoFit/>
          </a:bodyPr>
          <a:lstStyle/>
          <a:p>
            <a:pPr algn="r"/>
            <a:r>
              <a:rPr lang="en-US" sz="2400" dirty="0">
                <a:solidFill>
                  <a:srgbClr val="5694CB"/>
                </a:solidFill>
                <a:latin typeface="Arial Black" panose="020B0A04020102020204" pitchFamily="34" charset="0"/>
              </a:rPr>
              <a:t>3%</a:t>
            </a:r>
          </a:p>
          <a:p>
            <a:pPr algn="r"/>
            <a:r>
              <a:rPr lang="en-US" sz="2800" dirty="0">
                <a:latin typeface="Arial Black" panose="020B0A04020102020204" pitchFamily="34" charset="0"/>
              </a:rPr>
              <a:t>1,996</a:t>
            </a:r>
          </a:p>
          <a:p>
            <a:pPr algn="r"/>
            <a:r>
              <a:rPr lang="en-US" dirty="0"/>
              <a:t>Non-duals in Waivers</a:t>
            </a:r>
          </a:p>
        </p:txBody>
      </p:sp>
      <p:sp>
        <p:nvSpPr>
          <p:cNvPr id="24" name="TextBox 23"/>
          <p:cNvSpPr txBox="1"/>
          <p:nvPr/>
        </p:nvSpPr>
        <p:spPr>
          <a:xfrm>
            <a:off x="10052021" y="4568253"/>
            <a:ext cx="1732930" cy="1446550"/>
          </a:xfrm>
          <a:prstGeom prst="rect">
            <a:avLst/>
          </a:prstGeom>
          <a:noFill/>
        </p:spPr>
        <p:txBody>
          <a:bodyPr wrap="square" rtlCol="0">
            <a:spAutoFit/>
          </a:bodyPr>
          <a:lstStyle/>
          <a:p>
            <a:pPr algn="r"/>
            <a:r>
              <a:rPr lang="en-US" sz="2400" dirty="0">
                <a:solidFill>
                  <a:srgbClr val="7AA9DA"/>
                </a:solidFill>
                <a:latin typeface="Arial Black" panose="020B0A04020102020204" pitchFamily="34" charset="0"/>
              </a:rPr>
              <a:t>1%</a:t>
            </a:r>
          </a:p>
          <a:p>
            <a:pPr algn="r"/>
            <a:r>
              <a:rPr lang="en-US" sz="2800" dirty="0">
                <a:latin typeface="Arial Black" panose="020B0A04020102020204" pitchFamily="34" charset="0"/>
              </a:rPr>
              <a:t>507</a:t>
            </a:r>
          </a:p>
          <a:p>
            <a:pPr algn="r"/>
            <a:r>
              <a:rPr lang="en-US" dirty="0">
                <a:latin typeface="+mj-lt"/>
              </a:rPr>
              <a:t>Non-Duals in Nursing Facilities</a:t>
            </a:r>
          </a:p>
        </p:txBody>
      </p:sp>
      <p:cxnSp>
        <p:nvCxnSpPr>
          <p:cNvPr id="9" name="Elbow Connector 8"/>
          <p:cNvCxnSpPr>
            <a:cxnSpLocks/>
          </p:cNvCxnSpPr>
          <p:nvPr/>
        </p:nvCxnSpPr>
        <p:spPr>
          <a:xfrm flipV="1">
            <a:off x="4639112" y="832043"/>
            <a:ext cx="2709644" cy="602474"/>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7348756" y="832043"/>
            <a:ext cx="0" cy="36758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a:cxnSpLocks/>
          </p:cNvCxnSpPr>
          <p:nvPr/>
        </p:nvCxnSpPr>
        <p:spPr>
          <a:xfrm flipV="1">
            <a:off x="8951053" y="1036600"/>
            <a:ext cx="1329020" cy="1052259"/>
          </a:xfrm>
          <a:prstGeom prst="bentConnector3">
            <a:avLst>
              <a:gd name="adj1"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p:cNvCxnSpPr>
          <p:nvPr/>
        </p:nvCxnSpPr>
        <p:spPr>
          <a:xfrm rot="10800000" flipV="1">
            <a:off x="9446005" y="3103417"/>
            <a:ext cx="1057883" cy="808380"/>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Elbow Connector 56"/>
          <p:cNvCxnSpPr>
            <a:cxnSpLocks/>
          </p:cNvCxnSpPr>
          <p:nvPr/>
        </p:nvCxnSpPr>
        <p:spPr>
          <a:xfrm rot="10800000">
            <a:off x="9387281" y="4219663"/>
            <a:ext cx="1446974" cy="9480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3867325" y="2818329"/>
            <a:ext cx="975414"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C85EB908-D14B-4B79-9273-27B0AA618532}" type="slidenum">
              <a:rPr lang="en-US" smtClean="0"/>
              <a:t>9</a:t>
            </a:fld>
            <a:endParaRPr lang="en-US" dirty="0"/>
          </a:p>
        </p:txBody>
      </p:sp>
      <p:sp>
        <p:nvSpPr>
          <p:cNvPr id="8" name="Rectangle 7"/>
          <p:cNvSpPr/>
          <p:nvPr/>
        </p:nvSpPr>
        <p:spPr>
          <a:xfrm>
            <a:off x="474836" y="189662"/>
            <a:ext cx="7952242" cy="553998"/>
          </a:xfrm>
          <a:prstGeom prst="rect">
            <a:avLst/>
          </a:prstGeom>
        </p:spPr>
        <p:txBody>
          <a:bodyPr wrap="none">
            <a:spAutoFit/>
          </a:bodyPr>
          <a:lstStyle/>
          <a:p>
            <a:pPr>
              <a:lnSpc>
                <a:spcPts val="3600"/>
              </a:lnSpc>
            </a:pPr>
            <a:r>
              <a:rPr lang="en-US" sz="3200" b="1" dirty="0">
                <a:solidFill>
                  <a:srgbClr val="002060"/>
                </a:solidFill>
                <a:latin typeface="Arial Black" panose="020B0A04020102020204" pitchFamily="34" charset="0"/>
              </a:rPr>
              <a:t>PHASE 3 ZONES: LEHIGH/CAPITAL</a:t>
            </a:r>
          </a:p>
        </p:txBody>
      </p:sp>
      <p:sp>
        <p:nvSpPr>
          <p:cNvPr id="10" name="TextBox 9">
            <a:extLst>
              <a:ext uri="{FF2B5EF4-FFF2-40B4-BE49-F238E27FC236}">
                <a16:creationId xmlns:a16="http://schemas.microsoft.com/office/drawing/2014/main" id="{54F14FED-48CC-4C33-A142-3E236D30B6F0}"/>
              </a:ext>
            </a:extLst>
          </p:cNvPr>
          <p:cNvSpPr txBox="1"/>
          <p:nvPr/>
        </p:nvSpPr>
        <p:spPr>
          <a:xfrm>
            <a:off x="310301" y="3824878"/>
            <a:ext cx="4593239" cy="2492990"/>
          </a:xfrm>
          <a:prstGeom prst="rect">
            <a:avLst/>
          </a:prstGeom>
          <a:noFill/>
        </p:spPr>
        <p:txBody>
          <a:bodyPr wrap="square" rtlCol="0">
            <a:spAutoFit/>
          </a:bodyPr>
          <a:lstStyle/>
          <a:p>
            <a:r>
              <a:rPr lang="en-US" sz="2200" dirty="0">
                <a:solidFill>
                  <a:schemeClr val="accent5">
                    <a:lumMod val="50000"/>
                  </a:schemeClr>
                </a:solidFill>
                <a:latin typeface="Arial Black" panose="020B0A04020102020204" pitchFamily="34" charset="0"/>
              </a:rPr>
              <a:t>LEHIGH/CAPITAL COUNTIES:</a:t>
            </a:r>
          </a:p>
          <a:p>
            <a:r>
              <a:rPr lang="en-US" sz="2200" dirty="0">
                <a:latin typeface="+mj-lt"/>
              </a:rPr>
              <a:t>Adams, Berks, Cumberland, </a:t>
            </a:r>
          </a:p>
          <a:p>
            <a:r>
              <a:rPr lang="en-US" sz="2200" dirty="0">
                <a:latin typeface="+mj-lt"/>
              </a:rPr>
              <a:t>Dauphin, Franklin, Fulton, </a:t>
            </a:r>
          </a:p>
          <a:p>
            <a:r>
              <a:rPr lang="en-US" sz="2200" dirty="0">
                <a:latin typeface="+mj-lt"/>
              </a:rPr>
              <a:t>Huntingdon, Lancaster, Lebanon, Lehigh, Northampton, Perry, York</a:t>
            </a:r>
          </a:p>
          <a:p>
            <a:endParaRPr lang="en-US" sz="2400" dirty="0"/>
          </a:p>
        </p:txBody>
      </p:sp>
    </p:spTree>
    <p:extLst>
      <p:ext uri="{BB962C8B-B14F-4D97-AF65-F5344CB8AC3E}">
        <p14:creationId xmlns:p14="http://schemas.microsoft.com/office/powerpoint/2010/main" val="1081303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343D33A6DD9E4FA5DA4620AAA2369D" ma:contentTypeVersion="1" ma:contentTypeDescription="Create a new document." ma:contentTypeScope="" ma:versionID="511e3077fe1f301f9638229852364680">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0AD7B68-F349-44AB-BDB6-28DA2AECCB47}"/>
</file>

<file path=customXml/itemProps2.xml><?xml version="1.0" encoding="utf-8"?>
<ds:datastoreItem xmlns:ds="http://schemas.openxmlformats.org/officeDocument/2006/customXml" ds:itemID="{400493A1-EC30-4259-8BA8-D292EF43BF33}"/>
</file>

<file path=customXml/itemProps3.xml><?xml version="1.0" encoding="utf-8"?>
<ds:datastoreItem xmlns:ds="http://schemas.openxmlformats.org/officeDocument/2006/customXml" ds:itemID="{252D2543-23D1-49C6-AD03-E28D03F9FB70}"/>
</file>

<file path=docProps/app.xml><?xml version="1.0" encoding="utf-8"?>
<Properties xmlns="http://schemas.openxmlformats.org/officeDocument/2006/extended-properties" xmlns:vt="http://schemas.openxmlformats.org/officeDocument/2006/docPropsVTypes">
  <TotalTime>2968</TotalTime>
  <Words>827</Words>
  <Application>Microsoft Office PowerPoint</Application>
  <PresentationFormat>Widescreen</PresentationFormat>
  <Paragraphs>233</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Pennsylvania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Wachter, Derek</dc:creator>
  <cp:lastModifiedBy>Wierman, Kristen</cp:lastModifiedBy>
  <cp:revision>369</cp:revision>
  <cp:lastPrinted>2017-06-19T21:33:24Z</cp:lastPrinted>
  <dcterms:created xsi:type="dcterms:W3CDTF">2017-06-13T15:06:07Z</dcterms:created>
  <dcterms:modified xsi:type="dcterms:W3CDTF">2019-06-18T19:15:46Z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0x010100BF343D33A6DD9E4FA5DA4620AAA2369D</vt:lpwstr>
  </property>
  <property fmtid="{D5CDD505-2E9C-101B-9397-08002B2CF9AE}" pid="3" name="Order">
    <vt:r8>19300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