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drawings/drawing4.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Masters/notesMaster1.xml" ContentType="application/vnd.openxmlformats-officedocument.presentationml.notesMaster+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1.xml" ContentType="application/vnd.openxmlformats-officedocument.them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xml" ContentType="application/vnd.openxmlformats-officedocument.themeOverride+xml"/>
  <Override PartName="/ppt/theme/theme2.xml" ContentType="application/vnd.openxmlformats-officedocument.them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olors23.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24.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style23.xml" ContentType="application/vnd.ms-office.chart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76" r:id="rId2"/>
    <p:sldId id="537" r:id="rId3"/>
    <p:sldId id="536" r:id="rId4"/>
    <p:sldId id="538" r:id="rId5"/>
    <p:sldId id="550" r:id="rId6"/>
    <p:sldId id="551" r:id="rId7"/>
    <p:sldId id="552" r:id="rId8"/>
    <p:sldId id="381" r:id="rId9"/>
    <p:sldId id="267" r:id="rId10"/>
    <p:sldId id="346" r:id="rId11"/>
    <p:sldId id="347" r:id="rId12"/>
    <p:sldId id="348" r:id="rId13"/>
    <p:sldId id="349" r:id="rId14"/>
    <p:sldId id="350" r:id="rId15"/>
    <p:sldId id="351" r:id="rId16"/>
    <p:sldId id="352" r:id="rId17"/>
    <p:sldId id="353" r:id="rId18"/>
    <p:sldId id="354" r:id="rId19"/>
    <p:sldId id="275" r:id="rId20"/>
    <p:sldId id="276" r:id="rId21"/>
    <p:sldId id="306" r:id="rId22"/>
    <p:sldId id="278" r:id="rId23"/>
    <p:sldId id="279" r:id="rId24"/>
    <p:sldId id="308" r:id="rId25"/>
    <p:sldId id="309" r:id="rId26"/>
    <p:sldId id="284"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272" r:id="rId40"/>
    <p:sldId id="280" r:id="rId41"/>
    <p:sldId id="329" r:id="rId42"/>
    <p:sldId id="281" r:id="rId43"/>
    <p:sldId id="338" r:id="rId44"/>
    <p:sldId id="341" r:id="rId45"/>
    <p:sldId id="340" r:id="rId46"/>
  </p:sldIdLst>
  <p:sldSz cx="12192000" cy="6858000"/>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5" autoAdjust="0"/>
  </p:normalViewPr>
  <p:slideViewPr>
    <p:cSldViewPr snapToGrid="0">
      <p:cViewPr varScale="1">
        <p:scale>
          <a:sx n="108" d="100"/>
          <a:sy n="108" d="100"/>
        </p:scale>
        <p:origin x="654" y="96"/>
      </p:cViewPr>
      <p:guideLst/>
    </p:cSldViewPr>
  </p:slideViewPr>
  <p:notesTextViewPr>
    <p:cViewPr>
      <p:scale>
        <a:sx n="1" d="1"/>
        <a:sy n="1" d="1"/>
      </p:scale>
      <p:origin x="0" y="0"/>
    </p:cViewPr>
  </p:notesTextViewPr>
  <p:sorterViewPr>
    <p:cViewPr>
      <p:scale>
        <a:sx n="100" d="100"/>
        <a:sy n="100" d="100"/>
      </p:scale>
      <p:origin x="0" y="-882"/>
    </p:cViewPr>
  </p:sorterViewPr>
  <p:notesViewPr>
    <p:cSldViewPr snapToGrid="0">
      <p:cViewPr>
        <p:scale>
          <a:sx n="130" d="100"/>
          <a:sy n="130" d="100"/>
        </p:scale>
        <p:origin x="77" y="-16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8\OPS%208%20Data.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21\OPS-021_Data_11.28.2018.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21\OPS-021_Data_11.28.2018.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21\OPS-021_Data_11.28.2018.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OPS%2021\OPS-021_Data_11.28.2018.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4.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F:\Owe%20Plans\Executive%20Summary%20and%20Dashboard\Monitoring%20Report%20Dashboard\OPS%2021\OPS-021_Data_11.28.2018.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oleObject" Target="file:///F:\Owe%20Plans\Executive%20Summary%20and%20Dashboard\Monitoring%20Report%20Dashboard\QMUM%207\QMUM-007%20SW%20Denial%20Rates%2001.31.1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HCBS Denial Rate</a:t>
            </a:r>
          </a:p>
          <a:p>
            <a:pPr>
              <a:defRPr/>
            </a:pPr>
            <a:r>
              <a:rPr lang="en-US"/>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67147856517935E-2"/>
          <c:y val="3.0960002282323405E-2"/>
          <c:w val="0.89765507436570424"/>
          <c:h val="0.8416746864975212"/>
        </c:manualLayout>
      </c:layout>
      <c:barChart>
        <c:barDir val="col"/>
        <c:grouping val="clustered"/>
        <c:varyColors val="0"/>
        <c:ser>
          <c:idx val="0"/>
          <c:order val="0"/>
          <c:tx>
            <c:strRef>
              <c:f>'SW Slide Data'!$A$1:$D$1</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Data'!$A$3:$A$7</c:f>
              <c:strCache>
                <c:ptCount val="5"/>
                <c:pt idx="0">
                  <c:v>Qtr 1 2018</c:v>
                </c:pt>
                <c:pt idx="1">
                  <c:v>Qtr 2 2018</c:v>
                </c:pt>
                <c:pt idx="2">
                  <c:v>Qtr 3 2018</c:v>
                </c:pt>
                <c:pt idx="3">
                  <c:v>Qtr 4 2018</c:v>
                </c:pt>
                <c:pt idx="4">
                  <c:v>Jan-19</c:v>
                </c:pt>
              </c:strCache>
            </c:strRef>
          </c:cat>
          <c:val>
            <c:numRef>
              <c:f>'SW Slide Data'!$D$3:$D$7</c:f>
              <c:numCache>
                <c:formatCode>0%</c:formatCode>
                <c:ptCount val="5"/>
                <c:pt idx="0">
                  <c:v>0</c:v>
                </c:pt>
                <c:pt idx="1">
                  <c:v>0</c:v>
                </c:pt>
                <c:pt idx="2">
                  <c:v>4.3898156277436348E-4</c:v>
                </c:pt>
                <c:pt idx="3">
                  <c:v>1.0668563300142249E-3</c:v>
                </c:pt>
                <c:pt idx="4">
                  <c:v>8.3056478405315617E-4</c:v>
                </c:pt>
              </c:numCache>
            </c:numRef>
          </c:val>
          <c:extLst>
            <c:ext xmlns:c16="http://schemas.microsoft.com/office/drawing/2014/chart" uri="{C3380CC4-5D6E-409C-BE32-E72D297353CC}">
              <c16:uniqueId val="{00000000-BF74-4177-ADF7-64662A663B48}"/>
            </c:ext>
          </c:extLst>
        </c:ser>
        <c:ser>
          <c:idx val="1"/>
          <c:order val="1"/>
          <c:tx>
            <c:strRef>
              <c:f>'SW Slide Data'!$E$1:$H$1</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Data'!$A$3:$A$7</c:f>
              <c:strCache>
                <c:ptCount val="5"/>
                <c:pt idx="0">
                  <c:v>Qtr 1 2018</c:v>
                </c:pt>
                <c:pt idx="1">
                  <c:v>Qtr 2 2018</c:v>
                </c:pt>
                <c:pt idx="2">
                  <c:v>Qtr 3 2018</c:v>
                </c:pt>
                <c:pt idx="3">
                  <c:v>Qtr 4 2018</c:v>
                </c:pt>
                <c:pt idx="4">
                  <c:v>Jan-19</c:v>
                </c:pt>
              </c:strCache>
            </c:strRef>
          </c:cat>
          <c:val>
            <c:numRef>
              <c:f>'SW Slide Data'!$H$3:$H$7</c:f>
              <c:numCache>
                <c:formatCode>0%</c:formatCode>
                <c:ptCount val="5"/>
                <c:pt idx="0">
                  <c:v>0</c:v>
                </c:pt>
                <c:pt idx="1">
                  <c:v>0</c:v>
                </c:pt>
                <c:pt idx="2">
                  <c:v>2.242152466367713E-3</c:v>
                </c:pt>
                <c:pt idx="3">
                  <c:v>0</c:v>
                </c:pt>
                <c:pt idx="4">
                  <c:v>1.0510510510510511E-2</c:v>
                </c:pt>
              </c:numCache>
            </c:numRef>
          </c:val>
          <c:extLst>
            <c:ext xmlns:c16="http://schemas.microsoft.com/office/drawing/2014/chart" uri="{C3380CC4-5D6E-409C-BE32-E72D297353CC}">
              <c16:uniqueId val="{00000001-BF74-4177-ADF7-64662A663B48}"/>
            </c:ext>
          </c:extLst>
        </c:ser>
        <c:ser>
          <c:idx val="2"/>
          <c:order val="2"/>
          <c:tx>
            <c:strRef>
              <c:f>'SW Slide Data'!$J$1:$L$1</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Data'!$A$3:$A$7</c:f>
              <c:strCache>
                <c:ptCount val="5"/>
                <c:pt idx="0">
                  <c:v>Qtr 1 2018</c:v>
                </c:pt>
                <c:pt idx="1">
                  <c:v>Qtr 2 2018</c:v>
                </c:pt>
                <c:pt idx="2">
                  <c:v>Qtr 3 2018</c:v>
                </c:pt>
                <c:pt idx="3">
                  <c:v>Qtr 4 2018</c:v>
                </c:pt>
                <c:pt idx="4">
                  <c:v>Jan-19</c:v>
                </c:pt>
              </c:strCache>
            </c:strRef>
          </c:cat>
          <c:val>
            <c:numRef>
              <c:f>'SW Slide Data'!$L$3:$L$7</c:f>
              <c:numCache>
                <c:formatCode>0%</c:formatCode>
                <c:ptCount val="5"/>
                <c:pt idx="0">
                  <c:v>0</c:v>
                </c:pt>
                <c:pt idx="1">
                  <c:v>0</c:v>
                </c:pt>
                <c:pt idx="2">
                  <c:v>2.0862308762169681E-2</c:v>
                </c:pt>
                <c:pt idx="3">
                  <c:v>2.8049575994781473E-2</c:v>
                </c:pt>
                <c:pt idx="4">
                  <c:v>1.9184652278177457E-2</c:v>
                </c:pt>
              </c:numCache>
            </c:numRef>
          </c:val>
          <c:extLst>
            <c:ext xmlns:c16="http://schemas.microsoft.com/office/drawing/2014/chart" uri="{C3380CC4-5D6E-409C-BE32-E72D297353CC}">
              <c16:uniqueId val="{00000002-BF74-4177-ADF7-64662A663B48}"/>
            </c:ext>
          </c:extLst>
        </c:ser>
        <c:dLbls>
          <c:dLblPos val="outEnd"/>
          <c:showLegendKey val="0"/>
          <c:showVal val="1"/>
          <c:showCatName val="0"/>
          <c:showSerName val="0"/>
          <c:showPercent val="0"/>
          <c:showBubbleSize val="0"/>
        </c:dLbls>
        <c:gapWidth val="219"/>
        <c:overlap val="-27"/>
        <c:axId val="171943904"/>
        <c:axId val="171947040"/>
      </c:barChart>
      <c:catAx>
        <c:axId val="17194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7040"/>
        <c:crosses val="autoZero"/>
        <c:auto val="1"/>
        <c:lblAlgn val="ctr"/>
        <c:lblOffset val="100"/>
        <c:noMultiLvlLbl val="0"/>
      </c:catAx>
      <c:valAx>
        <c:axId val="171947040"/>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3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Home Modification Denials</a:t>
            </a:r>
          </a:p>
          <a:p>
            <a:pPr>
              <a:defRPr/>
            </a:pPr>
            <a:r>
              <a:rPr lang="en-US" dirty="0"/>
              <a:t>Southeast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'SE Slide Data '!$A$47:$D$47</c:f>
              <c:strCache>
                <c:ptCount val="1"/>
                <c:pt idx="0">
                  <c:v>KF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'!$A$53</c:f>
              <c:numCache>
                <c:formatCode>mmm\-yy</c:formatCode>
                <c:ptCount val="1"/>
                <c:pt idx="0">
                  <c:v>43466</c:v>
                </c:pt>
              </c:numCache>
            </c:numRef>
          </c:cat>
          <c:val>
            <c:numRef>
              <c:f>'SE Slide Data '!$D$53</c:f>
              <c:numCache>
                <c:formatCode>0%</c:formatCode>
                <c:ptCount val="1"/>
                <c:pt idx="0">
                  <c:v>0</c:v>
                </c:pt>
              </c:numCache>
            </c:numRef>
          </c:val>
          <c:extLst>
            <c:ext xmlns:c16="http://schemas.microsoft.com/office/drawing/2014/chart" uri="{C3380CC4-5D6E-409C-BE32-E72D297353CC}">
              <c16:uniqueId val="{00000000-DAA8-415E-8A5C-CCF99331EE8D}"/>
            </c:ext>
          </c:extLst>
        </c:ser>
        <c:ser>
          <c:idx val="1"/>
          <c:order val="1"/>
          <c:tx>
            <c:strRef>
              <c:f>'SE Slide Data '!$E$47:$H$47</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'!$A$53</c:f>
              <c:numCache>
                <c:formatCode>mmm\-yy</c:formatCode>
                <c:ptCount val="1"/>
                <c:pt idx="0">
                  <c:v>43466</c:v>
                </c:pt>
              </c:numCache>
            </c:numRef>
          </c:cat>
          <c:val>
            <c:numRef>
              <c:f>'SE Slide Data '!$H$53</c:f>
              <c:numCache>
                <c:formatCode>0%</c:formatCode>
                <c:ptCount val="1"/>
                <c:pt idx="0">
                  <c:v>0</c:v>
                </c:pt>
              </c:numCache>
            </c:numRef>
          </c:val>
          <c:extLst>
            <c:ext xmlns:c16="http://schemas.microsoft.com/office/drawing/2014/chart" uri="{C3380CC4-5D6E-409C-BE32-E72D297353CC}">
              <c16:uniqueId val="{00000001-DAA8-415E-8A5C-CCF99331EE8D}"/>
            </c:ext>
          </c:extLst>
        </c:ser>
        <c:ser>
          <c:idx val="0"/>
          <c:order val="2"/>
          <c:tx>
            <c:strRef>
              <c:f>'SE Slide Data '!$J$47:$L$47</c:f>
              <c:strCache>
                <c:ptCount val="1"/>
                <c:pt idx="0">
                  <c:v>UPMC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'!$A$53</c:f>
              <c:numCache>
                <c:formatCode>mmm\-yy</c:formatCode>
                <c:ptCount val="1"/>
                <c:pt idx="0">
                  <c:v>43466</c:v>
                </c:pt>
              </c:numCache>
            </c:numRef>
          </c:cat>
          <c:val>
            <c:numRef>
              <c:f>'SE Slide Data '!$L$53</c:f>
              <c:numCache>
                <c:formatCode>0%</c:formatCode>
                <c:ptCount val="1"/>
                <c:pt idx="0">
                  <c:v>0</c:v>
                </c:pt>
              </c:numCache>
            </c:numRef>
          </c:val>
          <c:extLst>
            <c:ext xmlns:c16="http://schemas.microsoft.com/office/drawing/2014/chart" uri="{C3380CC4-5D6E-409C-BE32-E72D297353CC}">
              <c16:uniqueId val="{00000002-DAA8-415E-8A5C-CCF99331EE8D}"/>
            </c:ext>
          </c:extLst>
        </c:ser>
        <c:dLbls>
          <c:dLblPos val="outEnd"/>
          <c:showLegendKey val="0"/>
          <c:showVal val="1"/>
          <c:showCatName val="0"/>
          <c:showSerName val="0"/>
          <c:showPercent val="0"/>
          <c:showBubbleSize val="0"/>
        </c:dLbls>
        <c:gapWidth val="219"/>
        <c:overlap val="-27"/>
        <c:axId val="173153648"/>
        <c:axId val="173153256"/>
      </c:barChart>
      <c:dateAx>
        <c:axId val="1731536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153256"/>
        <c:crosses val="autoZero"/>
        <c:auto val="1"/>
        <c:lblOffset val="100"/>
        <c:baseTimeUnit val="days"/>
      </c:dateAx>
      <c:valAx>
        <c:axId val="173153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15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Complaints per 10,000</a:t>
            </a:r>
          </a:p>
          <a:p>
            <a:pPr>
              <a:defRPr/>
            </a:pPr>
            <a:r>
              <a:rPr lang="en-US" dirty="0"/>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AHC</c:v>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Revision'!$B$55:$B$58</c:f>
              <c:strCache>
                <c:ptCount val="4"/>
                <c:pt idx="0">
                  <c:v>Q1 2018</c:v>
                </c:pt>
                <c:pt idx="1">
                  <c:v>Q2 2018</c:v>
                </c:pt>
                <c:pt idx="2">
                  <c:v>Q3 2018</c:v>
                </c:pt>
                <c:pt idx="3">
                  <c:v>Q4 2018</c:v>
                </c:pt>
              </c:strCache>
            </c:strRef>
          </c:cat>
          <c:val>
            <c:numRef>
              <c:f>'OPS 4 11.20.18 Revision'!$D$55:$D$58</c:f>
              <c:numCache>
                <c:formatCode>0</c:formatCode>
                <c:ptCount val="4"/>
                <c:pt idx="0">
                  <c:v>23.118865866957471</c:v>
                </c:pt>
                <c:pt idx="1">
                  <c:v>18.982033284774644</c:v>
                </c:pt>
                <c:pt idx="2">
                  <c:v>35.417035594120776</c:v>
                </c:pt>
                <c:pt idx="3">
                  <c:v>36.260036260036259</c:v>
                </c:pt>
              </c:numCache>
            </c:numRef>
          </c:val>
          <c:extLst>
            <c:ext xmlns:c16="http://schemas.microsoft.com/office/drawing/2014/chart" uri="{C3380CC4-5D6E-409C-BE32-E72D297353CC}">
              <c16:uniqueId val="{00000000-FB75-440C-A143-6D06847FEE71}"/>
            </c:ext>
          </c:extLst>
        </c:ser>
        <c:ser>
          <c:idx val="2"/>
          <c:order val="1"/>
          <c:tx>
            <c:v>PHW</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Revision'!$B$55:$B$58</c:f>
              <c:strCache>
                <c:ptCount val="4"/>
                <c:pt idx="0">
                  <c:v>Q1 2018</c:v>
                </c:pt>
                <c:pt idx="1">
                  <c:v>Q2 2018</c:v>
                </c:pt>
                <c:pt idx="2">
                  <c:v>Q3 2018</c:v>
                </c:pt>
                <c:pt idx="3">
                  <c:v>Q4 2018</c:v>
                </c:pt>
              </c:strCache>
            </c:strRef>
          </c:cat>
          <c:val>
            <c:numRef>
              <c:f>'OPS 4 11.20.18 Revision'!$E$55:$E$58</c:f>
              <c:numCache>
                <c:formatCode>0</c:formatCode>
                <c:ptCount val="4"/>
                <c:pt idx="0">
                  <c:v>25.65394658481836</c:v>
                </c:pt>
                <c:pt idx="1">
                  <c:v>25.279884434814015</c:v>
                </c:pt>
                <c:pt idx="2">
                  <c:v>35.679461040687876</c:v>
                </c:pt>
                <c:pt idx="3">
                  <c:v>28.723475317850859</c:v>
                </c:pt>
              </c:numCache>
            </c:numRef>
          </c:val>
          <c:extLst>
            <c:ext xmlns:c16="http://schemas.microsoft.com/office/drawing/2014/chart" uri="{C3380CC4-5D6E-409C-BE32-E72D297353CC}">
              <c16:uniqueId val="{00000001-FB75-440C-A143-6D06847FEE71}"/>
            </c:ext>
          </c:extLst>
        </c:ser>
        <c:ser>
          <c:idx val="0"/>
          <c:order val="2"/>
          <c:tx>
            <c:v>UPMC</c:v>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Revision'!$B$55:$B$58</c:f>
              <c:strCache>
                <c:ptCount val="4"/>
                <c:pt idx="0">
                  <c:v>Q1 2018</c:v>
                </c:pt>
                <c:pt idx="1">
                  <c:v>Q2 2018</c:v>
                </c:pt>
                <c:pt idx="2">
                  <c:v>Q3 2018</c:v>
                </c:pt>
                <c:pt idx="3">
                  <c:v>Q4 2018</c:v>
                </c:pt>
              </c:strCache>
            </c:strRef>
          </c:cat>
          <c:val>
            <c:numRef>
              <c:f>'OPS 4 11.20.18 Revision'!$C$55:$C$58</c:f>
              <c:numCache>
                <c:formatCode>0</c:formatCode>
                <c:ptCount val="4"/>
                <c:pt idx="0">
                  <c:v>1.2554927809165097</c:v>
                </c:pt>
                <c:pt idx="1">
                  <c:v>3.7797656545294194</c:v>
                </c:pt>
                <c:pt idx="2">
                  <c:v>4.3799274183456385</c:v>
                </c:pt>
                <c:pt idx="3">
                  <c:v>3.0443253774963468</c:v>
                </c:pt>
              </c:numCache>
            </c:numRef>
          </c:val>
          <c:extLst>
            <c:ext xmlns:c16="http://schemas.microsoft.com/office/drawing/2014/chart" uri="{C3380CC4-5D6E-409C-BE32-E72D297353CC}">
              <c16:uniqueId val="{00000002-FB75-440C-A143-6D06847FEE71}"/>
            </c:ext>
          </c:extLst>
        </c:ser>
        <c:dLbls>
          <c:showLegendKey val="0"/>
          <c:showVal val="0"/>
          <c:showCatName val="0"/>
          <c:showSerName val="0"/>
          <c:showPercent val="0"/>
          <c:showBubbleSize val="0"/>
        </c:dLbls>
        <c:gapWidth val="219"/>
        <c:overlap val="-27"/>
        <c:axId val="70143296"/>
        <c:axId val="158549880"/>
      </c:barChart>
      <c:catAx>
        <c:axId val="701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49880"/>
        <c:crosses val="autoZero"/>
        <c:auto val="1"/>
        <c:lblAlgn val="ctr"/>
        <c:lblOffset val="100"/>
        <c:noMultiLvlLbl val="0"/>
      </c:catAx>
      <c:valAx>
        <c:axId val="158549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14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Grievances</a:t>
            </a:r>
            <a:r>
              <a:rPr lang="en-US" baseline="0" dirty="0"/>
              <a:t> per 10,000</a:t>
            </a:r>
          </a:p>
          <a:p>
            <a:pPr>
              <a:defRPr/>
            </a:pPr>
            <a:r>
              <a:rPr lang="en-US" baseline="0" dirty="0"/>
              <a:t>Southwest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AHC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Revision'!$B$60:$B$63</c:f>
              <c:strCache>
                <c:ptCount val="4"/>
                <c:pt idx="0">
                  <c:v>Q1 2018</c:v>
                </c:pt>
                <c:pt idx="1">
                  <c:v>Q2 2018</c:v>
                </c:pt>
                <c:pt idx="2">
                  <c:v>Q3 2018</c:v>
                </c:pt>
                <c:pt idx="3">
                  <c:v>Q4 2018</c:v>
                </c:pt>
              </c:strCache>
            </c:strRef>
          </c:cat>
          <c:val>
            <c:numRef>
              <c:f>'OPS 4 11.20.18 Revision'!$C$60:$C$63</c:f>
              <c:numCache>
                <c:formatCode>0</c:formatCode>
                <c:ptCount val="4"/>
                <c:pt idx="0">
                  <c:v>3.7664783427495294</c:v>
                </c:pt>
                <c:pt idx="1">
                  <c:v>15.065913370998118</c:v>
                </c:pt>
                <c:pt idx="2">
                  <c:v>10.671688637790332</c:v>
                </c:pt>
                <c:pt idx="3">
                  <c:v>8.7884494664155675</c:v>
                </c:pt>
              </c:numCache>
            </c:numRef>
          </c:val>
          <c:extLst>
            <c:ext xmlns:c16="http://schemas.microsoft.com/office/drawing/2014/chart" uri="{C3380CC4-5D6E-409C-BE32-E72D297353CC}">
              <c16:uniqueId val="{00000000-38C0-4162-B5A3-A288F9186358}"/>
            </c:ext>
          </c:extLst>
        </c:ser>
        <c:ser>
          <c:idx val="1"/>
          <c:order val="1"/>
          <c:tx>
            <c:v>PHW</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Revision'!$B$60:$B$63</c:f>
              <c:strCache>
                <c:ptCount val="4"/>
                <c:pt idx="0">
                  <c:v>Q1 2018</c:v>
                </c:pt>
                <c:pt idx="1">
                  <c:v>Q2 2018</c:v>
                </c:pt>
                <c:pt idx="2">
                  <c:v>Q3 2018</c:v>
                </c:pt>
                <c:pt idx="3">
                  <c:v>Q4 2018</c:v>
                </c:pt>
              </c:strCache>
            </c:strRef>
          </c:cat>
          <c:val>
            <c:numRef>
              <c:f>'OPS 4 11.20.18 Revision'!$D$60:$D$63</c:f>
              <c:numCache>
                <c:formatCode>0</c:formatCode>
                <c:ptCount val="4"/>
                <c:pt idx="0">
                  <c:v>10.032715376226827</c:v>
                </c:pt>
                <c:pt idx="1">
                  <c:v>30.534351145038169</c:v>
                </c:pt>
                <c:pt idx="2">
                  <c:v>17.448200654307524</c:v>
                </c:pt>
                <c:pt idx="3">
                  <c:v>30.534351145038169</c:v>
                </c:pt>
              </c:numCache>
            </c:numRef>
          </c:val>
          <c:extLst>
            <c:ext xmlns:c16="http://schemas.microsoft.com/office/drawing/2014/chart" uri="{C3380CC4-5D6E-409C-BE32-E72D297353CC}">
              <c16:uniqueId val="{00000001-38C0-4162-B5A3-A288F9186358}"/>
            </c:ext>
          </c:extLst>
        </c:ser>
        <c:ser>
          <c:idx val="2"/>
          <c:order val="2"/>
          <c:tx>
            <c:v>UPMC</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Revision'!$B$60:$B$63</c:f>
              <c:strCache>
                <c:ptCount val="4"/>
                <c:pt idx="0">
                  <c:v>Q1 2018</c:v>
                </c:pt>
                <c:pt idx="1">
                  <c:v>Q2 2018</c:v>
                </c:pt>
                <c:pt idx="2">
                  <c:v>Q3 2018</c:v>
                </c:pt>
                <c:pt idx="3">
                  <c:v>Q4 2018</c:v>
                </c:pt>
              </c:strCache>
            </c:strRef>
          </c:cat>
          <c:val>
            <c:numRef>
              <c:f>'OPS 4 11.20.18 Revision'!$E$60:$E$63</c:f>
              <c:numCache>
                <c:formatCode>0</c:formatCode>
                <c:ptCount val="4"/>
                <c:pt idx="0">
                  <c:v>7.3296990242338174</c:v>
                </c:pt>
                <c:pt idx="1">
                  <c:v>21.301937789179533</c:v>
                </c:pt>
                <c:pt idx="2">
                  <c:v>11.223601630858033</c:v>
                </c:pt>
                <c:pt idx="3">
                  <c:v>14.20129185945302</c:v>
                </c:pt>
              </c:numCache>
            </c:numRef>
          </c:val>
          <c:extLst>
            <c:ext xmlns:c16="http://schemas.microsoft.com/office/drawing/2014/chart" uri="{C3380CC4-5D6E-409C-BE32-E72D297353CC}">
              <c16:uniqueId val="{00000002-38C0-4162-B5A3-A288F9186358}"/>
            </c:ext>
          </c:extLst>
        </c:ser>
        <c:dLbls>
          <c:showLegendKey val="0"/>
          <c:showVal val="0"/>
          <c:showCatName val="0"/>
          <c:showSerName val="0"/>
          <c:showPercent val="0"/>
          <c:showBubbleSize val="0"/>
        </c:dLbls>
        <c:gapWidth val="219"/>
        <c:overlap val="-27"/>
        <c:axId val="158551056"/>
        <c:axId val="158547920"/>
      </c:barChart>
      <c:catAx>
        <c:axId val="15855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47920"/>
        <c:crosses val="autoZero"/>
        <c:auto val="1"/>
        <c:lblAlgn val="ctr"/>
        <c:lblOffset val="100"/>
        <c:noMultiLvlLbl val="0"/>
      </c:catAx>
      <c:valAx>
        <c:axId val="15854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5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 of Complaints</a:t>
            </a:r>
            <a:r>
              <a:rPr lang="en-US" baseline="0" dirty="0"/>
              <a:t> In Favor of Participant</a:t>
            </a:r>
          </a:p>
          <a:p>
            <a:pPr>
              <a:defRPr/>
            </a:pPr>
            <a:r>
              <a:rPr lang="en-US" baseline="0" dirty="0"/>
              <a:t>Southwest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75118788815466E-2"/>
          <c:y val="0.10021279267132029"/>
          <c:w val="0.95103719124196173"/>
          <c:h val="0.75912125756184889"/>
        </c:manualLayout>
      </c:layout>
      <c:barChart>
        <c:barDir val="col"/>
        <c:grouping val="clustered"/>
        <c:varyColors val="0"/>
        <c:ser>
          <c:idx val="0"/>
          <c:order val="0"/>
          <c:tx>
            <c:v>AHC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Revision'!$B$85:$B$88</c:f>
              <c:strCache>
                <c:ptCount val="4"/>
                <c:pt idx="0">
                  <c:v>Q1 2018</c:v>
                </c:pt>
                <c:pt idx="1">
                  <c:v>Q2 2018</c:v>
                </c:pt>
                <c:pt idx="2">
                  <c:v>Q3 2018</c:v>
                </c:pt>
                <c:pt idx="3">
                  <c:v>Q4 2018</c:v>
                </c:pt>
              </c:strCache>
            </c:strRef>
          </c:cat>
          <c:val>
            <c:numRef>
              <c:f>'OPS 4 11.20.18 Revision'!$C$85:$C$88</c:f>
              <c:numCache>
                <c:formatCode>0%</c:formatCode>
                <c:ptCount val="4"/>
                <c:pt idx="0">
                  <c:v>0</c:v>
                </c:pt>
                <c:pt idx="1">
                  <c:v>0.5</c:v>
                </c:pt>
                <c:pt idx="2">
                  <c:v>0</c:v>
                </c:pt>
                <c:pt idx="3">
                  <c:v>0</c:v>
                </c:pt>
              </c:numCache>
            </c:numRef>
          </c:val>
          <c:extLst>
            <c:ext xmlns:c16="http://schemas.microsoft.com/office/drawing/2014/chart" uri="{C3380CC4-5D6E-409C-BE32-E72D297353CC}">
              <c16:uniqueId val="{00000000-F122-465B-A53F-018F93E4C94F}"/>
            </c:ext>
          </c:extLst>
        </c:ser>
        <c:ser>
          <c:idx val="1"/>
          <c:order val="1"/>
          <c:tx>
            <c:v>PHW</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Revision'!$B$85:$B$88</c:f>
              <c:strCache>
                <c:ptCount val="4"/>
                <c:pt idx="0">
                  <c:v>Q1 2018</c:v>
                </c:pt>
                <c:pt idx="1">
                  <c:v>Q2 2018</c:v>
                </c:pt>
                <c:pt idx="2">
                  <c:v>Q3 2018</c:v>
                </c:pt>
                <c:pt idx="3">
                  <c:v>Q4 2018</c:v>
                </c:pt>
              </c:strCache>
            </c:strRef>
          </c:cat>
          <c:val>
            <c:numRef>
              <c:f>'OPS 4 11.20.18 Revision'!$D$85:$D$88</c:f>
              <c:numCache>
                <c:formatCode>0%</c:formatCode>
                <c:ptCount val="4"/>
                <c:pt idx="0">
                  <c:v>0.64150943396226412</c:v>
                </c:pt>
                <c:pt idx="1">
                  <c:v>0.7441860465116279</c:v>
                </c:pt>
                <c:pt idx="2">
                  <c:v>0.6619718309859155</c:v>
                </c:pt>
                <c:pt idx="3">
                  <c:v>0.64150943396226412</c:v>
                </c:pt>
              </c:numCache>
            </c:numRef>
          </c:val>
          <c:extLst>
            <c:ext xmlns:c16="http://schemas.microsoft.com/office/drawing/2014/chart" uri="{C3380CC4-5D6E-409C-BE32-E72D297353CC}">
              <c16:uniqueId val="{00000001-F122-465B-A53F-018F93E4C94F}"/>
            </c:ext>
          </c:extLst>
        </c:ser>
        <c:ser>
          <c:idx val="2"/>
          <c:order val="2"/>
          <c:tx>
            <c:v>UPMC</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Revision'!$B$85:$B$88</c:f>
              <c:strCache>
                <c:ptCount val="4"/>
                <c:pt idx="0">
                  <c:v>Q1 2018</c:v>
                </c:pt>
                <c:pt idx="1">
                  <c:v>Q2 2018</c:v>
                </c:pt>
                <c:pt idx="2">
                  <c:v>Q3 2018</c:v>
                </c:pt>
                <c:pt idx="3">
                  <c:v>Q4 2018</c:v>
                </c:pt>
              </c:strCache>
            </c:strRef>
          </c:cat>
          <c:val>
            <c:numRef>
              <c:f>'OPS 4 11.20.18 Revision'!$E$85:$E$88</c:f>
              <c:numCache>
                <c:formatCode>0%</c:formatCode>
                <c:ptCount val="4"/>
                <c:pt idx="0">
                  <c:v>0.68965517241379315</c:v>
                </c:pt>
                <c:pt idx="1">
                  <c:v>0.54430379746835444</c:v>
                </c:pt>
                <c:pt idx="2">
                  <c:v>3.5714285714285712E-2</c:v>
                </c:pt>
                <c:pt idx="3">
                  <c:v>4.1237113402061855E-2</c:v>
                </c:pt>
              </c:numCache>
            </c:numRef>
          </c:val>
          <c:extLst>
            <c:ext xmlns:c16="http://schemas.microsoft.com/office/drawing/2014/chart" uri="{C3380CC4-5D6E-409C-BE32-E72D297353CC}">
              <c16:uniqueId val="{00000002-F122-465B-A53F-018F93E4C94F}"/>
            </c:ext>
          </c:extLst>
        </c:ser>
        <c:dLbls>
          <c:showLegendKey val="0"/>
          <c:showVal val="0"/>
          <c:showCatName val="0"/>
          <c:showSerName val="0"/>
          <c:showPercent val="0"/>
          <c:showBubbleSize val="0"/>
        </c:dLbls>
        <c:gapWidth val="219"/>
        <c:overlap val="-27"/>
        <c:axId val="158553408"/>
        <c:axId val="158549488"/>
      </c:barChart>
      <c:catAx>
        <c:axId val="15855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49488"/>
        <c:crosses val="autoZero"/>
        <c:auto val="1"/>
        <c:lblAlgn val="ctr"/>
        <c:lblOffset val="100"/>
        <c:noMultiLvlLbl val="0"/>
      </c:catAx>
      <c:valAx>
        <c:axId val="158549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53408"/>
        <c:crosses val="autoZero"/>
        <c:crossBetween val="between"/>
      </c:valAx>
      <c:spPr>
        <a:noFill/>
        <a:ln>
          <a:noFill/>
        </a:ln>
        <a:effectLst/>
      </c:spPr>
    </c:plotArea>
    <c:legend>
      <c:legendPos val="b"/>
      <c:layout>
        <c:manualLayout>
          <c:xMode val="edge"/>
          <c:yMode val="edge"/>
          <c:x val="0.40457614305107426"/>
          <c:y val="0.93361628855046264"/>
          <c:w val="0.19084771389785143"/>
          <c:h val="6.63837114495373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Percent of Grievances in Favor of Participant</a:t>
            </a:r>
          </a:p>
          <a:p>
            <a:pPr>
              <a:defRPr/>
            </a:pPr>
            <a:r>
              <a:rPr lang="en-US" dirty="0"/>
              <a:t>Southwest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AHC</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Revision'!$A$104:$B$107</c:f>
              <c:strCache>
                <c:ptCount val="4"/>
                <c:pt idx="0">
                  <c:v>Q1 2018</c:v>
                </c:pt>
                <c:pt idx="1">
                  <c:v>Q2 2018</c:v>
                </c:pt>
                <c:pt idx="2">
                  <c:v>Q3 2018</c:v>
                </c:pt>
                <c:pt idx="3">
                  <c:v>Q4 2018</c:v>
                </c:pt>
              </c:strCache>
            </c:strRef>
          </c:cat>
          <c:val>
            <c:numRef>
              <c:f>'OPS 4 11.20.18 Revision'!$C$104:$C$107</c:f>
              <c:numCache>
                <c:formatCode>0%</c:formatCode>
                <c:ptCount val="4"/>
                <c:pt idx="0">
                  <c:v>0.4</c:v>
                </c:pt>
                <c:pt idx="1">
                  <c:v>0.45454545454545453</c:v>
                </c:pt>
                <c:pt idx="2">
                  <c:v>0.33333333333333331</c:v>
                </c:pt>
                <c:pt idx="3">
                  <c:v>0.4</c:v>
                </c:pt>
              </c:numCache>
            </c:numRef>
          </c:val>
          <c:extLst>
            <c:ext xmlns:c16="http://schemas.microsoft.com/office/drawing/2014/chart" uri="{C3380CC4-5D6E-409C-BE32-E72D297353CC}">
              <c16:uniqueId val="{00000000-85E3-414F-A9AF-52E552B180F1}"/>
            </c:ext>
          </c:extLst>
        </c:ser>
        <c:ser>
          <c:idx val="1"/>
          <c:order val="1"/>
          <c:tx>
            <c:v>PHW</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Revision'!$A$104:$B$107</c:f>
              <c:strCache>
                <c:ptCount val="4"/>
                <c:pt idx="0">
                  <c:v>Q1 2018</c:v>
                </c:pt>
                <c:pt idx="1">
                  <c:v>Q2 2018</c:v>
                </c:pt>
                <c:pt idx="2">
                  <c:v>Q3 2018</c:v>
                </c:pt>
                <c:pt idx="3">
                  <c:v>Q4 2018</c:v>
                </c:pt>
              </c:strCache>
            </c:strRef>
          </c:cat>
          <c:val>
            <c:numRef>
              <c:f>'OPS 4 11.20.18 Revision'!$D$104:$D$107</c:f>
              <c:numCache>
                <c:formatCode>0%</c:formatCode>
                <c:ptCount val="4"/>
                <c:pt idx="0">
                  <c:v>0.625</c:v>
                </c:pt>
                <c:pt idx="1">
                  <c:v>0.52857142857142858</c:v>
                </c:pt>
                <c:pt idx="2">
                  <c:v>0.5</c:v>
                </c:pt>
                <c:pt idx="3">
                  <c:v>0.625</c:v>
                </c:pt>
              </c:numCache>
            </c:numRef>
          </c:val>
          <c:extLst>
            <c:ext xmlns:c16="http://schemas.microsoft.com/office/drawing/2014/chart" uri="{C3380CC4-5D6E-409C-BE32-E72D297353CC}">
              <c16:uniqueId val="{00000001-85E3-414F-A9AF-52E552B180F1}"/>
            </c:ext>
          </c:extLst>
        </c:ser>
        <c:ser>
          <c:idx val="2"/>
          <c:order val="2"/>
          <c:tx>
            <c:v>UPMC</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Revision'!$A$104:$B$107</c:f>
              <c:strCache>
                <c:ptCount val="4"/>
                <c:pt idx="0">
                  <c:v>Q1 2018</c:v>
                </c:pt>
                <c:pt idx="1">
                  <c:v>Q2 2018</c:v>
                </c:pt>
                <c:pt idx="2">
                  <c:v>Q3 2018</c:v>
                </c:pt>
                <c:pt idx="3">
                  <c:v>Q4 2018</c:v>
                </c:pt>
              </c:strCache>
            </c:strRef>
          </c:cat>
          <c:val>
            <c:numRef>
              <c:f>'OPS 4 11.20.18 Revision'!$E$104:$E$107</c:f>
              <c:numCache>
                <c:formatCode>0%</c:formatCode>
                <c:ptCount val="4"/>
                <c:pt idx="0">
                  <c:v>0.125</c:v>
                </c:pt>
                <c:pt idx="1">
                  <c:v>0.05</c:v>
                </c:pt>
                <c:pt idx="2">
                  <c:v>0.58536585365853655</c:v>
                </c:pt>
                <c:pt idx="3">
                  <c:v>0.19148936170212766</c:v>
                </c:pt>
              </c:numCache>
            </c:numRef>
          </c:val>
          <c:extLst>
            <c:ext xmlns:c16="http://schemas.microsoft.com/office/drawing/2014/chart" uri="{C3380CC4-5D6E-409C-BE32-E72D297353CC}">
              <c16:uniqueId val="{00000002-85E3-414F-A9AF-52E552B180F1}"/>
            </c:ext>
          </c:extLst>
        </c:ser>
        <c:dLbls>
          <c:showLegendKey val="0"/>
          <c:showVal val="0"/>
          <c:showCatName val="0"/>
          <c:showSerName val="0"/>
          <c:showPercent val="0"/>
          <c:showBubbleSize val="0"/>
        </c:dLbls>
        <c:gapWidth val="219"/>
        <c:overlap val="-27"/>
        <c:axId val="158553016"/>
        <c:axId val="158548704"/>
      </c:barChart>
      <c:catAx>
        <c:axId val="15855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48704"/>
        <c:crosses val="autoZero"/>
        <c:auto val="1"/>
        <c:lblAlgn val="ctr"/>
        <c:lblOffset val="100"/>
        <c:noMultiLvlLbl val="0"/>
      </c:catAx>
      <c:valAx>
        <c:axId val="15854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53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LTSS Grievances Per 10,000</a:t>
            </a:r>
            <a:r>
              <a:rPr lang="en-US" baseline="0" dirty="0"/>
              <a:t> By Category</a:t>
            </a:r>
          </a:p>
          <a:p>
            <a:pPr>
              <a:defRPr sz="1400" b="0" i="0" u="none" strike="noStrike" kern="1200" spc="0" baseline="0">
                <a:solidFill>
                  <a:schemeClr val="tx1">
                    <a:lumMod val="65000"/>
                    <a:lumOff val="35000"/>
                  </a:schemeClr>
                </a:solidFill>
                <a:latin typeface="+mn-lt"/>
                <a:ea typeface="+mn-ea"/>
                <a:cs typeface="+mn-cs"/>
              </a:defRPr>
            </a:pPr>
            <a:r>
              <a:rPr lang="en-US" baseline="0" dirty="0"/>
              <a:t>Southwest</a:t>
            </a:r>
            <a:endParaRPr lang="en-US" dirty="0"/>
          </a:p>
        </c:rich>
      </c:tx>
      <c:overlay val="0"/>
      <c:spPr>
        <a:noFill/>
        <a:ln>
          <a:noFill/>
        </a:ln>
        <a:effectLst/>
      </c:spPr>
    </c:title>
    <c:autoTitleDeleted val="0"/>
    <c:plotArea>
      <c:layout/>
      <c:barChart>
        <c:barDir val="col"/>
        <c:grouping val="stacked"/>
        <c:varyColors val="0"/>
        <c:ser>
          <c:idx val="0"/>
          <c:order val="0"/>
          <c:tx>
            <c:strRef>
              <c:f>'OPS 4 11.20.18 Revision'!$B$370</c:f>
              <c:strCache>
                <c:ptCount val="1"/>
                <c:pt idx="0">
                  <c:v>Q1 2018</c:v>
                </c:pt>
              </c:strCache>
            </c:strRef>
          </c:tx>
          <c:spPr>
            <a:solidFill>
              <a:schemeClr val="accent1"/>
            </a:solidFill>
            <a:ln>
              <a:noFill/>
            </a:ln>
            <a:effectLst/>
          </c:spPr>
          <c:invertIfNegative val="0"/>
          <c:cat>
            <c:strRef>
              <c:f>'OPS 4 11.20.18 Revision'!$A$371:$A$387</c:f>
              <c:strCache>
                <c:ptCount val="12"/>
                <c:pt idx="0">
                  <c:v>DME for NFCE</c:v>
                </c:pt>
                <c:pt idx="1">
                  <c:v>Non Medical Transporation</c:v>
                </c:pt>
                <c:pt idx="2">
                  <c:v>PAS</c:v>
                </c:pt>
                <c:pt idx="3">
                  <c:v>Other LTSS</c:v>
                </c:pt>
                <c:pt idx="4">
                  <c:v>DME for NFCE</c:v>
                </c:pt>
                <c:pt idx="5">
                  <c:v>Non Medical Transporation</c:v>
                </c:pt>
                <c:pt idx="6">
                  <c:v>PAS</c:v>
                </c:pt>
                <c:pt idx="7">
                  <c:v>Other LTSS</c:v>
                </c:pt>
                <c:pt idx="8">
                  <c:v>DME for NFCE</c:v>
                </c:pt>
                <c:pt idx="9">
                  <c:v>Non Medical Transporation</c:v>
                </c:pt>
                <c:pt idx="10">
                  <c:v>PAS</c:v>
                </c:pt>
                <c:pt idx="11">
                  <c:v>Other LTSS</c:v>
                </c:pt>
              </c:strCache>
            </c:strRef>
          </c:cat>
          <c:val>
            <c:numRef>
              <c:f>'OPS 4 11.20.18 Revision'!$B$371:$B$387</c:f>
              <c:numCache>
                <c:formatCode>0</c:formatCode>
                <c:ptCount val="12"/>
                <c:pt idx="0">
                  <c:v>0</c:v>
                </c:pt>
                <c:pt idx="1">
                  <c:v>0</c:v>
                </c:pt>
                <c:pt idx="2">
                  <c:v>0</c:v>
                </c:pt>
                <c:pt idx="3">
                  <c:v>0</c:v>
                </c:pt>
                <c:pt idx="4">
                  <c:v>0</c:v>
                </c:pt>
                <c:pt idx="5">
                  <c:v>0</c:v>
                </c:pt>
                <c:pt idx="6">
                  <c:v>0</c:v>
                </c:pt>
                <c:pt idx="7">
                  <c:v>0.4362050163576881</c:v>
                </c:pt>
                <c:pt idx="8">
                  <c:v>0.45810618901461359</c:v>
                </c:pt>
                <c:pt idx="9">
                  <c:v>0</c:v>
                </c:pt>
                <c:pt idx="10">
                  <c:v>0</c:v>
                </c:pt>
                <c:pt idx="11">
                  <c:v>0</c:v>
                </c:pt>
              </c:numCache>
            </c:numRef>
          </c:val>
          <c:extLst>
            <c:ext xmlns:c16="http://schemas.microsoft.com/office/drawing/2014/chart" uri="{C3380CC4-5D6E-409C-BE32-E72D297353CC}">
              <c16:uniqueId val="{00000000-C793-4B81-8550-79E77D2A641F}"/>
            </c:ext>
          </c:extLst>
        </c:ser>
        <c:ser>
          <c:idx val="1"/>
          <c:order val="1"/>
          <c:tx>
            <c:strRef>
              <c:f>'OPS 4 11.20.18 Revision'!$C$370</c:f>
              <c:strCache>
                <c:ptCount val="1"/>
                <c:pt idx="0">
                  <c:v>Q2 2018</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93-4B81-8550-79E77D2A64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Revision'!$A$371:$A$387</c:f>
              <c:strCache>
                <c:ptCount val="12"/>
                <c:pt idx="0">
                  <c:v>DME for NFCE</c:v>
                </c:pt>
                <c:pt idx="1">
                  <c:v>Non Medical Transporation</c:v>
                </c:pt>
                <c:pt idx="2">
                  <c:v>PAS</c:v>
                </c:pt>
                <c:pt idx="3">
                  <c:v>Other LTSS</c:v>
                </c:pt>
                <c:pt idx="4">
                  <c:v>DME for NFCE</c:v>
                </c:pt>
                <c:pt idx="5">
                  <c:v>Non Medical Transporation</c:v>
                </c:pt>
                <c:pt idx="6">
                  <c:v>PAS</c:v>
                </c:pt>
                <c:pt idx="7">
                  <c:v>Other LTSS</c:v>
                </c:pt>
                <c:pt idx="8">
                  <c:v>DME for NFCE</c:v>
                </c:pt>
                <c:pt idx="9">
                  <c:v>Non Medical Transporation</c:v>
                </c:pt>
                <c:pt idx="10">
                  <c:v>PAS</c:v>
                </c:pt>
                <c:pt idx="11">
                  <c:v>Other LTSS</c:v>
                </c:pt>
              </c:strCache>
            </c:strRef>
          </c:cat>
          <c:val>
            <c:numRef>
              <c:f>'OPS 4 11.20.18 Revision'!$C$371:$C$387</c:f>
              <c:numCache>
                <c:formatCode>0</c:formatCode>
                <c:ptCount val="12"/>
                <c:pt idx="0">
                  <c:v>0.62996094242156986</c:v>
                </c:pt>
                <c:pt idx="1">
                  <c:v>0</c:v>
                </c:pt>
                <c:pt idx="2">
                  <c:v>1.8898828272647097</c:v>
                </c:pt>
                <c:pt idx="3">
                  <c:v>0</c:v>
                </c:pt>
                <c:pt idx="4">
                  <c:v>0</c:v>
                </c:pt>
                <c:pt idx="5">
                  <c:v>0</c:v>
                </c:pt>
                <c:pt idx="6">
                  <c:v>0</c:v>
                </c:pt>
                <c:pt idx="7">
                  <c:v>2.2072131726482147</c:v>
                </c:pt>
                <c:pt idx="8">
                  <c:v>0</c:v>
                </c:pt>
                <c:pt idx="9">
                  <c:v>0</c:v>
                </c:pt>
                <c:pt idx="10">
                  <c:v>0</c:v>
                </c:pt>
                <c:pt idx="11">
                  <c:v>0</c:v>
                </c:pt>
              </c:numCache>
            </c:numRef>
          </c:val>
          <c:extLst>
            <c:ext xmlns:c16="http://schemas.microsoft.com/office/drawing/2014/chart" uri="{C3380CC4-5D6E-409C-BE32-E72D297353CC}">
              <c16:uniqueId val="{00000002-C793-4B81-8550-79E77D2A641F}"/>
            </c:ext>
          </c:extLst>
        </c:ser>
        <c:ser>
          <c:idx val="2"/>
          <c:order val="2"/>
          <c:tx>
            <c:strRef>
              <c:f>'OPS 4 11.20.18 Revision'!$D$370</c:f>
              <c:strCache>
                <c:ptCount val="1"/>
                <c:pt idx="0">
                  <c:v>Q3 2018</c:v>
                </c:pt>
              </c:strCache>
            </c:strRef>
          </c:tx>
          <c:spPr>
            <a:solidFill>
              <a:schemeClr val="accent3"/>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93-4B81-8550-79E77D2A64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Revision'!$A$371:$A$387</c:f>
              <c:strCache>
                <c:ptCount val="12"/>
                <c:pt idx="0">
                  <c:v>DME for NFCE</c:v>
                </c:pt>
                <c:pt idx="1">
                  <c:v>Non Medical Transporation</c:v>
                </c:pt>
                <c:pt idx="2">
                  <c:v>PAS</c:v>
                </c:pt>
                <c:pt idx="3">
                  <c:v>Other LTSS</c:v>
                </c:pt>
                <c:pt idx="4">
                  <c:v>DME for NFCE</c:v>
                </c:pt>
                <c:pt idx="5">
                  <c:v>Non Medical Transporation</c:v>
                </c:pt>
                <c:pt idx="6">
                  <c:v>PAS</c:v>
                </c:pt>
                <c:pt idx="7">
                  <c:v>Other LTSS</c:v>
                </c:pt>
                <c:pt idx="8">
                  <c:v>DME for NFCE</c:v>
                </c:pt>
                <c:pt idx="9">
                  <c:v>Non Medical Transporation</c:v>
                </c:pt>
                <c:pt idx="10">
                  <c:v>PAS</c:v>
                </c:pt>
                <c:pt idx="11">
                  <c:v>Other LTSS</c:v>
                </c:pt>
              </c:strCache>
            </c:strRef>
          </c:cat>
          <c:val>
            <c:numRef>
              <c:f>'OPS 4 11.20.18 Revision'!$D$371:$D$387</c:f>
              <c:numCache>
                <c:formatCode>0</c:formatCode>
                <c:ptCount val="12"/>
                <c:pt idx="0">
                  <c:v>0</c:v>
                </c:pt>
                <c:pt idx="1">
                  <c:v>0</c:v>
                </c:pt>
                <c:pt idx="2">
                  <c:v>0</c:v>
                </c:pt>
                <c:pt idx="3">
                  <c:v>0</c:v>
                </c:pt>
                <c:pt idx="4">
                  <c:v>0</c:v>
                </c:pt>
                <c:pt idx="5">
                  <c:v>0</c:v>
                </c:pt>
                <c:pt idx="6">
                  <c:v>2.2135647246325485</c:v>
                </c:pt>
                <c:pt idx="7">
                  <c:v>2.2135647246325485</c:v>
                </c:pt>
                <c:pt idx="8">
                  <c:v>0</c:v>
                </c:pt>
                <c:pt idx="9">
                  <c:v>0</c:v>
                </c:pt>
                <c:pt idx="10">
                  <c:v>0</c:v>
                </c:pt>
                <c:pt idx="11">
                  <c:v>1.3296693555535855</c:v>
                </c:pt>
              </c:numCache>
            </c:numRef>
          </c:val>
          <c:extLst>
            <c:ext xmlns:c16="http://schemas.microsoft.com/office/drawing/2014/chart" uri="{C3380CC4-5D6E-409C-BE32-E72D297353CC}">
              <c16:uniqueId val="{00000004-C793-4B81-8550-79E77D2A641F}"/>
            </c:ext>
          </c:extLst>
        </c:ser>
        <c:ser>
          <c:idx val="3"/>
          <c:order val="3"/>
          <c:tx>
            <c:strRef>
              <c:f>'OPS 4 11.20.18 Revision'!$E$370</c:f>
              <c:strCache>
                <c:ptCount val="1"/>
                <c:pt idx="0">
                  <c:v>Q4 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 4 11.20.18 Revision'!$A$371:$A$387</c:f>
              <c:strCache>
                <c:ptCount val="12"/>
                <c:pt idx="0">
                  <c:v>DME for NFCE</c:v>
                </c:pt>
                <c:pt idx="1">
                  <c:v>Non Medical Transporation</c:v>
                </c:pt>
                <c:pt idx="2">
                  <c:v>PAS</c:v>
                </c:pt>
                <c:pt idx="3">
                  <c:v>Other LTSS</c:v>
                </c:pt>
                <c:pt idx="4">
                  <c:v>DME for NFCE</c:v>
                </c:pt>
                <c:pt idx="5">
                  <c:v>Non Medical Transporation</c:v>
                </c:pt>
                <c:pt idx="6">
                  <c:v>PAS</c:v>
                </c:pt>
                <c:pt idx="7">
                  <c:v>Other LTSS</c:v>
                </c:pt>
                <c:pt idx="8">
                  <c:v>DME for NFCE</c:v>
                </c:pt>
                <c:pt idx="9">
                  <c:v>Non Medical Transporation</c:v>
                </c:pt>
                <c:pt idx="10">
                  <c:v>PAS</c:v>
                </c:pt>
                <c:pt idx="11">
                  <c:v>Other LTSS</c:v>
                </c:pt>
              </c:strCache>
            </c:strRef>
          </c:cat>
          <c:val>
            <c:numRef>
              <c:f>'OPS 4 11.20.18 Revision'!$E$371:$E$387</c:f>
              <c:numCache>
                <c:formatCode>0</c:formatCode>
                <c:ptCount val="12"/>
                <c:pt idx="0">
                  <c:v>0.60886507549926938</c:v>
                </c:pt>
                <c:pt idx="1">
                  <c:v>0</c:v>
                </c:pt>
                <c:pt idx="2">
                  <c:v>0</c:v>
                </c:pt>
                <c:pt idx="3">
                  <c:v>0</c:v>
                </c:pt>
                <c:pt idx="4">
                  <c:v>0</c:v>
                </c:pt>
                <c:pt idx="5">
                  <c:v>0</c:v>
                </c:pt>
                <c:pt idx="6">
                  <c:v>4.3166709833376498</c:v>
                </c:pt>
                <c:pt idx="7">
                  <c:v>0</c:v>
                </c:pt>
                <c:pt idx="8">
                  <c:v>0.22266259936318494</c:v>
                </c:pt>
                <c:pt idx="9">
                  <c:v>0</c:v>
                </c:pt>
                <c:pt idx="10">
                  <c:v>0</c:v>
                </c:pt>
                <c:pt idx="11">
                  <c:v>5.7892275834428091</c:v>
                </c:pt>
              </c:numCache>
            </c:numRef>
          </c:val>
          <c:extLst>
            <c:ext xmlns:c16="http://schemas.microsoft.com/office/drawing/2014/chart" uri="{C3380CC4-5D6E-409C-BE32-E72D297353CC}">
              <c16:uniqueId val="{00000005-C793-4B81-8550-79E77D2A641F}"/>
            </c:ext>
          </c:extLst>
        </c:ser>
        <c:dLbls>
          <c:showLegendKey val="0"/>
          <c:showVal val="0"/>
          <c:showCatName val="0"/>
          <c:showSerName val="0"/>
          <c:showPercent val="0"/>
          <c:showBubbleSize val="0"/>
        </c:dLbls>
        <c:gapWidth val="150"/>
        <c:overlap val="100"/>
        <c:axId val="158547136"/>
        <c:axId val="158552232"/>
      </c:barChart>
      <c:catAx>
        <c:axId val="15854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552232"/>
        <c:crosses val="autoZero"/>
        <c:auto val="1"/>
        <c:lblAlgn val="ctr"/>
        <c:lblOffset val="100"/>
        <c:noMultiLvlLbl val="0"/>
      </c:catAx>
      <c:valAx>
        <c:axId val="15855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471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dirty="0">
                <a:effectLst/>
              </a:rPr>
              <a:t>% Of</a:t>
            </a:r>
            <a:r>
              <a:rPr lang="en-US" sz="1400" b="1" baseline="0" dirty="0">
                <a:effectLst/>
              </a:rPr>
              <a:t>  Hours Agency Could Not Staff</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1" baseline="0" dirty="0">
                <a:effectLst/>
              </a:rPr>
              <a:t>Southwest</a:t>
            </a:r>
            <a:endParaRPr lang="en-US" sz="14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'PAS Slide data'!$A$4</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data'!$E$4:$F$4</c:f>
              <c:numCache>
                <c:formatCode>0.00%</c:formatCode>
                <c:ptCount val="2"/>
                <c:pt idx="0">
                  <c:v>7.0909263619171132E-4</c:v>
                </c:pt>
                <c:pt idx="1">
                  <c:v>1.7940540825470456E-3</c:v>
                </c:pt>
              </c:numCache>
            </c:numRef>
          </c:val>
          <c:extLst>
            <c:ext xmlns:c16="http://schemas.microsoft.com/office/drawing/2014/chart" uri="{C3380CC4-5D6E-409C-BE32-E72D297353CC}">
              <c16:uniqueId val="{00000000-6999-4745-B1DE-2AF3780243DF}"/>
            </c:ext>
          </c:extLst>
        </c:ser>
        <c:ser>
          <c:idx val="1"/>
          <c:order val="1"/>
          <c:tx>
            <c:strRef>
              <c:f>'PAS Slide data'!$A$5</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data'!$E$5:$F$5</c:f>
              <c:numCache>
                <c:formatCode>0.00%</c:formatCode>
                <c:ptCount val="2"/>
                <c:pt idx="0">
                  <c:v>1.0591816294800559E-3</c:v>
                </c:pt>
                <c:pt idx="1">
                  <c:v>1.6585844981164479E-3</c:v>
                </c:pt>
              </c:numCache>
            </c:numRef>
          </c:val>
          <c:extLst>
            <c:ext xmlns:c16="http://schemas.microsoft.com/office/drawing/2014/chart" uri="{C3380CC4-5D6E-409C-BE32-E72D297353CC}">
              <c16:uniqueId val="{00000001-6999-4745-B1DE-2AF3780243DF}"/>
            </c:ext>
          </c:extLst>
        </c:ser>
        <c:ser>
          <c:idx val="2"/>
          <c:order val="2"/>
          <c:tx>
            <c:strRef>
              <c:f>'PAS Slide data'!$A$6</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data'!$E$6:$F$6</c:f>
              <c:numCache>
                <c:formatCode>0.00%</c:formatCode>
                <c:ptCount val="2"/>
                <c:pt idx="0">
                  <c:v>2.8826677834195433E-4</c:v>
                </c:pt>
                <c:pt idx="1">
                  <c:v>1.8007547945790223E-4</c:v>
                </c:pt>
              </c:numCache>
            </c:numRef>
          </c:val>
          <c:extLst>
            <c:ext xmlns:c16="http://schemas.microsoft.com/office/drawing/2014/chart" uri="{C3380CC4-5D6E-409C-BE32-E72D297353CC}">
              <c16:uniqueId val="{00000002-6999-4745-B1DE-2AF3780243DF}"/>
            </c:ext>
          </c:extLst>
        </c:ser>
        <c:dLbls>
          <c:dLblPos val="outEnd"/>
          <c:showLegendKey val="0"/>
          <c:showVal val="1"/>
          <c:showCatName val="0"/>
          <c:showSerName val="0"/>
          <c:showPercent val="0"/>
          <c:showBubbleSize val="0"/>
        </c:dLbls>
        <c:gapWidth val="219"/>
        <c:overlap val="-27"/>
        <c:axId val="168886840"/>
        <c:axId val="168890368"/>
      </c:barChart>
      <c:catAx>
        <c:axId val="16888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90368"/>
        <c:crosses val="autoZero"/>
        <c:auto val="1"/>
        <c:lblAlgn val="ctr"/>
        <c:lblOffset val="100"/>
        <c:noMultiLvlLbl val="0"/>
      </c:catAx>
      <c:valAx>
        <c:axId val="168890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8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 Of  Hours Agency Could Not Staff</a:t>
            </a:r>
            <a:endParaRPr lang="en-US" dirty="0">
              <a:effectLst/>
            </a:endParaRPr>
          </a:p>
          <a:p>
            <a:pPr>
              <a:defRPr/>
            </a:pPr>
            <a:r>
              <a:rPr lang="en-US" sz="1800" b="1" i="0" baseline="0" dirty="0">
                <a:effectLst/>
              </a:rPr>
              <a:t>Southeast</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'PAS Slide data'!$P$4</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data'!$U$4</c:f>
              <c:numCache>
                <c:formatCode>0.00%</c:formatCode>
                <c:ptCount val="1"/>
                <c:pt idx="0">
                  <c:v>3.0180729733861634E-5</c:v>
                </c:pt>
              </c:numCache>
            </c:numRef>
          </c:val>
          <c:extLst>
            <c:ext xmlns:c16="http://schemas.microsoft.com/office/drawing/2014/chart" uri="{C3380CC4-5D6E-409C-BE32-E72D297353CC}">
              <c16:uniqueId val="{00000000-7C1D-480E-987D-DBB53C424285}"/>
            </c:ext>
          </c:extLst>
        </c:ser>
        <c:ser>
          <c:idx val="1"/>
          <c:order val="1"/>
          <c:tx>
            <c:strRef>
              <c:f>'PAS Slide data'!$P$5</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data'!$U$5</c:f>
              <c:numCache>
                <c:formatCode>0.00%</c:formatCode>
                <c:ptCount val="1"/>
                <c:pt idx="0">
                  <c:v>2.0484364338735735E-4</c:v>
                </c:pt>
              </c:numCache>
            </c:numRef>
          </c:val>
          <c:extLst>
            <c:ext xmlns:c16="http://schemas.microsoft.com/office/drawing/2014/chart" uri="{C3380CC4-5D6E-409C-BE32-E72D297353CC}">
              <c16:uniqueId val="{00000001-7C1D-480E-987D-DBB53C424285}"/>
            </c:ext>
          </c:extLst>
        </c:ser>
        <c:ser>
          <c:idx val="2"/>
          <c:order val="2"/>
          <c:tx>
            <c:strRef>
              <c:f>'PAS Slide data'!$P$6</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data'!$U$6</c:f>
              <c:numCache>
                <c:formatCode>0.00%</c:formatCode>
                <c:ptCount val="1"/>
                <c:pt idx="0">
                  <c:v>3.8010999646659403E-4</c:v>
                </c:pt>
              </c:numCache>
            </c:numRef>
          </c:val>
          <c:extLst>
            <c:ext xmlns:c16="http://schemas.microsoft.com/office/drawing/2014/chart" uri="{C3380CC4-5D6E-409C-BE32-E72D297353CC}">
              <c16:uniqueId val="{00000002-7C1D-480E-987D-DBB53C424285}"/>
            </c:ext>
          </c:extLst>
        </c:ser>
        <c:dLbls>
          <c:dLblPos val="outEnd"/>
          <c:showLegendKey val="0"/>
          <c:showVal val="1"/>
          <c:showCatName val="0"/>
          <c:showSerName val="0"/>
          <c:showPercent val="0"/>
          <c:showBubbleSize val="0"/>
        </c:dLbls>
        <c:gapWidth val="219"/>
        <c:overlap val="-27"/>
        <c:axId val="168887624"/>
        <c:axId val="168890760"/>
      </c:barChart>
      <c:dateAx>
        <c:axId val="1688876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90760"/>
        <c:crosses val="autoZero"/>
        <c:auto val="1"/>
        <c:lblOffset val="100"/>
        <c:baseTimeUnit val="days"/>
      </c:dateAx>
      <c:valAx>
        <c:axId val="168890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87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baseline="0" dirty="0">
                <a:effectLst/>
              </a:rPr>
              <a:t>% of Hours Participant Refused</a:t>
            </a:r>
            <a:endParaRPr lang="en-US"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1" dirty="0"/>
              <a:t>Southwest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6199562554680666"/>
          <c:y val="0.26261555847185769"/>
          <c:w val="0.81855993000874894"/>
          <c:h val="0.45314559638378538"/>
        </c:manualLayout>
      </c:layout>
      <c:barChart>
        <c:barDir val="col"/>
        <c:grouping val="clustered"/>
        <c:varyColors val="0"/>
        <c:ser>
          <c:idx val="0"/>
          <c:order val="0"/>
          <c:tx>
            <c:strRef>
              <c:f>'PAS Slide data'!$A$19</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data'!$E$19:$F$19</c:f>
              <c:numCache>
                <c:formatCode>0.00%</c:formatCode>
                <c:ptCount val="2"/>
                <c:pt idx="0">
                  <c:v>2.4005994609875405E-3</c:v>
                </c:pt>
                <c:pt idx="1">
                  <c:v>3.1772178588371724E-3</c:v>
                </c:pt>
              </c:numCache>
            </c:numRef>
          </c:val>
          <c:extLst>
            <c:ext xmlns:c16="http://schemas.microsoft.com/office/drawing/2014/chart" uri="{C3380CC4-5D6E-409C-BE32-E72D297353CC}">
              <c16:uniqueId val="{00000000-01CA-4023-8D28-AAC04BC53ACF}"/>
            </c:ext>
          </c:extLst>
        </c:ser>
        <c:ser>
          <c:idx val="1"/>
          <c:order val="1"/>
          <c:tx>
            <c:strRef>
              <c:f>'PAS Slide data'!$A$20</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data'!$E$20:$F$20</c:f>
              <c:numCache>
                <c:formatCode>0.00%</c:formatCode>
                <c:ptCount val="2"/>
                <c:pt idx="0">
                  <c:v>2.4981242458085107E-3</c:v>
                </c:pt>
                <c:pt idx="1">
                  <c:v>2.5319880370181943E-3</c:v>
                </c:pt>
              </c:numCache>
            </c:numRef>
          </c:val>
          <c:extLst>
            <c:ext xmlns:c16="http://schemas.microsoft.com/office/drawing/2014/chart" uri="{C3380CC4-5D6E-409C-BE32-E72D297353CC}">
              <c16:uniqueId val="{00000001-01CA-4023-8D28-AAC04BC53ACF}"/>
            </c:ext>
          </c:extLst>
        </c:ser>
        <c:ser>
          <c:idx val="2"/>
          <c:order val="2"/>
          <c:tx>
            <c:strRef>
              <c:f>'PAS Slide data'!$A$21</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data'!$E$21:$F$21</c:f>
              <c:numCache>
                <c:formatCode>0.00%</c:formatCode>
                <c:ptCount val="2"/>
                <c:pt idx="0">
                  <c:v>1.3924798609695076E-3</c:v>
                </c:pt>
                <c:pt idx="1">
                  <c:v>4.8562627373402353E-4</c:v>
                </c:pt>
              </c:numCache>
            </c:numRef>
          </c:val>
          <c:extLst>
            <c:ext xmlns:c16="http://schemas.microsoft.com/office/drawing/2014/chart" uri="{C3380CC4-5D6E-409C-BE32-E72D297353CC}">
              <c16:uniqueId val="{00000002-01CA-4023-8D28-AAC04BC53ACF}"/>
            </c:ext>
          </c:extLst>
        </c:ser>
        <c:dLbls>
          <c:dLblPos val="outEnd"/>
          <c:showLegendKey val="0"/>
          <c:showVal val="1"/>
          <c:showCatName val="0"/>
          <c:showSerName val="0"/>
          <c:showPercent val="0"/>
          <c:showBubbleSize val="0"/>
        </c:dLbls>
        <c:gapWidth val="219"/>
        <c:overlap val="-27"/>
        <c:axId val="168888016"/>
        <c:axId val="168892328"/>
      </c:barChart>
      <c:catAx>
        <c:axId val="16888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92328"/>
        <c:crosses val="autoZero"/>
        <c:auto val="1"/>
        <c:lblAlgn val="ctr"/>
        <c:lblOffset val="100"/>
        <c:noMultiLvlLbl val="0"/>
      </c:catAx>
      <c:valAx>
        <c:axId val="168892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8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 of Hours Participant Refused</a:t>
            </a:r>
            <a:endParaRPr lang="en-US" dirty="0">
              <a:effectLst/>
            </a:endParaRPr>
          </a:p>
          <a:p>
            <a:pPr>
              <a:defRPr/>
            </a:pPr>
            <a:r>
              <a:rPr lang="en-US" sz="1800" b="1" i="0" baseline="0" dirty="0">
                <a:effectLst/>
              </a:rPr>
              <a:t>Southeast</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'PAS Slide data'!$P$19</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data'!$U$19</c:f>
              <c:numCache>
                <c:formatCode>0.00%</c:formatCode>
                <c:ptCount val="1"/>
                <c:pt idx="0">
                  <c:v>5.8584243015219845E-5</c:v>
                </c:pt>
              </c:numCache>
            </c:numRef>
          </c:val>
          <c:extLst>
            <c:ext xmlns:c16="http://schemas.microsoft.com/office/drawing/2014/chart" uri="{C3380CC4-5D6E-409C-BE32-E72D297353CC}">
              <c16:uniqueId val="{00000000-696E-4AA9-9537-B253DB357739}"/>
            </c:ext>
          </c:extLst>
        </c:ser>
        <c:ser>
          <c:idx val="1"/>
          <c:order val="1"/>
          <c:tx>
            <c:strRef>
              <c:f>'PAS Slide data'!$P$20</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data'!$U$20</c:f>
              <c:numCache>
                <c:formatCode>0.00%</c:formatCode>
                <c:ptCount val="1"/>
                <c:pt idx="0">
                  <c:v>1.1637280364140278E-3</c:v>
                </c:pt>
              </c:numCache>
            </c:numRef>
          </c:val>
          <c:extLst>
            <c:ext xmlns:c16="http://schemas.microsoft.com/office/drawing/2014/chart" uri="{C3380CC4-5D6E-409C-BE32-E72D297353CC}">
              <c16:uniqueId val="{00000001-696E-4AA9-9537-B253DB357739}"/>
            </c:ext>
          </c:extLst>
        </c:ser>
        <c:ser>
          <c:idx val="2"/>
          <c:order val="2"/>
          <c:tx>
            <c:strRef>
              <c:f>'PAS Slide data'!$P$21</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data'!$U$21</c:f>
              <c:numCache>
                <c:formatCode>0.00%</c:formatCode>
                <c:ptCount val="1"/>
                <c:pt idx="0">
                  <c:v>1.5922218978999278E-3</c:v>
                </c:pt>
              </c:numCache>
            </c:numRef>
          </c:val>
          <c:extLst>
            <c:ext xmlns:c16="http://schemas.microsoft.com/office/drawing/2014/chart" uri="{C3380CC4-5D6E-409C-BE32-E72D297353CC}">
              <c16:uniqueId val="{00000002-696E-4AA9-9537-B253DB357739}"/>
            </c:ext>
          </c:extLst>
        </c:ser>
        <c:dLbls>
          <c:dLblPos val="outEnd"/>
          <c:showLegendKey val="0"/>
          <c:showVal val="1"/>
          <c:showCatName val="0"/>
          <c:showSerName val="0"/>
          <c:showPercent val="0"/>
          <c:showBubbleSize val="0"/>
        </c:dLbls>
        <c:gapWidth val="219"/>
        <c:overlap val="-27"/>
        <c:axId val="169414200"/>
        <c:axId val="169417728"/>
      </c:barChart>
      <c:dateAx>
        <c:axId val="1694142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7728"/>
        <c:crosses val="autoZero"/>
        <c:auto val="1"/>
        <c:lblOffset val="100"/>
        <c:baseTimeUnit val="days"/>
      </c:dateAx>
      <c:valAx>
        <c:axId val="169417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HCBS Denial Rate</a:t>
            </a:r>
            <a:endParaRPr lang="en-US" sz="1400">
              <a:effectLst/>
            </a:endParaRPr>
          </a:p>
          <a:p>
            <a:pPr>
              <a:defRPr/>
            </a:pPr>
            <a:r>
              <a:rPr lang="en-US" sz="1400" b="0" i="0" baseline="0">
                <a:effectLst/>
              </a:rPr>
              <a:t>Southeast</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'SE Slide Data '!$A$1:$D$1</c:f>
              <c:strCache>
                <c:ptCount val="1"/>
                <c:pt idx="0">
                  <c:v>KF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'!$A$7</c:f>
              <c:numCache>
                <c:formatCode>mmm\-yy</c:formatCode>
                <c:ptCount val="1"/>
                <c:pt idx="0">
                  <c:v>43466</c:v>
                </c:pt>
              </c:numCache>
            </c:numRef>
          </c:cat>
          <c:val>
            <c:numRef>
              <c:f>'SE Slide Data '!$D$7</c:f>
              <c:numCache>
                <c:formatCode>0%</c:formatCode>
                <c:ptCount val="1"/>
                <c:pt idx="0">
                  <c:v>0</c:v>
                </c:pt>
              </c:numCache>
            </c:numRef>
          </c:val>
          <c:extLst>
            <c:ext xmlns:c16="http://schemas.microsoft.com/office/drawing/2014/chart" uri="{C3380CC4-5D6E-409C-BE32-E72D297353CC}">
              <c16:uniqueId val="{00000000-72FD-4326-8D21-948AD399FF86}"/>
            </c:ext>
          </c:extLst>
        </c:ser>
        <c:ser>
          <c:idx val="1"/>
          <c:order val="1"/>
          <c:tx>
            <c:strRef>
              <c:f>'SE Slide Data '!$E$1:$H$1</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'!$A$7</c:f>
              <c:numCache>
                <c:formatCode>mmm\-yy</c:formatCode>
                <c:ptCount val="1"/>
                <c:pt idx="0">
                  <c:v>43466</c:v>
                </c:pt>
              </c:numCache>
            </c:numRef>
          </c:cat>
          <c:val>
            <c:numRef>
              <c:f>'SE Slide Data '!$H$7</c:f>
              <c:numCache>
                <c:formatCode>0%</c:formatCode>
                <c:ptCount val="1"/>
                <c:pt idx="0">
                  <c:v>0</c:v>
                </c:pt>
              </c:numCache>
            </c:numRef>
          </c:val>
          <c:extLst>
            <c:ext xmlns:c16="http://schemas.microsoft.com/office/drawing/2014/chart" uri="{C3380CC4-5D6E-409C-BE32-E72D297353CC}">
              <c16:uniqueId val="{00000001-72FD-4326-8D21-948AD399FF86}"/>
            </c:ext>
          </c:extLst>
        </c:ser>
        <c:ser>
          <c:idx val="0"/>
          <c:order val="2"/>
          <c:tx>
            <c:strRef>
              <c:f>'SE Slide Data '!$J$1:$L$1</c:f>
              <c:strCache>
                <c:ptCount val="1"/>
                <c:pt idx="0">
                  <c:v>UPMC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'!$A$7</c:f>
              <c:numCache>
                <c:formatCode>mmm\-yy</c:formatCode>
                <c:ptCount val="1"/>
                <c:pt idx="0">
                  <c:v>43466</c:v>
                </c:pt>
              </c:numCache>
            </c:numRef>
          </c:cat>
          <c:val>
            <c:numRef>
              <c:f>'SE Slide Data '!$L$7</c:f>
              <c:numCache>
                <c:formatCode>0%</c:formatCode>
                <c:ptCount val="1"/>
                <c:pt idx="0">
                  <c:v>7.0671378091872791E-3</c:v>
                </c:pt>
              </c:numCache>
            </c:numRef>
          </c:val>
          <c:extLst>
            <c:ext xmlns:c16="http://schemas.microsoft.com/office/drawing/2014/chart" uri="{C3380CC4-5D6E-409C-BE32-E72D297353CC}">
              <c16:uniqueId val="{00000002-72FD-4326-8D21-948AD399FF86}"/>
            </c:ext>
          </c:extLst>
        </c:ser>
        <c:dLbls>
          <c:dLblPos val="outEnd"/>
          <c:showLegendKey val="0"/>
          <c:showVal val="1"/>
          <c:showCatName val="0"/>
          <c:showSerName val="0"/>
          <c:showPercent val="0"/>
          <c:showBubbleSize val="0"/>
        </c:dLbls>
        <c:gapWidth val="219"/>
        <c:overlap val="-27"/>
        <c:axId val="171946648"/>
        <c:axId val="171949000"/>
      </c:barChart>
      <c:dateAx>
        <c:axId val="1719466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9000"/>
        <c:crosses val="autoZero"/>
        <c:auto val="1"/>
        <c:lblOffset val="100"/>
        <c:baseTimeUnit val="days"/>
      </c:dateAx>
      <c:valAx>
        <c:axId val="171949000"/>
        <c:scaling>
          <c:orientation val="minMax"/>
          <c:max val="5.000000000000001E-2"/>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6648"/>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dirty="0">
                <a:effectLst/>
              </a:rPr>
              <a:t>% Of</a:t>
            </a:r>
            <a:r>
              <a:rPr lang="en-US" sz="1400" b="1" baseline="0" dirty="0">
                <a:effectLst/>
              </a:rPr>
              <a:t> Hours Participant Had Unplanned Hospitalization</a:t>
            </a:r>
            <a:endParaRPr lang="en-US" sz="14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1" dirty="0"/>
              <a:t>Southwest</a:t>
            </a:r>
          </a:p>
        </c:rich>
      </c:tx>
      <c:layout>
        <c:manualLayout>
          <c:xMode val="edge"/>
          <c:yMode val="edge"/>
          <c:x val="0.17933333333333334"/>
          <c:y val="3.240740740740740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'PAS Slide data'!$A$35</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data'!$E$35:$F$35</c:f>
              <c:numCache>
                <c:formatCode>0.00%</c:formatCode>
                <c:ptCount val="2"/>
                <c:pt idx="0">
                  <c:v>1.6201775616633866E-3</c:v>
                </c:pt>
                <c:pt idx="1">
                  <c:v>2.4695588002741024E-3</c:v>
                </c:pt>
              </c:numCache>
            </c:numRef>
          </c:val>
          <c:extLst>
            <c:ext xmlns:c16="http://schemas.microsoft.com/office/drawing/2014/chart" uri="{C3380CC4-5D6E-409C-BE32-E72D297353CC}">
              <c16:uniqueId val="{00000000-E144-4B9F-A245-5D956A029CF2}"/>
            </c:ext>
          </c:extLst>
        </c:ser>
        <c:ser>
          <c:idx val="1"/>
          <c:order val="1"/>
          <c:tx>
            <c:strRef>
              <c:f>'PAS Slide data'!$A$36</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data'!$E$36:$F$36</c:f>
              <c:numCache>
                <c:formatCode>0.00%</c:formatCode>
                <c:ptCount val="2"/>
                <c:pt idx="0">
                  <c:v>3.7918471827958476E-4</c:v>
                </c:pt>
                <c:pt idx="1">
                  <c:v>2.7422518519389853E-3</c:v>
                </c:pt>
              </c:numCache>
            </c:numRef>
          </c:val>
          <c:extLst>
            <c:ext xmlns:c16="http://schemas.microsoft.com/office/drawing/2014/chart" uri="{C3380CC4-5D6E-409C-BE32-E72D297353CC}">
              <c16:uniqueId val="{00000001-E144-4B9F-A245-5D956A029CF2}"/>
            </c:ext>
          </c:extLst>
        </c:ser>
        <c:ser>
          <c:idx val="2"/>
          <c:order val="2"/>
          <c:tx>
            <c:strRef>
              <c:f>'PAS Slide data'!$A$37</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 Slide data'!$E$1:$F$1</c:f>
              <c:strCache>
                <c:ptCount val="2"/>
                <c:pt idx="0">
                  <c:v>Q4 2018</c:v>
                </c:pt>
                <c:pt idx="1">
                  <c:v>Jan-19</c:v>
                </c:pt>
              </c:strCache>
            </c:strRef>
          </c:cat>
          <c:val>
            <c:numRef>
              <c:f>'PAS Slide data'!$E$37:$F$37</c:f>
              <c:numCache>
                <c:formatCode>0.00%</c:formatCode>
                <c:ptCount val="2"/>
                <c:pt idx="0">
                  <c:v>4.7372328797294806E-4</c:v>
                </c:pt>
                <c:pt idx="1">
                  <c:v>2.5898570166861225E-4</c:v>
                </c:pt>
              </c:numCache>
            </c:numRef>
          </c:val>
          <c:extLst>
            <c:ext xmlns:c16="http://schemas.microsoft.com/office/drawing/2014/chart" uri="{C3380CC4-5D6E-409C-BE32-E72D297353CC}">
              <c16:uniqueId val="{00000002-E144-4B9F-A245-5D956A029CF2}"/>
            </c:ext>
          </c:extLst>
        </c:ser>
        <c:dLbls>
          <c:dLblPos val="outEnd"/>
          <c:showLegendKey val="0"/>
          <c:showVal val="1"/>
          <c:showCatName val="0"/>
          <c:showSerName val="0"/>
          <c:showPercent val="0"/>
          <c:showBubbleSize val="0"/>
        </c:dLbls>
        <c:gapWidth val="219"/>
        <c:overlap val="-27"/>
        <c:axId val="169416552"/>
        <c:axId val="169416944"/>
      </c:barChart>
      <c:catAx>
        <c:axId val="16941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6944"/>
        <c:crosses val="autoZero"/>
        <c:auto val="1"/>
        <c:lblAlgn val="ctr"/>
        <c:lblOffset val="100"/>
        <c:noMultiLvlLbl val="0"/>
      </c:catAx>
      <c:valAx>
        <c:axId val="1694169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6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r>
              <a:rPr lang="en-US" sz="1800" b="1" i="0" baseline="0" dirty="0">
                <a:effectLst/>
              </a:rPr>
              <a:t>% Of Hours Participant Had Unplanned Hospitalization</a:t>
            </a:r>
            <a:endParaRPr lang="en-US" dirty="0">
              <a:effectLst/>
            </a:endParaRPr>
          </a:p>
          <a:p>
            <a:pPr>
              <a:defRPr/>
            </a:pPr>
            <a:r>
              <a:rPr lang="en-US" sz="1800" b="1" i="0" baseline="0" dirty="0">
                <a:effectLst/>
              </a:rPr>
              <a:t>Southeast</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'PAS Slide data'!$P$35</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data'!$U$35</c:f>
              <c:numCache>
                <c:formatCode>0.00%</c:formatCode>
                <c:ptCount val="1"/>
                <c:pt idx="0">
                  <c:v>9.2666861454914859E-5</c:v>
                </c:pt>
              </c:numCache>
            </c:numRef>
          </c:val>
          <c:extLst>
            <c:ext xmlns:c16="http://schemas.microsoft.com/office/drawing/2014/chart" uri="{C3380CC4-5D6E-409C-BE32-E72D297353CC}">
              <c16:uniqueId val="{00000000-0DFE-4516-8DFE-995E1BCF0AD1}"/>
            </c:ext>
          </c:extLst>
        </c:ser>
        <c:ser>
          <c:idx val="1"/>
          <c:order val="1"/>
          <c:tx>
            <c:strRef>
              <c:f>'PAS Slide data'!$P$36</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data'!$U$36</c:f>
              <c:numCache>
                <c:formatCode>0.00%</c:formatCode>
                <c:ptCount val="1"/>
                <c:pt idx="0">
                  <c:v>1.4972744005867272E-3</c:v>
                </c:pt>
              </c:numCache>
            </c:numRef>
          </c:val>
          <c:extLst>
            <c:ext xmlns:c16="http://schemas.microsoft.com/office/drawing/2014/chart" uri="{C3380CC4-5D6E-409C-BE32-E72D297353CC}">
              <c16:uniqueId val="{00000001-0DFE-4516-8DFE-995E1BCF0AD1}"/>
            </c:ext>
          </c:extLst>
        </c:ser>
        <c:ser>
          <c:idx val="2"/>
          <c:order val="2"/>
          <c:tx>
            <c:strRef>
              <c:f>'PAS Slide data'!$P$37</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'PAS Slide data'!$U$1</c:f>
              <c:numCache>
                <c:formatCode>mmm\-yy</c:formatCode>
                <c:ptCount val="1"/>
                <c:pt idx="0">
                  <c:v>43466</c:v>
                </c:pt>
              </c:numCache>
            </c:numRef>
          </c:cat>
          <c:val>
            <c:numRef>
              <c:f>'PAS Slide data'!$U$37</c:f>
              <c:numCache>
                <c:formatCode>0.00%</c:formatCode>
                <c:ptCount val="1"/>
                <c:pt idx="0">
                  <c:v>4.6671685127433059E-4</c:v>
                </c:pt>
              </c:numCache>
            </c:numRef>
          </c:val>
          <c:extLst>
            <c:ext xmlns:c16="http://schemas.microsoft.com/office/drawing/2014/chart" uri="{C3380CC4-5D6E-409C-BE32-E72D297353CC}">
              <c16:uniqueId val="{00000002-0DFE-4516-8DFE-995E1BCF0AD1}"/>
            </c:ext>
          </c:extLst>
        </c:ser>
        <c:dLbls>
          <c:dLblPos val="outEnd"/>
          <c:showLegendKey val="0"/>
          <c:showVal val="1"/>
          <c:showCatName val="0"/>
          <c:showSerName val="0"/>
          <c:showPercent val="0"/>
          <c:showBubbleSize val="0"/>
        </c:dLbls>
        <c:gapWidth val="219"/>
        <c:overlap val="-27"/>
        <c:axId val="169416160"/>
        <c:axId val="169410672"/>
      </c:barChart>
      <c:dateAx>
        <c:axId val="16941616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0672"/>
        <c:crosses val="autoZero"/>
        <c:auto val="1"/>
        <c:lblOffset val="100"/>
        <c:baseTimeUnit val="days"/>
      </c:dateAx>
      <c:valAx>
        <c:axId val="169410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a:effectLst/>
              </a:rPr>
              <a:t>% Of</a:t>
            </a:r>
            <a:r>
              <a:rPr lang="en-US" sz="1400" b="0" baseline="0">
                <a:effectLst/>
              </a:rPr>
              <a:t>  Trips Missed</a:t>
            </a:r>
            <a:endParaRPr lang="en-US" sz="1400" b="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0"/>
              <a:t>Southwest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1"/>
          <c:order val="1"/>
          <c:tx>
            <c:strRef>
              <c:f>'Transportation Slide Data'!$A$3</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Data'!$E$3:$F$3</c:f>
              <c:numCache>
                <c:formatCode>0.0%</c:formatCode>
                <c:ptCount val="2"/>
                <c:pt idx="0">
                  <c:v>1.260181343168895E-2</c:v>
                </c:pt>
                <c:pt idx="1">
                  <c:v>6.7692307692307696E-3</c:v>
                </c:pt>
              </c:numCache>
            </c:numRef>
          </c:val>
          <c:extLst>
            <c:ext xmlns:c16="http://schemas.microsoft.com/office/drawing/2014/chart" uri="{C3380CC4-5D6E-409C-BE32-E72D297353CC}">
              <c16:uniqueId val="{00000000-1D8A-494B-95A4-8110E2463D90}"/>
            </c:ext>
          </c:extLst>
        </c:ser>
        <c:ser>
          <c:idx val="2"/>
          <c:order val="2"/>
          <c:tx>
            <c:strRef>
              <c:f>'Transportation Slide Data'!$A$4</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Data'!$E$4:$F$4</c:f>
              <c:numCache>
                <c:formatCode>0.0%</c:formatCode>
                <c:ptCount val="2"/>
                <c:pt idx="0">
                  <c:v>9.4832591445713176E-3</c:v>
                </c:pt>
                <c:pt idx="1">
                  <c:v>8.9495996231747522E-3</c:v>
                </c:pt>
              </c:numCache>
            </c:numRef>
          </c:val>
          <c:extLst>
            <c:ext xmlns:c16="http://schemas.microsoft.com/office/drawing/2014/chart" uri="{C3380CC4-5D6E-409C-BE32-E72D297353CC}">
              <c16:uniqueId val="{00000001-1D8A-494B-95A4-8110E2463D90}"/>
            </c:ext>
          </c:extLst>
        </c:ser>
        <c:ser>
          <c:idx val="3"/>
          <c:order val="3"/>
          <c:tx>
            <c:strRef>
              <c:f>'Transportation Slide Data'!$A$5</c:f>
              <c:strCache>
                <c:ptCount val="1"/>
                <c:pt idx="0">
                  <c:v>UPMC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Data'!$E$5:$F$5</c:f>
              <c:numCache>
                <c:formatCode>0.0%</c:formatCode>
                <c:ptCount val="2"/>
                <c:pt idx="0">
                  <c:v>2.8992016986871924E-3</c:v>
                </c:pt>
                <c:pt idx="1">
                  <c:v>7.6720210980580194E-3</c:v>
                </c:pt>
              </c:numCache>
            </c:numRef>
          </c:val>
          <c:extLst>
            <c:ext xmlns:c16="http://schemas.microsoft.com/office/drawing/2014/chart" uri="{C3380CC4-5D6E-409C-BE32-E72D297353CC}">
              <c16:uniqueId val="{00000002-1D8A-494B-95A4-8110E2463D90}"/>
            </c:ext>
          </c:extLst>
        </c:ser>
        <c:dLbls>
          <c:dLblPos val="outEnd"/>
          <c:showLegendKey val="0"/>
          <c:showVal val="1"/>
          <c:showCatName val="0"/>
          <c:showSerName val="0"/>
          <c:showPercent val="0"/>
          <c:showBubbleSize val="0"/>
        </c:dLbls>
        <c:gapWidth val="219"/>
        <c:overlap val="-27"/>
        <c:axId val="169411064"/>
        <c:axId val="169411456"/>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'Transportation Slide Data'!$E$1:$F$1</c15:sqref>
                        </c15:formulaRef>
                      </c:ext>
                    </c:extLst>
                    <c:strCache>
                      <c:ptCount val="2"/>
                      <c:pt idx="0">
                        <c:v>Q4 2018</c:v>
                      </c:pt>
                      <c:pt idx="1">
                        <c:v>Jan-19</c:v>
                      </c:pt>
                    </c:strCache>
                  </c:strRef>
                </c:cat>
                <c:val>
                  <c:numRef>
                    <c:extLst>
                      <c:ext uri="{02D57815-91ED-43cb-92C2-25804820EDAC}">
                        <c15:formulaRef>
                          <c15:sqref>'Transportation Slide Data'!$E$2:$F$2</c15:sqref>
                        </c15:formulaRef>
                      </c:ext>
                    </c:extLst>
                    <c:numCache>
                      <c:formatCode>General</c:formatCode>
                      <c:ptCount val="2"/>
                    </c:numCache>
                  </c:numRef>
                </c:val>
                <c:extLst>
                  <c:ext xmlns:c16="http://schemas.microsoft.com/office/drawing/2014/chart" uri="{C3380CC4-5D6E-409C-BE32-E72D297353CC}">
                    <c16:uniqueId val="{00000003-1D8A-494B-95A4-8110E2463D90}"/>
                  </c:ext>
                </c:extLst>
              </c15:ser>
            </c15:filteredBarSeries>
          </c:ext>
        </c:extLst>
      </c:barChart>
      <c:catAx>
        <c:axId val="16941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1456"/>
        <c:crosses val="autoZero"/>
        <c:auto val="1"/>
        <c:lblAlgn val="ctr"/>
        <c:lblOffset val="100"/>
        <c:noMultiLvlLbl val="1"/>
      </c:catAx>
      <c:valAx>
        <c:axId val="169411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1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Of  Trips Missed</a:t>
            </a:r>
            <a:endParaRPr lang="en-US" sz="1400" dirty="0">
              <a:effectLst/>
            </a:endParaRPr>
          </a:p>
          <a:p>
            <a:pPr>
              <a:defRPr/>
            </a:pPr>
            <a:r>
              <a:rPr lang="en-US" sz="1400" b="0" i="0" baseline="0" dirty="0">
                <a:effectLst/>
              </a:rPr>
              <a:t>Southeast</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'Transportation Slide Data'!$P$3</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Data'!$U$3</c:f>
              <c:numCache>
                <c:formatCode>0.0%</c:formatCode>
                <c:ptCount val="1"/>
                <c:pt idx="0">
                  <c:v>2.1052631578947368E-2</c:v>
                </c:pt>
              </c:numCache>
            </c:numRef>
          </c:val>
          <c:extLst>
            <c:ext xmlns:c16="http://schemas.microsoft.com/office/drawing/2014/chart" uri="{C3380CC4-5D6E-409C-BE32-E72D297353CC}">
              <c16:uniqueId val="{00000000-0B4D-4B11-B1F0-91E75EBDA476}"/>
            </c:ext>
          </c:extLst>
        </c:ser>
        <c:ser>
          <c:idx val="1"/>
          <c:order val="1"/>
          <c:tx>
            <c:strRef>
              <c:f>'Transportation Slide Data'!$P$4</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Data'!$U$4</c:f>
              <c:numCache>
                <c:formatCode>0.0%</c:formatCode>
                <c:ptCount val="1"/>
                <c:pt idx="0">
                  <c:v>2.1222410865874363E-4</c:v>
                </c:pt>
              </c:numCache>
            </c:numRef>
          </c:val>
          <c:extLst>
            <c:ext xmlns:c16="http://schemas.microsoft.com/office/drawing/2014/chart" uri="{C3380CC4-5D6E-409C-BE32-E72D297353CC}">
              <c16:uniqueId val="{00000001-0B4D-4B11-B1F0-91E75EBDA476}"/>
            </c:ext>
          </c:extLst>
        </c:ser>
        <c:ser>
          <c:idx val="2"/>
          <c:order val="2"/>
          <c:tx>
            <c:strRef>
              <c:f>'Transportation Slide Data'!$P$5</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Data'!$U$5</c:f>
              <c:numCache>
                <c:formatCode>0.0%</c:formatCode>
                <c:ptCount val="1"/>
                <c:pt idx="0">
                  <c:v>3.5999999999999997E-2</c:v>
                </c:pt>
              </c:numCache>
            </c:numRef>
          </c:val>
          <c:extLst>
            <c:ext xmlns:c16="http://schemas.microsoft.com/office/drawing/2014/chart" uri="{C3380CC4-5D6E-409C-BE32-E72D297353CC}">
              <c16:uniqueId val="{00000002-0B4D-4B11-B1F0-91E75EBDA476}"/>
            </c:ext>
          </c:extLst>
        </c:ser>
        <c:dLbls>
          <c:dLblPos val="outEnd"/>
          <c:showLegendKey val="0"/>
          <c:showVal val="1"/>
          <c:showCatName val="0"/>
          <c:showSerName val="0"/>
          <c:showPercent val="0"/>
          <c:showBubbleSize val="0"/>
        </c:dLbls>
        <c:gapWidth val="219"/>
        <c:overlap val="-27"/>
        <c:axId val="169412240"/>
        <c:axId val="169413024"/>
      </c:barChart>
      <c:dateAx>
        <c:axId val="1694122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3024"/>
        <c:crosses val="autoZero"/>
        <c:auto val="1"/>
        <c:lblOffset val="100"/>
        <c:baseTimeUnit val="days"/>
      </c:dateAx>
      <c:valAx>
        <c:axId val="169413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2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lumMod val="65000"/>
                    <a:lumOff val="35000"/>
                  </a:sysClr>
                </a:solidFill>
                <a:latin typeface="+mn-lt"/>
                <a:ea typeface="+mn-ea"/>
                <a:cs typeface="+mn-cs"/>
              </a:defRPr>
            </a:pPr>
            <a:r>
              <a:rPr lang="en-US"/>
              <a:t> </a:t>
            </a:r>
            <a:r>
              <a:rPr lang="en-US" sz="1400" b="1" baseline="0">
                <a:effectLst/>
              </a:rPr>
              <a:t>% of Trips Late</a:t>
            </a:r>
            <a:endParaRPr lang="en-US" sz="1400" b="1">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1"/>
              <a:t>Southwest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'Transportation Slide Data'!$A$22</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Data'!$E$22:$F$22</c:f>
              <c:numCache>
                <c:formatCode>0.0%</c:formatCode>
                <c:ptCount val="2"/>
                <c:pt idx="0">
                  <c:v>2.9660365759950822E-2</c:v>
                </c:pt>
                <c:pt idx="1">
                  <c:v>3.6307692307692305E-2</c:v>
                </c:pt>
              </c:numCache>
            </c:numRef>
          </c:val>
          <c:extLst>
            <c:ext xmlns:c16="http://schemas.microsoft.com/office/drawing/2014/chart" uri="{C3380CC4-5D6E-409C-BE32-E72D297353CC}">
              <c16:uniqueId val="{00000000-039F-44A1-BC8D-1DB84D0814C6}"/>
            </c:ext>
          </c:extLst>
        </c:ser>
        <c:ser>
          <c:idx val="1"/>
          <c:order val="1"/>
          <c:tx>
            <c:strRef>
              <c:f>'Transportation Slide Data'!$A$23</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Data'!$E$23:$F$23</c:f>
              <c:numCache>
                <c:formatCode>0.0%</c:formatCode>
                <c:ptCount val="2"/>
                <c:pt idx="0">
                  <c:v>6.9672924327462745E-3</c:v>
                </c:pt>
                <c:pt idx="1">
                  <c:v>2.166745171926519E-2</c:v>
                </c:pt>
              </c:numCache>
            </c:numRef>
          </c:val>
          <c:extLst>
            <c:ext xmlns:c16="http://schemas.microsoft.com/office/drawing/2014/chart" uri="{C3380CC4-5D6E-409C-BE32-E72D297353CC}">
              <c16:uniqueId val="{00000001-039F-44A1-BC8D-1DB84D0814C6}"/>
            </c:ext>
          </c:extLst>
        </c:ser>
        <c:ser>
          <c:idx val="2"/>
          <c:order val="2"/>
          <c:tx>
            <c:strRef>
              <c:f>'Transportation Slide Data'!$A$24</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Data'!$E$24:$F$24</c:f>
              <c:numCache>
                <c:formatCode>0.0%</c:formatCode>
                <c:ptCount val="2"/>
                <c:pt idx="0">
                  <c:v>7.6971763408807854E-3</c:v>
                </c:pt>
                <c:pt idx="1">
                  <c:v>5.6221529609206428E-2</c:v>
                </c:pt>
              </c:numCache>
            </c:numRef>
          </c:val>
          <c:extLst>
            <c:ext xmlns:c16="http://schemas.microsoft.com/office/drawing/2014/chart" uri="{C3380CC4-5D6E-409C-BE32-E72D297353CC}">
              <c16:uniqueId val="{00000002-039F-44A1-BC8D-1DB84D0814C6}"/>
            </c:ext>
          </c:extLst>
        </c:ser>
        <c:dLbls>
          <c:dLblPos val="outEnd"/>
          <c:showLegendKey val="0"/>
          <c:showVal val="1"/>
          <c:showCatName val="0"/>
          <c:showSerName val="0"/>
          <c:showPercent val="0"/>
          <c:showBubbleSize val="0"/>
        </c:dLbls>
        <c:gapWidth val="219"/>
        <c:overlap val="-27"/>
        <c:axId val="169413808"/>
        <c:axId val="169414592"/>
      </c:barChart>
      <c:catAx>
        <c:axId val="16941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4592"/>
        <c:crosses val="autoZero"/>
        <c:auto val="1"/>
        <c:lblAlgn val="ctr"/>
        <c:lblOffset val="100"/>
        <c:noMultiLvlLbl val="1"/>
      </c:catAx>
      <c:valAx>
        <c:axId val="16941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kern="1200" spc="0" baseline="0" dirty="0">
                <a:solidFill>
                  <a:srgbClr val="595959"/>
                </a:solidFill>
                <a:effectLst/>
              </a:rPr>
              <a:t>% of Trips Late</a:t>
            </a:r>
            <a:endParaRPr lang="en-US" dirty="0">
              <a:effectLst/>
            </a:endParaRPr>
          </a:p>
          <a:p>
            <a:pPr>
              <a:defRPr/>
            </a:pPr>
            <a:r>
              <a:rPr lang="en-US" sz="1400" b="1" i="0" kern="1200" spc="0" baseline="0" dirty="0">
                <a:solidFill>
                  <a:srgbClr val="595959"/>
                </a:solidFill>
                <a:effectLst/>
              </a:rPr>
              <a:t>Southeast</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'Transportation Slide Data'!$P$19</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Data'!$U$19</c:f>
              <c:numCache>
                <c:formatCode>0.00%</c:formatCode>
                <c:ptCount val="1"/>
                <c:pt idx="0">
                  <c:v>0</c:v>
                </c:pt>
              </c:numCache>
            </c:numRef>
          </c:val>
          <c:extLst>
            <c:ext xmlns:c16="http://schemas.microsoft.com/office/drawing/2014/chart" uri="{C3380CC4-5D6E-409C-BE32-E72D297353CC}">
              <c16:uniqueId val="{00000000-A085-4206-9C7B-D4020F6A81F8}"/>
            </c:ext>
          </c:extLst>
        </c:ser>
        <c:ser>
          <c:idx val="1"/>
          <c:order val="1"/>
          <c:tx>
            <c:strRef>
              <c:f>'Transportation Slide Data'!$P$20</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Data'!$U$20</c:f>
              <c:numCache>
                <c:formatCode>0.00%</c:formatCode>
                <c:ptCount val="1"/>
                <c:pt idx="0">
                  <c:v>4.2444821731748726E-4</c:v>
                </c:pt>
              </c:numCache>
            </c:numRef>
          </c:val>
          <c:extLst>
            <c:ext xmlns:c16="http://schemas.microsoft.com/office/drawing/2014/chart" uri="{C3380CC4-5D6E-409C-BE32-E72D297353CC}">
              <c16:uniqueId val="{00000001-A085-4206-9C7B-D4020F6A81F8}"/>
            </c:ext>
          </c:extLst>
        </c:ser>
        <c:ser>
          <c:idx val="2"/>
          <c:order val="2"/>
          <c:tx>
            <c:strRef>
              <c:f>'Transportation Slide Data'!$P$21</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Data'!$U$21</c:f>
              <c:numCache>
                <c:formatCode>0.0%</c:formatCode>
                <c:ptCount val="1"/>
                <c:pt idx="0">
                  <c:v>7.6999999999999999E-2</c:v>
                </c:pt>
              </c:numCache>
            </c:numRef>
          </c:val>
          <c:extLst>
            <c:ext xmlns:c16="http://schemas.microsoft.com/office/drawing/2014/chart" uri="{C3380CC4-5D6E-409C-BE32-E72D297353CC}">
              <c16:uniqueId val="{00000002-A085-4206-9C7B-D4020F6A81F8}"/>
            </c:ext>
          </c:extLst>
        </c:ser>
        <c:dLbls>
          <c:dLblPos val="outEnd"/>
          <c:showLegendKey val="0"/>
          <c:showVal val="1"/>
          <c:showCatName val="0"/>
          <c:showSerName val="0"/>
          <c:showPercent val="0"/>
          <c:showBubbleSize val="0"/>
        </c:dLbls>
        <c:gapWidth val="219"/>
        <c:overlap val="-27"/>
        <c:axId val="169415768"/>
        <c:axId val="169415376"/>
      </c:barChart>
      <c:dateAx>
        <c:axId val="1694157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5376"/>
        <c:crosses val="autoZero"/>
        <c:auto val="1"/>
        <c:lblOffset val="100"/>
        <c:baseTimeUnit val="days"/>
      </c:dateAx>
      <c:valAx>
        <c:axId val="169415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5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lumMod val="65000"/>
                    <a:lumOff val="35000"/>
                  </a:sysClr>
                </a:solidFill>
                <a:latin typeface="+mn-lt"/>
                <a:ea typeface="+mn-ea"/>
                <a:cs typeface="+mn-cs"/>
              </a:defRPr>
            </a:pPr>
            <a:r>
              <a:rPr lang="en-US" sz="1400" b="1"/>
              <a:t> </a:t>
            </a:r>
            <a:r>
              <a:rPr lang="en-US" sz="1400" b="1">
                <a:effectLst/>
              </a:rPr>
              <a:t>% Of</a:t>
            </a:r>
            <a:r>
              <a:rPr lang="en-US" sz="1400" b="1" baseline="0">
                <a:effectLst/>
              </a:rPr>
              <a:t> Trips Participant Refused</a:t>
            </a:r>
            <a:endParaRPr lang="en-US" sz="1400" b="1">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1"/>
              <a:t>Southwest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'Transportation Slide Data'!$A$39</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Data'!$E$39:$F$39</c:f>
              <c:numCache>
                <c:formatCode>0.0%</c:formatCode>
                <c:ptCount val="2"/>
                <c:pt idx="0">
                  <c:v>2.8000000000000001E-2</c:v>
                </c:pt>
                <c:pt idx="1">
                  <c:v>6.5846153846153846E-2</c:v>
                </c:pt>
              </c:numCache>
            </c:numRef>
          </c:val>
          <c:extLst>
            <c:ext xmlns:c16="http://schemas.microsoft.com/office/drawing/2014/chart" uri="{C3380CC4-5D6E-409C-BE32-E72D297353CC}">
              <c16:uniqueId val="{00000000-15C6-4921-B159-75D4A409E63A}"/>
            </c:ext>
          </c:extLst>
        </c:ser>
        <c:ser>
          <c:idx val="1"/>
          <c:order val="1"/>
          <c:tx>
            <c:strRef>
              <c:f>'Transportation Slide Data'!$A$40</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Data'!$E$40:$F$40</c:f>
              <c:numCache>
                <c:formatCode>0.0%</c:formatCode>
                <c:ptCount val="2"/>
                <c:pt idx="0">
                  <c:v>0</c:v>
                </c:pt>
                <c:pt idx="1">
                  <c:v>0</c:v>
                </c:pt>
              </c:numCache>
            </c:numRef>
          </c:val>
          <c:extLst>
            <c:ext xmlns:c16="http://schemas.microsoft.com/office/drawing/2014/chart" uri="{C3380CC4-5D6E-409C-BE32-E72D297353CC}">
              <c16:uniqueId val="{00000001-15C6-4921-B159-75D4A409E63A}"/>
            </c:ext>
          </c:extLst>
        </c:ser>
        <c:ser>
          <c:idx val="2"/>
          <c:order val="2"/>
          <c:tx>
            <c:strRef>
              <c:f>'Transportation Slide Data'!$A$41</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 Slide Data'!$E$1:$F$1</c:f>
              <c:strCache>
                <c:ptCount val="2"/>
                <c:pt idx="0">
                  <c:v>Q4 2018</c:v>
                </c:pt>
                <c:pt idx="1">
                  <c:v>Jan-19</c:v>
                </c:pt>
              </c:strCache>
            </c:strRef>
          </c:cat>
          <c:val>
            <c:numRef>
              <c:f>'Transportation Slide Data'!$E$41:$F$41</c:f>
              <c:numCache>
                <c:formatCode>0.0%</c:formatCode>
                <c:ptCount val="2"/>
                <c:pt idx="0">
                  <c:v>3.3000000000000002E-2</c:v>
                </c:pt>
                <c:pt idx="1">
                  <c:v>0.22069048189882523</c:v>
                </c:pt>
              </c:numCache>
            </c:numRef>
          </c:val>
          <c:extLst>
            <c:ext xmlns:c16="http://schemas.microsoft.com/office/drawing/2014/chart" uri="{C3380CC4-5D6E-409C-BE32-E72D297353CC}">
              <c16:uniqueId val="{00000002-15C6-4921-B159-75D4A409E63A}"/>
            </c:ext>
          </c:extLst>
        </c:ser>
        <c:dLbls>
          <c:dLblPos val="outEnd"/>
          <c:showLegendKey val="0"/>
          <c:showVal val="1"/>
          <c:showCatName val="0"/>
          <c:showSerName val="0"/>
          <c:showPercent val="0"/>
          <c:showBubbleSize val="0"/>
        </c:dLbls>
        <c:gapWidth val="219"/>
        <c:overlap val="-27"/>
        <c:axId val="169420832"/>
        <c:axId val="169419264"/>
      </c:barChart>
      <c:catAx>
        <c:axId val="16942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9264"/>
        <c:crosses val="autoZero"/>
        <c:auto val="1"/>
        <c:lblAlgn val="ctr"/>
        <c:lblOffset val="100"/>
        <c:noMultiLvlLbl val="1"/>
      </c:catAx>
      <c:valAx>
        <c:axId val="169419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2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 % Of Trips Participant Refused</a:t>
            </a:r>
            <a:endParaRPr lang="en-US" sz="1400" dirty="0">
              <a:effectLst/>
            </a:endParaRPr>
          </a:p>
          <a:p>
            <a:pPr>
              <a:defRPr/>
            </a:pPr>
            <a:r>
              <a:rPr lang="en-US" sz="1400" b="1" i="0" baseline="0" dirty="0">
                <a:effectLst/>
              </a:rPr>
              <a:t>Southeast</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'Transportation Slide Data'!$P$39</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Data'!$U$39</c:f>
              <c:numCache>
                <c:formatCode>0.0%</c:formatCode>
                <c:ptCount val="1"/>
                <c:pt idx="0">
                  <c:v>0.13947368421052631</c:v>
                </c:pt>
              </c:numCache>
            </c:numRef>
          </c:val>
          <c:extLst>
            <c:ext xmlns:c16="http://schemas.microsoft.com/office/drawing/2014/chart" uri="{C3380CC4-5D6E-409C-BE32-E72D297353CC}">
              <c16:uniqueId val="{00000000-C4E5-4D17-9491-10C9CA9F4090}"/>
            </c:ext>
          </c:extLst>
        </c:ser>
        <c:ser>
          <c:idx val="1"/>
          <c:order val="1"/>
          <c:tx>
            <c:strRef>
              <c:f>'Transportation Slide Data'!$P$40</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Data'!$U$40</c:f>
              <c:numCache>
                <c:formatCode>0.0%</c:formatCode>
                <c:ptCount val="1"/>
                <c:pt idx="0">
                  <c:v>0</c:v>
                </c:pt>
              </c:numCache>
            </c:numRef>
          </c:val>
          <c:extLst>
            <c:ext xmlns:c16="http://schemas.microsoft.com/office/drawing/2014/chart" uri="{C3380CC4-5D6E-409C-BE32-E72D297353CC}">
              <c16:uniqueId val="{00000001-C4E5-4D17-9491-10C9CA9F4090}"/>
            </c:ext>
          </c:extLst>
        </c:ser>
        <c:ser>
          <c:idx val="2"/>
          <c:order val="2"/>
          <c:tx>
            <c:strRef>
              <c:f>'Transportation Slide Data'!$P$41</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 Slide Data'!$U$1</c:f>
              <c:numCache>
                <c:formatCode>mmm\-yy</c:formatCode>
                <c:ptCount val="1"/>
                <c:pt idx="0">
                  <c:v>43466</c:v>
                </c:pt>
              </c:numCache>
            </c:numRef>
          </c:cat>
          <c:val>
            <c:numRef>
              <c:f>'Transportation Slide Data'!$U$41</c:f>
              <c:numCache>
                <c:formatCode>0.0%</c:formatCode>
                <c:ptCount val="1"/>
                <c:pt idx="0">
                  <c:v>0.25800000000000001</c:v>
                </c:pt>
              </c:numCache>
            </c:numRef>
          </c:val>
          <c:extLst>
            <c:ext xmlns:c16="http://schemas.microsoft.com/office/drawing/2014/chart" uri="{C3380CC4-5D6E-409C-BE32-E72D297353CC}">
              <c16:uniqueId val="{00000002-C4E5-4D17-9491-10C9CA9F4090}"/>
            </c:ext>
          </c:extLst>
        </c:ser>
        <c:dLbls>
          <c:dLblPos val="outEnd"/>
          <c:showLegendKey val="0"/>
          <c:showVal val="1"/>
          <c:showCatName val="0"/>
          <c:showSerName val="0"/>
          <c:showPercent val="0"/>
          <c:showBubbleSize val="0"/>
        </c:dLbls>
        <c:gapWidth val="219"/>
        <c:overlap val="-27"/>
        <c:axId val="169422400"/>
        <c:axId val="169420440"/>
      </c:barChart>
      <c:dateAx>
        <c:axId val="1694224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20440"/>
        <c:crosses val="autoZero"/>
        <c:auto val="1"/>
        <c:lblOffset val="100"/>
        <c:baseTimeUnit val="days"/>
      </c:dateAx>
      <c:valAx>
        <c:axId val="169420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2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PCSPs with An Increase</a:t>
            </a:r>
          </a:p>
          <a:p>
            <a:pPr>
              <a:defRPr/>
            </a:pPr>
            <a:r>
              <a:rPr lang="en-US"/>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'Revised OPS 21'!$M$8</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21'!$L$9:$L$13</c:f>
              <c:strCache>
                <c:ptCount val="5"/>
                <c:pt idx="0">
                  <c:v>Q1 2018</c:v>
                </c:pt>
                <c:pt idx="1">
                  <c:v>Q2 2018</c:v>
                </c:pt>
                <c:pt idx="2">
                  <c:v>Q3 2018</c:v>
                </c:pt>
                <c:pt idx="3">
                  <c:v>Q4 2018</c:v>
                </c:pt>
                <c:pt idx="4">
                  <c:v>Jan-19</c:v>
                </c:pt>
              </c:strCache>
            </c:strRef>
          </c:cat>
          <c:val>
            <c:numRef>
              <c:f>'Revised OPS 21'!$M$9:$M$13</c:f>
              <c:numCache>
                <c:formatCode>0%</c:formatCode>
                <c:ptCount val="5"/>
                <c:pt idx="0">
                  <c:v>7.3846153846153844E-3</c:v>
                </c:pt>
                <c:pt idx="1">
                  <c:v>3.8274605103280679E-2</c:v>
                </c:pt>
                <c:pt idx="2">
                  <c:v>6.7518248175182483E-2</c:v>
                </c:pt>
                <c:pt idx="3">
                  <c:v>6.1538461538461542E-2</c:v>
                </c:pt>
                <c:pt idx="4">
                  <c:v>1.6066481994459834E-2</c:v>
                </c:pt>
              </c:numCache>
            </c:numRef>
          </c:val>
          <c:extLst>
            <c:ext xmlns:c16="http://schemas.microsoft.com/office/drawing/2014/chart" uri="{C3380CC4-5D6E-409C-BE32-E72D297353CC}">
              <c16:uniqueId val="{00000000-68BE-41C0-9D0E-25D38FBD86D8}"/>
            </c:ext>
          </c:extLst>
        </c:ser>
        <c:ser>
          <c:idx val="1"/>
          <c:order val="1"/>
          <c:tx>
            <c:strRef>
              <c:f>'Revised OPS 21'!$N$8</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21'!$L$9:$L$13</c:f>
              <c:strCache>
                <c:ptCount val="5"/>
                <c:pt idx="0">
                  <c:v>Q1 2018</c:v>
                </c:pt>
                <c:pt idx="1">
                  <c:v>Q2 2018</c:v>
                </c:pt>
                <c:pt idx="2">
                  <c:v>Q3 2018</c:v>
                </c:pt>
                <c:pt idx="3">
                  <c:v>Q4 2018</c:v>
                </c:pt>
                <c:pt idx="4">
                  <c:v>Jan-19</c:v>
                </c:pt>
              </c:strCache>
            </c:strRef>
          </c:cat>
          <c:val>
            <c:numRef>
              <c:f>'Revised OPS 21'!$N$9:$N$13</c:f>
              <c:numCache>
                <c:formatCode>0.0%</c:formatCode>
                <c:ptCount val="5"/>
                <c:pt idx="0">
                  <c:v>0</c:v>
                </c:pt>
                <c:pt idx="1">
                  <c:v>2.4761230986911922E-3</c:v>
                </c:pt>
                <c:pt idx="2">
                  <c:v>6.9662138627655872E-4</c:v>
                </c:pt>
                <c:pt idx="3">
                  <c:v>2.875629043853343E-3</c:v>
                </c:pt>
                <c:pt idx="4" formatCode="0%">
                  <c:v>2.9197080291970805E-4</c:v>
                </c:pt>
              </c:numCache>
            </c:numRef>
          </c:val>
          <c:extLst>
            <c:ext xmlns:c16="http://schemas.microsoft.com/office/drawing/2014/chart" uri="{C3380CC4-5D6E-409C-BE32-E72D297353CC}">
              <c16:uniqueId val="{00000001-68BE-41C0-9D0E-25D38FBD86D8}"/>
            </c:ext>
          </c:extLst>
        </c:ser>
        <c:ser>
          <c:idx val="2"/>
          <c:order val="2"/>
          <c:tx>
            <c:strRef>
              <c:f>'Revised OPS 21'!$O$8</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21'!$L$9:$L$13</c:f>
              <c:strCache>
                <c:ptCount val="5"/>
                <c:pt idx="0">
                  <c:v>Q1 2018</c:v>
                </c:pt>
                <c:pt idx="1">
                  <c:v>Q2 2018</c:v>
                </c:pt>
                <c:pt idx="2">
                  <c:v>Q3 2018</c:v>
                </c:pt>
                <c:pt idx="3">
                  <c:v>Q4 2018</c:v>
                </c:pt>
                <c:pt idx="4">
                  <c:v>Jan-19</c:v>
                </c:pt>
              </c:strCache>
            </c:strRef>
          </c:cat>
          <c:val>
            <c:numRef>
              <c:f>'Revised OPS 21'!$O$9:$O$13</c:f>
              <c:numCache>
                <c:formatCode>0%</c:formatCode>
                <c:ptCount val="5"/>
                <c:pt idx="0">
                  <c:v>3.9056849414147257E-3</c:v>
                </c:pt>
                <c:pt idx="1">
                  <c:v>1.0720586239652599E-2</c:v>
                </c:pt>
                <c:pt idx="2">
                  <c:v>1.6793695904921843E-2</c:v>
                </c:pt>
                <c:pt idx="3">
                  <c:v>2.039635469405468E-2</c:v>
                </c:pt>
                <c:pt idx="4">
                  <c:v>1.1418351905351492E-2</c:v>
                </c:pt>
              </c:numCache>
            </c:numRef>
          </c:val>
          <c:extLst>
            <c:ext xmlns:c16="http://schemas.microsoft.com/office/drawing/2014/chart" uri="{C3380CC4-5D6E-409C-BE32-E72D297353CC}">
              <c16:uniqueId val="{00000002-68BE-41C0-9D0E-25D38FBD86D8}"/>
            </c:ext>
          </c:extLst>
        </c:ser>
        <c:dLbls>
          <c:showLegendKey val="0"/>
          <c:showVal val="0"/>
          <c:showCatName val="0"/>
          <c:showSerName val="0"/>
          <c:showPercent val="0"/>
          <c:showBubbleSize val="0"/>
        </c:dLbls>
        <c:gapWidth val="219"/>
        <c:overlap val="-27"/>
        <c:axId val="169418872"/>
        <c:axId val="169423968"/>
      </c:barChart>
      <c:catAx>
        <c:axId val="16941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23968"/>
        <c:crosses val="autoZero"/>
        <c:auto val="1"/>
        <c:lblAlgn val="ctr"/>
        <c:lblOffset val="100"/>
        <c:noMultiLvlLbl val="0"/>
      </c:catAx>
      <c:valAx>
        <c:axId val="16942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PCSPs with A Decrease</a:t>
            </a:r>
          </a:p>
          <a:p>
            <a:pPr>
              <a:defRPr/>
            </a:pPr>
            <a:r>
              <a:rPr lang="en-US"/>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'Revised OPS 21'!$M$28</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21'!$L$29:$L$33</c:f>
              <c:strCache>
                <c:ptCount val="5"/>
                <c:pt idx="0">
                  <c:v>Qtr 1</c:v>
                </c:pt>
                <c:pt idx="1">
                  <c:v>Qtr 2</c:v>
                </c:pt>
                <c:pt idx="2">
                  <c:v>Qtr 3</c:v>
                </c:pt>
                <c:pt idx="3">
                  <c:v>Qtr 4</c:v>
                </c:pt>
                <c:pt idx="4">
                  <c:v>Jan-19</c:v>
                </c:pt>
              </c:strCache>
            </c:strRef>
          </c:cat>
          <c:val>
            <c:numRef>
              <c:f>'Revised OPS 21'!$M$29:$M$33</c:f>
              <c:numCache>
                <c:formatCode>0.0%</c:formatCode>
                <c:ptCount val="5"/>
                <c:pt idx="0">
                  <c:v>3.0769230769230769E-3</c:v>
                </c:pt>
                <c:pt idx="1">
                  <c:v>6.0753341433778852E-4</c:v>
                </c:pt>
                <c:pt idx="2">
                  <c:v>3.6496350364963502E-3</c:v>
                </c:pt>
                <c:pt idx="3">
                  <c:v>6.7692307692307696E-3</c:v>
                </c:pt>
                <c:pt idx="4">
                  <c:v>1.10803324099723E-3</c:v>
                </c:pt>
              </c:numCache>
            </c:numRef>
          </c:val>
          <c:extLst>
            <c:ext xmlns:c16="http://schemas.microsoft.com/office/drawing/2014/chart" uri="{C3380CC4-5D6E-409C-BE32-E72D297353CC}">
              <c16:uniqueId val="{00000000-2B16-4712-AB11-6330BFC9054F}"/>
            </c:ext>
          </c:extLst>
        </c:ser>
        <c:ser>
          <c:idx val="1"/>
          <c:order val="1"/>
          <c:tx>
            <c:strRef>
              <c:f>'Revised OPS 21'!$N$28</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21'!$L$29:$L$33</c:f>
              <c:strCache>
                <c:ptCount val="5"/>
                <c:pt idx="0">
                  <c:v>Qtr 1</c:v>
                </c:pt>
                <c:pt idx="1">
                  <c:v>Qtr 2</c:v>
                </c:pt>
                <c:pt idx="2">
                  <c:v>Qtr 3</c:v>
                </c:pt>
                <c:pt idx="3">
                  <c:v>Qtr 4</c:v>
                </c:pt>
                <c:pt idx="4">
                  <c:v>Jan-19</c:v>
                </c:pt>
              </c:strCache>
            </c:strRef>
          </c:cat>
          <c:val>
            <c:numRef>
              <c:f>'Revised OPS 21'!$N$29:$N$33</c:f>
              <c:numCache>
                <c:formatCode>0.0%</c:formatCode>
                <c:ptCount val="5"/>
                <c:pt idx="0">
                  <c:v>0</c:v>
                </c:pt>
                <c:pt idx="1">
                  <c:v>3.5373187124159886E-4</c:v>
                </c:pt>
                <c:pt idx="2">
                  <c:v>0</c:v>
                </c:pt>
                <c:pt idx="3">
                  <c:v>1.4378145219266715E-3</c:v>
                </c:pt>
                <c:pt idx="4">
                  <c:v>0</c:v>
                </c:pt>
              </c:numCache>
            </c:numRef>
          </c:val>
          <c:extLst>
            <c:ext xmlns:c16="http://schemas.microsoft.com/office/drawing/2014/chart" uri="{C3380CC4-5D6E-409C-BE32-E72D297353CC}">
              <c16:uniqueId val="{00000001-2B16-4712-AB11-6330BFC9054F}"/>
            </c:ext>
          </c:extLst>
        </c:ser>
        <c:ser>
          <c:idx val="2"/>
          <c:order val="2"/>
          <c:tx>
            <c:strRef>
              <c:f>'Revised OPS 21'!$O$28</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21'!$L$29:$L$33</c:f>
              <c:strCache>
                <c:ptCount val="5"/>
                <c:pt idx="0">
                  <c:v>Qtr 1</c:v>
                </c:pt>
                <c:pt idx="1">
                  <c:v>Qtr 2</c:v>
                </c:pt>
                <c:pt idx="2">
                  <c:v>Qtr 3</c:v>
                </c:pt>
                <c:pt idx="3">
                  <c:v>Qtr 4</c:v>
                </c:pt>
                <c:pt idx="4">
                  <c:v>Jan-19</c:v>
                </c:pt>
              </c:strCache>
            </c:strRef>
          </c:cat>
          <c:val>
            <c:numRef>
              <c:f>'Revised OPS 21'!$O$29:$O$33</c:f>
              <c:numCache>
                <c:formatCode>0.0%</c:formatCode>
                <c:ptCount val="5"/>
                <c:pt idx="0">
                  <c:v>1.4465499783017504E-4</c:v>
                </c:pt>
                <c:pt idx="1">
                  <c:v>7.8708101506310222E-3</c:v>
                </c:pt>
                <c:pt idx="2">
                  <c:v>9.1719416096111613E-3</c:v>
                </c:pt>
                <c:pt idx="3">
                  <c:v>3.7610299435845507E-3</c:v>
                </c:pt>
                <c:pt idx="4">
                  <c:v>2.2011280781400466E-3</c:v>
                </c:pt>
              </c:numCache>
            </c:numRef>
          </c:val>
          <c:extLst>
            <c:ext xmlns:c16="http://schemas.microsoft.com/office/drawing/2014/chart" uri="{C3380CC4-5D6E-409C-BE32-E72D297353CC}">
              <c16:uniqueId val="{00000002-2B16-4712-AB11-6330BFC9054F}"/>
            </c:ext>
          </c:extLst>
        </c:ser>
        <c:dLbls>
          <c:dLblPos val="outEnd"/>
          <c:showLegendKey val="0"/>
          <c:showVal val="1"/>
          <c:showCatName val="0"/>
          <c:showSerName val="0"/>
          <c:showPercent val="0"/>
          <c:showBubbleSize val="0"/>
        </c:dLbls>
        <c:gapWidth val="219"/>
        <c:overlap val="-27"/>
        <c:axId val="169425928"/>
        <c:axId val="169419656"/>
      </c:barChart>
      <c:catAx>
        <c:axId val="16942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19656"/>
        <c:crosses val="autoZero"/>
        <c:auto val="1"/>
        <c:lblAlgn val="ctr"/>
        <c:lblOffset val="100"/>
        <c:noMultiLvlLbl val="0"/>
      </c:catAx>
      <c:valAx>
        <c:axId val="169419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425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Physical</a:t>
            </a:r>
            <a:r>
              <a:rPr lang="en-US" sz="1300" baseline="0"/>
              <a:t> Health Denial Rate</a:t>
            </a:r>
          </a:p>
          <a:p>
            <a:pPr>
              <a:defRPr/>
            </a:pPr>
            <a:r>
              <a:rPr lang="en-US" sz="1300" baseline="0"/>
              <a:t>Southwest</a:t>
            </a:r>
            <a:endParaRPr lang="en-US" sz="1300"/>
          </a:p>
        </c:rich>
      </c:tx>
      <c:layout>
        <c:manualLayout>
          <c:xMode val="edge"/>
          <c:yMode val="edge"/>
          <c:x val="0.28354855643044613"/>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02318460192476"/>
          <c:y val="0.14898148148148149"/>
          <c:w val="0.88498840769903764"/>
          <c:h val="0.64176727909011377"/>
        </c:manualLayout>
      </c:layout>
      <c:barChart>
        <c:barDir val="col"/>
        <c:grouping val="clustered"/>
        <c:varyColors val="0"/>
        <c:ser>
          <c:idx val="0"/>
          <c:order val="0"/>
          <c:tx>
            <c:strRef>
              <c:f>'SW Slide Data'!$A$13:$D$13</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Data'!$A$15:$A$19</c:f>
              <c:strCache>
                <c:ptCount val="5"/>
                <c:pt idx="0">
                  <c:v>Qtr 1 2018</c:v>
                </c:pt>
                <c:pt idx="1">
                  <c:v>Qtr 2 2018</c:v>
                </c:pt>
                <c:pt idx="2">
                  <c:v>Qtr 3 2018</c:v>
                </c:pt>
                <c:pt idx="3">
                  <c:v>Qtr 4 2018</c:v>
                </c:pt>
                <c:pt idx="4">
                  <c:v>Jan-19</c:v>
                </c:pt>
              </c:strCache>
            </c:strRef>
          </c:cat>
          <c:val>
            <c:numRef>
              <c:f>'SW Slide Data'!$D$15:$D$19</c:f>
              <c:numCache>
                <c:formatCode>0%</c:formatCode>
                <c:ptCount val="5"/>
                <c:pt idx="0">
                  <c:v>0.20967741935483872</c:v>
                </c:pt>
                <c:pt idx="1">
                  <c:v>0.29124820659971307</c:v>
                </c:pt>
                <c:pt idx="2">
                  <c:v>0.28304705003734132</c:v>
                </c:pt>
                <c:pt idx="3">
                  <c:v>0.28653530377668307</c:v>
                </c:pt>
                <c:pt idx="4">
                  <c:v>0.16510903426791276</c:v>
                </c:pt>
              </c:numCache>
            </c:numRef>
          </c:val>
          <c:extLst>
            <c:ext xmlns:c16="http://schemas.microsoft.com/office/drawing/2014/chart" uri="{C3380CC4-5D6E-409C-BE32-E72D297353CC}">
              <c16:uniqueId val="{00000000-2E84-44AC-A596-38BC0F863E69}"/>
            </c:ext>
          </c:extLst>
        </c:ser>
        <c:ser>
          <c:idx val="1"/>
          <c:order val="1"/>
          <c:tx>
            <c:strRef>
              <c:f>'SW Slide Data'!$E$13:$H$13</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Data'!$A$15:$A$19</c:f>
              <c:strCache>
                <c:ptCount val="5"/>
                <c:pt idx="0">
                  <c:v>Qtr 1 2018</c:v>
                </c:pt>
                <c:pt idx="1">
                  <c:v>Qtr 2 2018</c:v>
                </c:pt>
                <c:pt idx="2">
                  <c:v>Qtr 3 2018</c:v>
                </c:pt>
                <c:pt idx="3">
                  <c:v>Qtr 4 2018</c:v>
                </c:pt>
                <c:pt idx="4">
                  <c:v>Jan-19</c:v>
                </c:pt>
              </c:strCache>
            </c:strRef>
          </c:cat>
          <c:val>
            <c:numRef>
              <c:f>'SW Slide Data'!$H$15:$H$19</c:f>
              <c:numCache>
                <c:formatCode>0%</c:formatCode>
                <c:ptCount val="5"/>
                <c:pt idx="0">
                  <c:v>0.42384105960264901</c:v>
                </c:pt>
                <c:pt idx="1">
                  <c:v>0.20628415300546449</c:v>
                </c:pt>
                <c:pt idx="2">
                  <c:v>0.22946655376799321</c:v>
                </c:pt>
                <c:pt idx="3">
                  <c:v>0.1586452762923351</c:v>
                </c:pt>
                <c:pt idx="4">
                  <c:v>0.10602409638554217</c:v>
                </c:pt>
              </c:numCache>
            </c:numRef>
          </c:val>
          <c:extLst>
            <c:ext xmlns:c16="http://schemas.microsoft.com/office/drawing/2014/chart" uri="{C3380CC4-5D6E-409C-BE32-E72D297353CC}">
              <c16:uniqueId val="{00000001-2E84-44AC-A596-38BC0F863E69}"/>
            </c:ext>
          </c:extLst>
        </c:ser>
        <c:ser>
          <c:idx val="2"/>
          <c:order val="2"/>
          <c:tx>
            <c:strRef>
              <c:f>'SW Slide Data'!$J$13:$L$13</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Data'!$A$15:$A$19</c:f>
              <c:strCache>
                <c:ptCount val="5"/>
                <c:pt idx="0">
                  <c:v>Qtr 1 2018</c:v>
                </c:pt>
                <c:pt idx="1">
                  <c:v>Qtr 2 2018</c:v>
                </c:pt>
                <c:pt idx="2">
                  <c:v>Qtr 3 2018</c:v>
                </c:pt>
                <c:pt idx="3">
                  <c:v>Qtr 4 2018</c:v>
                </c:pt>
                <c:pt idx="4">
                  <c:v>Jan-19</c:v>
                </c:pt>
              </c:strCache>
            </c:strRef>
          </c:cat>
          <c:val>
            <c:numRef>
              <c:f>'SW Slide Data'!$L$15:$L$19</c:f>
              <c:numCache>
                <c:formatCode>0%</c:formatCode>
                <c:ptCount val="5"/>
                <c:pt idx="0">
                  <c:v>0.12523364485981309</c:v>
                </c:pt>
                <c:pt idx="1">
                  <c:v>0.11702127659574468</c:v>
                </c:pt>
                <c:pt idx="2">
                  <c:v>0.13959390862944163</c:v>
                </c:pt>
                <c:pt idx="3">
                  <c:v>8.3268482490272369E-2</c:v>
                </c:pt>
                <c:pt idx="4">
                  <c:v>6.5217391304347824E-2</c:v>
                </c:pt>
              </c:numCache>
            </c:numRef>
          </c:val>
          <c:extLst>
            <c:ext xmlns:c16="http://schemas.microsoft.com/office/drawing/2014/chart" uri="{C3380CC4-5D6E-409C-BE32-E72D297353CC}">
              <c16:uniqueId val="{00000002-2E84-44AC-A596-38BC0F863E69}"/>
            </c:ext>
          </c:extLst>
        </c:ser>
        <c:dLbls>
          <c:dLblPos val="outEnd"/>
          <c:showLegendKey val="0"/>
          <c:showVal val="1"/>
          <c:showCatName val="0"/>
          <c:showSerName val="0"/>
          <c:showPercent val="0"/>
          <c:showBubbleSize val="0"/>
        </c:dLbls>
        <c:gapWidth val="219"/>
        <c:overlap val="-27"/>
        <c:axId val="171945472"/>
        <c:axId val="171942336"/>
      </c:barChart>
      <c:catAx>
        <c:axId val="17194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2336"/>
        <c:crosses val="autoZero"/>
        <c:auto val="1"/>
        <c:lblAlgn val="ctr"/>
        <c:lblOffset val="100"/>
        <c:noMultiLvlLbl val="0"/>
      </c:catAx>
      <c:valAx>
        <c:axId val="17194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54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2231146106736658"/>
          <c:y val="0.89389362787984838"/>
          <c:w val="0.3720435258092738"/>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Of PCSPs Decreased Due to MCO Decision to Reduce Services Following a Reassessment</a:t>
            </a:r>
          </a:p>
          <a:p>
            <a:pPr>
              <a:defRPr/>
            </a:pPr>
            <a:r>
              <a:rPr lang="en-US"/>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'Revised OPS 21'!$M$46</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21'!$L$47:$L$51</c:f>
              <c:strCache>
                <c:ptCount val="5"/>
                <c:pt idx="0">
                  <c:v>Qtr 1</c:v>
                </c:pt>
                <c:pt idx="1">
                  <c:v>Qtr 2</c:v>
                </c:pt>
                <c:pt idx="2">
                  <c:v>Qtr 3</c:v>
                </c:pt>
                <c:pt idx="3">
                  <c:v>Qtr 4</c:v>
                </c:pt>
                <c:pt idx="4">
                  <c:v>Jan-19</c:v>
                </c:pt>
              </c:strCache>
            </c:strRef>
          </c:cat>
          <c:val>
            <c:numRef>
              <c:f>'Revised OPS 21'!$M$47:$M$51</c:f>
              <c:numCache>
                <c:formatCode>0.0%</c:formatCode>
                <c:ptCount val="5"/>
                <c:pt idx="0">
                  <c:v>6.1538461538461541E-4</c:v>
                </c:pt>
                <c:pt idx="1">
                  <c:v>0</c:v>
                </c:pt>
                <c:pt idx="2">
                  <c:v>0</c:v>
                </c:pt>
                <c:pt idx="3">
                  <c:v>0</c:v>
                </c:pt>
                <c:pt idx="4">
                  <c:v>0</c:v>
                </c:pt>
              </c:numCache>
            </c:numRef>
          </c:val>
          <c:extLst>
            <c:ext xmlns:c16="http://schemas.microsoft.com/office/drawing/2014/chart" uri="{C3380CC4-5D6E-409C-BE32-E72D297353CC}">
              <c16:uniqueId val="{00000000-CEB0-4F84-8871-841D5D4B4953}"/>
            </c:ext>
          </c:extLst>
        </c:ser>
        <c:ser>
          <c:idx val="1"/>
          <c:order val="1"/>
          <c:tx>
            <c:strRef>
              <c:f>'Revised OPS 21'!$N$46</c:f>
              <c:strCache>
                <c:ptCount val="1"/>
                <c:pt idx="0">
                  <c:v>PHW</c:v>
                </c:pt>
              </c:strCache>
            </c:strRef>
          </c:tx>
          <c:spPr>
            <a:solidFill>
              <a:schemeClr val="accent2"/>
            </a:solidFill>
            <a:ln>
              <a:noFill/>
            </a:ln>
            <a:effectLst/>
          </c:spPr>
          <c:invertIfNegative val="0"/>
          <c:cat>
            <c:strRef>
              <c:f>'Revised OPS 21'!$L$47:$L$51</c:f>
              <c:strCache>
                <c:ptCount val="5"/>
                <c:pt idx="0">
                  <c:v>Qtr 1</c:v>
                </c:pt>
                <c:pt idx="1">
                  <c:v>Qtr 2</c:v>
                </c:pt>
                <c:pt idx="2">
                  <c:v>Qtr 3</c:v>
                </c:pt>
                <c:pt idx="3">
                  <c:v>Qtr 4</c:v>
                </c:pt>
                <c:pt idx="4">
                  <c:v>Jan-19</c:v>
                </c:pt>
              </c:strCache>
            </c:strRef>
          </c:cat>
          <c:val>
            <c:numRef>
              <c:f>'Revised OPS 21'!$N$47:$N$51</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1-CEB0-4F84-8871-841D5D4B4953}"/>
            </c:ext>
          </c:extLst>
        </c:ser>
        <c:ser>
          <c:idx val="2"/>
          <c:order val="2"/>
          <c:tx>
            <c:strRef>
              <c:f>'Revised OPS 21'!$O$46</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21'!$L$47:$L$51</c:f>
              <c:strCache>
                <c:ptCount val="5"/>
                <c:pt idx="0">
                  <c:v>Qtr 1</c:v>
                </c:pt>
                <c:pt idx="1">
                  <c:v>Qtr 2</c:v>
                </c:pt>
                <c:pt idx="2">
                  <c:v>Qtr 3</c:v>
                </c:pt>
                <c:pt idx="3">
                  <c:v>Qtr 4</c:v>
                </c:pt>
                <c:pt idx="4">
                  <c:v>Jan-19</c:v>
                </c:pt>
              </c:strCache>
            </c:strRef>
          </c:cat>
          <c:val>
            <c:numRef>
              <c:f>'Revised OPS 21'!$O$47:$O$51</c:f>
              <c:numCache>
                <c:formatCode>0.0%</c:formatCode>
                <c:ptCount val="5"/>
                <c:pt idx="0">
                  <c:v>0</c:v>
                </c:pt>
                <c:pt idx="1">
                  <c:v>2.7140724657348351E-4</c:v>
                </c:pt>
                <c:pt idx="2">
                  <c:v>2.58364552383413E-3</c:v>
                </c:pt>
                <c:pt idx="3">
                  <c:v>2.7484449587733255E-3</c:v>
                </c:pt>
                <c:pt idx="4">
                  <c:v>1.5132755537212821E-3</c:v>
                </c:pt>
              </c:numCache>
            </c:numRef>
          </c:val>
          <c:extLst>
            <c:ext xmlns:c16="http://schemas.microsoft.com/office/drawing/2014/chart" uri="{C3380CC4-5D6E-409C-BE32-E72D297353CC}">
              <c16:uniqueId val="{00000002-CEB0-4F84-8871-841D5D4B4953}"/>
            </c:ext>
          </c:extLst>
        </c:ser>
        <c:dLbls>
          <c:showLegendKey val="0"/>
          <c:showVal val="0"/>
          <c:showCatName val="0"/>
          <c:showSerName val="0"/>
          <c:showPercent val="0"/>
          <c:showBubbleSize val="0"/>
        </c:dLbls>
        <c:gapWidth val="219"/>
        <c:overlap val="-27"/>
        <c:axId val="171144704"/>
        <c:axId val="171145880"/>
      </c:barChart>
      <c:catAx>
        <c:axId val="17114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145880"/>
        <c:crosses val="autoZero"/>
        <c:auto val="1"/>
        <c:lblAlgn val="ctr"/>
        <c:lblOffset val="100"/>
        <c:noMultiLvlLbl val="0"/>
      </c:catAx>
      <c:valAx>
        <c:axId val="1711458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4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Number of PAS Hours Reduced Due to MCO Decision to Reduce Services Following a Reassessment</a:t>
            </a:r>
          </a:p>
          <a:p>
            <a:pPr>
              <a:defRPr/>
            </a:pPr>
            <a:r>
              <a:rPr lang="en-US" dirty="0"/>
              <a:t>Southwest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'Revised OPS 21'!$M$63</c:f>
              <c:strCache>
                <c:ptCount val="1"/>
                <c:pt idx="0">
                  <c:v>AHC</c:v>
                </c:pt>
              </c:strCache>
            </c:strRef>
          </c:tx>
          <c:spPr>
            <a:solidFill>
              <a:schemeClr val="accent1"/>
            </a:solidFill>
            <a:ln>
              <a:noFill/>
            </a:ln>
            <a:effectLst/>
          </c:spPr>
          <c:invertIfNegative val="0"/>
          <c:dLbls>
            <c:dLbl>
              <c:idx val="0"/>
              <c:layout>
                <c:manualLayout>
                  <c:x val="-8.3333333333333332E-3"/>
                  <c:y val="4.83091787439613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B2-4C22-A47A-85BFF88DC4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21'!$L$64:$L$68</c:f>
              <c:strCache>
                <c:ptCount val="5"/>
                <c:pt idx="0">
                  <c:v>Qtr 1</c:v>
                </c:pt>
                <c:pt idx="1">
                  <c:v>Qtr 2</c:v>
                </c:pt>
                <c:pt idx="2">
                  <c:v>Qtr 3</c:v>
                </c:pt>
                <c:pt idx="3">
                  <c:v>Qtr 4</c:v>
                </c:pt>
                <c:pt idx="4">
                  <c:v>Jan-19</c:v>
                </c:pt>
              </c:strCache>
            </c:strRef>
          </c:cat>
          <c:val>
            <c:numRef>
              <c:f>'Revised OPS 21'!$M$64:$M$68</c:f>
              <c:numCache>
                <c:formatCode>0</c:formatCode>
                <c:ptCount val="5"/>
                <c:pt idx="0">
                  <c:v>-6</c:v>
                </c:pt>
                <c:pt idx="1">
                  <c:v>0</c:v>
                </c:pt>
                <c:pt idx="2">
                  <c:v>0</c:v>
                </c:pt>
                <c:pt idx="3">
                  <c:v>0</c:v>
                </c:pt>
                <c:pt idx="4">
                  <c:v>0</c:v>
                </c:pt>
              </c:numCache>
            </c:numRef>
          </c:val>
          <c:extLst>
            <c:ext xmlns:c16="http://schemas.microsoft.com/office/drawing/2014/chart" uri="{C3380CC4-5D6E-409C-BE32-E72D297353CC}">
              <c16:uniqueId val="{00000001-50B2-4C22-A47A-85BFF88DC46B}"/>
            </c:ext>
          </c:extLst>
        </c:ser>
        <c:ser>
          <c:idx val="1"/>
          <c:order val="1"/>
          <c:tx>
            <c:strRef>
              <c:f>'Revised OPS 21'!$N$63</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21'!$L$64:$L$68</c:f>
              <c:strCache>
                <c:ptCount val="5"/>
                <c:pt idx="0">
                  <c:v>Qtr 1</c:v>
                </c:pt>
                <c:pt idx="1">
                  <c:v>Qtr 2</c:v>
                </c:pt>
                <c:pt idx="2">
                  <c:v>Qtr 3</c:v>
                </c:pt>
                <c:pt idx="3">
                  <c:v>Qtr 4</c:v>
                </c:pt>
                <c:pt idx="4">
                  <c:v>Jan-19</c:v>
                </c:pt>
              </c:strCache>
            </c:strRef>
          </c:cat>
          <c:val>
            <c:numRef>
              <c:f>'Revised OPS 21'!$N$64:$N$68</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2-50B2-4C22-A47A-85BFF88DC46B}"/>
            </c:ext>
          </c:extLst>
        </c:ser>
        <c:ser>
          <c:idx val="2"/>
          <c:order val="2"/>
          <c:tx>
            <c:strRef>
              <c:f>'Revised OPS 21'!$O$63</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21'!$L$64:$L$68</c:f>
              <c:strCache>
                <c:ptCount val="5"/>
                <c:pt idx="0">
                  <c:v>Qtr 1</c:v>
                </c:pt>
                <c:pt idx="1">
                  <c:v>Qtr 2</c:v>
                </c:pt>
                <c:pt idx="2">
                  <c:v>Qtr 3</c:v>
                </c:pt>
                <c:pt idx="3">
                  <c:v>Qtr 4</c:v>
                </c:pt>
                <c:pt idx="4">
                  <c:v>Jan-19</c:v>
                </c:pt>
              </c:strCache>
            </c:strRef>
          </c:cat>
          <c:val>
            <c:numRef>
              <c:f>'Revised OPS 21'!$O$64:$O$68</c:f>
              <c:numCache>
                <c:formatCode>0</c:formatCode>
                <c:ptCount val="5"/>
                <c:pt idx="0">
                  <c:v>0</c:v>
                </c:pt>
                <c:pt idx="1">
                  <c:v>-52.5</c:v>
                </c:pt>
                <c:pt idx="2">
                  <c:v>-2229.25</c:v>
                </c:pt>
                <c:pt idx="3">
                  <c:v>-2495</c:v>
                </c:pt>
                <c:pt idx="4">
                  <c:v>-1219.5</c:v>
                </c:pt>
              </c:numCache>
            </c:numRef>
          </c:val>
          <c:extLst>
            <c:ext xmlns:c16="http://schemas.microsoft.com/office/drawing/2014/chart" uri="{C3380CC4-5D6E-409C-BE32-E72D297353CC}">
              <c16:uniqueId val="{00000003-50B2-4C22-A47A-85BFF88DC46B}"/>
            </c:ext>
          </c:extLst>
        </c:ser>
        <c:dLbls>
          <c:dLblPos val="outEnd"/>
          <c:showLegendKey val="0"/>
          <c:showVal val="1"/>
          <c:showCatName val="0"/>
          <c:showSerName val="0"/>
          <c:showPercent val="0"/>
          <c:showBubbleSize val="0"/>
        </c:dLbls>
        <c:gapWidth val="219"/>
        <c:overlap val="-27"/>
        <c:axId val="171141176"/>
        <c:axId val="171142744"/>
      </c:barChart>
      <c:catAx>
        <c:axId val="17114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42744"/>
        <c:crosses val="autoZero"/>
        <c:auto val="1"/>
        <c:lblAlgn val="ctr"/>
        <c:lblOffset val="100"/>
        <c:noMultiLvlLbl val="0"/>
      </c:catAx>
      <c:valAx>
        <c:axId val="17114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41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Participants With A Reduction to Services Due </a:t>
            </a:r>
          </a:p>
          <a:p>
            <a:pPr>
              <a:defRPr/>
            </a:pPr>
            <a:r>
              <a:rPr lang="en-US" dirty="0"/>
              <a:t>to an</a:t>
            </a:r>
            <a:r>
              <a:rPr lang="en-US" baseline="0" dirty="0"/>
              <a:t> MCO Decision </a:t>
            </a:r>
            <a:r>
              <a:rPr lang="en-US" dirty="0"/>
              <a:t>Following a Reassessment</a:t>
            </a:r>
          </a:p>
          <a:p>
            <a:pPr>
              <a:defRPr/>
            </a:pPr>
            <a:r>
              <a:rPr lang="en-US" dirty="0"/>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'Revised OPS 21'!$R$70</c:f>
              <c:strCache>
                <c:ptCount val="1"/>
                <c:pt idx="0">
                  <c:v>AHC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21'!$Q$71:$Q$75</c:f>
              <c:strCache>
                <c:ptCount val="5"/>
                <c:pt idx="0">
                  <c:v>Qtr 1</c:v>
                </c:pt>
                <c:pt idx="1">
                  <c:v>Qtr 2</c:v>
                </c:pt>
                <c:pt idx="2">
                  <c:v>Qtr 3</c:v>
                </c:pt>
                <c:pt idx="3">
                  <c:v>Qtr 4</c:v>
                </c:pt>
                <c:pt idx="4">
                  <c:v>Jan-19</c:v>
                </c:pt>
              </c:strCache>
            </c:strRef>
          </c:cat>
          <c:val>
            <c:numRef>
              <c:f>'Revised OPS 21'!$R$71:$R$75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0-AC1F-4FC0-9BC6-4A6646E09A55}"/>
            </c:ext>
          </c:extLst>
        </c:ser>
        <c:ser>
          <c:idx val="1"/>
          <c:order val="1"/>
          <c:tx>
            <c:strRef>
              <c:f>'Revised OPS 21'!$S$70</c:f>
              <c:strCache>
                <c:ptCount val="1"/>
                <c:pt idx="0">
                  <c:v>PHW</c:v>
                </c:pt>
              </c:strCache>
            </c:strRef>
          </c:tx>
          <c:spPr>
            <a:solidFill>
              <a:schemeClr val="accent2"/>
            </a:solidFill>
            <a:ln>
              <a:noFill/>
            </a:ln>
            <a:effectLst/>
          </c:spPr>
          <c:invertIfNegative val="0"/>
          <c:cat>
            <c:strRef>
              <c:f>'Revised OPS 21'!$Q$71:$Q$75</c:f>
              <c:strCache>
                <c:ptCount val="5"/>
                <c:pt idx="0">
                  <c:v>Qtr 1</c:v>
                </c:pt>
                <c:pt idx="1">
                  <c:v>Qtr 2</c:v>
                </c:pt>
                <c:pt idx="2">
                  <c:v>Qtr 3</c:v>
                </c:pt>
                <c:pt idx="3">
                  <c:v>Qtr 4</c:v>
                </c:pt>
                <c:pt idx="4">
                  <c:v>Jan-19</c:v>
                </c:pt>
              </c:strCache>
            </c:strRef>
          </c:cat>
          <c:val>
            <c:numRef>
              <c:f>'Revised OPS 21'!$S$71:$S$75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AC1F-4FC0-9BC6-4A6646E09A55}"/>
            </c:ext>
          </c:extLst>
        </c:ser>
        <c:ser>
          <c:idx val="2"/>
          <c:order val="2"/>
          <c:tx>
            <c:strRef>
              <c:f>'Revised OPS 21'!$T$70</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21'!$Q$71:$Q$75</c:f>
              <c:strCache>
                <c:ptCount val="5"/>
                <c:pt idx="0">
                  <c:v>Qtr 1</c:v>
                </c:pt>
                <c:pt idx="1">
                  <c:v>Qtr 2</c:v>
                </c:pt>
                <c:pt idx="2">
                  <c:v>Qtr 3</c:v>
                </c:pt>
                <c:pt idx="3">
                  <c:v>Qtr 4</c:v>
                </c:pt>
                <c:pt idx="4">
                  <c:v>Jan-19</c:v>
                </c:pt>
              </c:strCache>
            </c:strRef>
          </c:cat>
          <c:val>
            <c:numRef>
              <c:f>'Revised OPS 21'!$T$71:$T$75</c:f>
              <c:numCache>
                <c:formatCode>0</c:formatCode>
                <c:ptCount val="5"/>
                <c:pt idx="0">
                  <c:v>0</c:v>
                </c:pt>
                <c:pt idx="1">
                  <c:v>1</c:v>
                </c:pt>
                <c:pt idx="2">
                  <c:v>20</c:v>
                </c:pt>
                <c:pt idx="3">
                  <c:v>19</c:v>
                </c:pt>
                <c:pt idx="4">
                  <c:v>11</c:v>
                </c:pt>
              </c:numCache>
            </c:numRef>
          </c:val>
          <c:extLst>
            <c:ext xmlns:c16="http://schemas.microsoft.com/office/drawing/2014/chart" uri="{C3380CC4-5D6E-409C-BE32-E72D297353CC}">
              <c16:uniqueId val="{00000002-AC1F-4FC0-9BC6-4A6646E09A55}"/>
            </c:ext>
          </c:extLst>
        </c:ser>
        <c:dLbls>
          <c:showLegendKey val="0"/>
          <c:showVal val="0"/>
          <c:showCatName val="0"/>
          <c:showSerName val="0"/>
          <c:showPercent val="0"/>
          <c:showBubbleSize val="0"/>
        </c:dLbls>
        <c:gapWidth val="219"/>
        <c:overlap val="-27"/>
        <c:axId val="171145488"/>
        <c:axId val="171140392"/>
      </c:barChart>
      <c:catAx>
        <c:axId val="17114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40392"/>
        <c:crosses val="autoZero"/>
        <c:auto val="1"/>
        <c:lblAlgn val="ctr"/>
        <c:lblOffset val="100"/>
        <c:noMultiLvlLbl val="0"/>
      </c:catAx>
      <c:valAx>
        <c:axId val="171140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4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Number of Hours Reduced For Participants With A Reduction </a:t>
            </a:r>
          </a:p>
          <a:p>
            <a:pPr>
              <a:defRPr/>
            </a:pPr>
            <a:r>
              <a:rPr lang="en-US" dirty="0"/>
              <a:t>to Services Due to an MCO Decision Following a Reassessment</a:t>
            </a:r>
          </a:p>
          <a:p>
            <a:pPr>
              <a:defRPr/>
            </a:pPr>
            <a:r>
              <a:rPr lang="en-US" dirty="0"/>
              <a:t>Southwest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488122257477256E-2"/>
          <c:y val="0.22670893821933705"/>
          <c:w val="0.92101268215853982"/>
          <c:h val="0.69079378700468852"/>
        </c:manualLayout>
      </c:layout>
      <c:barChart>
        <c:barDir val="col"/>
        <c:grouping val="clustered"/>
        <c:varyColors val="0"/>
        <c:ser>
          <c:idx val="0"/>
          <c:order val="0"/>
          <c:tx>
            <c:strRef>
              <c:f>'Revised OPS 21'!$M$70</c:f>
              <c:strCache>
                <c:ptCount val="1"/>
                <c:pt idx="0">
                  <c:v>AHC</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E-4243-A13A-16695C0FFD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21'!$L$71:$L$75</c:f>
              <c:strCache>
                <c:ptCount val="5"/>
                <c:pt idx="0">
                  <c:v>Qtr 1</c:v>
                </c:pt>
                <c:pt idx="1">
                  <c:v>Qtr 2</c:v>
                </c:pt>
                <c:pt idx="2">
                  <c:v>Qtr 3</c:v>
                </c:pt>
                <c:pt idx="3">
                  <c:v>Qtr 4</c:v>
                </c:pt>
                <c:pt idx="4">
                  <c:v>Jan-19</c:v>
                </c:pt>
              </c:strCache>
            </c:strRef>
          </c:cat>
          <c:val>
            <c:numRef>
              <c:f>'Revised OPS 21'!$M$71:$M$75</c:f>
              <c:numCache>
                <c:formatCode>0</c:formatCode>
                <c:ptCount val="5"/>
                <c:pt idx="0">
                  <c:v>-6</c:v>
                </c:pt>
                <c:pt idx="1">
                  <c:v>0</c:v>
                </c:pt>
                <c:pt idx="2">
                  <c:v>0</c:v>
                </c:pt>
                <c:pt idx="3">
                  <c:v>0</c:v>
                </c:pt>
                <c:pt idx="4">
                  <c:v>0</c:v>
                </c:pt>
              </c:numCache>
            </c:numRef>
          </c:val>
          <c:extLst>
            <c:ext xmlns:c16="http://schemas.microsoft.com/office/drawing/2014/chart" uri="{C3380CC4-5D6E-409C-BE32-E72D297353CC}">
              <c16:uniqueId val="{00000001-149E-4243-A13A-16695C0FFDA9}"/>
            </c:ext>
          </c:extLst>
        </c:ser>
        <c:ser>
          <c:idx val="1"/>
          <c:order val="1"/>
          <c:tx>
            <c:strRef>
              <c:f>'Revised OPS 21'!$N$70</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21'!$L$71:$L$75</c:f>
              <c:strCache>
                <c:ptCount val="5"/>
                <c:pt idx="0">
                  <c:v>Qtr 1</c:v>
                </c:pt>
                <c:pt idx="1">
                  <c:v>Qtr 2</c:v>
                </c:pt>
                <c:pt idx="2">
                  <c:v>Qtr 3</c:v>
                </c:pt>
                <c:pt idx="3">
                  <c:v>Qtr 4</c:v>
                </c:pt>
                <c:pt idx="4">
                  <c:v>Jan-19</c:v>
                </c:pt>
              </c:strCache>
            </c:strRef>
          </c:cat>
          <c:val>
            <c:numRef>
              <c:f>'Revised OPS 21'!$N$71:$N$75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2-149E-4243-A13A-16695C0FFDA9}"/>
            </c:ext>
          </c:extLst>
        </c:ser>
        <c:ser>
          <c:idx val="2"/>
          <c:order val="2"/>
          <c:tx>
            <c:strRef>
              <c:f>'Revised OPS 21'!$O$70</c:f>
              <c:strCache>
                <c:ptCount val="1"/>
                <c:pt idx="0">
                  <c:v>UPMC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OPS 21'!$L$71:$L$75</c:f>
              <c:strCache>
                <c:ptCount val="5"/>
                <c:pt idx="0">
                  <c:v>Qtr 1</c:v>
                </c:pt>
                <c:pt idx="1">
                  <c:v>Qtr 2</c:v>
                </c:pt>
                <c:pt idx="2">
                  <c:v>Qtr 3</c:v>
                </c:pt>
                <c:pt idx="3">
                  <c:v>Qtr 4</c:v>
                </c:pt>
                <c:pt idx="4">
                  <c:v>Jan-19</c:v>
                </c:pt>
              </c:strCache>
            </c:strRef>
          </c:cat>
          <c:val>
            <c:numRef>
              <c:f>'Revised OPS 21'!$O$71:$O$75</c:f>
              <c:numCache>
                <c:formatCode>0</c:formatCode>
                <c:ptCount val="5"/>
                <c:pt idx="0">
                  <c:v>0</c:v>
                </c:pt>
                <c:pt idx="1">
                  <c:v>-52.5</c:v>
                </c:pt>
                <c:pt idx="2">
                  <c:v>-111.46250000000001</c:v>
                </c:pt>
                <c:pt idx="3">
                  <c:v>-131.31578947368422</c:v>
                </c:pt>
                <c:pt idx="4">
                  <c:v>-110.86363636363636</c:v>
                </c:pt>
              </c:numCache>
            </c:numRef>
          </c:val>
          <c:extLst>
            <c:ext xmlns:c16="http://schemas.microsoft.com/office/drawing/2014/chart" uri="{C3380CC4-5D6E-409C-BE32-E72D297353CC}">
              <c16:uniqueId val="{00000003-149E-4243-A13A-16695C0FFDA9}"/>
            </c:ext>
          </c:extLst>
        </c:ser>
        <c:dLbls>
          <c:dLblPos val="outEnd"/>
          <c:showLegendKey val="0"/>
          <c:showVal val="1"/>
          <c:showCatName val="0"/>
          <c:showSerName val="0"/>
          <c:showPercent val="0"/>
          <c:showBubbleSize val="0"/>
        </c:dLbls>
        <c:gapWidth val="219"/>
        <c:overlap val="-27"/>
        <c:axId val="171139608"/>
        <c:axId val="171143528"/>
      </c:barChart>
      <c:catAx>
        <c:axId val="17113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43528"/>
        <c:crosses val="autoZero"/>
        <c:auto val="1"/>
        <c:lblAlgn val="ctr"/>
        <c:lblOffset val="100"/>
        <c:noMultiLvlLbl val="0"/>
      </c:catAx>
      <c:valAx>
        <c:axId val="171143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139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Physical Health Denial Rate</a:t>
            </a:r>
          </a:p>
          <a:p>
            <a:pPr>
              <a:defRPr/>
            </a:pPr>
            <a:r>
              <a:rPr lang="en-US"/>
              <a:t>Southeast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 Slide Data '!$A$13:$D$13</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'!$A$19</c:f>
              <c:numCache>
                <c:formatCode>mmm\-yy</c:formatCode>
                <c:ptCount val="1"/>
                <c:pt idx="0">
                  <c:v>43466</c:v>
                </c:pt>
              </c:numCache>
            </c:numRef>
          </c:cat>
          <c:val>
            <c:numRef>
              <c:f>'SE Slide Data '!$D$19</c:f>
              <c:numCache>
                <c:formatCode>0%</c:formatCode>
                <c:ptCount val="1"/>
                <c:pt idx="0">
                  <c:v>8.6865043582807333E-2</c:v>
                </c:pt>
              </c:numCache>
            </c:numRef>
          </c:val>
          <c:extLst>
            <c:ext xmlns:c16="http://schemas.microsoft.com/office/drawing/2014/chart" uri="{C3380CC4-5D6E-409C-BE32-E72D297353CC}">
              <c16:uniqueId val="{00000000-78A9-41A6-82DE-8C7C4F234B2D}"/>
            </c:ext>
          </c:extLst>
        </c:ser>
        <c:ser>
          <c:idx val="3"/>
          <c:order val="1"/>
          <c:tx>
            <c:strRef>
              <c:f>'SE Slide Data '!$E$13:$H$13</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'!$A$19</c:f>
              <c:numCache>
                <c:formatCode>mmm\-yy</c:formatCode>
                <c:ptCount val="1"/>
                <c:pt idx="0">
                  <c:v>43466</c:v>
                </c:pt>
              </c:numCache>
            </c:numRef>
          </c:cat>
          <c:val>
            <c:numRef>
              <c:f>'SE Slide Data '!$H$19</c:f>
              <c:numCache>
                <c:formatCode>0%</c:formatCode>
                <c:ptCount val="1"/>
                <c:pt idx="0">
                  <c:v>4.9382716049382713E-2</c:v>
                </c:pt>
              </c:numCache>
            </c:numRef>
          </c:val>
          <c:extLst>
            <c:ext xmlns:c16="http://schemas.microsoft.com/office/drawing/2014/chart" uri="{C3380CC4-5D6E-409C-BE32-E72D297353CC}">
              <c16:uniqueId val="{00000001-78A9-41A6-82DE-8C7C4F234B2D}"/>
            </c:ext>
          </c:extLst>
        </c:ser>
        <c:ser>
          <c:idx val="6"/>
          <c:order val="2"/>
          <c:tx>
            <c:strRef>
              <c:f>'SE Slide Data '!$J$13:$L$13</c:f>
              <c:strCache>
                <c:ptCount val="1"/>
                <c:pt idx="0">
                  <c:v>UPMC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'!$A$19</c:f>
              <c:numCache>
                <c:formatCode>mmm\-yy</c:formatCode>
                <c:ptCount val="1"/>
                <c:pt idx="0">
                  <c:v>43466</c:v>
                </c:pt>
              </c:numCache>
            </c:numRef>
          </c:cat>
          <c:val>
            <c:numRef>
              <c:f>'SE Slide Data '!$L$19</c:f>
              <c:numCache>
                <c:formatCode>0%</c:formatCode>
                <c:ptCount val="1"/>
                <c:pt idx="0">
                  <c:v>6.9444444444444448E-2</c:v>
                </c:pt>
              </c:numCache>
            </c:numRef>
          </c:val>
          <c:extLst>
            <c:ext xmlns:c16="http://schemas.microsoft.com/office/drawing/2014/chart" uri="{C3380CC4-5D6E-409C-BE32-E72D297353CC}">
              <c16:uniqueId val="{00000002-78A9-41A6-82DE-8C7C4F234B2D}"/>
            </c:ext>
          </c:extLst>
        </c:ser>
        <c:dLbls>
          <c:dLblPos val="outEnd"/>
          <c:showLegendKey val="0"/>
          <c:showVal val="1"/>
          <c:showCatName val="0"/>
          <c:showSerName val="0"/>
          <c:showPercent val="0"/>
          <c:showBubbleSize val="0"/>
        </c:dLbls>
        <c:gapWidth val="219"/>
        <c:overlap val="-27"/>
        <c:axId val="171949392"/>
        <c:axId val="171944296"/>
      </c:barChart>
      <c:dateAx>
        <c:axId val="1719493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4296"/>
        <c:crosses val="autoZero"/>
        <c:auto val="1"/>
        <c:lblOffset val="100"/>
        <c:baseTimeUnit val="days"/>
      </c:dateAx>
      <c:valAx>
        <c:axId val="171944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Pharmacy</a:t>
            </a:r>
            <a:r>
              <a:rPr lang="en-US" baseline="0"/>
              <a:t> Denial Rate</a:t>
            </a:r>
          </a:p>
          <a:p>
            <a:pPr>
              <a:defRPr/>
            </a:pPr>
            <a:r>
              <a:rPr lang="en-US" baseline="0"/>
              <a:t>Southwest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785468200389452E-2"/>
          <c:y val="0.15427294004414605"/>
          <c:w val="0.90034847944849339"/>
          <c:h val="0.66701109510930845"/>
        </c:manualLayout>
      </c:layout>
      <c:barChart>
        <c:barDir val="col"/>
        <c:grouping val="clustered"/>
        <c:varyColors val="0"/>
        <c:ser>
          <c:idx val="0"/>
          <c:order val="0"/>
          <c:tx>
            <c:strRef>
              <c:f>'SW Slide Data'!$A$24:$D$24</c:f>
              <c:strCache>
                <c:ptCount val="1"/>
                <c:pt idx="0">
                  <c:v>AHC</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Data'!$A$26:$A$30</c:f>
              <c:strCache>
                <c:ptCount val="5"/>
                <c:pt idx="0">
                  <c:v>Qtr 1 2018</c:v>
                </c:pt>
                <c:pt idx="1">
                  <c:v>Qtr 2 2018</c:v>
                </c:pt>
                <c:pt idx="2">
                  <c:v>Qtr 3 2018</c:v>
                </c:pt>
                <c:pt idx="3">
                  <c:v>Qtr 4 2018</c:v>
                </c:pt>
                <c:pt idx="4">
                  <c:v>Jan-19</c:v>
                </c:pt>
              </c:strCache>
            </c:strRef>
          </c:cat>
          <c:val>
            <c:numRef>
              <c:f>'SW Slide Data'!$D$26:$D$30</c:f>
              <c:numCache>
                <c:formatCode>0%</c:formatCode>
                <c:ptCount val="5"/>
                <c:pt idx="0">
                  <c:v>0.46060606060606063</c:v>
                </c:pt>
                <c:pt idx="1">
                  <c:v>0.29124820659971307</c:v>
                </c:pt>
                <c:pt idx="2">
                  <c:v>0.59523809523809523</c:v>
                </c:pt>
                <c:pt idx="3">
                  <c:v>6.1877667140825036E-2</c:v>
                </c:pt>
                <c:pt idx="4">
                  <c:v>0.40458015267175573</c:v>
                </c:pt>
              </c:numCache>
            </c:numRef>
          </c:val>
          <c:extLst>
            <c:ext xmlns:c16="http://schemas.microsoft.com/office/drawing/2014/chart" uri="{C3380CC4-5D6E-409C-BE32-E72D297353CC}">
              <c16:uniqueId val="{00000000-201E-4A33-9CCA-077D6CA1E6D2}"/>
            </c:ext>
          </c:extLst>
        </c:ser>
        <c:ser>
          <c:idx val="1"/>
          <c:order val="1"/>
          <c:tx>
            <c:strRef>
              <c:f>'SW Slide Data'!$E$24:$H$24</c:f>
              <c:strCache>
                <c:ptCount val="1"/>
                <c:pt idx="0">
                  <c:v>PHW</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Data'!$A$26:$A$30</c:f>
              <c:strCache>
                <c:ptCount val="5"/>
                <c:pt idx="0">
                  <c:v>Qtr 1 2018</c:v>
                </c:pt>
                <c:pt idx="1">
                  <c:v>Qtr 2 2018</c:v>
                </c:pt>
                <c:pt idx="2">
                  <c:v>Qtr 3 2018</c:v>
                </c:pt>
                <c:pt idx="3">
                  <c:v>Qtr 4 2018</c:v>
                </c:pt>
                <c:pt idx="4">
                  <c:v>Jan-19</c:v>
                </c:pt>
              </c:strCache>
            </c:strRef>
          </c:cat>
          <c:val>
            <c:numRef>
              <c:f>'SW Slide Data'!$H$26:$H$30</c:f>
              <c:numCache>
                <c:formatCode>0%</c:formatCode>
                <c:ptCount val="5"/>
                <c:pt idx="0">
                  <c:v>0.42035398230088494</c:v>
                </c:pt>
                <c:pt idx="1">
                  <c:v>0.62757201646090532</c:v>
                </c:pt>
                <c:pt idx="2">
                  <c:v>0.32467532467532467</c:v>
                </c:pt>
                <c:pt idx="3">
                  <c:v>0.3724137931034483</c:v>
                </c:pt>
                <c:pt idx="4">
                  <c:v>0.4</c:v>
                </c:pt>
              </c:numCache>
            </c:numRef>
          </c:val>
          <c:extLst>
            <c:ext xmlns:c16="http://schemas.microsoft.com/office/drawing/2014/chart" uri="{C3380CC4-5D6E-409C-BE32-E72D297353CC}">
              <c16:uniqueId val="{00000001-201E-4A33-9CCA-077D6CA1E6D2}"/>
            </c:ext>
          </c:extLst>
        </c:ser>
        <c:ser>
          <c:idx val="2"/>
          <c:order val="2"/>
          <c:tx>
            <c:strRef>
              <c:f>'SW Slide Data'!$J$24:$L$24</c:f>
              <c:strCache>
                <c:ptCount val="1"/>
                <c:pt idx="0">
                  <c:v>UPMC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Slide Data'!$A$26:$A$30</c:f>
              <c:strCache>
                <c:ptCount val="5"/>
                <c:pt idx="0">
                  <c:v>Qtr 1 2018</c:v>
                </c:pt>
                <c:pt idx="1">
                  <c:v>Qtr 2 2018</c:v>
                </c:pt>
                <c:pt idx="2">
                  <c:v>Qtr 3 2018</c:v>
                </c:pt>
                <c:pt idx="3">
                  <c:v>Qtr 4 2018</c:v>
                </c:pt>
                <c:pt idx="4">
                  <c:v>Jan-19</c:v>
                </c:pt>
              </c:strCache>
            </c:strRef>
          </c:cat>
          <c:val>
            <c:numRef>
              <c:f>'SW Slide Data'!$L$26:$L$30</c:f>
              <c:numCache>
                <c:formatCode>0%</c:formatCode>
                <c:ptCount val="5"/>
                <c:pt idx="0">
                  <c:v>0.44947064485081811</c:v>
                </c:pt>
                <c:pt idx="1">
                  <c:v>0.42841765339074273</c:v>
                </c:pt>
                <c:pt idx="2">
                  <c:v>0.35842293906810035</c:v>
                </c:pt>
                <c:pt idx="3">
                  <c:v>0.34482758620689657</c:v>
                </c:pt>
                <c:pt idx="4">
                  <c:v>0.35144927536231885</c:v>
                </c:pt>
              </c:numCache>
            </c:numRef>
          </c:val>
          <c:extLst>
            <c:ext xmlns:c16="http://schemas.microsoft.com/office/drawing/2014/chart" uri="{C3380CC4-5D6E-409C-BE32-E72D297353CC}">
              <c16:uniqueId val="{00000002-201E-4A33-9CCA-077D6CA1E6D2}"/>
            </c:ext>
          </c:extLst>
        </c:ser>
        <c:dLbls>
          <c:dLblPos val="outEnd"/>
          <c:showLegendKey val="0"/>
          <c:showVal val="1"/>
          <c:showCatName val="0"/>
          <c:showSerName val="0"/>
          <c:showPercent val="0"/>
          <c:showBubbleSize val="0"/>
        </c:dLbls>
        <c:gapWidth val="219"/>
        <c:overlap val="-27"/>
        <c:axId val="171945080"/>
        <c:axId val="171943120"/>
      </c:barChart>
      <c:catAx>
        <c:axId val="171945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3120"/>
        <c:crosses val="autoZero"/>
        <c:auto val="1"/>
        <c:lblAlgn val="ctr"/>
        <c:lblOffset val="100"/>
        <c:noMultiLvlLbl val="0"/>
      </c:catAx>
      <c:valAx>
        <c:axId val="17194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Pharmacy</a:t>
            </a:r>
            <a:r>
              <a:rPr lang="en-US" baseline="0"/>
              <a:t> Denial Rate</a:t>
            </a:r>
          </a:p>
          <a:p>
            <a:pPr>
              <a:defRPr/>
            </a:pPr>
            <a:r>
              <a:rPr lang="en-US" baseline="0"/>
              <a:t>Southeast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 Slide Data '!$A$28:$D$28</c:f>
              <c:strCache>
                <c:ptCount val="1"/>
                <c:pt idx="0">
                  <c:v>KF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'!$A$34</c:f>
              <c:numCache>
                <c:formatCode>mmm\-yy</c:formatCode>
                <c:ptCount val="1"/>
                <c:pt idx="0">
                  <c:v>43466</c:v>
                </c:pt>
              </c:numCache>
            </c:numRef>
          </c:cat>
          <c:val>
            <c:numRef>
              <c:f>'SE Slide Data '!$D$34</c:f>
              <c:numCache>
                <c:formatCode>0%</c:formatCode>
                <c:ptCount val="1"/>
                <c:pt idx="0">
                  <c:v>0.31684981684981683</c:v>
                </c:pt>
              </c:numCache>
            </c:numRef>
          </c:val>
          <c:extLst>
            <c:ext xmlns:c16="http://schemas.microsoft.com/office/drawing/2014/chart" uri="{C3380CC4-5D6E-409C-BE32-E72D297353CC}">
              <c16:uniqueId val="{00000000-D75D-478B-8140-1FE133B77591}"/>
            </c:ext>
          </c:extLst>
        </c:ser>
        <c:ser>
          <c:idx val="1"/>
          <c:order val="1"/>
          <c:tx>
            <c:strRef>
              <c:f>'SE Slide Data '!$E$28:$H$28</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'!$A$34</c:f>
              <c:numCache>
                <c:formatCode>mmm\-yy</c:formatCode>
                <c:ptCount val="1"/>
                <c:pt idx="0">
                  <c:v>43466</c:v>
                </c:pt>
              </c:numCache>
            </c:numRef>
          </c:cat>
          <c:val>
            <c:numRef>
              <c:f>'SE Slide Data '!$H$34</c:f>
              <c:numCache>
                <c:formatCode>0%</c:formatCode>
                <c:ptCount val="1"/>
                <c:pt idx="0">
                  <c:v>8.9947089947089942E-2</c:v>
                </c:pt>
              </c:numCache>
            </c:numRef>
          </c:val>
          <c:extLst>
            <c:ext xmlns:c16="http://schemas.microsoft.com/office/drawing/2014/chart" uri="{C3380CC4-5D6E-409C-BE32-E72D297353CC}">
              <c16:uniqueId val="{00000001-D75D-478B-8140-1FE133B77591}"/>
            </c:ext>
          </c:extLst>
        </c:ser>
        <c:ser>
          <c:idx val="2"/>
          <c:order val="2"/>
          <c:tx>
            <c:strRef>
              <c:f>'SE Slide Data '!$J$28:$L$28</c:f>
              <c:strCache>
                <c:ptCount val="1"/>
                <c:pt idx="0">
                  <c:v>UPMC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'!$A$34</c:f>
              <c:numCache>
                <c:formatCode>mmm\-yy</c:formatCode>
                <c:ptCount val="1"/>
                <c:pt idx="0">
                  <c:v>43466</c:v>
                </c:pt>
              </c:numCache>
            </c:numRef>
          </c:cat>
          <c:val>
            <c:numRef>
              <c:f>'SE Slide Data '!$L$34</c:f>
              <c:numCache>
                <c:formatCode>0%</c:formatCode>
                <c:ptCount val="1"/>
                <c:pt idx="0">
                  <c:v>0.49137931034482757</c:v>
                </c:pt>
              </c:numCache>
            </c:numRef>
          </c:val>
          <c:extLst>
            <c:ext xmlns:c16="http://schemas.microsoft.com/office/drawing/2014/chart" uri="{C3380CC4-5D6E-409C-BE32-E72D297353CC}">
              <c16:uniqueId val="{00000002-D75D-478B-8140-1FE133B77591}"/>
            </c:ext>
          </c:extLst>
        </c:ser>
        <c:dLbls>
          <c:dLblPos val="outEnd"/>
          <c:showLegendKey val="0"/>
          <c:showVal val="1"/>
          <c:showCatName val="0"/>
          <c:showSerName val="0"/>
          <c:showPercent val="0"/>
          <c:showBubbleSize val="0"/>
        </c:dLbls>
        <c:gapWidth val="219"/>
        <c:overlap val="-27"/>
        <c:axId val="171945864"/>
        <c:axId val="171946256"/>
      </c:barChart>
      <c:dateAx>
        <c:axId val="1719458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6256"/>
        <c:crosses val="autoZero"/>
        <c:auto val="1"/>
        <c:lblOffset val="100"/>
        <c:baseTimeUnit val="days"/>
      </c:dateAx>
      <c:valAx>
        <c:axId val="171946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Dental</a:t>
            </a:r>
            <a:r>
              <a:rPr lang="en-US" baseline="0"/>
              <a:t> Denial Rate</a:t>
            </a:r>
          </a:p>
          <a:p>
            <a:pPr>
              <a:defRPr/>
            </a:pPr>
            <a:r>
              <a:rPr lang="en-US" baseline="0"/>
              <a:t>Southwest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'SW Slide Data'!$A$43:$D$43</c:f>
              <c:strCache>
                <c:ptCount val="1"/>
                <c:pt idx="0">
                  <c:v>AHC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'SW Slide Data'!$D$49</c:f>
              <c:numCache>
                <c:formatCode>0%</c:formatCode>
                <c:ptCount val="1"/>
                <c:pt idx="0">
                  <c:v>0</c:v>
                </c:pt>
              </c:numCache>
            </c:numRef>
          </c:val>
          <c:extLst>
            <c:ext xmlns:c16="http://schemas.microsoft.com/office/drawing/2014/chart" uri="{C3380CC4-5D6E-409C-BE32-E72D297353CC}">
              <c16:uniqueId val="{00000000-2E10-44C9-A978-7D1AB0659D33}"/>
            </c:ext>
          </c:extLst>
        </c:ser>
        <c:ser>
          <c:idx val="1"/>
          <c:order val="1"/>
          <c:tx>
            <c:strRef>
              <c:f>'SW Slide Data'!$E$43:$H$43</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'SW Slide Data'!$H$49</c:f>
              <c:numCache>
                <c:formatCode>0%</c:formatCode>
                <c:ptCount val="1"/>
                <c:pt idx="0">
                  <c:v>0</c:v>
                </c:pt>
              </c:numCache>
            </c:numRef>
          </c:val>
          <c:extLst>
            <c:ext xmlns:c16="http://schemas.microsoft.com/office/drawing/2014/chart" uri="{C3380CC4-5D6E-409C-BE32-E72D297353CC}">
              <c16:uniqueId val="{00000001-2E10-44C9-A978-7D1AB0659D33}"/>
            </c:ext>
          </c:extLst>
        </c:ser>
        <c:ser>
          <c:idx val="0"/>
          <c:order val="2"/>
          <c:tx>
            <c:strRef>
              <c:f>'SW Slide Data'!$J$43:$L$43</c:f>
              <c:strCache>
                <c:ptCount val="1"/>
                <c:pt idx="0">
                  <c:v>UPMC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'SW Slide Data'!$A$49</c:f>
              <c:numCache>
                <c:formatCode>mmm\-yy</c:formatCode>
                <c:ptCount val="1"/>
                <c:pt idx="0">
                  <c:v>43466</c:v>
                </c:pt>
              </c:numCache>
            </c:numRef>
          </c:cat>
          <c:val>
            <c:numRef>
              <c:f>'SW Slide Data'!$L$49</c:f>
              <c:numCache>
                <c:formatCode>0%</c:formatCode>
                <c:ptCount val="1"/>
                <c:pt idx="0">
                  <c:v>1.2195121951219513E-2</c:v>
                </c:pt>
              </c:numCache>
            </c:numRef>
          </c:val>
          <c:extLst>
            <c:ext xmlns:c16="http://schemas.microsoft.com/office/drawing/2014/chart" uri="{C3380CC4-5D6E-409C-BE32-E72D297353CC}">
              <c16:uniqueId val="{00000002-2E10-44C9-A978-7D1AB0659D33}"/>
            </c:ext>
          </c:extLst>
        </c:ser>
        <c:dLbls>
          <c:dLblPos val="outEnd"/>
          <c:showLegendKey val="0"/>
          <c:showVal val="1"/>
          <c:showCatName val="0"/>
          <c:showSerName val="0"/>
          <c:showPercent val="0"/>
          <c:showBubbleSize val="0"/>
        </c:dLbls>
        <c:gapWidth val="219"/>
        <c:overlap val="-27"/>
        <c:axId val="171942728"/>
        <c:axId val="171943512"/>
      </c:barChart>
      <c:catAx>
        <c:axId val="17194272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3512"/>
        <c:crosses val="autoZero"/>
        <c:auto val="1"/>
        <c:lblAlgn val="ctr"/>
        <c:lblOffset val="100"/>
        <c:noMultiLvlLbl val="0"/>
      </c:catAx>
      <c:valAx>
        <c:axId val="171943512"/>
        <c:scaling>
          <c:orientation val="minMax"/>
          <c:max val="3.0000000000000006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4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Dental Denials </a:t>
            </a:r>
          </a:p>
          <a:p>
            <a:pPr>
              <a:defRPr/>
            </a:pPr>
            <a:r>
              <a:rPr lang="en-US"/>
              <a:t>Southeast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'SE Slide Data '!$A$38:$D$38</c:f>
              <c:strCache>
                <c:ptCount val="1"/>
                <c:pt idx="0">
                  <c:v>KF</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'!$A$44</c:f>
              <c:numCache>
                <c:formatCode>mmm\-yy</c:formatCode>
                <c:ptCount val="1"/>
                <c:pt idx="0">
                  <c:v>43466</c:v>
                </c:pt>
              </c:numCache>
            </c:numRef>
          </c:cat>
          <c:val>
            <c:numRef>
              <c:f>'SE Slide Data '!$D$44</c:f>
              <c:numCache>
                <c:formatCode>0%</c:formatCode>
                <c:ptCount val="1"/>
                <c:pt idx="0">
                  <c:v>0.20629750271444083</c:v>
                </c:pt>
              </c:numCache>
            </c:numRef>
          </c:val>
          <c:extLst>
            <c:ext xmlns:c16="http://schemas.microsoft.com/office/drawing/2014/chart" uri="{C3380CC4-5D6E-409C-BE32-E72D297353CC}">
              <c16:uniqueId val="{00000000-2BD0-4C43-B0E8-68AA62D748EE}"/>
            </c:ext>
          </c:extLst>
        </c:ser>
        <c:ser>
          <c:idx val="1"/>
          <c:order val="1"/>
          <c:tx>
            <c:strRef>
              <c:f>'SE Slide Data '!$E$36:$H$36</c:f>
              <c:strCache>
                <c:ptCount val="1"/>
                <c:pt idx="0">
                  <c:v>PHW</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'!$A$44</c:f>
              <c:numCache>
                <c:formatCode>mmm\-yy</c:formatCode>
                <c:ptCount val="1"/>
                <c:pt idx="0">
                  <c:v>43466</c:v>
                </c:pt>
              </c:numCache>
            </c:numRef>
          </c:cat>
          <c:val>
            <c:numRef>
              <c:f>'SE Slide Data '!$H$44</c:f>
              <c:numCache>
                <c:formatCode>0%</c:formatCode>
                <c:ptCount val="1"/>
                <c:pt idx="0">
                  <c:v>0.51757188498402551</c:v>
                </c:pt>
              </c:numCache>
            </c:numRef>
          </c:val>
          <c:extLst>
            <c:ext xmlns:c16="http://schemas.microsoft.com/office/drawing/2014/chart" uri="{C3380CC4-5D6E-409C-BE32-E72D297353CC}">
              <c16:uniqueId val="{00000001-2BD0-4C43-B0E8-68AA62D748EE}"/>
            </c:ext>
          </c:extLst>
        </c:ser>
        <c:ser>
          <c:idx val="0"/>
          <c:order val="2"/>
          <c:tx>
            <c:strRef>
              <c:f>'SE Slide Data '!$J$38:$L$38</c:f>
              <c:strCache>
                <c:ptCount val="1"/>
                <c:pt idx="0">
                  <c:v>UPMC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 Slide Data '!$A$44</c:f>
              <c:numCache>
                <c:formatCode>mmm\-yy</c:formatCode>
                <c:ptCount val="1"/>
                <c:pt idx="0">
                  <c:v>43466</c:v>
                </c:pt>
              </c:numCache>
            </c:numRef>
          </c:cat>
          <c:val>
            <c:numRef>
              <c:f>'SE Slide Data '!$L$44</c:f>
              <c:numCache>
                <c:formatCode>0%</c:formatCode>
                <c:ptCount val="1"/>
                <c:pt idx="0">
                  <c:v>8.3892617449664433E-2</c:v>
                </c:pt>
              </c:numCache>
            </c:numRef>
          </c:val>
          <c:extLst>
            <c:ext xmlns:c16="http://schemas.microsoft.com/office/drawing/2014/chart" uri="{C3380CC4-5D6E-409C-BE32-E72D297353CC}">
              <c16:uniqueId val="{00000002-2BD0-4C43-B0E8-68AA62D748EE}"/>
            </c:ext>
          </c:extLst>
        </c:ser>
        <c:dLbls>
          <c:dLblPos val="outEnd"/>
          <c:showLegendKey val="0"/>
          <c:showVal val="1"/>
          <c:showCatName val="0"/>
          <c:showSerName val="0"/>
          <c:showPercent val="0"/>
          <c:showBubbleSize val="0"/>
        </c:dLbls>
        <c:gapWidth val="219"/>
        <c:overlap val="-27"/>
        <c:axId val="173152080"/>
        <c:axId val="173146200"/>
      </c:barChart>
      <c:dateAx>
        <c:axId val="1731520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146200"/>
        <c:crosses val="autoZero"/>
        <c:auto val="1"/>
        <c:lblOffset val="100"/>
        <c:baseTimeUnit val="days"/>
      </c:dateAx>
      <c:valAx>
        <c:axId val="173146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15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Home</a:t>
            </a:r>
            <a:r>
              <a:rPr lang="en-US" baseline="0"/>
              <a:t> Modification Denial Rate</a:t>
            </a:r>
            <a:endParaRPr lang="en-US" sz="1400" b="0" i="0" u="none" strike="noStrike" baseline="0">
              <a:effectLst/>
            </a:endParaRPr>
          </a:p>
          <a:p>
            <a:pPr>
              <a:defRPr/>
            </a:pPr>
            <a:r>
              <a:rPr lang="en-US" sz="1400" b="0" i="0" u="none" strike="noStrike" baseline="0">
                <a:effectLst/>
              </a:rPr>
              <a:t>Southwest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'SW Slide Data'!$A$43:$D$43</c:f>
              <c:strCache>
                <c:ptCount val="1"/>
                <c:pt idx="0">
                  <c:v>AHC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'SW Slide Data'!$A$49</c:f>
              <c:numCache>
                <c:formatCode>mmm\-yy</c:formatCode>
                <c:ptCount val="1"/>
                <c:pt idx="0">
                  <c:v>43466</c:v>
                </c:pt>
              </c:numCache>
            </c:numRef>
          </c:cat>
          <c:val>
            <c:numRef>
              <c:f>'SW Slide Data'!$D$49</c:f>
              <c:numCache>
                <c:formatCode>0%</c:formatCode>
                <c:ptCount val="1"/>
                <c:pt idx="0">
                  <c:v>0</c:v>
                </c:pt>
              </c:numCache>
            </c:numRef>
          </c:val>
          <c:extLst>
            <c:ext xmlns:c16="http://schemas.microsoft.com/office/drawing/2014/chart" uri="{C3380CC4-5D6E-409C-BE32-E72D297353CC}">
              <c16:uniqueId val="{00000000-CEE7-4D93-9E55-322B1C1B3A7C}"/>
            </c:ext>
          </c:extLst>
        </c:ser>
        <c:ser>
          <c:idx val="1"/>
          <c:order val="1"/>
          <c:tx>
            <c:strRef>
              <c:f>'SW Slide Data'!$E$43:$H$43</c:f>
              <c:strCache>
                <c:ptCount val="1"/>
                <c:pt idx="0">
                  <c:v>PHW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'SW Slide Data'!$A$49</c:f>
              <c:numCache>
                <c:formatCode>mmm\-yy</c:formatCode>
                <c:ptCount val="1"/>
                <c:pt idx="0">
                  <c:v>43466</c:v>
                </c:pt>
              </c:numCache>
            </c:numRef>
          </c:cat>
          <c:val>
            <c:numRef>
              <c:f>'SW Slide Data'!$H$49</c:f>
              <c:numCache>
                <c:formatCode>0%</c:formatCode>
                <c:ptCount val="1"/>
                <c:pt idx="0">
                  <c:v>0</c:v>
                </c:pt>
              </c:numCache>
            </c:numRef>
          </c:val>
          <c:extLst>
            <c:ext xmlns:c16="http://schemas.microsoft.com/office/drawing/2014/chart" uri="{C3380CC4-5D6E-409C-BE32-E72D297353CC}">
              <c16:uniqueId val="{00000001-CEE7-4D93-9E55-322B1C1B3A7C}"/>
            </c:ext>
          </c:extLst>
        </c:ser>
        <c:ser>
          <c:idx val="0"/>
          <c:order val="2"/>
          <c:tx>
            <c:strRef>
              <c:f>'SW Slide Data'!$J$43:$L$43</c:f>
              <c:strCache>
                <c:ptCount val="1"/>
                <c:pt idx="0">
                  <c:v>UPMC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'SW Slide Data'!$A$49</c:f>
              <c:numCache>
                <c:formatCode>mmm\-yy</c:formatCode>
                <c:ptCount val="1"/>
                <c:pt idx="0">
                  <c:v>43466</c:v>
                </c:pt>
              </c:numCache>
            </c:numRef>
          </c:cat>
          <c:val>
            <c:numRef>
              <c:f>'SW Slide Data'!$L$49</c:f>
              <c:numCache>
                <c:formatCode>0%</c:formatCode>
                <c:ptCount val="1"/>
                <c:pt idx="0">
                  <c:v>1.2195121951219513E-2</c:v>
                </c:pt>
              </c:numCache>
            </c:numRef>
          </c:val>
          <c:extLst>
            <c:ext xmlns:c16="http://schemas.microsoft.com/office/drawing/2014/chart" uri="{C3380CC4-5D6E-409C-BE32-E72D297353CC}">
              <c16:uniqueId val="{00000002-CEE7-4D93-9E55-322B1C1B3A7C}"/>
            </c:ext>
          </c:extLst>
        </c:ser>
        <c:dLbls>
          <c:dLblPos val="outEnd"/>
          <c:showLegendKey val="0"/>
          <c:showVal val="1"/>
          <c:showCatName val="0"/>
          <c:showSerName val="0"/>
          <c:showPercent val="0"/>
          <c:showBubbleSize val="0"/>
        </c:dLbls>
        <c:gapWidth val="219"/>
        <c:overlap val="-27"/>
        <c:axId val="173151688"/>
        <c:axId val="173152472"/>
      </c:barChart>
      <c:dateAx>
        <c:axId val="1731516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152472"/>
        <c:crosses val="autoZero"/>
        <c:auto val="1"/>
        <c:lblOffset val="100"/>
        <c:baseTimeUnit val="days"/>
      </c:dateAx>
      <c:valAx>
        <c:axId val="173152472"/>
        <c:scaling>
          <c:orientation val="minMax"/>
          <c:max val="3.0000000000000006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15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0.125</cdr:x>
      <cdr:y>0.55208</cdr:y>
    </cdr:from>
    <cdr:to>
      <cdr:x>0.1625</cdr:x>
      <cdr:y>0.64236</cdr:y>
    </cdr:to>
    <cdr:sp macro="" textlink="">
      <cdr:nvSpPr>
        <cdr:cNvPr id="2" name="TextBox 1"/>
        <cdr:cNvSpPr txBox="1"/>
      </cdr:nvSpPr>
      <cdr:spPr>
        <a:xfrm xmlns:a="http://schemas.openxmlformats.org/drawingml/2006/main">
          <a:off x="571500" y="1514475"/>
          <a:ext cx="1714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0.12282</cdr:x>
      <cdr:y>0.79967</cdr:y>
    </cdr:from>
    <cdr:to>
      <cdr:x>0.14747</cdr:x>
      <cdr:y>0.84357</cdr:y>
    </cdr:to>
    <cdr:sp macro="" textlink="">
      <cdr:nvSpPr>
        <cdr:cNvPr id="2" name="TextBox 1"/>
        <cdr:cNvSpPr txBox="1"/>
      </cdr:nvSpPr>
      <cdr:spPr>
        <a:xfrm xmlns:a="http://schemas.openxmlformats.org/drawingml/2006/main">
          <a:off x="1319044" y="3506286"/>
          <a:ext cx="264695" cy="1925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a:t>
          </a:r>
        </a:p>
      </cdr:txBody>
    </cdr:sp>
  </cdr:relSizeAnchor>
  <cdr:relSizeAnchor xmlns:cdr="http://schemas.openxmlformats.org/drawingml/2006/chartDrawing">
    <cdr:from>
      <cdr:x>0.58275</cdr:x>
      <cdr:y>0.77558</cdr:y>
    </cdr:from>
    <cdr:to>
      <cdr:x>0.6074</cdr:x>
      <cdr:y>0.81949</cdr:y>
    </cdr:to>
    <cdr:sp macro="" textlink="">
      <cdr:nvSpPr>
        <cdr:cNvPr id="3" name="TextBox 1"/>
        <cdr:cNvSpPr txBox="1"/>
      </cdr:nvSpPr>
      <cdr:spPr>
        <a:xfrm xmlns:a="http://schemas.openxmlformats.org/drawingml/2006/main">
          <a:off x="6258411" y="3400676"/>
          <a:ext cx="264695" cy="1925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1</a:t>
          </a:r>
        </a:p>
      </cdr:txBody>
    </cdr:sp>
  </cdr:relSizeAnchor>
  <cdr:relSizeAnchor xmlns:cdr="http://schemas.openxmlformats.org/drawingml/2006/chartDrawing">
    <cdr:from>
      <cdr:x>0.81879</cdr:x>
      <cdr:y>0.77009</cdr:y>
    </cdr:from>
    <cdr:to>
      <cdr:x>0.84344</cdr:x>
      <cdr:y>0.814</cdr:y>
    </cdr:to>
    <cdr:sp macro="" textlink="">
      <cdr:nvSpPr>
        <cdr:cNvPr id="4" name="TextBox 1"/>
        <cdr:cNvSpPr txBox="1"/>
      </cdr:nvSpPr>
      <cdr:spPr>
        <a:xfrm xmlns:a="http://schemas.openxmlformats.org/drawingml/2006/main">
          <a:off x="8793329" y="3376612"/>
          <a:ext cx="264695" cy="1925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1</a:t>
          </a:r>
        </a:p>
      </cdr:txBody>
    </cdr:sp>
  </cdr:relSizeAnchor>
</c:userShapes>
</file>

<file path=ppt/drawings/drawing3.xml><?xml version="1.0" encoding="utf-8"?>
<c:userShapes xmlns:c="http://schemas.openxmlformats.org/drawingml/2006/chart">
  <cdr:relSizeAnchor xmlns:cdr="http://schemas.openxmlformats.org/drawingml/2006/chartDrawing">
    <cdr:from>
      <cdr:x>0.13513</cdr:x>
      <cdr:y>0.14538</cdr:y>
    </cdr:from>
    <cdr:to>
      <cdr:x>0.23513</cdr:x>
      <cdr:y>0.22177</cdr:y>
    </cdr:to>
    <cdr:sp macro="" textlink="">
      <cdr:nvSpPr>
        <cdr:cNvPr id="2" name="TextBox 15"/>
        <cdr:cNvSpPr txBox="1"/>
      </cdr:nvSpPr>
      <cdr:spPr>
        <a:xfrm xmlns:a="http://schemas.openxmlformats.org/drawingml/2006/main">
          <a:off x="854093" y="463370"/>
          <a:ext cx="632059" cy="24347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AHC</a:t>
          </a:r>
        </a:p>
      </cdr:txBody>
    </cdr:sp>
  </cdr:relSizeAnchor>
  <cdr:relSizeAnchor xmlns:cdr="http://schemas.openxmlformats.org/drawingml/2006/chartDrawing">
    <cdr:from>
      <cdr:x>0.5</cdr:x>
      <cdr:y>0.1338</cdr:y>
    </cdr:from>
    <cdr:to>
      <cdr:x>0.62222</cdr:x>
      <cdr:y>0.23334</cdr:y>
    </cdr:to>
    <cdr:sp macro="" textlink="">
      <cdr:nvSpPr>
        <cdr:cNvPr id="3" name="TextBox 15"/>
        <cdr:cNvSpPr txBox="1"/>
      </cdr:nvSpPr>
      <cdr:spPr>
        <a:xfrm xmlns:a="http://schemas.openxmlformats.org/drawingml/2006/main">
          <a:off x="3160294" y="426477"/>
          <a:ext cx="772502" cy="3172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PHW</a:t>
          </a:r>
        </a:p>
      </cdr:txBody>
    </cdr:sp>
  </cdr:relSizeAnchor>
  <cdr:relSizeAnchor xmlns:cdr="http://schemas.openxmlformats.org/drawingml/2006/chartDrawing">
    <cdr:from>
      <cdr:x>0.78403</cdr:x>
      <cdr:y>0.14291</cdr:y>
    </cdr:from>
    <cdr:to>
      <cdr:x>0.91875</cdr:x>
      <cdr:y>0.21467</cdr:y>
    </cdr:to>
    <cdr:sp macro="" textlink="">
      <cdr:nvSpPr>
        <cdr:cNvPr id="4" name="TextBox 15"/>
        <cdr:cNvSpPr txBox="1"/>
      </cdr:nvSpPr>
      <cdr:spPr>
        <a:xfrm xmlns:a="http://schemas.openxmlformats.org/drawingml/2006/main">
          <a:off x="4955531" y="455507"/>
          <a:ext cx="851510" cy="22872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UPMC</a:t>
          </a:r>
        </a:p>
      </cdr:txBody>
    </cdr:sp>
  </cdr:relSizeAnchor>
</c:userShapes>
</file>

<file path=ppt/drawings/drawing4.xml><?xml version="1.0" encoding="utf-8"?>
<c:userShapes xmlns:c="http://schemas.openxmlformats.org/drawingml/2006/chart">
  <cdr:relSizeAnchor xmlns:cdr="http://schemas.openxmlformats.org/drawingml/2006/chartDrawing">
    <cdr:from>
      <cdr:x>0.1525</cdr:x>
      <cdr:y>0.58454</cdr:y>
    </cdr:from>
    <cdr:to>
      <cdr:x>0.19417</cdr:x>
      <cdr:y>0.66257</cdr:y>
    </cdr:to>
    <cdr:sp macro="" textlink="">
      <cdr:nvSpPr>
        <cdr:cNvPr id="2" name="TextBox 1"/>
        <cdr:cNvSpPr txBox="1"/>
      </cdr:nvSpPr>
      <cdr:spPr>
        <a:xfrm xmlns:a="http://schemas.openxmlformats.org/drawingml/2006/main">
          <a:off x="697230" y="1541145"/>
          <a:ext cx="190500" cy="205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0</a:t>
          </a:r>
        </a:p>
      </cdr:txBody>
    </cdr:sp>
  </cdr:relSizeAnchor>
  <cdr:relSizeAnchor xmlns:cdr="http://schemas.openxmlformats.org/drawingml/2006/chartDrawing">
    <cdr:from>
      <cdr:x>0.32444</cdr:x>
      <cdr:y>0.60886</cdr:y>
    </cdr:from>
    <cdr:to>
      <cdr:x>0.36611</cdr:x>
      <cdr:y>0.6869</cdr:y>
    </cdr:to>
    <cdr:sp macro="" textlink="">
      <cdr:nvSpPr>
        <cdr:cNvPr id="3" name="TextBox 1"/>
        <cdr:cNvSpPr txBox="1"/>
      </cdr:nvSpPr>
      <cdr:spPr>
        <a:xfrm xmlns:a="http://schemas.openxmlformats.org/drawingml/2006/main">
          <a:off x="1483360" y="1605280"/>
          <a:ext cx="190500" cy="205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0</a:t>
          </a:r>
        </a:p>
      </cdr:txBody>
    </cdr:sp>
  </cdr:relSizeAnchor>
  <cdr:relSizeAnchor xmlns:cdr="http://schemas.openxmlformats.org/drawingml/2006/chartDrawing">
    <cdr:from>
      <cdr:x>0.49778</cdr:x>
      <cdr:y>0.59441</cdr:y>
    </cdr:from>
    <cdr:to>
      <cdr:x>0.53944</cdr:x>
      <cdr:y>0.67245</cdr:y>
    </cdr:to>
    <cdr:sp macro="" textlink="">
      <cdr:nvSpPr>
        <cdr:cNvPr id="4" name="TextBox 1"/>
        <cdr:cNvSpPr txBox="1"/>
      </cdr:nvSpPr>
      <cdr:spPr>
        <a:xfrm xmlns:a="http://schemas.openxmlformats.org/drawingml/2006/main">
          <a:off x="2275840" y="1567180"/>
          <a:ext cx="190500" cy="205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0</a:t>
          </a:r>
        </a:p>
      </cdr:txBody>
    </cdr:sp>
  </cdr:relSizeAnchor>
  <cdr:relSizeAnchor xmlns:cdr="http://schemas.openxmlformats.org/drawingml/2006/chartDrawing">
    <cdr:from>
      <cdr:x>0.67444</cdr:x>
      <cdr:y>0.58574</cdr:y>
    </cdr:from>
    <cdr:to>
      <cdr:x>0.71611</cdr:x>
      <cdr:y>0.66378</cdr:y>
    </cdr:to>
    <cdr:sp macro="" textlink="">
      <cdr:nvSpPr>
        <cdr:cNvPr id="5" name="TextBox 1"/>
        <cdr:cNvSpPr txBox="1"/>
      </cdr:nvSpPr>
      <cdr:spPr>
        <a:xfrm xmlns:a="http://schemas.openxmlformats.org/drawingml/2006/main">
          <a:off x="3083560" y="1544320"/>
          <a:ext cx="190500" cy="205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0</a:t>
          </a:r>
        </a:p>
      </cdr:txBody>
    </cdr:sp>
  </cdr:relSizeAnchor>
  <cdr:relSizeAnchor xmlns:cdr="http://schemas.openxmlformats.org/drawingml/2006/chartDrawing">
    <cdr:from>
      <cdr:x>0.85111</cdr:x>
      <cdr:y>0.58574</cdr:y>
    </cdr:from>
    <cdr:to>
      <cdr:x>0.89278</cdr:x>
      <cdr:y>0.66378</cdr:y>
    </cdr:to>
    <cdr:sp macro="" textlink="">
      <cdr:nvSpPr>
        <cdr:cNvPr id="6" name="TextBox 1"/>
        <cdr:cNvSpPr txBox="1"/>
      </cdr:nvSpPr>
      <cdr:spPr>
        <a:xfrm xmlns:a="http://schemas.openxmlformats.org/drawingml/2006/main">
          <a:off x="3891280" y="1544320"/>
          <a:ext cx="190500" cy="205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idx="1"/>
          </p:nvPr>
        </p:nvSpPr>
        <p:spPr>
          <a:xfrm>
            <a:off x="3934969" y="0"/>
            <a:ext cx="3010323" cy="465160"/>
          </a:xfrm>
          <a:prstGeom prst="rect">
            <a:avLst/>
          </a:prstGeom>
        </p:spPr>
        <p:txBody>
          <a:bodyPr vert="horz" lIns="92665" tIns="46333" rIns="92665" bIns="46333" rtlCol="0"/>
          <a:lstStyle>
            <a:lvl1pPr algn="r">
              <a:defRPr sz="1200"/>
            </a:lvl1pPr>
          </a:lstStyle>
          <a:p>
            <a:fld id="{BBD19282-07BF-454F-8F79-8C9347675B5D}" type="datetimeFigureOut">
              <a:rPr lang="en-US" smtClean="0"/>
              <a:t>4/16/2019</a:t>
            </a:fld>
            <a:endParaRPr lang="en-US" dirty="0"/>
          </a:p>
        </p:txBody>
      </p:sp>
      <p:sp>
        <p:nvSpPr>
          <p:cNvPr id="4" name="Slide Image Placeholder 3"/>
          <p:cNvSpPr>
            <a:spLocks noGrp="1" noRot="1" noChangeAspect="1"/>
          </p:cNvSpPr>
          <p:nvPr>
            <p:ph type="sldImg" idx="2"/>
          </p:nvPr>
        </p:nvSpPr>
        <p:spPr>
          <a:xfrm>
            <a:off x="692150" y="1158875"/>
            <a:ext cx="5562600" cy="3128963"/>
          </a:xfrm>
          <a:prstGeom prst="rect">
            <a:avLst/>
          </a:prstGeom>
          <a:noFill/>
          <a:ln w="12700">
            <a:solidFill>
              <a:prstClr val="black"/>
            </a:solidFill>
          </a:ln>
        </p:spPr>
        <p:txBody>
          <a:bodyPr vert="horz" lIns="92665" tIns="46333" rIns="92665" bIns="46333" rtlCol="0" anchor="ctr"/>
          <a:lstStyle/>
          <a:p>
            <a:endParaRPr lang="en-US" dirty="0"/>
          </a:p>
        </p:txBody>
      </p:sp>
      <p:sp>
        <p:nvSpPr>
          <p:cNvPr id="5" name="Notes Placeholder 4"/>
          <p:cNvSpPr>
            <a:spLocks noGrp="1"/>
          </p:cNvSpPr>
          <p:nvPr>
            <p:ph type="body" sz="quarter" idx="3"/>
          </p:nvPr>
        </p:nvSpPr>
        <p:spPr>
          <a:xfrm>
            <a:off x="694690" y="4461669"/>
            <a:ext cx="5557520" cy="3650456"/>
          </a:xfrm>
          <a:prstGeom prst="rect">
            <a:avLst/>
          </a:prstGeom>
        </p:spPr>
        <p:txBody>
          <a:bodyPr vert="horz" lIns="92665" tIns="46333" rIns="92665" bIns="463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10323" cy="465159"/>
          </a:xfrm>
          <a:prstGeom prst="rect">
            <a:avLst/>
          </a:prstGeom>
        </p:spPr>
        <p:txBody>
          <a:bodyPr vert="horz" lIns="92665" tIns="46333" rIns="92665" bIns="463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805841"/>
            <a:ext cx="3010323" cy="465159"/>
          </a:xfrm>
          <a:prstGeom prst="rect">
            <a:avLst/>
          </a:prstGeom>
        </p:spPr>
        <p:txBody>
          <a:bodyPr vert="horz" lIns="92665" tIns="46333" rIns="92665" bIns="46333" rtlCol="0" anchor="b"/>
          <a:lstStyle>
            <a:lvl1pPr algn="r">
              <a:defRPr sz="1200"/>
            </a:lvl1pPr>
          </a:lstStyle>
          <a:p>
            <a:fld id="{18048E97-2051-41F7-9F4A-CA0591A7C1D0}" type="slidenum">
              <a:rPr lang="en-US" smtClean="0"/>
              <a:t>‹#›</a:t>
            </a:fld>
            <a:endParaRPr lang="en-US" dirty="0"/>
          </a:p>
        </p:txBody>
      </p:sp>
    </p:spTree>
    <p:extLst>
      <p:ext uri="{BB962C8B-B14F-4D97-AF65-F5344CB8AC3E}">
        <p14:creationId xmlns:p14="http://schemas.microsoft.com/office/powerpoint/2010/main" val="267567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8</a:t>
            </a:fld>
            <a:endParaRPr lang="en-US" dirty="0"/>
          </a:p>
        </p:txBody>
      </p:sp>
    </p:spTree>
    <p:extLst>
      <p:ext uri="{BB962C8B-B14F-4D97-AF65-F5344CB8AC3E}">
        <p14:creationId xmlns:p14="http://schemas.microsoft.com/office/powerpoint/2010/main" val="36729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home modification requests that were denied in SW. This is a new measure starting in January 2019.</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9452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home modification requests that were denied in SE.</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1606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OPS 3 and 4 are due 45 days after the end of the quarter – 4</a:t>
            </a:r>
            <a:r>
              <a:rPr lang="en-US" baseline="30000" dirty="0"/>
              <a:t>th</a:t>
            </a:r>
            <a:r>
              <a:rPr lang="en-US" dirty="0"/>
              <a:t> quarter data will be submitted Feb 15</a:t>
            </a:r>
            <a:r>
              <a:rPr lang="en-US" baseline="30000" dirty="0"/>
              <a:t>,</a:t>
            </a:r>
            <a:r>
              <a:rPr lang="en-US" dirty="0"/>
              <a:t> 2019</a:t>
            </a:r>
          </a:p>
        </p:txBody>
      </p:sp>
      <p:sp>
        <p:nvSpPr>
          <p:cNvPr id="4" name="Slide Number Placeholder 3"/>
          <p:cNvSpPr>
            <a:spLocks noGrp="1"/>
          </p:cNvSpPr>
          <p:nvPr>
            <p:ph type="sldNum" sz="quarter" idx="10"/>
          </p:nvPr>
        </p:nvSpPr>
        <p:spPr/>
        <p:txBody>
          <a:bodyPr/>
          <a:lstStyle/>
          <a:p>
            <a:fld id="{18048E97-2051-41F7-9F4A-CA0591A7C1D0}" type="slidenum">
              <a:rPr lang="en-US" smtClean="0"/>
              <a:t>19</a:t>
            </a:fld>
            <a:endParaRPr lang="en-US" dirty="0"/>
          </a:p>
        </p:txBody>
      </p:sp>
    </p:spTree>
    <p:extLst>
      <p:ext uri="{BB962C8B-B14F-4D97-AF65-F5344CB8AC3E}">
        <p14:creationId xmlns:p14="http://schemas.microsoft.com/office/powerpoint/2010/main" val="170684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number of complaints per 10,000 for SW participants and the chart on the right provides the total number of complaints.  The per 10,000 normalizes or adjusts for variances in enrollment.  For example,  while PHW and UPMC both have similar counts in the 4</a:t>
            </a:r>
            <a:r>
              <a:rPr lang="en-US" baseline="30000" dirty="0"/>
              <a:t>th</a:t>
            </a:r>
            <a:r>
              <a:rPr lang="en-US" dirty="0"/>
              <a:t> quarter, when adjusted for enrollment, PHW has a higher per 10,000 rate.</a:t>
            </a:r>
          </a:p>
          <a:p>
            <a:endParaRPr lang="en-US" dirty="0"/>
          </a:p>
          <a:p>
            <a:r>
              <a:rPr lang="en-US" dirty="0"/>
              <a:t>This includes all complaints – complaints that can go directly to fair hearing after initial review by plan, expedited complaints, and all other complaints. It includes all levels of complaints – 1</a:t>
            </a:r>
            <a:r>
              <a:rPr lang="en-US" baseline="30000" dirty="0"/>
              <a:t>st</a:t>
            </a:r>
            <a:r>
              <a:rPr lang="en-US" dirty="0"/>
              <a:t>, 2</a:t>
            </a:r>
            <a:r>
              <a:rPr lang="en-US" baseline="30000" dirty="0"/>
              <a:t>nd</a:t>
            </a:r>
            <a:r>
              <a:rPr lang="en-US" dirty="0"/>
              <a:t>, and external complaints.</a:t>
            </a:r>
          </a:p>
          <a:p>
            <a:endParaRPr lang="en-US" dirty="0"/>
          </a:p>
          <a:p>
            <a:endParaRPr lang="en-US" dirty="0"/>
          </a:p>
          <a:p>
            <a:r>
              <a:rPr lang="en-US" dirty="0"/>
              <a:t>Calculation – Number of complaints/(Quarterly membership/10,000)</a:t>
            </a:r>
          </a:p>
          <a:p>
            <a:endParaRPr lang="en-US" dirty="0"/>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20</a:t>
            </a:fld>
            <a:endParaRPr lang="en-US" dirty="0"/>
          </a:p>
        </p:txBody>
      </p:sp>
    </p:spTree>
    <p:extLst>
      <p:ext uri="{BB962C8B-B14F-4D97-AF65-F5344CB8AC3E}">
        <p14:creationId xmlns:p14="http://schemas.microsoft.com/office/powerpoint/2010/main" val="229271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chart reflects grievances per 10,000 for SW participants and the chart on the right provides the total counts</a:t>
            </a:r>
          </a:p>
          <a:p>
            <a:endParaRPr lang="en-US" dirty="0"/>
          </a:p>
          <a:p>
            <a:r>
              <a:rPr lang="en-US" dirty="0"/>
              <a:t>It includes all grievances – expedited and regular and all levels</a:t>
            </a:r>
          </a:p>
          <a:p>
            <a:endParaRPr lang="en-US" dirty="0"/>
          </a:p>
          <a:p>
            <a:r>
              <a:rPr lang="en-US" dirty="0"/>
              <a:t>Calculation – Number of grievances/(Quarterly membership/10,000)</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21</a:t>
            </a:fld>
            <a:endParaRPr lang="en-US" dirty="0"/>
          </a:p>
        </p:txBody>
      </p:sp>
    </p:spTree>
    <p:extLst>
      <p:ext uri="{BB962C8B-B14F-4D97-AF65-F5344CB8AC3E}">
        <p14:creationId xmlns:p14="http://schemas.microsoft.com/office/powerpoint/2010/main" val="290621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reflects the percent of complaint decisions that were in favor of the member for SW.</a:t>
            </a:r>
          </a:p>
          <a:p>
            <a:endParaRPr lang="en-US" dirty="0"/>
          </a:p>
          <a:p>
            <a:r>
              <a:rPr lang="en-US" dirty="0"/>
              <a:t>The data comes from the DOH reports OPS 3.</a:t>
            </a:r>
          </a:p>
          <a:p>
            <a:endParaRPr lang="en-US" dirty="0"/>
          </a:p>
          <a:p>
            <a:r>
              <a:rPr lang="en-US" dirty="0"/>
              <a:t>Calculation – Number of decisions in favor of the participant for the quarter/total number of decisions for the quarter</a:t>
            </a:r>
          </a:p>
          <a:p>
            <a:endParaRPr lang="en-US" dirty="0"/>
          </a:p>
          <a:p>
            <a:r>
              <a:rPr lang="en-US" dirty="0"/>
              <a:t>AHC did not have any complaint decisions in Q1. In Q3 there were 0 complaints decided in participant favor out of 3 decisions.</a:t>
            </a:r>
          </a:p>
          <a:p>
            <a:endParaRPr lang="en-US" dirty="0"/>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22</a:t>
            </a:fld>
            <a:endParaRPr lang="en-US" dirty="0"/>
          </a:p>
        </p:txBody>
      </p:sp>
    </p:spTree>
    <p:extLst>
      <p:ext uri="{BB962C8B-B14F-4D97-AF65-F5344CB8AC3E}">
        <p14:creationId xmlns:p14="http://schemas.microsoft.com/office/powerpoint/2010/main" val="1245423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chart reflects the percent of  grievance decisions that were in favor of the member for SW.</a:t>
            </a:r>
          </a:p>
          <a:p>
            <a:endParaRPr lang="en-US" dirty="0"/>
          </a:p>
          <a:p>
            <a:r>
              <a:rPr lang="en-US" dirty="0"/>
              <a:t>The data comes from the DOH reports OPS 3.</a:t>
            </a:r>
          </a:p>
          <a:p>
            <a:endParaRPr lang="en-US" dirty="0"/>
          </a:p>
          <a:p>
            <a:r>
              <a:rPr lang="en-US" dirty="0"/>
              <a:t>Calculation – Number of decisions in favor of the participant for the quarter/total number of decisions for the quarter</a:t>
            </a:r>
          </a:p>
          <a:p>
            <a:endParaRPr lang="en-US" dirty="0"/>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23</a:t>
            </a:fld>
            <a:endParaRPr lang="en-US" dirty="0"/>
          </a:p>
        </p:txBody>
      </p:sp>
    </p:spTree>
    <p:extLst>
      <p:ext uri="{BB962C8B-B14F-4D97-AF65-F5344CB8AC3E}">
        <p14:creationId xmlns:p14="http://schemas.microsoft.com/office/powerpoint/2010/main" val="376248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types of LTSS grievances by plan per 10,000 SW participants and the chart on the rights provides the total counts.</a:t>
            </a:r>
          </a:p>
          <a:p>
            <a:endParaRPr lang="en-US" dirty="0"/>
          </a:p>
          <a:p>
            <a:r>
              <a:rPr lang="en-US" dirty="0"/>
              <a:t>The data comes from the DOH reports OPS 4</a:t>
            </a:r>
          </a:p>
          <a:p>
            <a:endParaRPr lang="en-US" dirty="0"/>
          </a:p>
          <a:p>
            <a:r>
              <a:rPr lang="en-US" dirty="0"/>
              <a:t>Other LTSS is grievances for other than DME for NFCE, Non-Medical Transportation, PAS</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24</a:t>
            </a:fld>
            <a:endParaRPr lang="en-US" dirty="0"/>
          </a:p>
        </p:txBody>
      </p:sp>
    </p:spTree>
    <p:extLst>
      <p:ext uri="{BB962C8B-B14F-4D97-AF65-F5344CB8AC3E}">
        <p14:creationId xmlns:p14="http://schemas.microsoft.com/office/powerpoint/2010/main" val="318351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top non-LTSS complaints</a:t>
            </a:r>
            <a:r>
              <a:rPr lang="en-US" baseline="0" dirty="0"/>
              <a:t> and grievances for SW participants</a:t>
            </a:r>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25</a:t>
            </a:fld>
            <a:endParaRPr lang="en-US" dirty="0"/>
          </a:p>
        </p:txBody>
      </p:sp>
    </p:spTree>
    <p:extLst>
      <p:ext uri="{BB962C8B-B14F-4D97-AF65-F5344CB8AC3E}">
        <p14:creationId xmlns:p14="http://schemas.microsoft.com/office/powerpoint/2010/main" val="416396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26</a:t>
            </a:fld>
            <a:endParaRPr lang="en-US" dirty="0"/>
          </a:p>
        </p:txBody>
      </p:sp>
    </p:spTree>
    <p:extLst>
      <p:ext uri="{BB962C8B-B14F-4D97-AF65-F5344CB8AC3E}">
        <p14:creationId xmlns:p14="http://schemas.microsoft.com/office/powerpoint/2010/main" val="58019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reflects the percent of HCBS requests that were denied in SW. This includes denials due to decision by the MCOs, the end of temporary increases and voluntary reductions. The chart</a:t>
            </a:r>
            <a:r>
              <a:rPr lang="en-US" baseline="0" dirty="0"/>
              <a:t> on the right shows the total number of denials</a:t>
            </a:r>
            <a:endParaRPr lang="en-US" dirty="0"/>
          </a:p>
          <a:p>
            <a:endParaRPr lang="en-US" dirty="0"/>
          </a:p>
          <a:p>
            <a:r>
              <a:rPr lang="en-US" dirty="0"/>
              <a:t>As a reminder, UPMC received approval to begin issuing denials in Sept, AHC received approval in November, and PA Health &amp; Wellness still is not approved to issue denials.</a:t>
            </a:r>
          </a:p>
          <a:p>
            <a:endParaRPr lang="en-US" dirty="0"/>
          </a:p>
          <a:p>
            <a:r>
              <a:rPr lang="en-US" dirty="0"/>
              <a:t>Calculation – number of denials issued for HCBS in the month/total of decisions made during the month for HCBS.</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9</a:t>
            </a:fld>
            <a:endParaRPr lang="en-US" dirty="0"/>
          </a:p>
        </p:txBody>
      </p:sp>
    </p:spTree>
    <p:extLst>
      <p:ext uri="{BB962C8B-B14F-4D97-AF65-F5344CB8AC3E}">
        <p14:creationId xmlns:p14="http://schemas.microsoft.com/office/powerpoint/2010/main" val="26132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reflects missed Home Health, Home Health Aid, and Personal Assistance Services for SW participants due to the agency being unable to staff the service.</a:t>
            </a:r>
          </a:p>
        </p:txBody>
      </p:sp>
      <p:sp>
        <p:nvSpPr>
          <p:cNvPr id="4" name="Slide Number Placeholder 3"/>
          <p:cNvSpPr>
            <a:spLocks noGrp="1"/>
          </p:cNvSpPr>
          <p:nvPr>
            <p:ph type="sldNum" sz="quarter" idx="10"/>
          </p:nvPr>
        </p:nvSpPr>
        <p:spPr/>
        <p:txBody>
          <a:bodyPr/>
          <a:lstStyle/>
          <a:p>
            <a:fld id="{18048E97-2051-41F7-9F4A-CA0591A7C1D0}" type="slidenum">
              <a:rPr lang="en-US" smtClean="0"/>
              <a:t>27</a:t>
            </a:fld>
            <a:endParaRPr lang="en-US" dirty="0"/>
          </a:p>
        </p:txBody>
      </p:sp>
    </p:spTree>
    <p:extLst>
      <p:ext uri="{BB962C8B-B14F-4D97-AF65-F5344CB8AC3E}">
        <p14:creationId xmlns:p14="http://schemas.microsoft.com/office/powerpoint/2010/main" val="2380428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reflects missed Home Health, Home Health Aid, and Personal Assistance Services for SE participants due to the agency being unable to staff the service.</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28</a:t>
            </a:fld>
            <a:endParaRPr lang="en-US" dirty="0"/>
          </a:p>
        </p:txBody>
      </p:sp>
    </p:spTree>
    <p:extLst>
      <p:ext uri="{BB962C8B-B14F-4D97-AF65-F5344CB8AC3E}">
        <p14:creationId xmlns:p14="http://schemas.microsoft.com/office/powerpoint/2010/main" val="40150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graph reflects missed Home Health, Home Health Aid, and Personal Assistance Services for SW participants due to the participant or family member declining to receive the service or was not available at the scheduled time.</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29</a:t>
            </a:fld>
            <a:endParaRPr lang="en-US" dirty="0"/>
          </a:p>
        </p:txBody>
      </p:sp>
    </p:spTree>
    <p:extLst>
      <p:ext uri="{BB962C8B-B14F-4D97-AF65-F5344CB8AC3E}">
        <p14:creationId xmlns:p14="http://schemas.microsoft.com/office/powerpoint/2010/main" val="42506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graph reflects missed Home Health, Home Health Aid, and Personal Assistance Services for SW participants due to the participant or family member declining to receive the service or was not available at the scheduled time.</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30</a:t>
            </a:fld>
            <a:endParaRPr lang="en-US" dirty="0"/>
          </a:p>
        </p:txBody>
      </p:sp>
    </p:spTree>
    <p:extLst>
      <p:ext uri="{BB962C8B-B14F-4D97-AF65-F5344CB8AC3E}">
        <p14:creationId xmlns:p14="http://schemas.microsoft.com/office/powerpoint/2010/main" val="428309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graph reflects missed Home Health, Home Health Aid, and Personal Assistance Services for SW participants due to the participant having an unscheduled hospitalization.</a:t>
            </a:r>
          </a:p>
          <a:p>
            <a:pPr lvl="0"/>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31</a:t>
            </a:fld>
            <a:endParaRPr lang="en-US" dirty="0"/>
          </a:p>
        </p:txBody>
      </p:sp>
    </p:spTree>
    <p:extLst>
      <p:ext uri="{BB962C8B-B14F-4D97-AF65-F5344CB8AC3E}">
        <p14:creationId xmlns:p14="http://schemas.microsoft.com/office/powerpoint/2010/main" val="154503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graph reflects missed Home Health, Home Health Aid, and Personal Assistance Services for SE participants due to the participant having an unscheduled hospitalization.</a:t>
            </a:r>
          </a:p>
          <a:p>
            <a:endParaRPr lang="en-US" dirty="0"/>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32</a:t>
            </a:fld>
            <a:endParaRPr lang="en-US" dirty="0"/>
          </a:p>
        </p:txBody>
      </p:sp>
    </p:spTree>
    <p:extLst>
      <p:ext uri="{BB962C8B-B14F-4D97-AF65-F5344CB8AC3E}">
        <p14:creationId xmlns:p14="http://schemas.microsoft.com/office/powerpoint/2010/main" val="3849517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graph reflects missed trips for SW participants</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33</a:t>
            </a:fld>
            <a:endParaRPr lang="en-US" dirty="0"/>
          </a:p>
        </p:txBody>
      </p:sp>
    </p:spTree>
    <p:extLst>
      <p:ext uri="{BB962C8B-B14F-4D97-AF65-F5344CB8AC3E}">
        <p14:creationId xmlns:p14="http://schemas.microsoft.com/office/powerpoint/2010/main" val="400117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reflects the percent of missed transportation trips for SE participants</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28677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chart reflects the percent of trips that were more than 15 minutes late for SW participants</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93032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chart reflects the percent of trips that were more than 15 minutes late for SE participants</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5183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reflects the percent of HCBS requests that were denied in SE. This includes denials due to decision by the MCOs, the end of temporary increases and voluntary reductions. The chart</a:t>
            </a:r>
            <a:r>
              <a:rPr lang="en-US" baseline="0" dirty="0"/>
              <a:t> on the right shows the total number of denials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15850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reflects the percent of trips where the SW participant or family member declined transport services or was not available at scheduled time</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38707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graph reflects the percent of trips where the SE participant or family member declined transport services or was not available at scheduled time</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16980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t>39</a:t>
            </a:fld>
            <a:endParaRPr lang="en-US" dirty="0"/>
          </a:p>
        </p:txBody>
      </p:sp>
    </p:spTree>
    <p:extLst>
      <p:ext uri="{BB962C8B-B14F-4D97-AF65-F5344CB8AC3E}">
        <p14:creationId xmlns:p14="http://schemas.microsoft.com/office/powerpoint/2010/main" val="2125385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reflects the percent of increases all SW HCBS participants.</a:t>
            </a:r>
          </a:p>
          <a:p>
            <a:endParaRPr lang="en-US" dirty="0"/>
          </a:p>
          <a:p>
            <a:r>
              <a:rPr lang="en-US" dirty="0"/>
              <a:t>Calculation - Number of HCBS participants with a service plan increase/Total Number of HCBS participants</a:t>
            </a:r>
          </a:p>
          <a:p>
            <a:endParaRPr lang="en-US" dirty="0"/>
          </a:p>
          <a:p>
            <a:r>
              <a:rPr lang="en-US" dirty="0"/>
              <a:t>This includes all reasons for changes – participant requests, change in living situation, change in informal supports, and changes due to the MCO decision to increase services.</a:t>
            </a:r>
          </a:p>
        </p:txBody>
      </p:sp>
      <p:sp>
        <p:nvSpPr>
          <p:cNvPr id="4" name="Slide Number Placeholder 3"/>
          <p:cNvSpPr>
            <a:spLocks noGrp="1"/>
          </p:cNvSpPr>
          <p:nvPr>
            <p:ph type="sldNum" sz="quarter" idx="10"/>
          </p:nvPr>
        </p:nvSpPr>
        <p:spPr/>
        <p:txBody>
          <a:bodyPr/>
          <a:lstStyle/>
          <a:p>
            <a:fld id="{18048E97-2051-41F7-9F4A-CA0591A7C1D0}" type="slidenum">
              <a:rPr lang="en-US" smtClean="0"/>
              <a:t>40</a:t>
            </a:fld>
            <a:endParaRPr lang="en-US" dirty="0"/>
          </a:p>
        </p:txBody>
      </p:sp>
    </p:spTree>
    <p:extLst>
      <p:ext uri="{BB962C8B-B14F-4D97-AF65-F5344CB8AC3E}">
        <p14:creationId xmlns:p14="http://schemas.microsoft.com/office/powerpoint/2010/main" val="265734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slide reflects the percent of decrease for SW HCBS participants.</a:t>
            </a:r>
          </a:p>
          <a:p>
            <a:pPr lvl="0"/>
            <a:endParaRPr lang="en-US" dirty="0">
              <a:solidFill>
                <a:prstClr val="black"/>
              </a:solidFill>
            </a:endParaRPr>
          </a:p>
          <a:p>
            <a:pPr lvl="0"/>
            <a:r>
              <a:rPr lang="en-US" dirty="0">
                <a:solidFill>
                  <a:prstClr val="black"/>
                </a:solidFill>
              </a:rPr>
              <a:t>Calculation - Number of HCBS participants with a service plan decrease/Total Number of HCBS participants</a:t>
            </a:r>
          </a:p>
          <a:p>
            <a:pPr lvl="0"/>
            <a:endParaRPr lang="en-US" dirty="0">
              <a:solidFill>
                <a:prstClr val="black"/>
              </a:solidFill>
            </a:endParaRPr>
          </a:p>
          <a:p>
            <a:pPr lvl="0"/>
            <a:r>
              <a:rPr lang="en-US" dirty="0">
                <a:solidFill>
                  <a:prstClr val="black"/>
                </a:solidFill>
              </a:rPr>
              <a:t>This includes all reasons for changes – participant requests, change in living situation, change in informal supports, and changes due to the MCO decision to increase services.</a:t>
            </a:r>
          </a:p>
          <a:p>
            <a:endParaRPr lang="en-US" dirty="0"/>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57861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reflects reductions that were the result of an MCO decision to reduce services following a reassessment for SW participants. This DOES NOT include reductions due to participant requests or the end of temporary reductions.  </a:t>
            </a:r>
          </a:p>
          <a:p>
            <a:endParaRPr lang="en-US" dirty="0"/>
          </a:p>
          <a:p>
            <a:r>
              <a:rPr lang="en-US" dirty="0"/>
              <a:t>This slide shows there are minimal decreases due to a plan’s decision to reduce services following a reassessment. The next slide shows the hours reduced.</a:t>
            </a:r>
          </a:p>
          <a:p>
            <a:endParaRPr lang="en-US" dirty="0"/>
          </a:p>
          <a:p>
            <a:r>
              <a:rPr lang="en-US" dirty="0"/>
              <a:t>This includes any type of service on the PCSP – PAS, home delivered meals, transportation, etc.</a:t>
            </a:r>
          </a:p>
          <a:p>
            <a:endParaRPr lang="en-US" dirty="0"/>
          </a:p>
          <a:p>
            <a:r>
              <a:rPr lang="en-US" dirty="0"/>
              <a:t>Calculation – Number of participants with a service plan reduction not due to participant decision or the end of a temporary reduction/total number of HCBS participants</a:t>
            </a:r>
          </a:p>
        </p:txBody>
      </p:sp>
      <p:sp>
        <p:nvSpPr>
          <p:cNvPr id="4" name="Slide Number Placeholder 3"/>
          <p:cNvSpPr>
            <a:spLocks noGrp="1"/>
          </p:cNvSpPr>
          <p:nvPr>
            <p:ph type="sldNum" sz="quarter" idx="10"/>
          </p:nvPr>
        </p:nvSpPr>
        <p:spPr/>
        <p:txBody>
          <a:bodyPr/>
          <a:lstStyle/>
          <a:p>
            <a:fld id="{18048E97-2051-41F7-9F4A-CA0591A7C1D0}" type="slidenum">
              <a:rPr lang="en-US" smtClean="0"/>
              <a:t>42</a:t>
            </a:fld>
            <a:endParaRPr lang="en-US" dirty="0"/>
          </a:p>
        </p:txBody>
      </p:sp>
    </p:spTree>
    <p:extLst>
      <p:ext uri="{BB962C8B-B14F-4D97-AF65-F5344CB8AC3E}">
        <p14:creationId xmlns:p14="http://schemas.microsoft.com/office/powerpoint/2010/main" val="4154671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total number of hours that were reduced after an MCO did a reassessment</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996818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number of participants who had their hours reduced after an MCO did a reassessment and decided to reduce hours</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862047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average hours per participant that were reduced after an MCO did a reassessment and decided to reduce hours. This is total hours from slide #46/number of participants from slide #47</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71820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physical health prior authorization requests that were denied in SW. The chart on right shows the total number of denials</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2229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physical health prior authorization requests that were denied. </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5660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pharmacy prior authorization denials in SW.  The chart shows the total denials.</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9916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pharmacy denials for SE</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8250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dental prior authorization requests that were denied in SW.  This is a new measure for Jan 2019</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181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reflects the percent of dental denials in SE.</a:t>
            </a:r>
          </a:p>
          <a:p>
            <a:r>
              <a:rPr lang="en-US" dirty="0"/>
              <a:t> </a:t>
            </a:r>
          </a:p>
        </p:txBody>
      </p:sp>
      <p:sp>
        <p:nvSpPr>
          <p:cNvPr id="4" name="Slide Number Placeholder 3"/>
          <p:cNvSpPr>
            <a:spLocks noGrp="1"/>
          </p:cNvSpPr>
          <p:nvPr>
            <p:ph type="sldNum" sz="quarter" idx="10"/>
          </p:nvPr>
        </p:nvSpPr>
        <p:spPr/>
        <p:txBody>
          <a:bodyPr/>
          <a:lstStyle/>
          <a:p>
            <a:fld id="{18048E97-2051-41F7-9F4A-CA0591A7C1D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5123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A98163-10D4-40E0-B2F8-1175D35E5E0A}"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46120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415B2-24F0-4996-A844-85989D091128}"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0771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D5C5F-5006-4285-AC58-5744840775F4}"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85000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1EB00-1B6D-41C5-B2CA-B51D4FC9FD5E}"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44952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857FB-31DB-4520-ADAA-FA12CAB3C855}"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8167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385A5F-60BB-48BC-8466-95E7E09B7F7E}" type="datetime1">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484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16080-884F-4A74-A3F7-8FA9154869DF}"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73352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B0C4DA-06A1-47E0-A26C-DD5ED790BE0F}" type="datetime1">
              <a:rPr lang="en-US" smtClean="0"/>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2144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A000C-8C70-4802-8FDD-BB5472691682}"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90449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DE82AF-0D45-4AAC-9F6E-55071A717C94}" type="datetime1">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34168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FDBC7-4E42-43B8-B366-7BB9C9726CD0}" type="datetime1">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92794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EC1C2-42B7-4537-A652-B7BB4C7BD826}" type="datetime1">
              <a:rPr lang="en-US" smtClean="0"/>
              <a:t>4/16/2019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3E898-611C-4017-92F8-F5698CA6AA1E}" type="slidenum">
              <a:rPr lang="en-US" smtClean="0"/>
              <a:t>‹#›</a:t>
            </a:fld>
            <a:endParaRPr lang="en-US" dirty="0"/>
          </a:p>
        </p:txBody>
      </p:sp>
    </p:spTree>
    <p:extLst>
      <p:ext uri="{BB962C8B-B14F-4D97-AF65-F5344CB8AC3E}">
        <p14:creationId xmlns:p14="http://schemas.microsoft.com/office/powerpoint/2010/main" val="36047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hyperlink" Target="http://www.healthchoices.pa.gov/providers/about/community/index.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hs.pa.gov/provider/billinginformation/electronicvisitverification/index.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14"/>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413164" y="2234216"/>
            <a:ext cx="9027621" cy="2246769"/>
          </a:xfrm>
          <a:prstGeom prst="rect">
            <a:avLst/>
          </a:prstGeom>
          <a:noFill/>
        </p:spPr>
        <p:txBody>
          <a:bodyPr wrap="square" rtlCol="0">
            <a:spAutoFit/>
          </a:bodyPr>
          <a:lstStyle/>
          <a:p>
            <a:pPr algn="ctr"/>
            <a:endParaRPr lang="en-US" sz="2400" dirty="0">
              <a:solidFill>
                <a:prstClr val="white"/>
              </a:solidFill>
              <a:latin typeface="Arial Black" panose="020B0A04020102020204" pitchFamily="34" charset="0"/>
            </a:endParaRPr>
          </a:p>
          <a:p>
            <a:pPr algn="ctr"/>
            <a:r>
              <a:rPr lang="en-US" sz="3200" b="1" dirty="0">
                <a:solidFill>
                  <a:prstClr val="white"/>
                </a:solidFill>
                <a:latin typeface="Arial Black" panose="020B0A04020102020204" pitchFamily="34" charset="0"/>
              </a:rPr>
              <a:t>Third Thursday Webinar</a:t>
            </a:r>
          </a:p>
          <a:p>
            <a:pPr algn="ctr"/>
            <a:r>
              <a:rPr lang="en-US" sz="2800" b="1" dirty="0">
                <a:solidFill>
                  <a:prstClr val="white"/>
                </a:solidFill>
                <a:latin typeface="Arial Black" panose="020B0A04020102020204" pitchFamily="34" charset="0"/>
              </a:rPr>
              <a:t>CHC Monitoring Report Update</a:t>
            </a:r>
          </a:p>
          <a:p>
            <a:pPr algn="ctr"/>
            <a:endParaRPr lang="en-US" sz="2800" b="1" dirty="0">
              <a:solidFill>
                <a:prstClr val="white"/>
              </a:solidFill>
              <a:latin typeface="Arial Black" panose="020B0A04020102020204" pitchFamily="34" charset="0"/>
            </a:endParaRPr>
          </a:p>
          <a:p>
            <a:pPr algn="ctr"/>
            <a:r>
              <a:rPr lang="en-US" sz="2800" b="1" dirty="0">
                <a:solidFill>
                  <a:prstClr val="white"/>
                </a:solidFill>
                <a:latin typeface="Arial Black" panose="020B0A04020102020204" pitchFamily="34" charset="0"/>
              </a:rPr>
              <a:t>April 18, 2019</a:t>
            </a:r>
            <a:endParaRPr lang="en-US" sz="2400" dirty="0">
              <a:solidFill>
                <a:prstClr val="white"/>
              </a:solidFill>
              <a:latin typeface="Arial Black" panose="020B0A04020102020204" pitchFamily="34" charset="0"/>
            </a:endParaRP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solidFill>
                  <a:prstClr val="black">
                    <a:tint val="75000"/>
                  </a:prstClr>
                </a:solidFill>
              </a:rPr>
              <a:pPr/>
              <a:t>1</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5A42603A-1A8B-47D1-B129-8A8A16E6BC6B}"/>
              </a:ext>
            </a:extLst>
          </p:cNvPr>
          <p:cNvSpPr txBox="1"/>
          <p:nvPr/>
        </p:nvSpPr>
        <p:spPr>
          <a:xfrm>
            <a:off x="536895" y="5100506"/>
            <a:ext cx="4119618" cy="923330"/>
          </a:xfrm>
          <a:prstGeom prst="rect">
            <a:avLst/>
          </a:prstGeom>
          <a:noFill/>
        </p:spPr>
        <p:txBody>
          <a:bodyPr wrap="square" rtlCol="0">
            <a:spAutoFit/>
          </a:bodyPr>
          <a:lstStyle/>
          <a:p>
            <a:r>
              <a:rPr lang="en-US" dirty="0">
                <a:solidFill>
                  <a:prstClr val="white"/>
                </a:solidFill>
              </a:rPr>
              <a:t>Kevin Hancock/Deputy Secretary</a:t>
            </a:r>
          </a:p>
          <a:p>
            <a:r>
              <a:rPr lang="en-US" dirty="0">
                <a:solidFill>
                  <a:prstClr val="white"/>
                </a:solidFill>
              </a:rPr>
              <a:t>Office of Long-Term Living</a:t>
            </a:r>
          </a:p>
          <a:p>
            <a:r>
              <a:rPr lang="en-US" b="1" dirty="0">
                <a:solidFill>
                  <a:prstClr val="white"/>
                </a:solidFill>
              </a:rPr>
              <a:t>Department of Human Services</a:t>
            </a:r>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73547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HCBS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339210809"/>
              </p:ext>
            </p:extLst>
          </p:nvPr>
        </p:nvGraphicFramePr>
        <p:xfrm>
          <a:off x="822546" y="1452239"/>
          <a:ext cx="6906207" cy="4632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96958265"/>
              </p:ext>
            </p:extLst>
          </p:nvPr>
        </p:nvGraphicFramePr>
        <p:xfrm>
          <a:off x="8467220" y="2899315"/>
          <a:ext cx="1879284" cy="1385236"/>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r>
                        <a:rPr lang="en-US" sz="1400" dirty="0"/>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8467220" y="2529983"/>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220994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Physical Health Prior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11</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242854106"/>
              </p:ext>
            </p:extLst>
          </p:nvPr>
        </p:nvGraphicFramePr>
        <p:xfrm>
          <a:off x="794630" y="1683057"/>
          <a:ext cx="7435712" cy="42002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9034156" y="1839054"/>
            <a:ext cx="1879284" cy="369332"/>
          </a:xfrm>
          <a:prstGeom prst="rect">
            <a:avLst/>
          </a:prstGeom>
          <a:noFill/>
        </p:spPr>
        <p:txBody>
          <a:bodyPr wrap="square" rtlCol="0">
            <a:spAutoFit/>
          </a:bodyPr>
          <a:lstStyle/>
          <a:p>
            <a:pPr algn="ctr"/>
            <a:r>
              <a:rPr lang="en-US" dirty="0"/>
              <a:t>Total Denials</a:t>
            </a:r>
          </a:p>
        </p:txBody>
      </p:sp>
      <p:graphicFrame>
        <p:nvGraphicFramePr>
          <p:cNvPr id="16" name="Table 15"/>
          <p:cNvGraphicFramePr>
            <a:graphicFrameLocks noGrp="1"/>
          </p:cNvGraphicFramePr>
          <p:nvPr>
            <p:extLst>
              <p:ext uri="{D42A27DB-BD31-4B8C-83A1-F6EECF244321}">
                <p14:modId xmlns:p14="http://schemas.microsoft.com/office/powerpoint/2010/main" val="1154795669"/>
              </p:ext>
            </p:extLst>
          </p:nvPr>
        </p:nvGraphicFramePr>
        <p:xfrm>
          <a:off x="9034156" y="2131837"/>
          <a:ext cx="1879284" cy="3146659"/>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dirty="0"/>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234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128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40355">
                <a:tc>
                  <a:txBody>
                    <a:bodyPr/>
                    <a:lstStyle/>
                    <a:p>
                      <a:pPr algn="l"/>
                      <a:r>
                        <a:rPr lang="en-US" sz="1400" dirty="0"/>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406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151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440356">
                <a:tc>
                  <a:txBody>
                    <a:bodyPr/>
                    <a:lstStyle/>
                    <a:p>
                      <a:pPr algn="l"/>
                      <a:r>
                        <a:rPr lang="en-US" sz="1400" dirty="0"/>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542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440356">
                <a:tc>
                  <a:txBody>
                    <a:bodyPr/>
                    <a:lstStyle/>
                    <a:p>
                      <a:pPr algn="l"/>
                      <a:r>
                        <a:rPr lang="en-US" sz="1400" dirty="0"/>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356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440356">
                <a:tc>
                  <a:txBody>
                    <a:bodyPr/>
                    <a:lstStyle/>
                    <a:p>
                      <a:pPr algn="l"/>
                      <a:r>
                        <a:rPr lang="en-US" sz="140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fontAlgn="b"/>
                      <a:r>
                        <a:rPr lang="en-US" sz="1400" b="0" i="0" u="none" strike="noStrike" baseline="0" dirty="0">
                          <a:solidFill>
                            <a:srgbClr val="000000"/>
                          </a:solidFill>
                          <a:effectLst/>
                          <a:latin typeface="Calibri" panose="020F0502020204030204" pitchFamily="34" charset="0"/>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789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Physical Health Prior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12</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1451242601"/>
              </p:ext>
            </p:extLst>
          </p:nvPr>
        </p:nvGraphicFramePr>
        <p:xfrm>
          <a:off x="1000100" y="1601189"/>
          <a:ext cx="7896807"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049761" y="3269881"/>
            <a:ext cx="1879284" cy="369332"/>
          </a:xfrm>
          <a:prstGeom prst="rect">
            <a:avLst/>
          </a:prstGeom>
          <a:noFill/>
        </p:spPr>
        <p:txBody>
          <a:bodyPr wrap="square" rtlCol="0">
            <a:spAutoFit/>
          </a:bodyPr>
          <a:lstStyle/>
          <a:p>
            <a:pPr algn="ctr"/>
            <a:r>
              <a:rPr lang="en-US" dirty="0"/>
              <a:t>Total Denials</a:t>
            </a:r>
          </a:p>
        </p:txBody>
      </p:sp>
      <p:graphicFrame>
        <p:nvGraphicFramePr>
          <p:cNvPr id="14" name="Table 13"/>
          <p:cNvGraphicFramePr>
            <a:graphicFrameLocks noGrp="1"/>
          </p:cNvGraphicFramePr>
          <p:nvPr>
            <p:extLst>
              <p:ext uri="{D42A27DB-BD31-4B8C-83A1-F6EECF244321}">
                <p14:modId xmlns:p14="http://schemas.microsoft.com/office/powerpoint/2010/main" val="913427145"/>
              </p:ext>
            </p:extLst>
          </p:nvPr>
        </p:nvGraphicFramePr>
        <p:xfrm>
          <a:off x="9049761" y="3582389"/>
          <a:ext cx="1879284" cy="1385236"/>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r>
                        <a:rPr lang="en-US" sz="1400" dirty="0"/>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338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Pharmacy Prior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13</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1511813419"/>
              </p:ext>
            </p:extLst>
          </p:nvPr>
        </p:nvGraphicFramePr>
        <p:xfrm>
          <a:off x="1177652" y="1469996"/>
          <a:ext cx="6969708" cy="4505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92556007"/>
              </p:ext>
            </p:extLst>
          </p:nvPr>
        </p:nvGraphicFramePr>
        <p:xfrm>
          <a:off x="9016403" y="2016426"/>
          <a:ext cx="1879284" cy="3146659"/>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dirty="0"/>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228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467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40355">
                <a:tc>
                  <a:txBody>
                    <a:bodyPr/>
                    <a:lstStyle/>
                    <a:p>
                      <a:pPr algn="l"/>
                      <a:r>
                        <a:rPr lang="en-US" sz="1400" dirty="0"/>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406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305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398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440356">
                <a:tc>
                  <a:txBody>
                    <a:bodyPr/>
                    <a:lstStyle/>
                    <a:p>
                      <a:pPr algn="l"/>
                      <a:r>
                        <a:rPr lang="en-US" sz="1400" dirty="0"/>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440356">
                <a:tc>
                  <a:txBody>
                    <a:bodyPr/>
                    <a:lstStyle/>
                    <a:p>
                      <a:pPr algn="l"/>
                      <a:r>
                        <a:rPr lang="en-US" sz="1400" dirty="0"/>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108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440356">
                <a:tc>
                  <a:txBody>
                    <a:bodyPr/>
                    <a:lstStyle/>
                    <a:p>
                      <a:pPr algn="l"/>
                      <a:r>
                        <a:rPr lang="en-US" sz="140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fontAlgn="b"/>
                      <a:r>
                        <a:rPr lang="en-US" sz="1400" b="0" i="0" u="none" strike="noStrike" baseline="0" dirty="0">
                          <a:solidFill>
                            <a:srgbClr val="000000"/>
                          </a:solidFill>
                          <a:effectLst/>
                          <a:latin typeface="Calibri" panose="020F0502020204030204" pitchFamily="34" charset="0"/>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bl>
          </a:graphicData>
        </a:graphic>
      </p:graphicFrame>
      <p:sp>
        <p:nvSpPr>
          <p:cNvPr id="14" name="TextBox 13"/>
          <p:cNvSpPr txBox="1"/>
          <p:nvPr/>
        </p:nvSpPr>
        <p:spPr>
          <a:xfrm>
            <a:off x="9016403" y="1647094"/>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110969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Pharmacy Prior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14</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1636616037"/>
              </p:ext>
            </p:extLst>
          </p:nvPr>
        </p:nvGraphicFramePr>
        <p:xfrm>
          <a:off x="906540" y="1532139"/>
          <a:ext cx="7026275" cy="4403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10605661"/>
              </p:ext>
            </p:extLst>
          </p:nvPr>
        </p:nvGraphicFramePr>
        <p:xfrm>
          <a:off x="9165169" y="3662287"/>
          <a:ext cx="1879284" cy="1385236"/>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baseline="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692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228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9148457" y="3247433"/>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311601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Dental Prior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289071873"/>
              </p:ext>
            </p:extLst>
          </p:nvPr>
        </p:nvGraphicFramePr>
        <p:xfrm>
          <a:off x="998813" y="1488368"/>
          <a:ext cx="7397612" cy="436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1241887"/>
              </p:ext>
            </p:extLst>
          </p:nvPr>
        </p:nvGraphicFramePr>
        <p:xfrm>
          <a:off x="9120779" y="3431468"/>
          <a:ext cx="1879284" cy="1385236"/>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baseline="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9112947" y="2972224"/>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94020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Dental Prior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16</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2513878470"/>
              </p:ext>
            </p:extLst>
          </p:nvPr>
        </p:nvGraphicFramePr>
        <p:xfrm>
          <a:off x="1000100" y="1487752"/>
          <a:ext cx="6753807" cy="44288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35072463"/>
              </p:ext>
            </p:extLst>
          </p:nvPr>
        </p:nvGraphicFramePr>
        <p:xfrm>
          <a:off x="9049761" y="3574720"/>
          <a:ext cx="1879284" cy="1300480"/>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983290">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17190">
                <a:tc>
                  <a:txBody>
                    <a:bodyPr/>
                    <a:lstStyle/>
                    <a:p>
                      <a:pPr algn="l"/>
                      <a:r>
                        <a:rPr lang="en-US" sz="1400" baseline="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baseline="0" dirty="0">
                          <a:solidFill>
                            <a:srgbClr val="000000"/>
                          </a:solidFill>
                          <a:effectLst/>
                          <a:latin typeface="Calibri" panose="020F0502020204030204" pitchFamily="34" charset="0"/>
                          <a:ea typeface="+mn-ea"/>
                          <a:cs typeface="+mn-cs"/>
                        </a:rPr>
                        <a:t>380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1400" b="0" i="0" u="none" strike="noStrike" kern="1200" baseline="0" dirty="0">
                          <a:solidFill>
                            <a:srgbClr val="000000"/>
                          </a:solidFill>
                          <a:effectLst/>
                          <a:latin typeface="Calibri" panose="020F0502020204030204" pitchFamily="34" charset="0"/>
                          <a:ea typeface="+mn-ea"/>
                          <a:cs typeface="+mn-cs"/>
                        </a:rPr>
                        <a:t>162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14" name="TextBox 13"/>
          <p:cNvSpPr txBox="1"/>
          <p:nvPr/>
        </p:nvSpPr>
        <p:spPr>
          <a:xfrm>
            <a:off x="9033052" y="3158656"/>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257448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Home Modification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17</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3413714630"/>
              </p:ext>
            </p:extLst>
          </p:nvPr>
        </p:nvGraphicFramePr>
        <p:xfrm>
          <a:off x="981060" y="1687499"/>
          <a:ext cx="7896807"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7403884"/>
              </p:ext>
            </p:extLst>
          </p:nvPr>
        </p:nvGraphicFramePr>
        <p:xfrm>
          <a:off x="9103026" y="3617899"/>
          <a:ext cx="1879284" cy="1385236"/>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baseline="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14" name="TextBox 13"/>
          <p:cNvSpPr txBox="1"/>
          <p:nvPr/>
        </p:nvSpPr>
        <p:spPr>
          <a:xfrm>
            <a:off x="9095194" y="3158655"/>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424797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Home Modification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18</a:t>
            </a:fld>
            <a:endParaRPr lang="en-US" dirty="0">
              <a:solidFill>
                <a:prstClr val="black">
                  <a:tint val="75000"/>
                </a:prstClr>
              </a:solidFill>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2840976990"/>
              </p:ext>
            </p:extLst>
          </p:nvPr>
        </p:nvGraphicFramePr>
        <p:xfrm>
          <a:off x="844395" y="1524000"/>
          <a:ext cx="7305675"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50696780"/>
              </p:ext>
            </p:extLst>
          </p:nvPr>
        </p:nvGraphicFramePr>
        <p:xfrm>
          <a:off x="9103025" y="3378200"/>
          <a:ext cx="1879284" cy="1385236"/>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baseline="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9077438" y="2918956"/>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10047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 name="Title 5"/>
          <p:cNvSpPr>
            <a:spLocks noGrp="1"/>
          </p:cNvSpPr>
          <p:nvPr>
            <p:ph type="title"/>
          </p:nvPr>
        </p:nvSpPr>
        <p:spPr>
          <a:xfrm>
            <a:off x="590996" y="2739550"/>
            <a:ext cx="10972799" cy="3874316"/>
          </a:xfrm>
        </p:spPr>
        <p:txBody>
          <a:bodyPr>
            <a:normAutofit fontScale="90000"/>
          </a:bodyPr>
          <a:lstStyle/>
          <a:p>
            <a:pPr lvl="0">
              <a:lnSpc>
                <a:spcPts val="3600"/>
              </a:lnSpc>
              <a:spcBef>
                <a:spcPts val="1000"/>
              </a:spcBef>
            </a:pPr>
            <a:r>
              <a:rPr lang="en-US" sz="3000" b="1" dirty="0">
                <a:solidFill>
                  <a:srgbClr val="002060"/>
                </a:solidFill>
                <a:latin typeface="Calibri" panose="020F0502020204030204" pitchFamily="34" charset="0"/>
                <a:ea typeface="+mn-ea"/>
                <a:cs typeface="Calibri" panose="020F0502020204030204" pitchFamily="34" charset="0"/>
              </a:rPr>
              <a:t>OPS-003 Department of Health (DOH) Complaints and Grievances</a:t>
            </a:r>
            <a:br>
              <a:rPr lang="en-US" sz="3000" b="1" dirty="0">
                <a:solidFill>
                  <a:srgbClr val="002060"/>
                </a:solidFill>
                <a:latin typeface="Calibri" panose="020F0502020204030204" pitchFamily="34" charset="0"/>
                <a:ea typeface="+mn-ea"/>
                <a:cs typeface="Calibri" panose="020F0502020204030204" pitchFamily="34" charset="0"/>
              </a:rPr>
            </a:br>
            <a:r>
              <a:rPr lang="en-US" sz="2700" dirty="0">
                <a:solidFill>
                  <a:srgbClr val="002060"/>
                </a:solidFill>
                <a:ea typeface="+mn-ea"/>
                <a:cs typeface="Calibri" panose="020F0502020204030204" pitchFamily="34" charset="0"/>
              </a:rPr>
              <a:t>Purpose: Quarterly report on the number and status of participant complaints and grievances reported by the CHC-MCO to DOH</a:t>
            </a:r>
            <a:br>
              <a:rPr lang="en-US" sz="2700" dirty="0">
                <a:solidFill>
                  <a:srgbClr val="002060"/>
                </a:solidFill>
                <a:ea typeface="+mn-ea"/>
                <a:cs typeface="Calibri" panose="020F0502020204030204" pitchFamily="34" charset="0"/>
              </a:rPr>
            </a:br>
            <a:br>
              <a:rPr lang="en-US" sz="3000" b="1" dirty="0">
                <a:solidFill>
                  <a:srgbClr val="002060"/>
                </a:solidFill>
                <a:latin typeface="Calibri" panose="020F0502020204030204" pitchFamily="34" charset="0"/>
                <a:ea typeface="+mn-ea"/>
                <a:cs typeface="Calibri" panose="020F0502020204030204" pitchFamily="34" charset="0"/>
              </a:rPr>
            </a:br>
            <a:r>
              <a:rPr lang="en-US" sz="3000" b="1" dirty="0">
                <a:solidFill>
                  <a:srgbClr val="002060"/>
                </a:solidFill>
                <a:latin typeface="Calibri" panose="020F0502020204030204" pitchFamily="34" charset="0"/>
                <a:ea typeface="+mn-ea"/>
                <a:cs typeface="Calibri" panose="020F0502020204030204" pitchFamily="34" charset="0"/>
              </a:rPr>
              <a:t>OPS-004 Complaints and Grievances Detail</a:t>
            </a:r>
            <a:br>
              <a:rPr lang="en-US" sz="3000" b="1" dirty="0">
                <a:solidFill>
                  <a:srgbClr val="002060"/>
                </a:solidFill>
                <a:latin typeface="Calibri" panose="020F0502020204030204" pitchFamily="34" charset="0"/>
                <a:ea typeface="+mn-ea"/>
                <a:cs typeface="Calibri" panose="020F0502020204030204" pitchFamily="34" charset="0"/>
              </a:rPr>
            </a:br>
            <a:r>
              <a:rPr lang="en-US" sz="2700" dirty="0">
                <a:solidFill>
                  <a:schemeClr val="accent5">
                    <a:lumMod val="50000"/>
                  </a:schemeClr>
                </a:solidFill>
                <a:ea typeface="+mn-ea"/>
                <a:cs typeface="Calibri" panose="020F0502020204030204" pitchFamily="34" charset="0"/>
              </a:rPr>
              <a:t>Purpose: </a:t>
            </a:r>
            <a:r>
              <a:rPr lang="en-US" sz="2700" dirty="0">
                <a:solidFill>
                  <a:schemeClr val="accent5">
                    <a:lumMod val="50000"/>
                  </a:schemeClr>
                </a:solidFill>
              </a:rPr>
              <a:t>Quarterly report that itemizes reasons for participant filing a complaint or grievance</a:t>
            </a:r>
            <a:br>
              <a:rPr lang="en-US" sz="3000" b="1" dirty="0">
                <a:solidFill>
                  <a:srgbClr val="002060"/>
                </a:solidFill>
                <a:latin typeface="Calibri" panose="020F0502020204030204" pitchFamily="34" charset="0"/>
                <a:ea typeface="+mn-ea"/>
                <a:cs typeface="Calibri" panose="020F0502020204030204" pitchFamily="34" charset="0"/>
              </a:rPr>
            </a:br>
            <a:br>
              <a:rPr lang="en-US" sz="3000" b="1" dirty="0">
                <a:solidFill>
                  <a:srgbClr val="002060"/>
                </a:solidFill>
                <a:latin typeface="Calibri" panose="020F0502020204030204" pitchFamily="34" charset="0"/>
                <a:ea typeface="+mn-ea"/>
                <a:cs typeface="Calibri" panose="020F0502020204030204" pitchFamily="34" charset="0"/>
              </a:rPr>
            </a:br>
            <a:br>
              <a:rPr lang="en-US" sz="3000" b="1" dirty="0">
                <a:solidFill>
                  <a:srgbClr val="002060"/>
                </a:solidFill>
                <a:latin typeface="Calibri" panose="020F0502020204030204" pitchFamily="34" charset="0"/>
                <a:ea typeface="+mn-ea"/>
                <a:cs typeface="Calibri" panose="020F0502020204030204" pitchFamily="34" charset="0"/>
              </a:rPr>
            </a:br>
            <a:br>
              <a:rPr lang="en-US" sz="3000" b="1" dirty="0">
                <a:solidFill>
                  <a:srgbClr val="002060"/>
                </a:solidFill>
                <a:latin typeface="Calibri" panose="020F0502020204030204" pitchFamily="34" charset="0"/>
                <a:ea typeface="+mn-ea"/>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Date Placeholder 2"/>
          <p:cNvSpPr>
            <a:spLocks noGrp="1"/>
          </p:cNvSpPr>
          <p:nvPr>
            <p:ph type="dt" sz="half" idx="10"/>
          </p:nvPr>
        </p:nvSpPr>
        <p:spPr/>
        <p:txBody>
          <a:bodyPr/>
          <a:lstStyle/>
          <a:p>
            <a:fld id="{ECEBE2C2-517D-4C3F-BC02-0671EC9E90DB}" type="datetime1">
              <a:rPr lang="en-US" smtClean="0"/>
              <a:t>4/16/2019</a:t>
            </a:fld>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11"/>
          <p:cNvSpPr/>
          <p:nvPr/>
        </p:nvSpPr>
        <p:spPr>
          <a:xfrm>
            <a:off x="0" y="151256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61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052840"/>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AGENDA</a:t>
            </a:r>
          </a:p>
        </p:txBody>
      </p:sp>
      <p:sp>
        <p:nvSpPr>
          <p:cNvPr id="12" name="Rectangle 11"/>
          <p:cNvSpPr/>
          <p:nvPr/>
        </p:nvSpPr>
        <p:spPr>
          <a:xfrm>
            <a:off x="0" y="1138568"/>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727201"/>
            <a:ext cx="10917382" cy="4446586"/>
          </a:xfrm>
          <a:prstGeom prst="rect">
            <a:avLst/>
          </a:prstGeom>
        </p:spPr>
        <p:txBody>
          <a:bodyPr>
            <a:noAutofit/>
          </a:bodyPr>
          <a:lstStyle/>
          <a:p>
            <a:pPr marL="228600" lvl="1">
              <a:lnSpc>
                <a:spcPct val="100000"/>
              </a:lnSpc>
            </a:pPr>
            <a:r>
              <a:rPr lang="en-US" dirty="0"/>
              <a:t>CHC Provider Workshop Schedule and Registration</a:t>
            </a:r>
          </a:p>
          <a:p>
            <a:pPr marL="228600" lvl="1">
              <a:lnSpc>
                <a:spcPct val="100000"/>
              </a:lnSpc>
            </a:pPr>
            <a:r>
              <a:rPr lang="en-US" dirty="0"/>
              <a:t>Electronic Visit Verification (EVV)</a:t>
            </a:r>
          </a:p>
          <a:p>
            <a:pPr marL="228600" lvl="1">
              <a:lnSpc>
                <a:spcPct val="100000"/>
              </a:lnSpc>
            </a:pPr>
            <a:r>
              <a:rPr lang="en-US" dirty="0"/>
              <a:t>CHC Monitoring Report Updates</a:t>
            </a:r>
          </a:p>
          <a:p>
            <a:pPr marL="685800" lvl="2">
              <a:lnSpc>
                <a:spcPct val="100000"/>
              </a:lnSpc>
            </a:pPr>
            <a:r>
              <a:rPr lang="en-US" dirty="0"/>
              <a:t>QMUM 7 Denial Log</a:t>
            </a:r>
          </a:p>
          <a:p>
            <a:pPr marL="685800" lvl="2">
              <a:lnSpc>
                <a:spcPct val="100000"/>
              </a:lnSpc>
            </a:pPr>
            <a:r>
              <a:rPr lang="en-US" dirty="0"/>
              <a:t>OPS-003/OPS-004 Complaints and Grievances</a:t>
            </a:r>
          </a:p>
          <a:p>
            <a:pPr marL="685800" lvl="2">
              <a:lnSpc>
                <a:spcPct val="100000"/>
              </a:lnSpc>
            </a:pPr>
            <a:r>
              <a:rPr lang="en-US" dirty="0"/>
              <a:t>OPS-008 Missed Services</a:t>
            </a:r>
          </a:p>
          <a:p>
            <a:pPr marL="685800" lvl="2">
              <a:lnSpc>
                <a:spcPct val="100000"/>
              </a:lnSpc>
            </a:pPr>
            <a:r>
              <a:rPr lang="en-US" dirty="0"/>
              <a:t>OPS-021 Person Centered Service Plan Changes </a:t>
            </a:r>
          </a:p>
          <a:p>
            <a:pPr marL="228600" lvl="1">
              <a:lnSpc>
                <a:spcPct val="100000"/>
              </a:lnSpc>
            </a:pPr>
            <a:endParaRPr lang="en-US" sz="2000" dirty="0">
              <a:latin typeface="+mj-lt"/>
            </a:endParaRP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a:t>
            </a:fld>
            <a:endParaRPr lang="en-US" dirty="0"/>
          </a:p>
        </p:txBody>
      </p:sp>
    </p:spTree>
    <p:extLst>
      <p:ext uri="{BB962C8B-B14F-4D97-AF65-F5344CB8AC3E}">
        <p14:creationId xmlns:p14="http://schemas.microsoft.com/office/powerpoint/2010/main" val="61852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OPS-004 Complaints &amp; Grievances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3605477832"/>
              </p:ext>
            </p:extLst>
          </p:nvPr>
        </p:nvGraphicFramePr>
        <p:xfrm>
          <a:off x="642111" y="1400126"/>
          <a:ext cx="8530389" cy="4552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66272420"/>
              </p:ext>
            </p:extLst>
          </p:nvPr>
        </p:nvGraphicFramePr>
        <p:xfrm>
          <a:off x="9640122" y="2129125"/>
          <a:ext cx="1879284" cy="2706303"/>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r>
                        <a:rPr lang="en-US" sz="1400" dirty="0"/>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40355">
                <a:tc>
                  <a:txBody>
                    <a:bodyPr/>
                    <a:lstStyle/>
                    <a:p>
                      <a:r>
                        <a:rPr lang="en-US" sz="1400" dirty="0"/>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440356">
                <a:tc>
                  <a:txBody>
                    <a:bodyPr/>
                    <a:lstStyle/>
                    <a:p>
                      <a:r>
                        <a:rPr lang="en-US" sz="1400" dirty="0"/>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440356">
                <a:tc>
                  <a:txBody>
                    <a:bodyPr/>
                    <a:lstStyle/>
                    <a:p>
                      <a:r>
                        <a:rPr lang="en-US" sz="1400" dirty="0"/>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bl>
          </a:graphicData>
        </a:graphic>
      </p:graphicFrame>
      <p:sp>
        <p:nvSpPr>
          <p:cNvPr id="16" name="TextBox 15"/>
          <p:cNvSpPr txBox="1"/>
          <p:nvPr/>
        </p:nvSpPr>
        <p:spPr>
          <a:xfrm>
            <a:off x="9640122" y="1804737"/>
            <a:ext cx="1879284" cy="369332"/>
          </a:xfrm>
          <a:prstGeom prst="rect">
            <a:avLst/>
          </a:prstGeom>
          <a:noFill/>
        </p:spPr>
        <p:txBody>
          <a:bodyPr wrap="square" rtlCol="0">
            <a:spAutoFit/>
          </a:bodyPr>
          <a:lstStyle/>
          <a:p>
            <a:r>
              <a:rPr lang="en-US" dirty="0"/>
              <a:t>Total Complaints</a:t>
            </a:r>
          </a:p>
        </p:txBody>
      </p:sp>
    </p:spTree>
    <p:extLst>
      <p:ext uri="{BB962C8B-B14F-4D97-AF65-F5344CB8AC3E}">
        <p14:creationId xmlns:p14="http://schemas.microsoft.com/office/powerpoint/2010/main" val="79126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OPS-004 Complaints &amp; Grievances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76018409"/>
              </p:ext>
            </p:extLst>
          </p:nvPr>
        </p:nvGraphicFramePr>
        <p:xfrm>
          <a:off x="9515834" y="2191271"/>
          <a:ext cx="1879284" cy="2706303"/>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r>
                        <a:rPr lang="en-US" sz="1400" dirty="0"/>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40355">
                <a:tc>
                  <a:txBody>
                    <a:bodyPr/>
                    <a:lstStyle/>
                    <a:p>
                      <a:r>
                        <a:rPr lang="en-US" sz="1400" dirty="0"/>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440356">
                <a:tc>
                  <a:txBody>
                    <a:bodyPr/>
                    <a:lstStyle/>
                    <a:p>
                      <a:r>
                        <a:rPr lang="en-US" sz="1400" dirty="0"/>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440356">
                <a:tc>
                  <a:txBody>
                    <a:bodyPr/>
                    <a:lstStyle/>
                    <a:p>
                      <a:r>
                        <a:rPr lang="en-US" sz="1400" dirty="0"/>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n-US" sz="14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9515834" y="1866883"/>
            <a:ext cx="1879284" cy="369332"/>
          </a:xfrm>
          <a:prstGeom prst="rect">
            <a:avLst/>
          </a:prstGeom>
          <a:noFill/>
        </p:spPr>
        <p:txBody>
          <a:bodyPr wrap="square" rtlCol="0">
            <a:spAutoFit/>
          </a:bodyPr>
          <a:lstStyle/>
          <a:p>
            <a:r>
              <a:rPr lang="en-US" dirty="0"/>
              <a:t>Total Grievances</a:t>
            </a:r>
          </a:p>
        </p:txBody>
      </p:sp>
      <p:graphicFrame>
        <p:nvGraphicFramePr>
          <p:cNvPr id="16" name="Chart 15"/>
          <p:cNvGraphicFramePr>
            <a:graphicFrameLocks/>
          </p:cNvGraphicFramePr>
          <p:nvPr>
            <p:extLst>
              <p:ext uri="{D42A27DB-BD31-4B8C-83A1-F6EECF244321}">
                <p14:modId xmlns:p14="http://schemas.microsoft.com/office/powerpoint/2010/main" val="2152614727"/>
              </p:ext>
            </p:extLst>
          </p:nvPr>
        </p:nvGraphicFramePr>
        <p:xfrm>
          <a:off x="718275" y="1413936"/>
          <a:ext cx="7995790" cy="4250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196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OPS-003 Complaints &amp; Grievances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sp>
        <p:nvSpPr>
          <p:cNvPr id="6" name="TextBox 5"/>
          <p:cNvSpPr txBox="1"/>
          <p:nvPr/>
        </p:nvSpPr>
        <p:spPr>
          <a:xfrm>
            <a:off x="3495980" y="6117467"/>
            <a:ext cx="5546558" cy="307777"/>
          </a:xfrm>
          <a:prstGeom prst="rect">
            <a:avLst/>
          </a:prstGeom>
          <a:noFill/>
        </p:spPr>
        <p:txBody>
          <a:bodyPr wrap="square" rtlCol="0">
            <a:spAutoFit/>
          </a:bodyPr>
          <a:lstStyle/>
          <a:p>
            <a:r>
              <a:rPr lang="en-US" baseline="30000" dirty="0"/>
              <a:t>1  </a:t>
            </a:r>
            <a:r>
              <a:rPr lang="en-US" sz="1400" dirty="0"/>
              <a:t>AHC did not have any complaints in this quarter</a:t>
            </a:r>
            <a:endParaRPr lang="en-US" sz="1400" baseline="30000" dirty="0"/>
          </a:p>
        </p:txBody>
      </p:sp>
      <p:graphicFrame>
        <p:nvGraphicFramePr>
          <p:cNvPr id="14" name="Content Placeholder 13"/>
          <p:cNvGraphicFramePr>
            <a:graphicFrameLocks noGrp="1"/>
          </p:cNvGraphicFramePr>
          <p:nvPr>
            <p:ph sz="quarter" idx="4294967295"/>
            <p:extLst>
              <p:ext uri="{D42A27DB-BD31-4B8C-83A1-F6EECF244321}">
                <p14:modId xmlns:p14="http://schemas.microsoft.com/office/powerpoint/2010/main" val="1607139762"/>
              </p:ext>
            </p:extLst>
          </p:nvPr>
        </p:nvGraphicFramePr>
        <p:xfrm>
          <a:off x="704478" y="1168189"/>
          <a:ext cx="10739437" cy="491417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022684" y="570296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2990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OPS-003 Complaints &amp; Grievances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4" name="Content Placeholder 13"/>
          <p:cNvGraphicFramePr>
            <a:graphicFrameLocks noGrp="1"/>
          </p:cNvGraphicFramePr>
          <p:nvPr>
            <p:ph sz="quarter" idx="4294967295"/>
            <p:extLst>
              <p:ext uri="{D42A27DB-BD31-4B8C-83A1-F6EECF244321}">
                <p14:modId xmlns:p14="http://schemas.microsoft.com/office/powerpoint/2010/main" val="90348280"/>
              </p:ext>
            </p:extLst>
          </p:nvPr>
        </p:nvGraphicFramePr>
        <p:xfrm>
          <a:off x="745994" y="1367919"/>
          <a:ext cx="10739437" cy="50434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960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OPS-004 Complaints &amp; Grievances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sp>
        <p:nvSpPr>
          <p:cNvPr id="15" name="TextBox 14"/>
          <p:cNvSpPr txBox="1"/>
          <p:nvPr/>
        </p:nvSpPr>
        <p:spPr>
          <a:xfrm>
            <a:off x="9831125" y="1363712"/>
            <a:ext cx="2170830" cy="646331"/>
          </a:xfrm>
          <a:prstGeom prst="rect">
            <a:avLst/>
          </a:prstGeom>
          <a:noFill/>
        </p:spPr>
        <p:txBody>
          <a:bodyPr wrap="square" rtlCol="0">
            <a:spAutoFit/>
          </a:bodyPr>
          <a:lstStyle/>
          <a:p>
            <a:r>
              <a:rPr lang="en-US" dirty="0"/>
              <a:t>Total LTSS Grievances By Category</a:t>
            </a:r>
          </a:p>
        </p:txBody>
      </p:sp>
      <p:graphicFrame>
        <p:nvGraphicFramePr>
          <p:cNvPr id="16" name="Chart 15"/>
          <p:cNvGraphicFramePr>
            <a:graphicFrameLocks/>
          </p:cNvGraphicFramePr>
          <p:nvPr>
            <p:extLst>
              <p:ext uri="{D42A27DB-BD31-4B8C-83A1-F6EECF244321}">
                <p14:modId xmlns:p14="http://schemas.microsoft.com/office/powerpoint/2010/main" val="780019206"/>
              </p:ext>
            </p:extLst>
          </p:nvPr>
        </p:nvGraphicFramePr>
        <p:xfrm>
          <a:off x="276225" y="1248053"/>
          <a:ext cx="8418739" cy="49030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97304452"/>
              </p:ext>
            </p:extLst>
          </p:nvPr>
        </p:nvGraphicFramePr>
        <p:xfrm>
          <a:off x="8833758" y="2125295"/>
          <a:ext cx="3168197" cy="3392805"/>
        </p:xfrm>
        <a:graphic>
          <a:graphicData uri="http://schemas.openxmlformats.org/drawingml/2006/table">
            <a:tbl>
              <a:tblPr/>
              <a:tblGrid>
                <a:gridCol w="1304693">
                  <a:extLst>
                    <a:ext uri="{9D8B030D-6E8A-4147-A177-3AD203B41FA5}">
                      <a16:colId xmlns:a16="http://schemas.microsoft.com/office/drawing/2014/main" val="20000"/>
                    </a:ext>
                  </a:extLst>
                </a:gridCol>
                <a:gridCol w="460480">
                  <a:extLst>
                    <a:ext uri="{9D8B030D-6E8A-4147-A177-3AD203B41FA5}">
                      <a16:colId xmlns:a16="http://schemas.microsoft.com/office/drawing/2014/main" val="20001"/>
                    </a:ext>
                  </a:extLst>
                </a:gridCol>
                <a:gridCol w="482064">
                  <a:extLst>
                    <a:ext uri="{9D8B030D-6E8A-4147-A177-3AD203B41FA5}">
                      <a16:colId xmlns:a16="http://schemas.microsoft.com/office/drawing/2014/main" val="20002"/>
                    </a:ext>
                  </a:extLst>
                </a:gridCol>
                <a:gridCol w="460480">
                  <a:extLst>
                    <a:ext uri="{9D8B030D-6E8A-4147-A177-3AD203B41FA5}">
                      <a16:colId xmlns:a16="http://schemas.microsoft.com/office/drawing/2014/main" val="20003"/>
                    </a:ext>
                  </a:extLst>
                </a:gridCol>
                <a:gridCol w="460480">
                  <a:extLst>
                    <a:ext uri="{9D8B030D-6E8A-4147-A177-3AD203B41FA5}">
                      <a16:colId xmlns:a16="http://schemas.microsoft.com/office/drawing/2014/main" val="20004"/>
                    </a:ext>
                  </a:extLst>
                </a:gridCol>
              </a:tblGrid>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AHC</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PHW</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UPMC</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r>
                        <a:rPr lang="en-US" sz="1100" b="0" i="0" u="none" strike="noStrike" dirty="0">
                          <a:solidFill>
                            <a:srgbClr val="000000"/>
                          </a:solidFill>
                          <a:effectLst/>
                          <a:latin typeface="Calibri" panose="020F0502020204030204" pitchFamily="34" charset="0"/>
                        </a:rPr>
                        <a:t>DME for NFCE</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100" b="0" i="0" u="none" strike="noStrike" dirty="0">
                          <a:solidFill>
                            <a:srgbClr val="000000"/>
                          </a:solidFill>
                          <a:effectLst/>
                          <a:latin typeface="Calibri" panose="020F0502020204030204" pitchFamily="34" charset="0"/>
                        </a:rPr>
                        <a:t>Non-Medical Transport</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100" b="0" i="0" u="none" strike="noStrike" dirty="0">
                          <a:solidFill>
                            <a:srgbClr val="000000"/>
                          </a:solidFill>
                          <a:effectLst/>
                          <a:latin typeface="Calibri" panose="020F0502020204030204" pitchFamily="34" charset="0"/>
                        </a:rPr>
                        <a:t>PAS</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1100" b="0" i="0" u="none" strike="noStrike" dirty="0">
                          <a:solidFill>
                            <a:srgbClr val="000000"/>
                          </a:solidFill>
                          <a:effectLst/>
                          <a:latin typeface="Calibri" panose="020F0502020204030204" pitchFamily="34" charset="0"/>
                        </a:rPr>
                        <a:t>Other LTSS</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Q4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82380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331834"/>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OPS-004 Complaints &amp; Grievances </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graphicFrame>
        <p:nvGraphicFramePr>
          <p:cNvPr id="4" name="Table 3">
            <a:extLst>
              <a:ext uri="{FF2B5EF4-FFF2-40B4-BE49-F238E27FC236}">
                <a16:creationId xmlns:a16="http://schemas.microsoft.com/office/drawing/2014/main" id="{A6C8275C-185D-4B32-A60E-FEAE9507FDEE}"/>
              </a:ext>
            </a:extLst>
          </p:cNvPr>
          <p:cNvGraphicFramePr>
            <a:graphicFrameLocks noGrp="1"/>
          </p:cNvGraphicFramePr>
          <p:nvPr>
            <p:extLst>
              <p:ext uri="{D42A27DB-BD31-4B8C-83A1-F6EECF244321}">
                <p14:modId xmlns:p14="http://schemas.microsoft.com/office/powerpoint/2010/main" val="2598244727"/>
              </p:ext>
            </p:extLst>
          </p:nvPr>
        </p:nvGraphicFramePr>
        <p:xfrm>
          <a:off x="442096" y="1382856"/>
          <a:ext cx="10422753" cy="4507992"/>
        </p:xfrm>
        <a:graphic>
          <a:graphicData uri="http://schemas.openxmlformats.org/drawingml/2006/table">
            <a:tbl>
              <a:tblPr firstRow="1" firstCol="1" bandRow="1">
                <a:tableStyleId>{5C22544A-7EE6-4342-B048-85BDC9FD1C3A}</a:tableStyleId>
              </a:tblPr>
              <a:tblGrid>
                <a:gridCol w="2462659">
                  <a:extLst>
                    <a:ext uri="{9D8B030D-6E8A-4147-A177-3AD203B41FA5}">
                      <a16:colId xmlns:a16="http://schemas.microsoft.com/office/drawing/2014/main" val="1546209786"/>
                    </a:ext>
                  </a:extLst>
                </a:gridCol>
                <a:gridCol w="3980047">
                  <a:extLst>
                    <a:ext uri="{9D8B030D-6E8A-4147-A177-3AD203B41FA5}">
                      <a16:colId xmlns:a16="http://schemas.microsoft.com/office/drawing/2014/main" val="4030577603"/>
                    </a:ext>
                  </a:extLst>
                </a:gridCol>
                <a:gridCol w="3980047">
                  <a:extLst>
                    <a:ext uri="{9D8B030D-6E8A-4147-A177-3AD203B41FA5}">
                      <a16:colId xmlns:a16="http://schemas.microsoft.com/office/drawing/2014/main" val="20002"/>
                    </a:ext>
                  </a:extLst>
                </a:gridCol>
              </a:tblGrid>
              <a:tr h="246421">
                <a:tc>
                  <a:txBody>
                    <a:bodyPr/>
                    <a:lstStyle/>
                    <a:p>
                      <a:pPr marL="0" marR="0" algn="ctr">
                        <a:lnSpc>
                          <a:spcPct val="107000"/>
                        </a:lnSpc>
                        <a:spcBef>
                          <a:spcPts val="0"/>
                        </a:spcBef>
                        <a:spcAft>
                          <a:spcPts val="0"/>
                        </a:spcAft>
                      </a:pPr>
                      <a:r>
                        <a:rPr lang="en-US" sz="2000" dirty="0">
                          <a:effectLst/>
                        </a:rPr>
                        <a:t>Southwest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nchor="ctr"/>
                </a:tc>
                <a:tc>
                  <a:txBody>
                    <a:bodyPr/>
                    <a:lstStyle/>
                    <a:p>
                      <a:pPr marL="0" marR="0" algn="ctr">
                        <a:lnSpc>
                          <a:spcPct val="107000"/>
                        </a:lnSpc>
                        <a:spcBef>
                          <a:spcPts val="0"/>
                        </a:spcBef>
                        <a:spcAft>
                          <a:spcPts val="0"/>
                        </a:spcAft>
                      </a:pPr>
                      <a:r>
                        <a:rPr lang="en-US" sz="2000" dirty="0">
                          <a:effectLst/>
                        </a:rPr>
                        <a:t>Top Non-LTSS Grievance Categories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nchor="ct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Top Non-LTSS</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Complaint Categories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nchor="ctr"/>
                </a:tc>
                <a:extLst>
                  <a:ext uri="{0D108BD9-81ED-4DB2-BD59-A6C34878D82A}">
                    <a16:rowId xmlns:a16="http://schemas.microsoft.com/office/drawing/2014/main" val="210491033"/>
                  </a:ext>
                </a:extLst>
              </a:tr>
              <a:tr h="112865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AHC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nchor="ctr"/>
                </a:tc>
                <a:tc>
                  <a:txBody>
                    <a:bodyPr/>
                    <a:lstStyle/>
                    <a:p>
                      <a:pPr marL="0" marR="0" lvl="0" indent="0">
                        <a:lnSpc>
                          <a:spcPct val="107000"/>
                        </a:lnSpc>
                        <a:spcBef>
                          <a:spcPts val="0"/>
                        </a:spcBef>
                        <a:spcAft>
                          <a:spcPts val="0"/>
                        </a:spcAft>
                        <a:buFont typeface="+mj-lt"/>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Pharmacy, Outpatient Medical Service, Dental, PAS, Dentures</a:t>
                      </a:r>
                    </a:p>
                    <a:p>
                      <a:pPr marL="342900" marR="0" lvl="0" indent="-342900">
                        <a:lnSpc>
                          <a:spcPct val="107000"/>
                        </a:lnSpc>
                        <a:spcBef>
                          <a:spcPts val="0"/>
                        </a:spcBef>
                        <a:spcAft>
                          <a:spcPts val="0"/>
                        </a:spcAft>
                        <a:buFont typeface="+mj-lt"/>
                        <a:buAutoNum type="alphaL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nchor="ct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Non Covered Physical Health, Other Physical Health Issues, MCO Administration, MCO Courteous Service</a:t>
                      </a:r>
                    </a:p>
                  </a:txBody>
                  <a:tcPr marL="63982" marR="63982" marT="0" marB="0" anchor="ctr"/>
                </a:tc>
                <a:extLst>
                  <a:ext uri="{0D108BD9-81ED-4DB2-BD59-A6C34878D82A}">
                    <a16:rowId xmlns:a16="http://schemas.microsoft.com/office/drawing/2014/main" val="10001"/>
                  </a:ext>
                </a:extLst>
              </a:tr>
              <a:tr h="1128657">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PHW</a:t>
                      </a:r>
                    </a:p>
                  </a:txBody>
                  <a:tcPr marL="63982" marR="63982" marT="0" marB="0" anchor="ct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Pharmacy, Dental-Dentures, Other Physical Health</a:t>
                      </a:r>
                    </a:p>
                  </a:txBody>
                  <a:tcPr marL="63982" marR="6398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Non Emergency Medical Transportation, Courteous Provider Office Staff, Courteous Service by MCO</a:t>
                      </a:r>
                    </a:p>
                  </a:txBody>
                  <a:tcPr marL="63982" marR="63982" marT="0" marB="0"/>
                </a:tc>
                <a:extLst>
                  <a:ext uri="{0D108BD9-81ED-4DB2-BD59-A6C34878D82A}">
                    <a16:rowId xmlns:a16="http://schemas.microsoft.com/office/drawing/2014/main" val="958354522"/>
                  </a:ext>
                </a:extLst>
              </a:tr>
              <a:tr h="1128657">
                <a:tc>
                  <a:txBody>
                    <a:bodyPr/>
                    <a:lstStyle/>
                    <a:p>
                      <a:pPr marL="0" marR="0">
                        <a:lnSpc>
                          <a:spcPct val="107000"/>
                        </a:lnSpc>
                        <a:spcBef>
                          <a:spcPts val="0"/>
                        </a:spcBef>
                        <a:spcAft>
                          <a:spcPts val="0"/>
                        </a:spcAft>
                      </a:pPr>
                      <a:r>
                        <a:rPr lang="en-US" sz="2000" dirty="0">
                          <a:effectLst/>
                        </a:rPr>
                        <a:t>UPMC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nchor="ct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Home Health, Other Physical Health, Pharmacy, Dental -</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Other (Includes Denials of Dental Services Other than Braces or</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Dentures)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MCO Administration, Courteous Office Staff, Non Covered Physical Health, MCO Courteous Service, Quality of Clinical Care</a:t>
                      </a:r>
                    </a:p>
                  </a:txBody>
                  <a:tcPr marL="63982" marR="63982" marT="0" marB="0"/>
                </a:tc>
                <a:extLst>
                  <a:ext uri="{0D108BD9-81ED-4DB2-BD59-A6C34878D82A}">
                    <a16:rowId xmlns:a16="http://schemas.microsoft.com/office/drawing/2014/main" val="2285494402"/>
                  </a:ext>
                </a:extLst>
              </a:tr>
            </a:tbl>
          </a:graphicData>
        </a:graphic>
      </p:graphicFrame>
      <p:sp>
        <p:nvSpPr>
          <p:cNvPr id="3" name="Date Placeholder 2"/>
          <p:cNvSpPr>
            <a:spLocks noGrp="1"/>
          </p:cNvSpPr>
          <p:nvPr>
            <p:ph type="dt" sz="half" idx="10"/>
          </p:nvPr>
        </p:nvSpPr>
        <p:spPr>
          <a:xfrm>
            <a:off x="9099605" y="6164444"/>
            <a:ext cx="2743200" cy="365125"/>
          </a:xfrm>
        </p:spPr>
        <p:txBody>
          <a:bodyPr/>
          <a:lstStyle/>
          <a:p>
            <a:fld id="{99D55175-39FB-463A-8CDF-0E68D12C6914}" type="datetime1">
              <a:rPr lang="en-US" smtClean="0"/>
              <a:t>4/16/2019</a:t>
            </a:fld>
            <a:endParaRPr lang="en-US" dirty="0"/>
          </a:p>
        </p:txBody>
      </p:sp>
    </p:spTree>
    <p:extLst>
      <p:ext uri="{BB962C8B-B14F-4D97-AF65-F5344CB8AC3E}">
        <p14:creationId xmlns:p14="http://schemas.microsoft.com/office/powerpoint/2010/main" val="362800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6" name="Title 5"/>
          <p:cNvSpPr>
            <a:spLocks noGrp="1"/>
          </p:cNvSpPr>
          <p:nvPr>
            <p:ph type="title"/>
          </p:nvPr>
        </p:nvSpPr>
        <p:spPr>
          <a:xfrm>
            <a:off x="831850" y="2482097"/>
            <a:ext cx="10515600" cy="2852737"/>
          </a:xfrm>
        </p:spPr>
        <p:txBody>
          <a:bodyPr>
            <a:normAutofit fontScale="90000"/>
          </a:bodyPr>
          <a:lstStyle/>
          <a:p>
            <a:pPr lvl="0">
              <a:lnSpc>
                <a:spcPts val="3600"/>
              </a:lnSpc>
              <a:spcBef>
                <a:spcPts val="1000"/>
              </a:spcBef>
            </a:pPr>
            <a:r>
              <a:rPr lang="en-US" sz="3300" b="1" dirty="0">
                <a:solidFill>
                  <a:srgbClr val="002060"/>
                </a:solidFill>
                <a:latin typeface="+mn-lt"/>
                <a:ea typeface="+mn-ea"/>
                <a:cs typeface="+mn-cs"/>
              </a:rPr>
              <a:t>OPS-008 Missed Services</a:t>
            </a:r>
            <a:br>
              <a:rPr lang="en-US" sz="3000" b="1" dirty="0">
                <a:solidFill>
                  <a:srgbClr val="002060"/>
                </a:solidFill>
                <a:latin typeface="Arial Black" panose="020B0A04020102020204" pitchFamily="34" charset="0"/>
                <a:ea typeface="+mn-ea"/>
                <a:cs typeface="+mn-cs"/>
              </a:rPr>
            </a:br>
            <a:br>
              <a:rPr lang="en-US" sz="3000" b="1" dirty="0">
                <a:solidFill>
                  <a:srgbClr val="002060"/>
                </a:solidFill>
                <a:latin typeface="Arial Black" panose="020B0A04020102020204" pitchFamily="34" charset="0"/>
                <a:ea typeface="+mn-ea"/>
                <a:cs typeface="+mn-cs"/>
              </a:rPr>
            </a:br>
            <a:r>
              <a:rPr lang="en-US" sz="2400" b="1" dirty="0">
                <a:solidFill>
                  <a:srgbClr val="002060"/>
                </a:solidFill>
                <a:latin typeface="Calibri Light" panose="020F0302020204030204" pitchFamily="34" charset="0"/>
                <a:ea typeface="+mn-ea"/>
                <a:cs typeface="Calibri Light" panose="020F0302020204030204" pitchFamily="34" charset="0"/>
              </a:rPr>
              <a:t>Purpose: Monthly report that identifies all services that were not delivered for participants who utilize home health skilled care, home health aide services and personal assistance services. This report also identifies all non-delivered or late trips for medical, non-emergency medical and non-medical transportation services.</a:t>
            </a:r>
            <a:br>
              <a:rPr lang="en-US" sz="2400" b="1" dirty="0">
                <a:solidFill>
                  <a:srgbClr val="002060"/>
                </a:solidFill>
                <a:latin typeface="Calibri Light" panose="020F0302020204030204" pitchFamily="34" charset="0"/>
                <a:ea typeface="+mn-ea"/>
                <a:cs typeface="Calibri Light" panose="020F0302020204030204" pitchFamily="34" charset="0"/>
              </a:rPr>
            </a:br>
            <a:br>
              <a:rPr lang="en-US" sz="3000" b="1" dirty="0">
                <a:solidFill>
                  <a:srgbClr val="002060"/>
                </a:solidFill>
                <a:latin typeface="Arial Black" panose="020B0A04020102020204" pitchFamily="34" charset="0"/>
                <a:ea typeface="+mn-ea"/>
                <a:cs typeface="+mn-cs"/>
              </a:rPr>
            </a:br>
            <a:endParaRPr lang="en-US" dirty="0"/>
          </a:p>
        </p:txBody>
      </p:sp>
      <p:sp>
        <p:nvSpPr>
          <p:cNvPr id="13" name="Content Placeholder 2"/>
          <p:cNvSpPr>
            <a:spLocks noGrp="1"/>
          </p:cNvSpPr>
          <p:nvPr>
            <p:ph type="body" idx="1"/>
          </p:nvPr>
        </p:nvSpPr>
        <p:spPr>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sp>
        <p:nvSpPr>
          <p:cNvPr id="2" name="Slide Number Placeholder 1"/>
          <p:cNvSpPr>
            <a:spLocks noGrp="1"/>
          </p:cNvSpPr>
          <p:nvPr>
            <p:ph type="sldNum" sz="quarter" idx="12"/>
          </p:nvPr>
        </p:nvSpPr>
        <p:spPr/>
        <p:txBody>
          <a:bodyPr/>
          <a:lstStyle/>
          <a:p>
            <a:pPr>
              <a:defRPr/>
            </a:pPr>
            <a:fld id="{C85EB908-D14B-4B79-9273-27B0AA618532}" type="slidenum">
              <a:rPr lang="en-US" smtClean="0">
                <a:solidFill>
                  <a:prstClr val="black">
                    <a:tint val="75000"/>
                  </a:prstClr>
                </a:solidFill>
              </a:rPr>
              <a:pPr>
                <a:defRPr/>
              </a:pPr>
              <a:t>26</a:t>
            </a:fld>
            <a:endParaRPr lang="en-US" dirty="0">
              <a:solidFill>
                <a:prstClr val="black">
                  <a:tint val="75000"/>
                </a:prstClr>
              </a:solidFill>
            </a:endParaRPr>
          </a:p>
        </p:txBody>
      </p:sp>
      <p:sp>
        <p:nvSpPr>
          <p:cNvPr id="12" name="Rectangle 11"/>
          <p:cNvSpPr/>
          <p:nvPr/>
        </p:nvSpPr>
        <p:spPr>
          <a:xfrm>
            <a:off x="0" y="1610218"/>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Tree>
    <p:extLst>
      <p:ext uri="{BB962C8B-B14F-4D97-AF65-F5344CB8AC3E}">
        <p14:creationId xmlns:p14="http://schemas.microsoft.com/office/powerpoint/2010/main" val="49854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Home Health/HHA/PAS</a:t>
            </a:r>
          </a:p>
          <a:p>
            <a:pPr marL="0" indent="0">
              <a:lnSpc>
                <a:spcPts val="3600"/>
              </a:lnSpc>
              <a:buNone/>
            </a:pPr>
            <a:endParaRPr lang="en-US" sz="3000" b="1" dirty="0">
              <a:solidFill>
                <a:srgbClr val="002060"/>
              </a:solidFill>
              <a:latin typeface="Arial Black" panose="020B0A04020102020204" pitchFamily="34" charset="0"/>
            </a:endParaRP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338920021"/>
              </p:ext>
            </p:extLst>
          </p:nvPr>
        </p:nvGraphicFramePr>
        <p:xfrm>
          <a:off x="1583703" y="1498862"/>
          <a:ext cx="8804635" cy="4402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469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Home Health/HHA/PAS</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3082469863"/>
              </p:ext>
            </p:extLst>
          </p:nvPr>
        </p:nvGraphicFramePr>
        <p:xfrm>
          <a:off x="1696967" y="1427875"/>
          <a:ext cx="8747760" cy="4454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921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Home Health/HHA/PAS</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2945635750"/>
              </p:ext>
            </p:extLst>
          </p:nvPr>
        </p:nvGraphicFramePr>
        <p:xfrm>
          <a:off x="1615663" y="1524000"/>
          <a:ext cx="8587740" cy="4335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8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381720"/>
            <a:ext cx="957690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UPCOMING PROVIDER WORKSHOPS</a:t>
            </a:r>
          </a:p>
        </p:txBody>
      </p:sp>
      <p:sp>
        <p:nvSpPr>
          <p:cNvPr id="12" name="Rectangle 11"/>
          <p:cNvSpPr/>
          <p:nvPr/>
        </p:nvSpPr>
        <p:spPr>
          <a:xfrm>
            <a:off x="0" y="381721"/>
            <a:ext cx="276225" cy="445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13115" y="899760"/>
            <a:ext cx="10877006" cy="2795589"/>
          </a:xfrm>
          <a:prstGeom prst="rect">
            <a:avLst/>
          </a:prstGeom>
        </p:spPr>
        <p:txBody>
          <a:bodyPr>
            <a:noAutofit/>
          </a:bodyPr>
          <a:lstStyle/>
          <a:p>
            <a:pPr marL="0" marR="0" indent="0">
              <a:spcBef>
                <a:spcPts val="0"/>
              </a:spcBef>
              <a:spcAft>
                <a:spcPts val="0"/>
              </a:spcAft>
              <a:buNone/>
            </a:pPr>
            <a:r>
              <a:rPr lang="en-US" sz="2000" dirty="0">
                <a:latin typeface="Calibri" panose="020F0502020204030204" pitchFamily="34" charset="0"/>
                <a:ea typeface="Calibri" panose="020F0502020204030204" pitchFamily="34" charset="0"/>
              </a:rPr>
              <a:t>Save the date for our upcoming provider summits in the Northeast, Northwest, and Lehigh/Capital zones. These summits are educational conferences specifically for providers to learn more about CHC. </a:t>
            </a:r>
          </a:p>
          <a:p>
            <a:pPr marL="0" marR="0" indent="0">
              <a:spcBef>
                <a:spcPts val="0"/>
              </a:spcBef>
              <a:spcAft>
                <a:spcPts val="0"/>
              </a:spcAft>
              <a:buNone/>
            </a:pPr>
            <a:r>
              <a:rPr lang="en-US" sz="2000" dirty="0">
                <a:latin typeface="Calibri" panose="020F0502020204030204" pitchFamily="34" charset="0"/>
                <a:ea typeface="Calibri" panose="020F0502020204030204" pitchFamily="34" charset="0"/>
              </a:rPr>
              <a:t>Please register at: </a:t>
            </a:r>
            <a:r>
              <a:rPr lang="en-US" sz="2000" dirty="0">
                <a:latin typeface="Calibri" panose="020F0502020204030204" pitchFamily="34" charset="0"/>
                <a:ea typeface="Calibri" panose="020F0502020204030204" pitchFamily="34" charset="0"/>
                <a:hlinkClick r:id="rId3"/>
              </a:rPr>
              <a:t>www.healthchoices.pa.gov/providers/about/community/index.htm</a:t>
            </a:r>
            <a:endParaRPr lang="en-US" sz="2000" dirty="0">
              <a:latin typeface="Calibri" panose="020F0502020204030204" pitchFamily="34" charset="0"/>
              <a:ea typeface="Calibri" panose="020F0502020204030204" pitchFamily="34" charset="0"/>
            </a:endParaRPr>
          </a:p>
          <a:p>
            <a:pPr marL="0" marR="0" indent="0">
              <a:spcBef>
                <a:spcPts val="0"/>
              </a:spcBef>
              <a:spcAft>
                <a:spcPts val="0"/>
              </a:spcAft>
              <a:buNone/>
            </a:pPr>
            <a:br>
              <a:rPr lang="en-US" sz="2000" dirty="0">
                <a:latin typeface="Calibri" panose="020F0502020204030204" pitchFamily="34" charset="0"/>
                <a:ea typeface="Calibri" panose="020F0502020204030204" pitchFamily="34" charset="0"/>
              </a:rPr>
            </a:br>
            <a:r>
              <a:rPr lang="en-US" sz="1800" b="1" dirty="0">
                <a:latin typeface="Calibri" panose="020F0502020204030204" pitchFamily="34" charset="0"/>
                <a:ea typeface="Calibri" panose="020F0502020204030204" pitchFamily="34" charset="0"/>
              </a:rPr>
              <a:t>Lehigh/Capital Zone</a:t>
            </a:r>
            <a:endParaRPr lang="en-US" sz="1800" dirty="0">
              <a:latin typeface="Calibri" panose="020F0502020204030204" pitchFamily="34" charset="0"/>
              <a:ea typeface="Calibri" panose="020F0502020204030204" pitchFamily="34" charset="0"/>
            </a:endParaRP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Monday, May 13: </a:t>
            </a:r>
            <a:r>
              <a:rPr lang="en-US" sz="1800" dirty="0">
                <a:latin typeface="Calibri" panose="020F0502020204030204" pitchFamily="34" charset="0"/>
                <a:ea typeface="Calibri" panose="020F0502020204030204" pitchFamily="34" charset="0"/>
              </a:rPr>
              <a:t>Harrisburg Area Community College</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Tuesday, May 14: </a:t>
            </a:r>
            <a:r>
              <a:rPr lang="en-US" sz="1800" dirty="0">
                <a:latin typeface="Calibri" panose="020F0502020204030204" pitchFamily="34" charset="0"/>
                <a:ea typeface="Calibri" panose="020F0502020204030204" pitchFamily="34" charset="0"/>
              </a:rPr>
              <a:t>Shippensburg University</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Wednesday, May 15: </a:t>
            </a:r>
            <a:r>
              <a:rPr lang="en-US" sz="1800" dirty="0">
                <a:latin typeface="Calibri" panose="020F0502020204030204" pitchFamily="34" charset="0"/>
                <a:ea typeface="Calibri" panose="020F0502020204030204" pitchFamily="34" charset="0"/>
              </a:rPr>
              <a:t>Kutztown University</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Thursday, May 16 (Transportation Session Only): </a:t>
            </a:r>
            <a:r>
              <a:rPr lang="en-US" sz="1800" dirty="0">
                <a:latin typeface="Calibri" panose="020F0502020204030204" pitchFamily="34" charset="0"/>
                <a:ea typeface="Calibri" panose="020F0502020204030204" pitchFamily="34" charset="0"/>
              </a:rPr>
              <a:t>Kutztown University</a:t>
            </a:r>
          </a:p>
          <a:p>
            <a:pPr marL="342900" marR="0" lvl="0" indent="-342900">
              <a:spcBef>
                <a:spcPts val="300"/>
              </a:spcBef>
              <a:spcAft>
                <a:spcPts val="0"/>
              </a:spcAft>
              <a:buFont typeface="Symbol" panose="05050102010706020507" pitchFamily="18" charset="2"/>
              <a:buChar char=""/>
            </a:pPr>
            <a:r>
              <a:rPr lang="en-US" sz="1800" b="1" dirty="0">
                <a:latin typeface="Calibri" panose="020F0502020204030204" pitchFamily="34" charset="0"/>
                <a:ea typeface="Calibri" panose="020F0502020204030204" pitchFamily="34" charset="0"/>
              </a:rPr>
              <a:t>Northwest Zone</a:t>
            </a:r>
            <a:endParaRPr lang="en-US" sz="1800" dirty="0">
              <a:latin typeface="Calibri" panose="020F0502020204030204" pitchFamily="34" charset="0"/>
              <a:ea typeface="Calibri" panose="020F0502020204030204" pitchFamily="34" charset="0"/>
            </a:endParaRP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Monday, May 20: </a:t>
            </a:r>
            <a:r>
              <a:rPr lang="en-US" sz="1800" dirty="0">
                <a:latin typeface="Calibri" panose="020F0502020204030204" pitchFamily="34" charset="0"/>
                <a:ea typeface="Calibri" panose="020F0502020204030204" pitchFamily="34" charset="0"/>
              </a:rPr>
              <a:t>Edinboro University</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Tuesday, May 21: </a:t>
            </a:r>
            <a:r>
              <a:rPr lang="en-US" sz="1800" dirty="0">
                <a:latin typeface="Calibri" panose="020F0502020204030204" pitchFamily="34" charset="0"/>
                <a:ea typeface="Calibri" panose="020F0502020204030204" pitchFamily="34" charset="0"/>
              </a:rPr>
              <a:t>Lock Haven University</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Wednesday, May 22: </a:t>
            </a:r>
            <a:r>
              <a:rPr lang="en-US" sz="1800" dirty="0">
                <a:latin typeface="Calibri" panose="020F0502020204030204" pitchFamily="34" charset="0"/>
                <a:ea typeface="Calibri" panose="020F0502020204030204" pitchFamily="34" charset="0"/>
              </a:rPr>
              <a:t>University of Pittsburgh-Bradford</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Thursday, May 23 (Transportation Session Only): </a:t>
            </a:r>
            <a:r>
              <a:rPr lang="en-US" sz="1800" dirty="0">
                <a:latin typeface="Calibri" panose="020F0502020204030204" pitchFamily="34" charset="0"/>
                <a:ea typeface="Calibri" panose="020F0502020204030204" pitchFamily="34" charset="0"/>
              </a:rPr>
              <a:t>University of Pittsburgh-Bradford</a:t>
            </a:r>
          </a:p>
          <a:p>
            <a:pPr marL="342900" marR="0" lvl="0" indent="-342900">
              <a:spcBef>
                <a:spcPts val="300"/>
              </a:spcBef>
              <a:spcAft>
                <a:spcPts val="0"/>
              </a:spcAft>
              <a:buFont typeface="Symbol" panose="05050102010706020507" pitchFamily="18" charset="2"/>
              <a:buChar char=""/>
            </a:pPr>
            <a:r>
              <a:rPr lang="en-US" sz="1800" b="1" dirty="0">
                <a:latin typeface="Calibri" panose="020F0502020204030204" pitchFamily="34" charset="0"/>
                <a:ea typeface="Calibri" panose="020F0502020204030204" pitchFamily="34" charset="0"/>
              </a:rPr>
              <a:t>Northeast Zone</a:t>
            </a:r>
            <a:endParaRPr lang="en-US" sz="1800" dirty="0">
              <a:latin typeface="Calibri" panose="020F0502020204030204" pitchFamily="34" charset="0"/>
              <a:ea typeface="Calibri" panose="020F0502020204030204" pitchFamily="34" charset="0"/>
            </a:endParaRP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Tuesday, June 4: </a:t>
            </a:r>
            <a:r>
              <a:rPr lang="en-US" sz="1800" dirty="0">
                <a:latin typeface="Calibri" panose="020F0502020204030204" pitchFamily="34" charset="0"/>
                <a:ea typeface="Calibri" panose="020F0502020204030204" pitchFamily="34" charset="0"/>
              </a:rPr>
              <a:t>East Stroudsburg University</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Wednesday, June 5: </a:t>
            </a:r>
            <a:r>
              <a:rPr lang="en-US" sz="1800" dirty="0">
                <a:latin typeface="Calibri" panose="020F0502020204030204" pitchFamily="34" charset="0"/>
                <a:ea typeface="Calibri" panose="020F0502020204030204" pitchFamily="34" charset="0"/>
              </a:rPr>
              <a:t>University of Scranton</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Thursday, June 6: </a:t>
            </a:r>
            <a:r>
              <a:rPr lang="en-US" sz="1800" dirty="0">
                <a:latin typeface="Calibri" panose="020F0502020204030204" pitchFamily="34" charset="0"/>
                <a:ea typeface="Calibri" panose="020F0502020204030204" pitchFamily="34" charset="0"/>
              </a:rPr>
              <a:t>Bloomsburg University</a:t>
            </a:r>
          </a:p>
          <a:p>
            <a:pPr marL="742950" marR="0" lvl="1" indent="-285750">
              <a:spcBef>
                <a:spcPts val="100"/>
              </a:spcBef>
              <a:spcAft>
                <a:spcPts val="0"/>
              </a:spcAft>
              <a:buFont typeface="Wingdings" panose="05000000000000000000" pitchFamily="2" charset="2"/>
              <a:buChar char=""/>
            </a:pPr>
            <a:r>
              <a:rPr lang="en-US" sz="1800" dirty="0">
                <a:solidFill>
                  <a:srgbClr val="548235"/>
                </a:solidFill>
                <a:latin typeface="Calibri" panose="020F0502020204030204" pitchFamily="34" charset="0"/>
                <a:ea typeface="Calibri" panose="020F0502020204030204" pitchFamily="34" charset="0"/>
              </a:rPr>
              <a:t>Friday, June 7 (Transportation Session Only): </a:t>
            </a:r>
            <a:r>
              <a:rPr lang="en-US" sz="1800" dirty="0">
                <a:latin typeface="Calibri" panose="020F0502020204030204" pitchFamily="34" charset="0"/>
                <a:ea typeface="Calibri" panose="020F0502020204030204" pitchFamily="34" charset="0"/>
              </a:rPr>
              <a:t>Bloomsburg University</a:t>
            </a:r>
          </a:p>
          <a:p>
            <a:pPr marL="0" indent="0">
              <a:buNone/>
            </a:pPr>
            <a:endParaRPr lang="en-US"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81152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Home Health/HHA/PAS</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437496174"/>
              </p:ext>
            </p:extLst>
          </p:nvPr>
        </p:nvGraphicFramePr>
        <p:xfrm>
          <a:off x="1631940" y="1454509"/>
          <a:ext cx="8686800" cy="4355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5665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Home Health/HHA/PAS</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91657402"/>
              </p:ext>
            </p:extLst>
          </p:nvPr>
        </p:nvGraphicFramePr>
        <p:xfrm>
          <a:off x="1707031" y="1593838"/>
          <a:ext cx="8465820" cy="4183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8795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Home Health/HHA/PAS</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961317828"/>
              </p:ext>
            </p:extLst>
          </p:nvPr>
        </p:nvGraphicFramePr>
        <p:xfrm>
          <a:off x="1685350" y="1427875"/>
          <a:ext cx="8663940" cy="43709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707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Transportation</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t>4/16/2019</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3091448637"/>
              </p:ext>
            </p:extLst>
          </p:nvPr>
        </p:nvGraphicFramePr>
        <p:xfrm>
          <a:off x="1780480" y="1553473"/>
          <a:ext cx="8754256" cy="43076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476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Transportation</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34</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843166705"/>
              </p:ext>
            </p:extLst>
          </p:nvPr>
        </p:nvGraphicFramePr>
        <p:xfrm>
          <a:off x="569168" y="1577340"/>
          <a:ext cx="8391952" cy="3802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4926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Transportation</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35</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5" name="Chart 14"/>
          <p:cNvGraphicFramePr>
            <a:graphicFrameLocks/>
          </p:cNvGraphicFramePr>
          <p:nvPr>
            <p:extLst>
              <p:ext uri="{D42A27DB-BD31-4B8C-83A1-F6EECF244321}">
                <p14:modId xmlns:p14="http://schemas.microsoft.com/office/powerpoint/2010/main" val="1729814870"/>
              </p:ext>
            </p:extLst>
          </p:nvPr>
        </p:nvGraphicFramePr>
        <p:xfrm>
          <a:off x="1732140" y="1588957"/>
          <a:ext cx="8694753" cy="3957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8082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Transportation</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36</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355522275"/>
              </p:ext>
            </p:extLst>
          </p:nvPr>
        </p:nvGraphicFramePr>
        <p:xfrm>
          <a:off x="2096125" y="1472265"/>
          <a:ext cx="7957612" cy="41956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375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Transportation</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37</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5" name="Chart 14"/>
          <p:cNvGraphicFramePr>
            <a:graphicFrameLocks/>
          </p:cNvGraphicFramePr>
          <p:nvPr>
            <p:extLst>
              <p:ext uri="{D42A27DB-BD31-4B8C-83A1-F6EECF244321}">
                <p14:modId xmlns:p14="http://schemas.microsoft.com/office/powerpoint/2010/main" val="3166425029"/>
              </p:ext>
            </p:extLst>
          </p:nvPr>
        </p:nvGraphicFramePr>
        <p:xfrm>
          <a:off x="1722848" y="1603948"/>
          <a:ext cx="8709285" cy="4092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088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OPS-008 </a:t>
            </a:r>
          </a:p>
          <a:p>
            <a:pPr marL="0" indent="0">
              <a:lnSpc>
                <a:spcPts val="3600"/>
              </a:lnSpc>
              <a:buNone/>
            </a:pPr>
            <a:r>
              <a:rPr lang="en-US" sz="3000" b="1" dirty="0">
                <a:solidFill>
                  <a:srgbClr val="002060"/>
                </a:solidFill>
                <a:latin typeface="Arial Black" panose="020B0A04020102020204" pitchFamily="34" charset="0"/>
              </a:rPr>
              <a:t>MISSED SERVICES – Transportation</a:t>
            </a:r>
          </a:p>
          <a:p>
            <a:pPr marL="0" indent="0">
              <a:lnSpc>
                <a:spcPts val="3600"/>
              </a:lnSpc>
              <a:buNone/>
            </a:pPr>
            <a:endParaRPr lang="en-US" sz="3000" b="1" dirty="0">
              <a:solidFill>
                <a:srgbClr val="002060"/>
              </a:solidFill>
              <a:latin typeface="Arial Black" panose="020B0A04020102020204" pitchFamily="34" charset="0"/>
            </a:endParaRP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38</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31125" y="6266519"/>
            <a:ext cx="2743200" cy="365125"/>
          </a:xfrm>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1081204518"/>
              </p:ext>
            </p:extLst>
          </p:nvPr>
        </p:nvGraphicFramePr>
        <p:xfrm>
          <a:off x="2069497" y="1633122"/>
          <a:ext cx="7812832" cy="3878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0040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6" name="Title 5"/>
          <p:cNvSpPr>
            <a:spLocks noGrp="1"/>
          </p:cNvSpPr>
          <p:nvPr>
            <p:ph type="title"/>
          </p:nvPr>
        </p:nvSpPr>
        <p:spPr>
          <a:xfrm>
            <a:off x="831850" y="1780759"/>
            <a:ext cx="10515600" cy="2852737"/>
          </a:xfrm>
        </p:spPr>
        <p:txBody>
          <a:bodyPr>
            <a:normAutofit fontScale="90000"/>
          </a:bodyPr>
          <a:lstStyle/>
          <a:p>
            <a:pPr lvl="0">
              <a:lnSpc>
                <a:spcPts val="3600"/>
              </a:lnSpc>
              <a:spcBef>
                <a:spcPts val="1000"/>
              </a:spcBef>
            </a:pPr>
            <a:r>
              <a:rPr lang="en-US" sz="3300" b="1" dirty="0">
                <a:solidFill>
                  <a:srgbClr val="002060"/>
                </a:solidFill>
                <a:latin typeface="+mn-lt"/>
                <a:ea typeface="+mn-ea"/>
                <a:cs typeface="+mn-cs"/>
              </a:rPr>
              <a:t>OPS-021 Person Centered Service Plan Changes </a:t>
            </a:r>
            <a:br>
              <a:rPr lang="en-US" sz="3000" b="1" dirty="0">
                <a:solidFill>
                  <a:srgbClr val="002060"/>
                </a:solidFill>
                <a:latin typeface="+mn-lt"/>
                <a:ea typeface="+mn-ea"/>
                <a:cs typeface="+mn-cs"/>
              </a:rPr>
            </a:br>
            <a:br>
              <a:rPr lang="en-US" sz="3000" b="1" dirty="0">
                <a:solidFill>
                  <a:srgbClr val="002060"/>
                </a:solidFill>
                <a:latin typeface="+mn-lt"/>
                <a:ea typeface="+mn-ea"/>
                <a:cs typeface="+mn-cs"/>
              </a:rPr>
            </a:br>
            <a:r>
              <a:rPr lang="en-US" sz="3000" b="1" dirty="0">
                <a:solidFill>
                  <a:srgbClr val="002060"/>
                </a:solidFill>
                <a:ea typeface="+mn-ea"/>
                <a:cs typeface="+mn-cs"/>
              </a:rPr>
              <a:t>Purpose: Monthly report that identifies changes to PCSPs, including increases and decreases </a:t>
            </a:r>
            <a:br>
              <a:rPr lang="en-US" sz="3000" b="1" dirty="0">
                <a:solidFill>
                  <a:srgbClr val="002060"/>
                </a:solidFill>
                <a:ea typeface="+mn-ea"/>
                <a:cs typeface="+mn-cs"/>
              </a:rPr>
            </a:br>
            <a:br>
              <a:rPr lang="en-US" sz="3000" b="1" dirty="0">
                <a:solidFill>
                  <a:srgbClr val="002060"/>
                </a:solidFill>
                <a:latin typeface="Arial Black" panose="020B0A04020102020204" pitchFamily="34" charset="0"/>
                <a:ea typeface="+mn-ea"/>
                <a:cs typeface="+mn-cs"/>
              </a:rPr>
            </a:br>
            <a:endParaRPr lang="en-US" dirty="0"/>
          </a:p>
        </p:txBody>
      </p:sp>
      <p:sp>
        <p:nvSpPr>
          <p:cNvPr id="13" name="Content Placeholder 2"/>
          <p:cNvSpPr>
            <a:spLocks noGrp="1"/>
          </p:cNvSpPr>
          <p:nvPr>
            <p:ph type="body" idx="1"/>
          </p:nvPr>
        </p:nvSpPr>
        <p:spPr>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sp>
        <p:nvSpPr>
          <p:cNvPr id="2" name="Slide Number Placeholder 1"/>
          <p:cNvSpPr>
            <a:spLocks noGrp="1"/>
          </p:cNvSpPr>
          <p:nvPr>
            <p:ph type="sldNum" sz="quarter" idx="12"/>
          </p:nvPr>
        </p:nvSpPr>
        <p:spPr/>
        <p:txBody>
          <a:bodyPr/>
          <a:lstStyle/>
          <a:p>
            <a:pPr>
              <a:defRPr/>
            </a:pPr>
            <a:fld id="{C85EB908-D14B-4B79-9273-27B0AA618532}" type="slidenum">
              <a:rPr lang="en-US" smtClean="0">
                <a:solidFill>
                  <a:prstClr val="black">
                    <a:tint val="75000"/>
                  </a:prstClr>
                </a:solidFill>
              </a:rPr>
              <a:pPr>
                <a:defRPr/>
              </a:pPr>
              <a:t>39</a:t>
            </a:fld>
            <a:endParaRPr lang="en-US" dirty="0">
              <a:solidFill>
                <a:prstClr val="black">
                  <a:tint val="75000"/>
                </a:prstClr>
              </a:solidFill>
            </a:endParaRPr>
          </a:p>
        </p:txBody>
      </p:sp>
      <p:sp>
        <p:nvSpPr>
          <p:cNvPr id="12" name="Rectangle 11"/>
          <p:cNvSpPr/>
          <p:nvPr/>
        </p:nvSpPr>
        <p:spPr>
          <a:xfrm>
            <a:off x="0" y="1787771"/>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Tree>
    <p:extLst>
      <p:ext uri="{BB962C8B-B14F-4D97-AF65-F5344CB8AC3E}">
        <p14:creationId xmlns:p14="http://schemas.microsoft.com/office/powerpoint/2010/main" val="46380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210623" y="2868805"/>
            <a:ext cx="9846066" cy="1532627"/>
          </a:xfrm>
          <a:prstGeom prst="rect">
            <a:avLst/>
          </a:prstGeom>
        </p:spPr>
        <p:txBody>
          <a:bodyPr>
            <a:noAutofit/>
          </a:bodyPr>
          <a:lstStyle/>
          <a:p>
            <a:pPr marL="0" indent="0" algn="ctr">
              <a:lnSpc>
                <a:spcPts val="6000"/>
              </a:lnSpc>
              <a:buNone/>
            </a:pPr>
            <a:r>
              <a:rPr lang="en-US" sz="5400" b="1" spc="-150" dirty="0">
                <a:solidFill>
                  <a:srgbClr val="002060"/>
                </a:solidFill>
                <a:latin typeface="Arial Black" panose="020B0A04020102020204" pitchFamily="34" charset="0"/>
              </a:rPr>
              <a:t>ELECTRONIC VISIT VERIFICATION (EVV)</a:t>
            </a:r>
          </a:p>
        </p:txBody>
      </p:sp>
      <p:sp>
        <p:nvSpPr>
          <p:cNvPr id="2" name="Left Bracket 1"/>
          <p:cNvSpPr/>
          <p:nvPr/>
        </p:nvSpPr>
        <p:spPr>
          <a:xfrm>
            <a:off x="1422389"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10513113"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4</a:t>
            </a:fld>
            <a:endParaRPr lang="en-US" dirty="0"/>
          </a:p>
        </p:txBody>
      </p:sp>
    </p:spTree>
    <p:extLst>
      <p:ext uri="{BB962C8B-B14F-4D97-AF65-F5344CB8AC3E}">
        <p14:creationId xmlns:p14="http://schemas.microsoft.com/office/powerpoint/2010/main" val="482858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125620"/>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OPS-021 </a:t>
            </a:r>
          </a:p>
          <a:p>
            <a:pPr marL="0" indent="0">
              <a:lnSpc>
                <a:spcPts val="3600"/>
              </a:lnSpc>
              <a:buNone/>
            </a:pPr>
            <a:r>
              <a:rPr lang="en-US" sz="3000" b="1" dirty="0">
                <a:solidFill>
                  <a:srgbClr val="002060"/>
                </a:solidFill>
                <a:latin typeface="Arial Black" panose="020B0A04020102020204" pitchFamily="34" charset="0"/>
              </a:rPr>
              <a:t>PERSON CENTERED SERVICE PLAN CHANGES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10750" y="6228844"/>
            <a:ext cx="2743200" cy="365125"/>
          </a:xfrm>
        </p:spPr>
        <p:txBody>
          <a:bodyPr/>
          <a:lstStyle/>
          <a:p>
            <a:fld id="{2F811089-B957-4DEF-86A9-AFAF47DF0C1C}" type="datetime1">
              <a:rPr lang="en-US" smtClean="0"/>
              <a:t>4/16/2019</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829195813"/>
              </p:ext>
            </p:extLst>
          </p:nvPr>
        </p:nvGraphicFramePr>
        <p:xfrm>
          <a:off x="1740170" y="1331383"/>
          <a:ext cx="8454452" cy="4229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071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125620"/>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OPS-021 </a:t>
            </a:r>
          </a:p>
          <a:p>
            <a:pPr marL="0" indent="0">
              <a:lnSpc>
                <a:spcPts val="3600"/>
              </a:lnSpc>
              <a:buNone/>
            </a:pPr>
            <a:r>
              <a:rPr lang="en-US" sz="3000" b="1" dirty="0">
                <a:solidFill>
                  <a:srgbClr val="002060"/>
                </a:solidFill>
                <a:latin typeface="Arial Black" panose="020B0A04020102020204" pitchFamily="34" charset="0"/>
              </a:rPr>
              <a:t>PERSON CENTERED SERVICE PLAN CHANGES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41</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10750" y="6228844"/>
            <a:ext cx="2743200" cy="365125"/>
          </a:xfrm>
        </p:spPr>
        <p:txBody>
          <a:bodyPr/>
          <a:lstStyle/>
          <a:p>
            <a:fld id="{2F811089-B957-4DEF-86A9-AFAF47DF0C1C}"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716588337"/>
              </p:ext>
            </p:extLst>
          </p:nvPr>
        </p:nvGraphicFramePr>
        <p:xfrm>
          <a:off x="1455939" y="1439057"/>
          <a:ext cx="9024079" cy="43921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0733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125620"/>
            <a:ext cx="10350448" cy="685204"/>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MONITORING REPORT DATA- OPS-021 </a:t>
            </a:r>
          </a:p>
          <a:p>
            <a:pPr marL="0" indent="0">
              <a:lnSpc>
                <a:spcPts val="3600"/>
              </a:lnSpc>
              <a:buNone/>
            </a:pPr>
            <a:r>
              <a:rPr lang="en-US" b="1" dirty="0">
                <a:solidFill>
                  <a:srgbClr val="002060"/>
                </a:solidFill>
                <a:latin typeface="Arial Black" panose="020B0A04020102020204" pitchFamily="34" charset="0"/>
              </a:rPr>
              <a:t>PERSON CENTERED SERVICE PLAN CHANGES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42</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10750" y="6228844"/>
            <a:ext cx="2743200" cy="365125"/>
          </a:xfrm>
        </p:spPr>
        <p:txBody>
          <a:bodyPr/>
          <a:lstStyle/>
          <a:p>
            <a:fld id="{2F811089-B957-4DEF-86A9-AFAF47DF0C1C}" type="datetime1">
              <a:rPr lang="en-US" smtClean="0">
                <a:solidFill>
                  <a:prstClr val="black">
                    <a:tint val="75000"/>
                  </a:prstClr>
                </a:solidFill>
              </a:rPr>
              <a:pPr/>
              <a:t>4/16/2019</a:t>
            </a:fld>
            <a:endParaRPr lang="en-US" dirty="0">
              <a:solidFill>
                <a:prstClr val="black">
                  <a:tint val="75000"/>
                </a:prstClr>
              </a:solidFill>
            </a:endParaRPr>
          </a:p>
        </p:txBody>
      </p:sp>
      <p:sp>
        <p:nvSpPr>
          <p:cNvPr id="15" name="TextBox 1"/>
          <p:cNvSpPr txBox="1"/>
          <p:nvPr/>
        </p:nvSpPr>
        <p:spPr>
          <a:xfrm>
            <a:off x="8911389" y="4683291"/>
            <a:ext cx="553453" cy="3068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0.0%</a:t>
            </a:r>
          </a:p>
        </p:txBody>
      </p:sp>
      <p:graphicFrame>
        <p:nvGraphicFramePr>
          <p:cNvPr id="16" name="Chart 15"/>
          <p:cNvGraphicFramePr>
            <a:graphicFrameLocks/>
          </p:cNvGraphicFramePr>
          <p:nvPr>
            <p:extLst>
              <p:ext uri="{D42A27DB-BD31-4B8C-83A1-F6EECF244321}">
                <p14:modId xmlns:p14="http://schemas.microsoft.com/office/powerpoint/2010/main" val="743327087"/>
              </p:ext>
            </p:extLst>
          </p:nvPr>
        </p:nvGraphicFramePr>
        <p:xfrm>
          <a:off x="1344319" y="1484026"/>
          <a:ext cx="9218951" cy="41972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292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125620"/>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OPS-021 </a:t>
            </a:r>
          </a:p>
          <a:p>
            <a:pPr marL="0" indent="0">
              <a:lnSpc>
                <a:spcPts val="3600"/>
              </a:lnSpc>
              <a:buNone/>
            </a:pPr>
            <a:r>
              <a:rPr lang="en-US" sz="3000" b="1" dirty="0">
                <a:solidFill>
                  <a:srgbClr val="002060"/>
                </a:solidFill>
                <a:latin typeface="Arial Black" panose="020B0A04020102020204" pitchFamily="34" charset="0"/>
              </a:rPr>
              <a:t>PERSON CENTERED SERVICE PLAN CHANGES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43</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10750" y="6228844"/>
            <a:ext cx="2743200" cy="365125"/>
          </a:xfrm>
        </p:spPr>
        <p:txBody>
          <a:bodyPr/>
          <a:lstStyle/>
          <a:p>
            <a:fld id="{2F811089-B957-4DEF-86A9-AFAF47DF0C1C}"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271641543"/>
              </p:ext>
            </p:extLst>
          </p:nvPr>
        </p:nvGraphicFramePr>
        <p:xfrm>
          <a:off x="1243870" y="1453243"/>
          <a:ext cx="9472903" cy="438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3044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125620"/>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OPS-021 </a:t>
            </a:r>
          </a:p>
          <a:p>
            <a:pPr marL="0" indent="0">
              <a:lnSpc>
                <a:spcPts val="3600"/>
              </a:lnSpc>
              <a:buNone/>
            </a:pPr>
            <a:r>
              <a:rPr lang="en-US" sz="3000" b="1" dirty="0">
                <a:solidFill>
                  <a:srgbClr val="002060"/>
                </a:solidFill>
                <a:latin typeface="Arial Black" panose="020B0A04020102020204" pitchFamily="34" charset="0"/>
              </a:rPr>
              <a:t>PERSON CENTERED SERVICE PLAN CHANGES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44</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10750" y="6228844"/>
            <a:ext cx="2743200" cy="365125"/>
          </a:xfrm>
        </p:spPr>
        <p:txBody>
          <a:bodyPr/>
          <a:lstStyle/>
          <a:p>
            <a:fld id="{2F811089-B957-4DEF-86A9-AFAF47DF0C1C}"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5" name="Chart 14"/>
          <p:cNvGraphicFramePr>
            <a:graphicFrameLocks/>
          </p:cNvGraphicFramePr>
          <p:nvPr>
            <p:extLst>
              <p:ext uri="{D42A27DB-BD31-4B8C-83A1-F6EECF244321}">
                <p14:modId xmlns:p14="http://schemas.microsoft.com/office/powerpoint/2010/main" val="2080946908"/>
              </p:ext>
            </p:extLst>
          </p:nvPr>
        </p:nvGraphicFramePr>
        <p:xfrm>
          <a:off x="1443230" y="1559286"/>
          <a:ext cx="9016092" cy="4180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4041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11" name="Content Placeholder 2"/>
          <p:cNvSpPr>
            <a:spLocks noGrp="1"/>
          </p:cNvSpPr>
          <p:nvPr>
            <p:ph sz="quarter" idx="4294967295"/>
          </p:nvPr>
        </p:nvSpPr>
        <p:spPr>
          <a:xfrm>
            <a:off x="485193" y="125620"/>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OPS-021 </a:t>
            </a:r>
          </a:p>
          <a:p>
            <a:pPr marL="0" indent="0">
              <a:lnSpc>
                <a:spcPts val="3600"/>
              </a:lnSpc>
              <a:buNone/>
            </a:pPr>
            <a:r>
              <a:rPr lang="en-US" sz="3000" b="1" dirty="0">
                <a:solidFill>
                  <a:srgbClr val="002060"/>
                </a:solidFill>
                <a:latin typeface="Arial Black" panose="020B0A04020102020204" pitchFamily="34" charset="0"/>
              </a:rPr>
              <a:t>PERSON CENTERED SERVICE PLAN CHANGES </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Slide Number Placeholder 1"/>
          <p:cNvSpPr>
            <a:spLocks noGrp="1"/>
          </p:cNvSpPr>
          <p:nvPr>
            <p:ph type="sldNum" sz="quarter" idx="12"/>
          </p:nvPr>
        </p:nvSpPr>
        <p:spPr>
          <a:xfrm>
            <a:off x="9042538" y="6241038"/>
            <a:ext cx="2743200" cy="365125"/>
          </a:xfrm>
        </p:spPr>
        <p:txBody>
          <a:bodyPr/>
          <a:lstStyle/>
          <a:p>
            <a:pPr>
              <a:defRPr/>
            </a:pPr>
            <a:fld id="{C85EB908-D14B-4B79-9273-27B0AA618532}" type="slidenum">
              <a:rPr lang="en-US" smtClean="0">
                <a:solidFill>
                  <a:prstClr val="black">
                    <a:tint val="75000"/>
                  </a:prstClr>
                </a:solidFill>
              </a:rPr>
              <a:pPr>
                <a:defRPr/>
              </a:pPr>
              <a:t>45</a:t>
            </a:fld>
            <a:endParaRPr lang="en-US" dirty="0">
              <a:solidFill>
                <a:prstClr val="black">
                  <a:tint val="75000"/>
                </a:prstClr>
              </a:solidFill>
            </a:endParaRPr>
          </a:p>
        </p:txBody>
      </p:sp>
      <p:sp>
        <p:nvSpPr>
          <p:cNvPr id="13" name="Content Placeholder 2"/>
          <p:cNvSpPr>
            <a:spLocks noGrp="1"/>
          </p:cNvSpPr>
          <p:nvPr>
            <p:ph sz="quarter" idx="4294967295"/>
          </p:nvPr>
        </p:nvSpPr>
        <p:spPr>
          <a:xfrm>
            <a:off x="569168" y="1017038"/>
            <a:ext cx="10739394" cy="5044177"/>
          </a:xfrm>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a:xfrm>
            <a:off x="9810750" y="6228844"/>
            <a:ext cx="2743200" cy="365125"/>
          </a:xfrm>
        </p:spPr>
        <p:txBody>
          <a:bodyPr/>
          <a:lstStyle/>
          <a:p>
            <a:fld id="{2F811089-B957-4DEF-86A9-AFAF47DF0C1C}" type="datetime1">
              <a:rPr lang="en-US" smtClean="0">
                <a:solidFill>
                  <a:prstClr val="black">
                    <a:tint val="75000"/>
                  </a:prstClr>
                </a:solidFill>
              </a:rPr>
              <a:pPr/>
              <a:t>4/16/2019</a:t>
            </a:fld>
            <a:endParaRPr lang="en-US" dirty="0">
              <a:solidFill>
                <a:prstClr val="black">
                  <a:tint val="7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2791609896"/>
              </p:ext>
            </p:extLst>
          </p:nvPr>
        </p:nvGraphicFramePr>
        <p:xfrm>
          <a:off x="1535914" y="1546619"/>
          <a:ext cx="9013371" cy="4073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445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WHEN WILL PENNSYLVANIA IMPLEMENT EVV?</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324529"/>
            <a:ext cx="10917382" cy="4446586"/>
          </a:xfrm>
          <a:prstGeom prst="rect">
            <a:avLst/>
          </a:prstGeom>
        </p:spPr>
        <p:txBody>
          <a:bodyPr>
            <a:noAutofit/>
          </a:bodyPr>
          <a:lstStyle/>
          <a:p>
            <a:pPr marL="228600" lvl="1">
              <a:lnSpc>
                <a:spcPct val="100000"/>
              </a:lnSpc>
            </a:pPr>
            <a:r>
              <a:rPr lang="en-US" sz="2000" dirty="0">
                <a:latin typeface="+mj-lt"/>
              </a:rPr>
              <a:t>April-May 2019 – Technical specifications and DHS Addendum to be distributed to providers.</a:t>
            </a:r>
          </a:p>
          <a:p>
            <a:pPr marL="228600" lvl="1">
              <a:lnSpc>
                <a:spcPct val="100000"/>
              </a:lnSpc>
            </a:pPr>
            <a:r>
              <a:rPr lang="en-US" sz="2000" dirty="0">
                <a:latin typeface="+mj-lt"/>
              </a:rPr>
              <a:t>August-September 2019 – Provider training to be offered with phased in system use. Training will continue to be offered through full implementation.</a:t>
            </a:r>
          </a:p>
          <a:p>
            <a:pPr marL="228600" lvl="1">
              <a:lnSpc>
                <a:spcPct val="100000"/>
              </a:lnSpc>
            </a:pPr>
            <a:r>
              <a:rPr lang="en-US" sz="2000" dirty="0">
                <a:latin typeface="+mj-lt"/>
              </a:rPr>
              <a:t>September-October 2019 – Go live and soft launch of DHS EVV system.</a:t>
            </a:r>
          </a:p>
          <a:p>
            <a:pPr marL="228600" lvl="1">
              <a:lnSpc>
                <a:spcPct val="100000"/>
              </a:lnSpc>
            </a:pPr>
            <a:r>
              <a:rPr lang="en-US" sz="2000" dirty="0">
                <a:latin typeface="+mj-lt"/>
              </a:rPr>
              <a:t>January 2020 – Full implementation of system as required by the 21</a:t>
            </a:r>
            <a:r>
              <a:rPr lang="en-US" sz="2000" baseline="30000" dirty="0">
                <a:latin typeface="+mj-lt"/>
              </a:rPr>
              <a:t>st</a:t>
            </a:r>
            <a:r>
              <a:rPr lang="en-US" sz="2000" dirty="0">
                <a:latin typeface="+mj-lt"/>
              </a:rPr>
              <a:t> Century Cures Act.</a:t>
            </a:r>
          </a:p>
          <a:p>
            <a:pPr marL="228600" lvl="1">
              <a:lnSpc>
                <a:spcPct val="100000"/>
              </a:lnSpc>
            </a:pPr>
            <a:endParaRPr lang="en-US" sz="2000"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OLTL waiver services included in the initial implementation of EVV include:</a:t>
            </a:r>
          </a:p>
          <a:p>
            <a:pPr marL="685800" lvl="2">
              <a:lnSpc>
                <a:spcPct val="100000"/>
              </a:lnSpc>
            </a:pPr>
            <a:r>
              <a:rPr lang="en-US" sz="1600" dirty="0">
                <a:solidFill>
                  <a:prstClr val="black"/>
                </a:solidFill>
                <a:latin typeface="+mj-lt"/>
                <a:ea typeface="ＭＳ Ｐゴシック" pitchFamily="-106" charset="-128"/>
              </a:rPr>
              <a:t>Personal Assistance Services (Agency and Participant-Directed Model)</a:t>
            </a:r>
          </a:p>
          <a:p>
            <a:pPr marL="685800" lvl="2">
              <a:lnSpc>
                <a:spcPct val="100000"/>
              </a:lnSpc>
            </a:pPr>
            <a:r>
              <a:rPr lang="en-US" sz="1600" dirty="0">
                <a:solidFill>
                  <a:prstClr val="black"/>
                </a:solidFill>
                <a:latin typeface="+mj-lt"/>
                <a:ea typeface="ＭＳ Ｐゴシック" pitchFamily="-106" charset="-128"/>
              </a:rPr>
              <a:t>Participant-Directed Community Supports</a:t>
            </a:r>
          </a:p>
          <a:p>
            <a:pPr marL="685800" lvl="2">
              <a:lnSpc>
                <a:spcPct val="100000"/>
              </a:lnSpc>
            </a:pPr>
            <a:r>
              <a:rPr lang="en-US" sz="1600" dirty="0">
                <a:solidFill>
                  <a:prstClr val="black"/>
                </a:solidFill>
                <a:latin typeface="+mj-lt"/>
                <a:ea typeface="ＭＳ Ｐゴシック" pitchFamily="-106" charset="-128"/>
              </a:rPr>
              <a:t>Respite (unlicensed settings only) </a:t>
            </a:r>
            <a:endParaRPr lang="en-US"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Implementation of EVV for home health services will also be required by January 1, 2023.</a:t>
            </a:r>
          </a:p>
        </p:txBody>
      </p:sp>
      <p:sp>
        <p:nvSpPr>
          <p:cNvPr id="2" name="Slide Number Placeholder 1"/>
          <p:cNvSpPr>
            <a:spLocks noGrp="1"/>
          </p:cNvSpPr>
          <p:nvPr>
            <p:ph type="sldNum" sz="quarter" idx="12"/>
          </p:nvPr>
        </p:nvSpPr>
        <p:spPr/>
        <p:txBody>
          <a:bodyPr/>
          <a:lstStyle/>
          <a:p>
            <a:fld id="{C85EB908-D14B-4B79-9273-27B0AA618532}" type="slidenum">
              <a:rPr lang="en-US" smtClean="0"/>
              <a:t>5</a:t>
            </a:fld>
            <a:endParaRPr lang="en-US" dirty="0"/>
          </a:p>
        </p:txBody>
      </p:sp>
    </p:spTree>
    <p:extLst>
      <p:ext uri="{BB962C8B-B14F-4D97-AF65-F5344CB8AC3E}">
        <p14:creationId xmlns:p14="http://schemas.microsoft.com/office/powerpoint/2010/main" val="110851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508020"/>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PROVIDER TRAINING</a:t>
            </a:r>
          </a:p>
        </p:txBody>
      </p:sp>
      <p:sp>
        <p:nvSpPr>
          <p:cNvPr id="12" name="Rectangle 11"/>
          <p:cNvSpPr/>
          <p:nvPr/>
        </p:nvSpPr>
        <p:spPr>
          <a:xfrm>
            <a:off x="0" y="542949"/>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467142"/>
            <a:ext cx="10917382" cy="4446586"/>
          </a:xfrm>
          <a:prstGeom prst="rect">
            <a:avLst/>
          </a:prstGeom>
        </p:spPr>
        <p:txBody>
          <a:bodyPr>
            <a:noAutofit/>
          </a:bodyPr>
          <a:lstStyle/>
          <a:p>
            <a:pPr marL="0" lvl="1" indent="0">
              <a:lnSpc>
                <a:spcPct val="100000"/>
              </a:lnSpc>
              <a:buNone/>
            </a:pPr>
            <a:r>
              <a:rPr lang="en-US" sz="2000" dirty="0">
                <a:latin typeface="+mj-lt"/>
              </a:rPr>
              <a:t>DHS will offer training for providers choosing to utilize the DHS EVV system.</a:t>
            </a:r>
          </a:p>
          <a:p>
            <a:pPr marL="0" lvl="1" indent="0">
              <a:lnSpc>
                <a:spcPct val="100000"/>
              </a:lnSpc>
              <a:buNone/>
            </a:pPr>
            <a:r>
              <a:rPr lang="en-US" sz="2000" dirty="0">
                <a:latin typeface="+mj-lt"/>
              </a:rPr>
              <a:t>Train the Trainer Model</a:t>
            </a:r>
          </a:p>
          <a:p>
            <a:pPr marL="228600" lvl="1">
              <a:lnSpc>
                <a:spcPct val="100000"/>
              </a:lnSpc>
            </a:pPr>
            <a:r>
              <a:rPr lang="en-US" sz="2000" dirty="0">
                <a:latin typeface="+mj-lt"/>
              </a:rPr>
              <a:t>Two attendees from each provider agency (Owner, Administrator, Administrative staff)</a:t>
            </a:r>
          </a:p>
          <a:p>
            <a:pPr marL="228600" lvl="1">
              <a:lnSpc>
                <a:spcPct val="100000"/>
              </a:lnSpc>
            </a:pPr>
            <a:r>
              <a:rPr lang="en-US" sz="2000" dirty="0">
                <a:latin typeface="+mj-lt"/>
              </a:rPr>
              <a:t>Agencies will need to train caseworkers on the mobile application, telephony, and web portal processes</a:t>
            </a:r>
          </a:p>
          <a:p>
            <a:pPr marL="228600" lvl="1">
              <a:lnSpc>
                <a:spcPct val="100000"/>
              </a:lnSpc>
            </a:pPr>
            <a:r>
              <a:rPr lang="en-US" sz="2000" dirty="0">
                <a:solidFill>
                  <a:prstClr val="black"/>
                </a:solidFill>
                <a:latin typeface="+mj-lt"/>
                <a:ea typeface="ＭＳ Ｐゴシック" pitchFamily="-106" charset="-128"/>
              </a:rPr>
              <a:t>Training formats will include:</a:t>
            </a:r>
          </a:p>
          <a:p>
            <a:pPr marL="685800" lvl="2">
              <a:lnSpc>
                <a:spcPct val="100000"/>
              </a:lnSpc>
            </a:pPr>
            <a:r>
              <a:rPr lang="en-US" sz="1600" dirty="0">
                <a:solidFill>
                  <a:prstClr val="black"/>
                </a:solidFill>
                <a:latin typeface="+mj-lt"/>
                <a:ea typeface="ＭＳ Ｐゴシック" pitchFamily="-106" charset="-128"/>
              </a:rPr>
              <a:t>Classroom Training</a:t>
            </a:r>
          </a:p>
          <a:p>
            <a:pPr marL="685800" lvl="2">
              <a:lnSpc>
                <a:spcPct val="100000"/>
              </a:lnSpc>
            </a:pPr>
            <a:r>
              <a:rPr lang="en-US" sz="1600" dirty="0">
                <a:solidFill>
                  <a:prstClr val="black"/>
                </a:solidFill>
                <a:latin typeface="+mj-lt"/>
                <a:ea typeface="ＭＳ Ｐゴシック" pitchFamily="-106" charset="-128"/>
              </a:rPr>
              <a:t>Webinar Training</a:t>
            </a:r>
          </a:p>
          <a:p>
            <a:pPr marL="685800" lvl="2">
              <a:lnSpc>
                <a:spcPct val="100000"/>
              </a:lnSpc>
            </a:pPr>
            <a:r>
              <a:rPr lang="en-US" sz="1600" dirty="0">
                <a:solidFill>
                  <a:prstClr val="black"/>
                </a:solidFill>
                <a:latin typeface="+mj-lt"/>
                <a:ea typeface="ＭＳ Ｐゴシック" pitchFamily="-106" charset="-128"/>
              </a:rPr>
              <a:t>Self-paced Training</a:t>
            </a:r>
          </a:p>
          <a:p>
            <a:pPr marL="685800" lvl="2">
              <a:lnSpc>
                <a:spcPct val="100000"/>
              </a:lnSpc>
            </a:pPr>
            <a:r>
              <a:rPr lang="en-US" sz="1600" dirty="0">
                <a:solidFill>
                  <a:prstClr val="black"/>
                </a:solidFill>
                <a:latin typeface="+mj-lt"/>
                <a:ea typeface="ＭＳ Ｐゴシック" pitchFamily="-106" charset="-128"/>
              </a:rPr>
              <a:t>Additional resources</a:t>
            </a:r>
          </a:p>
          <a:p>
            <a:pPr marL="228600" lvl="1">
              <a:lnSpc>
                <a:spcPct val="100000"/>
              </a:lnSpc>
            </a:pPr>
            <a:r>
              <a:rPr lang="en-US" sz="2000" dirty="0">
                <a:solidFill>
                  <a:prstClr val="black"/>
                </a:solidFill>
                <a:latin typeface="+mj-lt"/>
                <a:ea typeface="ＭＳ Ｐゴシック" pitchFamily="-106" charset="-128"/>
              </a:rPr>
              <a:t>Locations, dates, times and registration instructions for the various trainings will be posted on the DHS EVV website: </a:t>
            </a:r>
            <a:r>
              <a:rPr lang="en-US" sz="2000" dirty="0">
                <a:solidFill>
                  <a:prstClr val="black"/>
                </a:solidFill>
                <a:latin typeface="+mj-lt"/>
                <a:ea typeface="ＭＳ Ｐゴシック" pitchFamily="-106" charset="-128"/>
                <a:hlinkClick r:id="rId3"/>
              </a:rPr>
              <a:t>http://www.dhs.pa.gov/provider/billinginformation/electronicvisitverification/index.htm</a:t>
            </a:r>
            <a:endParaRPr lang="en-US" sz="2000" dirty="0">
              <a:solidFill>
                <a:prstClr val="black"/>
              </a:solidFill>
              <a:latin typeface="+mj-lt"/>
              <a:ea typeface="ＭＳ Ｐゴシック" pitchFamily="-106" charset="-128"/>
            </a:endParaRP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6</a:t>
            </a:fld>
            <a:endParaRPr lang="en-US" dirty="0"/>
          </a:p>
        </p:txBody>
      </p:sp>
    </p:spTree>
    <p:extLst>
      <p:ext uri="{BB962C8B-B14F-4D97-AF65-F5344CB8AC3E}">
        <p14:creationId xmlns:p14="http://schemas.microsoft.com/office/powerpoint/2010/main" val="10388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210623" y="2868805"/>
            <a:ext cx="9846066" cy="1532627"/>
          </a:xfrm>
          <a:prstGeom prst="rect">
            <a:avLst/>
          </a:prstGeom>
        </p:spPr>
        <p:txBody>
          <a:bodyPr>
            <a:noAutofit/>
          </a:bodyPr>
          <a:lstStyle/>
          <a:p>
            <a:pPr marL="0" indent="0" algn="ctr">
              <a:lnSpc>
                <a:spcPts val="6000"/>
              </a:lnSpc>
              <a:buNone/>
            </a:pPr>
            <a:r>
              <a:rPr lang="en-US" sz="5400" b="1" spc="-150" dirty="0">
                <a:solidFill>
                  <a:srgbClr val="002060"/>
                </a:solidFill>
                <a:latin typeface="Arial Black" panose="020B0A04020102020204" pitchFamily="34" charset="0"/>
              </a:rPr>
              <a:t>CHC MONITORING REPORT UPDATES</a:t>
            </a:r>
          </a:p>
        </p:txBody>
      </p:sp>
      <p:sp>
        <p:nvSpPr>
          <p:cNvPr id="2" name="Left Bracket 1"/>
          <p:cNvSpPr/>
          <p:nvPr/>
        </p:nvSpPr>
        <p:spPr>
          <a:xfrm>
            <a:off x="1422389"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10513113"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7</a:t>
            </a:fld>
            <a:endParaRPr lang="en-US" dirty="0"/>
          </a:p>
        </p:txBody>
      </p:sp>
    </p:spTree>
    <p:extLst>
      <p:ext uri="{BB962C8B-B14F-4D97-AF65-F5344CB8AC3E}">
        <p14:creationId xmlns:p14="http://schemas.microsoft.com/office/powerpoint/2010/main" val="205809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rPr>
              <a:t> </a:t>
            </a:r>
          </a:p>
        </p:txBody>
      </p:sp>
      <p:sp>
        <p:nvSpPr>
          <p:cNvPr id="6" name="Title 5"/>
          <p:cNvSpPr>
            <a:spLocks noGrp="1"/>
          </p:cNvSpPr>
          <p:nvPr>
            <p:ph type="title"/>
          </p:nvPr>
        </p:nvSpPr>
        <p:spPr>
          <a:xfrm>
            <a:off x="410237" y="1484302"/>
            <a:ext cx="11252370" cy="2852737"/>
          </a:xfrm>
        </p:spPr>
        <p:txBody>
          <a:bodyPr>
            <a:normAutofit/>
          </a:bodyPr>
          <a:lstStyle/>
          <a:p>
            <a:pPr lvl="0">
              <a:lnSpc>
                <a:spcPts val="3600"/>
              </a:lnSpc>
              <a:spcBef>
                <a:spcPts val="1000"/>
              </a:spcBef>
            </a:pPr>
            <a:r>
              <a:rPr lang="en-US" sz="3200" b="1" dirty="0">
                <a:solidFill>
                  <a:srgbClr val="002060"/>
                </a:solidFill>
                <a:latin typeface="Calibri" panose="020F0502020204030204" pitchFamily="34" charset="0"/>
                <a:ea typeface="+mn-ea"/>
                <a:cs typeface="Calibri" panose="020F0502020204030204" pitchFamily="34" charset="0"/>
              </a:rPr>
              <a:t>QMUM 7 Denial Log: Home and Community-Based Services</a:t>
            </a:r>
            <a:br>
              <a:rPr lang="en-US" sz="3000" b="1" dirty="0">
                <a:solidFill>
                  <a:srgbClr val="002060"/>
                </a:solidFill>
                <a:latin typeface="Arial Black" panose="020B0A04020102020204" pitchFamily="34" charset="0"/>
                <a:ea typeface="+mn-ea"/>
                <a:cs typeface="+mn-cs"/>
              </a:rPr>
            </a:br>
            <a:br>
              <a:rPr lang="en-US" sz="3000" b="1" dirty="0">
                <a:solidFill>
                  <a:srgbClr val="002060"/>
                </a:solidFill>
                <a:latin typeface="Arial Black" panose="020B0A04020102020204" pitchFamily="34" charset="0"/>
                <a:ea typeface="+mn-ea"/>
                <a:cs typeface="+mn-cs"/>
              </a:rPr>
            </a:br>
            <a:r>
              <a:rPr lang="en-US" sz="2400" dirty="0">
                <a:solidFill>
                  <a:srgbClr val="002060"/>
                </a:solidFill>
                <a:latin typeface="Calibri Light" panose="020F0302020204030204" pitchFamily="34" charset="0"/>
                <a:ea typeface="+mn-ea"/>
                <a:cs typeface="Calibri Light" panose="020F0302020204030204" pitchFamily="34" charset="0"/>
              </a:rPr>
              <a:t>Purpose: Monthly report that identifies denials of medical necessity, terminations, reductions and changes for covered services </a:t>
            </a:r>
            <a:br>
              <a:rPr lang="en-US" sz="3000" b="1" dirty="0">
                <a:solidFill>
                  <a:srgbClr val="002060"/>
                </a:solidFill>
                <a:latin typeface="Arial Black" panose="020B0A04020102020204" pitchFamily="34" charset="0"/>
                <a:ea typeface="+mn-ea"/>
                <a:cs typeface="+mn-cs"/>
              </a:rPr>
            </a:br>
            <a:endParaRPr lang="en-US" dirty="0"/>
          </a:p>
        </p:txBody>
      </p:sp>
      <p:sp>
        <p:nvSpPr>
          <p:cNvPr id="13" name="Content Placeholder 2"/>
          <p:cNvSpPr>
            <a:spLocks noGrp="1"/>
          </p:cNvSpPr>
          <p:nvPr>
            <p:ph type="body" idx="1"/>
          </p:nvPr>
        </p:nvSpPr>
        <p:spPr>
          <a:prstGeom prst="rect">
            <a:avLst/>
          </a:prstGeom>
        </p:spPr>
        <p:txBody>
          <a:bodyPr>
            <a:noAutofit/>
          </a:bodyPr>
          <a:lstStyle/>
          <a:p>
            <a:pPr marL="182880" indent="0">
              <a:lnSpc>
                <a:spcPct val="100000"/>
              </a:lnSpc>
              <a:spcBef>
                <a:spcPts val="0"/>
              </a:spcBef>
              <a:buClr>
                <a:srgbClr val="2D2D8A">
                  <a:lumMod val="75000"/>
                </a:srgbClr>
              </a:buClr>
              <a:buNone/>
              <a:defRPr/>
            </a:pPr>
            <a:endParaRPr lang="en-US" sz="2400" dirty="0">
              <a:solidFill>
                <a:srgbClr val="000000"/>
              </a:solidFill>
              <a:latin typeface="+mj-lt"/>
              <a:ea typeface="ＭＳ Ｐゴシック" pitchFamily="-106" charset="-128"/>
            </a:endParaRPr>
          </a:p>
          <a:p>
            <a:pPr marL="1097280" lvl="2" indent="0">
              <a:lnSpc>
                <a:spcPct val="100000"/>
              </a:lnSpc>
              <a:spcBef>
                <a:spcPts val="600"/>
              </a:spcBef>
              <a:spcAft>
                <a:spcPts val="600"/>
              </a:spcAft>
              <a:buClr>
                <a:srgbClr val="2D2D8A">
                  <a:lumMod val="75000"/>
                </a:srgbClr>
              </a:buClr>
              <a:buNone/>
              <a:defRPr/>
            </a:pPr>
            <a:endParaRPr lang="en-US" sz="2400" dirty="0">
              <a:solidFill>
                <a:srgbClr val="FF0000"/>
              </a:solidFill>
              <a:latin typeface="+mj-lt"/>
              <a:ea typeface="ＭＳ Ｐゴシック" pitchFamily="-106" charset="-128"/>
            </a:endParaRPr>
          </a:p>
        </p:txBody>
      </p:sp>
      <p:sp>
        <p:nvSpPr>
          <p:cNvPr id="3" name="Date Placeholder 2"/>
          <p:cNvSpPr>
            <a:spLocks noGrp="1"/>
          </p:cNvSpPr>
          <p:nvPr>
            <p:ph type="dt" sz="half" idx="10"/>
          </p:nvPr>
        </p:nvSpPr>
        <p:spPr/>
        <p:txBody>
          <a:bodyPr/>
          <a:lstStyle/>
          <a:p>
            <a:fld id="{ECEBE2C2-517D-4C3F-BC02-0671EC9E90DB}" type="datetime1">
              <a:rPr lang="en-US" smtClean="0">
                <a:solidFill>
                  <a:prstClr val="black">
                    <a:tint val="75000"/>
                  </a:prstClr>
                </a:solidFill>
              </a:rPr>
              <a:pPr/>
              <a:t>4/16/2019</a:t>
            </a:fld>
            <a:endParaRPr lang="en-US" dirty="0">
              <a:solidFill>
                <a:prstClr val="black">
                  <a:tint val="75000"/>
                </a:prstClr>
              </a:solidFill>
            </a:endParaRPr>
          </a:p>
        </p:txBody>
      </p:sp>
      <p:sp>
        <p:nvSpPr>
          <p:cNvPr id="2" name="Slide Number Placeholder 1"/>
          <p:cNvSpPr>
            <a:spLocks noGrp="1"/>
          </p:cNvSpPr>
          <p:nvPr>
            <p:ph type="sldNum" sz="quarter" idx="12"/>
          </p:nvPr>
        </p:nvSpPr>
        <p:spPr/>
        <p:txBody>
          <a:bodyPr/>
          <a:lstStyle/>
          <a:p>
            <a:pPr>
              <a:defRPr/>
            </a:pPr>
            <a:fld id="{C85EB908-D14B-4B79-9273-27B0AA618532}" type="slidenum">
              <a:rPr lang="en-US" smtClean="0">
                <a:solidFill>
                  <a:prstClr val="black">
                    <a:tint val="75000"/>
                  </a:prstClr>
                </a:solidFill>
              </a:rPr>
              <a:pPr>
                <a:defRPr/>
              </a:pPr>
              <a:t>8</a:t>
            </a:fld>
            <a:endParaRPr lang="en-US" dirty="0">
              <a:solidFill>
                <a:prstClr val="black">
                  <a:tint val="75000"/>
                </a:prstClr>
              </a:solidFill>
            </a:endParaRPr>
          </a:p>
        </p:txBody>
      </p:sp>
      <p:sp>
        <p:nvSpPr>
          <p:cNvPr id="12" name="Rectangle 11"/>
          <p:cNvSpPr/>
          <p:nvPr/>
        </p:nvSpPr>
        <p:spPr>
          <a:xfrm>
            <a:off x="0" y="1956447"/>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Tree>
    <p:extLst>
      <p:ext uri="{BB962C8B-B14F-4D97-AF65-F5344CB8AC3E}">
        <p14:creationId xmlns:p14="http://schemas.microsoft.com/office/powerpoint/2010/main" val="15702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85193" y="222112"/>
            <a:ext cx="10350448" cy="685204"/>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MONITORING REPORT DATA- QMUM-7 </a:t>
            </a:r>
          </a:p>
          <a:p>
            <a:pPr marL="0" indent="0">
              <a:lnSpc>
                <a:spcPts val="3600"/>
              </a:lnSpc>
              <a:buNone/>
            </a:pPr>
            <a:r>
              <a:rPr lang="en-US" sz="3000" b="1" dirty="0">
                <a:solidFill>
                  <a:srgbClr val="002060"/>
                </a:solidFill>
                <a:latin typeface="Arial Black" panose="020B0A04020102020204" pitchFamily="34" charset="0"/>
              </a:rPr>
              <a:t>HCBS Authorization Denials</a:t>
            </a:r>
          </a:p>
        </p:txBody>
      </p:sp>
      <p:sp>
        <p:nvSpPr>
          <p:cNvPr id="12" name="Rectangle 11"/>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a:xfrm>
            <a:off x="9936962" y="6163787"/>
            <a:ext cx="2743200" cy="365125"/>
          </a:xfrm>
        </p:spPr>
        <p:txBody>
          <a:bodyPr/>
          <a:lstStyle/>
          <a:p>
            <a:fld id="{82151359-56FD-4ED1-8C1E-CDDDBF658A85}" type="datetime1">
              <a:rPr lang="en-US" smtClean="0"/>
              <a:t>4/16/2019</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603280860"/>
              </p:ext>
            </p:extLst>
          </p:nvPr>
        </p:nvGraphicFramePr>
        <p:xfrm>
          <a:off x="485193" y="1501699"/>
          <a:ext cx="7414207" cy="42387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08432"/>
              </p:ext>
            </p:extLst>
          </p:nvPr>
        </p:nvGraphicFramePr>
        <p:xfrm>
          <a:off x="8323943" y="1794482"/>
          <a:ext cx="1879284" cy="3146659"/>
        </p:xfrm>
        <a:graphic>
          <a:graphicData uri="http://schemas.openxmlformats.org/drawingml/2006/table">
            <a:tbl>
              <a:tblPr/>
              <a:tblGrid>
                <a:gridCol w="50768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40356">
                <a:tc>
                  <a:txBody>
                    <a:bodyPr/>
                    <a:lstStyle/>
                    <a:p>
                      <a:r>
                        <a:rPr lang="en-US" sz="1400" dirty="0"/>
                        <a:t>Q</a:t>
                      </a:r>
                    </a:p>
                    <a:p>
                      <a:r>
                        <a:rPr lang="en-US" sz="1400" dirty="0"/>
                        <a:t>T</a:t>
                      </a:r>
                    </a:p>
                    <a:p>
                      <a:r>
                        <a:rPr lang="en-US" sz="1400" dirty="0"/>
                        <a:t>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400" dirty="0"/>
                        <a:t>A</a:t>
                      </a:r>
                    </a:p>
                    <a:p>
                      <a:pPr algn="ctr"/>
                      <a:r>
                        <a:rPr lang="en-US" sz="1400" dirty="0"/>
                        <a:t>H</a:t>
                      </a:r>
                    </a:p>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P</a:t>
                      </a:r>
                    </a:p>
                    <a:p>
                      <a:pPr algn="ctr"/>
                      <a:r>
                        <a:rPr lang="en-US" sz="1400" dirty="0"/>
                        <a:t>H</a:t>
                      </a:r>
                    </a:p>
                    <a:p>
                      <a:pPr algn="ctr"/>
                      <a:r>
                        <a:rPr lang="en-US" sz="14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U</a:t>
                      </a:r>
                    </a:p>
                    <a:p>
                      <a:pPr algn="ctr"/>
                      <a:r>
                        <a:rPr lang="en-US" sz="1400" dirty="0"/>
                        <a:t>P</a:t>
                      </a:r>
                    </a:p>
                    <a:p>
                      <a:pPr algn="ctr"/>
                      <a:r>
                        <a:rPr lang="en-US" sz="1400" dirty="0"/>
                        <a:t>M</a:t>
                      </a:r>
                    </a:p>
                    <a:p>
                      <a:pPr algn="ctr"/>
                      <a:r>
                        <a:rPr lang="en-US" sz="1400" dirty="0"/>
                        <a:t>C</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40356">
                <a:tc>
                  <a:txBody>
                    <a:bodyPr/>
                    <a:lstStyle/>
                    <a:p>
                      <a:pPr algn="l"/>
                      <a:r>
                        <a:rPr lang="en-US" sz="1400" dirty="0"/>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40355">
                <a:tc>
                  <a:txBody>
                    <a:bodyPr/>
                    <a:lstStyle/>
                    <a:p>
                      <a:pPr algn="l"/>
                      <a:r>
                        <a:rPr lang="en-US" sz="1400" dirty="0"/>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440356">
                <a:tc>
                  <a:txBody>
                    <a:bodyPr/>
                    <a:lstStyle/>
                    <a:p>
                      <a:pPr algn="l"/>
                      <a:r>
                        <a:rPr lang="en-US" sz="1400" dirty="0"/>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440356">
                <a:tc>
                  <a:txBody>
                    <a:bodyPr/>
                    <a:lstStyle/>
                    <a:p>
                      <a:pPr algn="l"/>
                      <a:r>
                        <a:rPr lang="en-US" sz="1400" dirty="0"/>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a:solidFill>
                            <a:srgbClr val="000000"/>
                          </a:solidFill>
                          <a:effectLst/>
                          <a:latin typeface="Calibri" panose="020F0502020204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440356">
                <a:tc>
                  <a:txBody>
                    <a:bodyPr/>
                    <a:lstStyle/>
                    <a:p>
                      <a:pPr algn="l"/>
                      <a:r>
                        <a:rPr lang="en-US" sz="1400" dirty="0"/>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fontAlgn="b"/>
                      <a:r>
                        <a:rPr lang="en-US" sz="1400" b="0" i="0" u="none" strike="noStrike" baseline="0" dirty="0">
                          <a:solidFill>
                            <a:srgbClr val="000000"/>
                          </a:solidFill>
                          <a:effectLst/>
                          <a:latin typeface="Calibri" panose="020F0502020204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i="0" u="none" strike="noStrike" baseline="0" dirty="0">
                          <a:solidFill>
                            <a:srgbClr val="000000"/>
                          </a:solidFill>
                          <a:effectLst/>
                          <a:latin typeface="Calibri" panose="020F0502020204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baseline="0" dirty="0">
                          <a:solidFill>
                            <a:srgbClr val="000000"/>
                          </a:solidFill>
                          <a:effectLst/>
                          <a:latin typeface="Calibri" panose="020F0502020204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8323943" y="1501699"/>
            <a:ext cx="1879284" cy="369332"/>
          </a:xfrm>
          <a:prstGeom prst="rect">
            <a:avLst/>
          </a:prstGeom>
          <a:noFill/>
        </p:spPr>
        <p:txBody>
          <a:bodyPr wrap="square" rtlCol="0">
            <a:spAutoFit/>
          </a:bodyPr>
          <a:lstStyle/>
          <a:p>
            <a:pPr algn="ctr"/>
            <a:r>
              <a:rPr lang="en-US" dirty="0"/>
              <a:t>Total Denials</a:t>
            </a:r>
          </a:p>
        </p:txBody>
      </p:sp>
    </p:spTree>
    <p:extLst>
      <p:ext uri="{BB962C8B-B14F-4D97-AF65-F5344CB8AC3E}">
        <p14:creationId xmlns:p14="http://schemas.microsoft.com/office/powerpoint/2010/main" val="170568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D42C0A-BB10-4B09-AD0F-7099AACFB98D}"/>
</file>

<file path=customXml/itemProps2.xml><?xml version="1.0" encoding="utf-8"?>
<ds:datastoreItem xmlns:ds="http://schemas.openxmlformats.org/officeDocument/2006/customXml" ds:itemID="{61336F46-6F8A-4DBA-A5DC-EEB06BB0D2E2}"/>
</file>

<file path=customXml/itemProps3.xml><?xml version="1.0" encoding="utf-8"?>
<ds:datastoreItem xmlns:ds="http://schemas.openxmlformats.org/officeDocument/2006/customXml" ds:itemID="{9B88C3CA-69DF-483D-81C8-223493D00A13}"/>
</file>

<file path=docProps/app.xml><?xml version="1.0" encoding="utf-8"?>
<Properties xmlns="http://schemas.openxmlformats.org/officeDocument/2006/extended-properties" xmlns:vt="http://schemas.openxmlformats.org/officeDocument/2006/docPropsVTypes">
  <TotalTime>13645</TotalTime>
  <Words>2853</Words>
  <Application>Microsoft Office PowerPoint</Application>
  <PresentationFormat>Widescreen</PresentationFormat>
  <Paragraphs>821</Paragraphs>
  <Slides>45</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QMUM 7 Denial Log: Home and Community-Based Services  Purpose: Monthly report that identifies denials of medical necessity, terminations, reductions and changes for covered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OPS-003 Department of Health (DOH) Complaints and Grievances Purpose: Quarterly report on the number and status of participant complaints and grievances reported by the CHC-MCO to DOH  OPS-004 Complaints and Grievances Detail Purpose: Quarterly report that itemizes reasons for participant filing a complaint or grievance    </vt:lpstr>
      <vt:lpstr>PowerPoint Presentation</vt:lpstr>
      <vt:lpstr>PowerPoint Presentation</vt:lpstr>
      <vt:lpstr>PowerPoint Presentation</vt:lpstr>
      <vt:lpstr>PowerPoint Presentation</vt:lpstr>
      <vt:lpstr>PowerPoint Presentation</vt:lpstr>
      <vt:lpstr>PowerPoint Presentation</vt:lpstr>
      <vt:lpstr>OPS-008 Missed Services  Purpose: Monthly report that identifies all services that were not delivered for participants who utilize home health skilled care, home health aide services and personal assistance services. This report also identifies all non-delivered or late trips for medical, non-emergency medical and non-medical transportation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OPS-021 Person Centered Service Plan Changes   Purpose: Monthly report that identifies changes to PCSPs, including increases and decreases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Brady</dc:creator>
  <cp:lastModifiedBy>Kristen Wierman</cp:lastModifiedBy>
  <cp:revision>223</cp:revision>
  <cp:lastPrinted>2018-12-28T20:58:32Z</cp:lastPrinted>
  <dcterms:created xsi:type="dcterms:W3CDTF">2018-10-03T17:42:31Z</dcterms:created>
  <dcterms:modified xsi:type="dcterms:W3CDTF">2019-04-16T20:34:07Z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19100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