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16.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29.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Lst>
  <p:notesMasterIdLst>
    <p:notesMasterId r:id="rId21"/>
  </p:notesMasterIdLst>
  <p:sldIdLst>
    <p:sldId id="376" r:id="rId4"/>
    <p:sldId id="506" r:id="rId5"/>
    <p:sldId id="537" r:id="rId6"/>
    <p:sldId id="568" r:id="rId7"/>
    <p:sldId id="293" r:id="rId8"/>
    <p:sldId id="665" r:id="rId9"/>
    <p:sldId id="660" r:id="rId10"/>
    <p:sldId id="659" r:id="rId11"/>
    <p:sldId id="657" r:id="rId12"/>
    <p:sldId id="664" r:id="rId13"/>
    <p:sldId id="667" r:id="rId14"/>
    <p:sldId id="669" r:id="rId15"/>
    <p:sldId id="670" r:id="rId16"/>
    <p:sldId id="625" r:id="rId17"/>
    <p:sldId id="652" r:id="rId18"/>
    <p:sldId id="296" r:id="rId19"/>
    <p:sldId id="281" r:id="rId20"/>
  </p:sldIdLst>
  <p:sldSz cx="12192000" cy="6858000"/>
  <p:notesSz cx="69469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Lawson" initials="BL" lastIdx="4" clrIdx="0">
    <p:extLst>
      <p:ext uri="{19B8F6BF-5375-455C-9EA6-DF929625EA0E}">
        <p15:presenceInfo xmlns:p15="http://schemas.microsoft.com/office/powerpoint/2012/main" userId="d8a1343c3cc04947" providerId="Windows Live"/>
      </p:ext>
    </p:extLst>
  </p:cmAuthor>
  <p:cmAuthor id="2" name="Nolen, Randolph" initials="NR" lastIdx="3" clrIdx="1">
    <p:extLst>
      <p:ext uri="{19B8F6BF-5375-455C-9EA6-DF929625EA0E}">
        <p15:presenceInfo xmlns:p15="http://schemas.microsoft.com/office/powerpoint/2012/main" userId="Nolen, Randolph" providerId="None"/>
      </p:ext>
    </p:extLst>
  </p:cmAuthor>
  <p:cmAuthor id="3" name="Wierman, Kristen" initials="WK" lastIdx="1" clrIdx="2">
    <p:extLst>
      <p:ext uri="{19B8F6BF-5375-455C-9EA6-DF929625EA0E}">
        <p15:presenceInfo xmlns:p15="http://schemas.microsoft.com/office/powerpoint/2012/main" userId="Wierman, Kristen" providerId="None"/>
      </p:ext>
    </p:extLst>
  </p:cmAuthor>
  <p:cmAuthor id="4" name="Hancock, Kevin" initials="HK" lastIdx="4" clrIdx="3">
    <p:extLst>
      <p:ext uri="{19B8F6BF-5375-455C-9EA6-DF929625EA0E}">
        <p15:presenceInfo xmlns:p15="http://schemas.microsoft.com/office/powerpoint/2012/main" userId="Hancock, Kev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1273" autoAdjust="0"/>
  </p:normalViewPr>
  <p:slideViewPr>
    <p:cSldViewPr snapToGrid="0">
      <p:cViewPr varScale="1">
        <p:scale>
          <a:sx n="55" d="100"/>
          <a:sy n="55" d="100"/>
        </p:scale>
        <p:origin x="804" y="78"/>
      </p:cViewPr>
      <p:guideLst/>
    </p:cSldViewPr>
  </p:slideViewPr>
  <p:notesTextViewPr>
    <p:cViewPr>
      <p:scale>
        <a:sx n="1" d="1"/>
        <a:sy n="1" d="1"/>
      </p:scale>
      <p:origin x="0" y="0"/>
    </p:cViewPr>
  </p:notesTextViewPr>
  <p:sorterViewPr>
    <p:cViewPr>
      <p:scale>
        <a:sx n="100" d="100"/>
        <a:sy n="100" d="100"/>
      </p:scale>
      <p:origin x="0" y="-882"/>
    </p:cViewPr>
  </p:sorterViewPr>
  <p:notesViewPr>
    <p:cSldViewPr snapToGrid="0">
      <p:cViewPr>
        <p:scale>
          <a:sx n="130" d="100"/>
          <a:sy n="130" d="100"/>
        </p:scale>
        <p:origin x="77" y="-165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5160"/>
          </a:xfrm>
          <a:prstGeom prst="rect">
            <a:avLst/>
          </a:prstGeom>
        </p:spPr>
        <p:txBody>
          <a:bodyPr vert="horz" lIns="92665" tIns="46333" rIns="92665" bIns="46333" rtlCol="0"/>
          <a:lstStyle>
            <a:lvl1pPr algn="l">
              <a:defRPr sz="1200"/>
            </a:lvl1pPr>
          </a:lstStyle>
          <a:p>
            <a:endParaRPr lang="en-US" dirty="0"/>
          </a:p>
        </p:txBody>
      </p:sp>
      <p:sp>
        <p:nvSpPr>
          <p:cNvPr id="3" name="Date Placeholder 2"/>
          <p:cNvSpPr>
            <a:spLocks noGrp="1"/>
          </p:cNvSpPr>
          <p:nvPr>
            <p:ph type="dt" idx="1"/>
          </p:nvPr>
        </p:nvSpPr>
        <p:spPr>
          <a:xfrm>
            <a:off x="3934969" y="0"/>
            <a:ext cx="3010323" cy="465160"/>
          </a:xfrm>
          <a:prstGeom prst="rect">
            <a:avLst/>
          </a:prstGeom>
        </p:spPr>
        <p:txBody>
          <a:bodyPr vert="horz" lIns="92665" tIns="46333" rIns="92665" bIns="46333" rtlCol="0"/>
          <a:lstStyle>
            <a:lvl1pPr algn="r">
              <a:defRPr sz="1200"/>
            </a:lvl1pPr>
          </a:lstStyle>
          <a:p>
            <a:fld id="{BBD19282-07BF-454F-8F79-8C9347675B5D}" type="datetimeFigureOut">
              <a:rPr lang="en-US" smtClean="0"/>
              <a:t>1/15/2020</a:t>
            </a:fld>
            <a:endParaRPr lang="en-US" dirty="0"/>
          </a:p>
        </p:txBody>
      </p:sp>
      <p:sp>
        <p:nvSpPr>
          <p:cNvPr id="4" name="Slide Image Placeholder 3"/>
          <p:cNvSpPr>
            <a:spLocks noGrp="1" noRot="1" noChangeAspect="1"/>
          </p:cNvSpPr>
          <p:nvPr>
            <p:ph type="sldImg" idx="2"/>
          </p:nvPr>
        </p:nvSpPr>
        <p:spPr>
          <a:xfrm>
            <a:off x="692150" y="1158875"/>
            <a:ext cx="5562600" cy="3128963"/>
          </a:xfrm>
          <a:prstGeom prst="rect">
            <a:avLst/>
          </a:prstGeom>
          <a:noFill/>
          <a:ln w="12700">
            <a:solidFill>
              <a:prstClr val="black"/>
            </a:solidFill>
          </a:ln>
        </p:spPr>
        <p:txBody>
          <a:bodyPr vert="horz" lIns="92665" tIns="46333" rIns="92665" bIns="46333" rtlCol="0" anchor="ctr"/>
          <a:lstStyle/>
          <a:p>
            <a:endParaRPr lang="en-US" dirty="0"/>
          </a:p>
        </p:txBody>
      </p:sp>
      <p:sp>
        <p:nvSpPr>
          <p:cNvPr id="5" name="Notes Placeholder 4"/>
          <p:cNvSpPr>
            <a:spLocks noGrp="1"/>
          </p:cNvSpPr>
          <p:nvPr>
            <p:ph type="body" sz="quarter" idx="3"/>
          </p:nvPr>
        </p:nvSpPr>
        <p:spPr>
          <a:xfrm>
            <a:off x="694690" y="4461669"/>
            <a:ext cx="5557520" cy="3650456"/>
          </a:xfrm>
          <a:prstGeom prst="rect">
            <a:avLst/>
          </a:prstGeom>
        </p:spPr>
        <p:txBody>
          <a:bodyPr vert="horz" lIns="92665" tIns="46333" rIns="92665" bIns="4633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10323" cy="465159"/>
          </a:xfrm>
          <a:prstGeom prst="rect">
            <a:avLst/>
          </a:prstGeom>
        </p:spPr>
        <p:txBody>
          <a:bodyPr vert="horz" lIns="92665" tIns="46333" rIns="92665" bIns="4633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69" y="8805841"/>
            <a:ext cx="3010323" cy="465159"/>
          </a:xfrm>
          <a:prstGeom prst="rect">
            <a:avLst/>
          </a:prstGeom>
        </p:spPr>
        <p:txBody>
          <a:bodyPr vert="horz" lIns="92665" tIns="46333" rIns="92665" bIns="46333" rtlCol="0" anchor="b"/>
          <a:lstStyle>
            <a:lvl1pPr algn="r">
              <a:defRPr sz="1200"/>
            </a:lvl1pPr>
          </a:lstStyle>
          <a:p>
            <a:fld id="{18048E97-2051-41F7-9F4A-CA0591A7C1D0}" type="slidenum">
              <a:rPr lang="en-US" smtClean="0"/>
              <a:t>‹#›</a:t>
            </a:fld>
            <a:endParaRPr lang="en-US" dirty="0"/>
          </a:p>
        </p:txBody>
      </p:sp>
    </p:spTree>
    <p:extLst>
      <p:ext uri="{BB962C8B-B14F-4D97-AF65-F5344CB8AC3E}">
        <p14:creationId xmlns:p14="http://schemas.microsoft.com/office/powerpoint/2010/main" val="2675672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1136650"/>
            <a:ext cx="5562600" cy="3128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048E97-2051-41F7-9F4A-CA0591A7C1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6712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048E97-2051-41F7-9F4A-CA0591A7C1D0}" type="slidenum">
              <a:rPr lang="en-US" smtClean="0"/>
              <a:t>13</a:t>
            </a:fld>
            <a:endParaRPr lang="en-US" dirty="0"/>
          </a:p>
        </p:txBody>
      </p:sp>
    </p:spTree>
    <p:extLst>
      <p:ext uri="{BB962C8B-B14F-4D97-AF65-F5344CB8AC3E}">
        <p14:creationId xmlns:p14="http://schemas.microsoft.com/office/powerpoint/2010/main" val="1716859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3DDA46-D67A-4F9A-8C33-B413BBCB5072}" type="slidenum">
              <a:rPr lang="en-US" smtClean="0"/>
              <a:t>16</a:t>
            </a:fld>
            <a:endParaRPr lang="en-US" dirty="0"/>
          </a:p>
        </p:txBody>
      </p:sp>
    </p:spTree>
    <p:extLst>
      <p:ext uri="{BB962C8B-B14F-4D97-AF65-F5344CB8AC3E}">
        <p14:creationId xmlns:p14="http://schemas.microsoft.com/office/powerpoint/2010/main" val="4194830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prstClr val="black"/>
                </a:solidFill>
                <a:latin typeface="Arial" panose="020B0604020202020204" pitchFamily="34" charset="0"/>
                <a:cs typeface="Arial" panose="020B0604020202020204" pitchFamily="34" charset="0"/>
              </a:rPr>
              <a:t>Before we get started, I’d like to go over a few items so you know how to participate in today’s event: </a:t>
            </a:r>
          </a:p>
          <a:p>
            <a:pPr defTabSz="931774">
              <a:defRPr/>
            </a:pPr>
            <a:endParaRPr lang="en-US" dirty="0">
              <a:solidFill>
                <a:prstClr val="black"/>
              </a:solidFill>
              <a:latin typeface="Arial" panose="020B0604020202020204" pitchFamily="34" charset="0"/>
              <a:cs typeface="Arial" panose="020B0604020202020204" pitchFamily="34" charset="0"/>
            </a:endParaRPr>
          </a:p>
          <a:p>
            <a:pPr marL="228600" indent="-228600" defTabSz="931774">
              <a:buAutoNum type="arabicPeriod"/>
              <a:defRPr/>
            </a:pPr>
            <a:r>
              <a:rPr lang="en-US" dirty="0">
                <a:solidFill>
                  <a:prstClr val="black"/>
                </a:solidFill>
                <a:latin typeface="Arial" panose="020B0604020202020204" pitchFamily="34" charset="0"/>
                <a:cs typeface="Arial" panose="020B0604020202020204" pitchFamily="34" charset="0"/>
              </a:rPr>
              <a:t>Here is a screen shot of the Attendee interface.  This is what you should see on your desktop.</a:t>
            </a:r>
          </a:p>
          <a:p>
            <a:pPr marL="228600" indent="-228600" defTabSz="931774">
              <a:buAutoNum type="arabicPeriod"/>
              <a:defRPr/>
            </a:pPr>
            <a:r>
              <a:rPr lang="en-US" dirty="0">
                <a:solidFill>
                  <a:prstClr val="black"/>
                </a:solidFill>
                <a:latin typeface="Arial" panose="020B0604020202020204" pitchFamily="34" charset="0"/>
                <a:cs typeface="Arial" panose="020B0604020202020204" pitchFamily="34" charset="0"/>
              </a:rPr>
              <a:t>In the center of the screen is the GoToWebinar Viewer where you will see the presentation.</a:t>
            </a:r>
          </a:p>
          <a:p>
            <a:pPr marL="228600" indent="-228600" defTabSz="931774">
              <a:buAutoNum type="arabicPeriod" startAt="3"/>
              <a:defRPr/>
            </a:pPr>
            <a:r>
              <a:rPr lang="en-US" dirty="0">
                <a:solidFill>
                  <a:prstClr val="black"/>
                </a:solidFill>
                <a:latin typeface="Arial" panose="020B0604020202020204" pitchFamily="34" charset="0"/>
                <a:cs typeface="Arial" panose="020B0604020202020204" pitchFamily="34" charset="0"/>
              </a:rPr>
              <a:t>In the upper right hand corner is the GoToWebinar control panel where you can ask questions and select audio mode.  </a:t>
            </a:r>
          </a:p>
          <a:p>
            <a:pPr marL="228600" indent="-228600" defTabSz="931774">
              <a:buAutoNum type="arabicPeriod" startAt="3"/>
              <a:defRPr/>
            </a:pPr>
            <a:r>
              <a:rPr lang="en-US" dirty="0">
                <a:solidFill>
                  <a:prstClr val="black"/>
                </a:solidFill>
                <a:latin typeface="Arial" panose="020B0604020202020204" pitchFamily="34" charset="0"/>
                <a:cs typeface="Arial" panose="020B0604020202020204" pitchFamily="34" charset="0"/>
              </a:rPr>
              <a:t>If the Control Panel is closed you will see a slim red rectangle.  Click on the red arrow to expand the Control Panel.</a:t>
            </a:r>
          </a:p>
          <a:p>
            <a:pPr defTabSz="931774">
              <a:defRPr/>
            </a:pPr>
            <a:r>
              <a:rPr lang="en-US" dirty="0">
                <a:solidFill>
                  <a:prstClr val="black"/>
                </a:solidFill>
                <a:latin typeface="Arial" panose="020B0604020202020204" pitchFamily="34" charset="0"/>
                <a:cs typeface="Arial" panose="020B0604020202020204" pitchFamily="34" charset="0"/>
              </a:rPr>
              <a:t>5.   You will be listening to the presentation via your computer's speaker system by default.  If you prefer to join by phone, select the “Telephone” button in the audio pane and the dial-in information will be displayed.  This will place you in the “listen only” mode to hear the presentation.  </a:t>
            </a:r>
          </a:p>
          <a:p>
            <a:pPr marL="228600" indent="-228600" defTabSz="949426">
              <a:buAutoNum type="arabicPeriod" startAt="6"/>
              <a:defRPr/>
            </a:pPr>
            <a:r>
              <a:rPr lang="en-US" dirty="0">
                <a:solidFill>
                  <a:prstClr val="black"/>
                </a:solidFill>
              </a:rPr>
              <a:t>You may submit questions (via text) by typing your questions into the “Questions” pane of the control panel.  You may send in your questions at any time during the presentation.</a:t>
            </a:r>
          </a:p>
          <a:p>
            <a:pPr marL="228600" indent="-228600" defTabSz="949426">
              <a:buAutoNum type="arabicPeriod" startAt="6"/>
              <a:defRPr/>
            </a:pPr>
            <a:r>
              <a:rPr lang="en-US" b="0" dirty="0">
                <a:solidFill>
                  <a:prstClr val="black"/>
                </a:solidFill>
              </a:rPr>
              <a:t>Note:  </a:t>
            </a:r>
            <a:r>
              <a:rPr lang="en-US" dirty="0">
                <a:solidFill>
                  <a:prstClr val="black"/>
                </a:solidFill>
              </a:rPr>
              <a:t>The attendee control panel will collapse automatically when not in use.  To keep it open,  click the “View”, menu, and uncheck “Auto-hide Control Panel”.</a:t>
            </a:r>
            <a:endParaRPr lang="en-US" b="1"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966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048E97-2051-41F7-9F4A-CA0591A7C1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3936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832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907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519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832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E3095-98F5-46AC-9EEE-5954F3AD3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352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048E97-2051-41F7-9F4A-CA0591A7C1D0}" type="slidenum">
              <a:rPr lang="en-US" smtClean="0"/>
              <a:t>12</a:t>
            </a:fld>
            <a:endParaRPr lang="en-US" dirty="0"/>
          </a:p>
        </p:txBody>
      </p:sp>
    </p:spTree>
    <p:extLst>
      <p:ext uri="{BB962C8B-B14F-4D97-AF65-F5344CB8AC3E}">
        <p14:creationId xmlns:p14="http://schemas.microsoft.com/office/powerpoint/2010/main" val="3531529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A98163-10D4-40E0-B2F8-1175D35E5E0A}"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246120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1415B2-24F0-4996-A844-85989D091128}"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307712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D5C5F-5006-4285-AC58-5744840775F4}"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850001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C5FF2-7BFE-4C9D-8DB4-5B6FB5CEAF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EEF17F-3552-4F61-9FD8-DED24FDB15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93DA1F-3463-4C61-89EA-388D2BF08E86}"/>
              </a:ext>
            </a:extLst>
          </p:cNvPr>
          <p:cNvSpPr>
            <a:spLocks noGrp="1"/>
          </p:cNvSpPr>
          <p:nvPr>
            <p:ph type="dt" sz="half" idx="10"/>
          </p:nvPr>
        </p:nvSpPr>
        <p:spPr/>
        <p:txBody>
          <a:bodyPr/>
          <a:lstStyle/>
          <a:p>
            <a:fld id="{CFBE2E14-B501-4613-AFF4-A378D127BF94}" type="datetime1">
              <a:rPr lang="en-US" smtClean="0"/>
              <a:t>1/15/2020</a:t>
            </a:fld>
            <a:endParaRPr lang="en-US"/>
          </a:p>
        </p:txBody>
      </p:sp>
      <p:sp>
        <p:nvSpPr>
          <p:cNvPr id="5" name="Footer Placeholder 4">
            <a:extLst>
              <a:ext uri="{FF2B5EF4-FFF2-40B4-BE49-F238E27FC236}">
                <a16:creationId xmlns:a16="http://schemas.microsoft.com/office/drawing/2014/main" id="{91014921-140E-4EDD-83D4-01821CE81A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0C7419-A5D5-4C88-A3F8-3590E482CEBC}"/>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362490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8782E-1E1D-40EA-AEE5-86B95AA91B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F28E07-8D0D-4F6E-B353-2714B45C10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EA424B-75FA-49C0-B78F-AAFB5139E14D}"/>
              </a:ext>
            </a:extLst>
          </p:cNvPr>
          <p:cNvSpPr>
            <a:spLocks noGrp="1"/>
          </p:cNvSpPr>
          <p:nvPr>
            <p:ph type="dt" sz="half" idx="10"/>
          </p:nvPr>
        </p:nvSpPr>
        <p:spPr/>
        <p:txBody>
          <a:bodyPr/>
          <a:lstStyle/>
          <a:p>
            <a:fld id="{CD1B37C9-134F-4C2C-9A92-926211B3E08F}" type="datetime1">
              <a:rPr lang="en-US" smtClean="0"/>
              <a:t>1/15/2020</a:t>
            </a:fld>
            <a:endParaRPr lang="en-US"/>
          </a:p>
        </p:txBody>
      </p:sp>
      <p:sp>
        <p:nvSpPr>
          <p:cNvPr id="5" name="Footer Placeholder 4">
            <a:extLst>
              <a:ext uri="{FF2B5EF4-FFF2-40B4-BE49-F238E27FC236}">
                <a16:creationId xmlns:a16="http://schemas.microsoft.com/office/drawing/2014/main" id="{6642B2A3-623C-4BCA-8D6B-8901FE0F4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BB873-8CEA-4C9F-83D7-1910F80F7548}"/>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370244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810F7-1A43-48F0-AB46-758EE982B2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60EF0D-77F3-4C4D-80CA-4529E159F8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000B65-242D-4A41-A643-B841BF5600DA}"/>
              </a:ext>
            </a:extLst>
          </p:cNvPr>
          <p:cNvSpPr>
            <a:spLocks noGrp="1"/>
          </p:cNvSpPr>
          <p:nvPr>
            <p:ph type="dt" sz="half" idx="10"/>
          </p:nvPr>
        </p:nvSpPr>
        <p:spPr/>
        <p:txBody>
          <a:bodyPr/>
          <a:lstStyle/>
          <a:p>
            <a:fld id="{A4C60EAE-AC9D-446A-8C81-466A55A3BFC5}" type="datetime1">
              <a:rPr lang="en-US" smtClean="0"/>
              <a:t>1/15/2020</a:t>
            </a:fld>
            <a:endParaRPr lang="en-US"/>
          </a:p>
        </p:txBody>
      </p:sp>
      <p:sp>
        <p:nvSpPr>
          <p:cNvPr id="5" name="Footer Placeholder 4">
            <a:extLst>
              <a:ext uri="{FF2B5EF4-FFF2-40B4-BE49-F238E27FC236}">
                <a16:creationId xmlns:a16="http://schemas.microsoft.com/office/drawing/2014/main" id="{EA46FD2B-1F47-4785-89D1-9D16BBEC1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1B91D-B757-4D9F-BA56-72C50B1F0570}"/>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46025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6B673-955B-4D73-A4C0-DD89A247BE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5D3622-5BB9-4040-81C9-EFC42A4700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94B8B0-F14F-475B-A45D-406EB77E256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6C7E6A-3C3A-4B3E-AC48-477F8B2E39CA}"/>
              </a:ext>
            </a:extLst>
          </p:cNvPr>
          <p:cNvSpPr>
            <a:spLocks noGrp="1"/>
          </p:cNvSpPr>
          <p:nvPr>
            <p:ph type="dt" sz="half" idx="10"/>
          </p:nvPr>
        </p:nvSpPr>
        <p:spPr/>
        <p:txBody>
          <a:bodyPr/>
          <a:lstStyle/>
          <a:p>
            <a:fld id="{55C24442-0E25-4202-AD11-963C02930A33}" type="datetime1">
              <a:rPr lang="en-US" smtClean="0"/>
              <a:t>1/15/2020</a:t>
            </a:fld>
            <a:endParaRPr lang="en-US"/>
          </a:p>
        </p:txBody>
      </p:sp>
      <p:sp>
        <p:nvSpPr>
          <p:cNvPr id="6" name="Footer Placeholder 5">
            <a:extLst>
              <a:ext uri="{FF2B5EF4-FFF2-40B4-BE49-F238E27FC236}">
                <a16:creationId xmlns:a16="http://schemas.microsoft.com/office/drawing/2014/main" id="{3300AA48-F832-49BF-992C-4837F62943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6E88E5-67F0-4399-B375-833982468B45}"/>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49917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17475-63CA-4915-8049-FF1A7E0D81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85ECBD-09EF-4184-9D8E-77744EB633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F5BC49-6D67-4253-A114-ADA7D42A1F7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5E1746-398E-4396-82B9-871F105AA2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9E4AEB-264E-46D1-ADD4-350DB58438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0D7A3E-F8A5-4674-8E1E-EA2639BA2BBA}"/>
              </a:ext>
            </a:extLst>
          </p:cNvPr>
          <p:cNvSpPr>
            <a:spLocks noGrp="1"/>
          </p:cNvSpPr>
          <p:nvPr>
            <p:ph type="dt" sz="half" idx="10"/>
          </p:nvPr>
        </p:nvSpPr>
        <p:spPr/>
        <p:txBody>
          <a:bodyPr/>
          <a:lstStyle/>
          <a:p>
            <a:fld id="{6D557835-EF85-4724-BA6C-B4D74A89BB6D}" type="datetime1">
              <a:rPr lang="en-US" smtClean="0"/>
              <a:t>1/15/2020</a:t>
            </a:fld>
            <a:endParaRPr lang="en-US"/>
          </a:p>
        </p:txBody>
      </p:sp>
      <p:sp>
        <p:nvSpPr>
          <p:cNvPr id="8" name="Footer Placeholder 7">
            <a:extLst>
              <a:ext uri="{FF2B5EF4-FFF2-40B4-BE49-F238E27FC236}">
                <a16:creationId xmlns:a16="http://schemas.microsoft.com/office/drawing/2014/main" id="{E365A8A4-D1C1-4970-94B5-E93061745F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CAB3A6-57B2-4124-9ECA-AE28DFA88460}"/>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4157975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A2B93-DF22-4D4C-B6A8-077AE313D6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3829AB-7B06-4291-A626-E61854A706E4}"/>
              </a:ext>
            </a:extLst>
          </p:cNvPr>
          <p:cNvSpPr>
            <a:spLocks noGrp="1"/>
          </p:cNvSpPr>
          <p:nvPr>
            <p:ph type="dt" sz="half" idx="10"/>
          </p:nvPr>
        </p:nvSpPr>
        <p:spPr/>
        <p:txBody>
          <a:bodyPr/>
          <a:lstStyle/>
          <a:p>
            <a:fld id="{7DE4352D-8F92-4F7C-A5BE-58E89B891332}" type="datetime1">
              <a:rPr lang="en-US" smtClean="0"/>
              <a:t>1/15/2020</a:t>
            </a:fld>
            <a:endParaRPr lang="en-US"/>
          </a:p>
        </p:txBody>
      </p:sp>
      <p:sp>
        <p:nvSpPr>
          <p:cNvPr id="4" name="Footer Placeholder 3">
            <a:extLst>
              <a:ext uri="{FF2B5EF4-FFF2-40B4-BE49-F238E27FC236}">
                <a16:creationId xmlns:a16="http://schemas.microsoft.com/office/drawing/2014/main" id="{51DD4759-0DDA-4651-8206-3B603404D2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B39E98-C679-4203-A698-D3F9711B7F44}"/>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3516953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D6C415-93FF-4B01-BFEB-0A8F5721ABDE}"/>
              </a:ext>
            </a:extLst>
          </p:cNvPr>
          <p:cNvSpPr>
            <a:spLocks noGrp="1"/>
          </p:cNvSpPr>
          <p:nvPr>
            <p:ph type="dt" sz="half" idx="10"/>
          </p:nvPr>
        </p:nvSpPr>
        <p:spPr/>
        <p:txBody>
          <a:bodyPr/>
          <a:lstStyle/>
          <a:p>
            <a:fld id="{1C3332FB-614D-4945-BCD9-FC1209EB1F48}" type="datetime1">
              <a:rPr lang="en-US" smtClean="0"/>
              <a:t>1/15/2020</a:t>
            </a:fld>
            <a:endParaRPr lang="en-US"/>
          </a:p>
        </p:txBody>
      </p:sp>
      <p:sp>
        <p:nvSpPr>
          <p:cNvPr id="3" name="Footer Placeholder 2">
            <a:extLst>
              <a:ext uri="{FF2B5EF4-FFF2-40B4-BE49-F238E27FC236}">
                <a16:creationId xmlns:a16="http://schemas.microsoft.com/office/drawing/2014/main" id="{910B55BF-6C2A-4AC4-95DC-64F3054FDE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6305D-A1F0-4212-9330-737BDBF87E87}"/>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2717933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1B51F-91AE-433F-A204-8D627F927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00CC1-C088-416C-8674-0012265702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84054C-BE0A-439E-B1AB-B210DF27A2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BBF4FD-8B40-4C35-8838-1E4CC38171D3}"/>
              </a:ext>
            </a:extLst>
          </p:cNvPr>
          <p:cNvSpPr>
            <a:spLocks noGrp="1"/>
          </p:cNvSpPr>
          <p:nvPr>
            <p:ph type="dt" sz="half" idx="10"/>
          </p:nvPr>
        </p:nvSpPr>
        <p:spPr/>
        <p:txBody>
          <a:bodyPr/>
          <a:lstStyle/>
          <a:p>
            <a:fld id="{21D9FC85-FFEA-45F0-AF28-60147B75B8E9}" type="datetime1">
              <a:rPr lang="en-US" smtClean="0"/>
              <a:t>1/15/2020</a:t>
            </a:fld>
            <a:endParaRPr lang="en-US"/>
          </a:p>
        </p:txBody>
      </p:sp>
      <p:sp>
        <p:nvSpPr>
          <p:cNvPr id="6" name="Footer Placeholder 5">
            <a:extLst>
              <a:ext uri="{FF2B5EF4-FFF2-40B4-BE49-F238E27FC236}">
                <a16:creationId xmlns:a16="http://schemas.microsoft.com/office/drawing/2014/main" id="{FD247808-B632-4C55-986B-F9A300ECFA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90CF58-2B63-47CC-8C1E-3A20536B89DF}"/>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3337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1EB00-1B6D-41C5-B2CA-B51D4FC9FD5E}"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449525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639C5-A609-4443-AB16-86596BEA69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7A9D15-E195-4AFD-903F-909498EFDA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3AEB3C-5FEC-4C75-88EF-19D17FB8C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258ED7-E59A-4AD2-AE0D-36408A497C09}"/>
              </a:ext>
            </a:extLst>
          </p:cNvPr>
          <p:cNvSpPr>
            <a:spLocks noGrp="1"/>
          </p:cNvSpPr>
          <p:nvPr>
            <p:ph type="dt" sz="half" idx="10"/>
          </p:nvPr>
        </p:nvSpPr>
        <p:spPr/>
        <p:txBody>
          <a:bodyPr/>
          <a:lstStyle/>
          <a:p>
            <a:fld id="{789D1842-1C66-4506-842F-7922F6693C35}" type="datetime1">
              <a:rPr lang="en-US" smtClean="0"/>
              <a:t>1/15/2020</a:t>
            </a:fld>
            <a:endParaRPr lang="en-US"/>
          </a:p>
        </p:txBody>
      </p:sp>
      <p:sp>
        <p:nvSpPr>
          <p:cNvPr id="6" name="Footer Placeholder 5">
            <a:extLst>
              <a:ext uri="{FF2B5EF4-FFF2-40B4-BE49-F238E27FC236}">
                <a16:creationId xmlns:a16="http://schemas.microsoft.com/office/drawing/2014/main" id="{3DDCA0AB-B7C6-4184-9593-D9BEDE315F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964C98-627A-4A07-8256-78512496193B}"/>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88793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F45E-4E96-43C6-AF6D-2A87C921BD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7B8F45-972C-4204-A3F8-2199DD5F7B1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7E5C5-8682-4442-8A04-5F51D05108D9}"/>
              </a:ext>
            </a:extLst>
          </p:cNvPr>
          <p:cNvSpPr>
            <a:spLocks noGrp="1"/>
          </p:cNvSpPr>
          <p:nvPr>
            <p:ph type="dt" sz="half" idx="10"/>
          </p:nvPr>
        </p:nvSpPr>
        <p:spPr/>
        <p:txBody>
          <a:bodyPr/>
          <a:lstStyle/>
          <a:p>
            <a:fld id="{4E1DAA37-1417-4B09-B429-5A0D5AF12DC1}" type="datetime1">
              <a:rPr lang="en-US" smtClean="0"/>
              <a:t>1/15/2020</a:t>
            </a:fld>
            <a:endParaRPr lang="en-US"/>
          </a:p>
        </p:txBody>
      </p:sp>
      <p:sp>
        <p:nvSpPr>
          <p:cNvPr id="5" name="Footer Placeholder 4">
            <a:extLst>
              <a:ext uri="{FF2B5EF4-FFF2-40B4-BE49-F238E27FC236}">
                <a16:creationId xmlns:a16="http://schemas.microsoft.com/office/drawing/2014/main" id="{3A1E9501-1B46-4E0C-9B03-D73CBB4D58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0E7E95-42D9-4788-B135-99F8AE7B667E}"/>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16757133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B45041-821D-4A2A-9AB5-4542830C8E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AEFFF5-79E6-43B2-AF6A-D77F82EF09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1B424-F3B8-4C0F-897E-F834E4D69FF7}"/>
              </a:ext>
            </a:extLst>
          </p:cNvPr>
          <p:cNvSpPr>
            <a:spLocks noGrp="1"/>
          </p:cNvSpPr>
          <p:nvPr>
            <p:ph type="dt" sz="half" idx="10"/>
          </p:nvPr>
        </p:nvSpPr>
        <p:spPr/>
        <p:txBody>
          <a:bodyPr/>
          <a:lstStyle/>
          <a:p>
            <a:fld id="{675FF366-75D4-40EB-96EB-D1351B97DC28}" type="datetime1">
              <a:rPr lang="en-US" smtClean="0"/>
              <a:t>1/15/2020</a:t>
            </a:fld>
            <a:endParaRPr lang="en-US"/>
          </a:p>
        </p:txBody>
      </p:sp>
      <p:sp>
        <p:nvSpPr>
          <p:cNvPr id="5" name="Footer Placeholder 4">
            <a:extLst>
              <a:ext uri="{FF2B5EF4-FFF2-40B4-BE49-F238E27FC236}">
                <a16:creationId xmlns:a16="http://schemas.microsoft.com/office/drawing/2014/main" id="{D84A719F-2862-4E2A-AFF1-4D28DADDA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DF3E1-E72C-4EC3-BAAF-1CBF80B78165}"/>
              </a:ext>
            </a:extLst>
          </p:cNvPr>
          <p:cNvSpPr>
            <a:spLocks noGrp="1"/>
          </p:cNvSpPr>
          <p:nvPr>
            <p:ph type="sldNum" sz="quarter" idx="12"/>
          </p:nvPr>
        </p:nvSpPr>
        <p:spPr/>
        <p:txBody>
          <a:bodyPr/>
          <a:lstStyle/>
          <a:p>
            <a:fld id="{8E90DDF7-388F-4576-A9B9-279E89B03020}" type="slidenum">
              <a:rPr lang="en-US" smtClean="0"/>
              <a:t>‹#›</a:t>
            </a:fld>
            <a:endParaRPr lang="en-US"/>
          </a:p>
        </p:txBody>
      </p:sp>
    </p:spTree>
    <p:extLst>
      <p:ext uri="{BB962C8B-B14F-4D97-AF65-F5344CB8AC3E}">
        <p14:creationId xmlns:p14="http://schemas.microsoft.com/office/powerpoint/2010/main" val="5889581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F807F6-5BFC-4245-AA50-1EC3F7110788}"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0428067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76AB7-D098-493B-AB6B-8F44560FFE65}"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5219884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9A2F7C-870E-43BE-A29C-E30D83D2BE6A}"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679472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525014-0117-4AC6-B57C-E49C7CF4715B}" type="datetime1">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8315451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8FEFB1-F460-4FC7-AF19-4CA5531AAC97}" type="datetime1">
              <a:rPr lang="en-US" smtClean="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0941488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102B34-9351-4B27-B129-0A4505250363}" type="datetime1">
              <a:rPr lang="en-US" smtClean="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3359633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B01E1-8F07-47F0-AA1A-B9CEDE60FB98}" type="datetime1">
              <a:rPr lang="en-US" smtClean="0"/>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26983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857FB-31DB-4520-ADAA-FA12CAB3C855}"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8167000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7868F2-94B6-46FE-A98F-D366DAE526B7}" type="datetime1">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5175497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4B55BA-6A72-41B8-8021-77EC74B1C016}" type="datetime1">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1418556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1BC316-66ED-4EEA-9909-E0690F0E740D}"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9334675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3B686A-3306-4E3B-989F-5883D184EB56}"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06118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385A5F-60BB-48BC-8466-95E7E09B7F7E}" type="datetime1">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2484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E16080-884F-4A74-A3F7-8FA9154869DF}" type="datetime1">
              <a:rPr lang="en-US" smtClean="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73352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B0C4DA-06A1-47E0-A26C-DD5ED790BE0F}" type="datetime1">
              <a:rPr lang="en-US" smtClean="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121448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A000C-8C70-4802-8FDD-BB5472691682}" type="datetime1">
              <a:rPr lang="en-US" smtClean="0"/>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90449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DE82AF-0D45-4AAC-9F6E-55071A717C94}" type="datetime1">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3341684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AFDBC7-4E42-43B8-B366-7BB9C9726CD0}" type="datetime1">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3E898-611C-4017-92F8-F5698CA6AA1E}" type="slidenum">
              <a:rPr lang="en-US" smtClean="0"/>
              <a:t>‹#›</a:t>
            </a:fld>
            <a:endParaRPr lang="en-US" dirty="0"/>
          </a:p>
        </p:txBody>
      </p:sp>
    </p:spTree>
    <p:extLst>
      <p:ext uri="{BB962C8B-B14F-4D97-AF65-F5344CB8AC3E}">
        <p14:creationId xmlns:p14="http://schemas.microsoft.com/office/powerpoint/2010/main" val="92794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EC1C2-42B7-4537-A652-B7BB4C7BD826}" type="datetime1">
              <a:rPr lang="en-US" smtClean="0"/>
              <a:t>1/15/2020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3E898-611C-4017-92F8-F5698CA6AA1E}" type="slidenum">
              <a:rPr lang="en-US" smtClean="0"/>
              <a:t>‹#›</a:t>
            </a:fld>
            <a:endParaRPr lang="en-US" dirty="0"/>
          </a:p>
        </p:txBody>
      </p:sp>
    </p:spTree>
    <p:extLst>
      <p:ext uri="{BB962C8B-B14F-4D97-AF65-F5344CB8AC3E}">
        <p14:creationId xmlns:p14="http://schemas.microsoft.com/office/powerpoint/2010/main" val="3604715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608A9D-AB6F-4A9C-9C0B-A02D9DB82E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BE2EBA-B282-4323-A65F-31E6E6F0CE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D5A9C-9B21-4F40-B7BC-F17DECFBC5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227E7-9101-491D-8A42-A5E8AA86FDA8}" type="datetime1">
              <a:rPr lang="en-US" smtClean="0"/>
              <a:t>1/15/2020</a:t>
            </a:fld>
            <a:endParaRPr lang="en-US"/>
          </a:p>
        </p:txBody>
      </p:sp>
      <p:sp>
        <p:nvSpPr>
          <p:cNvPr id="5" name="Footer Placeholder 4">
            <a:extLst>
              <a:ext uri="{FF2B5EF4-FFF2-40B4-BE49-F238E27FC236}">
                <a16:creationId xmlns:a16="http://schemas.microsoft.com/office/drawing/2014/main" id="{06CBB722-DA4A-444D-B1C8-CC061695EE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9AE1E2-3688-4C13-8D3C-38417A958D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0DDF7-388F-4576-A9B9-279E89B03020}" type="slidenum">
              <a:rPr lang="en-US" smtClean="0"/>
              <a:t>‹#›</a:t>
            </a:fld>
            <a:endParaRPr lang="en-US"/>
          </a:p>
        </p:txBody>
      </p:sp>
    </p:spTree>
    <p:extLst>
      <p:ext uri="{BB962C8B-B14F-4D97-AF65-F5344CB8AC3E}">
        <p14:creationId xmlns:p14="http://schemas.microsoft.com/office/powerpoint/2010/main" val="32909159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92098-3CC3-49D1-9E9C-012B45EADE3C}" type="datetime1">
              <a:rPr lang="en-US" smtClean="0"/>
              <a:t>1/15/2020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17378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B908-D14B-4B79-9273-27B0AA618532}" type="slidenum">
              <a:rPr lang="en-US" smtClean="0"/>
              <a:t>‹#›</a:t>
            </a:fld>
            <a:endParaRPr lang="en-US" dirty="0"/>
          </a:p>
        </p:txBody>
      </p:sp>
    </p:spTree>
    <p:extLst>
      <p:ext uri="{BB962C8B-B14F-4D97-AF65-F5344CB8AC3E}">
        <p14:creationId xmlns:p14="http://schemas.microsoft.com/office/powerpoint/2010/main" val="38912614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A-PWEVVNOTICE@pa.gov"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www.enrollchc.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dhs.pa.gov/communitypartners/informationforadvocatesandstakeholders/mltss" TargetMode="External"/><Relationship Id="rId5" Type="http://schemas.openxmlformats.org/officeDocument/2006/relationships/hyperlink" Target="http://www.healthchoices.pa.gov/" TargetMode="External"/><Relationship Id="rId4" Type="http://schemas.openxmlformats.org/officeDocument/2006/relationships/hyperlink" Target="http://listserv.dpw.state.pa.us/oltl-community-healthchoices.htm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253"/>
            <a:ext cx="12192000" cy="6858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70359" y="449705"/>
            <a:ext cx="5851282" cy="168943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72075" y="5680535"/>
            <a:ext cx="1847850" cy="933450"/>
          </a:xfrm>
          <a:prstGeom prst="rect">
            <a:avLst/>
          </a:prstGeom>
        </p:spPr>
      </p:pic>
      <p:cxnSp>
        <p:nvCxnSpPr>
          <p:cNvPr id="10" name="Straight Connector 9"/>
          <p:cNvCxnSpPr/>
          <p:nvPr/>
        </p:nvCxnSpPr>
        <p:spPr>
          <a:xfrm flipH="1">
            <a:off x="282633" y="6424525"/>
            <a:ext cx="479644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072919" y="6424525"/>
            <a:ext cx="479644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FA1962B-A79C-4DFD-A78E-D11B5B7C6508}"/>
              </a:ext>
            </a:extLst>
          </p:cNvPr>
          <p:cNvSpPr txBox="1"/>
          <p:nvPr/>
        </p:nvSpPr>
        <p:spPr>
          <a:xfrm>
            <a:off x="7072919" y="5192785"/>
            <a:ext cx="428088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A7D7A70B-65DE-4F8A-8A1A-F1E9434185AB}"/>
              </a:ext>
            </a:extLst>
          </p:cNvPr>
          <p:cNvSpPr txBox="1"/>
          <p:nvPr/>
        </p:nvSpPr>
        <p:spPr>
          <a:xfrm>
            <a:off x="1487610" y="2934273"/>
            <a:ext cx="9198591" cy="2031325"/>
          </a:xfrm>
          <a:prstGeom prst="rect">
            <a:avLst/>
          </a:prstGeom>
          <a:noFill/>
        </p:spPr>
        <p:txBody>
          <a:bodyPr wrap="square" rtlCol="0">
            <a:spAutoFit/>
          </a:bodyPr>
          <a:lstStyle/>
          <a:p>
            <a:pPr lvl="0" algn="ctr">
              <a:defRPr/>
            </a:pPr>
            <a:r>
              <a:rPr lang="en-US" sz="3600" b="1" dirty="0">
                <a:solidFill>
                  <a:prstClr val="white"/>
                </a:solidFill>
                <a:latin typeface="Arial Black" panose="020B0A04020102020204" pitchFamily="34" charset="0"/>
              </a:rPr>
              <a:t>CHC Third Thursday Webinar</a:t>
            </a:r>
          </a:p>
          <a:p>
            <a:pPr lvl="0" algn="ctr">
              <a:defRPr/>
            </a:pPr>
            <a:endParaRPr lang="en-US" sz="3600" b="1" dirty="0">
              <a:solidFill>
                <a:prstClr val="white"/>
              </a:solidFill>
              <a:latin typeface="Arial Black" panose="020B0A04020102020204" pitchFamily="34" charset="0"/>
            </a:endParaRPr>
          </a:p>
          <a:p>
            <a:pPr lvl="0" algn="ctr">
              <a:defRPr/>
            </a:pPr>
            <a:r>
              <a:rPr lang="en-US" sz="3600" b="1" dirty="0">
                <a:solidFill>
                  <a:prstClr val="white"/>
                </a:solidFill>
                <a:latin typeface="Arial Black" panose="020B0A04020102020204" pitchFamily="34" charset="0"/>
              </a:rPr>
              <a:t>January 16, 2020</a:t>
            </a:r>
            <a:endParaRPr lang="en-US" sz="3600" dirty="0">
              <a:solidFill>
                <a:prstClr val="white"/>
              </a:solidFill>
              <a:latin typeface="Arial Black" panose="020B0A04020102020204" pitchFamily="34" charset="0"/>
            </a:endParaRPr>
          </a:p>
          <a:p>
            <a:endParaRPr lang="en-US" dirty="0"/>
          </a:p>
        </p:txBody>
      </p:sp>
    </p:spTree>
    <p:extLst>
      <p:ext uri="{BB962C8B-B14F-4D97-AF65-F5344CB8AC3E}">
        <p14:creationId xmlns:p14="http://schemas.microsoft.com/office/powerpoint/2010/main" val="2735476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CHC PHASE THREE POPULATION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3181573"/>
            <a:ext cx="11253722" cy="892552"/>
          </a:xfrm>
          <a:prstGeom prst="rect">
            <a:avLst/>
          </a:prstGeom>
          <a:noFill/>
        </p:spPr>
        <p:txBody>
          <a:bodyPr wrap="square" rtlCol="0" anchor="ctr">
            <a:spAutoFit/>
          </a:bodyPr>
          <a:lstStyle/>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aphicFrame>
        <p:nvGraphicFramePr>
          <p:cNvPr id="4" name="Table 3">
            <a:extLst>
              <a:ext uri="{FF2B5EF4-FFF2-40B4-BE49-F238E27FC236}">
                <a16:creationId xmlns:a16="http://schemas.microsoft.com/office/drawing/2014/main" id="{FA4431B0-3D70-4C4F-8DF0-35B4896E66BB}"/>
              </a:ext>
            </a:extLst>
          </p:cNvPr>
          <p:cNvGraphicFramePr>
            <a:graphicFrameLocks noGrp="1"/>
          </p:cNvGraphicFramePr>
          <p:nvPr>
            <p:extLst>
              <p:ext uri="{D42A27DB-BD31-4B8C-83A1-F6EECF244321}">
                <p14:modId xmlns:p14="http://schemas.microsoft.com/office/powerpoint/2010/main" val="3878762166"/>
              </p:ext>
            </p:extLst>
          </p:nvPr>
        </p:nvGraphicFramePr>
        <p:xfrm>
          <a:off x="2400300" y="1948018"/>
          <a:ext cx="7326335" cy="2987040"/>
        </p:xfrm>
        <a:graphic>
          <a:graphicData uri="http://schemas.openxmlformats.org/drawingml/2006/table">
            <a:tbl>
              <a:tblPr firstRow="1" firstCol="1" bandRow="1">
                <a:tableStyleId>{5C22544A-7EE6-4342-B048-85BDC9FD1C3A}</a:tableStyleId>
              </a:tblPr>
              <a:tblGrid>
                <a:gridCol w="5248905">
                  <a:extLst>
                    <a:ext uri="{9D8B030D-6E8A-4147-A177-3AD203B41FA5}">
                      <a16:colId xmlns:a16="http://schemas.microsoft.com/office/drawing/2014/main" val="558237445"/>
                    </a:ext>
                  </a:extLst>
                </a:gridCol>
                <a:gridCol w="2077430">
                  <a:extLst>
                    <a:ext uri="{9D8B030D-6E8A-4147-A177-3AD203B41FA5}">
                      <a16:colId xmlns:a16="http://schemas.microsoft.com/office/drawing/2014/main" val="2384606211"/>
                    </a:ext>
                  </a:extLst>
                </a:gridCol>
              </a:tblGrid>
              <a:tr h="182880">
                <a:tc>
                  <a:txBody>
                    <a:bodyPr/>
                    <a:lstStyle/>
                    <a:p>
                      <a:pPr marL="0" marR="0">
                        <a:spcBef>
                          <a:spcPts val="0"/>
                        </a:spcBef>
                        <a:spcAft>
                          <a:spcPts val="0"/>
                        </a:spcAft>
                      </a:pPr>
                      <a:r>
                        <a:rPr lang="en-US" sz="2800" dirty="0">
                          <a:effectLst/>
                        </a:rPr>
                        <a:t>Phase 3 Population</a:t>
                      </a:r>
                      <a:endParaRPr lang="en-US" sz="2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800" dirty="0">
                          <a:effectLst/>
                        </a:rPr>
                        <a:t>Count</a:t>
                      </a:r>
                      <a:endParaRPr lang="en-US" sz="2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504561001"/>
                  </a:ext>
                </a:extLst>
              </a:tr>
              <a:tr h="182880">
                <a:tc>
                  <a:txBody>
                    <a:bodyPr/>
                    <a:lstStyle/>
                    <a:p>
                      <a:pPr marL="0" marR="0">
                        <a:spcBef>
                          <a:spcPts val="0"/>
                        </a:spcBef>
                        <a:spcAft>
                          <a:spcPts val="0"/>
                        </a:spcAft>
                      </a:pPr>
                      <a:r>
                        <a:rPr lang="en-US" sz="2800" dirty="0">
                          <a:effectLst/>
                        </a:rPr>
                        <a:t>NFI Duals</a:t>
                      </a:r>
                      <a:endParaRPr lang="en-US" sz="2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800" dirty="0">
                          <a:effectLst/>
                        </a:rPr>
                        <a:t>99,331</a:t>
                      </a:r>
                      <a:endParaRPr lang="en-US" sz="2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024887983"/>
                  </a:ext>
                </a:extLst>
              </a:tr>
              <a:tr h="182880">
                <a:tc>
                  <a:txBody>
                    <a:bodyPr/>
                    <a:lstStyle/>
                    <a:p>
                      <a:pPr marL="0" marR="0">
                        <a:spcBef>
                          <a:spcPts val="0"/>
                        </a:spcBef>
                        <a:spcAft>
                          <a:spcPts val="0"/>
                        </a:spcAft>
                      </a:pPr>
                      <a:r>
                        <a:rPr lang="en-US" sz="2800" dirty="0">
                          <a:effectLst/>
                        </a:rPr>
                        <a:t>HCBS Duals</a:t>
                      </a:r>
                      <a:endParaRPr lang="en-US" sz="2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800" dirty="0">
                          <a:effectLst/>
                        </a:rPr>
                        <a:t>16,192</a:t>
                      </a:r>
                      <a:endParaRPr lang="en-US" sz="2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055978772"/>
                  </a:ext>
                </a:extLst>
              </a:tr>
              <a:tr h="182880">
                <a:tc>
                  <a:txBody>
                    <a:bodyPr/>
                    <a:lstStyle/>
                    <a:p>
                      <a:pPr marL="0" marR="0">
                        <a:spcBef>
                          <a:spcPts val="0"/>
                        </a:spcBef>
                        <a:spcAft>
                          <a:spcPts val="0"/>
                        </a:spcAft>
                      </a:pPr>
                      <a:r>
                        <a:rPr lang="en-US" sz="2800" dirty="0">
                          <a:effectLst/>
                        </a:rPr>
                        <a:t>HCBS Non-Duals</a:t>
                      </a:r>
                      <a:endParaRPr lang="en-US" sz="2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800" dirty="0">
                          <a:effectLst/>
                        </a:rPr>
                        <a:t>5,087</a:t>
                      </a:r>
                      <a:endParaRPr lang="en-US" sz="2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265107557"/>
                  </a:ext>
                </a:extLst>
              </a:tr>
              <a:tr h="182880">
                <a:tc>
                  <a:txBody>
                    <a:bodyPr/>
                    <a:lstStyle/>
                    <a:p>
                      <a:pPr marL="0" marR="0">
                        <a:spcBef>
                          <a:spcPts val="0"/>
                        </a:spcBef>
                        <a:spcAft>
                          <a:spcPts val="0"/>
                        </a:spcAft>
                      </a:pPr>
                      <a:r>
                        <a:rPr lang="en-US" sz="2800" dirty="0">
                          <a:effectLst/>
                        </a:rPr>
                        <a:t>LTC Duals</a:t>
                      </a:r>
                      <a:endParaRPr lang="en-US" sz="2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800" dirty="0">
                          <a:effectLst/>
                        </a:rPr>
                        <a:t>23,088</a:t>
                      </a:r>
                      <a:endParaRPr lang="en-US" sz="2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820481981"/>
                  </a:ext>
                </a:extLst>
              </a:tr>
              <a:tr h="182880">
                <a:tc>
                  <a:txBody>
                    <a:bodyPr/>
                    <a:lstStyle/>
                    <a:p>
                      <a:pPr marL="0" marR="0">
                        <a:spcBef>
                          <a:spcPts val="0"/>
                        </a:spcBef>
                        <a:spcAft>
                          <a:spcPts val="0"/>
                        </a:spcAft>
                      </a:pPr>
                      <a:r>
                        <a:rPr lang="en-US" sz="2800" dirty="0">
                          <a:effectLst/>
                        </a:rPr>
                        <a:t>LTC Non-Duals</a:t>
                      </a:r>
                      <a:endParaRPr lang="en-US" sz="2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800" dirty="0">
                          <a:effectLst/>
                        </a:rPr>
                        <a:t>1,184</a:t>
                      </a:r>
                      <a:endParaRPr lang="en-US" sz="2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738231515"/>
                  </a:ext>
                </a:extLst>
              </a:tr>
              <a:tr h="182880">
                <a:tc>
                  <a:txBody>
                    <a:bodyPr/>
                    <a:lstStyle/>
                    <a:p>
                      <a:pPr marL="0" marR="0">
                        <a:spcBef>
                          <a:spcPts val="0"/>
                        </a:spcBef>
                        <a:spcAft>
                          <a:spcPts val="0"/>
                        </a:spcAft>
                      </a:pPr>
                      <a:r>
                        <a:rPr lang="en-US" sz="2800" dirty="0">
                          <a:effectLst/>
                        </a:rPr>
                        <a:t>Grand Total</a:t>
                      </a:r>
                      <a:endParaRPr lang="en-US" sz="2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2800" dirty="0">
                          <a:effectLst/>
                        </a:rPr>
                        <a:t>144,882</a:t>
                      </a:r>
                      <a:endParaRPr lang="en-US" sz="2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139624884"/>
                  </a:ext>
                </a:extLst>
              </a:tr>
            </a:tbl>
          </a:graphicData>
        </a:graphic>
      </p:graphicFrame>
    </p:spTree>
    <p:extLst>
      <p:ext uri="{BB962C8B-B14F-4D97-AF65-F5344CB8AC3E}">
        <p14:creationId xmlns:p14="http://schemas.microsoft.com/office/powerpoint/2010/main" val="2397722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1555551" y="2925336"/>
            <a:ext cx="9198591" cy="1532627"/>
          </a:xfrm>
          <a:prstGeom prst="rect">
            <a:avLst/>
          </a:prstGeom>
        </p:spPr>
        <p:txBody>
          <a:bodyPr>
            <a:noAutofit/>
          </a:bodyPr>
          <a:lstStyle/>
          <a:p>
            <a:pPr marL="0" indent="0" algn="ctr">
              <a:lnSpc>
                <a:spcPts val="6000"/>
              </a:lnSpc>
              <a:buNone/>
            </a:pPr>
            <a:r>
              <a:rPr lang="en-US" sz="6600" b="1" spc="-150" dirty="0">
                <a:solidFill>
                  <a:srgbClr val="002060"/>
                </a:solidFill>
                <a:latin typeface="Arial Black" panose="020B0A04020102020204" pitchFamily="34" charset="0"/>
              </a:rPr>
              <a:t>CHC WAIVER RENEWAL</a:t>
            </a:r>
          </a:p>
        </p:txBody>
      </p:sp>
      <p:sp>
        <p:nvSpPr>
          <p:cNvPr id="2" name="Left Bracket 1"/>
          <p:cNvSpPr/>
          <p:nvPr/>
        </p:nvSpPr>
        <p:spPr>
          <a:xfrm>
            <a:off x="1717505"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Left Bracket 7"/>
          <p:cNvSpPr/>
          <p:nvPr/>
        </p:nvSpPr>
        <p:spPr>
          <a:xfrm flipH="1">
            <a:off x="10304143"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a:xfrm>
            <a:off x="8610600" y="614059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721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1" y="456491"/>
            <a:ext cx="8143874"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 1915c WAIVER RENEWAL</a:t>
            </a:r>
          </a:p>
        </p:txBody>
      </p:sp>
      <p:sp>
        <p:nvSpPr>
          <p:cNvPr id="12" name="Rectangle 11"/>
          <p:cNvSpPr/>
          <p:nvPr/>
        </p:nvSpPr>
        <p:spPr>
          <a:xfrm>
            <a:off x="0" y="542219"/>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44311" y="1290374"/>
            <a:ext cx="10917382" cy="4926425"/>
          </a:xfrm>
          <a:prstGeom prst="rect">
            <a:avLst/>
          </a:prstGeom>
        </p:spPr>
        <p:txBody>
          <a:bodyPr>
            <a:noAutofit/>
          </a:bodyPr>
          <a:lstStyle/>
          <a:p>
            <a:pPr marL="0" lvl="1" indent="0">
              <a:lnSpc>
                <a:spcPct val="100000"/>
              </a:lnSpc>
              <a:buNone/>
            </a:pPr>
            <a:r>
              <a:rPr lang="en-US" dirty="0">
                <a:latin typeface="+mj-lt"/>
              </a:rPr>
              <a:t>Changes in the approved renewal include:</a:t>
            </a:r>
            <a:br>
              <a:rPr lang="en-US" dirty="0">
                <a:latin typeface="+mj-lt"/>
              </a:rPr>
            </a:br>
            <a:endParaRPr lang="en-US" dirty="0">
              <a:latin typeface="+mj-lt"/>
            </a:endParaRPr>
          </a:p>
          <a:p>
            <a:pPr marL="228600" lvl="1">
              <a:lnSpc>
                <a:spcPct val="100000"/>
              </a:lnSpc>
            </a:pPr>
            <a:r>
              <a:rPr lang="en-US" dirty="0">
                <a:latin typeface="+mj-lt"/>
              </a:rPr>
              <a:t>Revised the Residential Habilitation service definition by modifying the number of hours that are defined as a day unit from a minimum of 12 hours to a minimum of 8 hours.</a:t>
            </a:r>
          </a:p>
          <a:p>
            <a:pPr marL="228600" lvl="1">
              <a:lnSpc>
                <a:spcPct val="100000"/>
              </a:lnSpc>
            </a:pPr>
            <a:endParaRPr lang="en-US" dirty="0"/>
          </a:p>
          <a:p>
            <a:pPr marL="228600" lvl="1">
              <a:lnSpc>
                <a:spcPct val="100000"/>
              </a:lnSpc>
            </a:pPr>
            <a:r>
              <a:rPr lang="en-US" dirty="0">
                <a:latin typeface="+mj-lt"/>
              </a:rPr>
              <a:t>Modified the qualifications for Service Coordinators and Service Coordinator supervisors.</a:t>
            </a:r>
          </a:p>
          <a:p>
            <a:pPr marL="0" lvl="1" indent="0">
              <a:lnSpc>
                <a:spcPct val="100000"/>
              </a:lnSpc>
              <a:buNone/>
            </a:pPr>
            <a:endParaRPr lang="en-US"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2643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1" y="456491"/>
            <a:ext cx="8143874"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 1915c WAIVER RENEWAL</a:t>
            </a:r>
          </a:p>
        </p:txBody>
      </p:sp>
      <p:sp>
        <p:nvSpPr>
          <p:cNvPr id="12" name="Rectangle 11"/>
          <p:cNvSpPr/>
          <p:nvPr/>
        </p:nvSpPr>
        <p:spPr>
          <a:xfrm>
            <a:off x="0" y="542219"/>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44311" y="1290374"/>
            <a:ext cx="10917382" cy="4926425"/>
          </a:xfrm>
          <a:prstGeom prst="rect">
            <a:avLst/>
          </a:prstGeom>
        </p:spPr>
        <p:txBody>
          <a:bodyPr>
            <a:noAutofit/>
          </a:bodyPr>
          <a:lstStyle/>
          <a:p>
            <a:pPr marL="0" lvl="1" indent="0">
              <a:lnSpc>
                <a:spcPct val="100000"/>
              </a:lnSpc>
              <a:buNone/>
            </a:pPr>
            <a:r>
              <a:rPr lang="en-US" dirty="0">
                <a:latin typeface="+mj-lt"/>
              </a:rPr>
              <a:t>Changes in the approved renewal (continued):</a:t>
            </a:r>
          </a:p>
          <a:p>
            <a:pPr marL="0" lvl="1" indent="0">
              <a:lnSpc>
                <a:spcPct val="100000"/>
              </a:lnSpc>
              <a:buNone/>
            </a:pPr>
            <a:endParaRPr lang="en-US" dirty="0">
              <a:latin typeface="+mj-lt"/>
            </a:endParaRPr>
          </a:p>
          <a:p>
            <a:pPr marL="228600" lvl="1">
              <a:lnSpc>
                <a:spcPct val="100000"/>
              </a:lnSpc>
            </a:pPr>
            <a:r>
              <a:rPr lang="en-US" dirty="0">
                <a:latin typeface="+mj-lt"/>
              </a:rPr>
              <a:t>Revised the service definitions of Job Finding, Job Coaching, Employment Skills Development, Career Assessment and Benefits Counseling.</a:t>
            </a:r>
          </a:p>
          <a:p>
            <a:pPr marL="685800" lvl="2">
              <a:lnSpc>
                <a:spcPct val="100000"/>
              </a:lnSpc>
            </a:pPr>
            <a:r>
              <a:rPr lang="en-US" sz="2400" dirty="0">
                <a:latin typeface="+mj-lt"/>
              </a:rPr>
              <a:t>Added language that Office of Vocational Rehabilitation (OVR) services are considered to not be available if OVR has not made an eligibility determination within 120 days</a:t>
            </a:r>
          </a:p>
          <a:p>
            <a:pPr marL="685800" lvl="2">
              <a:lnSpc>
                <a:spcPct val="100000"/>
              </a:lnSpc>
            </a:pPr>
            <a:r>
              <a:rPr lang="en-US" sz="2400" dirty="0">
                <a:latin typeface="+mj-lt"/>
              </a:rPr>
              <a:t>Also added language to address when employment services through the CHC waiver can be provided should OVR close the order of selection, thereby creating a waiting list for OVR services.</a:t>
            </a:r>
          </a:p>
          <a:p>
            <a:pPr marL="228600" lvl="1">
              <a:lnSpc>
                <a:spcPct val="100000"/>
              </a:lnSpc>
            </a:pPr>
            <a:endParaRPr lang="en-US" sz="2800" dirty="0">
              <a:latin typeface="+mj-lt"/>
            </a:endParaRPr>
          </a:p>
          <a:p>
            <a:pPr marL="228600" lvl="1">
              <a:lnSpc>
                <a:spcPct val="100000"/>
              </a:lnSpc>
            </a:pPr>
            <a:endParaRPr lang="en-US" sz="2800" dirty="0">
              <a:latin typeface="+mj-lt"/>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7813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1210623" y="2868805"/>
            <a:ext cx="9846066" cy="1532627"/>
          </a:xfrm>
          <a:prstGeom prst="rect">
            <a:avLst/>
          </a:prstGeom>
        </p:spPr>
        <p:txBody>
          <a:bodyPr>
            <a:noAutofit/>
          </a:bodyPr>
          <a:lstStyle/>
          <a:p>
            <a:pPr marL="0" indent="0" algn="ctr">
              <a:lnSpc>
                <a:spcPts val="6000"/>
              </a:lnSpc>
              <a:buNone/>
            </a:pPr>
            <a:r>
              <a:rPr lang="en-US" sz="5400" b="1" spc="-150" dirty="0">
                <a:solidFill>
                  <a:srgbClr val="002060"/>
                </a:solidFill>
                <a:latin typeface="Arial Black" panose="020B0A04020102020204" pitchFamily="34" charset="0"/>
              </a:rPr>
              <a:t>ELECTRONIC VISIT VERIFICATION (EVV)</a:t>
            </a:r>
          </a:p>
        </p:txBody>
      </p:sp>
      <p:sp>
        <p:nvSpPr>
          <p:cNvPr id="2" name="Left Bracket 1"/>
          <p:cNvSpPr/>
          <p:nvPr/>
        </p:nvSpPr>
        <p:spPr>
          <a:xfrm>
            <a:off x="1422389"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Left Bracket 7"/>
          <p:cNvSpPr/>
          <p:nvPr/>
        </p:nvSpPr>
        <p:spPr>
          <a:xfrm flipH="1">
            <a:off x="10513113"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4097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457686"/>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EVV IMPLEMENTATION UPDATES</a:t>
            </a:r>
          </a:p>
        </p:txBody>
      </p:sp>
      <p:sp>
        <p:nvSpPr>
          <p:cNvPr id="12" name="Rectangle 11"/>
          <p:cNvSpPr/>
          <p:nvPr/>
        </p:nvSpPr>
        <p:spPr>
          <a:xfrm>
            <a:off x="0" y="492615"/>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590550" y="1283466"/>
            <a:ext cx="10917382" cy="4446586"/>
          </a:xfrm>
          <a:prstGeom prst="rect">
            <a:avLst/>
          </a:prstGeom>
        </p:spPr>
        <p:txBody>
          <a:bodyPr>
            <a:noAutofit/>
          </a:bodyPr>
          <a:lstStyle/>
          <a:p>
            <a:r>
              <a:rPr lang="en-US" sz="2400" dirty="0">
                <a:latin typeface="+mj-lt"/>
              </a:rPr>
              <a:t>Pennsylvania’s Good Faith Effort Exemption Application was approved by the Centers for Medicare and Medicaid Services (CMS).</a:t>
            </a:r>
          </a:p>
          <a:p>
            <a:pPr marL="0" indent="0">
              <a:buNone/>
            </a:pPr>
            <a:endParaRPr lang="en-US" sz="2400" dirty="0">
              <a:latin typeface="+mj-lt"/>
            </a:endParaRPr>
          </a:p>
          <a:p>
            <a:r>
              <a:rPr lang="en-US" sz="2400" dirty="0">
                <a:latin typeface="+mj-lt"/>
              </a:rPr>
              <a:t>2020 EVV Implementation Timeline:</a:t>
            </a:r>
          </a:p>
          <a:p>
            <a:pPr lvl="1"/>
            <a:r>
              <a:rPr lang="en-US" sz="2200" b="1" dirty="0">
                <a:latin typeface="+mj-lt"/>
              </a:rPr>
              <a:t>January 1, 2020</a:t>
            </a:r>
            <a:r>
              <a:rPr lang="en-US" sz="2200" dirty="0">
                <a:latin typeface="+mj-lt"/>
              </a:rPr>
              <a:t>: All Providers must begin using EVV for Personal Care Services (PCS).</a:t>
            </a:r>
          </a:p>
          <a:p>
            <a:pPr lvl="1"/>
            <a:r>
              <a:rPr lang="en-US" sz="2200" b="1" dirty="0">
                <a:latin typeface="+mj-lt"/>
              </a:rPr>
              <a:t>January 2020 – March 2020</a:t>
            </a:r>
            <a:r>
              <a:rPr lang="en-US" sz="2200" dirty="0">
                <a:latin typeface="+mj-lt"/>
              </a:rPr>
              <a:t>: All Providers must complete system integration activities with the DHS Aggregator for fee-for-service programs or </a:t>
            </a:r>
            <a:r>
              <a:rPr lang="en-US" sz="2200" dirty="0" err="1">
                <a:latin typeface="+mj-lt"/>
              </a:rPr>
              <a:t>HHAeXchange</a:t>
            </a:r>
            <a:r>
              <a:rPr lang="en-US" sz="2200" dirty="0">
                <a:latin typeface="+mj-lt"/>
              </a:rPr>
              <a:t> in CHC.</a:t>
            </a:r>
          </a:p>
          <a:p>
            <a:pPr lvl="1"/>
            <a:r>
              <a:rPr lang="en-US" sz="2200" dirty="0">
                <a:latin typeface="+mj-lt"/>
              </a:rPr>
              <a:t>Providers who cannot complete integration activities by March 31, 2020 must submit an extension request documenting the reasons for delay no later than February 1, 2020.  </a:t>
            </a:r>
          </a:p>
          <a:p>
            <a:pPr lvl="1"/>
            <a:r>
              <a:rPr lang="en-US" sz="2200" dirty="0">
                <a:latin typeface="+mj-lt"/>
              </a:rPr>
              <a:t>Providers will need to complete the extension form found on the EVV website and email the completed form to </a:t>
            </a:r>
            <a:r>
              <a:rPr lang="en-US" sz="2200" u="sng" dirty="0">
                <a:latin typeface="+mj-lt"/>
                <a:hlinkClick r:id="rId3"/>
              </a:rPr>
              <a:t>RA-PWEVVNOTICE@pa.gov</a:t>
            </a:r>
            <a:r>
              <a:rPr lang="en-US" sz="2200" u="sng" dirty="0">
                <a:latin typeface="+mj-lt"/>
              </a:rPr>
              <a:t>.</a:t>
            </a:r>
            <a:r>
              <a:rPr lang="en-US" sz="2200" dirty="0">
                <a:latin typeface="+mj-lt"/>
              </a:rPr>
              <a:t> </a:t>
            </a:r>
          </a:p>
          <a:p>
            <a:pPr lvl="1"/>
            <a:r>
              <a:rPr lang="en-US" sz="2200" b="1" dirty="0">
                <a:latin typeface="+mj-lt"/>
              </a:rPr>
              <a:t>Starting July 1, 2020</a:t>
            </a:r>
            <a:r>
              <a:rPr lang="en-US" sz="2200" dirty="0">
                <a:latin typeface="+mj-lt"/>
              </a:rPr>
              <a:t>: Claims submitted for Personal Care Services without a matching EVV visit will be denied. </a:t>
            </a:r>
          </a:p>
          <a:p>
            <a:pPr marL="0" lvl="1" indent="0">
              <a:lnSpc>
                <a:spcPct val="100000"/>
              </a:lnSpc>
              <a:buNone/>
            </a:pPr>
            <a:endParaRPr lang="en-US"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495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425116"/>
            <a:ext cx="8143874" cy="768205"/>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 RESOURCE INFORMATION</a:t>
            </a:r>
          </a:p>
        </p:txBody>
      </p:sp>
      <p:sp>
        <p:nvSpPr>
          <p:cNvPr id="12" name="Rectangle 11"/>
          <p:cNvSpPr/>
          <p:nvPr/>
        </p:nvSpPr>
        <p:spPr>
          <a:xfrm>
            <a:off x="0" y="481263"/>
            <a:ext cx="276225" cy="368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5"/>
          <p:cNvSpPr>
            <a:spLocks noGrp="1"/>
          </p:cNvSpPr>
          <p:nvPr>
            <p:ph sz="quarter" idx="4294967295"/>
          </p:nvPr>
        </p:nvSpPr>
        <p:spPr>
          <a:xfrm>
            <a:off x="590551" y="1206305"/>
            <a:ext cx="10877006" cy="5250509"/>
          </a:xfrm>
          <a:prstGeom prst="rect">
            <a:avLst/>
          </a:prstGeom>
        </p:spPr>
        <p:txBody>
          <a:bodyPr>
            <a:noAutofit/>
          </a:bodyPr>
          <a:lstStyle/>
          <a:p>
            <a:pPr marL="0" indent="0">
              <a:lnSpc>
                <a:spcPct val="100000"/>
              </a:lnSpc>
              <a:spcBef>
                <a:spcPts val="2400"/>
              </a:spcBef>
              <a:buNone/>
            </a:pPr>
            <a:r>
              <a:rPr lang="en-US" sz="2000" b="1" dirty="0">
                <a:latin typeface="+mj-lt"/>
              </a:rPr>
              <a:t>CHC LISTSERV // STAY INFORMED:  </a:t>
            </a:r>
            <a:r>
              <a:rPr lang="en-US" sz="2000" b="1" dirty="0">
                <a:solidFill>
                  <a:srgbClr val="569FD3"/>
                </a:solidFill>
                <a:latin typeface="+mj-lt"/>
                <a:hlinkClick r:id="rId4"/>
              </a:rPr>
              <a:t>http://listserv.dpw.state.pa.us/oltl-community-healthchoices.html</a:t>
            </a:r>
            <a:r>
              <a:rPr lang="en-US" sz="2000" b="1" dirty="0">
                <a:solidFill>
                  <a:srgbClr val="569FD3"/>
                </a:solidFill>
                <a:latin typeface="+mj-lt"/>
              </a:rPr>
              <a:t> </a:t>
            </a:r>
          </a:p>
          <a:p>
            <a:pPr marL="0" indent="0">
              <a:lnSpc>
                <a:spcPct val="100000"/>
              </a:lnSpc>
              <a:spcBef>
                <a:spcPts val="2400"/>
              </a:spcBef>
              <a:buNone/>
            </a:pPr>
            <a:r>
              <a:rPr lang="en-US" sz="2000" b="1" dirty="0">
                <a:latin typeface="+mj-lt"/>
              </a:rPr>
              <a:t>COMMUNITY HEALTHCHOICES WEBSITE: </a:t>
            </a:r>
            <a:r>
              <a:rPr lang="en-US" sz="2000" b="1" dirty="0">
                <a:solidFill>
                  <a:schemeClr val="accent5">
                    <a:lumMod val="75000"/>
                  </a:schemeClr>
                </a:solidFill>
                <a:latin typeface="+mj-lt"/>
                <a:hlinkClick r:id="rId5"/>
              </a:rPr>
              <a:t>www.healthchoices.pa.gov</a:t>
            </a:r>
            <a:endParaRPr lang="en-US" sz="2000" b="1" dirty="0">
              <a:solidFill>
                <a:schemeClr val="accent5">
                  <a:lumMod val="75000"/>
                </a:schemeClr>
              </a:solidFill>
              <a:latin typeface="+mj-lt"/>
            </a:endParaRPr>
          </a:p>
          <a:p>
            <a:pPr marL="0" indent="0">
              <a:lnSpc>
                <a:spcPct val="100000"/>
              </a:lnSpc>
              <a:spcBef>
                <a:spcPts val="2400"/>
              </a:spcBef>
              <a:buNone/>
            </a:pPr>
            <a:r>
              <a:rPr lang="en-US" sz="2000" b="1" dirty="0">
                <a:latin typeface="+mj-lt"/>
              </a:rPr>
              <a:t>MLTSS SUBMAAC WEBSITE:  </a:t>
            </a:r>
            <a:r>
              <a:rPr lang="en-US" sz="2000" b="1" dirty="0">
                <a:solidFill>
                  <a:schemeClr val="accent5">
                    <a:lumMod val="75000"/>
                  </a:schemeClr>
                </a:solidFill>
                <a:latin typeface="+mj-lt"/>
                <a:hlinkClick r:id="rId6"/>
              </a:rPr>
              <a:t>www.dhs.pa.gov/communitypartners/informationforadvocatesandstakeholders/mltss</a:t>
            </a:r>
            <a:endParaRPr lang="en-US" sz="2000" b="1" dirty="0">
              <a:solidFill>
                <a:schemeClr val="accent5">
                  <a:lumMod val="75000"/>
                </a:schemeClr>
              </a:solidFill>
              <a:latin typeface="+mj-lt"/>
            </a:endParaRPr>
          </a:p>
          <a:p>
            <a:pPr marL="0" indent="0">
              <a:lnSpc>
                <a:spcPct val="100000"/>
              </a:lnSpc>
              <a:spcBef>
                <a:spcPts val="2400"/>
              </a:spcBef>
              <a:buNone/>
            </a:pPr>
            <a:r>
              <a:rPr lang="en-US" sz="2000" b="1" dirty="0">
                <a:latin typeface="+mj-lt"/>
              </a:rPr>
              <a:t>EMAIL COMMENTS TO</a:t>
            </a:r>
            <a:r>
              <a:rPr lang="en-US" sz="2000" b="1" dirty="0">
                <a:solidFill>
                  <a:srgbClr val="569FD3"/>
                </a:solidFill>
                <a:latin typeface="+mj-lt"/>
              </a:rPr>
              <a:t>: </a:t>
            </a:r>
            <a:r>
              <a:rPr lang="en-US" sz="2000" b="1" dirty="0">
                <a:solidFill>
                  <a:schemeClr val="accent5">
                    <a:lumMod val="75000"/>
                  </a:schemeClr>
                </a:solidFill>
                <a:latin typeface="+mj-lt"/>
              </a:rPr>
              <a:t>RA-PWCHC@pa.gov</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OLTL PROVIDER LINE: </a:t>
            </a:r>
            <a:r>
              <a:rPr lang="en-US" sz="2000" b="1" dirty="0">
                <a:solidFill>
                  <a:schemeClr val="accent5">
                    <a:lumMod val="75000"/>
                  </a:schemeClr>
                </a:solidFill>
                <a:latin typeface="+mj-lt"/>
              </a:rPr>
              <a:t>1-800-932-0939</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OLTL PARTICIPANT LINE: </a:t>
            </a:r>
            <a:r>
              <a:rPr lang="en-US" sz="2000" b="1" dirty="0">
                <a:solidFill>
                  <a:schemeClr val="accent5">
                    <a:lumMod val="75000"/>
                  </a:schemeClr>
                </a:solidFill>
                <a:latin typeface="+mj-lt"/>
              </a:rPr>
              <a:t>1-800-757-5042</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INDEPENDENT ENROLLMENT BROKER: </a:t>
            </a:r>
            <a:r>
              <a:rPr lang="en-US" sz="2000" b="1" dirty="0">
                <a:solidFill>
                  <a:schemeClr val="accent5">
                    <a:lumMod val="75000"/>
                  </a:schemeClr>
                </a:solidFill>
                <a:latin typeface="+mj-lt"/>
              </a:rPr>
              <a:t>1-844-824-3655 or (TTY 1-833-254-0690)</a:t>
            </a:r>
          </a:p>
          <a:p>
            <a:pPr marL="0" lvl="1" indent="0">
              <a:lnSpc>
                <a:spcPct val="100000"/>
              </a:lnSpc>
              <a:spcBef>
                <a:spcPts val="600"/>
              </a:spcBef>
              <a:buNone/>
            </a:pPr>
            <a:r>
              <a:rPr lang="en-US" sz="2000" b="1" dirty="0">
                <a:solidFill>
                  <a:schemeClr val="accent5">
                    <a:lumMod val="75000"/>
                  </a:schemeClr>
                </a:solidFill>
                <a:latin typeface="+mj-lt"/>
              </a:rPr>
              <a:t>				        or visit </a:t>
            </a:r>
            <a:r>
              <a:rPr lang="en-US" sz="2000" b="1" dirty="0">
                <a:solidFill>
                  <a:schemeClr val="accent5">
                    <a:lumMod val="75000"/>
                  </a:schemeClr>
                </a:solidFill>
                <a:latin typeface="+mj-lt"/>
                <a:hlinkClick r:id="rId7"/>
              </a:rPr>
              <a:t>www.enrollchc.com</a:t>
            </a:r>
            <a:endParaRPr lang="en-US" sz="2000" b="1" dirty="0">
              <a:solidFill>
                <a:schemeClr val="accent5">
                  <a:lumMod val="75000"/>
                </a:schemeClr>
              </a:solidFill>
              <a:latin typeface="+mj-lt"/>
            </a:endParaRPr>
          </a:p>
          <a:p>
            <a:pPr marL="457200" lvl="1" indent="0">
              <a:lnSpc>
                <a:spcPct val="100000"/>
              </a:lnSpc>
              <a:buNone/>
            </a:pPr>
            <a:endParaRPr lang="en-US" sz="1800" dirty="0"/>
          </a:p>
          <a:p>
            <a:pPr lvl="1"/>
            <a:endParaRPr lang="en-US" sz="1800" dirty="0"/>
          </a:p>
        </p:txBody>
      </p:sp>
      <p:sp>
        <p:nvSpPr>
          <p:cNvPr id="2" name="Slide Number Placeholder 1"/>
          <p:cNvSpPr>
            <a:spLocks noGrp="1"/>
          </p:cNvSpPr>
          <p:nvPr>
            <p:ph type="sldNum" sz="quarter" idx="12"/>
          </p:nvPr>
        </p:nvSpPr>
        <p:spPr/>
        <p:txBody>
          <a:bodyPr/>
          <a:lstStyle/>
          <a:p>
            <a:fld id="{C85EB908-D14B-4B79-9273-27B0AA618532}" type="slidenum">
              <a:rPr lang="en-US" smtClean="0"/>
              <a:t>16</a:t>
            </a:fld>
            <a:endParaRPr lang="en-US" dirty="0"/>
          </a:p>
        </p:txBody>
      </p:sp>
    </p:spTree>
    <p:extLst>
      <p:ext uri="{BB962C8B-B14F-4D97-AF65-F5344CB8AC3E}">
        <p14:creationId xmlns:p14="http://schemas.microsoft.com/office/powerpoint/2010/main" val="2441007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Content Placeholder 5"/>
          <p:cNvSpPr>
            <a:spLocks noGrp="1"/>
          </p:cNvSpPr>
          <p:nvPr>
            <p:ph sz="quarter" idx="4294967295"/>
          </p:nvPr>
        </p:nvSpPr>
        <p:spPr>
          <a:xfrm>
            <a:off x="2795415" y="4747127"/>
            <a:ext cx="5913814" cy="1217388"/>
          </a:xfrm>
          <a:prstGeom prst="rect">
            <a:avLst/>
          </a:prstGeom>
        </p:spPr>
        <p:txBody>
          <a:bodyPr>
            <a:noAutofit/>
          </a:bodyPr>
          <a:lstStyle/>
          <a:p>
            <a:pPr marL="0" indent="0" algn="ctr">
              <a:lnSpc>
                <a:spcPct val="100000"/>
              </a:lnSpc>
              <a:buNone/>
            </a:pPr>
            <a:r>
              <a:rPr lang="en-US" sz="7200" spc="-300" dirty="0">
                <a:solidFill>
                  <a:schemeClr val="accent5">
                    <a:lumMod val="75000"/>
                  </a:schemeClr>
                </a:solidFill>
                <a:latin typeface="Arial Black" panose="020B0A04020102020204" pitchFamily="34" charset="0"/>
              </a:rPr>
              <a:t>QUESTIONS</a:t>
            </a:r>
          </a:p>
        </p:txBody>
      </p:sp>
      <p:pic>
        <p:nvPicPr>
          <p:cNvPr id="8" name="Content Placeholder 4" descr="Life of an Educator: Top 10 &lt;strong&gt;questions&lt;/strong&gt; to ask yourself in 2012"/>
          <p:cNvPicPr>
            <a:picLocks noGrp="1" noChangeAspect="1"/>
          </p:cNvPicPr>
          <p:nvPr>
            <p:ph sz="quarter" idx="4294967295"/>
          </p:nvPr>
        </p:nvPicPr>
        <p:blipFill>
          <a:blip r:embed="rId3">
            <a:extLst>
              <a:ext uri="{28A0092B-C50C-407E-A947-70E740481C1C}">
                <a14:useLocalDpi xmlns:a14="http://schemas.microsoft.com/office/drawing/2010/main" val="0"/>
              </a:ext>
            </a:extLst>
          </a:blip>
          <a:stretch>
            <a:fillRect/>
          </a:stretch>
        </p:blipFill>
        <p:spPr>
          <a:xfrm>
            <a:off x="3750906" y="744294"/>
            <a:ext cx="4002833" cy="4002833"/>
          </a:xfrm>
          <a:prstGeom prst="rect">
            <a:avLst/>
          </a:prstGeom>
        </p:spPr>
      </p:pic>
      <p:sp>
        <p:nvSpPr>
          <p:cNvPr id="2" name="Slide Number Placeholder 1"/>
          <p:cNvSpPr>
            <a:spLocks noGrp="1"/>
          </p:cNvSpPr>
          <p:nvPr>
            <p:ph type="sldNum" sz="quarter" idx="12"/>
          </p:nvPr>
        </p:nvSpPr>
        <p:spPr/>
        <p:txBody>
          <a:bodyPr/>
          <a:lstStyle/>
          <a:p>
            <a:fld id="{C85EB908-D14B-4B79-9273-27B0AA618532}" type="slidenum">
              <a:rPr lang="en-US" smtClean="0"/>
              <a:t>17</a:t>
            </a:fld>
            <a:endParaRPr lang="en-US" dirty="0"/>
          </a:p>
        </p:txBody>
      </p:sp>
    </p:spTree>
    <p:extLst>
      <p:ext uri="{BB962C8B-B14F-4D97-AF65-F5344CB8AC3E}">
        <p14:creationId xmlns:p14="http://schemas.microsoft.com/office/powerpoint/2010/main" val="330550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924872"/>
          </a:xfrm>
          <a:prstGeom prst="rect">
            <a:avLst/>
          </a:prstGeom>
        </p:spPr>
        <p:txBody>
          <a:bodyPr>
            <a:noAutofit/>
          </a:bodyPr>
          <a:lstStyle/>
          <a:p>
            <a:pPr marL="0" indent="0">
              <a:lnSpc>
                <a:spcPts val="3600"/>
              </a:lnSpc>
              <a:buNone/>
            </a:pPr>
            <a:r>
              <a:rPr lang="en-US" sz="3200" b="1" dirty="0" err="1">
                <a:solidFill>
                  <a:srgbClr val="002060"/>
                </a:solidFill>
                <a:latin typeface="Arial Black" panose="020B0A04020102020204" pitchFamily="34" charset="0"/>
              </a:rPr>
              <a:t>GoToWEBINAR</a:t>
            </a:r>
            <a:r>
              <a:rPr lang="en-US" sz="3200" b="1" dirty="0">
                <a:solidFill>
                  <a:srgbClr val="002060"/>
                </a:solidFill>
                <a:latin typeface="Arial Black" panose="020B0A04020102020204" pitchFamily="34" charset="0"/>
              </a:rPr>
              <a:t> HOUSEKEEPING: What Attendees See</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Picture 5"/>
          <p:cNvPicPr>
            <a:picLocks noChangeAspect="1"/>
          </p:cNvPicPr>
          <p:nvPr/>
        </p:nvPicPr>
        <p:blipFill>
          <a:blip r:embed="rId4"/>
          <a:stretch>
            <a:fillRect/>
          </a:stretch>
        </p:blipFill>
        <p:spPr>
          <a:xfrm>
            <a:off x="677008" y="1411550"/>
            <a:ext cx="5413074" cy="4536812"/>
          </a:xfrm>
          <a:prstGeom prst="rect">
            <a:avLst/>
          </a:prstGeom>
        </p:spPr>
      </p:pic>
      <p:pic>
        <p:nvPicPr>
          <p:cNvPr id="8" name="Picture 7">
            <a:extLst>
              <a:ext uri="{FF2B5EF4-FFF2-40B4-BE49-F238E27FC236}">
                <a16:creationId xmlns:a16="http://schemas.microsoft.com/office/drawing/2014/main" id="{FE3D7DB3-1FC4-435E-8F70-285E01D10E0E}"/>
              </a:ext>
            </a:extLst>
          </p:cNvPr>
          <p:cNvPicPr>
            <a:picLocks noChangeAspect="1"/>
          </p:cNvPicPr>
          <p:nvPr/>
        </p:nvPicPr>
        <p:blipFill>
          <a:blip r:embed="rId5"/>
          <a:stretch>
            <a:fillRect/>
          </a:stretch>
        </p:blipFill>
        <p:spPr>
          <a:xfrm>
            <a:off x="6480663" y="1551701"/>
            <a:ext cx="4457699" cy="3959184"/>
          </a:xfrm>
          <a:prstGeom prst="rect">
            <a:avLst/>
          </a:prstGeom>
        </p:spPr>
      </p:pic>
    </p:spTree>
    <p:extLst>
      <p:ext uri="{BB962C8B-B14F-4D97-AF65-F5344CB8AC3E}">
        <p14:creationId xmlns:p14="http://schemas.microsoft.com/office/powerpoint/2010/main" val="3460950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1" y="1052840"/>
            <a:ext cx="8143874"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AGENDA</a:t>
            </a:r>
          </a:p>
        </p:txBody>
      </p:sp>
      <p:sp>
        <p:nvSpPr>
          <p:cNvPr id="12" name="Rectangle 11"/>
          <p:cNvSpPr/>
          <p:nvPr/>
        </p:nvSpPr>
        <p:spPr>
          <a:xfrm>
            <a:off x="0" y="1138568"/>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665018" y="1727201"/>
            <a:ext cx="10917382" cy="4446586"/>
          </a:xfrm>
          <a:prstGeom prst="rect">
            <a:avLst/>
          </a:prstGeom>
        </p:spPr>
        <p:txBody>
          <a:bodyPr>
            <a:noAutofit/>
          </a:bodyPr>
          <a:lstStyle/>
          <a:p>
            <a:pPr marL="228600" lvl="1">
              <a:lnSpc>
                <a:spcPct val="100000"/>
              </a:lnSpc>
            </a:pPr>
            <a:r>
              <a:rPr lang="en-US" dirty="0">
                <a:latin typeface="+mj-lt"/>
              </a:rPr>
              <a:t>Community </a:t>
            </a:r>
            <a:r>
              <a:rPr lang="en-US" dirty="0" err="1">
                <a:latin typeface="+mj-lt"/>
              </a:rPr>
              <a:t>HealthChoices</a:t>
            </a:r>
            <a:r>
              <a:rPr lang="en-US" dirty="0">
                <a:latin typeface="+mj-lt"/>
              </a:rPr>
              <a:t> (CHC) Implementation Updates</a:t>
            </a:r>
          </a:p>
          <a:p>
            <a:pPr marL="228600" lvl="1">
              <a:lnSpc>
                <a:spcPct val="100000"/>
              </a:lnSpc>
            </a:pPr>
            <a:r>
              <a:rPr lang="en-US" dirty="0">
                <a:latin typeface="+mj-lt"/>
              </a:rPr>
              <a:t>CHC Waiver Renewal</a:t>
            </a:r>
          </a:p>
          <a:p>
            <a:pPr marL="228600" lvl="1">
              <a:lnSpc>
                <a:spcPct val="100000"/>
              </a:lnSpc>
            </a:pPr>
            <a:r>
              <a:rPr lang="en-US" dirty="0">
                <a:latin typeface="+mj-lt"/>
              </a:rPr>
              <a:t>Electronic Visit Verification (EVV) Update</a:t>
            </a: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852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1774210" y="3303024"/>
            <a:ext cx="8748214" cy="1532627"/>
          </a:xfrm>
          <a:prstGeom prst="rect">
            <a:avLst/>
          </a:prstGeom>
        </p:spPr>
        <p:txBody>
          <a:bodyPr>
            <a:noAutofit/>
          </a:bodyPr>
          <a:lstStyle/>
          <a:p>
            <a:pPr marL="0" indent="0" algn="ctr">
              <a:lnSpc>
                <a:spcPts val="6000"/>
              </a:lnSpc>
              <a:buNone/>
            </a:pPr>
            <a:r>
              <a:rPr lang="en-US" sz="6600" b="1" spc="-150" dirty="0">
                <a:solidFill>
                  <a:srgbClr val="002060"/>
                </a:solidFill>
                <a:latin typeface="Arial Black" panose="020B0A04020102020204" pitchFamily="34" charset="0"/>
              </a:rPr>
              <a:t>CHC UPDATES</a:t>
            </a:r>
          </a:p>
        </p:txBody>
      </p:sp>
      <p:sp>
        <p:nvSpPr>
          <p:cNvPr id="2" name="Left Bracket 1"/>
          <p:cNvSpPr/>
          <p:nvPr/>
        </p:nvSpPr>
        <p:spPr>
          <a:xfrm>
            <a:off x="1717505"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Left Bracket 7"/>
          <p:cNvSpPr/>
          <p:nvPr/>
        </p:nvSpPr>
        <p:spPr>
          <a:xfrm flipH="1">
            <a:off x="10304143"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p:cNvSpPr>
            <a:spLocks noGrp="1"/>
          </p:cNvSpPr>
          <p:nvPr>
            <p:ph type="sldNum" sz="quarter" idx="12"/>
          </p:nvPr>
        </p:nvSpPr>
        <p:spPr>
          <a:xfrm>
            <a:off x="8610600" y="614059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0457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1052840"/>
            <a:ext cx="957690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PRIORITIES THROUGH IMPLEMENTATION</a:t>
            </a:r>
          </a:p>
        </p:txBody>
      </p:sp>
      <p:sp>
        <p:nvSpPr>
          <p:cNvPr id="12" name="Rectangle 11"/>
          <p:cNvSpPr/>
          <p:nvPr/>
        </p:nvSpPr>
        <p:spPr>
          <a:xfrm>
            <a:off x="0" y="1052841"/>
            <a:ext cx="276225" cy="4450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Content Placeholder 5"/>
          <p:cNvSpPr>
            <a:spLocks noGrp="1"/>
          </p:cNvSpPr>
          <p:nvPr>
            <p:ph sz="quarter" idx="4294967295"/>
          </p:nvPr>
        </p:nvSpPr>
        <p:spPr>
          <a:xfrm>
            <a:off x="705394" y="2233611"/>
            <a:ext cx="10877006" cy="2795589"/>
          </a:xfrm>
          <a:prstGeom prst="rect">
            <a:avLst/>
          </a:prstGeom>
        </p:spPr>
        <p:txBody>
          <a:bodyPr>
            <a:noAutofit/>
          </a:bodyPr>
          <a:lstStyle/>
          <a:p>
            <a:pPr marL="0" indent="0">
              <a:buNone/>
            </a:pPr>
            <a:r>
              <a:rPr lang="en-US" sz="2000" b="1" dirty="0">
                <a:solidFill>
                  <a:srgbClr val="569FD3"/>
                </a:solidFill>
                <a:latin typeface="Arial Black" panose="020B0A04020102020204" pitchFamily="34" charset="0"/>
              </a:rPr>
              <a:t>ESSENTIAL PRIORITIES</a:t>
            </a:r>
          </a:p>
          <a:p>
            <a:pPr marL="0" lvl="1">
              <a:lnSpc>
                <a:spcPct val="100000"/>
              </a:lnSpc>
            </a:pPr>
            <a:r>
              <a:rPr lang="en-US" sz="1800" dirty="0">
                <a:latin typeface="+mj-lt"/>
              </a:rPr>
              <a:t>No interruption in participant services</a:t>
            </a:r>
          </a:p>
          <a:p>
            <a:pPr marL="0" lvl="1">
              <a:lnSpc>
                <a:spcPct val="100000"/>
              </a:lnSpc>
            </a:pPr>
            <a:r>
              <a:rPr lang="en-US" sz="1800" dirty="0">
                <a:latin typeface="+mj-lt"/>
              </a:rPr>
              <a:t>No interruption in provider payment</a:t>
            </a:r>
          </a:p>
          <a:p>
            <a:pPr marL="457200" lvl="1" indent="0">
              <a:buNone/>
            </a:pPr>
            <a:endParaRPr lang="en-US" sz="1800" dirty="0"/>
          </a:p>
          <a:p>
            <a:pPr marL="0" indent="0">
              <a:buNone/>
            </a:pPr>
            <a:r>
              <a:rPr lang="en-US" sz="2000" b="1" dirty="0">
                <a:solidFill>
                  <a:srgbClr val="569FD3"/>
                </a:solidFill>
                <a:latin typeface="Arial Black" panose="020B0A04020102020204" pitchFamily="34" charset="0"/>
              </a:rPr>
              <a:t>HOW WILL WE ENSURE NO INTERRUPTIONS?</a:t>
            </a:r>
          </a:p>
          <a:p>
            <a:pPr marL="228600" lvl="1">
              <a:lnSpc>
                <a:spcPct val="100000"/>
              </a:lnSpc>
            </a:pPr>
            <a:r>
              <a:rPr lang="en-US" sz="1800" dirty="0">
                <a:latin typeface="+mj-lt"/>
              </a:rPr>
              <a:t>Launch Indicators</a:t>
            </a:r>
          </a:p>
          <a:p>
            <a:pPr marL="228600" lvl="1">
              <a:lnSpc>
                <a:spcPct val="100000"/>
              </a:lnSpc>
            </a:pPr>
            <a:r>
              <a:rPr lang="en-US" sz="1800" dirty="0">
                <a:latin typeface="+mj-lt"/>
              </a:rPr>
              <a:t>Daily Managed Care Organization (MCO) Huddles</a:t>
            </a:r>
          </a:p>
          <a:p>
            <a:pPr marL="228600" lvl="1">
              <a:lnSpc>
                <a:spcPct val="100000"/>
              </a:lnSpc>
            </a:pPr>
            <a:r>
              <a:rPr lang="en-US" sz="1800" dirty="0">
                <a:latin typeface="+mj-lt"/>
              </a:rPr>
              <a:t>Ongoing Monitoring Reports</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6283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PHASE THREE PLAN SELECTION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3181573"/>
            <a:ext cx="11253722" cy="892552"/>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aphicFrame>
        <p:nvGraphicFramePr>
          <p:cNvPr id="4" name="Table 3">
            <a:extLst>
              <a:ext uri="{FF2B5EF4-FFF2-40B4-BE49-F238E27FC236}">
                <a16:creationId xmlns:a16="http://schemas.microsoft.com/office/drawing/2014/main" id="{87A0E489-58CC-45D3-AC61-0D8E24BCF3E7}"/>
              </a:ext>
            </a:extLst>
          </p:cNvPr>
          <p:cNvGraphicFramePr>
            <a:graphicFrameLocks noGrp="1"/>
          </p:cNvGraphicFramePr>
          <p:nvPr>
            <p:extLst>
              <p:ext uri="{D42A27DB-BD31-4B8C-83A1-F6EECF244321}">
                <p14:modId xmlns:p14="http://schemas.microsoft.com/office/powerpoint/2010/main" val="1955649308"/>
              </p:ext>
            </p:extLst>
          </p:nvPr>
        </p:nvGraphicFramePr>
        <p:xfrm>
          <a:off x="276225" y="1791559"/>
          <a:ext cx="11614642" cy="2992755"/>
        </p:xfrm>
        <a:graphic>
          <a:graphicData uri="http://schemas.openxmlformats.org/drawingml/2006/table">
            <a:tbl>
              <a:tblPr>
                <a:tableStyleId>{5C22544A-7EE6-4342-B048-85BDC9FD1C3A}</a:tableStyleId>
              </a:tblPr>
              <a:tblGrid>
                <a:gridCol w="1427884">
                  <a:extLst>
                    <a:ext uri="{9D8B030D-6E8A-4147-A177-3AD203B41FA5}">
                      <a16:colId xmlns:a16="http://schemas.microsoft.com/office/drawing/2014/main" val="3427816007"/>
                    </a:ext>
                  </a:extLst>
                </a:gridCol>
                <a:gridCol w="2031325">
                  <a:extLst>
                    <a:ext uri="{9D8B030D-6E8A-4147-A177-3AD203B41FA5}">
                      <a16:colId xmlns:a16="http://schemas.microsoft.com/office/drawing/2014/main" val="1597125364"/>
                    </a:ext>
                  </a:extLst>
                </a:gridCol>
                <a:gridCol w="2068616">
                  <a:extLst>
                    <a:ext uri="{9D8B030D-6E8A-4147-A177-3AD203B41FA5}">
                      <a16:colId xmlns:a16="http://schemas.microsoft.com/office/drawing/2014/main" val="2448598816"/>
                    </a:ext>
                  </a:extLst>
                </a:gridCol>
                <a:gridCol w="2794967">
                  <a:extLst>
                    <a:ext uri="{9D8B030D-6E8A-4147-A177-3AD203B41FA5}">
                      <a16:colId xmlns:a16="http://schemas.microsoft.com/office/drawing/2014/main" val="3150444081"/>
                    </a:ext>
                  </a:extLst>
                </a:gridCol>
                <a:gridCol w="3291850">
                  <a:extLst>
                    <a:ext uri="{9D8B030D-6E8A-4147-A177-3AD203B41FA5}">
                      <a16:colId xmlns:a16="http://schemas.microsoft.com/office/drawing/2014/main" val="4074493346"/>
                    </a:ext>
                  </a:extLst>
                </a:gridCol>
              </a:tblGrid>
              <a:tr h="231787">
                <a:tc>
                  <a:txBody>
                    <a:bodyPr/>
                    <a:lstStyle/>
                    <a:p>
                      <a:pPr algn="l" fontAlgn="b"/>
                      <a:r>
                        <a:rPr lang="en-US" sz="2400" b="1" u="none" strike="noStrike" dirty="0">
                          <a:solidFill>
                            <a:schemeClr val="bg1"/>
                          </a:solidFill>
                          <a:effectLst/>
                        </a:rPr>
                        <a:t>Region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Population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Recipients who Selected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Total Recipients Transitioning to CHC</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 of Recipients Selecting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extLst>
                  <a:ext uri="{0D108BD9-81ED-4DB2-BD59-A6C34878D82A}">
                    <a16:rowId xmlns:a16="http://schemas.microsoft.com/office/drawing/2014/main" val="1505183981"/>
                  </a:ext>
                </a:extLst>
              </a:tr>
              <a:tr h="190500">
                <a:tc rowSpan="6">
                  <a:txBody>
                    <a:bodyPr/>
                    <a:lstStyle/>
                    <a:p>
                      <a:pPr algn="ctr" fontAlgn="ctr"/>
                      <a:r>
                        <a:rPr lang="en-US" sz="2400" b="1" u="none" strike="noStrike" dirty="0">
                          <a:solidFill>
                            <a:schemeClr val="bg1"/>
                          </a:solidFill>
                          <a:effectLst/>
                        </a:rPr>
                        <a:t>Northeast</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u="none" strike="noStrike" dirty="0">
                          <a:effectLst/>
                        </a:rPr>
                        <a:t>NFI Dual</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13,149</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34,682</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37.9%</a:t>
                      </a:r>
                    </a:p>
                  </a:txBody>
                  <a:tcPr marL="9525" marR="9525" marT="9525" marB="0" anchor="ctr"/>
                </a:tc>
                <a:extLst>
                  <a:ext uri="{0D108BD9-81ED-4DB2-BD59-A6C34878D82A}">
                    <a16:rowId xmlns:a16="http://schemas.microsoft.com/office/drawing/2014/main" val="2031148808"/>
                  </a:ext>
                </a:extLst>
              </a:tr>
              <a:tr h="190500">
                <a:tc vMerge="1">
                  <a:txBody>
                    <a:bodyPr/>
                    <a:lstStyle/>
                    <a:p>
                      <a:endParaRPr lang="en-US"/>
                    </a:p>
                  </a:txBody>
                  <a:tcPr/>
                </a:tc>
                <a:tc>
                  <a:txBody>
                    <a:bodyPr/>
                    <a:lstStyle/>
                    <a:p>
                      <a:pPr algn="l" fontAlgn="b"/>
                      <a:r>
                        <a:rPr lang="en-US" sz="2400" u="none" strike="noStrike" dirty="0">
                          <a:effectLst/>
                        </a:rPr>
                        <a:t>HCBS Dual</a:t>
                      </a:r>
                      <a:endParaRPr lang="en-US" sz="2400" b="0"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3,194</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5,004</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63.8%</a:t>
                      </a:r>
                    </a:p>
                  </a:txBody>
                  <a:tcPr marL="9525" marR="9525" marT="9525" marB="0" anchor="ctr">
                    <a:solidFill>
                      <a:srgbClr val="D2DEEF"/>
                    </a:solidFill>
                  </a:tcPr>
                </a:tc>
                <a:extLst>
                  <a:ext uri="{0D108BD9-81ED-4DB2-BD59-A6C34878D82A}">
                    <a16:rowId xmlns:a16="http://schemas.microsoft.com/office/drawing/2014/main" val="7570265"/>
                  </a:ext>
                </a:extLst>
              </a:tr>
              <a:tr h="190500">
                <a:tc vMerge="1">
                  <a:txBody>
                    <a:bodyPr/>
                    <a:lstStyle/>
                    <a:p>
                      <a:endParaRPr lang="en-US"/>
                    </a:p>
                  </a:txBody>
                  <a:tcPr/>
                </a:tc>
                <a:tc>
                  <a:txBody>
                    <a:bodyPr/>
                    <a:lstStyle/>
                    <a:p>
                      <a:pPr algn="l" fontAlgn="b"/>
                      <a:r>
                        <a:rPr lang="en-US" sz="2400" u="none" strike="noStrike" dirty="0">
                          <a:effectLst/>
                        </a:rPr>
                        <a:t>HCBS Non-Dual</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818</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1,131</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72.3%</a:t>
                      </a:r>
                    </a:p>
                  </a:txBody>
                  <a:tcPr marL="9525" marR="9525" marT="9525" marB="0" anchor="ctr"/>
                </a:tc>
                <a:extLst>
                  <a:ext uri="{0D108BD9-81ED-4DB2-BD59-A6C34878D82A}">
                    <a16:rowId xmlns:a16="http://schemas.microsoft.com/office/drawing/2014/main" val="91195985"/>
                  </a:ext>
                </a:extLst>
              </a:tr>
              <a:tr h="190500">
                <a:tc vMerge="1">
                  <a:txBody>
                    <a:bodyPr/>
                    <a:lstStyle/>
                    <a:p>
                      <a:endParaRPr lang="en-US"/>
                    </a:p>
                  </a:txBody>
                  <a:tcPr/>
                </a:tc>
                <a:tc>
                  <a:txBody>
                    <a:bodyPr/>
                    <a:lstStyle/>
                    <a:p>
                      <a:pPr algn="l" fontAlgn="b"/>
                      <a:r>
                        <a:rPr lang="en-US" sz="2400" u="none" strike="noStrike" dirty="0">
                          <a:effectLst/>
                        </a:rPr>
                        <a:t>LTC Dual</a:t>
                      </a:r>
                      <a:endParaRPr lang="en-US" sz="2400" b="0"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3,230</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8,306</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38.8%</a:t>
                      </a:r>
                    </a:p>
                  </a:txBody>
                  <a:tcPr marL="9525" marR="9525" marT="9525" marB="0" anchor="ctr">
                    <a:solidFill>
                      <a:srgbClr val="D2DEEF"/>
                    </a:solidFill>
                  </a:tcPr>
                </a:tc>
                <a:extLst>
                  <a:ext uri="{0D108BD9-81ED-4DB2-BD59-A6C34878D82A}">
                    <a16:rowId xmlns:a16="http://schemas.microsoft.com/office/drawing/2014/main" val="1426944912"/>
                  </a:ext>
                </a:extLst>
              </a:tr>
              <a:tr h="190500">
                <a:tc vMerge="1">
                  <a:txBody>
                    <a:bodyPr/>
                    <a:lstStyle/>
                    <a:p>
                      <a:endParaRPr lang="en-US"/>
                    </a:p>
                  </a:txBody>
                  <a:tcPr/>
                </a:tc>
                <a:tc>
                  <a:txBody>
                    <a:bodyPr/>
                    <a:lstStyle/>
                    <a:p>
                      <a:pPr algn="l" fontAlgn="b"/>
                      <a:r>
                        <a:rPr lang="en-US" sz="2400" u="none" strike="noStrike" dirty="0">
                          <a:effectLst/>
                        </a:rPr>
                        <a:t>LTC Non-Dual</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109</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414</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26.3%</a:t>
                      </a:r>
                    </a:p>
                  </a:txBody>
                  <a:tcPr marL="9525" marR="9525" marT="9525" marB="0" anchor="ctr"/>
                </a:tc>
                <a:extLst>
                  <a:ext uri="{0D108BD9-81ED-4DB2-BD59-A6C34878D82A}">
                    <a16:rowId xmlns:a16="http://schemas.microsoft.com/office/drawing/2014/main" val="3213648155"/>
                  </a:ext>
                </a:extLst>
              </a:tr>
              <a:tr h="200025">
                <a:tc vMerge="1">
                  <a:txBody>
                    <a:bodyPr/>
                    <a:lstStyle/>
                    <a:p>
                      <a:endParaRPr lang="en-US"/>
                    </a:p>
                  </a:txBody>
                  <a:tcPr/>
                </a:tc>
                <a:tc>
                  <a:txBody>
                    <a:bodyPr/>
                    <a:lstStyle/>
                    <a:p>
                      <a:pPr algn="l" fontAlgn="b"/>
                      <a:r>
                        <a:rPr lang="en-US" sz="2400" b="1" u="none" strike="noStrike" dirty="0">
                          <a:effectLst/>
                        </a:rPr>
                        <a:t>Total</a:t>
                      </a:r>
                      <a:endParaRPr lang="en-US" sz="2400" b="1" i="0" u="none" strike="noStrike" dirty="0">
                        <a:solidFill>
                          <a:srgbClr val="000000"/>
                        </a:solidFill>
                        <a:effectLst/>
                        <a:latin typeface="Calibri" panose="020F0502020204030204" pitchFamily="34" charset="0"/>
                      </a:endParaRP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20,500</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49,537</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41.4%</a:t>
                      </a:r>
                    </a:p>
                  </a:txBody>
                  <a:tcPr marL="9525" marR="9525" marT="9525" marB="0" anchor="ctr">
                    <a:solidFill>
                      <a:srgbClr val="D2DEEF"/>
                    </a:solidFill>
                  </a:tcPr>
                </a:tc>
                <a:extLst>
                  <a:ext uri="{0D108BD9-81ED-4DB2-BD59-A6C34878D82A}">
                    <a16:rowId xmlns:a16="http://schemas.microsoft.com/office/drawing/2014/main" val="3530249391"/>
                  </a:ext>
                </a:extLst>
              </a:tr>
            </a:tbl>
          </a:graphicData>
        </a:graphic>
      </p:graphicFrame>
    </p:spTree>
    <p:extLst>
      <p:ext uri="{BB962C8B-B14F-4D97-AF65-F5344CB8AC3E}">
        <p14:creationId xmlns:p14="http://schemas.microsoft.com/office/powerpoint/2010/main" val="2277124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PHASE THREE PLAN SELECTION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3181573"/>
            <a:ext cx="11253722" cy="892552"/>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aphicFrame>
        <p:nvGraphicFramePr>
          <p:cNvPr id="4" name="Table 3">
            <a:extLst>
              <a:ext uri="{FF2B5EF4-FFF2-40B4-BE49-F238E27FC236}">
                <a16:creationId xmlns:a16="http://schemas.microsoft.com/office/drawing/2014/main" id="{87A0E489-58CC-45D3-AC61-0D8E24BCF3E7}"/>
              </a:ext>
            </a:extLst>
          </p:cNvPr>
          <p:cNvGraphicFramePr>
            <a:graphicFrameLocks noGrp="1"/>
          </p:cNvGraphicFramePr>
          <p:nvPr>
            <p:extLst>
              <p:ext uri="{D42A27DB-BD31-4B8C-83A1-F6EECF244321}">
                <p14:modId xmlns:p14="http://schemas.microsoft.com/office/powerpoint/2010/main" val="56473564"/>
              </p:ext>
            </p:extLst>
          </p:nvPr>
        </p:nvGraphicFramePr>
        <p:xfrm>
          <a:off x="280279" y="1767083"/>
          <a:ext cx="11614642" cy="2992755"/>
        </p:xfrm>
        <a:graphic>
          <a:graphicData uri="http://schemas.openxmlformats.org/drawingml/2006/table">
            <a:tbl>
              <a:tblPr>
                <a:tableStyleId>{5C22544A-7EE6-4342-B048-85BDC9FD1C3A}</a:tableStyleId>
              </a:tblPr>
              <a:tblGrid>
                <a:gridCol w="1465394">
                  <a:extLst>
                    <a:ext uri="{9D8B030D-6E8A-4147-A177-3AD203B41FA5}">
                      <a16:colId xmlns:a16="http://schemas.microsoft.com/office/drawing/2014/main" val="3427816007"/>
                    </a:ext>
                  </a:extLst>
                </a:gridCol>
                <a:gridCol w="1993815">
                  <a:extLst>
                    <a:ext uri="{9D8B030D-6E8A-4147-A177-3AD203B41FA5}">
                      <a16:colId xmlns:a16="http://schemas.microsoft.com/office/drawing/2014/main" val="1597125364"/>
                    </a:ext>
                  </a:extLst>
                </a:gridCol>
                <a:gridCol w="2068616">
                  <a:extLst>
                    <a:ext uri="{9D8B030D-6E8A-4147-A177-3AD203B41FA5}">
                      <a16:colId xmlns:a16="http://schemas.microsoft.com/office/drawing/2014/main" val="2448598816"/>
                    </a:ext>
                  </a:extLst>
                </a:gridCol>
                <a:gridCol w="2794967">
                  <a:extLst>
                    <a:ext uri="{9D8B030D-6E8A-4147-A177-3AD203B41FA5}">
                      <a16:colId xmlns:a16="http://schemas.microsoft.com/office/drawing/2014/main" val="3150444081"/>
                    </a:ext>
                  </a:extLst>
                </a:gridCol>
                <a:gridCol w="3291850">
                  <a:extLst>
                    <a:ext uri="{9D8B030D-6E8A-4147-A177-3AD203B41FA5}">
                      <a16:colId xmlns:a16="http://schemas.microsoft.com/office/drawing/2014/main" val="4074493346"/>
                    </a:ext>
                  </a:extLst>
                </a:gridCol>
              </a:tblGrid>
              <a:tr h="231787">
                <a:tc>
                  <a:txBody>
                    <a:bodyPr/>
                    <a:lstStyle/>
                    <a:p>
                      <a:pPr algn="l" fontAlgn="b"/>
                      <a:r>
                        <a:rPr lang="en-US" sz="2400" b="1" u="none" strike="noStrike" dirty="0">
                          <a:solidFill>
                            <a:schemeClr val="bg1"/>
                          </a:solidFill>
                          <a:effectLst/>
                        </a:rPr>
                        <a:t>Region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Population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Recipients who Selected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Total Recipients Transitioning to CHC</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 of Recipients Selecting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extLst>
                  <a:ext uri="{0D108BD9-81ED-4DB2-BD59-A6C34878D82A}">
                    <a16:rowId xmlns:a16="http://schemas.microsoft.com/office/drawing/2014/main" val="1505183981"/>
                  </a:ext>
                </a:extLst>
              </a:tr>
              <a:tr h="190500">
                <a:tc rowSpan="6">
                  <a:txBody>
                    <a:bodyPr/>
                    <a:lstStyle/>
                    <a:p>
                      <a:pPr algn="ctr" fontAlgn="ctr"/>
                      <a:r>
                        <a:rPr lang="en-US" sz="2400" b="1" i="0" u="none" strike="noStrike" dirty="0">
                          <a:solidFill>
                            <a:schemeClr val="bg1"/>
                          </a:solidFill>
                          <a:effectLst/>
                          <a:latin typeface="Calibri" panose="020F0502020204030204" pitchFamily="34" charset="0"/>
                        </a:rPr>
                        <a:t>Northwest</a:t>
                      </a:r>
                    </a:p>
                  </a:txBody>
                  <a:tcPr marL="9525" marR="9525" marT="9525" marB="0" anchor="ctr">
                    <a:solidFill>
                      <a:srgbClr val="5B9BD5"/>
                    </a:solidFill>
                  </a:tcPr>
                </a:tc>
                <a:tc>
                  <a:txBody>
                    <a:bodyPr/>
                    <a:lstStyle/>
                    <a:p>
                      <a:pPr algn="l" fontAlgn="b"/>
                      <a:r>
                        <a:rPr lang="en-US" sz="2400" b="0" i="0" u="none" strike="noStrike" dirty="0">
                          <a:solidFill>
                            <a:srgbClr val="000000"/>
                          </a:solidFill>
                          <a:effectLst/>
                          <a:latin typeface="Calibri" panose="020F0502020204030204" pitchFamily="34" charset="0"/>
                        </a:rPr>
                        <a:t>NFI Dual</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8,878</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18,610</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47.8%</a:t>
                      </a:r>
                    </a:p>
                  </a:txBody>
                  <a:tcPr marL="9525" marR="9525" marT="9525" marB="0" anchor="ctr"/>
                </a:tc>
                <a:extLst>
                  <a:ext uri="{0D108BD9-81ED-4DB2-BD59-A6C34878D82A}">
                    <a16:rowId xmlns:a16="http://schemas.microsoft.com/office/drawing/2014/main" val="2031148808"/>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HCBS Dual</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2,534</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3,795</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66.8%</a:t>
                      </a:r>
                    </a:p>
                  </a:txBody>
                  <a:tcPr marL="9525" marR="9525" marT="9525" marB="0" anchor="ctr">
                    <a:solidFill>
                      <a:srgbClr val="D2DEEF"/>
                    </a:solidFill>
                  </a:tcPr>
                </a:tc>
                <a:extLst>
                  <a:ext uri="{0D108BD9-81ED-4DB2-BD59-A6C34878D82A}">
                    <a16:rowId xmlns:a16="http://schemas.microsoft.com/office/drawing/2014/main" val="7570265"/>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HCBS Non-Dual</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987</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1,235</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79.9%</a:t>
                      </a:r>
                    </a:p>
                  </a:txBody>
                  <a:tcPr marL="9525" marR="9525" marT="9525" marB="0" anchor="ctr"/>
                </a:tc>
                <a:extLst>
                  <a:ext uri="{0D108BD9-81ED-4DB2-BD59-A6C34878D82A}">
                    <a16:rowId xmlns:a16="http://schemas.microsoft.com/office/drawing/2014/main" val="91195985"/>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LTC Dual</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1,630</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3,972</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41%</a:t>
                      </a:r>
                    </a:p>
                  </a:txBody>
                  <a:tcPr marL="9525" marR="9525" marT="9525" marB="0" anchor="ctr">
                    <a:solidFill>
                      <a:srgbClr val="D2DEEF"/>
                    </a:solidFill>
                  </a:tcPr>
                </a:tc>
                <a:extLst>
                  <a:ext uri="{0D108BD9-81ED-4DB2-BD59-A6C34878D82A}">
                    <a16:rowId xmlns:a16="http://schemas.microsoft.com/office/drawing/2014/main" val="1426944912"/>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LTC Non-Dual</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45</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186</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24.2%</a:t>
                      </a:r>
                    </a:p>
                  </a:txBody>
                  <a:tcPr marL="9525" marR="9525" marT="9525" marB="0" anchor="ctr"/>
                </a:tc>
                <a:extLst>
                  <a:ext uri="{0D108BD9-81ED-4DB2-BD59-A6C34878D82A}">
                    <a16:rowId xmlns:a16="http://schemas.microsoft.com/office/drawing/2014/main" val="3213648155"/>
                  </a:ext>
                </a:extLst>
              </a:tr>
              <a:tr h="200025">
                <a:tc vMerge="1">
                  <a:txBody>
                    <a:bodyPr/>
                    <a:lstStyle/>
                    <a:p>
                      <a:endParaRPr lang="en-US"/>
                    </a:p>
                  </a:txBody>
                  <a:tcPr/>
                </a:tc>
                <a:tc>
                  <a:txBody>
                    <a:bodyPr/>
                    <a:lstStyle/>
                    <a:p>
                      <a:pPr algn="l" fontAlgn="b"/>
                      <a:r>
                        <a:rPr lang="en-US" sz="2400" b="1" i="0" u="none" strike="noStrike" dirty="0">
                          <a:solidFill>
                            <a:srgbClr val="000000"/>
                          </a:solidFill>
                          <a:effectLst/>
                          <a:latin typeface="Calibri" panose="020F0502020204030204" pitchFamily="34" charset="0"/>
                        </a:rPr>
                        <a:t>Total</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14,074</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27,798</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50.6%</a:t>
                      </a:r>
                    </a:p>
                  </a:txBody>
                  <a:tcPr marL="9525" marR="9525" marT="9525" marB="0" anchor="ctr">
                    <a:solidFill>
                      <a:srgbClr val="D2DEEF"/>
                    </a:solidFill>
                  </a:tcPr>
                </a:tc>
                <a:extLst>
                  <a:ext uri="{0D108BD9-81ED-4DB2-BD59-A6C34878D82A}">
                    <a16:rowId xmlns:a16="http://schemas.microsoft.com/office/drawing/2014/main" val="3530249391"/>
                  </a:ext>
                </a:extLst>
              </a:tr>
            </a:tbl>
          </a:graphicData>
        </a:graphic>
      </p:graphicFrame>
    </p:spTree>
    <p:extLst>
      <p:ext uri="{BB962C8B-B14F-4D97-AF65-F5344CB8AC3E}">
        <p14:creationId xmlns:p14="http://schemas.microsoft.com/office/powerpoint/2010/main" val="3432702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PHASE THREE PLAN SELECTION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3181573"/>
            <a:ext cx="11253722" cy="892552"/>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aphicFrame>
        <p:nvGraphicFramePr>
          <p:cNvPr id="4" name="Table 3">
            <a:extLst>
              <a:ext uri="{FF2B5EF4-FFF2-40B4-BE49-F238E27FC236}">
                <a16:creationId xmlns:a16="http://schemas.microsoft.com/office/drawing/2014/main" id="{87A0E489-58CC-45D3-AC61-0D8E24BCF3E7}"/>
              </a:ext>
            </a:extLst>
          </p:cNvPr>
          <p:cNvGraphicFramePr>
            <a:graphicFrameLocks noGrp="1"/>
          </p:cNvGraphicFramePr>
          <p:nvPr>
            <p:extLst>
              <p:ext uri="{D42A27DB-BD31-4B8C-83A1-F6EECF244321}">
                <p14:modId xmlns:p14="http://schemas.microsoft.com/office/powerpoint/2010/main" val="915013066"/>
              </p:ext>
            </p:extLst>
          </p:nvPr>
        </p:nvGraphicFramePr>
        <p:xfrm>
          <a:off x="280279" y="1767083"/>
          <a:ext cx="11614642" cy="2992755"/>
        </p:xfrm>
        <a:graphic>
          <a:graphicData uri="http://schemas.openxmlformats.org/drawingml/2006/table">
            <a:tbl>
              <a:tblPr>
                <a:tableStyleId>{5C22544A-7EE6-4342-B048-85BDC9FD1C3A}</a:tableStyleId>
              </a:tblPr>
              <a:tblGrid>
                <a:gridCol w="1552760">
                  <a:extLst>
                    <a:ext uri="{9D8B030D-6E8A-4147-A177-3AD203B41FA5}">
                      <a16:colId xmlns:a16="http://schemas.microsoft.com/office/drawing/2014/main" val="3427816007"/>
                    </a:ext>
                  </a:extLst>
                </a:gridCol>
                <a:gridCol w="1906449">
                  <a:extLst>
                    <a:ext uri="{9D8B030D-6E8A-4147-A177-3AD203B41FA5}">
                      <a16:colId xmlns:a16="http://schemas.microsoft.com/office/drawing/2014/main" val="1597125364"/>
                    </a:ext>
                  </a:extLst>
                </a:gridCol>
                <a:gridCol w="2068616">
                  <a:extLst>
                    <a:ext uri="{9D8B030D-6E8A-4147-A177-3AD203B41FA5}">
                      <a16:colId xmlns:a16="http://schemas.microsoft.com/office/drawing/2014/main" val="2448598816"/>
                    </a:ext>
                  </a:extLst>
                </a:gridCol>
                <a:gridCol w="2794967">
                  <a:extLst>
                    <a:ext uri="{9D8B030D-6E8A-4147-A177-3AD203B41FA5}">
                      <a16:colId xmlns:a16="http://schemas.microsoft.com/office/drawing/2014/main" val="3150444081"/>
                    </a:ext>
                  </a:extLst>
                </a:gridCol>
                <a:gridCol w="3291850">
                  <a:extLst>
                    <a:ext uri="{9D8B030D-6E8A-4147-A177-3AD203B41FA5}">
                      <a16:colId xmlns:a16="http://schemas.microsoft.com/office/drawing/2014/main" val="4074493346"/>
                    </a:ext>
                  </a:extLst>
                </a:gridCol>
              </a:tblGrid>
              <a:tr h="231787">
                <a:tc>
                  <a:txBody>
                    <a:bodyPr/>
                    <a:lstStyle/>
                    <a:p>
                      <a:pPr algn="l" fontAlgn="b"/>
                      <a:r>
                        <a:rPr lang="en-US" sz="2400" b="1" u="none" strike="noStrike">
                          <a:solidFill>
                            <a:schemeClr val="bg1"/>
                          </a:solidFill>
                          <a:effectLst/>
                        </a:rPr>
                        <a:t>Region</a:t>
                      </a:r>
                      <a:endParaRPr lang="en-US" sz="2400" b="1" i="0" u="none" strike="noStrike">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Population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Recipients who Selected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Total Recipients Transitioning to CHC</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tc>
                  <a:txBody>
                    <a:bodyPr/>
                    <a:lstStyle/>
                    <a:p>
                      <a:pPr algn="l" fontAlgn="b"/>
                      <a:r>
                        <a:rPr lang="en-US" sz="2400" b="1" u="none" strike="noStrike" dirty="0">
                          <a:solidFill>
                            <a:schemeClr val="bg1"/>
                          </a:solidFill>
                          <a:effectLst/>
                        </a:rPr>
                        <a:t>% of Recipients Selecting a Plan</a:t>
                      </a:r>
                      <a:endParaRPr lang="en-US" sz="2400" b="1" i="0" u="none" strike="noStrike" dirty="0">
                        <a:solidFill>
                          <a:schemeClr val="bg1"/>
                        </a:solidFill>
                        <a:effectLst/>
                        <a:latin typeface="Calibri" panose="020F0502020204030204" pitchFamily="34" charset="0"/>
                      </a:endParaRPr>
                    </a:p>
                  </a:txBody>
                  <a:tcPr marL="9525" marR="9525" marT="9525" marB="0" anchor="ctr">
                    <a:solidFill>
                      <a:srgbClr val="5B9BD5"/>
                    </a:solidFill>
                  </a:tcPr>
                </a:tc>
                <a:extLst>
                  <a:ext uri="{0D108BD9-81ED-4DB2-BD59-A6C34878D82A}">
                    <a16:rowId xmlns:a16="http://schemas.microsoft.com/office/drawing/2014/main" val="1505183981"/>
                  </a:ext>
                </a:extLst>
              </a:tr>
              <a:tr h="190500">
                <a:tc rowSpan="6">
                  <a:txBody>
                    <a:bodyPr/>
                    <a:lstStyle/>
                    <a:p>
                      <a:pPr algn="ctr" fontAlgn="ctr"/>
                      <a:r>
                        <a:rPr lang="en-US" sz="2400" b="1" i="0" u="none" strike="noStrike" dirty="0">
                          <a:solidFill>
                            <a:schemeClr val="bg1"/>
                          </a:solidFill>
                          <a:effectLst/>
                          <a:latin typeface="Calibri" panose="020F0502020204030204" pitchFamily="34" charset="0"/>
                        </a:rPr>
                        <a:t>Lehigh/</a:t>
                      </a:r>
                    </a:p>
                    <a:p>
                      <a:pPr algn="ctr" fontAlgn="ctr"/>
                      <a:r>
                        <a:rPr lang="en-US" sz="2400" b="1" i="0" u="none" strike="noStrike" dirty="0">
                          <a:solidFill>
                            <a:schemeClr val="bg1"/>
                          </a:solidFill>
                          <a:effectLst/>
                          <a:latin typeface="Calibri" panose="020F0502020204030204" pitchFamily="34" charset="0"/>
                        </a:rPr>
                        <a:t>Capital</a:t>
                      </a:r>
                    </a:p>
                  </a:txBody>
                  <a:tcPr marL="9525" marR="9525" marT="9525" marB="0" anchor="ctr">
                    <a:solidFill>
                      <a:srgbClr val="5B9BD5"/>
                    </a:solidFill>
                  </a:tcPr>
                </a:tc>
                <a:tc>
                  <a:txBody>
                    <a:bodyPr/>
                    <a:lstStyle/>
                    <a:p>
                      <a:pPr algn="l" fontAlgn="b"/>
                      <a:r>
                        <a:rPr lang="en-US" sz="2400" b="0" i="0" u="none" strike="noStrike" dirty="0">
                          <a:solidFill>
                            <a:srgbClr val="000000"/>
                          </a:solidFill>
                          <a:effectLst/>
                          <a:latin typeface="Calibri" panose="020F0502020204030204" pitchFamily="34" charset="0"/>
                        </a:rPr>
                        <a:t>NFI Dual</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16,750</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46,039</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36.4%</a:t>
                      </a:r>
                    </a:p>
                  </a:txBody>
                  <a:tcPr marL="9525" marR="9525" marT="9525" marB="0" anchor="ctr"/>
                </a:tc>
                <a:extLst>
                  <a:ext uri="{0D108BD9-81ED-4DB2-BD59-A6C34878D82A}">
                    <a16:rowId xmlns:a16="http://schemas.microsoft.com/office/drawing/2014/main" val="2031148808"/>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HCBS Dual</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4,519</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7,392</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61.1%</a:t>
                      </a:r>
                    </a:p>
                  </a:txBody>
                  <a:tcPr marL="9525" marR="9525" marT="9525" marB="0" anchor="ctr">
                    <a:solidFill>
                      <a:srgbClr val="D2DEEF"/>
                    </a:solidFill>
                  </a:tcPr>
                </a:tc>
                <a:extLst>
                  <a:ext uri="{0D108BD9-81ED-4DB2-BD59-A6C34878D82A}">
                    <a16:rowId xmlns:a16="http://schemas.microsoft.com/office/drawing/2014/main" val="7570265"/>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HCBS Non Dual</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1,961</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2,705</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72.5%</a:t>
                      </a:r>
                    </a:p>
                  </a:txBody>
                  <a:tcPr marL="9525" marR="9525" marT="9525" marB="0" anchor="ctr"/>
                </a:tc>
                <a:extLst>
                  <a:ext uri="{0D108BD9-81ED-4DB2-BD59-A6C34878D82A}">
                    <a16:rowId xmlns:a16="http://schemas.microsoft.com/office/drawing/2014/main" val="91195985"/>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LTC Dual</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3,761</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10,805</a:t>
                      </a:r>
                    </a:p>
                  </a:txBody>
                  <a:tcPr marL="9525" marR="9525" marT="9525" marB="0" anchor="ctr">
                    <a:solidFill>
                      <a:srgbClr val="D2DEEF"/>
                    </a:solidFill>
                  </a:tcPr>
                </a:tc>
                <a:tc>
                  <a:txBody>
                    <a:bodyPr/>
                    <a:lstStyle/>
                    <a:p>
                      <a:pPr algn="r" fontAlgn="b"/>
                      <a:r>
                        <a:rPr lang="en-US" sz="2400" b="0" i="0" u="none" strike="noStrike" dirty="0">
                          <a:solidFill>
                            <a:srgbClr val="000000"/>
                          </a:solidFill>
                          <a:effectLst/>
                          <a:latin typeface="Calibri" panose="020F0502020204030204" pitchFamily="34" charset="0"/>
                        </a:rPr>
                        <a:t>34.8%</a:t>
                      </a:r>
                    </a:p>
                  </a:txBody>
                  <a:tcPr marL="9525" marR="9525" marT="9525" marB="0" anchor="ctr">
                    <a:solidFill>
                      <a:srgbClr val="D2DEEF"/>
                    </a:solidFill>
                  </a:tcPr>
                </a:tc>
                <a:extLst>
                  <a:ext uri="{0D108BD9-81ED-4DB2-BD59-A6C34878D82A}">
                    <a16:rowId xmlns:a16="http://schemas.microsoft.com/office/drawing/2014/main" val="1426944912"/>
                  </a:ext>
                </a:extLst>
              </a:tr>
              <a:tr h="190500">
                <a:tc vMerge="1">
                  <a:txBody>
                    <a:bodyPr/>
                    <a:lstStyle/>
                    <a:p>
                      <a:endParaRPr lang="en-US"/>
                    </a:p>
                  </a:txBody>
                  <a:tcPr/>
                </a:tc>
                <a:tc>
                  <a:txBody>
                    <a:bodyPr/>
                    <a:lstStyle/>
                    <a:p>
                      <a:pPr algn="l" fontAlgn="b"/>
                      <a:r>
                        <a:rPr lang="en-US" sz="2400" b="0" i="0" u="none" strike="noStrike" dirty="0">
                          <a:solidFill>
                            <a:srgbClr val="000000"/>
                          </a:solidFill>
                          <a:effectLst/>
                          <a:latin typeface="Calibri" panose="020F0502020204030204" pitchFamily="34" charset="0"/>
                        </a:rPr>
                        <a:t>LTC Non Dual</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167</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584</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28.6%</a:t>
                      </a:r>
                    </a:p>
                  </a:txBody>
                  <a:tcPr marL="9525" marR="9525" marT="9525" marB="0" anchor="ctr"/>
                </a:tc>
                <a:extLst>
                  <a:ext uri="{0D108BD9-81ED-4DB2-BD59-A6C34878D82A}">
                    <a16:rowId xmlns:a16="http://schemas.microsoft.com/office/drawing/2014/main" val="3213648155"/>
                  </a:ext>
                </a:extLst>
              </a:tr>
              <a:tr h="200025">
                <a:tc vMerge="1">
                  <a:txBody>
                    <a:bodyPr/>
                    <a:lstStyle/>
                    <a:p>
                      <a:endParaRPr lang="en-US"/>
                    </a:p>
                  </a:txBody>
                  <a:tcPr/>
                </a:tc>
                <a:tc>
                  <a:txBody>
                    <a:bodyPr/>
                    <a:lstStyle/>
                    <a:p>
                      <a:pPr algn="l" fontAlgn="b"/>
                      <a:r>
                        <a:rPr lang="en-US" sz="2400" b="1" i="0" u="none" strike="noStrike" dirty="0">
                          <a:solidFill>
                            <a:srgbClr val="000000"/>
                          </a:solidFill>
                          <a:effectLst/>
                          <a:latin typeface="Calibri" panose="020F0502020204030204" pitchFamily="34" charset="0"/>
                        </a:rPr>
                        <a:t>Total</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27,158</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67,525</a:t>
                      </a:r>
                    </a:p>
                  </a:txBody>
                  <a:tcPr marL="9525" marR="9525" marT="9525" marB="0" anchor="ctr">
                    <a:solidFill>
                      <a:srgbClr val="D2DEEF"/>
                    </a:solidFill>
                  </a:tcPr>
                </a:tc>
                <a:tc>
                  <a:txBody>
                    <a:bodyPr/>
                    <a:lstStyle/>
                    <a:p>
                      <a:pPr algn="r" fontAlgn="b"/>
                      <a:r>
                        <a:rPr lang="en-US" sz="2400" b="1" i="0" u="none" strike="noStrike" dirty="0">
                          <a:solidFill>
                            <a:srgbClr val="000000"/>
                          </a:solidFill>
                          <a:effectLst/>
                          <a:latin typeface="Calibri" panose="020F0502020204030204" pitchFamily="34" charset="0"/>
                        </a:rPr>
                        <a:t>40.2%</a:t>
                      </a:r>
                    </a:p>
                  </a:txBody>
                  <a:tcPr marL="9525" marR="9525" marT="9525" marB="0" anchor="ctr">
                    <a:solidFill>
                      <a:srgbClr val="D2DEEF"/>
                    </a:solidFill>
                  </a:tcPr>
                </a:tc>
                <a:extLst>
                  <a:ext uri="{0D108BD9-81ED-4DB2-BD59-A6C34878D82A}">
                    <a16:rowId xmlns:a16="http://schemas.microsoft.com/office/drawing/2014/main" val="3530249391"/>
                  </a:ext>
                </a:extLst>
              </a:tr>
            </a:tbl>
          </a:graphicData>
        </a:graphic>
      </p:graphicFrame>
    </p:spTree>
    <p:extLst>
      <p:ext uri="{BB962C8B-B14F-4D97-AF65-F5344CB8AC3E}">
        <p14:creationId xmlns:p14="http://schemas.microsoft.com/office/powerpoint/2010/main" val="1804070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sz="3000" b="1" dirty="0">
                <a:solidFill>
                  <a:srgbClr val="002060"/>
                </a:solidFill>
                <a:latin typeface="Arial Black" panose="020B0A04020102020204" pitchFamily="34" charset="0"/>
              </a:rPr>
              <a:t>PHASE THREE POPULATION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3753E1D6-5A49-4E07-A8E5-50F1C94EBCE9}"/>
              </a:ext>
            </a:extLst>
          </p:cNvPr>
          <p:cNvSpPr txBox="1"/>
          <p:nvPr/>
        </p:nvSpPr>
        <p:spPr>
          <a:xfrm>
            <a:off x="469139" y="3181573"/>
            <a:ext cx="11253722" cy="892552"/>
          </a:xfrm>
          <a:prstGeom prst="rect">
            <a:avLst/>
          </a:prstGeom>
          <a:noFill/>
        </p:spPr>
        <p:txBody>
          <a:bodyPr wrap="square" rtlCol="0" anchor="ctr">
            <a:spAutoFit/>
          </a:bodyPr>
          <a:lstStyle/>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aphicFrame>
        <p:nvGraphicFramePr>
          <p:cNvPr id="3" name="Table 2">
            <a:extLst>
              <a:ext uri="{FF2B5EF4-FFF2-40B4-BE49-F238E27FC236}">
                <a16:creationId xmlns:a16="http://schemas.microsoft.com/office/drawing/2014/main" id="{7E5F3FDF-3BA8-44CF-9C36-0044061C0AAE}"/>
              </a:ext>
            </a:extLst>
          </p:cNvPr>
          <p:cNvGraphicFramePr>
            <a:graphicFrameLocks noGrp="1"/>
          </p:cNvGraphicFramePr>
          <p:nvPr>
            <p:extLst>
              <p:ext uri="{D42A27DB-BD31-4B8C-83A1-F6EECF244321}">
                <p14:modId xmlns:p14="http://schemas.microsoft.com/office/powerpoint/2010/main" val="1936490876"/>
              </p:ext>
            </p:extLst>
          </p:nvPr>
        </p:nvGraphicFramePr>
        <p:xfrm>
          <a:off x="645425" y="1243148"/>
          <a:ext cx="10833054" cy="4389120"/>
        </p:xfrm>
        <a:graphic>
          <a:graphicData uri="http://schemas.openxmlformats.org/drawingml/2006/table">
            <a:tbl>
              <a:tblPr firstRow="1" firstCol="1" bandRow="1">
                <a:tableStyleId>{5C22544A-7EE6-4342-B048-85BDC9FD1C3A}</a:tableStyleId>
              </a:tblPr>
              <a:tblGrid>
                <a:gridCol w="5416527">
                  <a:extLst>
                    <a:ext uri="{9D8B030D-6E8A-4147-A177-3AD203B41FA5}">
                      <a16:colId xmlns:a16="http://schemas.microsoft.com/office/drawing/2014/main" val="4161839992"/>
                    </a:ext>
                  </a:extLst>
                </a:gridCol>
                <a:gridCol w="2822813">
                  <a:extLst>
                    <a:ext uri="{9D8B030D-6E8A-4147-A177-3AD203B41FA5}">
                      <a16:colId xmlns:a16="http://schemas.microsoft.com/office/drawing/2014/main" val="1751420282"/>
                    </a:ext>
                  </a:extLst>
                </a:gridCol>
                <a:gridCol w="2593714">
                  <a:extLst>
                    <a:ext uri="{9D8B030D-6E8A-4147-A177-3AD203B41FA5}">
                      <a16:colId xmlns:a16="http://schemas.microsoft.com/office/drawing/2014/main" val="865302984"/>
                    </a:ext>
                  </a:extLst>
                </a:gridCol>
              </a:tblGrid>
              <a:tr h="182880">
                <a:tc gridSpan="3">
                  <a:txBody>
                    <a:bodyPr/>
                    <a:lstStyle/>
                    <a:p>
                      <a:pPr marL="0" marR="0" algn="ctr">
                        <a:spcBef>
                          <a:spcPts val="0"/>
                        </a:spcBef>
                        <a:spcAft>
                          <a:spcPts val="0"/>
                        </a:spcAft>
                      </a:pPr>
                      <a:r>
                        <a:rPr lang="en-US" sz="2400" dirty="0">
                          <a:effectLst/>
                        </a:rPr>
                        <a:t>Lehigh Capital Zone</a:t>
                      </a:r>
                      <a:endParaRPr lang="en-US" sz="2400" dirty="0">
                        <a:effectLst/>
                        <a:latin typeface="Calibri" panose="020F0502020204030204" pitchFamily="34" charset="0"/>
                        <a:ea typeface="Calibri" panose="020F0502020204030204" pitchFamily="34" charset="0"/>
                      </a:endParaRPr>
                    </a:p>
                  </a:txBody>
                  <a:tcPr marL="68580" marR="68580" marT="0" marB="0" anchor="b">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24178637"/>
                  </a:ext>
                </a:extLst>
              </a:tr>
              <a:tr h="182880">
                <a:tc>
                  <a:txBody>
                    <a:bodyPr/>
                    <a:lstStyle/>
                    <a:p>
                      <a:pPr marL="0" marR="0">
                        <a:spcBef>
                          <a:spcPts val="0"/>
                        </a:spcBef>
                        <a:spcAft>
                          <a:spcPts val="0"/>
                        </a:spcAft>
                      </a:pPr>
                      <a:r>
                        <a:rPr lang="en-US" sz="2400" dirty="0">
                          <a:effectLst/>
                        </a:rPr>
                        <a:t>AmeriHealth Caritas</a:t>
                      </a:r>
                      <a:endParaRPr lang="en-US" sz="2400" b="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r>
                        <a:rPr lang="en-US" sz="2400" dirty="0"/>
                        <a:t>26,802</a:t>
                      </a:r>
                    </a:p>
                  </a:txBody>
                  <a:tcPr marL="68580" marR="68580" marT="0" marB="0" anchor="b"/>
                </a:tc>
                <a:tc>
                  <a:txBody>
                    <a:bodyPr/>
                    <a:lstStyle/>
                    <a:p>
                      <a:pPr marL="0" marR="0" algn="r">
                        <a:spcBef>
                          <a:spcPts val="0"/>
                        </a:spcBef>
                        <a:spcAft>
                          <a:spcPts val="0"/>
                        </a:spcAft>
                      </a:pPr>
                      <a:r>
                        <a:rPr lang="en-US" sz="2400" b="0" dirty="0">
                          <a:effectLst/>
                          <a:latin typeface="Calibri" panose="020F0502020204030204" pitchFamily="34" charset="0"/>
                          <a:ea typeface="Calibri" panose="020F0502020204030204" pitchFamily="34" charset="0"/>
                        </a:rPr>
                        <a:t>40%</a:t>
                      </a:r>
                    </a:p>
                  </a:txBody>
                  <a:tcPr marL="68580" marR="68580" marT="0" marB="0" anchor="b"/>
                </a:tc>
                <a:extLst>
                  <a:ext uri="{0D108BD9-81ED-4DB2-BD59-A6C34878D82A}">
                    <a16:rowId xmlns:a16="http://schemas.microsoft.com/office/drawing/2014/main" val="4014864380"/>
                  </a:ext>
                </a:extLst>
              </a:tr>
              <a:tr h="182880">
                <a:tc>
                  <a:txBody>
                    <a:bodyPr/>
                    <a:lstStyle/>
                    <a:p>
                      <a:pPr marL="0" marR="0">
                        <a:spcBef>
                          <a:spcPts val="0"/>
                        </a:spcBef>
                        <a:spcAft>
                          <a:spcPts val="0"/>
                        </a:spcAft>
                      </a:pPr>
                      <a:r>
                        <a:rPr lang="en-US" sz="2400" dirty="0">
                          <a:effectLst/>
                        </a:rPr>
                        <a:t>UPMC </a:t>
                      </a:r>
                      <a:endParaRPr lang="en-US" sz="2400" b="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r>
                        <a:rPr lang="en-US" sz="2400" dirty="0"/>
                        <a:t>22,166</a:t>
                      </a:r>
                    </a:p>
                  </a:txBody>
                  <a:tcPr marL="68580" marR="68580" marT="0" marB="0" anchor="b"/>
                </a:tc>
                <a:tc>
                  <a:txBody>
                    <a:bodyPr/>
                    <a:lstStyle/>
                    <a:p>
                      <a:pPr marL="0" marR="0" algn="r">
                        <a:spcBef>
                          <a:spcPts val="0"/>
                        </a:spcBef>
                        <a:spcAft>
                          <a:spcPts val="0"/>
                        </a:spcAft>
                      </a:pPr>
                      <a:r>
                        <a:rPr lang="en-US" sz="2400" b="0" dirty="0">
                          <a:effectLst/>
                          <a:latin typeface="Calibri" panose="020F0502020204030204" pitchFamily="34" charset="0"/>
                          <a:ea typeface="Calibri" panose="020F0502020204030204" pitchFamily="34" charset="0"/>
                        </a:rPr>
                        <a:t>33%</a:t>
                      </a:r>
                    </a:p>
                  </a:txBody>
                  <a:tcPr marL="68580" marR="68580" marT="0" marB="0" anchor="b"/>
                </a:tc>
                <a:extLst>
                  <a:ext uri="{0D108BD9-81ED-4DB2-BD59-A6C34878D82A}">
                    <a16:rowId xmlns:a16="http://schemas.microsoft.com/office/drawing/2014/main" val="151531104"/>
                  </a:ext>
                </a:extLst>
              </a:tr>
              <a:tr h="182880">
                <a:tc>
                  <a:txBody>
                    <a:bodyPr/>
                    <a:lstStyle/>
                    <a:p>
                      <a:pPr marL="0" marR="0">
                        <a:spcBef>
                          <a:spcPts val="0"/>
                        </a:spcBef>
                        <a:spcAft>
                          <a:spcPts val="0"/>
                        </a:spcAft>
                      </a:pPr>
                      <a:r>
                        <a:rPr lang="en-US" sz="2400" dirty="0">
                          <a:effectLst/>
                        </a:rPr>
                        <a:t>PA Health &amp; Wellness</a:t>
                      </a:r>
                      <a:endParaRPr lang="en-US" sz="2400" b="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r>
                        <a:rPr lang="en-US" sz="2400" dirty="0"/>
                        <a:t>18,565</a:t>
                      </a:r>
                    </a:p>
                  </a:txBody>
                  <a:tcPr marL="68580" marR="68580" marT="0" marB="0" anchor="b"/>
                </a:tc>
                <a:tc>
                  <a:txBody>
                    <a:bodyPr/>
                    <a:lstStyle/>
                    <a:p>
                      <a:pPr marL="0" marR="0" algn="r">
                        <a:spcBef>
                          <a:spcPts val="0"/>
                        </a:spcBef>
                        <a:spcAft>
                          <a:spcPts val="0"/>
                        </a:spcAft>
                      </a:pPr>
                      <a:r>
                        <a:rPr lang="en-US" sz="2400" b="0" dirty="0">
                          <a:effectLst/>
                          <a:latin typeface="Calibri" panose="020F0502020204030204" pitchFamily="34" charset="0"/>
                          <a:ea typeface="Calibri" panose="020F0502020204030204" pitchFamily="34" charset="0"/>
                        </a:rPr>
                        <a:t>27%</a:t>
                      </a:r>
                    </a:p>
                  </a:txBody>
                  <a:tcPr marL="68580" marR="68580" marT="0" marB="0" anchor="b"/>
                </a:tc>
                <a:extLst>
                  <a:ext uri="{0D108BD9-81ED-4DB2-BD59-A6C34878D82A}">
                    <a16:rowId xmlns:a16="http://schemas.microsoft.com/office/drawing/2014/main" val="3835144159"/>
                  </a:ext>
                </a:extLst>
              </a:tr>
              <a:tr h="182880">
                <a:tc gridSpan="3">
                  <a:txBody>
                    <a:bodyPr/>
                    <a:lstStyle/>
                    <a:p>
                      <a:pPr marL="0" marR="0" algn="ctr">
                        <a:spcBef>
                          <a:spcPts val="0"/>
                        </a:spcBef>
                        <a:spcAft>
                          <a:spcPts val="0"/>
                        </a:spcAft>
                      </a:pPr>
                      <a:r>
                        <a:rPr lang="en-US" sz="2400" dirty="0">
                          <a:effectLst/>
                        </a:rPr>
                        <a:t>Northeast Zone</a:t>
                      </a:r>
                      <a:endParaRPr lang="en-US" sz="2400" dirty="0">
                        <a:effectLst/>
                        <a:latin typeface="Calibri" panose="020F0502020204030204" pitchFamily="34" charset="0"/>
                        <a:ea typeface="Calibri" panose="020F0502020204030204" pitchFamily="34" charset="0"/>
                      </a:endParaRPr>
                    </a:p>
                  </a:txBody>
                  <a:tcPr marL="68580" marR="68580" marT="0" marB="0" anchor="b">
                    <a:solidFill>
                      <a:schemeClr val="accent5">
                        <a:lumMod val="75000"/>
                      </a:schemeClr>
                    </a:solidFill>
                  </a:tcPr>
                </a:tc>
                <a:tc hMerge="1">
                  <a:txBody>
                    <a:bodyPr/>
                    <a:lstStyle/>
                    <a:p>
                      <a:pPr marL="0" marR="0" algn="r">
                        <a:spcBef>
                          <a:spcPts val="0"/>
                        </a:spcBef>
                        <a:spcAft>
                          <a:spcPts val="0"/>
                        </a:spcAft>
                      </a:pPr>
                      <a:endParaRPr lang="en-US" sz="2400" dirty="0">
                        <a:effectLst/>
                        <a:latin typeface="Calibri" panose="020F0502020204030204" pitchFamily="34" charset="0"/>
                        <a:ea typeface="Calibri" panose="020F0502020204030204" pitchFamily="34" charset="0"/>
                      </a:endParaRPr>
                    </a:p>
                  </a:txBody>
                  <a:tcPr marL="68580" marR="68580" marT="0" marB="0" anchor="b">
                    <a:solidFill>
                      <a:schemeClr val="accent5">
                        <a:lumMod val="75000"/>
                      </a:schemeClr>
                    </a:solidFill>
                  </a:tcPr>
                </a:tc>
                <a:tc hMerge="1">
                  <a:txBody>
                    <a:bodyPr/>
                    <a:lstStyle/>
                    <a:p>
                      <a:endParaRPr lang="en-US"/>
                    </a:p>
                  </a:txBody>
                  <a:tcPr/>
                </a:tc>
                <a:extLst>
                  <a:ext uri="{0D108BD9-81ED-4DB2-BD59-A6C34878D82A}">
                    <a16:rowId xmlns:a16="http://schemas.microsoft.com/office/drawing/2014/main" val="2806596024"/>
                  </a:ext>
                </a:extLst>
              </a:tr>
              <a:tr h="182880">
                <a:tc>
                  <a:txBody>
                    <a:bodyPr/>
                    <a:lstStyle/>
                    <a:p>
                      <a:pPr marL="0" marR="0">
                        <a:spcBef>
                          <a:spcPts val="0"/>
                        </a:spcBef>
                        <a:spcAft>
                          <a:spcPts val="0"/>
                        </a:spcAft>
                      </a:pPr>
                      <a:r>
                        <a:rPr lang="en-US" sz="2400" dirty="0">
                          <a:effectLst/>
                        </a:rPr>
                        <a:t>AmeriHealth Caritas</a:t>
                      </a:r>
                      <a:endParaRPr lang="en-US" sz="2400" b="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r>
                        <a:rPr lang="en-US" sz="2400" dirty="0"/>
                        <a:t>20,830</a:t>
                      </a:r>
                    </a:p>
                  </a:txBody>
                  <a:tcPr marL="68580" marR="68580" marT="0" marB="0" anchor="b"/>
                </a:tc>
                <a:tc>
                  <a:txBody>
                    <a:bodyPr/>
                    <a:lstStyle/>
                    <a:p>
                      <a:pPr marL="0" marR="0" algn="r">
                        <a:spcBef>
                          <a:spcPts val="0"/>
                        </a:spcBef>
                        <a:spcAft>
                          <a:spcPts val="0"/>
                        </a:spcAft>
                      </a:pPr>
                      <a:r>
                        <a:rPr lang="en-US" sz="2400" b="0" dirty="0">
                          <a:effectLst/>
                          <a:latin typeface="Calibri" panose="020F0502020204030204" pitchFamily="34" charset="0"/>
                          <a:ea typeface="Calibri" panose="020F0502020204030204" pitchFamily="34" charset="0"/>
                        </a:rPr>
                        <a:t>42%</a:t>
                      </a:r>
                    </a:p>
                  </a:txBody>
                  <a:tcPr marL="68580" marR="68580" marT="0" marB="0" anchor="b"/>
                </a:tc>
                <a:extLst>
                  <a:ext uri="{0D108BD9-81ED-4DB2-BD59-A6C34878D82A}">
                    <a16:rowId xmlns:a16="http://schemas.microsoft.com/office/drawing/2014/main" val="1625549321"/>
                  </a:ext>
                </a:extLst>
              </a:tr>
              <a:tr h="182880">
                <a:tc>
                  <a:txBody>
                    <a:bodyPr/>
                    <a:lstStyle/>
                    <a:p>
                      <a:pPr marL="0" marR="0">
                        <a:spcBef>
                          <a:spcPts val="0"/>
                        </a:spcBef>
                        <a:spcAft>
                          <a:spcPts val="0"/>
                        </a:spcAft>
                      </a:pPr>
                      <a:r>
                        <a:rPr lang="en-US" sz="2400" dirty="0">
                          <a:effectLst/>
                        </a:rPr>
                        <a:t>UPMC </a:t>
                      </a:r>
                      <a:endParaRPr lang="en-US" sz="2400" b="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r>
                        <a:rPr lang="en-US" sz="2400" dirty="0"/>
                        <a:t>15,159</a:t>
                      </a:r>
                    </a:p>
                  </a:txBody>
                  <a:tcPr marL="68580" marR="68580" marT="0" marB="0" anchor="b"/>
                </a:tc>
                <a:tc>
                  <a:txBody>
                    <a:bodyPr/>
                    <a:lstStyle/>
                    <a:p>
                      <a:pPr marL="0" marR="0" algn="r">
                        <a:spcBef>
                          <a:spcPts val="0"/>
                        </a:spcBef>
                        <a:spcAft>
                          <a:spcPts val="0"/>
                        </a:spcAft>
                      </a:pPr>
                      <a:r>
                        <a:rPr lang="en-US" sz="2400" b="0" dirty="0">
                          <a:effectLst/>
                          <a:latin typeface="Calibri" panose="020F0502020204030204" pitchFamily="34" charset="0"/>
                          <a:ea typeface="Calibri" panose="020F0502020204030204" pitchFamily="34" charset="0"/>
                        </a:rPr>
                        <a:t>31%</a:t>
                      </a:r>
                    </a:p>
                  </a:txBody>
                  <a:tcPr marL="68580" marR="68580" marT="0" marB="0" anchor="b"/>
                </a:tc>
                <a:extLst>
                  <a:ext uri="{0D108BD9-81ED-4DB2-BD59-A6C34878D82A}">
                    <a16:rowId xmlns:a16="http://schemas.microsoft.com/office/drawing/2014/main" val="3089409559"/>
                  </a:ext>
                </a:extLst>
              </a:tr>
              <a:tr h="182880">
                <a:tc>
                  <a:txBody>
                    <a:bodyPr/>
                    <a:lstStyle/>
                    <a:p>
                      <a:pPr marL="0" marR="0">
                        <a:spcBef>
                          <a:spcPts val="0"/>
                        </a:spcBef>
                        <a:spcAft>
                          <a:spcPts val="0"/>
                        </a:spcAft>
                      </a:pPr>
                      <a:r>
                        <a:rPr lang="en-US" sz="2400" dirty="0">
                          <a:effectLst/>
                        </a:rPr>
                        <a:t>PA Health &amp; Wellness </a:t>
                      </a:r>
                      <a:endParaRPr lang="en-US" sz="2400" b="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r>
                        <a:rPr lang="en-US" sz="2400" dirty="0"/>
                        <a:t>13,550</a:t>
                      </a:r>
                    </a:p>
                  </a:txBody>
                  <a:tcPr marL="68580" marR="68580" marT="0" marB="0" anchor="b"/>
                </a:tc>
                <a:tc>
                  <a:txBody>
                    <a:bodyPr/>
                    <a:lstStyle/>
                    <a:p>
                      <a:pPr marL="0" marR="0" algn="r">
                        <a:spcBef>
                          <a:spcPts val="0"/>
                        </a:spcBef>
                        <a:spcAft>
                          <a:spcPts val="0"/>
                        </a:spcAft>
                      </a:pPr>
                      <a:r>
                        <a:rPr lang="en-US" sz="2400" b="0" dirty="0">
                          <a:effectLst/>
                          <a:latin typeface="Calibri" panose="020F0502020204030204" pitchFamily="34" charset="0"/>
                          <a:ea typeface="Calibri" panose="020F0502020204030204" pitchFamily="34" charset="0"/>
                        </a:rPr>
                        <a:t>27%</a:t>
                      </a:r>
                    </a:p>
                  </a:txBody>
                  <a:tcPr marL="68580" marR="68580" marT="0" marB="0" anchor="b"/>
                </a:tc>
                <a:extLst>
                  <a:ext uri="{0D108BD9-81ED-4DB2-BD59-A6C34878D82A}">
                    <a16:rowId xmlns:a16="http://schemas.microsoft.com/office/drawing/2014/main" val="3125158329"/>
                  </a:ext>
                </a:extLst>
              </a:tr>
              <a:tr h="182880">
                <a:tc gridSpan="3">
                  <a:txBody>
                    <a:bodyPr/>
                    <a:lstStyle/>
                    <a:p>
                      <a:pPr marL="0" marR="0" algn="ctr">
                        <a:spcBef>
                          <a:spcPts val="0"/>
                        </a:spcBef>
                        <a:spcAft>
                          <a:spcPts val="0"/>
                        </a:spcAft>
                      </a:pPr>
                      <a:r>
                        <a:rPr lang="en-US" sz="2400" dirty="0">
                          <a:effectLst/>
                        </a:rPr>
                        <a:t>Northwest Zone</a:t>
                      </a:r>
                      <a:endParaRPr lang="en-US" sz="2400" dirty="0">
                        <a:effectLst/>
                        <a:latin typeface="Calibri" panose="020F0502020204030204" pitchFamily="34" charset="0"/>
                        <a:ea typeface="Calibri" panose="020F0502020204030204" pitchFamily="34" charset="0"/>
                      </a:endParaRPr>
                    </a:p>
                  </a:txBody>
                  <a:tcPr marL="68580" marR="68580" marT="0" marB="0" anchor="b">
                    <a:solidFill>
                      <a:schemeClr val="accent5">
                        <a:lumMod val="75000"/>
                      </a:schemeClr>
                    </a:solidFill>
                  </a:tcPr>
                </a:tc>
                <a:tc hMerge="1">
                  <a:txBody>
                    <a:bodyPr/>
                    <a:lstStyle/>
                    <a:p>
                      <a:pPr marL="0" marR="0" algn="r">
                        <a:spcBef>
                          <a:spcPts val="0"/>
                        </a:spcBef>
                        <a:spcAft>
                          <a:spcPts val="0"/>
                        </a:spcAft>
                      </a:pPr>
                      <a:endParaRPr lang="en-US" sz="2400" dirty="0">
                        <a:effectLst/>
                        <a:latin typeface="Calibri" panose="020F0502020204030204" pitchFamily="34" charset="0"/>
                        <a:ea typeface="Calibri" panose="020F0502020204030204" pitchFamily="34" charset="0"/>
                      </a:endParaRPr>
                    </a:p>
                  </a:txBody>
                  <a:tcPr marL="68580" marR="68580" marT="0" marB="0" anchor="b">
                    <a:solidFill>
                      <a:schemeClr val="accent5">
                        <a:lumMod val="75000"/>
                      </a:schemeClr>
                    </a:solidFill>
                  </a:tcPr>
                </a:tc>
                <a:tc hMerge="1">
                  <a:txBody>
                    <a:bodyPr/>
                    <a:lstStyle/>
                    <a:p>
                      <a:endParaRPr lang="en-US"/>
                    </a:p>
                  </a:txBody>
                  <a:tcPr/>
                </a:tc>
                <a:extLst>
                  <a:ext uri="{0D108BD9-81ED-4DB2-BD59-A6C34878D82A}">
                    <a16:rowId xmlns:a16="http://schemas.microsoft.com/office/drawing/2014/main" val="3640329984"/>
                  </a:ext>
                </a:extLst>
              </a:tr>
              <a:tr h="182880">
                <a:tc>
                  <a:txBody>
                    <a:bodyPr/>
                    <a:lstStyle/>
                    <a:p>
                      <a:pPr marL="0" marR="0">
                        <a:spcBef>
                          <a:spcPts val="0"/>
                        </a:spcBef>
                        <a:spcAft>
                          <a:spcPts val="0"/>
                        </a:spcAft>
                      </a:pPr>
                      <a:r>
                        <a:rPr lang="en-US" sz="2400" dirty="0">
                          <a:effectLst/>
                        </a:rPr>
                        <a:t>UPMC </a:t>
                      </a:r>
                      <a:endParaRPr lang="en-US" sz="2400" b="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r>
                        <a:rPr lang="en-US" sz="2400" dirty="0"/>
                        <a:t>14,945</a:t>
                      </a:r>
                    </a:p>
                  </a:txBody>
                  <a:tcPr marL="68580" marR="68580" marT="0" marB="0" anchor="b"/>
                </a:tc>
                <a:tc>
                  <a:txBody>
                    <a:bodyPr/>
                    <a:lstStyle/>
                    <a:p>
                      <a:pPr marL="0" marR="0" algn="r">
                        <a:spcBef>
                          <a:spcPts val="0"/>
                        </a:spcBef>
                        <a:spcAft>
                          <a:spcPts val="0"/>
                        </a:spcAft>
                      </a:pPr>
                      <a:r>
                        <a:rPr lang="en-US" sz="2400" b="0" dirty="0">
                          <a:effectLst/>
                          <a:latin typeface="Calibri" panose="020F0502020204030204" pitchFamily="34" charset="0"/>
                          <a:ea typeface="Calibri" panose="020F0502020204030204" pitchFamily="34" charset="0"/>
                        </a:rPr>
                        <a:t>54%</a:t>
                      </a:r>
                    </a:p>
                  </a:txBody>
                  <a:tcPr marL="68580" marR="68580" marT="0" marB="0" anchor="b"/>
                </a:tc>
                <a:extLst>
                  <a:ext uri="{0D108BD9-81ED-4DB2-BD59-A6C34878D82A}">
                    <a16:rowId xmlns:a16="http://schemas.microsoft.com/office/drawing/2014/main" val="4010716515"/>
                  </a:ext>
                </a:extLst>
              </a:tr>
              <a:tr h="252647">
                <a:tc>
                  <a:txBody>
                    <a:bodyPr/>
                    <a:lstStyle/>
                    <a:p>
                      <a:pPr marL="0" marR="0">
                        <a:spcBef>
                          <a:spcPts val="0"/>
                        </a:spcBef>
                        <a:spcAft>
                          <a:spcPts val="0"/>
                        </a:spcAft>
                      </a:pPr>
                      <a:r>
                        <a:rPr lang="en-US" sz="2400" dirty="0">
                          <a:effectLst/>
                        </a:rPr>
                        <a:t>PA Health &amp; Wellness </a:t>
                      </a:r>
                      <a:endParaRPr lang="en-US" sz="2400" b="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r>
                        <a:rPr lang="en-US" sz="2400" dirty="0"/>
                        <a:t>6,495</a:t>
                      </a:r>
                    </a:p>
                  </a:txBody>
                  <a:tcPr marL="68580" marR="68580" marT="0" marB="0" anchor="b"/>
                </a:tc>
                <a:tc>
                  <a:txBody>
                    <a:bodyPr/>
                    <a:lstStyle/>
                    <a:p>
                      <a:pPr marL="0" marR="0" algn="r">
                        <a:spcBef>
                          <a:spcPts val="0"/>
                        </a:spcBef>
                        <a:spcAft>
                          <a:spcPts val="0"/>
                        </a:spcAft>
                      </a:pPr>
                      <a:r>
                        <a:rPr lang="en-US" sz="2400" b="0" dirty="0">
                          <a:effectLst/>
                          <a:latin typeface="Calibri" panose="020F0502020204030204" pitchFamily="34" charset="0"/>
                          <a:ea typeface="Calibri" panose="020F0502020204030204" pitchFamily="34" charset="0"/>
                        </a:rPr>
                        <a:t>23%</a:t>
                      </a:r>
                    </a:p>
                  </a:txBody>
                  <a:tcPr marL="68580" marR="68580" marT="0" marB="0" anchor="b"/>
                </a:tc>
                <a:extLst>
                  <a:ext uri="{0D108BD9-81ED-4DB2-BD59-A6C34878D82A}">
                    <a16:rowId xmlns:a16="http://schemas.microsoft.com/office/drawing/2014/main" val="3305521979"/>
                  </a:ext>
                </a:extLst>
              </a:tr>
              <a:tr h="182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effectLst/>
                        </a:rPr>
                        <a:t>AmeriHealth Caritas</a:t>
                      </a:r>
                      <a:endParaRPr lang="en-US" sz="2400" b="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r>
                        <a:rPr lang="en-US" sz="2400" dirty="0"/>
                        <a:t>6.370</a:t>
                      </a:r>
                    </a:p>
                  </a:txBody>
                  <a:tcPr marL="68580" marR="68580" marT="0" marB="0" anchor="b"/>
                </a:tc>
                <a:tc>
                  <a:txBody>
                    <a:bodyPr/>
                    <a:lstStyle/>
                    <a:p>
                      <a:pPr marL="0" marR="0" algn="r">
                        <a:spcBef>
                          <a:spcPts val="0"/>
                        </a:spcBef>
                        <a:spcAft>
                          <a:spcPts val="0"/>
                        </a:spcAft>
                      </a:pPr>
                      <a:r>
                        <a:rPr lang="en-US" sz="2400" b="0" dirty="0">
                          <a:effectLst/>
                          <a:latin typeface="Calibri" panose="020F0502020204030204" pitchFamily="34" charset="0"/>
                          <a:ea typeface="Calibri" panose="020F0502020204030204" pitchFamily="34" charset="0"/>
                        </a:rPr>
                        <a:t>23%</a:t>
                      </a:r>
                    </a:p>
                  </a:txBody>
                  <a:tcPr marL="68580" marR="68580" marT="0" marB="0" anchor="b"/>
                </a:tc>
                <a:extLst>
                  <a:ext uri="{0D108BD9-81ED-4DB2-BD59-A6C34878D82A}">
                    <a16:rowId xmlns:a16="http://schemas.microsoft.com/office/drawing/2014/main" val="2432740654"/>
                  </a:ext>
                </a:extLst>
              </a:tr>
            </a:tbl>
          </a:graphicData>
        </a:graphic>
      </p:graphicFrame>
    </p:spTree>
    <p:extLst>
      <p:ext uri="{BB962C8B-B14F-4D97-AF65-F5344CB8AC3E}">
        <p14:creationId xmlns:p14="http://schemas.microsoft.com/office/powerpoint/2010/main" val="1211272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43D33A6DD9E4FA5DA4620AAA2369D" ma:contentTypeVersion="1" ma:contentTypeDescription="Create a new document." ma:contentTypeScope="" ma:versionID="511e3077fe1f301f963822985236468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CEDA91B-2417-46F6-BA17-6300AA72452A}"/>
</file>

<file path=customXml/itemProps2.xml><?xml version="1.0" encoding="utf-8"?>
<ds:datastoreItem xmlns:ds="http://schemas.openxmlformats.org/officeDocument/2006/customXml" ds:itemID="{77A4D41F-9AD5-4316-AD67-ADD60CA0DBE5}"/>
</file>

<file path=customXml/itemProps3.xml><?xml version="1.0" encoding="utf-8"?>
<ds:datastoreItem xmlns:ds="http://schemas.openxmlformats.org/officeDocument/2006/customXml" ds:itemID="{DD91D4DA-C2F5-43BD-92BE-46692C99D7AA}"/>
</file>

<file path=docProps/app.xml><?xml version="1.0" encoding="utf-8"?>
<Properties xmlns="http://schemas.openxmlformats.org/officeDocument/2006/extended-properties" xmlns:vt="http://schemas.openxmlformats.org/officeDocument/2006/docPropsVTypes">
  <TotalTime>14977</TotalTime>
  <Words>834</Words>
  <Application>Microsoft Office PowerPoint</Application>
  <PresentationFormat>Widescreen</PresentationFormat>
  <Paragraphs>243</Paragraphs>
  <Slides>17</Slides>
  <Notes>11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Arial</vt:lpstr>
      <vt:lpstr>Arial Black</vt:lpstr>
      <vt:lpstr>Calibri</vt:lpstr>
      <vt:lpstr>Calibri Light</vt:lpstr>
      <vt:lpstr>Wingdings</vt:lpstr>
      <vt:lpstr>Office Theme</vt:lpstr>
      <vt:lpstr>2_Office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Brady</dc:creator>
  <cp:lastModifiedBy>Wierman, Kristen</cp:lastModifiedBy>
  <cp:revision>467</cp:revision>
  <cp:lastPrinted>2018-12-28T20:58:32Z</cp:lastPrinted>
  <dcterms:created xsi:type="dcterms:W3CDTF">2018-10-03T17:42:31Z</dcterms:created>
  <dcterms:modified xsi:type="dcterms:W3CDTF">2020-01-15T20:43:21Z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0x010100BF343D33A6DD9E4FA5DA4620AAA2369D</vt:lpwstr>
  </property>
  <property fmtid="{D5CDD505-2E9C-101B-9397-08002B2CF9AE}" pid="3" name="Order">
    <vt:r8>18300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