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diagrams/data1.xml" ContentType="application/vnd.openxmlformats-officedocument.drawingml.diagramData+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7.xml" ContentType="application/vnd.openxmlformats-officedocument.presentationml.slide+xml"/>
  <Override PartName="/ppt/slides/slide12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1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theme/theme3.xml" ContentType="application/vnd.openxmlformats-officedocument.theme+xml"/>
  <Override PartName="/ppt/diagrams/layout1.xml" ContentType="application/vnd.openxmlformats-officedocument.drawingml.diagramLayout+xml"/>
  <Override PartName="/ppt/diagrams/drawing1.xml" ContentType="application/vnd.ms-office.drawingml.diagramDrawing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8" r:id="rId3"/>
    <p:sldId id="261" r:id="rId4"/>
    <p:sldId id="279" r:id="rId5"/>
    <p:sldId id="271" r:id="rId6"/>
    <p:sldId id="262" r:id="rId7"/>
    <p:sldId id="265" r:id="rId8"/>
    <p:sldId id="268" r:id="rId9"/>
    <p:sldId id="272" r:id="rId10"/>
    <p:sldId id="273" r:id="rId11"/>
    <p:sldId id="274" r:id="rId12"/>
    <p:sldId id="275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6" charset="-128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6" charset="-128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6" charset="-128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6" charset="-128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8D4AF"/>
    <a:srgbClr val="86C490"/>
    <a:srgbClr val="ACF6C5"/>
    <a:srgbClr val="009242"/>
    <a:srgbClr val="80AEE6"/>
    <a:srgbClr val="013E7F"/>
    <a:srgbClr val="7EAED0"/>
    <a:srgbClr val="73ADDD"/>
    <a:srgbClr val="80AED0"/>
    <a:srgbClr val="80AE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998" autoAdjust="0"/>
    <p:restoredTop sz="77816" autoAdjust="0"/>
  </p:normalViewPr>
  <p:slideViewPr>
    <p:cSldViewPr>
      <p:cViewPr varScale="1">
        <p:scale>
          <a:sx n="91" d="100"/>
          <a:sy n="91" d="100"/>
        </p:scale>
        <p:origin x="1992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100" d="100"/>
          <a:sy n="100" d="100"/>
        </p:scale>
        <p:origin x="2466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customXml" Target="../customXml/item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Relationship Id="rId22" Type="http://schemas.openxmlformats.org/officeDocument/2006/relationships/customXml" Target="../customXml/item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5">
  <dgm:title val=""/>
  <dgm:desc val=""/>
  <dgm:catLst>
    <dgm:cat type="accent6" pri="11500"/>
  </dgm:catLst>
  <dgm:styleLbl name="node0">
    <dgm:fillClrLst meth="cycle"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alpha val="90000"/>
      </a:schemeClr>
      <a:schemeClr val="accent6">
        <a:alpha val="5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/>
    <dgm:txEffectClrLst/>
  </dgm:styleLbl>
  <dgm:styleLbl name="node1">
    <dgm:fillClrLst>
      <a:schemeClr val="accent6">
        <a:alpha val="9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6">
        <a:shade val="9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  <a:alpha val="90000"/>
      </a:schemeClr>
      <a:schemeClr val="accent6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6">
        <a:alpha val="90000"/>
        <a:tint val="40000"/>
      </a:schemeClr>
      <a:schemeClr val="accent6">
        <a:alpha val="5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62BE3AD-2965-4141-A4E6-175B3EF4B682}" type="doc">
      <dgm:prSet loTypeId="urn:microsoft.com/office/officeart/2005/8/layout/hList1" loCatId="list" qsTypeId="urn:microsoft.com/office/officeart/2005/8/quickstyle/simple1" qsCatId="simple" csTypeId="urn:microsoft.com/office/officeart/2005/8/colors/accent6_5" csCatId="accent6" phldr="1"/>
      <dgm:spPr/>
      <dgm:t>
        <a:bodyPr/>
        <a:lstStyle/>
        <a:p>
          <a:endParaRPr lang="en-US"/>
        </a:p>
      </dgm:t>
    </dgm:pt>
    <dgm:pt modelId="{0F77DFAE-031C-4FFE-83A7-AB756C44D77B}">
      <dgm:prSet phldrT="[Text]"/>
      <dgm:spPr>
        <a:solidFill>
          <a:srgbClr val="002060">
            <a:alpha val="90000"/>
          </a:srgbClr>
        </a:solidFill>
        <a:ln>
          <a:solidFill>
            <a:srgbClr val="013E7F"/>
          </a:solidFill>
        </a:ln>
      </dgm:spPr>
      <dgm:t>
        <a:bodyPr/>
        <a:lstStyle/>
        <a:p>
          <a:r>
            <a:rPr lang="en-US" dirty="0" smtClean="0"/>
            <a:t>Physical Health</a:t>
          </a:r>
          <a:endParaRPr lang="en-US" dirty="0"/>
        </a:p>
      </dgm:t>
    </dgm:pt>
    <dgm:pt modelId="{5CB61D97-7221-4305-9A7E-0684EDF6ECBC}" type="parTrans" cxnId="{FCF68DB3-FB01-43F0-90C3-12B5DC32FB32}">
      <dgm:prSet/>
      <dgm:spPr/>
      <dgm:t>
        <a:bodyPr/>
        <a:lstStyle/>
        <a:p>
          <a:endParaRPr lang="en-US"/>
        </a:p>
      </dgm:t>
    </dgm:pt>
    <dgm:pt modelId="{DF951C62-6085-4004-9FEC-64ACF6C64D84}" type="sibTrans" cxnId="{FCF68DB3-FB01-43F0-90C3-12B5DC32FB32}">
      <dgm:prSet/>
      <dgm:spPr/>
      <dgm:t>
        <a:bodyPr/>
        <a:lstStyle/>
        <a:p>
          <a:endParaRPr lang="en-US"/>
        </a:p>
      </dgm:t>
    </dgm:pt>
    <dgm:pt modelId="{A58E6E6E-F3D1-4CE8-AC02-436FCEC9341E}">
      <dgm:prSet phldrT="[Text]"/>
      <dgm:spPr>
        <a:ln>
          <a:solidFill>
            <a:srgbClr val="013E7F">
              <a:alpha val="90000"/>
            </a:srgbClr>
          </a:solidFill>
        </a:ln>
      </dgm:spPr>
      <dgm:t>
        <a:bodyPr/>
        <a:lstStyle/>
        <a:p>
          <a:pPr>
            <a:spcAft>
              <a:spcPts val="1200"/>
            </a:spcAft>
          </a:pPr>
          <a:r>
            <a:rPr lang="en-US" dirty="0" smtClean="0"/>
            <a:t>Fee-for-Service</a:t>
          </a:r>
          <a:endParaRPr lang="en-US" dirty="0"/>
        </a:p>
      </dgm:t>
    </dgm:pt>
    <dgm:pt modelId="{5BEB06D0-346E-4313-A08C-342A2E92B373}" type="parTrans" cxnId="{EC2E2C5B-EE69-4A50-9049-56C844A87E4F}">
      <dgm:prSet/>
      <dgm:spPr/>
      <dgm:t>
        <a:bodyPr/>
        <a:lstStyle/>
        <a:p>
          <a:endParaRPr lang="en-US"/>
        </a:p>
      </dgm:t>
    </dgm:pt>
    <dgm:pt modelId="{DC0A4580-07CD-4C28-890C-736F9A4358AB}" type="sibTrans" cxnId="{EC2E2C5B-EE69-4A50-9049-56C844A87E4F}">
      <dgm:prSet/>
      <dgm:spPr/>
      <dgm:t>
        <a:bodyPr/>
        <a:lstStyle/>
        <a:p>
          <a:endParaRPr lang="en-US"/>
        </a:p>
      </dgm:t>
    </dgm:pt>
    <dgm:pt modelId="{C6E4FD4A-9A36-4BE3-B633-84479C9940DB}">
      <dgm:prSet phldrT="[Text]"/>
      <dgm:spPr>
        <a:solidFill>
          <a:srgbClr val="002060">
            <a:alpha val="70000"/>
          </a:srgbClr>
        </a:solidFill>
        <a:ln>
          <a:solidFill>
            <a:srgbClr val="013E7F"/>
          </a:solidFill>
        </a:ln>
      </dgm:spPr>
      <dgm:t>
        <a:bodyPr/>
        <a:lstStyle/>
        <a:p>
          <a:r>
            <a:rPr lang="en-US" dirty="0" smtClean="0"/>
            <a:t>Behavioral Health</a:t>
          </a:r>
          <a:endParaRPr lang="en-US" dirty="0"/>
        </a:p>
      </dgm:t>
    </dgm:pt>
    <dgm:pt modelId="{13FC8427-003E-4D2F-9362-0FD21DBC6EF4}" type="parTrans" cxnId="{DCE27EF1-EF26-4228-8A99-9729268AFCFF}">
      <dgm:prSet/>
      <dgm:spPr/>
      <dgm:t>
        <a:bodyPr/>
        <a:lstStyle/>
        <a:p>
          <a:endParaRPr lang="en-US"/>
        </a:p>
      </dgm:t>
    </dgm:pt>
    <dgm:pt modelId="{0CBEF35C-4B89-484A-AA52-30192293509F}" type="sibTrans" cxnId="{DCE27EF1-EF26-4228-8A99-9729268AFCFF}">
      <dgm:prSet/>
      <dgm:spPr/>
      <dgm:t>
        <a:bodyPr/>
        <a:lstStyle/>
        <a:p>
          <a:endParaRPr lang="en-US"/>
        </a:p>
      </dgm:t>
    </dgm:pt>
    <dgm:pt modelId="{C6F25093-436C-4B48-99E9-BE8BC7D07EAD}">
      <dgm:prSet phldrT="[Text]"/>
      <dgm:spPr>
        <a:ln>
          <a:solidFill>
            <a:srgbClr val="013E7F">
              <a:alpha val="90000"/>
            </a:srgbClr>
          </a:solidFill>
        </a:ln>
      </dgm:spPr>
      <dgm:t>
        <a:bodyPr/>
        <a:lstStyle/>
        <a:p>
          <a:pPr>
            <a:spcAft>
              <a:spcPts val="1200"/>
            </a:spcAft>
          </a:pPr>
          <a:r>
            <a:rPr lang="en-US" dirty="0" smtClean="0"/>
            <a:t>Managed Care</a:t>
          </a:r>
          <a:endParaRPr lang="en-US" dirty="0"/>
        </a:p>
      </dgm:t>
    </dgm:pt>
    <dgm:pt modelId="{F39B81E1-985F-4DA7-888B-8A68199685F5}" type="parTrans" cxnId="{3187244D-52B5-44EA-81EE-EB042B230C45}">
      <dgm:prSet/>
      <dgm:spPr/>
      <dgm:t>
        <a:bodyPr/>
        <a:lstStyle/>
        <a:p>
          <a:endParaRPr lang="en-US"/>
        </a:p>
      </dgm:t>
    </dgm:pt>
    <dgm:pt modelId="{2FD399CB-B9F3-4937-8B52-172D8DEEADD5}" type="sibTrans" cxnId="{3187244D-52B5-44EA-81EE-EB042B230C45}">
      <dgm:prSet/>
      <dgm:spPr/>
      <dgm:t>
        <a:bodyPr/>
        <a:lstStyle/>
        <a:p>
          <a:endParaRPr lang="en-US"/>
        </a:p>
      </dgm:t>
    </dgm:pt>
    <dgm:pt modelId="{86918FB7-DC46-4B7D-9077-1A726EFC6197}">
      <dgm:prSet phldrT="[Text]"/>
      <dgm:spPr>
        <a:ln>
          <a:solidFill>
            <a:srgbClr val="013E7F">
              <a:alpha val="90000"/>
            </a:srgbClr>
          </a:solidFill>
        </a:ln>
      </dgm:spPr>
      <dgm:t>
        <a:bodyPr/>
        <a:lstStyle/>
        <a:p>
          <a:pPr>
            <a:spcAft>
              <a:spcPts val="1200"/>
            </a:spcAft>
          </a:pPr>
          <a:r>
            <a:rPr lang="en-US" dirty="0" smtClean="0"/>
            <a:t>Limited coordination with physical health and LTSS</a:t>
          </a:r>
          <a:endParaRPr lang="en-US" dirty="0"/>
        </a:p>
      </dgm:t>
    </dgm:pt>
    <dgm:pt modelId="{95A4CEFB-C30C-4A66-8E62-A5557D3007E0}" type="parTrans" cxnId="{405B0379-CFB0-4A1A-82FE-66F977D37C89}">
      <dgm:prSet/>
      <dgm:spPr/>
      <dgm:t>
        <a:bodyPr/>
        <a:lstStyle/>
        <a:p>
          <a:endParaRPr lang="en-US"/>
        </a:p>
      </dgm:t>
    </dgm:pt>
    <dgm:pt modelId="{3755CC04-8752-44B4-8E29-5584CF95F0A0}" type="sibTrans" cxnId="{405B0379-CFB0-4A1A-82FE-66F977D37C89}">
      <dgm:prSet/>
      <dgm:spPr/>
      <dgm:t>
        <a:bodyPr/>
        <a:lstStyle/>
        <a:p>
          <a:endParaRPr lang="en-US"/>
        </a:p>
      </dgm:t>
    </dgm:pt>
    <dgm:pt modelId="{BFB03CE4-D504-4548-B7D5-0D4A9BF23848}">
      <dgm:prSet phldrT="[Text]"/>
      <dgm:spPr>
        <a:solidFill>
          <a:srgbClr val="013E7F">
            <a:alpha val="50000"/>
          </a:srgbClr>
        </a:solidFill>
        <a:ln>
          <a:solidFill>
            <a:srgbClr val="013E7F"/>
          </a:solidFill>
        </a:ln>
      </dgm:spPr>
      <dgm:t>
        <a:bodyPr/>
        <a:lstStyle/>
        <a:p>
          <a:r>
            <a:rPr lang="en-US" dirty="0" smtClean="0"/>
            <a:t>LTSS</a:t>
          </a:r>
          <a:endParaRPr lang="en-US" dirty="0"/>
        </a:p>
      </dgm:t>
    </dgm:pt>
    <dgm:pt modelId="{EF2BE174-A61E-4FDF-8CB2-F92F0EA356AE}" type="parTrans" cxnId="{014A16B0-786F-4B7D-B281-5D699187C645}">
      <dgm:prSet/>
      <dgm:spPr/>
      <dgm:t>
        <a:bodyPr/>
        <a:lstStyle/>
        <a:p>
          <a:endParaRPr lang="en-US"/>
        </a:p>
      </dgm:t>
    </dgm:pt>
    <dgm:pt modelId="{94E82481-ACB9-4178-BB18-FA6B53113B7D}" type="sibTrans" cxnId="{014A16B0-786F-4B7D-B281-5D699187C645}">
      <dgm:prSet/>
      <dgm:spPr/>
      <dgm:t>
        <a:bodyPr/>
        <a:lstStyle/>
        <a:p>
          <a:endParaRPr lang="en-US"/>
        </a:p>
      </dgm:t>
    </dgm:pt>
    <dgm:pt modelId="{15AB791E-FE73-43BD-BCE4-4F5E683E5E4B}">
      <dgm:prSet phldrT="[Text]"/>
      <dgm:spPr>
        <a:ln>
          <a:solidFill>
            <a:srgbClr val="013E7F">
              <a:alpha val="90000"/>
            </a:srgbClr>
          </a:solidFill>
        </a:ln>
      </dgm:spPr>
      <dgm:t>
        <a:bodyPr/>
        <a:lstStyle/>
        <a:p>
          <a:pPr>
            <a:spcAft>
              <a:spcPts val="1200"/>
            </a:spcAft>
          </a:pPr>
          <a:r>
            <a:rPr lang="en-US" dirty="0" smtClean="0"/>
            <a:t>Fee-for-Service</a:t>
          </a:r>
          <a:endParaRPr lang="en-US" dirty="0"/>
        </a:p>
      </dgm:t>
    </dgm:pt>
    <dgm:pt modelId="{3AD47A80-AA6C-40FB-8F8F-299658CDDA9A}" type="parTrans" cxnId="{5FD4D566-01F4-4A96-B1C5-DD627193ABAC}">
      <dgm:prSet/>
      <dgm:spPr/>
      <dgm:t>
        <a:bodyPr/>
        <a:lstStyle/>
        <a:p>
          <a:endParaRPr lang="en-US"/>
        </a:p>
      </dgm:t>
    </dgm:pt>
    <dgm:pt modelId="{64F57FD5-8E50-41F8-B33F-E670D702C448}" type="sibTrans" cxnId="{5FD4D566-01F4-4A96-B1C5-DD627193ABAC}">
      <dgm:prSet/>
      <dgm:spPr/>
      <dgm:t>
        <a:bodyPr/>
        <a:lstStyle/>
        <a:p>
          <a:endParaRPr lang="en-US"/>
        </a:p>
      </dgm:t>
    </dgm:pt>
    <dgm:pt modelId="{40A00393-4F45-4DC3-B8BA-DAFAB1314803}">
      <dgm:prSet phldrT="[Text]"/>
      <dgm:spPr>
        <a:ln>
          <a:solidFill>
            <a:srgbClr val="013E7F">
              <a:alpha val="90000"/>
            </a:srgbClr>
          </a:solidFill>
        </a:ln>
      </dgm:spPr>
      <dgm:t>
        <a:bodyPr/>
        <a:lstStyle/>
        <a:p>
          <a:pPr>
            <a:spcAft>
              <a:spcPts val="1200"/>
            </a:spcAft>
          </a:pPr>
          <a:r>
            <a:rPr lang="en-US" dirty="0" smtClean="0"/>
            <a:t>Multiple health care providers with limited coordination</a:t>
          </a:r>
          <a:endParaRPr lang="en-US" dirty="0"/>
        </a:p>
      </dgm:t>
    </dgm:pt>
    <dgm:pt modelId="{86C74A3C-7A2D-4532-9C0E-6FC59A3DB757}" type="parTrans" cxnId="{94BF02C8-B005-41A2-A106-A9916B89C251}">
      <dgm:prSet/>
      <dgm:spPr/>
      <dgm:t>
        <a:bodyPr/>
        <a:lstStyle/>
        <a:p>
          <a:endParaRPr lang="en-US"/>
        </a:p>
      </dgm:t>
    </dgm:pt>
    <dgm:pt modelId="{27CCA3E5-3DBC-4420-B8D1-3099EFF2648D}" type="sibTrans" cxnId="{94BF02C8-B005-41A2-A106-A9916B89C251}">
      <dgm:prSet/>
      <dgm:spPr/>
      <dgm:t>
        <a:bodyPr/>
        <a:lstStyle/>
        <a:p>
          <a:endParaRPr lang="en-US"/>
        </a:p>
      </dgm:t>
    </dgm:pt>
    <dgm:pt modelId="{8D8D171A-46D2-4AE7-AA81-C06B43934BC3}">
      <dgm:prSet phldrT="[Text]"/>
      <dgm:spPr>
        <a:ln>
          <a:solidFill>
            <a:srgbClr val="013E7F">
              <a:alpha val="90000"/>
            </a:srgbClr>
          </a:solidFill>
        </a:ln>
      </dgm:spPr>
      <dgm:t>
        <a:bodyPr/>
        <a:lstStyle/>
        <a:p>
          <a:pPr>
            <a:spcAft>
              <a:spcPts val="1200"/>
            </a:spcAft>
          </a:pPr>
          <a:r>
            <a:rPr lang="en-US" dirty="0" smtClean="0"/>
            <a:t>No coordination between Medicare and Medicaid</a:t>
          </a:r>
          <a:endParaRPr lang="en-US" dirty="0"/>
        </a:p>
      </dgm:t>
    </dgm:pt>
    <dgm:pt modelId="{A89F3CF1-DC69-44CB-9EC7-8C3F67013B6F}" type="parTrans" cxnId="{C6E509AC-3189-40A8-8158-B282EDCF5D5C}">
      <dgm:prSet/>
      <dgm:spPr/>
      <dgm:t>
        <a:bodyPr/>
        <a:lstStyle/>
        <a:p>
          <a:endParaRPr lang="en-US"/>
        </a:p>
      </dgm:t>
    </dgm:pt>
    <dgm:pt modelId="{FDE9C467-0B70-4B37-99D0-5506A793813A}" type="sibTrans" cxnId="{C6E509AC-3189-40A8-8158-B282EDCF5D5C}">
      <dgm:prSet/>
      <dgm:spPr/>
      <dgm:t>
        <a:bodyPr/>
        <a:lstStyle/>
        <a:p>
          <a:endParaRPr lang="en-US"/>
        </a:p>
      </dgm:t>
    </dgm:pt>
    <dgm:pt modelId="{15B60D51-63F5-41CE-8637-7560AC8B6676}">
      <dgm:prSet phldrT="[Text]"/>
      <dgm:spPr>
        <a:ln>
          <a:solidFill>
            <a:srgbClr val="013E7F">
              <a:alpha val="90000"/>
            </a:srgbClr>
          </a:solidFill>
        </a:ln>
      </dgm:spPr>
      <dgm:t>
        <a:bodyPr/>
        <a:lstStyle/>
        <a:p>
          <a:pPr>
            <a:spcAft>
              <a:spcPts val="1200"/>
            </a:spcAft>
          </a:pPr>
          <a:r>
            <a:rPr lang="en-US" dirty="0" smtClean="0">
              <a:solidFill>
                <a:schemeClr val="tx1"/>
              </a:solidFill>
            </a:rPr>
            <a:t>LTSS coordinated by service coordinator  but  limited coordination with physical and behavioral health</a:t>
          </a:r>
          <a:endParaRPr lang="en-US" dirty="0"/>
        </a:p>
      </dgm:t>
    </dgm:pt>
    <dgm:pt modelId="{CB06B25E-0CE6-43B0-A26E-E89DC441B021}" type="parTrans" cxnId="{32E43648-D550-4FD7-A53F-A3A0C391CC96}">
      <dgm:prSet/>
      <dgm:spPr/>
      <dgm:t>
        <a:bodyPr/>
        <a:lstStyle/>
        <a:p>
          <a:endParaRPr lang="en-US"/>
        </a:p>
      </dgm:t>
    </dgm:pt>
    <dgm:pt modelId="{55518572-299D-4C48-A02E-49291062AB3E}" type="sibTrans" cxnId="{32E43648-D550-4FD7-A53F-A3A0C391CC96}">
      <dgm:prSet/>
      <dgm:spPr/>
      <dgm:t>
        <a:bodyPr/>
        <a:lstStyle/>
        <a:p>
          <a:endParaRPr lang="en-US"/>
        </a:p>
      </dgm:t>
    </dgm:pt>
    <dgm:pt modelId="{F8512CE0-7B7B-403B-A80A-E053E2ECB138}">
      <dgm:prSet phldrT="[Text]"/>
      <dgm:spPr>
        <a:ln>
          <a:solidFill>
            <a:srgbClr val="013E7F">
              <a:alpha val="90000"/>
            </a:srgbClr>
          </a:solidFill>
        </a:ln>
      </dgm:spPr>
      <dgm:t>
        <a:bodyPr/>
        <a:lstStyle/>
        <a:p>
          <a:pPr>
            <a:spcAft>
              <a:spcPts val="1200"/>
            </a:spcAft>
          </a:pPr>
          <a:r>
            <a:rPr lang="en-US" dirty="0" smtClean="0"/>
            <a:t>No single entity responsible for transitions from acute care</a:t>
          </a:r>
          <a:endParaRPr lang="en-US" dirty="0"/>
        </a:p>
      </dgm:t>
    </dgm:pt>
    <dgm:pt modelId="{18F88105-061E-4A80-AB62-1B6040C2B225}" type="parTrans" cxnId="{29C2B396-20D2-48CE-89FF-2E7A667C44E7}">
      <dgm:prSet/>
      <dgm:spPr/>
      <dgm:t>
        <a:bodyPr/>
        <a:lstStyle/>
        <a:p>
          <a:endParaRPr lang="en-US"/>
        </a:p>
      </dgm:t>
    </dgm:pt>
    <dgm:pt modelId="{4235F261-9FF5-4914-8C95-BE20AC806AFA}" type="sibTrans" cxnId="{29C2B396-20D2-48CE-89FF-2E7A667C44E7}">
      <dgm:prSet/>
      <dgm:spPr/>
      <dgm:t>
        <a:bodyPr/>
        <a:lstStyle/>
        <a:p>
          <a:endParaRPr lang="en-US"/>
        </a:p>
      </dgm:t>
    </dgm:pt>
    <dgm:pt modelId="{1BA25E51-132C-4CEE-A1E6-668FDF03F770}">
      <dgm:prSet phldrT="[Text]"/>
      <dgm:spPr>
        <a:ln>
          <a:solidFill>
            <a:srgbClr val="013E7F">
              <a:alpha val="90000"/>
            </a:srgbClr>
          </a:solidFill>
        </a:ln>
      </dgm:spPr>
      <dgm:t>
        <a:bodyPr/>
        <a:lstStyle/>
        <a:p>
          <a:pPr>
            <a:spcAft>
              <a:spcPts val="1200"/>
            </a:spcAft>
          </a:pPr>
          <a:r>
            <a:rPr lang="en-US" dirty="0" smtClean="0"/>
            <a:t>Preference toward home and community-based services</a:t>
          </a:r>
          <a:endParaRPr lang="en-US" dirty="0"/>
        </a:p>
      </dgm:t>
    </dgm:pt>
    <dgm:pt modelId="{1FBB6F82-B90E-4C14-8D99-B475040A0B4A}" type="parTrans" cxnId="{07E23F7B-86B7-4A57-BF63-2EEF217F6D35}">
      <dgm:prSet/>
      <dgm:spPr/>
      <dgm:t>
        <a:bodyPr/>
        <a:lstStyle/>
        <a:p>
          <a:endParaRPr lang="en-US"/>
        </a:p>
      </dgm:t>
    </dgm:pt>
    <dgm:pt modelId="{F681493D-6569-47E2-8D60-82B03FF6C8CE}" type="sibTrans" cxnId="{07E23F7B-86B7-4A57-BF63-2EEF217F6D35}">
      <dgm:prSet/>
      <dgm:spPr/>
      <dgm:t>
        <a:bodyPr/>
        <a:lstStyle/>
        <a:p>
          <a:endParaRPr lang="en-US"/>
        </a:p>
      </dgm:t>
    </dgm:pt>
    <dgm:pt modelId="{1F002CF5-9914-4146-B116-FD3ECA423E72}" type="pres">
      <dgm:prSet presAssocID="{C62BE3AD-2965-4141-A4E6-175B3EF4B68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13AB303-722F-4117-A30A-EF8BCF800EF2}" type="pres">
      <dgm:prSet presAssocID="{0F77DFAE-031C-4FFE-83A7-AB756C44D77B}" presName="composite" presStyleCnt="0"/>
      <dgm:spPr/>
    </dgm:pt>
    <dgm:pt modelId="{C9684869-BA6F-4F81-A73F-60C488A2B459}" type="pres">
      <dgm:prSet presAssocID="{0F77DFAE-031C-4FFE-83A7-AB756C44D77B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2B35EB5-FDDA-4A0E-A59D-1D31050D8F1C}" type="pres">
      <dgm:prSet presAssocID="{0F77DFAE-031C-4FFE-83A7-AB756C44D77B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6AEF4DD-A04E-475C-B79D-95F99357F330}" type="pres">
      <dgm:prSet presAssocID="{DF951C62-6085-4004-9FEC-64ACF6C64D84}" presName="space" presStyleCnt="0"/>
      <dgm:spPr/>
    </dgm:pt>
    <dgm:pt modelId="{8F22B5C1-69CB-4704-B1DA-B059182E70EE}" type="pres">
      <dgm:prSet presAssocID="{C6E4FD4A-9A36-4BE3-B633-84479C9940DB}" presName="composite" presStyleCnt="0"/>
      <dgm:spPr/>
    </dgm:pt>
    <dgm:pt modelId="{5AD9E0B5-2537-4926-896E-5D6BF55A664E}" type="pres">
      <dgm:prSet presAssocID="{C6E4FD4A-9A36-4BE3-B633-84479C9940DB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E4075B2-3527-45A3-AEEB-67738C422C8E}" type="pres">
      <dgm:prSet presAssocID="{C6E4FD4A-9A36-4BE3-B633-84479C9940DB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776EC00-9D9D-4547-9B73-921D299D3DE9}" type="pres">
      <dgm:prSet presAssocID="{0CBEF35C-4B89-484A-AA52-30192293509F}" presName="space" presStyleCnt="0"/>
      <dgm:spPr/>
    </dgm:pt>
    <dgm:pt modelId="{8D2C8039-21E2-4155-BF9A-B7C952B86C73}" type="pres">
      <dgm:prSet presAssocID="{BFB03CE4-D504-4548-B7D5-0D4A9BF23848}" presName="composite" presStyleCnt="0"/>
      <dgm:spPr/>
    </dgm:pt>
    <dgm:pt modelId="{0D64BB39-4CD3-4588-94C1-69A04EE03855}" type="pres">
      <dgm:prSet presAssocID="{BFB03CE4-D504-4548-B7D5-0D4A9BF23848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BF2662A-E042-4C6B-8DDA-955ABF66719D}" type="pres">
      <dgm:prSet presAssocID="{BFB03CE4-D504-4548-B7D5-0D4A9BF23848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78CB5C1-9063-45BB-A81B-6BA9CF8EAE6F}" type="presOf" srcId="{F8512CE0-7B7B-403B-A80A-E053E2ECB138}" destId="{B2B35EB5-FDDA-4A0E-A59D-1D31050D8F1C}" srcOrd="0" destOrd="3" presId="urn:microsoft.com/office/officeart/2005/8/layout/hList1"/>
    <dgm:cxn modelId="{C6E509AC-3189-40A8-8158-B282EDCF5D5C}" srcId="{0F77DFAE-031C-4FFE-83A7-AB756C44D77B}" destId="{8D8D171A-46D2-4AE7-AA81-C06B43934BC3}" srcOrd="2" destOrd="0" parTransId="{A89F3CF1-DC69-44CB-9EC7-8C3F67013B6F}" sibTransId="{FDE9C467-0B70-4B37-99D0-5506A793813A}"/>
    <dgm:cxn modelId="{32E43648-D550-4FD7-A53F-A3A0C391CC96}" srcId="{BFB03CE4-D504-4548-B7D5-0D4A9BF23848}" destId="{15B60D51-63F5-41CE-8637-7560AC8B6676}" srcOrd="1" destOrd="0" parTransId="{CB06B25E-0CE6-43B0-A26E-E89DC441B021}" sibTransId="{55518572-299D-4C48-A02E-49291062AB3E}"/>
    <dgm:cxn modelId="{954F26B9-667D-44E1-999B-1921C4662089}" type="presOf" srcId="{0F77DFAE-031C-4FFE-83A7-AB756C44D77B}" destId="{C9684869-BA6F-4F81-A73F-60C488A2B459}" srcOrd="0" destOrd="0" presId="urn:microsoft.com/office/officeart/2005/8/layout/hList1"/>
    <dgm:cxn modelId="{70BA9878-6E33-446C-9D79-5108C99070AA}" type="presOf" srcId="{BFB03CE4-D504-4548-B7D5-0D4A9BF23848}" destId="{0D64BB39-4CD3-4588-94C1-69A04EE03855}" srcOrd="0" destOrd="0" presId="urn:microsoft.com/office/officeart/2005/8/layout/hList1"/>
    <dgm:cxn modelId="{405B0379-CFB0-4A1A-82FE-66F977D37C89}" srcId="{C6E4FD4A-9A36-4BE3-B633-84479C9940DB}" destId="{86918FB7-DC46-4B7D-9077-1A726EFC6197}" srcOrd="1" destOrd="0" parTransId="{95A4CEFB-C30C-4A66-8E62-A5557D3007E0}" sibTransId="{3755CC04-8752-44B4-8E29-5584CF95F0A0}"/>
    <dgm:cxn modelId="{0F7E46C5-7F3E-4E38-9DB6-C893AC491E9D}" type="presOf" srcId="{40A00393-4F45-4DC3-B8BA-DAFAB1314803}" destId="{B2B35EB5-FDDA-4A0E-A59D-1D31050D8F1C}" srcOrd="0" destOrd="1" presId="urn:microsoft.com/office/officeart/2005/8/layout/hList1"/>
    <dgm:cxn modelId="{0AADE3C9-C076-4467-8FFB-45C032A52CEC}" type="presOf" srcId="{86918FB7-DC46-4B7D-9077-1A726EFC6197}" destId="{8E4075B2-3527-45A3-AEEB-67738C422C8E}" srcOrd="0" destOrd="1" presId="urn:microsoft.com/office/officeart/2005/8/layout/hList1"/>
    <dgm:cxn modelId="{684ABFCE-1601-498F-9644-3852F9D7786F}" type="presOf" srcId="{A58E6E6E-F3D1-4CE8-AC02-436FCEC9341E}" destId="{B2B35EB5-FDDA-4A0E-A59D-1D31050D8F1C}" srcOrd="0" destOrd="0" presId="urn:microsoft.com/office/officeart/2005/8/layout/hList1"/>
    <dgm:cxn modelId="{EC2E2C5B-EE69-4A50-9049-56C844A87E4F}" srcId="{0F77DFAE-031C-4FFE-83A7-AB756C44D77B}" destId="{A58E6E6E-F3D1-4CE8-AC02-436FCEC9341E}" srcOrd="0" destOrd="0" parTransId="{5BEB06D0-346E-4313-A08C-342A2E92B373}" sibTransId="{DC0A4580-07CD-4C28-890C-736F9A4358AB}"/>
    <dgm:cxn modelId="{E3C5BDB4-17A7-4E0B-80C5-BA563709E292}" type="presOf" srcId="{C62BE3AD-2965-4141-A4E6-175B3EF4B682}" destId="{1F002CF5-9914-4146-B116-FD3ECA423E72}" srcOrd="0" destOrd="0" presId="urn:microsoft.com/office/officeart/2005/8/layout/hList1"/>
    <dgm:cxn modelId="{5FD4D566-01F4-4A96-B1C5-DD627193ABAC}" srcId="{BFB03CE4-D504-4548-B7D5-0D4A9BF23848}" destId="{15AB791E-FE73-43BD-BCE4-4F5E683E5E4B}" srcOrd="0" destOrd="0" parTransId="{3AD47A80-AA6C-40FB-8F8F-299658CDDA9A}" sibTransId="{64F57FD5-8E50-41F8-B33F-E670D702C448}"/>
    <dgm:cxn modelId="{3CB4BD76-432A-4F81-99F8-DAE319966FD4}" type="presOf" srcId="{15B60D51-63F5-41CE-8637-7560AC8B6676}" destId="{2BF2662A-E042-4C6B-8DDA-955ABF66719D}" srcOrd="0" destOrd="1" presId="urn:microsoft.com/office/officeart/2005/8/layout/hList1"/>
    <dgm:cxn modelId="{ABC41B10-7AE6-40D9-BF37-DB3D9CAC870C}" type="presOf" srcId="{15AB791E-FE73-43BD-BCE4-4F5E683E5E4B}" destId="{2BF2662A-E042-4C6B-8DDA-955ABF66719D}" srcOrd="0" destOrd="0" presId="urn:microsoft.com/office/officeart/2005/8/layout/hList1"/>
    <dgm:cxn modelId="{8BA5AF89-E1E3-420B-9089-F03DDBD261C3}" type="presOf" srcId="{1BA25E51-132C-4CEE-A1E6-668FDF03F770}" destId="{2BF2662A-E042-4C6B-8DDA-955ABF66719D}" srcOrd="0" destOrd="2" presId="urn:microsoft.com/office/officeart/2005/8/layout/hList1"/>
    <dgm:cxn modelId="{3187244D-52B5-44EA-81EE-EB042B230C45}" srcId="{C6E4FD4A-9A36-4BE3-B633-84479C9940DB}" destId="{C6F25093-436C-4B48-99E9-BE8BC7D07EAD}" srcOrd="0" destOrd="0" parTransId="{F39B81E1-985F-4DA7-888B-8A68199685F5}" sibTransId="{2FD399CB-B9F3-4937-8B52-172D8DEEADD5}"/>
    <dgm:cxn modelId="{29C2B396-20D2-48CE-89FF-2E7A667C44E7}" srcId="{0F77DFAE-031C-4FFE-83A7-AB756C44D77B}" destId="{F8512CE0-7B7B-403B-A80A-E053E2ECB138}" srcOrd="3" destOrd="0" parTransId="{18F88105-061E-4A80-AB62-1B6040C2B225}" sibTransId="{4235F261-9FF5-4914-8C95-BE20AC806AFA}"/>
    <dgm:cxn modelId="{FCF68DB3-FB01-43F0-90C3-12B5DC32FB32}" srcId="{C62BE3AD-2965-4141-A4E6-175B3EF4B682}" destId="{0F77DFAE-031C-4FFE-83A7-AB756C44D77B}" srcOrd="0" destOrd="0" parTransId="{5CB61D97-7221-4305-9A7E-0684EDF6ECBC}" sibTransId="{DF951C62-6085-4004-9FEC-64ACF6C64D84}"/>
    <dgm:cxn modelId="{E89AB44F-09C8-4BCE-B6AF-F565CDFF0F03}" type="presOf" srcId="{8D8D171A-46D2-4AE7-AA81-C06B43934BC3}" destId="{B2B35EB5-FDDA-4A0E-A59D-1D31050D8F1C}" srcOrd="0" destOrd="2" presId="urn:microsoft.com/office/officeart/2005/8/layout/hList1"/>
    <dgm:cxn modelId="{07E23F7B-86B7-4A57-BF63-2EEF217F6D35}" srcId="{BFB03CE4-D504-4548-B7D5-0D4A9BF23848}" destId="{1BA25E51-132C-4CEE-A1E6-668FDF03F770}" srcOrd="2" destOrd="0" parTransId="{1FBB6F82-B90E-4C14-8D99-B475040A0B4A}" sibTransId="{F681493D-6569-47E2-8D60-82B03FF6C8CE}"/>
    <dgm:cxn modelId="{1824EA1D-33BA-4C1C-A307-9689D9658870}" type="presOf" srcId="{C6E4FD4A-9A36-4BE3-B633-84479C9940DB}" destId="{5AD9E0B5-2537-4926-896E-5D6BF55A664E}" srcOrd="0" destOrd="0" presId="urn:microsoft.com/office/officeart/2005/8/layout/hList1"/>
    <dgm:cxn modelId="{014A16B0-786F-4B7D-B281-5D699187C645}" srcId="{C62BE3AD-2965-4141-A4E6-175B3EF4B682}" destId="{BFB03CE4-D504-4548-B7D5-0D4A9BF23848}" srcOrd="2" destOrd="0" parTransId="{EF2BE174-A61E-4FDF-8CB2-F92F0EA356AE}" sibTransId="{94E82481-ACB9-4178-BB18-FA6B53113B7D}"/>
    <dgm:cxn modelId="{94BF02C8-B005-41A2-A106-A9916B89C251}" srcId="{0F77DFAE-031C-4FFE-83A7-AB756C44D77B}" destId="{40A00393-4F45-4DC3-B8BA-DAFAB1314803}" srcOrd="1" destOrd="0" parTransId="{86C74A3C-7A2D-4532-9C0E-6FC59A3DB757}" sibTransId="{27CCA3E5-3DBC-4420-B8D1-3099EFF2648D}"/>
    <dgm:cxn modelId="{DCE27EF1-EF26-4228-8A99-9729268AFCFF}" srcId="{C62BE3AD-2965-4141-A4E6-175B3EF4B682}" destId="{C6E4FD4A-9A36-4BE3-B633-84479C9940DB}" srcOrd="1" destOrd="0" parTransId="{13FC8427-003E-4D2F-9362-0FD21DBC6EF4}" sibTransId="{0CBEF35C-4B89-484A-AA52-30192293509F}"/>
    <dgm:cxn modelId="{5D89C1C2-7F5C-4AB3-9478-FB3CCA8D8BF7}" type="presOf" srcId="{C6F25093-436C-4B48-99E9-BE8BC7D07EAD}" destId="{8E4075B2-3527-45A3-AEEB-67738C422C8E}" srcOrd="0" destOrd="0" presId="urn:microsoft.com/office/officeart/2005/8/layout/hList1"/>
    <dgm:cxn modelId="{BFBE4536-96E5-48E6-971E-21D96B6EECBB}" type="presParOf" srcId="{1F002CF5-9914-4146-B116-FD3ECA423E72}" destId="{213AB303-722F-4117-A30A-EF8BCF800EF2}" srcOrd="0" destOrd="0" presId="urn:microsoft.com/office/officeart/2005/8/layout/hList1"/>
    <dgm:cxn modelId="{E7DF1FDC-394C-4989-87C7-3EB58BA9B9AC}" type="presParOf" srcId="{213AB303-722F-4117-A30A-EF8BCF800EF2}" destId="{C9684869-BA6F-4F81-A73F-60C488A2B459}" srcOrd="0" destOrd="0" presId="urn:microsoft.com/office/officeart/2005/8/layout/hList1"/>
    <dgm:cxn modelId="{EC5E242C-38E5-4AC0-9D4E-6F307234C6BA}" type="presParOf" srcId="{213AB303-722F-4117-A30A-EF8BCF800EF2}" destId="{B2B35EB5-FDDA-4A0E-A59D-1D31050D8F1C}" srcOrd="1" destOrd="0" presId="urn:microsoft.com/office/officeart/2005/8/layout/hList1"/>
    <dgm:cxn modelId="{B426E4EC-CF78-4F14-B3A7-A339491BF74D}" type="presParOf" srcId="{1F002CF5-9914-4146-B116-FD3ECA423E72}" destId="{B6AEF4DD-A04E-475C-B79D-95F99357F330}" srcOrd="1" destOrd="0" presId="urn:microsoft.com/office/officeart/2005/8/layout/hList1"/>
    <dgm:cxn modelId="{E1D94DEB-2EE8-4DEE-8231-32B84450FCDD}" type="presParOf" srcId="{1F002CF5-9914-4146-B116-FD3ECA423E72}" destId="{8F22B5C1-69CB-4704-B1DA-B059182E70EE}" srcOrd="2" destOrd="0" presId="urn:microsoft.com/office/officeart/2005/8/layout/hList1"/>
    <dgm:cxn modelId="{F311D2DF-3181-40CF-BD3A-CB1580214E95}" type="presParOf" srcId="{8F22B5C1-69CB-4704-B1DA-B059182E70EE}" destId="{5AD9E0B5-2537-4926-896E-5D6BF55A664E}" srcOrd="0" destOrd="0" presId="urn:microsoft.com/office/officeart/2005/8/layout/hList1"/>
    <dgm:cxn modelId="{954B1110-4B67-4205-A4A6-BE675B4B8605}" type="presParOf" srcId="{8F22B5C1-69CB-4704-B1DA-B059182E70EE}" destId="{8E4075B2-3527-45A3-AEEB-67738C422C8E}" srcOrd="1" destOrd="0" presId="urn:microsoft.com/office/officeart/2005/8/layout/hList1"/>
    <dgm:cxn modelId="{A44B8192-9105-4411-94F1-7859AC89708E}" type="presParOf" srcId="{1F002CF5-9914-4146-B116-FD3ECA423E72}" destId="{8776EC00-9D9D-4547-9B73-921D299D3DE9}" srcOrd="3" destOrd="0" presId="urn:microsoft.com/office/officeart/2005/8/layout/hList1"/>
    <dgm:cxn modelId="{9D6883C8-E633-4816-9507-87E1DF237992}" type="presParOf" srcId="{1F002CF5-9914-4146-B116-FD3ECA423E72}" destId="{8D2C8039-21E2-4155-BF9A-B7C952B86C73}" srcOrd="4" destOrd="0" presId="urn:microsoft.com/office/officeart/2005/8/layout/hList1"/>
    <dgm:cxn modelId="{FA67B1B7-8498-421F-9845-5EEA0C6D4540}" type="presParOf" srcId="{8D2C8039-21E2-4155-BF9A-B7C952B86C73}" destId="{0D64BB39-4CD3-4588-94C1-69A04EE03855}" srcOrd="0" destOrd="0" presId="urn:microsoft.com/office/officeart/2005/8/layout/hList1"/>
    <dgm:cxn modelId="{51499516-D0F3-407E-8D70-905260950225}" type="presParOf" srcId="{8D2C8039-21E2-4155-BF9A-B7C952B86C73}" destId="{2BF2662A-E042-4C6B-8DDA-955ABF66719D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ea typeface="ＭＳ Ｐゴシック" pitchFamily="-111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ea typeface="ＭＳ Ｐゴシック" pitchFamily="-111" charset="-128"/>
                <a:cs typeface="+mn-cs"/>
              </a:defRPr>
            </a:lvl1pPr>
          </a:lstStyle>
          <a:p>
            <a:pPr>
              <a:defRPr/>
            </a:pPr>
            <a:fld id="{AFB4EF5A-3E85-4D21-B912-F7DBD40365C8}" type="datetime1">
              <a:rPr lang="en-US"/>
              <a:pPr>
                <a:defRPr/>
              </a:pPr>
              <a:t>6/24/2015</a:t>
            </a:fld>
            <a:endParaRPr lang="en-US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ea typeface="ＭＳ Ｐゴシック" pitchFamily="-111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ea typeface="ＭＳ Ｐゴシック" pitchFamily="-111" charset="-128"/>
                <a:cs typeface="+mn-cs"/>
              </a:defRPr>
            </a:lvl1pPr>
          </a:lstStyle>
          <a:p>
            <a:pPr>
              <a:defRPr/>
            </a:pPr>
            <a:fld id="{A07F27FA-8F11-4222-9CF1-8562D74EE3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0904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DF6D97-B4F4-4FC9-80FB-0A782C57BE63}" type="datetimeFigureOut">
              <a:rPr lang="en-US" smtClean="0"/>
              <a:t>6/24/2015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3C8DCC-A699-4726-B387-DEE03FDAAF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8008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C8DCC-A699-4726-B387-DEE03FDAAF6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2702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6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following populations will be included: </a:t>
            </a:r>
          </a:p>
          <a:p>
            <a:pPr lvl="0"/>
            <a:r>
              <a:rPr lang="en-US" sz="16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Dual eligible adults (excluding individuals eligible for Medicaid-funded and Base-funded programs available through the Office of Developmental Programs) over the age of 21 who are entitled to Medicare Part A and/or Part B and Part D and are eligible for Medicaid benefits,</a:t>
            </a:r>
          </a:p>
          <a:p>
            <a:pPr lvl="0"/>
            <a:r>
              <a:rPr lang="en-US" sz="16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All nursing facility clinically eligible (NFCE) non-dual eligible adults age 18 and older who are eligible for the Pennsylvania Medicaid Program (excluding individuals eligible for Medicaid-funded and Base-funded programs available through the Office of Developmental Programs), and</a:t>
            </a:r>
          </a:p>
          <a:p>
            <a:pPr lvl="0"/>
            <a:r>
              <a:rPr lang="en-US" sz="16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Non-Medicaid recipients of the Act 150 Program.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C8DCC-A699-4726-B387-DEE03FDAAF6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9790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00800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100">
                <a:ea typeface="ＭＳ Ｐゴシック" pitchFamily="-111" charset="-128"/>
                <a:cs typeface="+mn-cs"/>
              </a:defRPr>
            </a:lvl1pPr>
          </a:lstStyle>
          <a:p>
            <a:pPr>
              <a:defRPr/>
            </a:pPr>
            <a:fld id="{1EFB6826-B3ED-4798-B521-4B5857165F20}" type="datetime1">
              <a:rPr lang="en-US" smtClean="0"/>
              <a:t>6/24/2015</a:t>
            </a:fld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05200" y="6400800"/>
            <a:ext cx="2133600" cy="2444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100">
                <a:ea typeface="ＭＳ Ｐゴシック" pitchFamily="-111" charset="-128"/>
                <a:cs typeface="+mn-cs"/>
              </a:defRPr>
            </a:lvl1pPr>
          </a:lstStyle>
          <a:p>
            <a:pPr>
              <a:defRPr/>
            </a:pPr>
            <a:fld id="{70265E95-77F9-457A-9EE3-4D9004F83F9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00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>
          <a:xfrm>
            <a:off x="685800" y="304800"/>
            <a:ext cx="8001000" cy="457200"/>
          </a:xfrm>
          <a:prstGeom prst="rect">
            <a:avLst/>
          </a:prstGeom>
        </p:spPr>
        <p:txBody>
          <a:bodyPr/>
          <a:lstStyle>
            <a:lvl1pPr algn="l"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762000" y="1066800"/>
            <a:ext cx="7543800" cy="4800600"/>
          </a:xfrm>
          <a:prstGeom prst="rect">
            <a:avLst/>
          </a:prstGeom>
        </p:spPr>
        <p:txBody>
          <a:bodyPr/>
          <a:lstStyle>
            <a:lvl1pPr>
              <a:buClrTx/>
              <a:defRPr sz="2400"/>
            </a:lvl1pPr>
            <a:lvl2pPr>
              <a:buClrTx/>
              <a:defRPr sz="2000"/>
            </a:lvl2pPr>
            <a:lvl3pPr>
              <a:buClrTx/>
              <a:defRPr sz="1800"/>
            </a:lvl3pPr>
            <a:lvl4pPr>
              <a:buClrTx/>
              <a:defRPr sz="1600"/>
            </a:lvl4pPr>
            <a:lvl5pPr>
              <a:buClrTx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1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00800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100">
                <a:ea typeface="ＭＳ Ｐゴシック" pitchFamily="-111" charset="-128"/>
                <a:cs typeface="+mn-cs"/>
              </a:defRPr>
            </a:lvl1pPr>
          </a:lstStyle>
          <a:p>
            <a:pPr>
              <a:defRPr/>
            </a:pPr>
            <a:fld id="{19016256-A15E-472F-A44B-6D4C4106F6AD}" type="datetime1">
              <a:rPr lang="en-US" smtClean="0"/>
              <a:t>6/24/2015</a:t>
            </a:fld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05200" y="6400800"/>
            <a:ext cx="2133600" cy="2444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100">
                <a:ea typeface="ＭＳ Ｐゴシック" pitchFamily="-111" charset="-128"/>
                <a:cs typeface="+mn-cs"/>
              </a:defRPr>
            </a:lvl1pPr>
          </a:lstStyle>
          <a:p>
            <a:pPr>
              <a:defRPr/>
            </a:pPr>
            <a:fld id="{70265E95-77F9-457A-9EE3-4D9004F83F9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3954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1"/>
            <a:ext cx="4038600" cy="4800600"/>
          </a:xfrm>
          <a:prstGeom prst="rect">
            <a:avLst/>
          </a:prstGeom>
        </p:spPr>
        <p:txBody>
          <a:bodyPr/>
          <a:lstStyle>
            <a:lvl1pPr>
              <a:buClrTx/>
              <a:defRPr sz="2000"/>
            </a:lvl1pPr>
            <a:lvl2pPr>
              <a:buClrTx/>
              <a:defRPr sz="1800"/>
            </a:lvl2pPr>
            <a:lvl3pPr>
              <a:buClrTx/>
              <a:defRPr sz="1600"/>
            </a:lvl3pPr>
            <a:lvl4pPr>
              <a:buClrTx/>
              <a:defRPr sz="14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1"/>
            <a:ext cx="4038600" cy="4800600"/>
          </a:xfrm>
          <a:prstGeom prst="rect">
            <a:avLst/>
          </a:prstGeom>
        </p:spPr>
        <p:txBody>
          <a:bodyPr/>
          <a:lstStyle>
            <a:lvl1pPr>
              <a:buClrTx/>
              <a:defRPr sz="2000"/>
            </a:lvl1pPr>
            <a:lvl2pPr>
              <a:buClrTx/>
              <a:defRPr sz="1800"/>
            </a:lvl2pPr>
            <a:lvl3pPr>
              <a:buClrTx/>
              <a:defRPr sz="1600"/>
            </a:lvl3pPr>
            <a:lvl4pPr>
              <a:buClrTx/>
              <a:defRPr sz="14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 bwMode="white">
          <a:xfrm>
            <a:off x="685800" y="304800"/>
            <a:ext cx="8001000" cy="457200"/>
          </a:xfrm>
          <a:prstGeom prst="rect">
            <a:avLst/>
          </a:prstGeom>
        </p:spPr>
        <p:txBody>
          <a:bodyPr/>
          <a:lstStyle>
            <a:lvl1pPr algn="l"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05200" y="6400800"/>
            <a:ext cx="2133600" cy="2444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100">
                <a:ea typeface="ＭＳ Ｐゴシック" pitchFamily="-111" charset="-128"/>
                <a:cs typeface="+mn-cs"/>
              </a:defRPr>
            </a:lvl1pPr>
          </a:lstStyle>
          <a:p>
            <a:pPr>
              <a:defRPr/>
            </a:pPr>
            <a:fld id="{70265E95-77F9-457A-9EE3-4D9004F83F9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3642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58962"/>
            <a:ext cx="4040188" cy="3951288"/>
          </a:xfrm>
          <a:prstGeom prst="rect">
            <a:avLst/>
          </a:prstGeom>
        </p:spPr>
        <p:txBody>
          <a:bodyPr/>
          <a:lstStyle>
            <a:lvl1pPr>
              <a:buClrTx/>
              <a:defRPr sz="2000"/>
            </a:lvl1pPr>
            <a:lvl2pPr>
              <a:buClrTx/>
              <a:defRPr sz="1800"/>
            </a:lvl2pPr>
            <a:lvl3pPr>
              <a:buClrTx/>
              <a:defRPr sz="1600"/>
            </a:lvl3pPr>
            <a:lvl4pPr>
              <a:buClrTx/>
              <a:defRPr sz="1400"/>
            </a:lvl4pPr>
            <a:lvl5pPr>
              <a:buClrTx/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219200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858962"/>
            <a:ext cx="4041775" cy="3951288"/>
          </a:xfrm>
          <a:prstGeom prst="rect">
            <a:avLst/>
          </a:prstGeom>
        </p:spPr>
        <p:txBody>
          <a:bodyPr/>
          <a:lstStyle>
            <a:lvl1pPr>
              <a:buClrTx/>
              <a:defRPr sz="2000"/>
            </a:lvl1pPr>
            <a:lvl2pPr>
              <a:buClrTx/>
              <a:defRPr sz="1800"/>
            </a:lvl2pPr>
            <a:lvl3pPr>
              <a:buClrTx/>
              <a:defRPr sz="1600"/>
            </a:lvl3pPr>
            <a:lvl4pPr>
              <a:buClrTx/>
              <a:defRPr sz="1400"/>
            </a:lvl4pPr>
            <a:lvl5pPr>
              <a:buClrTx/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 bwMode="white">
          <a:xfrm>
            <a:off x="685800" y="304800"/>
            <a:ext cx="8001000" cy="457200"/>
          </a:xfrm>
          <a:prstGeom prst="rect">
            <a:avLst/>
          </a:prstGeom>
        </p:spPr>
        <p:txBody>
          <a:bodyPr/>
          <a:lstStyle>
            <a:lvl1pPr algn="l"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24893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 bwMode="white">
          <a:xfrm>
            <a:off x="685800" y="304800"/>
            <a:ext cx="8001000" cy="457200"/>
          </a:xfrm>
          <a:prstGeom prst="rect">
            <a:avLst/>
          </a:prstGeom>
        </p:spPr>
        <p:txBody>
          <a:bodyPr/>
          <a:lstStyle>
            <a:lvl1pPr algn="l"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00800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100">
                <a:ea typeface="ＭＳ Ｐゴシック" pitchFamily="-111" charset="-128"/>
                <a:cs typeface="+mn-cs"/>
              </a:defRPr>
            </a:lvl1pPr>
          </a:lstStyle>
          <a:p>
            <a:pPr>
              <a:defRPr/>
            </a:pPr>
            <a:fld id="{47D42AC0-6820-488A-92DE-F6D746560CD7}" type="datetime1">
              <a:rPr lang="en-US" smtClean="0"/>
              <a:t>6/24/2015</a:t>
            </a:fld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05200" y="6400800"/>
            <a:ext cx="2133600" cy="2444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100">
                <a:ea typeface="ＭＳ Ｐゴシック" pitchFamily="-111" charset="-128"/>
                <a:cs typeface="+mn-cs"/>
              </a:defRPr>
            </a:lvl1pPr>
          </a:lstStyle>
          <a:p>
            <a:pPr>
              <a:defRPr/>
            </a:pPr>
            <a:fld id="{70265E95-77F9-457A-9EE3-4D9004F83F9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396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00800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100">
                <a:ea typeface="ＭＳ Ｐゴシック" pitchFamily="-111" charset="-128"/>
                <a:cs typeface="+mn-cs"/>
              </a:defRPr>
            </a:lvl1pPr>
          </a:lstStyle>
          <a:p>
            <a:pPr>
              <a:defRPr/>
            </a:pPr>
            <a:fld id="{30D92E14-721C-4074-B8A7-1DBD9C77FDA3}" type="datetime1">
              <a:rPr lang="en-US" smtClean="0"/>
              <a:t>6/24/2015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05200" y="6400800"/>
            <a:ext cx="2133600" cy="2444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100">
                <a:ea typeface="ＭＳ Ｐゴシック" pitchFamily="-111" charset="-128"/>
                <a:cs typeface="+mn-cs"/>
              </a:defRPr>
            </a:lvl1pPr>
          </a:lstStyle>
          <a:p>
            <a:pPr>
              <a:defRPr/>
            </a:pPr>
            <a:fld id="{70265E95-77F9-457A-9EE3-4D9004F83F9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9984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05200" y="6400800"/>
            <a:ext cx="2133600" cy="2444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100">
                <a:ea typeface="ＭＳ Ｐゴシック" pitchFamily="-111" charset="-128"/>
                <a:cs typeface="+mn-cs"/>
              </a:defRPr>
            </a:lvl1pPr>
          </a:lstStyle>
          <a:p>
            <a:pPr>
              <a:defRPr/>
            </a:pPr>
            <a:fld id="{70265E95-77F9-457A-9EE3-4D9004F83F9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099172"/>
            <a:ext cx="2667000" cy="546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6" name="Group 5"/>
          <p:cNvGrpSpPr/>
          <p:nvPr userDrawn="1"/>
        </p:nvGrpSpPr>
        <p:grpSpPr>
          <a:xfrm>
            <a:off x="457200" y="304800"/>
            <a:ext cx="8229600" cy="690499"/>
            <a:chOff x="457200" y="304800"/>
            <a:chExt cx="8229600" cy="690499"/>
          </a:xfrm>
        </p:grpSpPr>
        <p:sp>
          <p:nvSpPr>
            <p:cNvPr id="4" name="Rectangle 3"/>
            <p:cNvSpPr/>
            <p:nvPr userDrawn="1"/>
          </p:nvSpPr>
          <p:spPr>
            <a:xfrm>
              <a:off x="457200" y="877824"/>
              <a:ext cx="8229600" cy="117475"/>
            </a:xfrm>
            <a:prstGeom prst="rect">
              <a:avLst/>
            </a:prstGeom>
            <a:solidFill>
              <a:srgbClr val="73ADDD"/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5" name="Picture 4"/>
            <p:cNvPicPr>
              <a:picLocks noChangeAspect="1"/>
            </p:cNvPicPr>
            <p:nvPr userDrawn="1"/>
          </p:nvPicPr>
          <p:blipFill>
            <a:blip r:embed="rId9"/>
            <a:stretch>
              <a:fillRect/>
            </a:stretch>
          </p:blipFill>
          <p:spPr>
            <a:xfrm>
              <a:off x="457200" y="304800"/>
              <a:ext cx="8229600" cy="533400"/>
            </a:xfrm>
            <a:prstGeom prst="rect">
              <a:avLst/>
            </a:prstGeom>
          </p:spPr>
        </p:pic>
      </p:grp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6057085"/>
            <a:ext cx="2514600" cy="62428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03" r:id="rId1"/>
    <p:sldLayoutId id="2147483804" r:id="rId2"/>
    <p:sldLayoutId id="2147483806" r:id="rId3"/>
    <p:sldLayoutId id="2147483807" r:id="rId4"/>
    <p:sldLayoutId id="2147483808" r:id="rId5"/>
    <p:sldLayoutId id="2147483809" r:id="rId6"/>
  </p:sldLayoutIdLst>
  <p:hf hdr="0" ft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pitchFamily="-111" charset="-128"/>
          <a:cs typeface="ＭＳ Ｐゴシック" pitchFamily="-111" charset="-128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1" charset="0"/>
          <a:ea typeface="ＭＳ Ｐゴシック" pitchFamily="-111" charset="-128"/>
          <a:cs typeface="ＭＳ Ｐゴシック" pitchFamily="-111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1" charset="0"/>
          <a:ea typeface="ＭＳ Ｐゴシック" pitchFamily="-111" charset="-128"/>
          <a:cs typeface="ＭＳ Ｐゴシック" pitchFamily="-111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1" charset="0"/>
          <a:ea typeface="ＭＳ Ｐゴシック" pitchFamily="-111" charset="-128"/>
          <a:cs typeface="ＭＳ Ｐゴシック" pitchFamily="-111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1" charset="0"/>
          <a:ea typeface="ＭＳ Ｐゴシック" pitchFamily="-111" charset="-128"/>
          <a:cs typeface="ＭＳ Ｐゴシック" pitchFamily="-111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1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1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1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1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E42D1A"/>
        </a:buClr>
        <a:buChar char="•"/>
        <a:defRPr sz="3200">
          <a:solidFill>
            <a:schemeClr val="tx1"/>
          </a:solidFill>
          <a:latin typeface="+mn-lt"/>
          <a:ea typeface="ＭＳ Ｐゴシック" pitchFamily="-111" charset="-128"/>
          <a:cs typeface="ＭＳ Ｐゴシック" pitchFamily="-111" charset="-128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E42D1A"/>
        </a:buClr>
        <a:buChar char="–"/>
        <a:defRPr sz="2800">
          <a:solidFill>
            <a:schemeClr val="tx1"/>
          </a:solidFill>
          <a:latin typeface="+mn-lt"/>
          <a:ea typeface="ＭＳ Ｐゴシック" pitchFamily="-111" charset="-128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E42D1A"/>
        </a:buClr>
        <a:buChar char="•"/>
        <a:defRPr sz="2400">
          <a:solidFill>
            <a:schemeClr val="tx1"/>
          </a:solidFill>
          <a:latin typeface="+mn-lt"/>
          <a:ea typeface="ＭＳ Ｐゴシック" pitchFamily="-111" charset="-128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E42D1A"/>
        </a:buClr>
        <a:buChar char="–"/>
        <a:defRPr sz="2000">
          <a:solidFill>
            <a:schemeClr val="tx1"/>
          </a:solidFill>
          <a:latin typeface="+mn-lt"/>
          <a:ea typeface="ＭＳ Ｐゴシック" pitchFamily="-111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E42D1A"/>
        </a:buClr>
        <a:buChar char="»"/>
        <a:defRPr sz="2000">
          <a:solidFill>
            <a:schemeClr val="tx1"/>
          </a:solidFill>
          <a:latin typeface="+mn-lt"/>
          <a:ea typeface="ＭＳ Ｐゴシック" pitchFamily="-111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E42D1A"/>
        </a:buClr>
        <a:buChar char="»"/>
        <a:defRPr sz="2000">
          <a:solidFill>
            <a:schemeClr val="tx1"/>
          </a:solidFill>
          <a:latin typeface="+mn-lt"/>
          <a:ea typeface="ＭＳ Ｐゴシック" pitchFamily="-111" charset="-128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E42D1A"/>
        </a:buClr>
        <a:buChar char="»"/>
        <a:defRPr sz="2000">
          <a:solidFill>
            <a:schemeClr val="tx1"/>
          </a:solidFill>
          <a:latin typeface="+mn-lt"/>
          <a:ea typeface="ＭＳ Ｐゴシック" pitchFamily="-111" charset="-128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E42D1A"/>
        </a:buClr>
        <a:buChar char="»"/>
        <a:defRPr sz="2000">
          <a:solidFill>
            <a:schemeClr val="tx1"/>
          </a:solidFill>
          <a:latin typeface="+mn-lt"/>
          <a:ea typeface="ＭＳ Ｐゴシック" pitchFamily="-111" charset="-128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E42D1A"/>
        </a:buClr>
        <a:buChar char="»"/>
        <a:defRPr sz="2000">
          <a:solidFill>
            <a:schemeClr val="tx1"/>
          </a:solidFill>
          <a:latin typeface="+mn-lt"/>
          <a:ea typeface="ＭＳ Ｐゴシック" pitchFamily="-111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hs.state.pa.us/foradults/managedlongtermsupports/index.htm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mailto:RA-MLTSS@pa.gov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43000"/>
            <a:ext cx="7772400" cy="1470025"/>
          </a:xfrm>
        </p:spPr>
        <p:txBody>
          <a:bodyPr/>
          <a:lstStyle/>
          <a:p>
            <a:r>
              <a:rPr lang="en-US" sz="3200" dirty="0" smtClean="0"/>
              <a:t>Public Forum on </a:t>
            </a:r>
            <a:br>
              <a:rPr lang="en-US" sz="3200" dirty="0" smtClean="0"/>
            </a:br>
            <a:r>
              <a:rPr lang="en-US" sz="1100" dirty="0" smtClean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Managed Long-Term Services and Supports in Pennsylvania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r>
              <a:rPr lang="en-US" sz="2000" i="1" dirty="0" smtClean="0"/>
              <a:t>June 2015</a:t>
            </a:r>
            <a:endParaRPr lang="en-US" sz="2000" i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70265E95-77F9-457A-9EE3-4D9004F83F9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217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Stakeholder Participation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Comments and Questions</a:t>
            </a:r>
          </a:p>
          <a:p>
            <a:r>
              <a:rPr lang="en-US" dirty="0" smtClean="0"/>
              <a:t>Please limit comments to 5 minutes to allow time for all commenters.</a:t>
            </a:r>
          </a:p>
          <a:p>
            <a:r>
              <a:rPr lang="en-US" dirty="0" smtClean="0"/>
              <a:t>Priority will be given to commenters who pre-registered to comment.</a:t>
            </a:r>
          </a:p>
          <a:p>
            <a:r>
              <a:rPr lang="en-US" dirty="0" smtClean="0"/>
              <a:t>If time permits, the floor will be opened for additional commenters.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70265E95-77F9-457A-9EE3-4D9004F83F9A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471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Interested </a:t>
            </a:r>
            <a:r>
              <a:rPr lang="en-US" dirty="0"/>
              <a:t>parties are invited and encouraged to submit written comments </a:t>
            </a:r>
            <a:r>
              <a:rPr lang="en-US" dirty="0" smtClean="0"/>
              <a:t>using </a:t>
            </a:r>
            <a:r>
              <a:rPr lang="en-US" dirty="0"/>
              <a:t>the form in </a:t>
            </a:r>
            <a:r>
              <a:rPr lang="en-US" b="1" dirty="0"/>
              <a:t>Appendix </a:t>
            </a:r>
            <a:r>
              <a:rPr lang="en-US" b="1" dirty="0" smtClean="0"/>
              <a:t>A </a:t>
            </a:r>
            <a:r>
              <a:rPr lang="en-US" dirty="0" smtClean="0"/>
              <a:t>of the discussion document</a:t>
            </a:r>
            <a:r>
              <a:rPr lang="en-US" b="1" dirty="0" smtClean="0"/>
              <a:t> </a:t>
            </a:r>
            <a:r>
              <a:rPr lang="en-US" dirty="0"/>
              <a:t>and available online at </a:t>
            </a:r>
            <a:r>
              <a:rPr lang="en-US" dirty="0" smtClean="0"/>
              <a:t>(</a:t>
            </a:r>
            <a:r>
              <a:rPr lang="en-US" u="sng" dirty="0">
                <a:hlinkClick r:id="rId2"/>
              </a:rPr>
              <a:t>http://</a:t>
            </a:r>
            <a:r>
              <a:rPr lang="en-US" u="sng" dirty="0" smtClean="0">
                <a:hlinkClick r:id="rId2"/>
              </a:rPr>
              <a:t>www.dhs.state.pa.us/foradults/managedlongtermsupports/index.htm</a:t>
            </a:r>
            <a:r>
              <a:rPr lang="en-US" dirty="0" smtClean="0"/>
              <a:t>) </a:t>
            </a:r>
            <a:r>
              <a:rPr lang="en-US" dirty="0"/>
              <a:t>as this will ease and expedite review. </a:t>
            </a:r>
            <a:endParaRPr lang="en-US" dirty="0" smtClean="0"/>
          </a:p>
          <a:p>
            <a:r>
              <a:rPr lang="en-US" dirty="0" smtClean="0"/>
              <a:t>The discussion document is available at the above website, as well.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70265E95-77F9-457A-9EE3-4D9004F83F9A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810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Comments may be submitted:</a:t>
            </a:r>
            <a:endParaRPr lang="en-US" dirty="0"/>
          </a:p>
          <a:p>
            <a:pPr lvl="1"/>
            <a:r>
              <a:rPr lang="en-US" dirty="0"/>
              <a:t>BY </a:t>
            </a:r>
            <a:r>
              <a:rPr lang="en-US" dirty="0" smtClean="0"/>
              <a:t>MAIL to:</a:t>
            </a:r>
            <a:endParaRPr lang="en-US" dirty="0"/>
          </a:p>
          <a:p>
            <a:pPr marL="1714500" lvl="4" indent="0">
              <a:buNone/>
            </a:pPr>
            <a:r>
              <a:rPr lang="en-US" b="1" dirty="0" smtClean="0"/>
              <a:t>April Leonhard</a:t>
            </a:r>
            <a:r>
              <a:rPr lang="en-US" b="1" dirty="0"/>
              <a:t/>
            </a:r>
            <a:br>
              <a:rPr lang="en-US" b="1" dirty="0"/>
            </a:br>
            <a:r>
              <a:rPr lang="en-US" dirty="0"/>
              <a:t>Department of Human Services</a:t>
            </a:r>
            <a:br>
              <a:rPr lang="en-US" dirty="0"/>
            </a:br>
            <a:r>
              <a:rPr lang="en-US" dirty="0"/>
              <a:t>Office of Long-Term Living, Bureau of Policy and Regulatory Management</a:t>
            </a:r>
            <a:br>
              <a:rPr lang="en-US" dirty="0"/>
            </a:br>
            <a:r>
              <a:rPr lang="en-US" dirty="0"/>
              <a:t>P.O. Box 8025</a:t>
            </a:r>
            <a:br>
              <a:rPr lang="en-US" dirty="0"/>
            </a:br>
            <a:r>
              <a:rPr lang="en-US" dirty="0"/>
              <a:t>Harrisburg, PA 17105-8025</a:t>
            </a:r>
            <a:r>
              <a:rPr lang="en-US" dirty="0" smtClean="0"/>
              <a:t>.</a:t>
            </a:r>
          </a:p>
          <a:p>
            <a:pPr marL="0" indent="0" algn="ctr">
              <a:buNone/>
            </a:pPr>
            <a:endParaRPr lang="en-US" sz="2000" dirty="0"/>
          </a:p>
          <a:p>
            <a:pPr lvl="1"/>
            <a:r>
              <a:rPr lang="en-US" dirty="0"/>
              <a:t>BY EMAIL: </a:t>
            </a:r>
            <a:r>
              <a:rPr lang="en-US" u="sng" dirty="0" smtClean="0">
                <a:hlinkClick r:id="rId2"/>
              </a:rPr>
              <a:t>RA-MLTSS@pa.gov</a:t>
            </a:r>
            <a:r>
              <a:rPr lang="en-US" dirty="0" smtClean="0"/>
              <a:t> 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r>
              <a:rPr lang="en-US" dirty="0"/>
              <a:t>BY PHONE: </a:t>
            </a:r>
            <a:r>
              <a:rPr lang="en-US" dirty="0" smtClean="0"/>
              <a:t>(</a:t>
            </a:r>
            <a:r>
              <a:rPr lang="en-US" dirty="0"/>
              <a:t>717) </a:t>
            </a:r>
            <a:r>
              <a:rPr lang="en-US" dirty="0" smtClean="0"/>
              <a:t>783-8412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70265E95-77F9-457A-9EE3-4D9004F83F9A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482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en-US" dirty="0" smtClean="0"/>
              <a:t>Objective of Today’s Forum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Share information about the Commonwealth’s current thinking on Managed Long-Term Services and Supports (MLTSS) with the public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Gather thoughts and ideas from participants, providers, managed care organizations, and other long-term services and supports (LTSS) stakeholders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70265E95-77F9-457A-9EE3-4D9004F83F9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008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MLTSS Program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lvl="0"/>
            <a:r>
              <a:rPr lang="en-US" dirty="0">
                <a:effectLst>
                  <a:outerShdw sx="0" sy="0">
                    <a:srgbClr val="000000"/>
                  </a:outerShdw>
                </a:effectLst>
              </a:rPr>
              <a:t>Promoting health, safety, and well-being of the target population</a:t>
            </a:r>
          </a:p>
          <a:p>
            <a:pPr lvl="0"/>
            <a:r>
              <a:rPr lang="en-US" dirty="0" smtClean="0"/>
              <a:t>Strengthening </a:t>
            </a:r>
            <a:r>
              <a:rPr lang="en-US" dirty="0"/>
              <a:t>health care and LTSS </a:t>
            </a:r>
            <a:endParaRPr lang="en-US" dirty="0" smtClean="0"/>
          </a:p>
          <a:p>
            <a:pPr lvl="0"/>
            <a:r>
              <a:rPr lang="en-US" dirty="0" smtClean="0">
                <a:effectLst>
                  <a:outerShdw sx="0" sy="0">
                    <a:srgbClr val="000000"/>
                  </a:outerShdw>
                </a:effectLst>
              </a:rPr>
              <a:t>Enhancing </a:t>
            </a:r>
            <a:r>
              <a:rPr lang="en-US" dirty="0">
                <a:effectLst>
                  <a:outerShdw sx="0" sy="0">
                    <a:srgbClr val="000000"/>
                  </a:outerShdw>
                </a:effectLst>
              </a:rPr>
              <a:t>opportunities for community-based services</a:t>
            </a:r>
          </a:p>
          <a:p>
            <a:pPr lvl="0"/>
            <a:r>
              <a:rPr lang="en-US" dirty="0">
                <a:effectLst>
                  <a:outerShdw sx="0" sy="0">
                    <a:srgbClr val="000000"/>
                  </a:outerShdw>
                </a:effectLst>
              </a:rPr>
              <a:t>Incorporating of person-centered service </a:t>
            </a:r>
            <a:r>
              <a:rPr lang="en-US" dirty="0" smtClean="0">
                <a:effectLst>
                  <a:outerShdw sx="0" sy="0">
                    <a:srgbClr val="000000"/>
                  </a:outerShdw>
                </a:effectLst>
              </a:rPr>
              <a:t>plan design</a:t>
            </a:r>
            <a:endParaRPr lang="en-US" dirty="0">
              <a:effectLst>
                <a:outerShdw sx="0" sy="0">
                  <a:srgbClr val="000000"/>
                </a:outerShdw>
              </a:effectLst>
            </a:endParaRPr>
          </a:p>
          <a:p>
            <a:pPr lvl="0"/>
            <a:r>
              <a:rPr lang="en-US" dirty="0">
                <a:effectLst>
                  <a:outerShdw sx="0" sy="0">
                    <a:srgbClr val="000000"/>
                  </a:outerShdw>
                </a:effectLst>
              </a:rPr>
              <a:t>Advancing program innovation</a:t>
            </a:r>
          </a:p>
          <a:p>
            <a:pPr lvl="0"/>
            <a:r>
              <a:rPr lang="en-US" dirty="0">
                <a:effectLst>
                  <a:outerShdw sx="0" sy="0">
                    <a:srgbClr val="000000"/>
                  </a:outerShdw>
                </a:effectLst>
              </a:rPr>
              <a:t>Ensuring efficiency, transparency, accountability, and effectiveness of programs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70265E95-77F9-457A-9EE3-4D9004F83F9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823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System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70265E95-77F9-457A-9EE3-4D9004F83F9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301339279"/>
              </p:ext>
            </p:extLst>
          </p:nvPr>
        </p:nvGraphicFramePr>
        <p:xfrm>
          <a:off x="762000" y="1066800"/>
          <a:ext cx="7543800" cy="495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89720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Timeline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70265E95-77F9-457A-9EE3-4D9004F83F9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6127897"/>
              </p:ext>
            </p:extLst>
          </p:nvPr>
        </p:nvGraphicFramePr>
        <p:xfrm>
          <a:off x="457200" y="1143000"/>
          <a:ext cx="8305800" cy="4740320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5486400"/>
                <a:gridCol w="2819400"/>
              </a:tblGrid>
              <a:tr h="87345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2000" dirty="0">
                          <a:effectLst/>
                        </a:rPr>
                        <a:t>Description</a:t>
                      </a:r>
                      <a:endParaRPr lang="en-US" sz="2000" b="1" dirty="0">
                        <a:solidFill>
                          <a:srgbClr val="FFFFFF"/>
                        </a:solidFill>
                        <a:effectLst/>
                        <a:latin typeface="Arial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92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457200" rtl="0" eaLnBrk="1" latinLnBrk="0" hangingPunct="1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2000" kern="1200" dirty="0">
                          <a:effectLst/>
                        </a:rPr>
                        <a:t>Date</a:t>
                      </a:r>
                      <a:endParaRPr lang="en-US" sz="20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rgbClr val="009242"/>
                    </a:solidFill>
                  </a:tcPr>
                </a:tc>
              </a:tr>
              <a:tr h="363940"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Discussion Document Release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A8D4A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defTabSz="457200" rtl="0" eaLnBrk="1" latinLnBrk="0" hangingPunct="1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600" kern="1200" dirty="0" smtClean="0">
                          <a:effectLst/>
                        </a:rPr>
                        <a:t>June 1, 2015</a:t>
                      </a:r>
                      <a:endParaRPr lang="en-US" sz="16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591403"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Public Comment and Engagement Period including online/webinars options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A8D4A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defTabSz="457200" rtl="0" eaLnBrk="1" latinLnBrk="0" hangingPunct="1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600" kern="1200" dirty="0" smtClean="0">
                          <a:effectLst/>
                        </a:rPr>
                        <a:t>June/July, 2015</a:t>
                      </a:r>
                      <a:endParaRPr lang="en-US" sz="16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363940"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Deadline for Submission of Comments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A8D4A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defTabSz="457200" rtl="0" eaLnBrk="1" latinLnBrk="0" hangingPunct="1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600" kern="1200" dirty="0" smtClean="0">
                          <a:effectLst/>
                        </a:rPr>
                        <a:t>July 15, 2015</a:t>
                      </a:r>
                      <a:endParaRPr lang="en-US" sz="16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363940"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RFP (Including all Three Phases)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A8D4A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defTabSz="457200" rtl="0" eaLnBrk="1" latinLnBrk="0" hangingPunct="1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600" kern="1200" dirty="0">
                          <a:effectLst/>
                        </a:rPr>
                        <a:t>Release October, 2015</a:t>
                      </a:r>
                      <a:endParaRPr lang="en-US" sz="16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363940"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Phase 1 Ramp-up Period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A8D4A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defTabSz="457200" rtl="0" eaLnBrk="1" latinLnBrk="0" hangingPunct="1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600" kern="1200" dirty="0">
                          <a:effectLst/>
                        </a:rPr>
                        <a:t>July-December, 2016</a:t>
                      </a:r>
                      <a:endParaRPr lang="en-US" sz="16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363940"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Phase 1 Enrollment Date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A8D4A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defTabSz="457200" rtl="0" eaLnBrk="1" latinLnBrk="0" hangingPunct="1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600" kern="1200" dirty="0">
                          <a:effectLst/>
                        </a:rPr>
                        <a:t>January 1, 2017</a:t>
                      </a:r>
                      <a:endParaRPr lang="en-US" sz="16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363940"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Phase 2 Ramp-up Period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A8D4A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defTabSz="457200" rtl="0" eaLnBrk="1" latinLnBrk="0" hangingPunct="1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600" kern="1200" dirty="0">
                          <a:effectLst/>
                        </a:rPr>
                        <a:t>July-December, 2017</a:t>
                      </a:r>
                      <a:endParaRPr lang="en-US" sz="16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363940"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Phase 2 Enrollment Date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A8D4A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defTabSz="457200" rtl="0" eaLnBrk="1" latinLnBrk="0" hangingPunct="1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600" kern="1200" dirty="0">
                          <a:effectLst/>
                        </a:rPr>
                        <a:t>January 1, 2018</a:t>
                      </a:r>
                      <a:endParaRPr lang="en-US" sz="16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363940"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Phase 3 Ramp-up Period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A8D4A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defTabSz="457200" rtl="0" eaLnBrk="1" latinLnBrk="0" hangingPunct="1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600" kern="1200" dirty="0">
                          <a:effectLst/>
                        </a:rPr>
                        <a:t>July-December, 2018</a:t>
                      </a:r>
                      <a:endParaRPr lang="en-US" sz="16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363940"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Phase 3 Enrollment Date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A8D4A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defTabSz="457200" rtl="0" eaLnBrk="1" latinLnBrk="0" hangingPunct="1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600" kern="1200" dirty="0">
                          <a:effectLst/>
                        </a:rPr>
                        <a:t>January 1, 2019</a:t>
                      </a:r>
                      <a:endParaRPr lang="en-US" sz="16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20057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MLTSS Populations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70265E95-77F9-457A-9EE3-4D9004F83F9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7315200" y="3342144"/>
            <a:ext cx="1371600" cy="2677656"/>
          </a:xfrm>
          <a:prstGeom prst="rect">
            <a:avLst/>
          </a:prstGeom>
          <a:solidFill>
            <a:srgbClr val="7EAED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Individuals </a:t>
            </a:r>
            <a:r>
              <a:rPr lang="en-US" sz="1400" dirty="0"/>
              <a:t>eligible for Medicaid and Base-funded services through the Office of Developmental Programs will NOT be included in MLTSS</a:t>
            </a:r>
            <a:r>
              <a:rPr lang="en-US" sz="1400" dirty="0" smtClean="0"/>
              <a:t>.</a:t>
            </a:r>
            <a:endParaRPr lang="en-US" sz="1400" dirty="0"/>
          </a:p>
        </p:txBody>
      </p:sp>
      <p:pic>
        <p:nvPicPr>
          <p:cNvPr id="7" name="Picture 6"/>
          <p:cNvPicPr/>
          <p:nvPr/>
        </p:nvPicPr>
        <p:blipFill>
          <a:blip r:embed="rId3"/>
          <a:stretch>
            <a:fillRect/>
          </a:stretch>
        </p:blipFill>
        <p:spPr>
          <a:xfrm>
            <a:off x="457200" y="1060010"/>
            <a:ext cx="6858000" cy="4959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4351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MLTSS Program Components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Person-Centered </a:t>
            </a:r>
            <a:r>
              <a:rPr lang="en-US" dirty="0"/>
              <a:t>Service </a:t>
            </a:r>
            <a:r>
              <a:rPr lang="en-US" dirty="0" smtClean="0"/>
              <a:t>Planning</a:t>
            </a:r>
            <a:endParaRPr lang="en-US" dirty="0"/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Continued Option of Consumer-Directed Personal Assistance Services</a:t>
            </a:r>
          </a:p>
          <a:p>
            <a:endParaRPr lang="en-US" dirty="0"/>
          </a:p>
          <a:p>
            <a:pPr lvl="0"/>
            <a:r>
              <a:rPr lang="en-US" dirty="0"/>
              <a:t>Services and Supports Coordination</a:t>
            </a:r>
          </a:p>
          <a:p>
            <a:endParaRPr lang="en-US" dirty="0" smtClean="0"/>
          </a:p>
          <a:p>
            <a:r>
              <a:rPr lang="en-US" dirty="0"/>
              <a:t>Access to Qualified Providers</a:t>
            </a:r>
          </a:p>
          <a:p>
            <a:endParaRPr lang="en-US" dirty="0" smtClean="0"/>
          </a:p>
          <a:p>
            <a:r>
              <a:rPr lang="en-US" dirty="0"/>
              <a:t>Emphasis on Home and Community-Based Services (HCBS)</a:t>
            </a:r>
          </a:p>
          <a:p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70265E95-77F9-457A-9EE3-4D9004F83F9A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376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MLTSS Program Components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Performance-Based Payment Incentives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 smtClean="0"/>
              <a:t>Participant Education and Enrollment Support</a:t>
            </a:r>
          </a:p>
          <a:p>
            <a:endParaRPr lang="en-US" dirty="0"/>
          </a:p>
          <a:p>
            <a:r>
              <a:rPr lang="en-US" dirty="0"/>
              <a:t>Preventive Services</a:t>
            </a:r>
          </a:p>
          <a:p>
            <a:endParaRPr lang="en-US" dirty="0" smtClean="0"/>
          </a:p>
          <a:p>
            <a:r>
              <a:rPr lang="en-US" dirty="0"/>
              <a:t>Participant Protections</a:t>
            </a:r>
          </a:p>
          <a:p>
            <a:endParaRPr lang="en-US" dirty="0" smtClean="0"/>
          </a:p>
          <a:p>
            <a:r>
              <a:rPr lang="en-US" dirty="0"/>
              <a:t>Outcomes and Quality-Based Focus</a:t>
            </a:r>
          </a:p>
          <a:p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70265E95-77F9-457A-9EE3-4D9004F83F9A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263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Department Questions for Stakeholders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What are some ways that this program can expand access to home and community-based services?</a:t>
            </a:r>
          </a:p>
          <a:p>
            <a:r>
              <a:rPr lang="en-US" dirty="0" smtClean="0"/>
              <a:t>How should quality be measured?  What does quality of life mean to you?</a:t>
            </a:r>
          </a:p>
          <a:p>
            <a:r>
              <a:rPr lang="en-US" dirty="0"/>
              <a:t>What issues should the state consider if behavioral health services are included in the program?</a:t>
            </a:r>
          </a:p>
          <a:p>
            <a:r>
              <a:rPr lang="en-US" dirty="0"/>
              <a:t>Are there any additional groups that should be included for MLTSS enrollment</a:t>
            </a:r>
            <a:r>
              <a:rPr lang="en-US" dirty="0" smtClean="0"/>
              <a:t>?</a:t>
            </a:r>
          </a:p>
          <a:p>
            <a:r>
              <a:rPr lang="en-US" dirty="0" smtClean="0"/>
              <a:t>How would you like to continue providing input and receiving updates?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70265E95-77F9-457A-9EE3-4D9004F83F9A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5010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HS Presentations Template 1v3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DHS PowerPoint Presentation 1.pptx" id="{A4CA6612-190B-47EA-AE1A-FB187C809D97}" vid="{1DF0AFB9-68A5-49FB-9C2B-79FFDC7243D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F343D33A6DD9E4FA5DA4620AAA2369D" ma:contentTypeVersion="1" ma:contentTypeDescription="Create a new document." ma:contentTypeScope="" ma:versionID="511e3077fe1f301f9638229852364680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8c5b5cd9b8d25ff6dd15848836f427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17D1BD69-C908-4B13-A840-6B45C0A7A249}"/>
</file>

<file path=customXml/itemProps2.xml><?xml version="1.0" encoding="utf-8"?>
<ds:datastoreItem xmlns:ds="http://schemas.openxmlformats.org/officeDocument/2006/customXml" ds:itemID="{639BA7FC-0327-4C7A-B1DA-6547912DBB0F}"/>
</file>

<file path=customXml/itemProps3.xml><?xml version="1.0" encoding="utf-8"?>
<ds:datastoreItem xmlns:ds="http://schemas.openxmlformats.org/officeDocument/2006/customXml" ds:itemID="{462A8F67-560F-4A39-B3E5-FEEA3E6C943D}"/>
</file>

<file path=docProps/app.xml><?xml version="1.0" encoding="utf-8"?>
<Properties xmlns="http://schemas.openxmlformats.org/officeDocument/2006/extended-properties" xmlns:vt="http://schemas.openxmlformats.org/officeDocument/2006/docPropsVTypes">
  <Template>Stakeholder PowerPoint</Template>
  <TotalTime>270</TotalTime>
  <Words>607</Words>
  <Application>Microsoft Office PowerPoint</Application>
  <PresentationFormat>On-screen Show (4:3)</PresentationFormat>
  <Paragraphs>114</Paragraphs>
  <Slides>12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ＭＳ Ｐゴシック</vt:lpstr>
      <vt:lpstr>Arial</vt:lpstr>
      <vt:lpstr>Calibri</vt:lpstr>
      <vt:lpstr>Times</vt:lpstr>
      <vt:lpstr>Times New Roman</vt:lpstr>
      <vt:lpstr>DHS Presentations Template 1v3</vt:lpstr>
      <vt:lpstr>Public Forum on    Managed Long-Term Services and Supports in Pennsylvania</vt:lpstr>
      <vt:lpstr>Objective of Today’s Forum</vt:lpstr>
      <vt:lpstr>MLTSS Program Goals</vt:lpstr>
      <vt:lpstr>Current System</vt:lpstr>
      <vt:lpstr>Timeline</vt:lpstr>
      <vt:lpstr>MLTSS Populations</vt:lpstr>
      <vt:lpstr>MLTSS Program Components</vt:lpstr>
      <vt:lpstr>MLTSS Program Components</vt:lpstr>
      <vt:lpstr>Department Questions for Stakeholders</vt:lpstr>
      <vt:lpstr>Stakeholder Participation</vt:lpstr>
      <vt:lpstr>Closing</vt:lpstr>
      <vt:lpstr>Closing</vt:lpstr>
    </vt:vector>
  </TitlesOfParts>
  <Company>Pennsylvania Department of Human Services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Public Forum on the Pennsylvania Managed Long Term Services and Supports Program</dc:title>
  <dc:creator>Hancock, Kevin</dc:creator>
  <cp:lastModifiedBy>Gillis, Kathaleen</cp:lastModifiedBy>
  <cp:revision>20</cp:revision>
  <cp:lastPrinted>2015-06-08T19:27:32Z</cp:lastPrinted>
  <dcterms:created xsi:type="dcterms:W3CDTF">2015-06-01T19:28:33Z</dcterms:created>
  <dcterms:modified xsi:type="dcterms:W3CDTF">2015-06-24T12:51:51Z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0x010100BF343D33A6DD9E4FA5DA4620AAA2369D</vt:lpwstr>
  </property>
  <property fmtid="{D5CDD505-2E9C-101B-9397-08002B2CF9AE}" pid="3" name="Order">
    <vt:r8>41600</vt:r8>
  </property>
  <property fmtid="{D5CDD505-2E9C-101B-9397-08002B2CF9AE}" pid="4" name="xd_Signature">
    <vt:bool>false</vt:bool>
  </property>
  <property fmtid="{D5CDD505-2E9C-101B-9397-08002B2CF9AE}" pid="5" name="xd_ProgID">
    <vt:lpwstr/>
  </property>
  <property fmtid="{D5CDD505-2E9C-101B-9397-08002B2CF9AE}" pid="6" name="_SourceUrl">
    <vt:lpwstr/>
  </property>
  <property fmtid="{D5CDD505-2E9C-101B-9397-08002B2CF9AE}" pid="7" name="_SharedFileIndex">
    <vt:lpwstr/>
  </property>
  <property fmtid="{D5CDD505-2E9C-101B-9397-08002B2CF9AE}" pid="8" name="TemplateUrl">
    <vt:lpwstr/>
  </property>
</Properties>
</file>