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6.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98" r:id="rId2"/>
    <p:sldMasterId id="2147483927" r:id="rId3"/>
    <p:sldMasterId id="2147483934" r:id="rId4"/>
    <p:sldMasterId id="2147483941" r:id="rId5"/>
  </p:sldMasterIdLst>
  <p:notesMasterIdLst>
    <p:notesMasterId r:id="rId74"/>
  </p:notesMasterIdLst>
  <p:handoutMasterIdLst>
    <p:handoutMasterId r:id="rId75"/>
  </p:handoutMasterIdLst>
  <p:sldIdLst>
    <p:sldId id="260" r:id="rId6"/>
    <p:sldId id="402" r:id="rId7"/>
    <p:sldId id="471" r:id="rId8"/>
    <p:sldId id="461" r:id="rId9"/>
    <p:sldId id="462" r:id="rId10"/>
    <p:sldId id="626" r:id="rId11"/>
    <p:sldId id="543" r:id="rId12"/>
    <p:sldId id="510" r:id="rId13"/>
    <p:sldId id="625" r:id="rId14"/>
    <p:sldId id="684" r:id="rId15"/>
    <p:sldId id="672" r:id="rId16"/>
    <p:sldId id="679" r:id="rId17"/>
    <p:sldId id="680" r:id="rId18"/>
    <p:sldId id="681" r:id="rId19"/>
    <p:sldId id="695" r:id="rId20"/>
    <p:sldId id="698" r:id="rId21"/>
    <p:sldId id="699" r:id="rId22"/>
    <p:sldId id="696" r:id="rId23"/>
    <p:sldId id="697" r:id="rId24"/>
    <p:sldId id="274" r:id="rId25"/>
    <p:sldId id="295" r:id="rId26"/>
    <p:sldId id="294" r:id="rId27"/>
    <p:sldId id="285" r:id="rId28"/>
    <p:sldId id="266" r:id="rId29"/>
    <p:sldId id="275" r:id="rId30"/>
    <p:sldId id="277" r:id="rId31"/>
    <p:sldId id="293" r:id="rId32"/>
    <p:sldId id="281" r:id="rId33"/>
    <p:sldId id="284" r:id="rId34"/>
    <p:sldId id="283" r:id="rId35"/>
    <p:sldId id="286" r:id="rId36"/>
    <p:sldId id="296" r:id="rId37"/>
    <p:sldId id="290" r:id="rId38"/>
    <p:sldId id="297" r:id="rId39"/>
    <p:sldId id="298" r:id="rId40"/>
    <p:sldId id="287" r:id="rId41"/>
    <p:sldId id="282" r:id="rId42"/>
    <p:sldId id="288" r:id="rId43"/>
    <p:sldId id="291" r:id="rId44"/>
    <p:sldId id="289" r:id="rId45"/>
    <p:sldId id="613" r:id="rId46"/>
    <p:sldId id="685" r:id="rId47"/>
    <p:sldId id="703" r:id="rId48"/>
    <p:sldId id="704" r:id="rId49"/>
    <p:sldId id="686" r:id="rId50"/>
    <p:sldId id="474" r:id="rId51"/>
    <p:sldId id="563" r:id="rId52"/>
    <p:sldId id="612" r:id="rId53"/>
    <p:sldId id="702" r:id="rId54"/>
    <p:sldId id="700" r:id="rId55"/>
    <p:sldId id="588" r:id="rId56"/>
    <p:sldId id="589" r:id="rId57"/>
    <p:sldId id="701" r:id="rId58"/>
    <p:sldId id="591" r:id="rId59"/>
    <p:sldId id="592" r:id="rId60"/>
    <p:sldId id="595" r:id="rId61"/>
    <p:sldId id="598" r:id="rId62"/>
    <p:sldId id="601" r:id="rId63"/>
    <p:sldId id="604" r:id="rId64"/>
    <p:sldId id="607" r:id="rId65"/>
    <p:sldId id="636" r:id="rId66"/>
    <p:sldId id="610" r:id="rId67"/>
    <p:sldId id="637" r:id="rId68"/>
    <p:sldId id="611" r:id="rId69"/>
    <p:sldId id="638" r:id="rId70"/>
    <p:sldId id="562" r:id="rId71"/>
    <p:sldId id="683" r:id="rId72"/>
    <p:sldId id="495" r:id="rId7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EE6"/>
    <a:srgbClr val="013E7F"/>
    <a:srgbClr val="003366"/>
    <a:srgbClr val="00A46D"/>
    <a:srgbClr val="66FFCC"/>
    <a:srgbClr val="73ADDD"/>
    <a:srgbClr val="80AED0"/>
    <a:srgbClr val="80AEE0"/>
    <a:srgbClr val="80AEEA"/>
    <a:srgbClr val="00B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6357" autoAdjust="0"/>
  </p:normalViewPr>
  <p:slideViewPr>
    <p:cSldViewPr>
      <p:cViewPr varScale="1">
        <p:scale>
          <a:sx n="72" d="100"/>
          <a:sy n="72" d="100"/>
        </p:scale>
        <p:origin x="150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customXml" Target="../customXml/item3.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'Chronic Diseases'!$B$1</c:f>
              <c:strCache>
                <c:ptCount val="1"/>
                <c:pt idx="0">
                  <c:v>Allegheny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Diseases'!$A$2:$A$6</c:f>
              <c:strCache>
                <c:ptCount val="5"/>
                <c:pt idx="0">
                  <c:v>Hypertension</c:v>
                </c:pt>
                <c:pt idx="1">
                  <c:v>Diabetes</c:v>
                </c:pt>
                <c:pt idx="2">
                  <c:v>Obesity</c:v>
                </c:pt>
                <c:pt idx="3">
                  <c:v>Smoking</c:v>
                </c:pt>
                <c:pt idx="4">
                  <c:v>Sedentary</c:v>
                </c:pt>
              </c:strCache>
            </c:strRef>
          </c:cat>
          <c:val>
            <c:numRef>
              <c:f>'Chronic Diseases'!$B$2:$B$6</c:f>
              <c:numCache>
                <c:formatCode>0%</c:formatCode>
                <c:ptCount val="5"/>
                <c:pt idx="0">
                  <c:v>0.35</c:v>
                </c:pt>
                <c:pt idx="1">
                  <c:v>0.1</c:v>
                </c:pt>
                <c:pt idx="2">
                  <c:v>0.3</c:v>
                </c:pt>
                <c:pt idx="3">
                  <c:v>0.19</c:v>
                </c:pt>
                <c:pt idx="4">
                  <c:v>0.22</c:v>
                </c:pt>
              </c:numCache>
            </c:numRef>
          </c:val>
          <c:extLst>
            <c:ext xmlns:c16="http://schemas.microsoft.com/office/drawing/2014/chart" uri="{C3380CC4-5D6E-409C-BE32-E72D297353CC}">
              <c16:uniqueId val="{00000000-7BFE-47B7-94A2-01E9CA5ACCA6}"/>
            </c:ext>
          </c:extLst>
        </c:ser>
        <c:ser>
          <c:idx val="1"/>
          <c:order val="1"/>
          <c:tx>
            <c:strRef>
              <c:f>'Chronic Diseases'!$C$1</c:f>
              <c:strCache>
                <c:ptCount val="1"/>
                <c:pt idx="0">
                  <c:v>Pennsylvania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Diseases'!$A$2:$A$6</c:f>
              <c:strCache>
                <c:ptCount val="5"/>
                <c:pt idx="0">
                  <c:v>Hypertension</c:v>
                </c:pt>
                <c:pt idx="1">
                  <c:v>Diabetes</c:v>
                </c:pt>
                <c:pt idx="2">
                  <c:v>Obesity</c:v>
                </c:pt>
                <c:pt idx="3">
                  <c:v>Smoking</c:v>
                </c:pt>
                <c:pt idx="4">
                  <c:v>Sedentary</c:v>
                </c:pt>
              </c:strCache>
            </c:strRef>
          </c:cat>
          <c:val>
            <c:numRef>
              <c:f>'Chronic Diseases'!$C$2:$C$6</c:f>
              <c:numCache>
                <c:formatCode>0%</c:formatCode>
                <c:ptCount val="5"/>
                <c:pt idx="0">
                  <c:v>0.33</c:v>
                </c:pt>
                <c:pt idx="1">
                  <c:v>0.11</c:v>
                </c:pt>
                <c:pt idx="2">
                  <c:v>0.3</c:v>
                </c:pt>
                <c:pt idx="3">
                  <c:v>0.18</c:v>
                </c:pt>
                <c:pt idx="4">
                  <c:v>0.23</c:v>
                </c:pt>
              </c:numCache>
            </c:numRef>
          </c:val>
          <c:extLst>
            <c:ext xmlns:c16="http://schemas.microsoft.com/office/drawing/2014/chart" uri="{C3380CC4-5D6E-409C-BE32-E72D297353CC}">
              <c16:uniqueId val="{00000001-7BFE-47B7-94A2-01E9CA5ACCA6}"/>
            </c:ext>
          </c:extLst>
        </c:ser>
        <c:ser>
          <c:idx val="2"/>
          <c:order val="2"/>
          <c:tx>
            <c:strRef>
              <c:f>'Chronic Diseases'!$D$1</c:f>
              <c:strCache>
                <c:ptCount val="1"/>
                <c:pt idx="0">
                  <c:v>United States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Diseases'!$A$2:$A$6</c:f>
              <c:strCache>
                <c:ptCount val="5"/>
                <c:pt idx="0">
                  <c:v>Hypertension</c:v>
                </c:pt>
                <c:pt idx="1">
                  <c:v>Diabetes</c:v>
                </c:pt>
                <c:pt idx="2">
                  <c:v>Obesity</c:v>
                </c:pt>
                <c:pt idx="3">
                  <c:v>Smoking</c:v>
                </c:pt>
                <c:pt idx="4">
                  <c:v>Sedentary</c:v>
                </c:pt>
              </c:strCache>
            </c:strRef>
          </c:cat>
          <c:val>
            <c:numRef>
              <c:f>'Chronic Diseases'!$D$2:$D$6</c:f>
              <c:numCache>
                <c:formatCode>0%</c:formatCode>
                <c:ptCount val="5"/>
                <c:pt idx="0">
                  <c:v>0.31</c:v>
                </c:pt>
                <c:pt idx="1">
                  <c:v>0.11</c:v>
                </c:pt>
                <c:pt idx="2">
                  <c:v>0.3</c:v>
                </c:pt>
                <c:pt idx="3">
                  <c:v>0.17</c:v>
                </c:pt>
                <c:pt idx="4">
                  <c:v>0.23</c:v>
                </c:pt>
              </c:numCache>
            </c:numRef>
          </c:val>
          <c:extLst>
            <c:ext xmlns:c16="http://schemas.microsoft.com/office/drawing/2014/chart" uri="{C3380CC4-5D6E-409C-BE32-E72D297353CC}">
              <c16:uniqueId val="{00000002-7BFE-47B7-94A2-01E9CA5ACCA6}"/>
            </c:ext>
          </c:extLst>
        </c:ser>
        <c:dLbls>
          <c:showLegendKey val="0"/>
          <c:showVal val="1"/>
          <c:showCatName val="0"/>
          <c:showSerName val="0"/>
          <c:showPercent val="0"/>
          <c:showBubbleSize val="0"/>
        </c:dLbls>
        <c:gapWidth val="150"/>
        <c:overlap val="-25"/>
        <c:axId val="326715568"/>
        <c:axId val="326715896"/>
      </c:barChart>
      <c:catAx>
        <c:axId val="326715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715896"/>
        <c:crosses val="autoZero"/>
        <c:auto val="1"/>
        <c:lblAlgn val="ctr"/>
        <c:lblOffset val="100"/>
        <c:noMultiLvlLbl val="0"/>
      </c:catAx>
      <c:valAx>
        <c:axId val="326715896"/>
        <c:scaling>
          <c:orientation val="minMax"/>
        </c:scaling>
        <c:delete val="1"/>
        <c:axPos val="t"/>
        <c:numFmt formatCode="0%" sourceLinked="1"/>
        <c:majorTickMark val="none"/>
        <c:minorTickMark val="none"/>
        <c:tickLblPos val="nextTo"/>
        <c:crossAx val="32671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Total</a:t>
            </a:r>
            <a:r>
              <a:rPr lang="en-US" sz="1600" baseline="0"/>
              <a:t> HTN Cases and Percent Uncontrolled Among Medicaid members by Age Group</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'Medicaid Only'!$I$1</c:f>
              <c:strCache>
                <c:ptCount val="1"/>
                <c:pt idx="0">
                  <c:v>Percent</c:v>
                </c:pt>
              </c:strCache>
            </c:strRef>
          </c:tx>
          <c:spPr>
            <a:solidFill>
              <a:schemeClr val="accent1"/>
            </a:solidFill>
            <a:ln>
              <a:noFill/>
            </a:ln>
            <a:effectLst/>
          </c:spPr>
          <c:invertIfNegative val="0"/>
          <c:cat>
            <c:strRef>
              <c:f>'Medicaid Only'!$H$2:$H$6</c:f>
              <c:strCache>
                <c:ptCount val="5"/>
                <c:pt idx="0">
                  <c:v>18-24</c:v>
                </c:pt>
                <c:pt idx="1">
                  <c:v>25-34</c:v>
                </c:pt>
                <c:pt idx="2">
                  <c:v>35-44</c:v>
                </c:pt>
                <c:pt idx="3">
                  <c:v>45-54</c:v>
                </c:pt>
                <c:pt idx="4">
                  <c:v>55-64</c:v>
                </c:pt>
              </c:strCache>
            </c:strRef>
          </c:cat>
          <c:val>
            <c:numRef>
              <c:f>'Medicaid Only'!$I$2:$I$6</c:f>
              <c:numCache>
                <c:formatCode>0%</c:formatCode>
                <c:ptCount val="5"/>
                <c:pt idx="0">
                  <c:v>0.33</c:v>
                </c:pt>
                <c:pt idx="1">
                  <c:v>0.45</c:v>
                </c:pt>
                <c:pt idx="2">
                  <c:v>0.46</c:v>
                </c:pt>
                <c:pt idx="3">
                  <c:v>0.44</c:v>
                </c:pt>
                <c:pt idx="4">
                  <c:v>0.42</c:v>
                </c:pt>
              </c:numCache>
            </c:numRef>
          </c:val>
          <c:extLst>
            <c:ext xmlns:c16="http://schemas.microsoft.com/office/drawing/2014/chart" uri="{C3380CC4-5D6E-409C-BE32-E72D297353CC}">
              <c16:uniqueId val="{00000000-2460-4AAA-A3A5-51B832C6F306}"/>
            </c:ext>
          </c:extLst>
        </c:ser>
        <c:dLbls>
          <c:showLegendKey val="0"/>
          <c:showVal val="0"/>
          <c:showCatName val="0"/>
          <c:showSerName val="0"/>
          <c:showPercent val="0"/>
          <c:showBubbleSize val="0"/>
        </c:dLbls>
        <c:gapWidth val="219"/>
        <c:overlap val="-27"/>
        <c:axId val="484787144"/>
        <c:axId val="484785504"/>
      </c:barChart>
      <c:lineChart>
        <c:grouping val="standard"/>
        <c:varyColors val="0"/>
        <c:ser>
          <c:idx val="1"/>
          <c:order val="1"/>
          <c:tx>
            <c:strRef>
              <c:f>'Medicaid Only'!$J$1</c:f>
              <c:strCache>
                <c:ptCount val="1"/>
                <c:pt idx="0">
                  <c:v>Total</c:v>
                </c:pt>
              </c:strCache>
            </c:strRef>
          </c:tx>
          <c:spPr>
            <a:ln w="28575" cap="rnd">
              <a:solidFill>
                <a:schemeClr val="accent2"/>
              </a:solidFill>
              <a:round/>
            </a:ln>
            <a:effectLst/>
          </c:spPr>
          <c:marker>
            <c:symbol val="none"/>
          </c:marker>
          <c:cat>
            <c:strRef>
              <c:f>'Medicaid Only'!$H$2:$H$6</c:f>
              <c:strCache>
                <c:ptCount val="5"/>
                <c:pt idx="0">
                  <c:v>18-24</c:v>
                </c:pt>
                <c:pt idx="1">
                  <c:v>25-34</c:v>
                </c:pt>
                <c:pt idx="2">
                  <c:v>35-44</c:v>
                </c:pt>
                <c:pt idx="3">
                  <c:v>45-54</c:v>
                </c:pt>
                <c:pt idx="4">
                  <c:v>55-64</c:v>
                </c:pt>
              </c:strCache>
            </c:strRef>
          </c:cat>
          <c:val>
            <c:numRef>
              <c:f>'Medicaid Only'!$J$2:$J$6</c:f>
              <c:numCache>
                <c:formatCode>General</c:formatCode>
                <c:ptCount val="5"/>
                <c:pt idx="0">
                  <c:v>184</c:v>
                </c:pt>
                <c:pt idx="1">
                  <c:v>1047</c:v>
                </c:pt>
                <c:pt idx="2">
                  <c:v>2038</c:v>
                </c:pt>
                <c:pt idx="3">
                  <c:v>2992</c:v>
                </c:pt>
                <c:pt idx="4">
                  <c:v>4339</c:v>
                </c:pt>
              </c:numCache>
            </c:numRef>
          </c:val>
          <c:smooth val="0"/>
          <c:extLst>
            <c:ext xmlns:c16="http://schemas.microsoft.com/office/drawing/2014/chart" uri="{C3380CC4-5D6E-409C-BE32-E72D297353CC}">
              <c16:uniqueId val="{00000001-2460-4AAA-A3A5-51B832C6F306}"/>
            </c:ext>
          </c:extLst>
        </c:ser>
        <c:dLbls>
          <c:showLegendKey val="0"/>
          <c:showVal val="0"/>
          <c:showCatName val="0"/>
          <c:showSerName val="0"/>
          <c:showPercent val="0"/>
          <c:showBubbleSize val="0"/>
        </c:dLbls>
        <c:marker val="1"/>
        <c:smooth val="0"/>
        <c:axId val="944394456"/>
        <c:axId val="944386912"/>
      </c:lineChart>
      <c:catAx>
        <c:axId val="48478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785504"/>
        <c:crosses val="autoZero"/>
        <c:auto val="1"/>
        <c:lblAlgn val="ctr"/>
        <c:lblOffset val="100"/>
        <c:noMultiLvlLbl val="0"/>
      </c:catAx>
      <c:valAx>
        <c:axId val="484785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4787144"/>
        <c:crosses val="autoZero"/>
        <c:crossBetween val="between"/>
      </c:valAx>
      <c:valAx>
        <c:axId val="94438691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44394456"/>
        <c:crosses val="max"/>
        <c:crossBetween val="between"/>
      </c:valAx>
      <c:catAx>
        <c:axId val="944394456"/>
        <c:scaling>
          <c:orientation val="minMax"/>
        </c:scaling>
        <c:delete val="1"/>
        <c:axPos val="b"/>
        <c:numFmt formatCode="General" sourceLinked="1"/>
        <c:majorTickMark val="out"/>
        <c:minorTickMark val="none"/>
        <c:tickLblPos val="nextTo"/>
        <c:crossAx val="944386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8" tIns="46569" rIns="93138" bIns="4656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8" tIns="46569" rIns="93138" bIns="4656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11/11/2020</a:t>
            </a:fld>
            <a:endParaRPr lang="en-US"/>
          </a:p>
        </p:txBody>
      </p:sp>
      <p:sp>
        <p:nvSpPr>
          <p:cNvPr id="27652" name="Rectangle 4"/>
          <p:cNvSpPr>
            <a:spLocks noGrp="1" noChangeArrowheads="1"/>
          </p:cNvSpPr>
          <p:nvPr>
            <p:ph type="ftr" sz="quarter" idx="2"/>
          </p:nvPr>
        </p:nvSpPr>
        <p:spPr bwMode="auto">
          <a:xfrm>
            <a:off x="0" y="8829968"/>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8" tIns="46569" rIns="93138" bIns="4656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70939" y="8829968"/>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38" tIns="46569" rIns="93138" bIns="4656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8" tIns="46569" rIns="93138" bIns="4656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38" tIns="46569" rIns="93138" bIns="46569" rtlCol="0"/>
          <a:lstStyle>
            <a:lvl1pPr algn="r">
              <a:defRPr sz="1200"/>
            </a:lvl1pPr>
          </a:lstStyle>
          <a:p>
            <a:fld id="{FADF6D97-B4F4-4FC9-80FB-0A782C57BE63}" type="datetimeFigureOut">
              <a:rPr lang="en-US" smtClean="0"/>
              <a:pPr/>
              <a:t>11/11/2020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8" tIns="46569" rIns="93138" bIns="4656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38" tIns="46569" rIns="93138" bIns="46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38" tIns="46569" rIns="93138" bIns="4656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38" tIns="46569" rIns="93138" bIns="46569" rtlCol="0" anchor="b"/>
          <a:lstStyle>
            <a:lvl1pPr algn="r">
              <a:defRPr sz="1200"/>
            </a:lvl1pPr>
          </a:lstStyle>
          <a:p>
            <a:fld id="{F93C8DCC-A699-4726-B387-DEE03FDAAF64}" type="slidenum">
              <a:rPr lang="en-US" smtClean="0"/>
              <a:pPr/>
              <a:t>‹#›</a:t>
            </a:fld>
            <a:endParaRPr lang="en-US"/>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a:t>
            </a:fld>
            <a:endParaRPr lang="en-US"/>
          </a:p>
        </p:txBody>
      </p:sp>
    </p:spTree>
    <p:extLst>
      <p:ext uri="{BB962C8B-B14F-4D97-AF65-F5344CB8AC3E}">
        <p14:creationId xmlns:p14="http://schemas.microsoft.com/office/powerpoint/2010/main" val="307692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10</a:t>
            </a:fld>
            <a:endParaRPr lang="en-US"/>
          </a:p>
        </p:txBody>
      </p:sp>
    </p:spTree>
    <p:extLst>
      <p:ext uri="{BB962C8B-B14F-4D97-AF65-F5344CB8AC3E}">
        <p14:creationId xmlns:p14="http://schemas.microsoft.com/office/powerpoint/2010/main" val="282042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11</a:t>
            </a:fld>
            <a:endParaRPr lang="en-US"/>
          </a:p>
        </p:txBody>
      </p:sp>
    </p:spTree>
    <p:extLst>
      <p:ext uri="{BB962C8B-B14F-4D97-AF65-F5344CB8AC3E}">
        <p14:creationId xmlns:p14="http://schemas.microsoft.com/office/powerpoint/2010/main" val="3965999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12</a:t>
            </a:fld>
            <a:endParaRPr lang="en-US"/>
          </a:p>
        </p:txBody>
      </p:sp>
    </p:spTree>
    <p:extLst>
      <p:ext uri="{BB962C8B-B14F-4D97-AF65-F5344CB8AC3E}">
        <p14:creationId xmlns:p14="http://schemas.microsoft.com/office/powerpoint/2010/main" val="153529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13</a:t>
            </a:fld>
            <a:endParaRPr lang="en-US"/>
          </a:p>
        </p:txBody>
      </p:sp>
    </p:spTree>
    <p:extLst>
      <p:ext uri="{BB962C8B-B14F-4D97-AF65-F5344CB8AC3E}">
        <p14:creationId xmlns:p14="http://schemas.microsoft.com/office/powerpoint/2010/main" val="222749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14</a:t>
            </a:fld>
            <a:endParaRPr lang="en-US"/>
          </a:p>
        </p:txBody>
      </p:sp>
    </p:spTree>
    <p:extLst>
      <p:ext uri="{BB962C8B-B14F-4D97-AF65-F5344CB8AC3E}">
        <p14:creationId xmlns:p14="http://schemas.microsoft.com/office/powerpoint/2010/main" val="3786468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15</a:t>
            </a:fld>
            <a:endParaRPr lang="en-US"/>
          </a:p>
        </p:txBody>
      </p:sp>
    </p:spTree>
    <p:extLst>
      <p:ext uri="{BB962C8B-B14F-4D97-AF65-F5344CB8AC3E}">
        <p14:creationId xmlns:p14="http://schemas.microsoft.com/office/powerpoint/2010/main" val="143991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16</a:t>
            </a:fld>
            <a:endParaRPr lang="en-US"/>
          </a:p>
        </p:txBody>
      </p:sp>
    </p:spTree>
    <p:extLst>
      <p:ext uri="{BB962C8B-B14F-4D97-AF65-F5344CB8AC3E}">
        <p14:creationId xmlns:p14="http://schemas.microsoft.com/office/powerpoint/2010/main" val="181687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17</a:t>
            </a:fld>
            <a:endParaRPr lang="en-US"/>
          </a:p>
        </p:txBody>
      </p:sp>
    </p:spTree>
    <p:extLst>
      <p:ext uri="{BB962C8B-B14F-4D97-AF65-F5344CB8AC3E}">
        <p14:creationId xmlns:p14="http://schemas.microsoft.com/office/powerpoint/2010/main" val="408146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a:p>
            <a:pPr>
              <a:spcBef>
                <a:spcPts val="0"/>
              </a:spcBef>
              <a:spcAft>
                <a:spcPts val="0"/>
              </a:spcAft>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675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9580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2</a:t>
            </a:fld>
            <a:endParaRPr lang="en-US"/>
          </a:p>
        </p:txBody>
      </p:sp>
    </p:spTree>
    <p:extLst>
      <p:ext uri="{BB962C8B-B14F-4D97-AF65-F5344CB8AC3E}">
        <p14:creationId xmlns:p14="http://schemas.microsoft.com/office/powerpoint/2010/main" val="401706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demonstrate burden of chronic disease and risk factors in AC, why we need more timely and detailed data</a:t>
            </a:r>
          </a:p>
          <a:p>
            <a:r>
              <a:rPr lang="en-US" dirty="0"/>
              <a:t>Bridging previous state to current state of data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9607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613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all payers; counts too low for Medicaid only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9764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we need EHR data</a:t>
            </a:r>
          </a:p>
          <a:p>
            <a:r>
              <a:rPr lang="en-US" dirty="0"/>
              <a:t>- Our ACHS (and hopefully our oversample) have sufficient sample, but these were 5 years apart; unprecise data available yearly from PADOH (underpowered at county level)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26005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mention limitations of EHR data but leaving them out of the deck because we want to focus on strengths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91428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2884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70106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57179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purpose of this slide is to demonstrate that while </a:t>
            </a:r>
            <a:r>
              <a:rPr lang="en-US" dirty="0" err="1"/>
              <a:t>RiskScape</a:t>
            </a:r>
            <a:r>
              <a:rPr lang="en-US" dirty="0"/>
              <a:t> is structured, there is a lot of flexibility and information to access</a:t>
            </a:r>
          </a:p>
          <a:p>
            <a:pPr marL="171450" indent="-171450">
              <a:buFontTx/>
              <a:buChar char="-"/>
            </a:pPr>
            <a:r>
              <a:rPr lang="en-US" dirty="0"/>
              <a:t>We are limited to the structure of </a:t>
            </a:r>
            <a:r>
              <a:rPr lang="en-US" dirty="0" err="1"/>
              <a:t>RiskScape</a:t>
            </a:r>
            <a:r>
              <a:rPr lang="en-US" dirty="0"/>
              <a:t> for surveillance; when we want something that is currently not structured in </a:t>
            </a:r>
            <a:r>
              <a:rPr lang="en-US" dirty="0" err="1"/>
              <a:t>RiskScape</a:t>
            </a:r>
            <a:r>
              <a:rPr lang="en-US" dirty="0"/>
              <a:t> we either have to (1) work with Commonwealth Informatics to build out </a:t>
            </a:r>
            <a:r>
              <a:rPr lang="en-US" dirty="0" err="1"/>
              <a:t>Riskscape</a:t>
            </a:r>
            <a:r>
              <a:rPr lang="en-US" dirty="0"/>
              <a:t> or (2) switch to the SQL code queries answered by individual health systems through </a:t>
            </a:r>
            <a:r>
              <a:rPr lang="en-US" dirty="0" err="1"/>
              <a:t>PopMedNet</a:t>
            </a:r>
            <a:endParaRPr lang="en-US" dirty="0"/>
          </a:p>
          <a:p>
            <a:pPr marL="171450" indent="-171450">
              <a:buFontTx/>
              <a:buChar char="-"/>
            </a:pPr>
            <a:r>
              <a:rPr lang="en-US" dirty="0"/>
              <a:t>We can modify definition of encounters but this is meant for a wide range of conditions; given our definitions for diabetes and </a:t>
            </a:r>
            <a:r>
              <a:rPr lang="en-US" dirty="0" err="1"/>
              <a:t>htn</a:t>
            </a:r>
            <a:r>
              <a:rPr lang="en-US" dirty="0"/>
              <a:t> we can only modify to 2+ in the past 1 or 2 years, since these definitions require 2 encounters.  But this is useful if/when we add a condition like asthma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77965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5471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3</a:t>
            </a:fld>
            <a:endParaRPr lang="en-US"/>
          </a:p>
        </p:txBody>
      </p:sp>
    </p:spTree>
    <p:extLst>
      <p:ext uri="{BB962C8B-B14F-4D97-AF65-F5344CB8AC3E}">
        <p14:creationId xmlns:p14="http://schemas.microsoft.com/office/powerpoint/2010/main" val="1657199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by payer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03093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by payer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43663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by payer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2475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by payer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9039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by payer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4415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Overview of our queries since we don’t have the results for all of them yet</a:t>
            </a:r>
          </a:p>
          <a:p>
            <a:pPr marL="0" indent="0">
              <a:buFontTx/>
              <a:buNone/>
            </a:pPr>
            <a:r>
              <a:rPr lang="en-US" dirty="0"/>
              <a:t>- We’re starting simple to refine our questions since there is a lot of time and effort needed to complete queries and for health systems to check and respond to queries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862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dirty="0"/>
              <a:t>Our queries are returned in a way that we can only look at 2 variables at a time; payer is one of the variables</a:t>
            </a:r>
          </a:p>
          <a:p>
            <a:pPr marL="171450" indent="-171450">
              <a:buFont typeface="Arial" panose="020B0604020202020204" pitchFamily="34" charset="0"/>
              <a:buChar char="•"/>
            </a:pPr>
            <a:r>
              <a:rPr lang="en-US" sz="1050" dirty="0"/>
              <a:t>Because of this, we can only look at Medicaid*Race or Medicaid*Age; we can’t look at Medicaid*Race*Age because this would be a 3-way table which are currently not included in our queries (but hopefully will be in the future)</a:t>
            </a:r>
          </a:p>
          <a:p>
            <a:pPr marL="171450" indent="-171450">
              <a:buFont typeface="Arial" panose="020B0604020202020204" pitchFamily="34" charset="0"/>
              <a:buChar char="•"/>
            </a:pPr>
            <a:r>
              <a:rPr lang="en-US" sz="1050" dirty="0"/>
              <a:t>65+ is an age group, but the definition of control status only applies to age 70; this can be mentioned verbally</a:t>
            </a:r>
          </a:p>
          <a:p>
            <a:pPr marL="171450" indent="-171450">
              <a:buFont typeface="Arial" panose="020B0604020202020204" pitchFamily="34" charset="0"/>
              <a:buChar char="•"/>
            </a:pPr>
            <a:r>
              <a:rPr lang="en-US" sz="1050" dirty="0"/>
              <a:t>Uncontrolled BP is SBP≥140 or DBP≥90 among those with HTN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41646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More detailed info related to queries</a:t>
            </a:r>
          </a:p>
          <a:p>
            <a:pPr marL="171450" indent="-171450">
              <a:buFontTx/>
              <a:buChar char="-"/>
            </a:pPr>
            <a:r>
              <a:rPr lang="en-US" dirty="0"/>
              <a:t>A major delay occurred with these because queries with multiple variables take longer to run on the server and it has maxed out at about 2 hours without completing queries</a:t>
            </a:r>
          </a:p>
          <a:p>
            <a:pPr marL="171450" indent="-171450">
              <a:buFontTx/>
              <a:buChar char="-"/>
            </a:pPr>
            <a:r>
              <a:rPr lang="en-US" dirty="0"/>
              <a:t>Bob has been working to create work-arounds to break down the queries but still be able to match each to an ID</a:t>
            </a:r>
          </a:p>
          <a:p>
            <a:pPr marL="171450" indent="-171450">
              <a:buFontTx/>
              <a:buChar char="-"/>
            </a:pPr>
            <a:r>
              <a:rPr lang="en-US" dirty="0"/>
              <a:t>Time consuming so we don’t have as much data to share as we would like, but will have lots of data when this issue is figured out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1303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1936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99E0D6-6628-4B10-BEB3-F9C3A37F853C}"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371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a:t>
            </a:fld>
            <a:endParaRPr lang="en-US"/>
          </a:p>
        </p:txBody>
      </p:sp>
    </p:spTree>
    <p:extLst>
      <p:ext uri="{BB962C8B-B14F-4D97-AF65-F5344CB8AC3E}">
        <p14:creationId xmlns:p14="http://schemas.microsoft.com/office/powerpoint/2010/main" val="2995065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41</a:t>
            </a:fld>
            <a:endParaRPr lang="en-US"/>
          </a:p>
        </p:txBody>
      </p:sp>
    </p:spTree>
    <p:extLst>
      <p:ext uri="{BB962C8B-B14F-4D97-AF65-F5344CB8AC3E}">
        <p14:creationId xmlns:p14="http://schemas.microsoft.com/office/powerpoint/2010/main" val="19614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42</a:t>
            </a:fld>
            <a:endParaRPr lang="en-US"/>
          </a:p>
        </p:txBody>
      </p:sp>
    </p:spTree>
    <p:extLst>
      <p:ext uri="{BB962C8B-B14F-4D97-AF65-F5344CB8AC3E}">
        <p14:creationId xmlns:p14="http://schemas.microsoft.com/office/powerpoint/2010/main" val="500331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43</a:t>
            </a:fld>
            <a:endParaRPr lang="en-US"/>
          </a:p>
        </p:txBody>
      </p:sp>
    </p:spTree>
    <p:extLst>
      <p:ext uri="{BB962C8B-B14F-4D97-AF65-F5344CB8AC3E}">
        <p14:creationId xmlns:p14="http://schemas.microsoft.com/office/powerpoint/2010/main" val="19768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44</a:t>
            </a:fld>
            <a:endParaRPr lang="en-US"/>
          </a:p>
        </p:txBody>
      </p:sp>
    </p:spTree>
    <p:extLst>
      <p:ext uri="{BB962C8B-B14F-4D97-AF65-F5344CB8AC3E}">
        <p14:creationId xmlns:p14="http://schemas.microsoft.com/office/powerpoint/2010/main" val="1699940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45</a:t>
            </a:fld>
            <a:endParaRPr lang="en-US"/>
          </a:p>
        </p:txBody>
      </p:sp>
    </p:spTree>
    <p:extLst>
      <p:ext uri="{BB962C8B-B14F-4D97-AF65-F5344CB8AC3E}">
        <p14:creationId xmlns:p14="http://schemas.microsoft.com/office/powerpoint/2010/main" val="3021730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46</a:t>
            </a:fld>
            <a:endParaRPr lang="en-US"/>
          </a:p>
        </p:txBody>
      </p:sp>
    </p:spTree>
    <p:extLst>
      <p:ext uri="{BB962C8B-B14F-4D97-AF65-F5344CB8AC3E}">
        <p14:creationId xmlns:p14="http://schemas.microsoft.com/office/powerpoint/2010/main" val="732904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47</a:t>
            </a:fld>
            <a:endParaRPr lang="en-US"/>
          </a:p>
        </p:txBody>
      </p:sp>
    </p:spTree>
    <p:extLst>
      <p:ext uri="{BB962C8B-B14F-4D97-AF65-F5344CB8AC3E}">
        <p14:creationId xmlns:p14="http://schemas.microsoft.com/office/powerpoint/2010/main" val="2520186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48</a:t>
            </a:fld>
            <a:endParaRPr lang="en-US"/>
          </a:p>
        </p:txBody>
      </p:sp>
    </p:spTree>
    <p:extLst>
      <p:ext uri="{BB962C8B-B14F-4D97-AF65-F5344CB8AC3E}">
        <p14:creationId xmlns:p14="http://schemas.microsoft.com/office/powerpoint/2010/main" val="2122808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49</a:t>
            </a:fld>
            <a:endParaRPr lang="en-US"/>
          </a:p>
        </p:txBody>
      </p:sp>
    </p:spTree>
    <p:extLst>
      <p:ext uri="{BB962C8B-B14F-4D97-AF65-F5344CB8AC3E}">
        <p14:creationId xmlns:p14="http://schemas.microsoft.com/office/powerpoint/2010/main" val="2689909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50</a:t>
            </a:fld>
            <a:endParaRPr lang="en-US"/>
          </a:p>
        </p:txBody>
      </p:sp>
    </p:spTree>
    <p:extLst>
      <p:ext uri="{BB962C8B-B14F-4D97-AF65-F5344CB8AC3E}">
        <p14:creationId xmlns:p14="http://schemas.microsoft.com/office/powerpoint/2010/main" val="201999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a:t>
            </a:fld>
            <a:endParaRPr lang="en-US"/>
          </a:p>
        </p:txBody>
      </p:sp>
    </p:spTree>
    <p:extLst>
      <p:ext uri="{BB962C8B-B14F-4D97-AF65-F5344CB8AC3E}">
        <p14:creationId xmlns:p14="http://schemas.microsoft.com/office/powerpoint/2010/main" val="1163355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51</a:t>
            </a:fld>
            <a:endParaRPr lang="en-US"/>
          </a:p>
        </p:txBody>
      </p:sp>
    </p:spTree>
    <p:extLst>
      <p:ext uri="{BB962C8B-B14F-4D97-AF65-F5344CB8AC3E}">
        <p14:creationId xmlns:p14="http://schemas.microsoft.com/office/powerpoint/2010/main" val="511645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52</a:t>
            </a:fld>
            <a:endParaRPr lang="en-US"/>
          </a:p>
        </p:txBody>
      </p:sp>
    </p:spTree>
    <p:extLst>
      <p:ext uri="{BB962C8B-B14F-4D97-AF65-F5344CB8AC3E}">
        <p14:creationId xmlns:p14="http://schemas.microsoft.com/office/powerpoint/2010/main" val="3892037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53</a:t>
            </a:fld>
            <a:endParaRPr lang="en-US"/>
          </a:p>
        </p:txBody>
      </p:sp>
    </p:spTree>
    <p:extLst>
      <p:ext uri="{BB962C8B-B14F-4D97-AF65-F5344CB8AC3E}">
        <p14:creationId xmlns:p14="http://schemas.microsoft.com/office/powerpoint/2010/main" val="1678092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54</a:t>
            </a:fld>
            <a:endParaRPr lang="en-US"/>
          </a:p>
        </p:txBody>
      </p:sp>
    </p:spTree>
    <p:extLst>
      <p:ext uri="{BB962C8B-B14F-4D97-AF65-F5344CB8AC3E}">
        <p14:creationId xmlns:p14="http://schemas.microsoft.com/office/powerpoint/2010/main" val="493604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55</a:t>
            </a:fld>
            <a:endParaRPr lang="en-US"/>
          </a:p>
        </p:txBody>
      </p:sp>
    </p:spTree>
    <p:extLst>
      <p:ext uri="{BB962C8B-B14F-4D97-AF65-F5344CB8AC3E}">
        <p14:creationId xmlns:p14="http://schemas.microsoft.com/office/powerpoint/2010/main" val="3900129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56</a:t>
            </a:fld>
            <a:endParaRPr lang="en-US"/>
          </a:p>
        </p:txBody>
      </p:sp>
    </p:spTree>
    <p:extLst>
      <p:ext uri="{BB962C8B-B14F-4D97-AF65-F5344CB8AC3E}">
        <p14:creationId xmlns:p14="http://schemas.microsoft.com/office/powerpoint/2010/main" val="884593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57</a:t>
            </a:fld>
            <a:endParaRPr lang="en-US"/>
          </a:p>
        </p:txBody>
      </p:sp>
    </p:spTree>
    <p:extLst>
      <p:ext uri="{BB962C8B-B14F-4D97-AF65-F5344CB8AC3E}">
        <p14:creationId xmlns:p14="http://schemas.microsoft.com/office/powerpoint/2010/main" val="4280787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58</a:t>
            </a:fld>
            <a:endParaRPr lang="en-US"/>
          </a:p>
        </p:txBody>
      </p:sp>
    </p:spTree>
    <p:extLst>
      <p:ext uri="{BB962C8B-B14F-4D97-AF65-F5344CB8AC3E}">
        <p14:creationId xmlns:p14="http://schemas.microsoft.com/office/powerpoint/2010/main" val="643051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59</a:t>
            </a:fld>
            <a:endParaRPr lang="en-US"/>
          </a:p>
        </p:txBody>
      </p:sp>
    </p:spTree>
    <p:extLst>
      <p:ext uri="{BB962C8B-B14F-4D97-AF65-F5344CB8AC3E}">
        <p14:creationId xmlns:p14="http://schemas.microsoft.com/office/powerpoint/2010/main" val="1574305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60</a:t>
            </a:fld>
            <a:endParaRPr lang="en-US"/>
          </a:p>
        </p:txBody>
      </p:sp>
    </p:spTree>
    <p:extLst>
      <p:ext uri="{BB962C8B-B14F-4D97-AF65-F5344CB8AC3E}">
        <p14:creationId xmlns:p14="http://schemas.microsoft.com/office/powerpoint/2010/main" val="327815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a:t>
            </a:fld>
            <a:endParaRPr lang="en-US"/>
          </a:p>
        </p:txBody>
      </p:sp>
    </p:spTree>
    <p:extLst>
      <p:ext uri="{BB962C8B-B14F-4D97-AF65-F5344CB8AC3E}">
        <p14:creationId xmlns:p14="http://schemas.microsoft.com/office/powerpoint/2010/main" val="129945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61</a:t>
            </a:fld>
            <a:endParaRPr lang="en-US"/>
          </a:p>
        </p:txBody>
      </p:sp>
    </p:spTree>
    <p:extLst>
      <p:ext uri="{BB962C8B-B14F-4D97-AF65-F5344CB8AC3E}">
        <p14:creationId xmlns:p14="http://schemas.microsoft.com/office/powerpoint/2010/main" val="2130719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62</a:t>
            </a:fld>
            <a:endParaRPr lang="en-US"/>
          </a:p>
        </p:txBody>
      </p:sp>
    </p:spTree>
    <p:extLst>
      <p:ext uri="{BB962C8B-B14F-4D97-AF65-F5344CB8AC3E}">
        <p14:creationId xmlns:p14="http://schemas.microsoft.com/office/powerpoint/2010/main" val="1066538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63</a:t>
            </a:fld>
            <a:endParaRPr lang="en-US"/>
          </a:p>
        </p:txBody>
      </p:sp>
    </p:spTree>
    <p:extLst>
      <p:ext uri="{BB962C8B-B14F-4D97-AF65-F5344CB8AC3E}">
        <p14:creationId xmlns:p14="http://schemas.microsoft.com/office/powerpoint/2010/main" val="1753696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64</a:t>
            </a:fld>
            <a:endParaRPr lang="en-US"/>
          </a:p>
        </p:txBody>
      </p:sp>
    </p:spTree>
    <p:extLst>
      <p:ext uri="{BB962C8B-B14F-4D97-AF65-F5344CB8AC3E}">
        <p14:creationId xmlns:p14="http://schemas.microsoft.com/office/powerpoint/2010/main" val="35680289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65</a:t>
            </a:fld>
            <a:endParaRPr lang="en-US"/>
          </a:p>
        </p:txBody>
      </p:sp>
    </p:spTree>
    <p:extLst>
      <p:ext uri="{BB962C8B-B14F-4D97-AF65-F5344CB8AC3E}">
        <p14:creationId xmlns:p14="http://schemas.microsoft.com/office/powerpoint/2010/main" val="40013242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66</a:t>
            </a:fld>
            <a:endParaRPr lang="en-US"/>
          </a:p>
        </p:txBody>
      </p:sp>
    </p:spTree>
    <p:extLst>
      <p:ext uri="{BB962C8B-B14F-4D97-AF65-F5344CB8AC3E}">
        <p14:creationId xmlns:p14="http://schemas.microsoft.com/office/powerpoint/2010/main" val="2019996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67</a:t>
            </a:fld>
            <a:endParaRPr lang="en-US"/>
          </a:p>
        </p:txBody>
      </p:sp>
    </p:spTree>
    <p:extLst>
      <p:ext uri="{BB962C8B-B14F-4D97-AF65-F5344CB8AC3E}">
        <p14:creationId xmlns:p14="http://schemas.microsoft.com/office/powerpoint/2010/main" val="2270382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18">
              <a:defRPr/>
            </a:pPr>
            <a:fld id="{F93C8DCC-A699-4726-B387-DEE03FDAAF64}" type="slidenum">
              <a:rPr lang="en-US">
                <a:solidFill>
                  <a:prstClr val="black"/>
                </a:solidFill>
              </a:rPr>
              <a:pPr defTabSz="913118">
                <a:defRPr/>
              </a:pPr>
              <a:t>68</a:t>
            </a:fld>
            <a:endParaRPr lang="en-US">
              <a:solidFill>
                <a:prstClr val="black"/>
              </a:solidFill>
            </a:endParaRPr>
          </a:p>
        </p:txBody>
      </p:sp>
    </p:spTree>
    <p:extLst>
      <p:ext uri="{BB962C8B-B14F-4D97-AF65-F5344CB8AC3E}">
        <p14:creationId xmlns:p14="http://schemas.microsoft.com/office/powerpoint/2010/main" val="4312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7</a:t>
            </a:fld>
            <a:endParaRPr lang="en-US"/>
          </a:p>
        </p:txBody>
      </p:sp>
    </p:spTree>
    <p:extLst>
      <p:ext uri="{BB962C8B-B14F-4D97-AF65-F5344CB8AC3E}">
        <p14:creationId xmlns:p14="http://schemas.microsoft.com/office/powerpoint/2010/main" val="214683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8</a:t>
            </a:fld>
            <a:endParaRPr lang="en-US"/>
          </a:p>
        </p:txBody>
      </p:sp>
    </p:spTree>
    <p:extLst>
      <p:ext uri="{BB962C8B-B14F-4D97-AF65-F5344CB8AC3E}">
        <p14:creationId xmlns:p14="http://schemas.microsoft.com/office/powerpoint/2010/main" val="269213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9</a:t>
            </a:fld>
            <a:endParaRPr lang="en-US"/>
          </a:p>
        </p:txBody>
      </p:sp>
    </p:spTree>
    <p:extLst>
      <p:ext uri="{BB962C8B-B14F-4D97-AF65-F5344CB8AC3E}">
        <p14:creationId xmlns:p14="http://schemas.microsoft.com/office/powerpoint/2010/main" val="34893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r>
              <a:rPr lang="en-US"/>
              <a:t>January 12, 2018</a:t>
            </a:r>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6680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Chart 6"/>
          <p:cNvGraphicFramePr>
            <a:graphicFrameLocks/>
          </p:cNvGraphicFramePr>
          <p:nvPr/>
        </p:nvGraphicFramePr>
        <p:xfrm>
          <a:off x="2501900" y="1519238"/>
          <a:ext cx="6197600" cy="4165600"/>
        </p:xfrm>
        <a:graphic>
          <a:graphicData uri="http://schemas.openxmlformats.org/presentationml/2006/ole">
            <mc:AlternateContent xmlns:mc="http://schemas.openxmlformats.org/markup-compatibility/2006">
              <mc:Choice xmlns:v="urn:schemas-microsoft-com:vml" Requires="v">
                <p:oleObj spid="_x0000_s3246" r:id="rId3" imgW="6193024" imgH="4169319" progId="Excel.Chart.8">
                  <p:embed/>
                </p:oleObj>
              </mc:Choice>
              <mc:Fallback>
                <p:oleObj r:id="rId3" imgW="6193024" imgH="4169319" progId="Excel.Chart.8">
                  <p:embed/>
                  <p:pic>
                    <p:nvPicPr>
                      <p:cNvPr id="4"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1519238"/>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52499" y="6499274"/>
            <a:ext cx="1599858" cy="372794"/>
          </a:xfrm>
          <a:prstGeom prst="rect">
            <a:avLst/>
          </a:prstGeom>
          <a:noFill/>
          <a:ln>
            <a:noFill/>
          </a:ln>
        </p:spPr>
      </p:pic>
    </p:spTree>
    <p:extLst>
      <p:ext uri="{BB962C8B-B14F-4D97-AF65-F5344CB8AC3E}">
        <p14:creationId xmlns:p14="http://schemas.microsoft.com/office/powerpoint/2010/main" val="284127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2767013" y="6564313"/>
            <a:ext cx="2513012"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defRPr>
            </a:lvl1pPr>
            <a:lvl2pPr marL="742950" indent="-285750" defTabSz="969963" eaLnBrk="0" hangingPunct="0">
              <a:defRPr sz="1400">
                <a:solidFill>
                  <a:schemeClr val="tx2"/>
                </a:solidFill>
                <a:latin typeface="Arial" panose="020B0604020202020204" pitchFamily="34" charset="0"/>
              </a:defRPr>
            </a:lvl2pPr>
            <a:lvl3pPr marL="1143000" indent="-228600" defTabSz="969963" eaLnBrk="0" hangingPunct="0">
              <a:defRPr sz="1400">
                <a:solidFill>
                  <a:schemeClr val="tx2"/>
                </a:solidFill>
                <a:latin typeface="Arial" panose="020B0604020202020204" pitchFamily="34" charset="0"/>
              </a:defRPr>
            </a:lvl3pPr>
            <a:lvl4pPr marL="1600200" indent="-228600" defTabSz="969963" eaLnBrk="0" hangingPunct="0">
              <a:defRPr sz="1400">
                <a:solidFill>
                  <a:schemeClr val="tx2"/>
                </a:solidFill>
                <a:latin typeface="Arial" panose="020B0604020202020204" pitchFamily="34" charset="0"/>
              </a:defRPr>
            </a:lvl4pPr>
            <a:lvl5pPr marL="2057400" indent="-228600" defTabSz="969963" eaLnBrk="0" hangingPunct="0">
              <a:defRPr sz="1400">
                <a:solidFill>
                  <a:schemeClr val="tx2"/>
                </a:solidFill>
                <a:latin typeface="Arial" panose="020B0604020202020204" pitchFamily="34" charset="0"/>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defRPr>
            </a:lvl9pPr>
          </a:lstStyle>
          <a:p>
            <a:pPr algn="ctr">
              <a:spcBef>
                <a:spcPct val="50000"/>
              </a:spcBef>
              <a:defRPr/>
            </a:pPr>
            <a:endParaRPr lang="en-US" altLang="en-US" sz="1900">
              <a:solidFill>
                <a:schemeClr val="tx1"/>
              </a:solidFill>
              <a:ea typeface="+mn-ea"/>
            </a:endParaRPr>
          </a:p>
        </p:txBody>
      </p:sp>
      <p:pic>
        <p:nvPicPr>
          <p:cNvPr id="7" name="Picture 9" descr="PM_LGHospital_PMS_201_288.jpg"/>
          <p:cNvPicPr>
            <a:picLocks noChangeAspect="1"/>
          </p:cNvPicPr>
          <p:nvPr userDrawn="1"/>
        </p:nvPicPr>
        <p:blipFill>
          <a:blip r:embed="rId3">
            <a:extLst>
              <a:ext uri="{28A0092B-C50C-407E-A947-70E740481C1C}">
                <a14:useLocalDpi xmlns:a14="http://schemas.microsoft.com/office/drawing/2010/main" val="0"/>
              </a:ext>
            </a:extLst>
          </a:blip>
          <a:srcRect l="1721" t="8098" r="3091" b="9123"/>
          <a:stretch>
            <a:fillRect/>
          </a:stretch>
        </p:blipFill>
        <p:spPr bwMode="auto">
          <a:xfrm>
            <a:off x="527050" y="6527800"/>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sz="quarter"/>
          </p:nvPr>
        </p:nvSpPr>
        <p:spPr>
          <a:xfrm>
            <a:off x="744858" y="1890713"/>
            <a:ext cx="7551737" cy="542925"/>
          </a:xfrm>
        </p:spPr>
        <p:txBody>
          <a:bodyPr anchor="ctr"/>
          <a:lstStyle>
            <a:lvl1pPr>
              <a:defRPr/>
            </a:lvl1pPr>
          </a:lstStyle>
          <a:p>
            <a:r>
              <a:rPr lang="en-US" dirty="0"/>
              <a:t>Click to edit Master title style</a:t>
            </a:r>
          </a:p>
        </p:txBody>
      </p:sp>
      <p:sp>
        <p:nvSpPr>
          <p:cNvPr id="6" name="Content Placeholder 2"/>
          <p:cNvSpPr>
            <a:spLocks noGrp="1"/>
          </p:cNvSpPr>
          <p:nvPr>
            <p:ph idx="10"/>
          </p:nvPr>
        </p:nvSpPr>
        <p:spPr>
          <a:xfrm>
            <a:off x="753143" y="2523294"/>
            <a:ext cx="7826375" cy="504980"/>
          </a:xfrm>
        </p:spPr>
        <p:txBody>
          <a:bodyPr/>
          <a:lstStyle>
            <a:lvl1pPr>
              <a:defRPr baseline="0"/>
            </a:lvl1pPr>
          </a:lstStyle>
          <a:p>
            <a:pPr lvl="0"/>
            <a:r>
              <a:rPr lang="en-US" dirty="0"/>
              <a:t>Click to edit Master text styles</a:t>
            </a:r>
          </a:p>
        </p:txBody>
      </p:sp>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2499" y="6499274"/>
            <a:ext cx="1599858" cy="372794"/>
          </a:xfrm>
          <a:prstGeom prst="rect">
            <a:avLst/>
          </a:prstGeom>
          <a:noFill/>
          <a:ln>
            <a:noFill/>
          </a:ln>
        </p:spPr>
      </p:pic>
    </p:spTree>
    <p:extLst>
      <p:ext uri="{BB962C8B-B14F-4D97-AF65-F5344CB8AC3E}">
        <p14:creationId xmlns:p14="http://schemas.microsoft.com/office/powerpoint/2010/main" val="240939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0"/>
            <a:ext cx="3836988"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9163" y="825500"/>
            <a:ext cx="3836987"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2499" y="6499274"/>
            <a:ext cx="1599858" cy="372794"/>
          </a:xfrm>
          <a:prstGeom prst="rect">
            <a:avLst/>
          </a:prstGeom>
          <a:noFill/>
          <a:ln>
            <a:noFill/>
          </a:ln>
        </p:spPr>
      </p:pic>
    </p:spTree>
    <p:extLst>
      <p:ext uri="{BB962C8B-B14F-4D97-AF65-F5344CB8AC3E}">
        <p14:creationId xmlns:p14="http://schemas.microsoft.com/office/powerpoint/2010/main" val="32334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0039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4015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003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4015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4025" y="90488"/>
            <a:ext cx="8520113" cy="558800"/>
          </a:xfrm>
        </p:spPr>
        <p:txBody>
          <a:bodyPr/>
          <a:lstStyle/>
          <a:p>
            <a:r>
              <a:rPr lang="en-US" dirty="0"/>
              <a:t>Click to edit Master title style</a:t>
            </a:r>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2499" y="6499274"/>
            <a:ext cx="1599858" cy="372794"/>
          </a:xfrm>
          <a:prstGeom prst="rect">
            <a:avLst/>
          </a:prstGeom>
          <a:noFill/>
          <a:ln>
            <a:noFill/>
          </a:ln>
        </p:spPr>
      </p:pic>
    </p:spTree>
    <p:extLst>
      <p:ext uri="{BB962C8B-B14F-4D97-AF65-F5344CB8AC3E}">
        <p14:creationId xmlns:p14="http://schemas.microsoft.com/office/powerpoint/2010/main" val="15821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2499" y="6499274"/>
            <a:ext cx="1599858" cy="372794"/>
          </a:xfrm>
          <a:prstGeom prst="rect">
            <a:avLst/>
          </a:prstGeom>
          <a:noFill/>
          <a:ln>
            <a:noFill/>
          </a:ln>
        </p:spPr>
      </p:pic>
    </p:spTree>
    <p:extLst>
      <p:ext uri="{BB962C8B-B14F-4D97-AF65-F5344CB8AC3E}">
        <p14:creationId xmlns:p14="http://schemas.microsoft.com/office/powerpoint/2010/main" val="258883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2499" y="6499274"/>
            <a:ext cx="1599858" cy="372794"/>
          </a:xfrm>
          <a:prstGeom prst="rect">
            <a:avLst/>
          </a:prstGeom>
          <a:noFill/>
          <a:ln>
            <a:noFill/>
          </a:ln>
        </p:spPr>
      </p:pic>
    </p:spTree>
    <p:extLst>
      <p:ext uri="{BB962C8B-B14F-4D97-AF65-F5344CB8AC3E}">
        <p14:creationId xmlns:p14="http://schemas.microsoft.com/office/powerpoint/2010/main" val="331834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842211"/>
            <a:ext cx="5111750" cy="5283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1225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9128" y="4987752"/>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859128" y="79992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59128" y="5554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3627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srcRect l="10874" r="25995" b="1581"/>
          <a:stretch>
            <a:fillRect/>
          </a:stretch>
        </p:blipFill>
        <p:spPr bwMode="auto">
          <a:xfrm>
            <a:off x="0" y="0"/>
            <a:ext cx="9144000" cy="990600"/>
          </a:xfrm>
          <a:prstGeom prst="rect">
            <a:avLst/>
          </a:prstGeom>
          <a:noFill/>
          <a:ln w="9525">
            <a:noFill/>
            <a:miter lim="800000"/>
            <a:headEnd/>
            <a:tailEnd/>
          </a:ln>
        </p:spPr>
      </p:pic>
      <p:pic>
        <p:nvPicPr>
          <p:cNvPr id="6" name="Picture 5" descr="D:\DOCUMENTS\Admin\Logos\ACHD_Logo-Circle-Back_4c.png"/>
          <p:cNvPicPr>
            <a:picLocks noChangeAspect="1" noChangeArrowheads="1"/>
          </p:cNvPicPr>
          <p:nvPr userDrawn="1"/>
        </p:nvPicPr>
        <p:blipFill>
          <a:blip r:embed="rId3" cstate="print"/>
          <a:srcRect t="11806" b="14583"/>
          <a:stretch>
            <a:fillRect/>
          </a:stretch>
        </p:blipFill>
        <p:spPr bwMode="auto">
          <a:xfrm>
            <a:off x="63500" y="25401"/>
            <a:ext cx="694442" cy="882047"/>
          </a:xfrm>
          <a:prstGeom prst="rect">
            <a:avLst/>
          </a:prstGeom>
          <a:noFill/>
        </p:spPr>
      </p:pic>
      <p:sp>
        <p:nvSpPr>
          <p:cNvPr id="7" name="Title 1"/>
          <p:cNvSpPr>
            <a:spLocks noGrp="1"/>
          </p:cNvSpPr>
          <p:nvPr>
            <p:ph type="ctrTitle"/>
          </p:nvPr>
        </p:nvSpPr>
        <p:spPr>
          <a:xfrm>
            <a:off x="1295400" y="2209801"/>
            <a:ext cx="6629400" cy="1147233"/>
          </a:xfrm>
          <a:prstGeom prst="rect">
            <a:avLst/>
          </a:prstGeom>
        </p:spPr>
        <p:txBody>
          <a:bodyPr/>
          <a:lstStyle>
            <a:lvl1pPr>
              <a:defRPr sz="2800" b="1">
                <a:solidFill>
                  <a:srgbClr val="003366"/>
                </a:solidFill>
                <a:latin typeface="Bookman Old Style" pitchFamily="18" charset="0"/>
              </a:defRPr>
            </a:lvl1pPr>
          </a:lstStyle>
          <a:p>
            <a:r>
              <a:rPr lang="en-US"/>
              <a:t>Click to edit Master title style</a:t>
            </a:r>
          </a:p>
        </p:txBody>
      </p:sp>
      <p:sp>
        <p:nvSpPr>
          <p:cNvPr id="8" name="Subtitle 2"/>
          <p:cNvSpPr>
            <a:spLocks noGrp="1"/>
          </p:cNvSpPr>
          <p:nvPr>
            <p:ph type="subTitle" idx="1"/>
          </p:nvPr>
        </p:nvSpPr>
        <p:spPr>
          <a:xfrm>
            <a:off x="1809750" y="3746500"/>
            <a:ext cx="5486400" cy="1016000"/>
          </a:xfrm>
          <a:prstGeom prst="rect">
            <a:avLst/>
          </a:prstGeo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2"/>
          <p:cNvPicPr>
            <a:picLocks noChangeAspect="1" noChangeArrowheads="1"/>
          </p:cNvPicPr>
          <p:nvPr userDrawn="1"/>
        </p:nvPicPr>
        <p:blipFill>
          <a:blip r:embed="rId4" cstate="print"/>
          <a:srcRect t="1951" b="7105"/>
          <a:stretch>
            <a:fillRect/>
          </a:stretch>
        </p:blipFill>
        <p:spPr bwMode="auto">
          <a:xfrm>
            <a:off x="0" y="5905499"/>
            <a:ext cx="9144000" cy="952501"/>
          </a:xfrm>
          <a:prstGeom prst="rect">
            <a:avLst/>
          </a:prstGeom>
          <a:noFill/>
          <a:ln w="9525">
            <a:noFill/>
            <a:miter lim="800000"/>
            <a:headEnd/>
            <a:tailEnd/>
          </a:ln>
        </p:spPr>
      </p:pic>
      <p:pic>
        <p:nvPicPr>
          <p:cNvPr id="2" name="Picture 2"/>
          <p:cNvPicPr>
            <a:picLocks noChangeAspect="1" noChangeArrowheads="1"/>
          </p:cNvPicPr>
          <p:nvPr userDrawn="1"/>
        </p:nvPicPr>
        <p:blipFill>
          <a:blip r:embed="rId5" cstate="print"/>
          <a:srcRect/>
          <a:stretch>
            <a:fillRect/>
          </a:stretch>
        </p:blipFill>
        <p:spPr bwMode="auto">
          <a:xfrm>
            <a:off x="6635751" y="143934"/>
            <a:ext cx="2362199" cy="727513"/>
          </a:xfrm>
          <a:prstGeom prst="rect">
            <a:avLst/>
          </a:prstGeom>
          <a:noFill/>
          <a:ln w="9525">
            <a:noFill/>
            <a:miter lim="800000"/>
            <a:headEnd/>
            <a:tailEnd/>
          </a:ln>
        </p:spPr>
      </p:pic>
    </p:spTree>
    <p:extLst>
      <p:ext uri="{BB962C8B-B14F-4D97-AF65-F5344CB8AC3E}">
        <p14:creationId xmlns:p14="http://schemas.microsoft.com/office/powerpoint/2010/main" val="2137295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8229600" cy="4885267"/>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a:t>Click to edit Master title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Tree>
    <p:extLst>
      <p:ext uri="{BB962C8B-B14F-4D97-AF65-F5344CB8AC3E}">
        <p14:creationId xmlns:p14="http://schemas.microsoft.com/office/powerpoint/2010/main" val="6327271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r>
              <a:rPr lang="en-US"/>
              <a:t>January 12, 2018</a:t>
            </a:r>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35395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4114800" cy="4885267"/>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a:t>Click to edit Master title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
        <p:nvSpPr>
          <p:cNvPr id="10" name="Content Placeholder 2"/>
          <p:cNvSpPr>
            <a:spLocks noGrp="1"/>
          </p:cNvSpPr>
          <p:nvPr>
            <p:ph idx="13"/>
          </p:nvPr>
        </p:nvSpPr>
        <p:spPr>
          <a:xfrm>
            <a:off x="4810125" y="1498600"/>
            <a:ext cx="4114800" cy="4885267"/>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3271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a:t>Click to edit Master title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
        <p:nvSpPr>
          <p:cNvPr id="10" name="Content Placeholder 2"/>
          <p:cNvSpPr>
            <a:spLocks noGrp="1"/>
          </p:cNvSpPr>
          <p:nvPr>
            <p:ph idx="13"/>
          </p:nvPr>
        </p:nvSpPr>
        <p:spPr>
          <a:xfrm>
            <a:off x="4810125" y="149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4810125" y="403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5"/>
          </p:nvPr>
        </p:nvSpPr>
        <p:spPr>
          <a:xfrm>
            <a:off x="457200" y="403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2874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a:t>Click to edit Master title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Tree>
    <p:extLst>
      <p:ext uri="{BB962C8B-B14F-4D97-AF65-F5344CB8AC3E}">
        <p14:creationId xmlns:p14="http://schemas.microsoft.com/office/powerpoint/2010/main" val="3874925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a:p>
        </p:txBody>
      </p:sp>
    </p:spTree>
    <p:extLst>
      <p:ext uri="{BB962C8B-B14F-4D97-AF65-F5344CB8AC3E}">
        <p14:creationId xmlns:p14="http://schemas.microsoft.com/office/powerpoint/2010/main" val="27301864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srcRect l="10874" r="25995" b="1581"/>
          <a:stretch>
            <a:fillRect/>
          </a:stretch>
        </p:blipFill>
        <p:spPr bwMode="auto">
          <a:xfrm>
            <a:off x="0" y="0"/>
            <a:ext cx="9144000" cy="990600"/>
          </a:xfrm>
          <a:prstGeom prst="rect">
            <a:avLst/>
          </a:prstGeom>
          <a:noFill/>
          <a:ln w="9525">
            <a:noFill/>
            <a:miter lim="800000"/>
            <a:headEnd/>
            <a:tailEnd/>
          </a:ln>
        </p:spPr>
      </p:pic>
      <p:pic>
        <p:nvPicPr>
          <p:cNvPr id="6" name="Picture 5" descr="D:\DOCUMENTS\Admin\Logos\ACHD_Logo-Circle-Back_4c.png"/>
          <p:cNvPicPr>
            <a:picLocks noChangeAspect="1" noChangeArrowheads="1"/>
          </p:cNvPicPr>
          <p:nvPr userDrawn="1"/>
        </p:nvPicPr>
        <p:blipFill>
          <a:blip r:embed="rId3" cstate="print"/>
          <a:srcRect t="11806" b="14583"/>
          <a:stretch>
            <a:fillRect/>
          </a:stretch>
        </p:blipFill>
        <p:spPr bwMode="auto">
          <a:xfrm>
            <a:off x="63500" y="25401"/>
            <a:ext cx="694442" cy="882047"/>
          </a:xfrm>
          <a:prstGeom prst="rect">
            <a:avLst/>
          </a:prstGeom>
          <a:noFill/>
        </p:spPr>
      </p:pic>
      <p:sp>
        <p:nvSpPr>
          <p:cNvPr id="7" name="Title 1"/>
          <p:cNvSpPr>
            <a:spLocks noGrp="1"/>
          </p:cNvSpPr>
          <p:nvPr>
            <p:ph type="ctrTitle"/>
          </p:nvPr>
        </p:nvSpPr>
        <p:spPr>
          <a:xfrm>
            <a:off x="1295400" y="2209801"/>
            <a:ext cx="6629400" cy="1147233"/>
          </a:xfrm>
          <a:prstGeom prst="rect">
            <a:avLst/>
          </a:prstGeom>
        </p:spPr>
        <p:txBody>
          <a:bodyPr/>
          <a:lstStyle>
            <a:lvl1pPr>
              <a:defRPr sz="2800" b="1">
                <a:solidFill>
                  <a:srgbClr val="003366"/>
                </a:solidFill>
                <a:latin typeface="Bookman Old Style" pitchFamily="18" charset="0"/>
              </a:defRPr>
            </a:lvl1pPr>
          </a:lstStyle>
          <a:p>
            <a:r>
              <a:rPr lang="en-US" dirty="0"/>
              <a:t>Click to edit Master title style</a:t>
            </a:r>
          </a:p>
        </p:txBody>
      </p:sp>
      <p:sp>
        <p:nvSpPr>
          <p:cNvPr id="8" name="Subtitle 2"/>
          <p:cNvSpPr>
            <a:spLocks noGrp="1"/>
          </p:cNvSpPr>
          <p:nvPr>
            <p:ph type="subTitle" idx="1"/>
          </p:nvPr>
        </p:nvSpPr>
        <p:spPr>
          <a:xfrm>
            <a:off x="1809750" y="3746500"/>
            <a:ext cx="5486400" cy="1016000"/>
          </a:xfrm>
          <a:prstGeom prst="rect">
            <a:avLst/>
          </a:prstGeo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2"/>
          <p:cNvPicPr>
            <a:picLocks noChangeAspect="1" noChangeArrowheads="1"/>
          </p:cNvPicPr>
          <p:nvPr userDrawn="1"/>
        </p:nvPicPr>
        <p:blipFill>
          <a:blip r:embed="rId4" cstate="print"/>
          <a:srcRect t="1951" b="7105"/>
          <a:stretch>
            <a:fillRect/>
          </a:stretch>
        </p:blipFill>
        <p:spPr bwMode="auto">
          <a:xfrm>
            <a:off x="0" y="5905499"/>
            <a:ext cx="9144000" cy="952501"/>
          </a:xfrm>
          <a:prstGeom prst="rect">
            <a:avLst/>
          </a:prstGeom>
          <a:noFill/>
          <a:ln w="9525">
            <a:noFill/>
            <a:miter lim="800000"/>
            <a:headEnd/>
            <a:tailEnd/>
          </a:ln>
        </p:spPr>
      </p:pic>
      <p:pic>
        <p:nvPicPr>
          <p:cNvPr id="2" name="Picture 2"/>
          <p:cNvPicPr>
            <a:picLocks noChangeAspect="1" noChangeArrowheads="1"/>
          </p:cNvPicPr>
          <p:nvPr userDrawn="1"/>
        </p:nvPicPr>
        <p:blipFill>
          <a:blip r:embed="rId5" cstate="print"/>
          <a:srcRect/>
          <a:stretch>
            <a:fillRect/>
          </a:stretch>
        </p:blipFill>
        <p:spPr bwMode="auto">
          <a:xfrm>
            <a:off x="6635751" y="143934"/>
            <a:ext cx="2362199" cy="727513"/>
          </a:xfrm>
          <a:prstGeom prst="rect">
            <a:avLst/>
          </a:prstGeom>
          <a:noFill/>
          <a:ln w="9525">
            <a:noFill/>
            <a:miter lim="800000"/>
            <a:headEnd/>
            <a:tailEnd/>
          </a:ln>
        </p:spPr>
      </p:pic>
    </p:spTree>
    <p:extLst>
      <p:ext uri="{BB962C8B-B14F-4D97-AF65-F5344CB8AC3E}">
        <p14:creationId xmlns:p14="http://schemas.microsoft.com/office/powerpoint/2010/main" val="42520603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8229600" cy="4885267"/>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dirty="0"/>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dirty="0"/>
              <a:t>Click to edit Master header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Tree>
    <p:extLst>
      <p:ext uri="{BB962C8B-B14F-4D97-AF65-F5344CB8AC3E}">
        <p14:creationId xmlns:p14="http://schemas.microsoft.com/office/powerpoint/2010/main" val="20322877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4114800" cy="4885267"/>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dirty="0"/>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dirty="0"/>
              <a:t>Click to edit Master header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
        <p:nvSpPr>
          <p:cNvPr id="10" name="Content Placeholder 2"/>
          <p:cNvSpPr>
            <a:spLocks noGrp="1"/>
          </p:cNvSpPr>
          <p:nvPr>
            <p:ph idx="13"/>
          </p:nvPr>
        </p:nvSpPr>
        <p:spPr>
          <a:xfrm>
            <a:off x="4810125" y="1498600"/>
            <a:ext cx="4114800" cy="4885267"/>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6400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dirty="0"/>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dirty="0"/>
              <a:t>Click to edit Master header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
        <p:nvSpPr>
          <p:cNvPr id="10" name="Content Placeholder 2"/>
          <p:cNvSpPr>
            <a:spLocks noGrp="1"/>
          </p:cNvSpPr>
          <p:nvPr>
            <p:ph idx="13"/>
          </p:nvPr>
        </p:nvSpPr>
        <p:spPr>
          <a:xfrm>
            <a:off x="4810125" y="149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4810125" y="403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457200" y="4038600"/>
            <a:ext cx="4114800" cy="2336800"/>
          </a:xfrm>
          <a:prstGeom prst="rect">
            <a:avLst/>
          </a:prstGeom>
        </p:spPr>
        <p:txBody>
          <a:bodyPr/>
          <a:lstStyle>
            <a:lvl1pPr>
              <a:defRPr sz="1800">
                <a:latin typeface="Trebuchet MS" pitchFamily="34" charset="0"/>
              </a:defRPr>
            </a:lvl1pPr>
            <a:lvl2pPr>
              <a:defRPr sz="1600">
                <a:latin typeface="Trebuchet MS" pitchFamily="34" charset="0"/>
              </a:defRPr>
            </a:lvl2pPr>
            <a:lvl3pPr>
              <a:defRPr sz="1400">
                <a:latin typeface="Trebuchet MS" pitchFamily="34" charset="0"/>
              </a:defRPr>
            </a:lvl3pPr>
            <a:lvl4pPr>
              <a:defRPr sz="1200">
                <a:latin typeface="Trebuchet MS" pitchFamily="34" charset="0"/>
              </a:defRPr>
            </a:lvl4pPr>
            <a:lvl5pPr>
              <a:defRPr sz="11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99984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dirty="0"/>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1"/>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1"/>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2000" b="1">
                <a:solidFill>
                  <a:srgbClr val="003366"/>
                </a:solidFill>
                <a:latin typeface="Trebuchet MS" pitchFamily="34" charset="0"/>
              </a:defRPr>
            </a:lvl1pPr>
          </a:lstStyle>
          <a:p>
            <a:r>
              <a:rPr lang="en-US" dirty="0"/>
              <a:t>Click to edit Master header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8"/>
            <a:ext cx="469900" cy="596844"/>
          </a:xfrm>
          <a:prstGeom prst="rect">
            <a:avLst/>
          </a:prstGeom>
          <a:noFill/>
        </p:spPr>
      </p:pic>
    </p:spTree>
    <p:extLst>
      <p:ext uri="{BB962C8B-B14F-4D97-AF65-F5344CB8AC3E}">
        <p14:creationId xmlns:p14="http://schemas.microsoft.com/office/powerpoint/2010/main" val="232528739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10600" y="6524625"/>
            <a:ext cx="457200" cy="244475"/>
          </a:xfrm>
          <a:prstGeom prst="rect">
            <a:avLst/>
          </a:prstGeom>
        </p:spPr>
        <p:txBody>
          <a:bodyPr/>
          <a:lstStyle>
            <a:lvl1pPr algn="r">
              <a:defRPr sz="1000" i="1"/>
            </a:lvl1pPr>
          </a:lstStyle>
          <a:p>
            <a:fld id="{A74935BC-325D-4864-B0D2-55923EA7ED17}" type="slidenum">
              <a:rPr lang="en-US" smtClean="0"/>
              <a:pPr/>
              <a:t>‹#›</a:t>
            </a:fld>
            <a:endParaRPr lang="en-US" dirty="0"/>
          </a:p>
        </p:txBody>
      </p:sp>
    </p:spTree>
    <p:extLst>
      <p:ext uri="{BB962C8B-B14F-4D97-AF65-F5344CB8AC3E}">
        <p14:creationId xmlns:p14="http://schemas.microsoft.com/office/powerpoint/2010/main" val="18231620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r>
              <a:rPr lang="en-US"/>
              <a:t>January 12, 2018</a:t>
            </a:r>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1364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1524001"/>
            <a:ext cx="6477000" cy="2076451"/>
          </a:xfrm>
        </p:spPr>
        <p:txBody>
          <a:bodyPr/>
          <a:lstStyle>
            <a:lvl1pPr>
              <a:defRPr b="1" spc="-113">
                <a:solidFill>
                  <a:srgbClr val="003366"/>
                </a:solidFill>
              </a:defRPr>
            </a:lvl1pPr>
          </a:lstStyle>
          <a:p>
            <a:r>
              <a:rPr lang="en-US" dirty="0"/>
              <a:t>Click to edit master header style</a:t>
            </a:r>
          </a:p>
        </p:txBody>
      </p:sp>
      <p:sp>
        <p:nvSpPr>
          <p:cNvPr id="3" name="Subtitle 2"/>
          <p:cNvSpPr>
            <a:spLocks noGrp="1"/>
          </p:cNvSpPr>
          <p:nvPr>
            <p:ph type="subTitle" idx="1"/>
          </p:nvPr>
        </p:nvSpPr>
        <p:spPr>
          <a:xfrm>
            <a:off x="1524000" y="3886200"/>
            <a:ext cx="5943600" cy="1752600"/>
          </a:xfrm>
        </p:spPr>
        <p:txBody>
          <a:bodyPr/>
          <a:lstStyle>
            <a:lvl1pPr marL="0" indent="0" algn="ctr">
              <a:buNone/>
              <a:defRPr b="1">
                <a:solidFill>
                  <a:srgbClr val="003366"/>
                </a:solidFill>
                <a:latin typeface="+mj-lt"/>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Tree>
    <p:extLst>
      <p:ext uri="{BB962C8B-B14F-4D97-AF65-F5344CB8AC3E}">
        <p14:creationId xmlns:p14="http://schemas.microsoft.com/office/powerpoint/2010/main" val="2270081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1143000"/>
          </a:xfrm>
        </p:spPr>
        <p:txBody>
          <a:bodyPr/>
          <a:lstStyle>
            <a:lvl1pPr>
              <a:defRPr/>
            </a:lvl1pPr>
          </a:lstStyle>
          <a:p>
            <a:r>
              <a:rPr lang="en-US" dirty="0"/>
              <a:t>Click to edit Master header style</a:t>
            </a:r>
          </a:p>
        </p:txBody>
      </p:sp>
      <p:sp>
        <p:nvSpPr>
          <p:cNvPr id="3" name="Date Placeholder 2"/>
          <p:cNvSpPr>
            <a:spLocks noGrp="1"/>
          </p:cNvSpPr>
          <p:nvPr>
            <p:ph type="dt" sz="half" idx="10"/>
          </p:nvPr>
        </p:nvSpPr>
        <p:spPr/>
        <p:txBody>
          <a:bodyPr/>
          <a:lstStyle/>
          <a:p>
            <a:fld id="{1267DCB9-90BB-4825-A83B-C516C53CCB5C}" type="datetimeFigureOut">
              <a:rPr lang="en-US" smtClean="0"/>
              <a:pPr/>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D3002-E5FB-4B51-AD16-A06756F31E71}" type="slidenum">
              <a:rPr lang="en-US" smtClean="0"/>
              <a:t>‹#›</a:t>
            </a:fld>
            <a:endParaRPr lang="en-US" dirty="0"/>
          </a:p>
        </p:txBody>
      </p:sp>
    </p:spTree>
    <p:extLst>
      <p:ext uri="{BB962C8B-B14F-4D97-AF65-F5344CB8AC3E}">
        <p14:creationId xmlns:p14="http://schemas.microsoft.com/office/powerpoint/2010/main" val="2824663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a:t>
            </a:r>
            <a:r>
              <a:rPr lang="en-US" dirty="0" err="1"/>
              <a:t>headerstyle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DEA13-BD7D-42B6-B22F-074BCFBE4DCE}" type="datetimeFigureOut">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E0AEFA-C914-4547-8782-27E0C398B9B9}" type="slidenum">
              <a:rPr lang="en-US" smtClean="0"/>
              <a:t>‹#›</a:t>
            </a:fld>
            <a:endParaRPr lang="en-US" dirty="0"/>
          </a:p>
        </p:txBody>
      </p:sp>
    </p:spTree>
    <p:extLst>
      <p:ext uri="{BB962C8B-B14F-4D97-AF65-F5344CB8AC3E}">
        <p14:creationId xmlns:p14="http://schemas.microsoft.com/office/powerpoint/2010/main" val="424963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424947" y="6356352"/>
            <a:ext cx="2057400" cy="365125"/>
          </a:xfrm>
          <a:prstGeom prst="rect">
            <a:avLst/>
          </a:prstGeom>
        </p:spPr>
        <p:txBody>
          <a:bodyPr/>
          <a:lstStyle>
            <a:lvl1pPr>
              <a:defRPr sz="675" i="1"/>
            </a:lvl1pPr>
          </a:lstStyle>
          <a:p>
            <a:fld id="{B293C6AF-F9A5-4619-8AA7-48A226FB8029}" type="datetimeFigureOut">
              <a:rPr lang="en-US" smtClean="0"/>
              <a:pPr/>
              <a:t>11/11/2020</a:t>
            </a:fld>
            <a:endParaRPr lang="en-US" dirty="0"/>
          </a:p>
        </p:txBody>
      </p:sp>
      <p:sp>
        <p:nvSpPr>
          <p:cNvPr id="8" name="Footer Placeholder 2"/>
          <p:cNvSpPr>
            <a:spLocks noGrp="1"/>
          </p:cNvSpPr>
          <p:nvPr>
            <p:ph type="ftr" sz="quarter" idx="11"/>
          </p:nvPr>
        </p:nvSpPr>
        <p:spPr>
          <a:xfrm>
            <a:off x="2783943" y="6356352"/>
            <a:ext cx="3331109" cy="365125"/>
          </a:xfrm>
          <a:prstGeom prst="rect">
            <a:avLst/>
          </a:prstGeom>
        </p:spPr>
        <p:txBody>
          <a:bodyPr/>
          <a:lstStyle>
            <a:lvl1pPr>
              <a:defRPr sz="675" i="1"/>
            </a:lvl1pPr>
          </a:lstStyle>
          <a:p>
            <a:endParaRPr lang="en-US" dirty="0"/>
          </a:p>
        </p:txBody>
      </p:sp>
      <p:sp>
        <p:nvSpPr>
          <p:cNvPr id="9" name="Slide Number Placeholder 3"/>
          <p:cNvSpPr>
            <a:spLocks noGrp="1"/>
          </p:cNvSpPr>
          <p:nvPr>
            <p:ph type="sldNum" sz="quarter" idx="12"/>
          </p:nvPr>
        </p:nvSpPr>
        <p:spPr>
          <a:xfrm>
            <a:off x="6457950" y="6356352"/>
            <a:ext cx="2362388" cy="365125"/>
          </a:xfrm>
          <a:prstGeom prst="rect">
            <a:avLst/>
          </a:prstGeom>
        </p:spPr>
        <p:txBody>
          <a:bodyPr/>
          <a:lstStyle>
            <a:lvl1pPr algn="r">
              <a:defRPr sz="675" i="1"/>
            </a:lvl1pPr>
          </a:lstStyle>
          <a:p>
            <a:fld id="{06AA9079-1B79-4947-ACCA-8165F60B0865}" type="slidenum">
              <a:rPr lang="en-US" smtClean="0"/>
              <a:pPr/>
              <a:t>‹#›</a:t>
            </a:fld>
            <a:endParaRPr lang="en-US" dirty="0"/>
          </a:p>
        </p:txBody>
      </p:sp>
    </p:spTree>
    <p:extLst>
      <p:ext uri="{BB962C8B-B14F-4D97-AF65-F5344CB8AC3E}">
        <p14:creationId xmlns:p14="http://schemas.microsoft.com/office/powerpoint/2010/main" val="213314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1"/>
            <a:ext cx="8229600" cy="4885267"/>
          </a:xfrm>
          <a:prstGeom prst="rect">
            <a:avLst/>
          </a:prstGeom>
        </p:spPr>
        <p:txBody>
          <a:bodyPr/>
          <a:lstStyle>
            <a:lvl1pPr>
              <a:defRPr sz="1350">
                <a:latin typeface="Trebuchet MS" pitchFamily="34" charset="0"/>
              </a:defRPr>
            </a:lvl1pPr>
            <a:lvl2pPr>
              <a:defRPr sz="1200">
                <a:latin typeface="Trebuchet MS" pitchFamily="34" charset="0"/>
              </a:defRPr>
            </a:lvl2pPr>
            <a:lvl3pPr>
              <a:defRPr sz="1050">
                <a:latin typeface="Trebuchet MS" pitchFamily="34" charset="0"/>
              </a:defRPr>
            </a:lvl3pPr>
            <a:lvl4pPr>
              <a:defRPr sz="900">
                <a:latin typeface="Trebuchet MS" pitchFamily="34" charset="0"/>
              </a:defRPr>
            </a:lvl4pPr>
            <a:lvl5pPr>
              <a:defRPr sz="825">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24625"/>
            <a:ext cx="457200" cy="244475"/>
          </a:xfrm>
          <a:prstGeom prst="rect">
            <a:avLst/>
          </a:prstGeom>
        </p:spPr>
        <p:txBody>
          <a:bodyPr/>
          <a:lstStyle>
            <a:lvl1pPr algn="r">
              <a:defRPr sz="750" i="1"/>
            </a:lvl1pPr>
          </a:lstStyle>
          <a:p>
            <a:fld id="{A74935BC-325D-4864-B0D2-55923EA7ED17}" type="slidenum">
              <a:rPr lang="en-US" smtClean="0"/>
              <a:pPr/>
              <a:t>‹#›</a:t>
            </a:fld>
            <a:endParaRPr lang="en-US" dirty="0"/>
          </a:p>
        </p:txBody>
      </p:sp>
      <p:pic>
        <p:nvPicPr>
          <p:cNvPr id="7" name="Picture 3"/>
          <p:cNvPicPr>
            <a:picLocks noChangeAspect="1" noChangeArrowheads="1"/>
          </p:cNvPicPr>
          <p:nvPr userDrawn="1"/>
        </p:nvPicPr>
        <p:blipFill>
          <a:blip r:embed="rId2" cstate="print"/>
          <a:srcRect l="11463" r="25654" b="1581"/>
          <a:stretch>
            <a:fillRect/>
          </a:stretch>
        </p:blipFill>
        <p:spPr bwMode="auto">
          <a:xfrm>
            <a:off x="0" y="2"/>
            <a:ext cx="4724400" cy="610879"/>
          </a:xfrm>
          <a:prstGeom prst="rect">
            <a:avLst/>
          </a:prstGeom>
          <a:noFill/>
          <a:ln w="9525">
            <a:noFill/>
            <a:miter lim="800000"/>
            <a:headEnd/>
            <a:tailEnd/>
          </a:ln>
        </p:spPr>
      </p:pic>
      <p:pic>
        <p:nvPicPr>
          <p:cNvPr id="9" name="Picture 3"/>
          <p:cNvPicPr>
            <a:picLocks noChangeAspect="1" noChangeArrowheads="1"/>
          </p:cNvPicPr>
          <p:nvPr userDrawn="1"/>
        </p:nvPicPr>
        <p:blipFill>
          <a:blip r:embed="rId2" cstate="print"/>
          <a:srcRect l="27832" b="1581"/>
          <a:stretch>
            <a:fillRect/>
          </a:stretch>
        </p:blipFill>
        <p:spPr bwMode="auto">
          <a:xfrm>
            <a:off x="4572000" y="2"/>
            <a:ext cx="4572000" cy="611684"/>
          </a:xfrm>
          <a:prstGeom prst="rect">
            <a:avLst/>
          </a:prstGeom>
          <a:noFill/>
          <a:ln w="9525">
            <a:noFill/>
            <a:miter lim="800000"/>
            <a:headEnd/>
            <a:tailEnd/>
          </a:ln>
        </p:spPr>
      </p:pic>
      <p:sp>
        <p:nvSpPr>
          <p:cNvPr id="11" name="Title Placeholder 1"/>
          <p:cNvSpPr>
            <a:spLocks noGrp="1"/>
          </p:cNvSpPr>
          <p:nvPr>
            <p:ph type="title"/>
          </p:nvPr>
        </p:nvSpPr>
        <p:spPr>
          <a:xfrm>
            <a:off x="447675" y="723900"/>
            <a:ext cx="5029200" cy="635000"/>
          </a:xfrm>
          <a:prstGeom prst="rect">
            <a:avLst/>
          </a:prstGeom>
        </p:spPr>
        <p:txBody>
          <a:bodyPr vert="horz" lIns="91440" tIns="45720" rIns="91440" bIns="45720" rtlCol="0" anchor="ctr">
            <a:noAutofit/>
          </a:bodyPr>
          <a:lstStyle>
            <a:lvl1pPr algn="l">
              <a:defRPr sz="1500" b="1">
                <a:solidFill>
                  <a:srgbClr val="003366"/>
                </a:solidFill>
                <a:latin typeface="Trebuchet MS" pitchFamily="34" charset="0"/>
              </a:defRPr>
            </a:lvl1pPr>
          </a:lstStyle>
          <a:p>
            <a:r>
              <a:rPr lang="en-US" dirty="0"/>
              <a:t>Click to edit Master header style</a:t>
            </a:r>
          </a:p>
        </p:txBody>
      </p:sp>
      <p:pic>
        <p:nvPicPr>
          <p:cNvPr id="14" name="Picture 13" descr="D:\DOCUMENTS\Admin\Logos\ACHD_Logo-Circle-Back_4c.png"/>
          <p:cNvPicPr>
            <a:picLocks noChangeAspect="1" noChangeArrowheads="1"/>
          </p:cNvPicPr>
          <p:nvPr userDrawn="1"/>
        </p:nvPicPr>
        <p:blipFill>
          <a:blip r:embed="rId3" cstate="print"/>
          <a:srcRect t="11806" b="14583"/>
          <a:stretch>
            <a:fillRect/>
          </a:stretch>
        </p:blipFill>
        <p:spPr bwMode="auto">
          <a:xfrm>
            <a:off x="34926" y="-6897"/>
            <a:ext cx="469900" cy="596844"/>
          </a:xfrm>
          <a:prstGeom prst="rect">
            <a:avLst/>
          </a:prstGeom>
          <a:noFill/>
        </p:spPr>
      </p:pic>
    </p:spTree>
    <p:extLst>
      <p:ext uri="{BB962C8B-B14F-4D97-AF65-F5344CB8AC3E}">
        <p14:creationId xmlns:p14="http://schemas.microsoft.com/office/powerpoint/2010/main" val="12367656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a:t>Click to edit Master title style</a:t>
            </a:r>
            <a:endParaRPr lang="en-US" dirty="0"/>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r>
              <a:rPr lang="en-US"/>
              <a:t>January 12, 2018</a:t>
            </a:r>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r>
              <a:rPr lang="en-US"/>
              <a:t>January 12, 2018</a:t>
            </a:r>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999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solidFill>
                  <a:prstClr val="black"/>
                </a:solidFill>
              </a:rPr>
              <a:t>January 12, 2018</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3C350DE-62C3-410E-998B-75D91612E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2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solidFill>
                  <a:prstClr val="black"/>
                </a:solidFill>
              </a:rPr>
              <a:t>January 12, 2018</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3C350DE-62C3-410E-998B-75D91612E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2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M_LGHospital_PMS_201_28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10225" y="6007100"/>
            <a:ext cx="3381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2767013" y="6564313"/>
            <a:ext cx="2513012"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defRPr>
            </a:lvl1pPr>
            <a:lvl2pPr marL="742950" indent="-285750" defTabSz="969963" eaLnBrk="0" hangingPunct="0">
              <a:defRPr sz="1400">
                <a:solidFill>
                  <a:schemeClr val="tx2"/>
                </a:solidFill>
                <a:latin typeface="Arial" panose="020B0604020202020204" pitchFamily="34" charset="0"/>
              </a:defRPr>
            </a:lvl2pPr>
            <a:lvl3pPr marL="1143000" indent="-228600" defTabSz="969963" eaLnBrk="0" hangingPunct="0">
              <a:defRPr sz="1400">
                <a:solidFill>
                  <a:schemeClr val="tx2"/>
                </a:solidFill>
                <a:latin typeface="Arial" panose="020B0604020202020204" pitchFamily="34" charset="0"/>
              </a:defRPr>
            </a:lvl3pPr>
            <a:lvl4pPr marL="1600200" indent="-228600" defTabSz="969963" eaLnBrk="0" hangingPunct="0">
              <a:defRPr sz="1400">
                <a:solidFill>
                  <a:schemeClr val="tx2"/>
                </a:solidFill>
                <a:latin typeface="Arial" panose="020B0604020202020204" pitchFamily="34" charset="0"/>
              </a:defRPr>
            </a:lvl4pPr>
            <a:lvl5pPr marL="2057400" indent="-228600" defTabSz="969963" eaLnBrk="0" hangingPunct="0">
              <a:defRPr sz="1400">
                <a:solidFill>
                  <a:schemeClr val="tx2"/>
                </a:solidFill>
                <a:latin typeface="Arial" panose="020B0604020202020204" pitchFamily="34" charset="0"/>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defRPr>
            </a:lvl9pPr>
          </a:lstStyle>
          <a:p>
            <a:pPr algn="ctr">
              <a:spcBef>
                <a:spcPct val="50000"/>
              </a:spcBef>
              <a:defRPr/>
            </a:pPr>
            <a:endParaRPr lang="en-US" altLang="en-US" sz="1900">
              <a:solidFill>
                <a:schemeClr val="tx1"/>
              </a:solidFill>
              <a:ea typeface="+mn-ea"/>
            </a:endParaRPr>
          </a:p>
        </p:txBody>
      </p:sp>
      <p:sp>
        <p:nvSpPr>
          <p:cNvPr id="2050" name="Rectangle 2"/>
          <p:cNvSpPr>
            <a:spLocks noGrp="1" noChangeArrowheads="1"/>
          </p:cNvSpPr>
          <p:nvPr>
            <p:ph type="subTitle" sz="quarter" idx="1"/>
          </p:nvPr>
        </p:nvSpPr>
        <p:spPr>
          <a:xfrm>
            <a:off x="744858" y="2508250"/>
            <a:ext cx="7551737" cy="547688"/>
          </a:xfrm>
        </p:spPr>
        <p:txBody>
          <a:bodyPr/>
          <a:lstStyle>
            <a:lvl1pPr marL="228600" indent="0">
              <a:buFont typeface="Wingdings" pitchFamily="2" charset="2"/>
              <a:buNone/>
              <a:defRPr sz="2300">
                <a:solidFill>
                  <a:schemeClr val="tx1"/>
                </a:solidFill>
              </a:defRPr>
            </a:lvl1pPr>
          </a:lstStyle>
          <a:p>
            <a:r>
              <a:rPr lang="en-US" dirty="0"/>
              <a:t>Click to edit Master subtitle style</a:t>
            </a:r>
          </a:p>
        </p:txBody>
      </p:sp>
      <p:sp>
        <p:nvSpPr>
          <p:cNvPr id="2051" name="Rectangle 3"/>
          <p:cNvSpPr>
            <a:spLocks noGrp="1" noChangeArrowheads="1"/>
          </p:cNvSpPr>
          <p:nvPr>
            <p:ph type="ctrTitle" sz="quarter"/>
          </p:nvPr>
        </p:nvSpPr>
        <p:spPr>
          <a:xfrm>
            <a:off x="744858" y="1890713"/>
            <a:ext cx="7551737" cy="542925"/>
          </a:xfrm>
        </p:spPr>
        <p:txBody>
          <a:bodyPr anchor="ctr"/>
          <a:lstStyle>
            <a:lvl1pPr>
              <a:defRPr/>
            </a:lvl1pPr>
          </a:lstStyle>
          <a:p>
            <a:r>
              <a:rPr lang="en-US" dirty="0"/>
              <a:t>Click to edit Master title style</a:t>
            </a:r>
          </a:p>
        </p:txBody>
      </p:sp>
      <p:pic>
        <p:nvPicPr>
          <p:cNvPr id="7" name="Picture 6"/>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62600" y="6065520"/>
            <a:ext cx="3489960" cy="777240"/>
          </a:xfrm>
          <a:prstGeom prst="rect">
            <a:avLst/>
          </a:prstGeom>
          <a:noFill/>
          <a:ln>
            <a:noFill/>
          </a:ln>
        </p:spPr>
      </p:pic>
    </p:spTree>
    <p:extLst>
      <p:ext uri="{BB962C8B-B14F-4D97-AF65-F5344CB8AC3E}">
        <p14:creationId xmlns:p14="http://schemas.microsoft.com/office/powerpoint/2010/main" val="11837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5.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r>
              <a:rPr lang="en-US" dirty="0"/>
              <a:t>January 12, 2018</a:t>
            </a:r>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grpSp>
        <p:nvGrpSpPr>
          <p:cNvPr id="3" name="Group 2"/>
          <p:cNvGrpSpPr/>
          <p:nvPr/>
        </p:nvGrpSpPr>
        <p:grpSpPr>
          <a:xfrm>
            <a:off x="457200" y="304800"/>
            <a:ext cx="8233611" cy="691981"/>
            <a:chOff x="457200" y="304800"/>
            <a:chExt cx="8233611" cy="691981"/>
          </a:xfrm>
        </p:grpSpPr>
        <p:pic>
          <p:nvPicPr>
            <p:cNvPr id="9" name="Picture 7" descr="gold banne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8229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457200" y="820569"/>
              <a:ext cx="8229600" cy="117475"/>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461211" y="879306"/>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3811" y="6083297"/>
            <a:ext cx="2667000" cy="54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 id="2147483810" r:id="rId7"/>
    <p:sldLayoutId id="2147483814" r:id="rId8"/>
  </p:sldLayoutIdLst>
  <p:hf hd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PM_LGHospital_PMS_201_288.jpg"/>
          <p:cNvPicPr>
            <a:picLocks noChangeAspect="1"/>
          </p:cNvPicPr>
          <p:nvPr userDrawn="1"/>
        </p:nvPicPr>
        <p:blipFill>
          <a:blip r:embed="rId12">
            <a:extLst>
              <a:ext uri="{28A0092B-C50C-407E-A947-70E740481C1C}">
                <a14:useLocalDpi xmlns:a14="http://schemas.microsoft.com/office/drawing/2010/main" val="0"/>
              </a:ext>
            </a:extLst>
          </a:blip>
          <a:srcRect l="1721" t="8098" r="3091" b="9123"/>
          <a:stretch>
            <a:fillRect/>
          </a:stretch>
        </p:blipFill>
        <p:spPr bwMode="auto">
          <a:xfrm>
            <a:off x="527050" y="6527800"/>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739775" y="825500"/>
            <a:ext cx="7826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9" name="Rectangle 4"/>
          <p:cNvSpPr>
            <a:spLocks noChangeArrowheads="1"/>
          </p:cNvSpPr>
          <p:nvPr/>
        </p:nvSpPr>
        <p:spPr bwMode="auto">
          <a:xfrm>
            <a:off x="8896350" y="6589713"/>
            <a:ext cx="142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01700">
              <a:defRPr sz="1400">
                <a:solidFill>
                  <a:schemeClr val="tx2"/>
                </a:solidFill>
                <a:latin typeface="Arial" panose="020B0604020202020204" pitchFamily="34" charset="0"/>
                <a:ea typeface="ＭＳ Ｐゴシック" panose="020B0600070205080204" pitchFamily="34" charset="-128"/>
              </a:defRPr>
            </a:lvl1pPr>
            <a:lvl2pPr marL="742950" indent="-285750" defTabSz="901700">
              <a:defRPr sz="1400">
                <a:solidFill>
                  <a:schemeClr val="tx2"/>
                </a:solidFill>
                <a:latin typeface="Arial" panose="020B0604020202020204" pitchFamily="34" charset="0"/>
                <a:ea typeface="ＭＳ Ｐゴシック" panose="020B0600070205080204" pitchFamily="34" charset="-128"/>
              </a:defRPr>
            </a:lvl2pPr>
            <a:lvl3pPr marL="1143000" indent="-228600" defTabSz="901700">
              <a:defRPr sz="1400">
                <a:solidFill>
                  <a:schemeClr val="tx2"/>
                </a:solidFill>
                <a:latin typeface="Arial" panose="020B0604020202020204" pitchFamily="34" charset="0"/>
                <a:ea typeface="ＭＳ Ｐゴシック" panose="020B0600070205080204" pitchFamily="34" charset="-128"/>
              </a:defRPr>
            </a:lvl3pPr>
            <a:lvl4pPr marL="1600200" indent="-228600" defTabSz="901700">
              <a:defRPr sz="1400">
                <a:solidFill>
                  <a:schemeClr val="tx2"/>
                </a:solidFill>
                <a:latin typeface="Arial" panose="020B0604020202020204" pitchFamily="34" charset="0"/>
                <a:ea typeface="ＭＳ Ｐゴシック" panose="020B0600070205080204" pitchFamily="34" charset="-128"/>
              </a:defRPr>
            </a:lvl4pPr>
            <a:lvl5pPr marL="2057400" indent="-228600" defTabSz="901700">
              <a:defRPr sz="1400">
                <a:solidFill>
                  <a:schemeClr val="tx2"/>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r">
              <a:defRPr/>
            </a:pPr>
            <a:fld id="{8BE3ADE6-A844-4FC6-9681-1D4E9F5969BE}" type="slidenum">
              <a:rPr lang="en-US" altLang="en-US" sz="1100" b="1" smtClean="0">
                <a:solidFill>
                  <a:srgbClr val="14397F"/>
                </a:solidFill>
                <a:latin typeface="Franklin Gothic Book" panose="020B0503020102020204" pitchFamily="34" charset="0"/>
              </a:rPr>
              <a:pPr algn="r">
                <a:defRPr/>
              </a:pPr>
              <a:t>‹#›</a:t>
            </a:fld>
            <a:endParaRPr lang="en-US" altLang="en-US" sz="1100" b="1">
              <a:solidFill>
                <a:srgbClr val="14397F"/>
              </a:solidFill>
              <a:latin typeface="Franklin Gothic Book" panose="020B0503020102020204" pitchFamily="34" charset="0"/>
            </a:endParaRPr>
          </a:p>
        </p:txBody>
      </p:sp>
      <p:sp>
        <p:nvSpPr>
          <p:cNvPr id="1030" name="Rectangle 6"/>
          <p:cNvSpPr>
            <a:spLocks noGrp="1" noChangeArrowheads="1"/>
          </p:cNvSpPr>
          <p:nvPr>
            <p:ph type="title"/>
          </p:nvPr>
        </p:nvSpPr>
        <p:spPr bwMode="auto">
          <a:xfrm>
            <a:off x="454025" y="90488"/>
            <a:ext cx="85201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 name="Rectangle 8"/>
          <p:cNvSpPr>
            <a:spLocks noChangeArrowheads="1"/>
          </p:cNvSpPr>
          <p:nvPr/>
        </p:nvSpPr>
        <p:spPr bwMode="auto">
          <a:xfrm>
            <a:off x="2767013" y="6564313"/>
            <a:ext cx="2513012"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defRPr>
            </a:lvl1pPr>
            <a:lvl2pPr marL="742950" indent="-285750" defTabSz="969963" eaLnBrk="0" hangingPunct="0">
              <a:defRPr sz="1400">
                <a:solidFill>
                  <a:schemeClr val="tx2"/>
                </a:solidFill>
                <a:latin typeface="Arial" panose="020B0604020202020204" pitchFamily="34" charset="0"/>
              </a:defRPr>
            </a:lvl2pPr>
            <a:lvl3pPr marL="1143000" indent="-228600" defTabSz="969963" eaLnBrk="0" hangingPunct="0">
              <a:defRPr sz="1400">
                <a:solidFill>
                  <a:schemeClr val="tx2"/>
                </a:solidFill>
                <a:latin typeface="Arial" panose="020B0604020202020204" pitchFamily="34" charset="0"/>
              </a:defRPr>
            </a:lvl3pPr>
            <a:lvl4pPr marL="1600200" indent="-228600" defTabSz="969963" eaLnBrk="0" hangingPunct="0">
              <a:defRPr sz="1400">
                <a:solidFill>
                  <a:schemeClr val="tx2"/>
                </a:solidFill>
                <a:latin typeface="Arial" panose="020B0604020202020204" pitchFamily="34" charset="0"/>
              </a:defRPr>
            </a:lvl4pPr>
            <a:lvl5pPr marL="2057400" indent="-228600" defTabSz="969963" eaLnBrk="0" hangingPunct="0">
              <a:defRPr sz="1400">
                <a:solidFill>
                  <a:schemeClr val="tx2"/>
                </a:solidFill>
                <a:latin typeface="Arial" panose="020B0604020202020204" pitchFamily="34" charset="0"/>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defRPr>
            </a:lvl9pPr>
          </a:lstStyle>
          <a:p>
            <a:pPr algn="ctr">
              <a:spcBef>
                <a:spcPct val="50000"/>
              </a:spcBef>
              <a:defRPr/>
            </a:pPr>
            <a:endParaRPr lang="en-US" altLang="en-US" sz="1900">
              <a:solidFill>
                <a:schemeClr val="tx1"/>
              </a:solidFill>
              <a:ea typeface="+mn-ea"/>
            </a:endParaRPr>
          </a:p>
        </p:txBody>
      </p:sp>
    </p:spTree>
    <p:extLst>
      <p:ext uri="{BB962C8B-B14F-4D97-AF65-F5344CB8AC3E}">
        <p14:creationId xmlns:p14="http://schemas.microsoft.com/office/powerpoint/2010/main" val="3050022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txStyles>
    <p:titleStyle>
      <a:lvl1pPr algn="l" defTabSz="969963" rtl="0" eaLnBrk="0" fontAlgn="base" hangingPunct="0">
        <a:spcBef>
          <a:spcPct val="0"/>
        </a:spcBef>
        <a:spcAft>
          <a:spcPct val="0"/>
        </a:spcAft>
        <a:defRPr sz="2800" b="1">
          <a:solidFill>
            <a:srgbClr val="AA2B3E"/>
          </a:solidFill>
          <a:latin typeface="+mj-lt"/>
          <a:ea typeface="ＭＳ Ｐゴシック" panose="020B0600070205080204" pitchFamily="34" charset="-128"/>
          <a:cs typeface="MS PGothic" charset="0"/>
        </a:defRPr>
      </a:lvl1pPr>
      <a:lvl2pPr algn="l" defTabSz="969963" rtl="0" eaLnBrk="0" fontAlgn="base" hangingPunct="0">
        <a:spcBef>
          <a:spcPct val="0"/>
        </a:spcBef>
        <a:spcAft>
          <a:spcPct val="0"/>
        </a:spcAft>
        <a:defRPr sz="2800" b="1">
          <a:solidFill>
            <a:srgbClr val="AA2B3E"/>
          </a:solidFill>
          <a:latin typeface="Arial" charset="0"/>
          <a:ea typeface="ＭＳ Ｐゴシック" panose="020B0600070205080204" pitchFamily="34" charset="-128"/>
          <a:cs typeface="MS PGothic" charset="0"/>
        </a:defRPr>
      </a:lvl2pPr>
      <a:lvl3pPr algn="l" defTabSz="969963" rtl="0" eaLnBrk="0" fontAlgn="base" hangingPunct="0">
        <a:spcBef>
          <a:spcPct val="0"/>
        </a:spcBef>
        <a:spcAft>
          <a:spcPct val="0"/>
        </a:spcAft>
        <a:defRPr sz="2800" b="1">
          <a:solidFill>
            <a:srgbClr val="AA2B3E"/>
          </a:solidFill>
          <a:latin typeface="Arial" charset="0"/>
          <a:ea typeface="ＭＳ Ｐゴシック" panose="020B0600070205080204" pitchFamily="34" charset="-128"/>
          <a:cs typeface="MS PGothic" charset="0"/>
        </a:defRPr>
      </a:lvl3pPr>
      <a:lvl4pPr algn="l" defTabSz="969963" rtl="0" eaLnBrk="0" fontAlgn="base" hangingPunct="0">
        <a:spcBef>
          <a:spcPct val="0"/>
        </a:spcBef>
        <a:spcAft>
          <a:spcPct val="0"/>
        </a:spcAft>
        <a:defRPr sz="2800" b="1">
          <a:solidFill>
            <a:srgbClr val="AA2B3E"/>
          </a:solidFill>
          <a:latin typeface="Arial" charset="0"/>
          <a:ea typeface="ＭＳ Ｐゴシック" panose="020B0600070205080204" pitchFamily="34" charset="-128"/>
          <a:cs typeface="MS PGothic" charset="0"/>
        </a:defRPr>
      </a:lvl4pPr>
      <a:lvl5pPr algn="l" defTabSz="969963" rtl="0" eaLnBrk="0" fontAlgn="base" hangingPunct="0">
        <a:spcBef>
          <a:spcPct val="0"/>
        </a:spcBef>
        <a:spcAft>
          <a:spcPct val="0"/>
        </a:spcAft>
        <a:defRPr sz="2800" b="1">
          <a:solidFill>
            <a:srgbClr val="AA2B3E"/>
          </a:solidFill>
          <a:latin typeface="Arial" charset="0"/>
          <a:ea typeface="ＭＳ Ｐゴシック" panose="020B0600070205080204" pitchFamily="34" charset="-128"/>
          <a:cs typeface="MS PGothic"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p:titleStyle>
    <p:bodyStyle>
      <a:lvl1pPr marL="242888" indent="-242888" algn="l" defTabSz="901700" rtl="0" eaLnBrk="0" fontAlgn="base" hangingPunct="0">
        <a:spcBef>
          <a:spcPts val="200"/>
        </a:spcBef>
        <a:spcAft>
          <a:spcPts val="200"/>
        </a:spcAft>
        <a:buClr>
          <a:schemeClr val="tx2"/>
        </a:buClr>
        <a:buFont typeface="Wingdings" panose="05000000000000000000" pitchFamily="2" charset="2"/>
        <a:buChar char="w"/>
        <a:defRPr sz="2000" b="1">
          <a:solidFill>
            <a:srgbClr val="000000"/>
          </a:solidFill>
          <a:latin typeface="+mn-lt"/>
          <a:ea typeface="ＭＳ Ｐゴシック" panose="020B0600070205080204" pitchFamily="34" charset="-128"/>
          <a:cs typeface="MS PGothic" charset="0"/>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ＭＳ Ｐゴシック" panose="020B0600070205080204" pitchFamily="34" charset="-128"/>
          <a:cs typeface="MS PGothic" charset="0"/>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a:solidFill>
            <a:srgbClr val="000000"/>
          </a:solidFill>
          <a:latin typeface="+mn-lt"/>
          <a:ea typeface="ＭＳ Ｐゴシック" panose="020B0600070205080204" pitchFamily="34" charset="-128"/>
          <a:cs typeface="MS PGothic" charset="0"/>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a:solidFill>
            <a:srgbClr val="000000"/>
          </a:solidFill>
          <a:latin typeface="+mn-lt"/>
          <a:ea typeface="ＭＳ Ｐゴシック" panose="020B0600070205080204" pitchFamily="34" charset="-128"/>
          <a:cs typeface="MS PGothic" charset="0"/>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a:solidFill>
            <a:srgbClr val="000000"/>
          </a:solidFill>
          <a:latin typeface="+mn-lt"/>
          <a:ea typeface="ＭＳ Ｐゴシック" panose="020B0600070205080204" pitchFamily="34" charset="-128"/>
          <a:cs typeface="MS PGothic" charset="0"/>
        </a:defRPr>
      </a:lvl5pPr>
      <a:lvl6pPr marL="22526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534400" y="6477001"/>
            <a:ext cx="457200" cy="244475"/>
          </a:xfrm>
          <a:prstGeom prst="rect">
            <a:avLst/>
          </a:prstGeom>
        </p:spPr>
        <p:txBody>
          <a:bodyPr/>
          <a:lstStyle>
            <a:lvl1pPr algn="r">
              <a:defRPr sz="1000"/>
            </a:lvl1pPr>
          </a:lstStyle>
          <a:p>
            <a:fld id="{A74935BC-325D-4864-B0D2-55923EA7ED17}" type="slidenum">
              <a:rPr lang="en-US" smtClean="0"/>
              <a:pPr/>
              <a:t>‹#›</a:t>
            </a:fld>
            <a:endParaRPr lang="en-US"/>
          </a:p>
        </p:txBody>
      </p:sp>
    </p:spTree>
    <p:extLst>
      <p:ext uri="{BB962C8B-B14F-4D97-AF65-F5344CB8AC3E}">
        <p14:creationId xmlns:p14="http://schemas.microsoft.com/office/powerpoint/2010/main" val="176482787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transition/>
  <p:hf hdr="0" ftr="0" dt="0"/>
  <p:txStyles>
    <p:titleStyle>
      <a:lvl1pPr algn="ctr" rtl="0" eaLnBrk="1" fontAlgn="base" hangingPunct="1">
        <a:spcBef>
          <a:spcPct val="0"/>
        </a:spcBef>
        <a:spcAft>
          <a:spcPct val="0"/>
        </a:spcAft>
        <a:defRPr sz="2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534400" y="6477001"/>
            <a:ext cx="457200" cy="244475"/>
          </a:xfrm>
          <a:prstGeom prst="rect">
            <a:avLst/>
          </a:prstGeom>
        </p:spPr>
        <p:txBody>
          <a:bodyPr/>
          <a:lstStyle>
            <a:lvl1pPr algn="r">
              <a:defRPr sz="1000"/>
            </a:lvl1pPr>
          </a:lstStyle>
          <a:p>
            <a:fld id="{A74935BC-325D-4864-B0D2-55923EA7ED17}" type="slidenum">
              <a:rPr lang="en-US" smtClean="0"/>
              <a:pPr/>
              <a:t>‹#›</a:t>
            </a:fld>
            <a:endParaRPr lang="en-US" dirty="0"/>
          </a:p>
        </p:txBody>
      </p:sp>
    </p:spTree>
    <p:extLst>
      <p:ext uri="{BB962C8B-B14F-4D97-AF65-F5344CB8AC3E}">
        <p14:creationId xmlns:p14="http://schemas.microsoft.com/office/powerpoint/2010/main" val="63016641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transition/>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1143000"/>
          </a:xfrm>
          <a:prstGeom prst="rect">
            <a:avLst/>
          </a:prstGeom>
        </p:spPr>
        <p:txBody>
          <a:bodyPr vert="horz" lIns="91440" tIns="45720" rIns="91440" bIns="45720" rtlCol="0" anchor="ctr">
            <a:normAutofit/>
          </a:bodyPr>
          <a:lstStyle/>
          <a:p>
            <a:r>
              <a:rPr lang="en-US" dirty="0"/>
              <a:t>Click to edit Master header style</a:t>
            </a:r>
          </a:p>
        </p:txBody>
      </p:sp>
      <p:sp>
        <p:nvSpPr>
          <p:cNvPr id="3" name="Text Placeholder 2"/>
          <p:cNvSpPr>
            <a:spLocks noGrp="1"/>
          </p:cNvSpPr>
          <p:nvPr>
            <p:ph type="body" idx="1"/>
          </p:nvPr>
        </p:nvSpPr>
        <p:spPr>
          <a:xfrm>
            <a:off x="457200" y="2087563"/>
            <a:ext cx="8229600" cy="33988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638800"/>
            <a:ext cx="2133600" cy="365125"/>
          </a:xfrm>
          <a:prstGeom prst="rect">
            <a:avLst/>
          </a:prstGeom>
        </p:spPr>
        <p:txBody>
          <a:bodyPr vert="horz" lIns="91440" tIns="45720" rIns="91440" bIns="45720" rtlCol="0" anchor="ctr"/>
          <a:lstStyle>
            <a:lvl1pPr algn="l">
              <a:defRPr sz="900" baseline="0">
                <a:solidFill>
                  <a:schemeClr val="tx1">
                    <a:tint val="75000"/>
                  </a:schemeClr>
                </a:solidFill>
              </a:defRPr>
            </a:lvl1pPr>
          </a:lstStyle>
          <a:p>
            <a:fld id="{1267DCB9-90BB-4825-A83B-C516C53CCB5C}" type="datetimeFigureOut">
              <a:rPr lang="en-US" smtClean="0"/>
              <a:pPr/>
              <a:t>11/11/2020</a:t>
            </a:fld>
            <a:endParaRPr lang="en-US" dirty="0"/>
          </a:p>
        </p:txBody>
      </p:sp>
      <p:sp>
        <p:nvSpPr>
          <p:cNvPr id="5" name="Footer Placeholder 4"/>
          <p:cNvSpPr>
            <a:spLocks noGrp="1"/>
          </p:cNvSpPr>
          <p:nvPr>
            <p:ph type="ftr" sz="quarter" idx="3"/>
          </p:nvPr>
        </p:nvSpPr>
        <p:spPr>
          <a:xfrm>
            <a:off x="3124200" y="563880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63880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4D3002-E5FB-4B51-AD16-A06756F31E71}" type="slidenum">
              <a:rPr lang="en-US" smtClean="0"/>
              <a:t>‹#›</a:t>
            </a:fld>
            <a:endParaRPr lang="en-US" dirty="0"/>
          </a:p>
        </p:txBody>
      </p:sp>
    </p:spTree>
    <p:extLst>
      <p:ext uri="{BB962C8B-B14F-4D97-AF65-F5344CB8AC3E}">
        <p14:creationId xmlns:p14="http://schemas.microsoft.com/office/powerpoint/2010/main" val="240425308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Lst>
  <p:txStyles>
    <p:titleStyle>
      <a:lvl1pPr algn="ctr" defTabSz="685800" rtl="0" eaLnBrk="1" latinLnBrk="0" hangingPunct="1">
        <a:spcBef>
          <a:spcPct val="0"/>
        </a:spcBef>
        <a:buNone/>
        <a:defRPr sz="3300" b="1" kern="1200">
          <a:solidFill>
            <a:schemeClr val="tx2">
              <a:lumMod val="75000"/>
            </a:schemeClr>
          </a:solidFill>
          <a:latin typeface="Trebuchet MS" panose="020B0603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vimeo.com/444076673/d9edc587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wmf"/><Relationship Id="rId9"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https://gcc02.safelinks.protection.outlook.com/?url=https%3A%2F%2Fwww.pa.gov%2Fcovid%2Fcovid-alert-pa%2F&amp;data=04%7C01%7Cmciccociop%40pa.gov%7Cd508c5296b7543e04a3908d8857d2b4d%7C418e284101284dd59b6c47fc5a9a1bde%7C0%7C0%7C637406119949361798%7CUnknown%7CTWFpbGZsb3d8eyJWIjoiMC4wLjAwMDAiLCJQIjoiV2luMzIiLCJBTiI6Ik1haWwiLCJXVCI6Mn0%3D%7C1000&amp;sdata=BA6wHj5%2BOAc0e5BVm1%2FNLIxbYralJ%2B6GskbdzG7ixEY%3D&amp;reserved=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alth.pa.gov/topics/disease/coronavirus/Pages/Coronavirus.aspx"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hyperlink" Target="http://dhs.pa.gov/ehealth" TargetMode="External"/><Relationship Id="rId7" Type="http://schemas.openxmlformats.org/officeDocument/2006/relationships/hyperlink" Target="https://www.dhs.pa.gov/providers/Providers/Documents/Choose%20your%20HIO.pdf" TargetMode="External"/><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hyperlink" Target="http://dhs.pa.gov/provider/healthinformationexchange/hioconnection/index.htm" TargetMode="External"/><Relationship Id="rId5" Type="http://schemas.openxmlformats.org/officeDocument/2006/relationships/hyperlink" Target="https://www.dhs.pa.gov/providers/Providers/Pages/Health%20Information%20Technology/HIO-Connection.aspx" TargetMode="External"/><Relationship Id="rId4" Type="http://schemas.openxmlformats.org/officeDocument/2006/relationships/hyperlink" Target="https://www.dhs.pa.gov/providers/Providers/Pages/Health%20Information%20Technology/eHealth-Advisory-Board.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1524000"/>
            <a:ext cx="7772400" cy="3352800"/>
          </a:xfrm>
        </p:spPr>
        <p:txBody>
          <a:bodyPr/>
          <a:lstStyle/>
          <a:p>
            <a:r>
              <a:rPr lang="en-US" sz="2800" b="1" dirty="0"/>
              <a:t>Pennsylvania eHealth Partnership </a:t>
            </a:r>
            <a:br>
              <a:rPr lang="en-US" sz="2800" b="1" dirty="0"/>
            </a:br>
            <a:r>
              <a:rPr lang="en-US" sz="2800" b="1" dirty="0"/>
              <a:t>Advisory Board </a:t>
            </a:r>
            <a:br>
              <a:rPr lang="en-US" sz="2800" b="1" dirty="0"/>
            </a:br>
            <a:r>
              <a:rPr lang="en-US" sz="2800" b="1" dirty="0"/>
              <a:t>Meeting</a:t>
            </a:r>
            <a:br>
              <a:rPr lang="en-US" sz="2800" b="1" dirty="0"/>
            </a:br>
            <a:br>
              <a:rPr lang="en-US" sz="2800" b="1" dirty="0"/>
            </a:br>
            <a:br>
              <a:rPr lang="en-US" sz="2800" b="1" dirty="0"/>
            </a:br>
            <a:r>
              <a:rPr lang="en-US" sz="2800" b="1" dirty="0"/>
              <a:t>November 13, 2020</a:t>
            </a:r>
            <a:br>
              <a:rPr lang="en-US" sz="2800" b="1" dirty="0"/>
            </a:br>
            <a:br>
              <a:rPr lang="en-US" sz="2800" dirty="0"/>
            </a:br>
            <a:br>
              <a:rPr lang="en-US" sz="2800" dirty="0"/>
            </a:br>
            <a:br>
              <a:rPr lang="en-US" sz="2800" dirty="0"/>
            </a:br>
            <a:br>
              <a:rPr lang="en-US" sz="2800" dirty="0"/>
            </a:br>
            <a:br>
              <a:rPr lang="en-US" sz="2800" dirty="0"/>
            </a:br>
            <a:endParaRPr lang="en-US" sz="2800" dirty="0"/>
          </a:p>
        </p:txBody>
      </p:sp>
      <p:pic>
        <p:nvPicPr>
          <p:cNvPr id="6" name="Picture 2" descr="S:\Communications &amp; Outreach\Logos\P3N\P3N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562600"/>
            <a:ext cx="3251111" cy="9355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303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FFY 2020 HIT IAPD Projects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Content Placeholder 5"/>
          <p:cNvSpPr>
            <a:spLocks noGrp="1"/>
          </p:cNvSpPr>
          <p:nvPr>
            <p:ph sz="quarter" idx="4294967295"/>
          </p:nvPr>
        </p:nvSpPr>
        <p:spPr>
          <a:xfrm>
            <a:off x="475752" y="1066800"/>
            <a:ext cx="8134847" cy="5029200"/>
          </a:xfrm>
          <a:prstGeom prst="rect">
            <a:avLst/>
          </a:prstGeom>
        </p:spPr>
        <p:txBody>
          <a:bodyPr/>
          <a:lstStyle/>
          <a:p>
            <a:pPr marL="0" indent="0" fontAlgn="ctr">
              <a:buNone/>
            </a:pPr>
            <a:r>
              <a:rPr lang="en-US" sz="1900" b="1" dirty="0"/>
              <a:t>HIE Onboarding Grants – </a:t>
            </a:r>
            <a:r>
              <a:rPr lang="en-US" sz="1900" dirty="0"/>
              <a:t>Paid $2.8 million in grant achievement</a:t>
            </a:r>
          </a:p>
          <a:p>
            <a:pPr marL="0" lvl="0" indent="0" fontAlgn="ctr">
              <a:buNone/>
            </a:pPr>
            <a:r>
              <a:rPr lang="en-US" sz="1900" b="1" dirty="0">
                <a:solidFill>
                  <a:srgbClr val="000000"/>
                </a:solidFill>
              </a:rPr>
              <a:t>Health Plan Onboarding Grants – </a:t>
            </a:r>
            <a:r>
              <a:rPr lang="en-US" sz="1900" dirty="0">
                <a:solidFill>
                  <a:srgbClr val="000000"/>
                </a:solidFill>
              </a:rPr>
              <a:t>Unable to issue RFA in FFY2020</a:t>
            </a:r>
          </a:p>
          <a:p>
            <a:pPr marL="0" indent="0" fontAlgn="ctr">
              <a:buNone/>
            </a:pPr>
            <a:r>
              <a:rPr lang="en-US" sz="1900" b="1" dirty="0"/>
              <a:t>PHG Onboarding Grants – </a:t>
            </a:r>
            <a:r>
              <a:rPr lang="en-US" sz="1900" dirty="0"/>
              <a:t>Paid $50,000 in grant achievement</a:t>
            </a:r>
          </a:p>
          <a:p>
            <a:pPr marL="0" indent="0" fontAlgn="ctr">
              <a:buNone/>
            </a:pPr>
            <a:r>
              <a:rPr lang="en-US" sz="1900" b="1" dirty="0"/>
              <a:t>Radiology Image Sharing – </a:t>
            </a:r>
            <a:r>
              <a:rPr lang="en-US" sz="1900" dirty="0"/>
              <a:t>KeyHIE completed second-year of project</a:t>
            </a:r>
          </a:p>
          <a:p>
            <a:pPr marL="0" indent="0" fontAlgn="ctr">
              <a:buNone/>
            </a:pPr>
            <a:r>
              <a:rPr lang="en-US" sz="1900" b="1" dirty="0"/>
              <a:t>Care Plan Document Registry – </a:t>
            </a:r>
            <a:r>
              <a:rPr lang="en-US" sz="1900" dirty="0"/>
              <a:t>IBM unable to complete in FFY2020</a:t>
            </a:r>
          </a:p>
          <a:p>
            <a:pPr marL="0" indent="0" fontAlgn="ctr">
              <a:buNone/>
            </a:pPr>
            <a:r>
              <a:rPr lang="en-US" sz="1900" b="1" dirty="0"/>
              <a:t>PHG Utilization – </a:t>
            </a:r>
            <a:r>
              <a:rPr lang="en-US" sz="1900" dirty="0"/>
              <a:t>PHG working well and hired new PHG Coordinator</a:t>
            </a:r>
          </a:p>
          <a:p>
            <a:pPr marL="0" indent="0" fontAlgn="ctr">
              <a:buNone/>
            </a:pPr>
            <a:r>
              <a:rPr lang="en-US" sz="1900" b="1" dirty="0"/>
              <a:t>Case Reporting – </a:t>
            </a:r>
            <a:r>
              <a:rPr lang="en-US" sz="1900" dirty="0"/>
              <a:t>Capacity building for eCR work continues </a:t>
            </a:r>
          </a:p>
          <a:p>
            <a:pPr marL="0" indent="0" fontAlgn="ctr">
              <a:buNone/>
            </a:pPr>
            <a:r>
              <a:rPr lang="en-US" sz="1900" b="1" dirty="0"/>
              <a:t>Immunization Registry Interoperability – </a:t>
            </a:r>
            <a:r>
              <a:rPr lang="en-US" sz="1900" dirty="0"/>
              <a:t>IAPD funding not used</a:t>
            </a:r>
          </a:p>
          <a:p>
            <a:pPr marL="0" indent="0" fontAlgn="ctr">
              <a:buNone/>
            </a:pPr>
            <a:r>
              <a:rPr lang="en-US" sz="1900" b="1" dirty="0"/>
              <a:t>Education and Outreach – </a:t>
            </a:r>
            <a:r>
              <a:rPr lang="en-US" sz="1900" dirty="0"/>
              <a:t>Quality Insights worked with MA providers</a:t>
            </a:r>
          </a:p>
          <a:p>
            <a:pPr marL="0" indent="0" fontAlgn="ctr">
              <a:buNone/>
            </a:pPr>
            <a:r>
              <a:rPr lang="en-US" sz="1900" b="1" dirty="0"/>
              <a:t>Allegheny County Population Health – </a:t>
            </a:r>
            <a:r>
              <a:rPr lang="en-US" sz="1900" dirty="0"/>
              <a:t>ACHD completed second-year</a:t>
            </a:r>
          </a:p>
          <a:p>
            <a:pPr marL="0" indent="0" fontAlgn="ctr">
              <a:buNone/>
            </a:pPr>
            <a:endParaRPr lang="en-US" sz="1900" b="1" dirty="0"/>
          </a:p>
          <a:p>
            <a:pPr marL="0" indent="0" fontAlgn="ctr">
              <a:buNone/>
            </a:pPr>
            <a:r>
              <a:rPr lang="en-US" sz="1900" b="1" dirty="0"/>
              <a:t>Total Approved FFY 2020 IAPD Funding = $11.7 million </a:t>
            </a:r>
          </a:p>
          <a:p>
            <a:pPr marL="0" indent="0" fontAlgn="ctr">
              <a:buNone/>
            </a:pPr>
            <a:r>
              <a:rPr lang="en-US" sz="1900" dirty="0"/>
              <a:t>(DHS provides the 10% state matching funds.)</a:t>
            </a:r>
          </a:p>
          <a:p>
            <a:pPr marL="0" indent="0" fontAlgn="ctr">
              <a:buNone/>
            </a:pPr>
            <a:endParaRPr lang="en-US" sz="1900" b="1" dirty="0"/>
          </a:p>
          <a:p>
            <a:pPr marL="0" indent="0" fontAlgn="ctr">
              <a:buNone/>
            </a:pPr>
            <a:endParaRPr lang="en-US" sz="1900" b="1" dirty="0"/>
          </a:p>
        </p:txBody>
      </p:sp>
    </p:spTree>
    <p:extLst>
      <p:ext uri="{BB962C8B-B14F-4D97-AF65-F5344CB8AC3E}">
        <p14:creationId xmlns:p14="http://schemas.microsoft.com/office/powerpoint/2010/main" val="302239066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11</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FFY 2021 HIT IAPD Projects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Content Placeholder 5"/>
          <p:cNvSpPr>
            <a:spLocks noGrp="1"/>
          </p:cNvSpPr>
          <p:nvPr>
            <p:ph sz="quarter" idx="4294967295"/>
          </p:nvPr>
        </p:nvSpPr>
        <p:spPr>
          <a:xfrm>
            <a:off x="475752" y="1066800"/>
            <a:ext cx="8134847" cy="1447800"/>
          </a:xfrm>
          <a:prstGeom prst="rect">
            <a:avLst/>
          </a:prstGeom>
        </p:spPr>
        <p:txBody>
          <a:bodyPr/>
          <a:lstStyle/>
          <a:p>
            <a:pPr marL="0" indent="0" fontAlgn="ctr">
              <a:buNone/>
            </a:pPr>
            <a:r>
              <a:rPr lang="en-US" sz="1900" b="1" dirty="0"/>
              <a:t>Total CMS Approved FFY 2021 IAPD Funding = $11.2 million </a:t>
            </a:r>
          </a:p>
          <a:p>
            <a:pPr marL="0" indent="0" fontAlgn="ctr">
              <a:buNone/>
            </a:pPr>
            <a:r>
              <a:rPr lang="en-US" sz="1900" dirty="0"/>
              <a:t>(DHS provides the 10% state matching funds.)</a:t>
            </a:r>
          </a:p>
          <a:p>
            <a:pPr marL="0" indent="0" fontAlgn="ctr">
              <a:buNone/>
            </a:pPr>
            <a:endParaRPr lang="en-US" sz="500" b="1" dirty="0"/>
          </a:p>
          <a:p>
            <a:pPr marL="0" indent="0" fontAlgn="ctr">
              <a:buNone/>
            </a:pPr>
            <a:r>
              <a:rPr lang="en-US" sz="1900" b="1" dirty="0">
                <a:solidFill>
                  <a:srgbClr val="FF0000"/>
                </a:solidFill>
              </a:rPr>
              <a:t>Note:  FFY 2021 is the last year for HITECH project funding.</a:t>
            </a:r>
          </a:p>
        </p:txBody>
      </p:sp>
      <p:graphicFrame>
        <p:nvGraphicFramePr>
          <p:cNvPr id="6" name="Table 5">
            <a:extLst>
              <a:ext uri="{FF2B5EF4-FFF2-40B4-BE49-F238E27FC236}">
                <a16:creationId xmlns:a16="http://schemas.microsoft.com/office/drawing/2014/main" id="{50B2F6CF-5813-4DFD-8F73-D1B77AB3F71D}"/>
              </a:ext>
            </a:extLst>
          </p:cNvPr>
          <p:cNvGraphicFramePr>
            <a:graphicFrameLocks noGrp="1"/>
          </p:cNvGraphicFramePr>
          <p:nvPr>
            <p:extLst>
              <p:ext uri="{D42A27DB-BD31-4B8C-83A1-F6EECF244321}">
                <p14:modId xmlns:p14="http://schemas.microsoft.com/office/powerpoint/2010/main" val="24602686"/>
              </p:ext>
            </p:extLst>
          </p:nvPr>
        </p:nvGraphicFramePr>
        <p:xfrm>
          <a:off x="438080" y="2335496"/>
          <a:ext cx="8229601" cy="3439263"/>
        </p:xfrm>
        <a:graphic>
          <a:graphicData uri="http://schemas.openxmlformats.org/drawingml/2006/table">
            <a:tbl>
              <a:tblPr/>
              <a:tblGrid>
                <a:gridCol w="532194">
                  <a:extLst>
                    <a:ext uri="{9D8B030D-6E8A-4147-A177-3AD203B41FA5}">
                      <a16:colId xmlns:a16="http://schemas.microsoft.com/office/drawing/2014/main" val="1822229892"/>
                    </a:ext>
                  </a:extLst>
                </a:gridCol>
                <a:gridCol w="2904891">
                  <a:extLst>
                    <a:ext uri="{9D8B030D-6E8A-4147-A177-3AD203B41FA5}">
                      <a16:colId xmlns:a16="http://schemas.microsoft.com/office/drawing/2014/main" val="2613475364"/>
                    </a:ext>
                  </a:extLst>
                </a:gridCol>
                <a:gridCol w="989548">
                  <a:extLst>
                    <a:ext uri="{9D8B030D-6E8A-4147-A177-3AD203B41FA5}">
                      <a16:colId xmlns:a16="http://schemas.microsoft.com/office/drawing/2014/main" val="3794061804"/>
                    </a:ext>
                  </a:extLst>
                </a:gridCol>
                <a:gridCol w="3802968">
                  <a:extLst>
                    <a:ext uri="{9D8B030D-6E8A-4147-A177-3AD203B41FA5}">
                      <a16:colId xmlns:a16="http://schemas.microsoft.com/office/drawing/2014/main" val="1608837569"/>
                    </a:ext>
                  </a:extLst>
                </a:gridCol>
              </a:tblGrid>
              <a:tr h="523313">
                <a:tc>
                  <a:txBody>
                    <a:bodyPr/>
                    <a:lstStyle/>
                    <a:p>
                      <a:pPr algn="ctr" fontAlgn="ctr"/>
                      <a:r>
                        <a:rPr lang="en-US" sz="1400" b="0" i="0" u="none" strike="noStrike" dirty="0">
                          <a:solidFill>
                            <a:srgbClr val="000000"/>
                          </a:solidFill>
                          <a:effectLst/>
                          <a:latin typeface="Palatino Linotype" panose="02040502050505030304" pitchFamily="18" charset="0"/>
                        </a:rPr>
                        <a:t>No.</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Palatino Linotype" panose="02040502050505030304" pitchFamily="18" charset="0"/>
                        </a:rPr>
                        <a:t>Project</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n-US" sz="1400" b="1" i="0" u="none" strike="noStrike" dirty="0">
                          <a:solidFill>
                            <a:srgbClr val="FFFFFF"/>
                          </a:solidFill>
                          <a:effectLst/>
                          <a:latin typeface="Palatino Linotype" panose="02040502050505030304" pitchFamily="18" charset="0"/>
                        </a:rPr>
                        <a:t>Contracting Mechanism</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n-US" sz="1400" b="1" i="0" u="none" strike="noStrike" dirty="0">
                          <a:solidFill>
                            <a:srgbClr val="FFFFFF"/>
                          </a:solidFill>
                          <a:effectLst/>
                          <a:latin typeface="Palatino Linotype" panose="02040502050505030304" pitchFamily="18" charset="0"/>
                        </a:rPr>
                        <a:t>Status</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2092242713"/>
                  </a:ext>
                </a:extLst>
              </a:tr>
              <a:tr h="305419">
                <a:tc>
                  <a:txBody>
                    <a:bodyPr/>
                    <a:lstStyle/>
                    <a:p>
                      <a:pPr algn="ctr" fontAlgn="ctr"/>
                      <a:r>
                        <a:rPr lang="en-US" sz="1400" b="0" i="0" u="none" strike="noStrike" dirty="0">
                          <a:solidFill>
                            <a:srgbClr val="000000"/>
                          </a:solidFill>
                          <a:effectLst/>
                          <a:latin typeface="Palatino Linotype" panose="02040502050505030304" pitchFamily="18" charset="0"/>
                        </a:rPr>
                        <a:t>1</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Palatino Linotype" panose="02040502050505030304" pitchFamily="18" charset="0"/>
                        </a:rPr>
                        <a:t>HIE Onboarding Grants</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Palatino Linotype" panose="02040502050505030304" pitchFamily="18" charset="0"/>
                        </a:rPr>
                        <a:t>RFA 11-20</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Palatino Linotype" panose="02040502050505030304" pitchFamily="18" charset="0"/>
                        </a:rPr>
                        <a:t>10/9/2020 - RFA posted on eMarketplace </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8563060"/>
                  </a:ext>
                </a:extLst>
              </a:tr>
              <a:tr h="305419">
                <a:tc>
                  <a:txBody>
                    <a:bodyPr/>
                    <a:lstStyle/>
                    <a:p>
                      <a:pPr algn="ctr" fontAlgn="ctr"/>
                      <a:r>
                        <a:rPr lang="en-US" sz="1400" b="0" i="0" u="none" strike="noStrike">
                          <a:solidFill>
                            <a:srgbClr val="000000"/>
                          </a:solidFill>
                          <a:effectLst/>
                          <a:latin typeface="Palatino Linotype" panose="02040502050505030304" pitchFamily="18" charset="0"/>
                        </a:rPr>
                        <a:t>2</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Palatino Linotype" panose="02040502050505030304" pitchFamily="18" charset="0"/>
                        </a:rPr>
                        <a:t>PHG Grants</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Palatino Linotype" panose="02040502050505030304" pitchFamily="18" charset="0"/>
                        </a:rPr>
                        <a:t>RFA 10-20</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Palatino Linotype" panose="02040502050505030304" pitchFamily="18" charset="0"/>
                        </a:rPr>
                        <a:t>10/9/2020 - RFA posted on eMarketplace</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3796574"/>
                  </a:ext>
                </a:extLst>
              </a:tr>
              <a:tr h="305419">
                <a:tc>
                  <a:txBody>
                    <a:bodyPr/>
                    <a:lstStyle/>
                    <a:p>
                      <a:pPr algn="ctr" fontAlgn="ctr"/>
                      <a:r>
                        <a:rPr lang="en-US" sz="1400" b="0" i="0" u="none" strike="noStrike">
                          <a:solidFill>
                            <a:srgbClr val="000000"/>
                          </a:solidFill>
                          <a:effectLst/>
                          <a:latin typeface="Palatino Linotype" panose="02040502050505030304" pitchFamily="18" charset="0"/>
                        </a:rPr>
                        <a:t>3</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Palatino Linotype" panose="02040502050505030304" pitchFamily="18" charset="0"/>
                        </a:rPr>
                        <a:t>PHG Utilization</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Palatino Linotype" panose="02040502050505030304" pitchFamily="18" charset="0"/>
                        </a:rPr>
                        <a:t>MOU</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Palatino Linotype" panose="02040502050505030304" pitchFamily="18" charset="0"/>
                        </a:rPr>
                        <a:t>Staffing resources in place</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847596"/>
                  </a:ext>
                </a:extLst>
              </a:tr>
              <a:tr h="305419">
                <a:tc>
                  <a:txBody>
                    <a:bodyPr/>
                    <a:lstStyle/>
                    <a:p>
                      <a:pPr algn="ctr" fontAlgn="ctr"/>
                      <a:r>
                        <a:rPr lang="en-US" sz="1400" b="0" i="0" u="none" strike="noStrike">
                          <a:solidFill>
                            <a:srgbClr val="000000"/>
                          </a:solidFill>
                          <a:effectLst/>
                          <a:latin typeface="Palatino Linotype" panose="02040502050505030304" pitchFamily="18" charset="0"/>
                        </a:rPr>
                        <a:t>4</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Palatino Linotype" panose="02040502050505030304" pitchFamily="18" charset="0"/>
                        </a:rPr>
                        <a:t>Case Reporting</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Palatino Linotype" panose="02040502050505030304" pitchFamily="18" charset="0"/>
                        </a:rPr>
                        <a:t>MOU</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Palatino Linotype" panose="02040502050505030304" pitchFamily="18" charset="0"/>
                        </a:rPr>
                        <a:t>DOH is meeting with CDC, AIMS, and Digital Bridge to develop architecture and onboarding plan</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12137"/>
                  </a:ext>
                </a:extLst>
              </a:tr>
              <a:tr h="305419">
                <a:tc>
                  <a:txBody>
                    <a:bodyPr/>
                    <a:lstStyle/>
                    <a:p>
                      <a:pPr algn="ctr" fontAlgn="ctr"/>
                      <a:r>
                        <a:rPr lang="en-US" sz="1400" b="0" i="0" u="none" strike="noStrike" dirty="0">
                          <a:solidFill>
                            <a:srgbClr val="000000"/>
                          </a:solidFill>
                          <a:effectLst/>
                          <a:latin typeface="Palatino Linotype" panose="02040502050505030304" pitchFamily="18" charset="0"/>
                        </a:rPr>
                        <a:t>5</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Palatino Linotype" panose="02040502050505030304" pitchFamily="18" charset="0"/>
                        </a:rPr>
                        <a:t>Education and Outreach</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Palatino Linotype" panose="02040502050505030304" pitchFamily="18" charset="0"/>
                        </a:rPr>
                        <a:t>RFQ</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Palatino Linotype" panose="02040502050505030304" pitchFamily="18" charset="0"/>
                        </a:rPr>
                        <a:t>PO issued to Quality Insights</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52537"/>
                  </a:ext>
                </a:extLst>
              </a:tr>
              <a:tr h="305419">
                <a:tc>
                  <a:txBody>
                    <a:bodyPr/>
                    <a:lstStyle/>
                    <a:p>
                      <a:pPr algn="ctr" fontAlgn="ctr"/>
                      <a:r>
                        <a:rPr lang="en-US" sz="1400" b="0" i="0" u="none" strike="noStrike">
                          <a:solidFill>
                            <a:srgbClr val="000000"/>
                          </a:solidFill>
                          <a:effectLst/>
                          <a:latin typeface="Palatino Linotype" panose="02040502050505030304" pitchFamily="18" charset="0"/>
                        </a:rPr>
                        <a:t>6</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Palatino Linotype" panose="02040502050505030304" pitchFamily="18" charset="0"/>
                        </a:rPr>
                        <a:t>Immunization Registry Interoperability</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Palatino Linotype" panose="02040502050505030304" pitchFamily="18" charset="0"/>
                        </a:rPr>
                        <a:t>MOU</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Palatino Linotype" panose="02040502050505030304" pitchFamily="18" charset="0"/>
                        </a:rPr>
                        <a:t>Active recruitment for staffing resources</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667494"/>
                  </a:ext>
                </a:extLst>
              </a:tr>
              <a:tr h="305419">
                <a:tc>
                  <a:txBody>
                    <a:bodyPr/>
                    <a:lstStyle/>
                    <a:p>
                      <a:pPr algn="ctr" fontAlgn="ctr"/>
                      <a:r>
                        <a:rPr lang="en-US" sz="1400" b="0" i="0" u="none" strike="noStrike">
                          <a:solidFill>
                            <a:srgbClr val="000000"/>
                          </a:solidFill>
                          <a:effectLst/>
                          <a:latin typeface="Palatino Linotype" panose="02040502050505030304" pitchFamily="18" charset="0"/>
                        </a:rPr>
                        <a:t>7</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Palatino Linotype" panose="02040502050505030304" pitchFamily="18" charset="0"/>
                        </a:rPr>
                        <a:t>HIE Onboarding Grants for Payors</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Palatino Linotype" panose="02040502050505030304" pitchFamily="18" charset="0"/>
                        </a:rPr>
                        <a:t>RFA 09-20</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Palatino Linotype" panose="02040502050505030304" pitchFamily="18" charset="0"/>
                        </a:rPr>
                        <a:t>10/13/2020 - RFA posted on eMarketplace</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464536"/>
                  </a:ext>
                </a:extLst>
              </a:tr>
              <a:tr h="305419">
                <a:tc>
                  <a:txBody>
                    <a:bodyPr/>
                    <a:lstStyle/>
                    <a:p>
                      <a:pPr algn="ctr" fontAlgn="ctr"/>
                      <a:r>
                        <a:rPr lang="en-US" sz="1400" b="0" i="0" u="none" strike="noStrike">
                          <a:solidFill>
                            <a:srgbClr val="000000"/>
                          </a:solidFill>
                          <a:effectLst/>
                          <a:latin typeface="Palatino Linotype" panose="02040502050505030304" pitchFamily="18" charset="0"/>
                        </a:rPr>
                        <a:t>8</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Palatino Linotype" panose="02040502050505030304" pitchFamily="18" charset="0"/>
                        </a:rPr>
                        <a:t>Patient Matching Improvement</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Palatino Linotype" panose="02040502050505030304" pitchFamily="18" charset="0"/>
                        </a:rPr>
                        <a:t>RFA 08-20</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Palatino Linotype" panose="02040502050505030304" pitchFamily="18" charset="0"/>
                        </a:rPr>
                        <a:t>RFA in final internal review</a:t>
                      </a:r>
                    </a:p>
                  </a:txBody>
                  <a:tcPr marL="8318" marR="8318" marT="83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157081"/>
                  </a:ext>
                </a:extLst>
              </a:tr>
            </a:tbl>
          </a:graphicData>
        </a:graphic>
      </p:graphicFrame>
    </p:spTree>
    <p:extLst>
      <p:ext uri="{BB962C8B-B14F-4D97-AF65-F5344CB8AC3E}">
        <p14:creationId xmlns:p14="http://schemas.microsoft.com/office/powerpoint/2010/main" val="318361486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12</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Public Health Gateway Activity</a:t>
            </a: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3" name="Picture 2">
            <a:extLst>
              <a:ext uri="{FF2B5EF4-FFF2-40B4-BE49-F238E27FC236}">
                <a16:creationId xmlns:a16="http://schemas.microsoft.com/office/drawing/2014/main" id="{8547EA74-C9E9-4660-9C3C-FDE498536054}"/>
              </a:ext>
            </a:extLst>
          </p:cNvPr>
          <p:cNvPicPr>
            <a:picLocks noChangeAspect="1"/>
          </p:cNvPicPr>
          <p:nvPr/>
        </p:nvPicPr>
        <p:blipFill>
          <a:blip r:embed="rId3"/>
          <a:stretch>
            <a:fillRect/>
          </a:stretch>
        </p:blipFill>
        <p:spPr>
          <a:xfrm>
            <a:off x="0" y="1412528"/>
            <a:ext cx="9144000" cy="4032943"/>
          </a:xfrm>
          <a:prstGeom prst="rect">
            <a:avLst/>
          </a:prstGeom>
        </p:spPr>
      </p:pic>
    </p:spTree>
    <p:extLst>
      <p:ext uri="{BB962C8B-B14F-4D97-AF65-F5344CB8AC3E}">
        <p14:creationId xmlns:p14="http://schemas.microsoft.com/office/powerpoint/2010/main" val="29351667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13</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P3N Linking Rate</a:t>
            </a: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6" name="Picture 5">
            <a:extLst>
              <a:ext uri="{FF2B5EF4-FFF2-40B4-BE49-F238E27FC236}">
                <a16:creationId xmlns:a16="http://schemas.microsoft.com/office/drawing/2014/main" id="{22143BB5-146B-4640-B9D3-C1AE5D4BE457}"/>
              </a:ext>
            </a:extLst>
          </p:cNvPr>
          <p:cNvPicPr>
            <a:picLocks noChangeAspect="1"/>
          </p:cNvPicPr>
          <p:nvPr/>
        </p:nvPicPr>
        <p:blipFill>
          <a:blip r:embed="rId3"/>
          <a:stretch>
            <a:fillRect/>
          </a:stretch>
        </p:blipFill>
        <p:spPr>
          <a:xfrm>
            <a:off x="0" y="857006"/>
            <a:ext cx="9144000" cy="5143987"/>
          </a:xfrm>
          <a:prstGeom prst="rect">
            <a:avLst/>
          </a:prstGeom>
        </p:spPr>
      </p:pic>
    </p:spTree>
    <p:extLst>
      <p:ext uri="{BB962C8B-B14F-4D97-AF65-F5344CB8AC3E}">
        <p14:creationId xmlns:p14="http://schemas.microsoft.com/office/powerpoint/2010/main" val="13715285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14</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P3N Document Retrieves</a:t>
            </a: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3" name="Picture 2">
            <a:extLst>
              <a:ext uri="{FF2B5EF4-FFF2-40B4-BE49-F238E27FC236}">
                <a16:creationId xmlns:a16="http://schemas.microsoft.com/office/drawing/2014/main" id="{4D29D394-BFA0-471F-AE35-59976ECD7F93}"/>
              </a:ext>
            </a:extLst>
          </p:cNvPr>
          <p:cNvPicPr>
            <a:picLocks noChangeAspect="1"/>
          </p:cNvPicPr>
          <p:nvPr/>
        </p:nvPicPr>
        <p:blipFill>
          <a:blip r:embed="rId3"/>
          <a:stretch>
            <a:fillRect/>
          </a:stretch>
        </p:blipFill>
        <p:spPr>
          <a:xfrm>
            <a:off x="379529" y="838200"/>
            <a:ext cx="8384942" cy="5807075"/>
          </a:xfrm>
          <a:prstGeom prst="rect">
            <a:avLst/>
          </a:prstGeom>
        </p:spPr>
      </p:pic>
      <p:pic>
        <p:nvPicPr>
          <p:cNvPr id="7" name="Picture 6">
            <a:extLst>
              <a:ext uri="{FF2B5EF4-FFF2-40B4-BE49-F238E27FC236}">
                <a16:creationId xmlns:a16="http://schemas.microsoft.com/office/drawing/2014/main" id="{F78A2351-0CE2-4B23-9665-5BA5E08E9A0A}"/>
              </a:ext>
            </a:extLst>
          </p:cNvPr>
          <p:cNvPicPr>
            <a:picLocks noChangeAspect="1"/>
          </p:cNvPicPr>
          <p:nvPr/>
        </p:nvPicPr>
        <p:blipFill>
          <a:blip r:embed="rId4"/>
          <a:stretch>
            <a:fillRect/>
          </a:stretch>
        </p:blipFill>
        <p:spPr>
          <a:xfrm>
            <a:off x="2209800" y="1905000"/>
            <a:ext cx="1705213" cy="1943371"/>
          </a:xfrm>
          <a:prstGeom prst="rect">
            <a:avLst/>
          </a:prstGeom>
        </p:spPr>
      </p:pic>
    </p:spTree>
    <p:extLst>
      <p:ext uri="{BB962C8B-B14F-4D97-AF65-F5344CB8AC3E}">
        <p14:creationId xmlns:p14="http://schemas.microsoft.com/office/powerpoint/2010/main" val="410567634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15</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P3N ADT Service Activity</a:t>
            </a: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6" name="Picture 5">
            <a:extLst>
              <a:ext uri="{FF2B5EF4-FFF2-40B4-BE49-F238E27FC236}">
                <a16:creationId xmlns:a16="http://schemas.microsoft.com/office/drawing/2014/main" id="{DC2F2882-CF20-4173-93A5-B32809651738}"/>
              </a:ext>
            </a:extLst>
          </p:cNvPr>
          <p:cNvPicPr>
            <a:picLocks noChangeAspect="1"/>
          </p:cNvPicPr>
          <p:nvPr/>
        </p:nvPicPr>
        <p:blipFill>
          <a:blip r:embed="rId3"/>
          <a:stretch>
            <a:fillRect/>
          </a:stretch>
        </p:blipFill>
        <p:spPr>
          <a:xfrm>
            <a:off x="76200" y="1378974"/>
            <a:ext cx="8991600" cy="4100051"/>
          </a:xfrm>
          <a:prstGeom prst="rect">
            <a:avLst/>
          </a:prstGeom>
        </p:spPr>
      </p:pic>
    </p:spTree>
    <p:extLst>
      <p:ext uri="{BB962C8B-B14F-4D97-AF65-F5344CB8AC3E}">
        <p14:creationId xmlns:p14="http://schemas.microsoft.com/office/powerpoint/2010/main" val="32211865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16</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Public Education on HIE</a:t>
            </a: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3" name="Picture 2">
            <a:extLst>
              <a:ext uri="{FF2B5EF4-FFF2-40B4-BE49-F238E27FC236}">
                <a16:creationId xmlns:a16="http://schemas.microsoft.com/office/drawing/2014/main" id="{01331F17-3D8F-4FD4-9697-378E993EC597}"/>
              </a:ext>
            </a:extLst>
          </p:cNvPr>
          <p:cNvPicPr>
            <a:picLocks noChangeAspect="1"/>
          </p:cNvPicPr>
          <p:nvPr/>
        </p:nvPicPr>
        <p:blipFill>
          <a:blip r:embed="rId3"/>
          <a:stretch>
            <a:fillRect/>
          </a:stretch>
        </p:blipFill>
        <p:spPr>
          <a:xfrm>
            <a:off x="453887" y="990600"/>
            <a:ext cx="8153400" cy="4284503"/>
          </a:xfrm>
          <a:prstGeom prst="rect">
            <a:avLst/>
          </a:prstGeom>
        </p:spPr>
      </p:pic>
      <p:sp>
        <p:nvSpPr>
          <p:cNvPr id="7" name="Rectangle 6">
            <a:extLst>
              <a:ext uri="{FF2B5EF4-FFF2-40B4-BE49-F238E27FC236}">
                <a16:creationId xmlns:a16="http://schemas.microsoft.com/office/drawing/2014/main" id="{C9E2E3B7-DBC3-43A0-B6A7-E2B497C4AFF2}"/>
              </a:ext>
            </a:extLst>
          </p:cNvPr>
          <p:cNvSpPr/>
          <p:nvPr/>
        </p:nvSpPr>
        <p:spPr>
          <a:xfrm>
            <a:off x="415919" y="5352041"/>
            <a:ext cx="8309113" cy="646331"/>
          </a:xfrm>
          <a:prstGeom prst="rect">
            <a:avLst/>
          </a:prstGeom>
        </p:spPr>
        <p:txBody>
          <a:bodyPr wrap="square">
            <a:spAutoFit/>
          </a:bodyPr>
          <a:lstStyle/>
          <a:p>
            <a:pPr marL="0" indent="0" fontAlgn="ctr">
              <a:buNone/>
            </a:pPr>
            <a:r>
              <a:rPr lang="en-US" b="1" dirty="0"/>
              <a:t>Taping of Episode 2 postponed from 11/16/2020 due to COVID resurgence. Episode 1 can be streamed at:  </a:t>
            </a:r>
            <a:r>
              <a:rPr lang="en-US" b="1" dirty="0">
                <a:hlinkClick r:id="rId4"/>
              </a:rPr>
              <a:t>https://vimeo.com/444076673/d9edc587df</a:t>
            </a:r>
            <a:r>
              <a:rPr lang="en-US" b="1" dirty="0"/>
              <a:t> </a:t>
            </a:r>
            <a:endParaRPr lang="en-US" dirty="0"/>
          </a:p>
        </p:txBody>
      </p:sp>
    </p:spTree>
    <p:extLst>
      <p:ext uri="{BB962C8B-B14F-4D97-AF65-F5344CB8AC3E}">
        <p14:creationId xmlns:p14="http://schemas.microsoft.com/office/powerpoint/2010/main" val="27130411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17</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Interagency Health Reform Council</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Content Placeholder 5"/>
          <p:cNvSpPr>
            <a:spLocks noGrp="1"/>
          </p:cNvSpPr>
          <p:nvPr>
            <p:ph sz="quarter" idx="4294967295"/>
          </p:nvPr>
        </p:nvSpPr>
        <p:spPr>
          <a:xfrm>
            <a:off x="475752" y="1066800"/>
            <a:ext cx="8134847" cy="5029200"/>
          </a:xfrm>
          <a:prstGeom prst="rect">
            <a:avLst/>
          </a:prstGeom>
        </p:spPr>
        <p:txBody>
          <a:bodyPr/>
          <a:lstStyle/>
          <a:p>
            <a:pPr marL="0" indent="0" fontAlgn="ctr">
              <a:buNone/>
            </a:pPr>
            <a:r>
              <a:rPr lang="en-US" sz="1900" b="1" dirty="0"/>
              <a:t>Purpose: </a:t>
            </a:r>
            <a:r>
              <a:rPr lang="en-US" sz="1900" dirty="0"/>
              <a:t>The IHRC will evaluate the potential alignment of Commonwealth health care payment and delivery systems to provide efficient, whole-person health care that also contains costs, reduces disparities, and achieves better health outcomes for Pennsylvanians.</a:t>
            </a:r>
          </a:p>
          <a:p>
            <a:pPr marL="0" indent="0" fontAlgn="ctr">
              <a:buNone/>
            </a:pPr>
            <a:r>
              <a:rPr lang="en-US" sz="1900" b="1" dirty="0"/>
              <a:t>Responsibilities: </a:t>
            </a:r>
            <a:r>
              <a:rPr lang="en-US" sz="1900" dirty="0"/>
              <a:t>Evaluate and recommend policies to align and integrate Commonwealth programs and activities related to health and health care.</a:t>
            </a:r>
          </a:p>
          <a:p>
            <a:pPr marL="0" indent="0" fontAlgn="ctr">
              <a:buNone/>
            </a:pPr>
            <a:r>
              <a:rPr lang="en-US" sz="1900" b="1" dirty="0"/>
              <a:t>Deliverable: </a:t>
            </a:r>
            <a:r>
              <a:rPr lang="en-US" sz="1900" dirty="0"/>
              <a:t>The IHRC shall submit a report to the Governor no later than December 31, 2020, that includes proposals for the development and implementation of health care reform and identifies all policy and legislative changes needed to effectuate the Council’s proposals.</a:t>
            </a:r>
          </a:p>
          <a:p>
            <a:pPr marL="0" indent="0" fontAlgn="ctr">
              <a:buNone/>
            </a:pPr>
            <a:endParaRPr lang="en-US" sz="1900" b="1" dirty="0"/>
          </a:p>
          <a:p>
            <a:pPr marL="0" indent="0" fontAlgn="ctr">
              <a:buNone/>
            </a:pPr>
            <a:r>
              <a:rPr lang="en-US" sz="1900" dirty="0"/>
              <a:t>PA eHealth is leading the </a:t>
            </a:r>
            <a:r>
              <a:rPr lang="en-US" sz="1900" b="1" dirty="0"/>
              <a:t>Leverage Health Information Exchange (HIE) Workstream Support Team</a:t>
            </a:r>
            <a:r>
              <a:rPr lang="en-US" sz="1900" dirty="0"/>
              <a:t>, which includes members from the Department of Human Services, Aging, Drug and Alcohol Programs, and the Office of Long-Term Living.</a:t>
            </a:r>
          </a:p>
          <a:p>
            <a:pPr marL="0" indent="0" fontAlgn="ctr">
              <a:buNone/>
            </a:pPr>
            <a:endParaRPr lang="en-US" sz="1900" b="1" dirty="0"/>
          </a:p>
        </p:txBody>
      </p:sp>
    </p:spTree>
    <p:extLst>
      <p:ext uri="{BB962C8B-B14F-4D97-AF65-F5344CB8AC3E}">
        <p14:creationId xmlns:p14="http://schemas.microsoft.com/office/powerpoint/2010/main" val="131614831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828801"/>
            <a:ext cx="7162800" cy="860425"/>
          </a:xfrm>
        </p:spPr>
        <p:txBody>
          <a:bodyPr anchor="t"/>
          <a:lstStyle/>
          <a:p>
            <a:r>
              <a:rPr lang="en-US" dirty="0">
                <a:latin typeface="Bookman Old Style"/>
              </a:rPr>
              <a:t>Allegheny County Health Department: </a:t>
            </a:r>
            <a:r>
              <a:rPr lang="en-US" dirty="0" err="1">
                <a:latin typeface="Bookman Old Style"/>
              </a:rPr>
              <a:t>ESPnet</a:t>
            </a:r>
            <a:r>
              <a:rPr lang="en-US" dirty="0">
                <a:latin typeface="Bookman Old Style"/>
              </a:rPr>
              <a:t> Updates &amp; Chronic Conditions Among Medicaid Recipients</a:t>
            </a:r>
            <a:endParaRPr lang="en-US" dirty="0"/>
          </a:p>
        </p:txBody>
      </p:sp>
      <p:sp>
        <p:nvSpPr>
          <p:cNvPr id="3" name="Subtitle 2"/>
          <p:cNvSpPr>
            <a:spLocks noGrp="1"/>
          </p:cNvSpPr>
          <p:nvPr>
            <p:ph type="subTitle" idx="1"/>
          </p:nvPr>
        </p:nvSpPr>
        <p:spPr>
          <a:xfrm>
            <a:off x="1295400" y="3657600"/>
            <a:ext cx="6553200" cy="762000"/>
          </a:xfrm>
        </p:spPr>
        <p:txBody>
          <a:bodyPr anchor="t"/>
          <a:lstStyle/>
          <a:p>
            <a:r>
              <a:rPr lang="en-US" dirty="0">
                <a:cs typeface="Calibri"/>
              </a:rPr>
              <a:t>Pennsylvania eHealth Partnership Advisory Board Meeting</a:t>
            </a:r>
          </a:p>
          <a:p>
            <a:r>
              <a:rPr lang="en-US" dirty="0">
                <a:cs typeface="Calibri"/>
              </a:rPr>
              <a:t>LuAnn Brink, PhD, Chief Epidemiologist and Deputy Director</a:t>
            </a:r>
          </a:p>
          <a:p>
            <a:r>
              <a:rPr lang="en-US" dirty="0">
                <a:cs typeface="Calibri"/>
              </a:rPr>
              <a:t>Lynda Jones, MPH, Epidemiologist</a:t>
            </a:r>
          </a:p>
          <a:p>
            <a:r>
              <a:rPr lang="en-US" dirty="0">
                <a:cs typeface="Calibri"/>
              </a:rPr>
              <a:t>November 13, 2020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447800"/>
            <a:ext cx="9144000" cy="476250"/>
          </a:xfrm>
        </p:spPr>
        <p:txBody>
          <a:bodyPr/>
          <a:lstStyle/>
          <a:p>
            <a:pPr algn="ctr"/>
            <a:r>
              <a:rPr lang="en-US" sz="3600" dirty="0"/>
              <a:t>Allegheny County, PA</a:t>
            </a:r>
          </a:p>
        </p:txBody>
      </p:sp>
      <p:pic>
        <p:nvPicPr>
          <p:cNvPr id="4" name="Picture 3">
            <a:extLst>
              <a:ext uri="{FF2B5EF4-FFF2-40B4-BE49-F238E27FC236}">
                <a16:creationId xmlns:a16="http://schemas.microsoft.com/office/drawing/2014/main" id="{BBA6DFE6-8CAB-4DE2-80AC-064750D4C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09800"/>
            <a:ext cx="4610100" cy="3562350"/>
          </a:xfrm>
          <a:prstGeom prst="rect">
            <a:avLst/>
          </a:prstGeom>
        </p:spPr>
      </p:pic>
      <p:sp>
        <p:nvSpPr>
          <p:cNvPr id="5" name="TextBox 4">
            <a:extLst>
              <a:ext uri="{FF2B5EF4-FFF2-40B4-BE49-F238E27FC236}">
                <a16:creationId xmlns:a16="http://schemas.microsoft.com/office/drawing/2014/main" id="{AF842870-CA7F-4401-9B2D-9DAE2A2AFEBA}"/>
              </a:ext>
            </a:extLst>
          </p:cNvPr>
          <p:cNvSpPr txBox="1"/>
          <p:nvPr/>
        </p:nvSpPr>
        <p:spPr>
          <a:xfrm>
            <a:off x="4141694" y="2209800"/>
            <a:ext cx="4800600" cy="369332"/>
          </a:xfrm>
          <a:prstGeom prst="rect">
            <a:avLst/>
          </a:prstGeom>
          <a:noFill/>
        </p:spPr>
        <p:txBody>
          <a:bodyPr wrap="square" rtlCol="0">
            <a:spAutoFit/>
          </a:bodyPr>
          <a:lstStyle/>
          <a:p>
            <a:pPr>
              <a:spcBef>
                <a:spcPts val="50"/>
              </a:spcBef>
              <a:spcAft>
                <a:spcPts val="100"/>
              </a:spcAft>
            </a:pPr>
            <a:r>
              <a:rPr lang="en-US" dirty="0">
                <a:solidFill>
                  <a:srgbClr val="000000"/>
                </a:solidFill>
                <a:ea typeface="+mn-ea"/>
                <a:cs typeface="+mn-cs"/>
              </a:rPr>
              <a:t>130 municipalities with &gt; 1.2 million residents</a:t>
            </a:r>
          </a:p>
        </p:txBody>
      </p:sp>
      <p:graphicFrame>
        <p:nvGraphicFramePr>
          <p:cNvPr id="2" name="Table 1">
            <a:extLst>
              <a:ext uri="{FF2B5EF4-FFF2-40B4-BE49-F238E27FC236}">
                <a16:creationId xmlns:a16="http://schemas.microsoft.com/office/drawing/2014/main" id="{2B0DE41F-B8FB-44ED-9018-C23172D21A5C}"/>
              </a:ext>
            </a:extLst>
          </p:cNvPr>
          <p:cNvGraphicFramePr>
            <a:graphicFrameLocks noGrp="1"/>
          </p:cNvGraphicFramePr>
          <p:nvPr/>
        </p:nvGraphicFramePr>
        <p:xfrm>
          <a:off x="4598894" y="2743200"/>
          <a:ext cx="3886200" cy="2377440"/>
        </p:xfrm>
        <a:graphic>
          <a:graphicData uri="http://schemas.openxmlformats.org/drawingml/2006/table">
            <a:tbl>
              <a:tblPr firstRow="1" bandRow="1">
                <a:tableStyleId>{69C7853C-536D-4A76-A0AE-DD22124D55A5}</a:tableStyleId>
              </a:tblPr>
              <a:tblGrid>
                <a:gridCol w="1981199">
                  <a:extLst>
                    <a:ext uri="{9D8B030D-6E8A-4147-A177-3AD203B41FA5}">
                      <a16:colId xmlns:a16="http://schemas.microsoft.com/office/drawing/2014/main" val="3195797134"/>
                    </a:ext>
                  </a:extLst>
                </a:gridCol>
                <a:gridCol w="914400">
                  <a:extLst>
                    <a:ext uri="{9D8B030D-6E8A-4147-A177-3AD203B41FA5}">
                      <a16:colId xmlns:a16="http://schemas.microsoft.com/office/drawing/2014/main" val="475976023"/>
                    </a:ext>
                  </a:extLst>
                </a:gridCol>
                <a:gridCol w="990601">
                  <a:extLst>
                    <a:ext uri="{9D8B030D-6E8A-4147-A177-3AD203B41FA5}">
                      <a16:colId xmlns:a16="http://schemas.microsoft.com/office/drawing/2014/main" val="1733868260"/>
                    </a:ext>
                  </a:extLst>
                </a:gridCol>
              </a:tblGrid>
              <a:tr h="306694">
                <a:tc>
                  <a:txBody>
                    <a:bodyPr/>
                    <a:lstStyle/>
                    <a:p>
                      <a:r>
                        <a:rPr lang="en-US" sz="1200" dirty="0">
                          <a:solidFill>
                            <a:schemeClr val="tx1"/>
                          </a:solidFill>
                        </a:rPr>
                        <a:t>Characteristic</a:t>
                      </a:r>
                    </a:p>
                  </a:txBody>
                  <a:tcPr/>
                </a:tc>
                <a:tc>
                  <a:txBody>
                    <a:bodyPr/>
                    <a:lstStyle/>
                    <a:p>
                      <a:r>
                        <a:rPr lang="en-US" sz="1200" dirty="0">
                          <a:solidFill>
                            <a:schemeClr val="tx1"/>
                          </a:solidFill>
                        </a:rPr>
                        <a:t>Allegheny County</a:t>
                      </a:r>
                    </a:p>
                  </a:txBody>
                  <a:tcPr/>
                </a:tc>
                <a:tc>
                  <a:txBody>
                    <a:bodyPr/>
                    <a:lstStyle/>
                    <a:p>
                      <a:r>
                        <a:rPr lang="en-US" sz="1200" dirty="0">
                          <a:solidFill>
                            <a:schemeClr val="tx1"/>
                          </a:solidFill>
                        </a:rPr>
                        <a:t>United States</a:t>
                      </a:r>
                    </a:p>
                  </a:txBody>
                  <a:tcPr/>
                </a:tc>
                <a:extLst>
                  <a:ext uri="{0D108BD9-81ED-4DB2-BD59-A6C34878D82A}">
                    <a16:rowId xmlns:a16="http://schemas.microsoft.com/office/drawing/2014/main" val="2176830232"/>
                  </a:ext>
                </a:extLst>
              </a:tr>
              <a:tr h="250263">
                <a:tc>
                  <a:txBody>
                    <a:bodyPr/>
                    <a:lstStyle/>
                    <a:p>
                      <a:r>
                        <a:rPr lang="en-US" sz="1200" dirty="0"/>
                        <a:t>White</a:t>
                      </a:r>
                    </a:p>
                  </a:txBody>
                  <a:tcPr/>
                </a:tc>
                <a:tc>
                  <a:txBody>
                    <a:bodyPr/>
                    <a:lstStyle/>
                    <a:p>
                      <a:r>
                        <a:rPr lang="en-US" sz="1200" dirty="0"/>
                        <a:t>80%</a:t>
                      </a:r>
                    </a:p>
                  </a:txBody>
                  <a:tcPr/>
                </a:tc>
                <a:tc>
                  <a:txBody>
                    <a:bodyPr/>
                    <a:lstStyle/>
                    <a:p>
                      <a:r>
                        <a:rPr lang="en-US" sz="1200" dirty="0"/>
                        <a:t>77%</a:t>
                      </a:r>
                    </a:p>
                  </a:txBody>
                  <a:tcPr/>
                </a:tc>
                <a:extLst>
                  <a:ext uri="{0D108BD9-81ED-4DB2-BD59-A6C34878D82A}">
                    <a16:rowId xmlns:a16="http://schemas.microsoft.com/office/drawing/2014/main" val="582324431"/>
                  </a:ext>
                </a:extLst>
              </a:tr>
              <a:tr h="250263">
                <a:tc>
                  <a:txBody>
                    <a:bodyPr/>
                    <a:lstStyle/>
                    <a:p>
                      <a:pPr algn="l"/>
                      <a:r>
                        <a:rPr lang="en-US" sz="1200" dirty="0"/>
                        <a:t>Black</a:t>
                      </a:r>
                    </a:p>
                  </a:txBody>
                  <a:tcPr/>
                </a:tc>
                <a:tc>
                  <a:txBody>
                    <a:bodyPr/>
                    <a:lstStyle/>
                    <a:p>
                      <a:r>
                        <a:rPr lang="en-US" sz="1200" dirty="0"/>
                        <a:t>13%</a:t>
                      </a:r>
                    </a:p>
                  </a:txBody>
                  <a:tcPr/>
                </a:tc>
                <a:tc>
                  <a:txBody>
                    <a:bodyPr/>
                    <a:lstStyle/>
                    <a:p>
                      <a:r>
                        <a:rPr lang="en-US" sz="1200" dirty="0"/>
                        <a:t>13%</a:t>
                      </a:r>
                    </a:p>
                  </a:txBody>
                  <a:tcPr/>
                </a:tc>
                <a:extLst>
                  <a:ext uri="{0D108BD9-81ED-4DB2-BD59-A6C34878D82A}">
                    <a16:rowId xmlns:a16="http://schemas.microsoft.com/office/drawing/2014/main" val="505184171"/>
                  </a:ext>
                </a:extLst>
              </a:tr>
              <a:tr h="250263">
                <a:tc>
                  <a:txBody>
                    <a:bodyPr/>
                    <a:lstStyle/>
                    <a:p>
                      <a:pPr algn="l"/>
                      <a:r>
                        <a:rPr lang="en-US" sz="1200" dirty="0"/>
                        <a:t>Hispanic</a:t>
                      </a:r>
                    </a:p>
                  </a:txBody>
                  <a:tcPr/>
                </a:tc>
                <a:tc>
                  <a:txBody>
                    <a:bodyPr/>
                    <a:lstStyle/>
                    <a:p>
                      <a:r>
                        <a:rPr lang="en-US" sz="1200" dirty="0"/>
                        <a:t>2%</a:t>
                      </a:r>
                    </a:p>
                  </a:txBody>
                  <a:tcPr/>
                </a:tc>
                <a:tc>
                  <a:txBody>
                    <a:bodyPr/>
                    <a:lstStyle/>
                    <a:p>
                      <a:r>
                        <a:rPr lang="en-US" sz="1200" dirty="0"/>
                        <a:t>18%</a:t>
                      </a:r>
                    </a:p>
                  </a:txBody>
                  <a:tcPr/>
                </a:tc>
                <a:extLst>
                  <a:ext uri="{0D108BD9-81ED-4DB2-BD59-A6C34878D82A}">
                    <a16:rowId xmlns:a16="http://schemas.microsoft.com/office/drawing/2014/main" val="450912202"/>
                  </a:ext>
                </a:extLst>
              </a:tr>
              <a:tr h="250263">
                <a:tc>
                  <a:txBody>
                    <a:bodyPr/>
                    <a:lstStyle/>
                    <a:p>
                      <a:pPr algn="l"/>
                      <a:r>
                        <a:rPr lang="en-US" sz="1200" dirty="0"/>
                        <a:t>Foreign Born</a:t>
                      </a:r>
                    </a:p>
                  </a:txBody>
                  <a:tcPr/>
                </a:tc>
                <a:tc>
                  <a:txBody>
                    <a:bodyPr/>
                    <a:lstStyle/>
                    <a:p>
                      <a:r>
                        <a:rPr lang="en-US" sz="1200" dirty="0"/>
                        <a:t>6%</a:t>
                      </a:r>
                    </a:p>
                  </a:txBody>
                  <a:tcPr/>
                </a:tc>
                <a:tc>
                  <a:txBody>
                    <a:bodyPr/>
                    <a:lstStyle/>
                    <a:p>
                      <a:r>
                        <a:rPr lang="en-US" sz="1200" dirty="0"/>
                        <a:t>14%</a:t>
                      </a:r>
                    </a:p>
                  </a:txBody>
                  <a:tcPr/>
                </a:tc>
                <a:extLst>
                  <a:ext uri="{0D108BD9-81ED-4DB2-BD59-A6C34878D82A}">
                    <a16:rowId xmlns:a16="http://schemas.microsoft.com/office/drawing/2014/main" val="2279389910"/>
                  </a:ext>
                </a:extLst>
              </a:tr>
              <a:tr h="250263">
                <a:tc>
                  <a:txBody>
                    <a:bodyPr/>
                    <a:lstStyle/>
                    <a:p>
                      <a:pPr algn="l"/>
                      <a:r>
                        <a:rPr lang="en-US" sz="1200" dirty="0"/>
                        <a:t>Age 65+</a:t>
                      </a:r>
                    </a:p>
                  </a:txBody>
                  <a:tcPr/>
                </a:tc>
                <a:tc>
                  <a:txBody>
                    <a:bodyPr/>
                    <a:lstStyle/>
                    <a:p>
                      <a:r>
                        <a:rPr lang="en-US" sz="1200" dirty="0"/>
                        <a:t>19%</a:t>
                      </a:r>
                    </a:p>
                  </a:txBody>
                  <a:tcPr/>
                </a:tc>
                <a:tc>
                  <a:txBody>
                    <a:bodyPr/>
                    <a:lstStyle/>
                    <a:p>
                      <a:r>
                        <a:rPr lang="en-US" sz="1200" dirty="0"/>
                        <a:t>16%</a:t>
                      </a:r>
                    </a:p>
                  </a:txBody>
                  <a:tcPr/>
                </a:tc>
                <a:extLst>
                  <a:ext uri="{0D108BD9-81ED-4DB2-BD59-A6C34878D82A}">
                    <a16:rowId xmlns:a16="http://schemas.microsoft.com/office/drawing/2014/main" val="1444339640"/>
                  </a:ext>
                </a:extLst>
              </a:tr>
              <a:tr h="250263">
                <a:tc>
                  <a:txBody>
                    <a:bodyPr/>
                    <a:lstStyle/>
                    <a:p>
                      <a:pPr algn="l"/>
                      <a:r>
                        <a:rPr lang="en-US" sz="1200" dirty="0"/>
                        <a:t>Percent Poverty</a:t>
                      </a:r>
                    </a:p>
                  </a:txBody>
                  <a:tcPr/>
                </a:tc>
                <a:tc>
                  <a:txBody>
                    <a:bodyPr/>
                    <a:lstStyle/>
                    <a:p>
                      <a:r>
                        <a:rPr lang="en-US" sz="1200" dirty="0"/>
                        <a:t>12%</a:t>
                      </a:r>
                    </a:p>
                  </a:txBody>
                  <a:tcPr/>
                </a:tc>
                <a:tc>
                  <a:txBody>
                    <a:bodyPr/>
                    <a:lstStyle/>
                    <a:p>
                      <a:r>
                        <a:rPr lang="en-US" sz="1200" dirty="0"/>
                        <a:t>13%</a:t>
                      </a:r>
                    </a:p>
                  </a:txBody>
                  <a:tcPr/>
                </a:tc>
                <a:extLst>
                  <a:ext uri="{0D108BD9-81ED-4DB2-BD59-A6C34878D82A}">
                    <a16:rowId xmlns:a16="http://schemas.microsoft.com/office/drawing/2014/main" val="203738816"/>
                  </a:ext>
                </a:extLst>
              </a:tr>
              <a:tr h="250263">
                <a:tc>
                  <a:txBody>
                    <a:bodyPr/>
                    <a:lstStyle/>
                    <a:p>
                      <a:pPr algn="l"/>
                      <a:r>
                        <a:rPr lang="en-US" sz="1200" dirty="0"/>
                        <a:t>Insured (19-64)</a:t>
                      </a:r>
                    </a:p>
                  </a:txBody>
                  <a:tcPr/>
                </a:tc>
                <a:tc>
                  <a:txBody>
                    <a:bodyPr/>
                    <a:lstStyle/>
                    <a:p>
                      <a:r>
                        <a:rPr lang="en-US" sz="1200" dirty="0"/>
                        <a:t>95%</a:t>
                      </a:r>
                    </a:p>
                  </a:txBody>
                  <a:tcPr/>
                </a:tc>
                <a:tc>
                  <a:txBody>
                    <a:bodyPr/>
                    <a:lstStyle/>
                    <a:p>
                      <a:r>
                        <a:rPr lang="en-US" sz="1200" dirty="0"/>
                        <a:t>88%</a:t>
                      </a:r>
                    </a:p>
                  </a:txBody>
                  <a:tcPr/>
                </a:tc>
                <a:extLst>
                  <a:ext uri="{0D108BD9-81ED-4DB2-BD59-A6C34878D82A}">
                    <a16:rowId xmlns:a16="http://schemas.microsoft.com/office/drawing/2014/main" val="3788903876"/>
                  </a:ext>
                </a:extLst>
              </a:tr>
            </a:tbl>
          </a:graphicData>
        </a:graphic>
      </p:graphicFrame>
      <p:sp>
        <p:nvSpPr>
          <p:cNvPr id="6" name="TextBox 5">
            <a:extLst>
              <a:ext uri="{FF2B5EF4-FFF2-40B4-BE49-F238E27FC236}">
                <a16:creationId xmlns:a16="http://schemas.microsoft.com/office/drawing/2014/main" id="{5E1C7359-D1A8-454F-AB71-763A0EB3CC7B}"/>
              </a:ext>
            </a:extLst>
          </p:cNvPr>
          <p:cNvSpPr txBox="1"/>
          <p:nvPr/>
        </p:nvSpPr>
        <p:spPr>
          <a:xfrm>
            <a:off x="4598894" y="5123229"/>
            <a:ext cx="3886200" cy="215444"/>
          </a:xfrm>
          <a:prstGeom prst="rect">
            <a:avLst/>
          </a:prstGeom>
          <a:noFill/>
        </p:spPr>
        <p:txBody>
          <a:bodyPr wrap="square" rtlCol="0">
            <a:spAutoFit/>
          </a:bodyPr>
          <a:lstStyle/>
          <a:p>
            <a:pPr algn="ctr"/>
            <a:r>
              <a:rPr lang="en-US" sz="800" dirty="0">
                <a:solidFill>
                  <a:srgbClr val="000000"/>
                </a:solidFill>
                <a:ea typeface="+mn-ea"/>
                <a:cs typeface="+mn-cs"/>
              </a:rPr>
              <a:t>Data Source: American Community Survey, 2018 1-year and 5-year estimates</a:t>
            </a:r>
          </a:p>
        </p:txBody>
      </p:sp>
    </p:spTree>
    <p:extLst>
      <p:ext uri="{BB962C8B-B14F-4D97-AF65-F5344CB8AC3E}">
        <p14:creationId xmlns:p14="http://schemas.microsoft.com/office/powerpoint/2010/main" val="35032932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C350DE-62C3-410E-998B-75D91612EA81}" type="slidenum">
              <a:rPr lang="en-US" smtClean="0">
                <a:solidFill>
                  <a:prstClr val="black">
                    <a:tint val="75000"/>
                  </a:prstClr>
                </a:solidFill>
              </a:rPr>
              <a:pPr/>
              <a:t>2</a:t>
            </a:fld>
            <a:endParaRPr lang="en-US" dirty="0">
              <a:solidFill>
                <a:prstClr val="black">
                  <a:tint val="75000"/>
                </a:prstClr>
              </a:solidFill>
            </a:endParaRPr>
          </a:p>
        </p:txBody>
      </p:sp>
      <p:sp>
        <p:nvSpPr>
          <p:cNvPr id="5" name="Rectangle 2"/>
          <p:cNvSpPr txBox="1">
            <a:spLocks noChangeArrowheads="1"/>
          </p:cNvSpPr>
          <p:nvPr/>
        </p:nvSpPr>
        <p:spPr bwMode="auto">
          <a:xfrm>
            <a:off x="752856" y="304800"/>
            <a:ext cx="76200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Agenda</a:t>
            </a:r>
          </a:p>
        </p:txBody>
      </p:sp>
      <p:sp>
        <p:nvSpPr>
          <p:cNvPr id="6" name="Title 1"/>
          <p:cNvSpPr txBox="1">
            <a:spLocks/>
          </p:cNvSpPr>
          <p:nvPr/>
        </p:nvSpPr>
        <p:spPr bwMode="auto">
          <a:xfrm>
            <a:off x="433578" y="1022350"/>
            <a:ext cx="8258556" cy="5334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fontAlgn="base">
              <a:spcAft>
                <a:spcPts val="600"/>
              </a:spcAft>
            </a:pPr>
            <a:r>
              <a:rPr lang="en-US" sz="2000" dirty="0">
                <a:solidFill>
                  <a:prstClr val="black"/>
                </a:solidFill>
                <a:latin typeface="+mn-lt"/>
                <a:ea typeface="Verdana" panose="020B0604030504040204" pitchFamily="34" charset="0"/>
                <a:cs typeface="Verdana" panose="020B0604030504040204" pitchFamily="34" charset="0"/>
              </a:rPr>
              <a:t>10 a.m.	Welcome and Introductions</a:t>
            </a:r>
          </a:p>
          <a:p>
            <a:pPr fontAlgn="base">
              <a:spcAft>
                <a:spcPts val="600"/>
              </a:spcAft>
            </a:pPr>
            <a:r>
              <a:rPr lang="en-US" sz="2000" dirty="0">
                <a:solidFill>
                  <a:prstClr val="black"/>
                </a:solidFill>
                <a:latin typeface="+mn-lt"/>
                <a:ea typeface="Verdana" panose="020B0604030504040204" pitchFamily="34" charset="0"/>
                <a:cs typeface="Verdana" panose="020B0604030504040204" pitchFamily="34" charset="0"/>
              </a:rPr>
              <a:t>10:05 	Minutes of August 14, 2020 Meeting</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10:10	PA eHealth Partnership Program Updates </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10:25	Learnings from Allegheny County Population Health Analysis of</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	Resident EHR Data</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10:55	COVID-19 Public Health Emergency </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11:15	HIE Trust Community Committee Updates</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11:25	Mount Nittany Exchange Overview </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11:40	PA eHealth Draft Annual Report</a:t>
            </a:r>
          </a:p>
          <a:p>
            <a:pPr>
              <a:spcAft>
                <a:spcPts val="600"/>
              </a:spcAft>
            </a:pPr>
            <a:r>
              <a:rPr lang="en-US" sz="2000" dirty="0">
                <a:solidFill>
                  <a:prstClr val="black"/>
                </a:solidFill>
                <a:latin typeface="+mn-lt"/>
                <a:ea typeface="Verdana" panose="020B0604030504040204" pitchFamily="34" charset="0"/>
                <a:cs typeface="Verdana" panose="020B0604030504040204" pitchFamily="34" charset="0"/>
              </a:rPr>
              <a:t>11:50	Vice Chair Election</a:t>
            </a:r>
          </a:p>
          <a:p>
            <a:pPr fontAlgn="base">
              <a:spcAft>
                <a:spcPts val="600"/>
              </a:spcAft>
            </a:pPr>
            <a:r>
              <a:rPr lang="en-US" sz="2000" dirty="0">
                <a:solidFill>
                  <a:prstClr val="black"/>
                </a:solidFill>
                <a:latin typeface="+mn-lt"/>
                <a:ea typeface="Verdana" panose="020B0604030504040204" pitchFamily="34" charset="0"/>
                <a:cs typeface="Verdana" panose="020B0604030504040204" pitchFamily="34" charset="0"/>
              </a:rPr>
              <a:t>11:55 	Public Comment</a:t>
            </a:r>
          </a:p>
          <a:p>
            <a:pPr fontAlgn="base">
              <a:spcAft>
                <a:spcPts val="600"/>
              </a:spcAft>
            </a:pPr>
            <a:r>
              <a:rPr lang="en-US" sz="2000" dirty="0">
                <a:solidFill>
                  <a:prstClr val="black"/>
                </a:solidFill>
                <a:latin typeface="+mn-lt"/>
                <a:ea typeface="Verdana" panose="020B0604030504040204" pitchFamily="34" charset="0"/>
                <a:cs typeface="Verdana" panose="020B0604030504040204" pitchFamily="34" charset="0"/>
              </a:rPr>
              <a:t>12 p.m.	Adjournment</a:t>
            </a:r>
          </a:p>
          <a:p>
            <a:pPr fontAlgn="base">
              <a:spcAft>
                <a:spcPts val="600"/>
              </a:spcAft>
            </a:pPr>
            <a:endParaRPr lang="en-US" sz="2000" dirty="0">
              <a:solidFill>
                <a:prstClr val="black"/>
              </a:solidFill>
              <a:latin typeface="+mn-lt"/>
              <a:ea typeface="Verdana" panose="020B0604030504040204" pitchFamily="34" charset="0"/>
              <a:cs typeface="Verdana" panose="020B0604030504040204" pitchFamily="34" charset="0"/>
            </a:endParaRPr>
          </a:p>
          <a:p>
            <a:pPr fontAlgn="base">
              <a:spcAft>
                <a:spcPts val="600"/>
              </a:spcAft>
            </a:pPr>
            <a:r>
              <a:rPr lang="en-US" sz="2000" dirty="0">
                <a:solidFill>
                  <a:prstClr val="black"/>
                </a:solidFill>
                <a:latin typeface="+mn-lt"/>
                <a:ea typeface="Verdana" panose="020B0604030504040204" pitchFamily="34" charset="0"/>
                <a:cs typeface="Verdana" panose="020B0604030504040204" pitchFamily="34" charset="0"/>
              </a:rPr>
              <a:t>2021 Meeting Dates</a:t>
            </a:r>
          </a:p>
        </p:txBody>
      </p:sp>
      <p:pic>
        <p:nvPicPr>
          <p:cNvPr id="8" name="Picture 4" descr="C:\Users\kelthompso\AppData\Local\Microsoft\Windows\Temporary Internet Files\Content.IE5\G9MGI8F6\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65443"/>
            <a:ext cx="2742972" cy="274297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a:solidFill>
                  <a:prstClr val="black"/>
                </a:solidFill>
              </a:rPr>
              <a:t>November 13, 2020</a:t>
            </a:r>
          </a:p>
        </p:txBody>
      </p:sp>
    </p:spTree>
    <p:extLst>
      <p:ext uri="{BB962C8B-B14F-4D97-AF65-F5344CB8AC3E}">
        <p14:creationId xmlns:p14="http://schemas.microsoft.com/office/powerpoint/2010/main" val="400153994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067800" cy="895093"/>
          </a:xfrm>
        </p:spPr>
        <p:txBody>
          <a:bodyPr>
            <a:noAutofit/>
          </a:bodyPr>
          <a:lstStyle/>
          <a:p>
            <a:r>
              <a:rPr lang="en-US" sz="2800" dirty="0"/>
              <a:t>Chronic Diseases and Associated Risk Factors, 2016; Survey Data</a:t>
            </a:r>
          </a:p>
        </p:txBody>
      </p:sp>
      <p:sp>
        <p:nvSpPr>
          <p:cNvPr id="4" name="TextBox 3">
            <a:extLst>
              <a:ext uri="{FF2B5EF4-FFF2-40B4-BE49-F238E27FC236}">
                <a16:creationId xmlns:a16="http://schemas.microsoft.com/office/drawing/2014/main" id="{2DC4F872-1CF6-4520-903B-11317F19DBF3}"/>
              </a:ext>
            </a:extLst>
          </p:cNvPr>
          <p:cNvSpPr txBox="1"/>
          <p:nvPr/>
        </p:nvSpPr>
        <p:spPr>
          <a:xfrm>
            <a:off x="0" y="5793002"/>
            <a:ext cx="4000500" cy="207749"/>
          </a:xfrm>
          <a:prstGeom prst="rect">
            <a:avLst/>
          </a:prstGeom>
          <a:noFill/>
        </p:spPr>
        <p:txBody>
          <a:bodyPr wrap="square" rtlCol="0">
            <a:spAutoFit/>
          </a:bodyPr>
          <a:lstStyle/>
          <a:p>
            <a:pPr defTabSz="685800" fontAlgn="auto">
              <a:spcBef>
                <a:spcPts val="0"/>
              </a:spcBef>
              <a:spcAft>
                <a:spcPts val="0"/>
              </a:spcAft>
            </a:pPr>
            <a:r>
              <a:rPr lang="en-US" sz="750" dirty="0">
                <a:solidFill>
                  <a:prstClr val="black"/>
                </a:solidFill>
                <a:latin typeface="Trebuchet MS"/>
                <a:ea typeface="+mn-ea"/>
                <a:cs typeface="+mn-cs"/>
              </a:rPr>
              <a:t>Source: Allegheny County Health Survey (ACHS), BRFSS retrieved from EDDIE and CDC</a:t>
            </a:r>
          </a:p>
        </p:txBody>
      </p:sp>
      <p:sp>
        <p:nvSpPr>
          <p:cNvPr id="6" name="TextBox 5">
            <a:extLst>
              <a:ext uri="{FF2B5EF4-FFF2-40B4-BE49-F238E27FC236}">
                <a16:creationId xmlns:a16="http://schemas.microsoft.com/office/drawing/2014/main" id="{D894C0C7-FF68-479D-9CD4-9EEDE308E240}"/>
              </a:ext>
            </a:extLst>
          </p:cNvPr>
          <p:cNvSpPr txBox="1"/>
          <p:nvPr/>
        </p:nvSpPr>
        <p:spPr>
          <a:xfrm>
            <a:off x="-17929" y="5612687"/>
            <a:ext cx="4000500" cy="207749"/>
          </a:xfrm>
          <a:prstGeom prst="rect">
            <a:avLst/>
          </a:prstGeom>
          <a:noFill/>
        </p:spPr>
        <p:txBody>
          <a:bodyPr wrap="square" rtlCol="0">
            <a:spAutoFit/>
          </a:bodyPr>
          <a:lstStyle/>
          <a:p>
            <a:pPr defTabSz="685800" fontAlgn="auto">
              <a:spcBef>
                <a:spcPts val="0"/>
              </a:spcBef>
              <a:spcAft>
                <a:spcPts val="0"/>
              </a:spcAft>
            </a:pPr>
            <a:r>
              <a:rPr lang="en-US" sz="750" dirty="0">
                <a:solidFill>
                  <a:prstClr val="black"/>
                </a:solidFill>
                <a:latin typeface="Trebuchet MS"/>
                <a:ea typeface="+mn-ea"/>
                <a:cs typeface="+mn-cs"/>
              </a:rPr>
              <a:t>*2015-2016 data</a:t>
            </a:r>
          </a:p>
        </p:txBody>
      </p:sp>
      <p:graphicFrame>
        <p:nvGraphicFramePr>
          <p:cNvPr id="7" name="Chart 6">
            <a:extLst>
              <a:ext uri="{FF2B5EF4-FFF2-40B4-BE49-F238E27FC236}">
                <a16:creationId xmlns:a16="http://schemas.microsoft.com/office/drawing/2014/main" id="{6BB88F81-2ED2-4022-9601-4D37D2547D04}"/>
              </a:ext>
            </a:extLst>
          </p:cNvPr>
          <p:cNvGraphicFramePr>
            <a:graphicFrameLocks/>
          </p:cNvGraphicFramePr>
          <p:nvPr/>
        </p:nvGraphicFramePr>
        <p:xfrm>
          <a:off x="1657350" y="2306716"/>
          <a:ext cx="5829300" cy="33789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835E9B-3A3D-40BB-9FFB-D91DACAED0B3}"/>
              </a:ext>
            </a:extLst>
          </p:cNvPr>
          <p:cNvSpPr txBox="1"/>
          <p:nvPr/>
        </p:nvSpPr>
        <p:spPr>
          <a:xfrm>
            <a:off x="3906371" y="5295665"/>
            <a:ext cx="76200" cy="276999"/>
          </a:xfrm>
          <a:prstGeom prst="rect">
            <a:avLst/>
          </a:prstGeom>
          <a:noFill/>
        </p:spPr>
        <p:txBody>
          <a:bodyPr wrap="square" rtlCol="0">
            <a:spAutoFit/>
          </a:bodyPr>
          <a:lstStyle/>
          <a:p>
            <a:r>
              <a:rPr lang="en-US" sz="1200" dirty="0">
                <a:solidFill>
                  <a:prstClr val="black"/>
                </a:solidFill>
                <a:ea typeface="+mn-ea"/>
                <a:cs typeface="+mn-cs"/>
              </a:rPr>
              <a:t>*</a:t>
            </a:r>
          </a:p>
        </p:txBody>
      </p:sp>
    </p:spTree>
    <p:extLst>
      <p:ext uri="{BB962C8B-B14F-4D97-AF65-F5344CB8AC3E}">
        <p14:creationId xmlns:p14="http://schemas.microsoft.com/office/powerpoint/2010/main" val="342943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background pattern&#10;&#10;Description automatically generated">
            <a:extLst>
              <a:ext uri="{FF2B5EF4-FFF2-40B4-BE49-F238E27FC236}">
                <a16:creationId xmlns:a16="http://schemas.microsoft.com/office/drawing/2014/main" id="{75594A61-C02F-41C1-B52C-27447D663A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8798" y="2021142"/>
            <a:ext cx="3946404" cy="3663950"/>
          </a:xfrm>
        </p:spPr>
      </p:pic>
      <p:sp>
        <p:nvSpPr>
          <p:cNvPr id="3" name="Title 2">
            <a:extLst>
              <a:ext uri="{FF2B5EF4-FFF2-40B4-BE49-F238E27FC236}">
                <a16:creationId xmlns:a16="http://schemas.microsoft.com/office/drawing/2014/main" id="{A71905B9-A7E2-4283-8F6D-0084084DBE5E}"/>
              </a:ext>
            </a:extLst>
          </p:cNvPr>
          <p:cNvSpPr>
            <a:spLocks noGrp="1"/>
          </p:cNvSpPr>
          <p:nvPr>
            <p:ph type="title"/>
          </p:nvPr>
        </p:nvSpPr>
        <p:spPr>
          <a:xfrm>
            <a:off x="447675" y="1400175"/>
            <a:ext cx="8467725" cy="476250"/>
          </a:xfrm>
        </p:spPr>
        <p:txBody>
          <a:bodyPr/>
          <a:lstStyle/>
          <a:p>
            <a:pPr algn="ctr"/>
            <a:r>
              <a:rPr lang="en-US" sz="2800" dirty="0">
                <a:solidFill>
                  <a:schemeClr val="tx2">
                    <a:lumMod val="75000"/>
                  </a:schemeClr>
                </a:solidFill>
              </a:rPr>
              <a:t>Public Health Chronic Disease Surveillance Data</a:t>
            </a:r>
          </a:p>
        </p:txBody>
      </p:sp>
      <p:sp>
        <p:nvSpPr>
          <p:cNvPr id="7" name="TextBox 6">
            <a:extLst>
              <a:ext uri="{FF2B5EF4-FFF2-40B4-BE49-F238E27FC236}">
                <a16:creationId xmlns:a16="http://schemas.microsoft.com/office/drawing/2014/main" id="{E55CA6E6-994A-460B-A4C5-994E529FC060}"/>
              </a:ext>
            </a:extLst>
          </p:cNvPr>
          <p:cNvSpPr txBox="1"/>
          <p:nvPr/>
        </p:nvSpPr>
        <p:spPr>
          <a:xfrm>
            <a:off x="5029200" y="2668428"/>
            <a:ext cx="1981200" cy="381000"/>
          </a:xfrm>
          <a:prstGeom prst="rect">
            <a:avLst/>
          </a:prstGeom>
          <a:noFill/>
        </p:spPr>
        <p:txBody>
          <a:bodyPr wrap="square" rtlCol="0">
            <a:spAutoFit/>
          </a:bodyPr>
          <a:lstStyle/>
          <a:p>
            <a:r>
              <a:rPr lang="en-US" dirty="0">
                <a:solidFill>
                  <a:prstClr val="black"/>
                </a:solidFill>
                <a:ea typeface="+mn-ea"/>
                <a:cs typeface="+mn-cs"/>
              </a:rPr>
              <a:t>deaths</a:t>
            </a:r>
          </a:p>
        </p:txBody>
      </p:sp>
      <p:sp>
        <p:nvSpPr>
          <p:cNvPr id="8" name="TextBox 7">
            <a:extLst>
              <a:ext uri="{FF2B5EF4-FFF2-40B4-BE49-F238E27FC236}">
                <a16:creationId xmlns:a16="http://schemas.microsoft.com/office/drawing/2014/main" id="{D41BBB77-EBD0-43C8-92FB-275250385347}"/>
              </a:ext>
            </a:extLst>
          </p:cNvPr>
          <p:cNvSpPr txBox="1"/>
          <p:nvPr/>
        </p:nvSpPr>
        <p:spPr>
          <a:xfrm>
            <a:off x="5410200" y="2983190"/>
            <a:ext cx="1828800" cy="369332"/>
          </a:xfrm>
          <a:prstGeom prst="rect">
            <a:avLst/>
          </a:prstGeom>
          <a:noFill/>
        </p:spPr>
        <p:txBody>
          <a:bodyPr wrap="square" rtlCol="0">
            <a:spAutoFit/>
          </a:bodyPr>
          <a:lstStyle/>
          <a:p>
            <a:r>
              <a:rPr lang="en-US" dirty="0">
                <a:solidFill>
                  <a:prstClr val="black"/>
                </a:solidFill>
                <a:ea typeface="+mn-ea"/>
                <a:cs typeface="+mn-cs"/>
              </a:rPr>
              <a:t>hospitalizations</a:t>
            </a:r>
          </a:p>
        </p:txBody>
      </p:sp>
      <p:sp>
        <p:nvSpPr>
          <p:cNvPr id="9" name="TextBox 8">
            <a:extLst>
              <a:ext uri="{FF2B5EF4-FFF2-40B4-BE49-F238E27FC236}">
                <a16:creationId xmlns:a16="http://schemas.microsoft.com/office/drawing/2014/main" id="{6F12A7BF-83BB-4743-826B-4B58688EB3C1}"/>
              </a:ext>
            </a:extLst>
          </p:cNvPr>
          <p:cNvSpPr txBox="1"/>
          <p:nvPr/>
        </p:nvSpPr>
        <p:spPr>
          <a:xfrm>
            <a:off x="5791200" y="3320813"/>
            <a:ext cx="1828800" cy="369332"/>
          </a:xfrm>
          <a:prstGeom prst="rect">
            <a:avLst/>
          </a:prstGeom>
          <a:noFill/>
        </p:spPr>
        <p:txBody>
          <a:bodyPr wrap="square" rtlCol="0">
            <a:spAutoFit/>
          </a:bodyPr>
          <a:lstStyle/>
          <a:p>
            <a:r>
              <a:rPr lang="en-US" dirty="0">
                <a:solidFill>
                  <a:prstClr val="black"/>
                </a:solidFill>
                <a:ea typeface="+mn-ea"/>
                <a:cs typeface="+mn-cs"/>
              </a:rPr>
              <a:t>ED visits</a:t>
            </a:r>
          </a:p>
        </p:txBody>
      </p:sp>
      <p:sp>
        <p:nvSpPr>
          <p:cNvPr id="10" name="TextBox 9">
            <a:extLst>
              <a:ext uri="{FF2B5EF4-FFF2-40B4-BE49-F238E27FC236}">
                <a16:creationId xmlns:a16="http://schemas.microsoft.com/office/drawing/2014/main" id="{57CC5F7F-47C9-4A5C-BB1D-2FE1E61D5B3E}"/>
              </a:ext>
            </a:extLst>
          </p:cNvPr>
          <p:cNvSpPr txBox="1"/>
          <p:nvPr/>
        </p:nvSpPr>
        <p:spPr>
          <a:xfrm>
            <a:off x="4453701" y="3935554"/>
            <a:ext cx="2438400" cy="369332"/>
          </a:xfrm>
          <a:prstGeom prst="rect">
            <a:avLst/>
          </a:prstGeom>
          <a:noFill/>
        </p:spPr>
        <p:txBody>
          <a:bodyPr wrap="square" rtlCol="0">
            <a:spAutoFit/>
          </a:bodyPr>
          <a:lstStyle/>
          <a:p>
            <a:r>
              <a:rPr lang="en-US" dirty="0">
                <a:solidFill>
                  <a:prstClr val="black"/>
                </a:solidFill>
                <a:ea typeface="+mn-ea"/>
                <a:cs typeface="+mn-cs"/>
              </a:rPr>
              <a:t>Urgent care visits</a:t>
            </a:r>
          </a:p>
        </p:txBody>
      </p:sp>
      <p:sp>
        <p:nvSpPr>
          <p:cNvPr id="11" name="TextBox 10">
            <a:extLst>
              <a:ext uri="{FF2B5EF4-FFF2-40B4-BE49-F238E27FC236}">
                <a16:creationId xmlns:a16="http://schemas.microsoft.com/office/drawing/2014/main" id="{A52FFADE-5830-4A3B-A389-5FB0402B55D0}"/>
              </a:ext>
            </a:extLst>
          </p:cNvPr>
          <p:cNvSpPr txBox="1"/>
          <p:nvPr/>
        </p:nvSpPr>
        <p:spPr>
          <a:xfrm>
            <a:off x="3352801" y="4737642"/>
            <a:ext cx="3505200" cy="646331"/>
          </a:xfrm>
          <a:prstGeom prst="rect">
            <a:avLst/>
          </a:prstGeom>
          <a:noFill/>
        </p:spPr>
        <p:txBody>
          <a:bodyPr wrap="square" rtlCol="0">
            <a:spAutoFit/>
          </a:bodyPr>
          <a:lstStyle/>
          <a:p>
            <a:r>
              <a:rPr lang="en-US" dirty="0">
                <a:solidFill>
                  <a:prstClr val="black"/>
                </a:solidFill>
                <a:ea typeface="+mn-ea"/>
                <a:cs typeface="+mn-cs"/>
              </a:rPr>
              <a:t>Cholesterol measurements</a:t>
            </a:r>
          </a:p>
          <a:p>
            <a:endParaRPr lang="en-US" dirty="0">
              <a:solidFill>
                <a:prstClr val="black"/>
              </a:solidFill>
              <a:ea typeface="+mn-ea"/>
              <a:cs typeface="+mn-cs"/>
            </a:endParaRPr>
          </a:p>
        </p:txBody>
      </p:sp>
      <p:sp>
        <p:nvSpPr>
          <p:cNvPr id="13" name="AutoShape 2" descr="Iceberg Below photos, royalty-free images, graphics, vectors &amp; videos |  Adobe Stock">
            <a:extLst>
              <a:ext uri="{FF2B5EF4-FFF2-40B4-BE49-F238E27FC236}">
                <a16:creationId xmlns:a16="http://schemas.microsoft.com/office/drawing/2014/main" id="{D710C93E-DC48-4B20-82ED-735CF24EFB54}"/>
              </a:ext>
            </a:extLst>
          </p:cNvPr>
          <p:cNvSpPr>
            <a:spLocks noChangeAspect="1" noChangeArrowheads="1"/>
          </p:cNvSpPr>
          <p:nvPr/>
        </p:nvSpPr>
        <p:spPr bwMode="auto">
          <a:xfrm>
            <a:off x="3200401" y="28159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a typeface="+mn-ea"/>
              <a:cs typeface="+mn-cs"/>
            </a:endParaRPr>
          </a:p>
        </p:txBody>
      </p:sp>
      <p:sp>
        <p:nvSpPr>
          <p:cNvPr id="14" name="AutoShape 4" descr="Iceberg Below photos, royalty-free images, graphics, vectors &amp; videos |  Adobe Stock">
            <a:extLst>
              <a:ext uri="{FF2B5EF4-FFF2-40B4-BE49-F238E27FC236}">
                <a16:creationId xmlns:a16="http://schemas.microsoft.com/office/drawing/2014/main" id="{5D6F13DD-2495-494B-9FCC-A2A85A2891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a typeface="+mn-ea"/>
              <a:cs typeface="+mn-cs"/>
            </a:endParaRPr>
          </a:p>
        </p:txBody>
      </p:sp>
      <p:sp>
        <p:nvSpPr>
          <p:cNvPr id="15" name="TextBox 14">
            <a:extLst>
              <a:ext uri="{FF2B5EF4-FFF2-40B4-BE49-F238E27FC236}">
                <a16:creationId xmlns:a16="http://schemas.microsoft.com/office/drawing/2014/main" id="{298D175D-37C5-4881-A5B2-11AF16686BEC}"/>
              </a:ext>
            </a:extLst>
          </p:cNvPr>
          <p:cNvSpPr txBox="1"/>
          <p:nvPr/>
        </p:nvSpPr>
        <p:spPr>
          <a:xfrm>
            <a:off x="4660781" y="4305905"/>
            <a:ext cx="3428999" cy="646331"/>
          </a:xfrm>
          <a:prstGeom prst="rect">
            <a:avLst/>
          </a:prstGeom>
          <a:noFill/>
        </p:spPr>
        <p:txBody>
          <a:bodyPr wrap="square" rtlCol="0">
            <a:spAutoFit/>
          </a:bodyPr>
          <a:lstStyle/>
          <a:p>
            <a:r>
              <a:rPr lang="en-US" dirty="0">
                <a:solidFill>
                  <a:prstClr val="black"/>
                </a:solidFill>
                <a:ea typeface="+mn-ea"/>
                <a:cs typeface="+mn-cs"/>
              </a:rPr>
              <a:t>Blood pressure measurements</a:t>
            </a:r>
          </a:p>
          <a:p>
            <a:endParaRPr lang="en-US" dirty="0">
              <a:solidFill>
                <a:prstClr val="black"/>
              </a:solidFill>
              <a:ea typeface="+mn-ea"/>
              <a:cs typeface="+mn-cs"/>
            </a:endParaRPr>
          </a:p>
        </p:txBody>
      </p:sp>
      <p:sp>
        <p:nvSpPr>
          <p:cNvPr id="16" name="TextBox 15">
            <a:extLst>
              <a:ext uri="{FF2B5EF4-FFF2-40B4-BE49-F238E27FC236}">
                <a16:creationId xmlns:a16="http://schemas.microsoft.com/office/drawing/2014/main" id="{F04A2A7C-CA02-4EC0-A68B-8AD9793B5AF4}"/>
              </a:ext>
            </a:extLst>
          </p:cNvPr>
          <p:cNvSpPr txBox="1"/>
          <p:nvPr/>
        </p:nvSpPr>
        <p:spPr>
          <a:xfrm>
            <a:off x="3423382" y="4292460"/>
            <a:ext cx="1828800" cy="646331"/>
          </a:xfrm>
          <a:prstGeom prst="rect">
            <a:avLst/>
          </a:prstGeom>
          <a:noFill/>
        </p:spPr>
        <p:txBody>
          <a:bodyPr wrap="square" rtlCol="0">
            <a:spAutoFit/>
          </a:bodyPr>
          <a:lstStyle/>
          <a:p>
            <a:r>
              <a:rPr lang="en-US" dirty="0">
                <a:solidFill>
                  <a:prstClr val="black"/>
                </a:solidFill>
                <a:ea typeface="+mn-ea"/>
                <a:cs typeface="+mn-cs"/>
              </a:rPr>
              <a:t>PCP visits</a:t>
            </a:r>
          </a:p>
          <a:p>
            <a:endParaRPr lang="en-US" dirty="0">
              <a:solidFill>
                <a:prstClr val="black"/>
              </a:solidFill>
              <a:ea typeface="+mn-ea"/>
              <a:cs typeface="+mn-cs"/>
            </a:endParaRPr>
          </a:p>
        </p:txBody>
      </p:sp>
      <p:sp>
        <p:nvSpPr>
          <p:cNvPr id="17" name="TextBox 16">
            <a:extLst>
              <a:ext uri="{FF2B5EF4-FFF2-40B4-BE49-F238E27FC236}">
                <a16:creationId xmlns:a16="http://schemas.microsoft.com/office/drawing/2014/main" id="{3E44FACF-615E-4301-A9E2-19710E2EF656}"/>
              </a:ext>
            </a:extLst>
          </p:cNvPr>
          <p:cNvSpPr txBox="1"/>
          <p:nvPr/>
        </p:nvSpPr>
        <p:spPr>
          <a:xfrm>
            <a:off x="2915659" y="3846070"/>
            <a:ext cx="1828800" cy="646331"/>
          </a:xfrm>
          <a:prstGeom prst="rect">
            <a:avLst/>
          </a:prstGeom>
          <a:noFill/>
        </p:spPr>
        <p:txBody>
          <a:bodyPr wrap="square" rtlCol="0">
            <a:spAutoFit/>
          </a:bodyPr>
          <a:lstStyle/>
          <a:p>
            <a:r>
              <a:rPr lang="en-US" dirty="0">
                <a:solidFill>
                  <a:prstClr val="black"/>
                </a:solidFill>
                <a:ea typeface="+mn-ea"/>
                <a:cs typeface="+mn-cs"/>
              </a:rPr>
              <a:t>prescriptions</a:t>
            </a:r>
          </a:p>
          <a:p>
            <a:endParaRPr lang="en-US" dirty="0">
              <a:solidFill>
                <a:prstClr val="black"/>
              </a:solidFill>
              <a:ea typeface="+mn-ea"/>
              <a:cs typeface="+mn-cs"/>
            </a:endParaRPr>
          </a:p>
        </p:txBody>
      </p:sp>
    </p:spTree>
    <p:extLst>
      <p:ext uri="{BB962C8B-B14F-4D97-AF65-F5344CB8AC3E}">
        <p14:creationId xmlns:p14="http://schemas.microsoft.com/office/powerpoint/2010/main" val="3478840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C5A66-0515-4B52-B96E-2BA36EE0B208}"/>
              </a:ext>
            </a:extLst>
          </p:cNvPr>
          <p:cNvSpPr>
            <a:spLocks noGrp="1"/>
          </p:cNvSpPr>
          <p:nvPr>
            <p:ph type="title"/>
          </p:nvPr>
        </p:nvSpPr>
        <p:spPr>
          <a:xfrm>
            <a:off x="447675" y="1400175"/>
            <a:ext cx="8331994" cy="476250"/>
          </a:xfrm>
        </p:spPr>
        <p:txBody>
          <a:bodyPr/>
          <a:lstStyle/>
          <a:p>
            <a:pPr algn="ctr"/>
            <a:r>
              <a:rPr lang="en-US" sz="2000" dirty="0">
                <a:solidFill>
                  <a:schemeClr val="tx2">
                    <a:lumMod val="75000"/>
                  </a:schemeClr>
                </a:solidFill>
              </a:rPr>
              <a:t>Automating Chronic Disease Surveillance for Public Health Practice</a:t>
            </a:r>
          </a:p>
        </p:txBody>
      </p:sp>
      <p:pic>
        <p:nvPicPr>
          <p:cNvPr id="6" name="Picture 2" descr="BS00089_">
            <a:extLst>
              <a:ext uri="{FF2B5EF4-FFF2-40B4-BE49-F238E27FC236}">
                <a16:creationId xmlns:a16="http://schemas.microsoft.com/office/drawing/2014/main" id="{8241BF04-473D-4D5C-88BD-19985EAF3C4A}"/>
              </a:ext>
            </a:extLst>
          </p:cNvPr>
          <p:cNvPicPr>
            <a:picLocks noChangeAspect="1" noChangeArrowheads="1"/>
          </p:cNvPicPr>
          <p:nvPr/>
        </p:nvPicPr>
        <p:blipFill>
          <a:blip r:embed="rId3" cstate="print"/>
          <a:srcRect r="59833" b="19220"/>
          <a:stretch>
            <a:fillRect/>
          </a:stretch>
        </p:blipFill>
        <p:spPr bwMode="auto">
          <a:xfrm>
            <a:off x="3830640" y="1975644"/>
            <a:ext cx="738187" cy="1752600"/>
          </a:xfrm>
          <a:prstGeom prst="rect">
            <a:avLst/>
          </a:prstGeom>
          <a:noFill/>
          <a:ln w="9525">
            <a:noFill/>
            <a:miter lim="800000"/>
            <a:headEnd/>
            <a:tailEnd/>
          </a:ln>
        </p:spPr>
      </p:pic>
      <p:pic>
        <p:nvPicPr>
          <p:cNvPr id="7" name="Picture 3" descr="BD07073_">
            <a:extLst>
              <a:ext uri="{FF2B5EF4-FFF2-40B4-BE49-F238E27FC236}">
                <a16:creationId xmlns:a16="http://schemas.microsoft.com/office/drawing/2014/main" id="{34B23D4C-F5C5-4E4C-B2EC-8B7EFC308D8D}"/>
              </a:ext>
            </a:extLst>
          </p:cNvPr>
          <p:cNvPicPr>
            <a:picLocks noChangeAspect="1" noChangeArrowheads="1"/>
          </p:cNvPicPr>
          <p:nvPr/>
        </p:nvPicPr>
        <p:blipFill>
          <a:blip r:embed="rId4" cstate="print">
            <a:biLevel thresh="75000"/>
          </a:blip>
          <a:srcRect/>
          <a:stretch>
            <a:fillRect/>
          </a:stretch>
        </p:blipFill>
        <p:spPr bwMode="auto">
          <a:xfrm>
            <a:off x="304800" y="1854994"/>
            <a:ext cx="1804988" cy="1614488"/>
          </a:xfrm>
          <a:prstGeom prst="rect">
            <a:avLst/>
          </a:prstGeom>
          <a:noFill/>
          <a:ln w="9525">
            <a:noFill/>
            <a:miter lim="800000"/>
            <a:headEnd/>
            <a:tailEnd/>
          </a:ln>
        </p:spPr>
      </p:pic>
      <p:sp>
        <p:nvSpPr>
          <p:cNvPr id="8" name="AutoShape 5">
            <a:extLst>
              <a:ext uri="{FF2B5EF4-FFF2-40B4-BE49-F238E27FC236}">
                <a16:creationId xmlns:a16="http://schemas.microsoft.com/office/drawing/2014/main" id="{58484860-E4EA-4507-A5D8-E2B1FAA973BE}"/>
              </a:ext>
            </a:extLst>
          </p:cNvPr>
          <p:cNvSpPr>
            <a:spLocks noChangeArrowheads="1"/>
          </p:cNvSpPr>
          <p:nvPr/>
        </p:nvSpPr>
        <p:spPr bwMode="auto">
          <a:xfrm>
            <a:off x="2408238" y="2499521"/>
            <a:ext cx="1295400" cy="360363"/>
          </a:xfrm>
          <a:prstGeom prst="rightArrow">
            <a:avLst>
              <a:gd name="adj1" fmla="val 50000"/>
              <a:gd name="adj2" fmla="val 89868"/>
            </a:avLst>
          </a:prstGeom>
          <a:solidFill>
            <a:srgbClr val="000090"/>
          </a:solidFill>
          <a:ln w="9525">
            <a:solidFill>
              <a:schemeClr val="tx1"/>
            </a:solidFill>
            <a:miter lim="800000"/>
            <a:headEnd/>
            <a:tailEnd/>
          </a:ln>
        </p:spPr>
        <p:txBody>
          <a:bodyPr wrap="none" anchor="ctr"/>
          <a:lstStyle/>
          <a:p>
            <a:endParaRPr lang="en-US">
              <a:solidFill>
                <a:prstClr val="black"/>
              </a:solidFill>
              <a:latin typeface="Times New Roman" pitchFamily="18" charset="0"/>
              <a:ea typeface="+mn-ea"/>
              <a:cs typeface="+mn-cs"/>
            </a:endParaRPr>
          </a:p>
        </p:txBody>
      </p:sp>
      <p:sp>
        <p:nvSpPr>
          <p:cNvPr id="9" name="AutoShape 13">
            <a:extLst>
              <a:ext uri="{FF2B5EF4-FFF2-40B4-BE49-F238E27FC236}">
                <a16:creationId xmlns:a16="http://schemas.microsoft.com/office/drawing/2014/main" id="{F83846C1-E7C7-4D31-8D49-D937D660D93D}"/>
              </a:ext>
            </a:extLst>
          </p:cNvPr>
          <p:cNvSpPr>
            <a:spLocks noChangeArrowheads="1"/>
          </p:cNvSpPr>
          <p:nvPr/>
        </p:nvSpPr>
        <p:spPr bwMode="auto">
          <a:xfrm>
            <a:off x="4929188" y="2499521"/>
            <a:ext cx="1295400" cy="360363"/>
          </a:xfrm>
          <a:prstGeom prst="rightArrow">
            <a:avLst>
              <a:gd name="adj1" fmla="val 50000"/>
              <a:gd name="adj2" fmla="val 89868"/>
            </a:avLst>
          </a:prstGeom>
          <a:solidFill>
            <a:srgbClr val="000090"/>
          </a:solidFill>
          <a:ln w="9525">
            <a:solidFill>
              <a:schemeClr val="tx1"/>
            </a:solidFill>
            <a:miter lim="800000"/>
            <a:headEnd/>
            <a:tailEnd/>
          </a:ln>
        </p:spPr>
        <p:txBody>
          <a:bodyPr wrap="none" anchor="ctr"/>
          <a:lstStyle/>
          <a:p>
            <a:endParaRPr lang="en-US">
              <a:solidFill>
                <a:prstClr val="black"/>
              </a:solidFill>
              <a:latin typeface="Times New Roman" pitchFamily="18" charset="0"/>
              <a:ea typeface="+mn-ea"/>
              <a:cs typeface="+mn-cs"/>
            </a:endParaRPr>
          </a:p>
        </p:txBody>
      </p:sp>
      <p:grpSp>
        <p:nvGrpSpPr>
          <p:cNvPr id="10" name="Group 14">
            <a:extLst>
              <a:ext uri="{FF2B5EF4-FFF2-40B4-BE49-F238E27FC236}">
                <a16:creationId xmlns:a16="http://schemas.microsoft.com/office/drawing/2014/main" id="{9AF4B4A7-0CC9-4944-9670-AFF694F4128D}"/>
              </a:ext>
            </a:extLst>
          </p:cNvPr>
          <p:cNvGrpSpPr>
            <a:grpSpLocks/>
          </p:cNvGrpSpPr>
          <p:nvPr/>
        </p:nvGrpSpPr>
        <p:grpSpPr bwMode="auto">
          <a:xfrm>
            <a:off x="4837113" y="3296444"/>
            <a:ext cx="1655762" cy="1658938"/>
            <a:chOff x="2820" y="2474"/>
            <a:chExt cx="1043" cy="1045"/>
          </a:xfrm>
        </p:grpSpPr>
        <p:sp>
          <p:nvSpPr>
            <p:cNvPr id="11" name="Text Box 15">
              <a:extLst>
                <a:ext uri="{FF2B5EF4-FFF2-40B4-BE49-F238E27FC236}">
                  <a16:creationId xmlns:a16="http://schemas.microsoft.com/office/drawing/2014/main" id="{85D3827B-2C85-4E8D-918F-7375A61A0DEB}"/>
                </a:ext>
              </a:extLst>
            </p:cNvPr>
            <p:cNvSpPr txBox="1">
              <a:spLocks noChangeArrowheads="1"/>
            </p:cNvSpPr>
            <p:nvPr/>
          </p:nvSpPr>
          <p:spPr bwMode="auto">
            <a:xfrm>
              <a:off x="2820" y="2962"/>
              <a:ext cx="1043" cy="557"/>
            </a:xfrm>
            <a:prstGeom prst="rect">
              <a:avLst/>
            </a:prstGeom>
            <a:noFill/>
            <a:ln w="9525" algn="ctr">
              <a:noFill/>
              <a:miter lim="800000"/>
              <a:headEnd/>
              <a:tailEnd/>
            </a:ln>
          </p:spPr>
          <p:txBody>
            <a:bodyPr tIns="10800" bIns="10800">
              <a:spAutoFit/>
            </a:bodyPr>
            <a:lstStyle/>
            <a:p>
              <a:pPr algn="ctr">
                <a:spcBef>
                  <a:spcPct val="50000"/>
                </a:spcBef>
              </a:pPr>
              <a:r>
                <a:rPr lang="en-US" sz="1400" dirty="0">
                  <a:solidFill>
                    <a:prstClr val="black"/>
                  </a:solidFill>
                  <a:latin typeface="Tahoma" pitchFamily="34" charset="0"/>
                  <a:ea typeface="+mn-ea"/>
                  <a:cs typeface="+mn-cs"/>
                </a:rPr>
                <a:t>electronic case reports or aggregate summaries</a:t>
              </a:r>
            </a:p>
          </p:txBody>
        </p:sp>
        <p:grpSp>
          <p:nvGrpSpPr>
            <p:cNvPr id="12" name="Group 16">
              <a:extLst>
                <a:ext uri="{FF2B5EF4-FFF2-40B4-BE49-F238E27FC236}">
                  <a16:creationId xmlns:a16="http://schemas.microsoft.com/office/drawing/2014/main" id="{AAAEBB7F-5AEF-4E1D-8D54-4192532E4A97}"/>
                </a:ext>
              </a:extLst>
            </p:cNvPr>
            <p:cNvGrpSpPr>
              <a:grpSpLocks/>
            </p:cNvGrpSpPr>
            <p:nvPr/>
          </p:nvGrpSpPr>
          <p:grpSpPr bwMode="auto">
            <a:xfrm>
              <a:off x="3183" y="2474"/>
              <a:ext cx="317" cy="408"/>
              <a:chOff x="3334" y="2251"/>
              <a:chExt cx="408" cy="498"/>
            </a:xfrm>
          </p:grpSpPr>
          <p:sp>
            <p:nvSpPr>
              <p:cNvPr id="13" name="Rectangle 17">
                <a:extLst>
                  <a:ext uri="{FF2B5EF4-FFF2-40B4-BE49-F238E27FC236}">
                    <a16:creationId xmlns:a16="http://schemas.microsoft.com/office/drawing/2014/main" id="{7ADDFC9D-3035-4A1A-B523-7F15057ABFF8}"/>
                  </a:ext>
                </a:extLst>
              </p:cNvPr>
              <p:cNvSpPr>
                <a:spLocks noChangeArrowheads="1"/>
              </p:cNvSpPr>
              <p:nvPr/>
            </p:nvSpPr>
            <p:spPr bwMode="auto">
              <a:xfrm>
                <a:off x="3334" y="2251"/>
                <a:ext cx="408" cy="498"/>
              </a:xfrm>
              <a:prstGeom prst="rect">
                <a:avLst/>
              </a:prstGeom>
              <a:noFill/>
              <a:ln w="28575" algn="ctr">
                <a:solidFill>
                  <a:schemeClr val="tx1"/>
                </a:solidFill>
                <a:miter lim="800000"/>
                <a:headEnd/>
                <a:tailEnd/>
              </a:ln>
            </p:spPr>
            <p:txBody>
              <a:bodyPr wrap="none" anchor="ctr"/>
              <a:lstStyle/>
              <a:p>
                <a:endParaRPr lang="en-US">
                  <a:solidFill>
                    <a:prstClr val="black"/>
                  </a:solidFill>
                  <a:ea typeface="+mn-ea"/>
                  <a:cs typeface="+mn-cs"/>
                </a:endParaRPr>
              </a:p>
            </p:txBody>
          </p:sp>
          <p:sp>
            <p:nvSpPr>
              <p:cNvPr id="14" name="Freeform 18">
                <a:extLst>
                  <a:ext uri="{FF2B5EF4-FFF2-40B4-BE49-F238E27FC236}">
                    <a16:creationId xmlns:a16="http://schemas.microsoft.com/office/drawing/2014/main" id="{A28881A3-3906-448B-A8EB-2B75B55E909E}"/>
                  </a:ext>
                </a:extLst>
              </p:cNvPr>
              <p:cNvSpPr>
                <a:spLocks/>
              </p:cNvSpPr>
              <p:nvPr/>
            </p:nvSpPr>
            <p:spPr bwMode="auto">
              <a:xfrm>
                <a:off x="3379" y="2341"/>
                <a:ext cx="317" cy="54"/>
              </a:xfrm>
              <a:custGeom>
                <a:avLst/>
                <a:gdLst>
                  <a:gd name="T0" fmla="*/ 0 w 317"/>
                  <a:gd name="T1" fmla="*/ 46 h 54"/>
                  <a:gd name="T2" fmla="*/ 45 w 317"/>
                  <a:gd name="T3" fmla="*/ 0 h 54"/>
                  <a:gd name="T4" fmla="*/ 91 w 317"/>
                  <a:gd name="T5" fmla="*/ 46 h 54"/>
                  <a:gd name="T6" fmla="*/ 136 w 317"/>
                  <a:gd name="T7" fmla="*/ 0 h 54"/>
                  <a:gd name="T8" fmla="*/ 181 w 317"/>
                  <a:gd name="T9" fmla="*/ 46 h 54"/>
                  <a:gd name="T10" fmla="*/ 227 w 317"/>
                  <a:gd name="T11" fmla="*/ 0 h 54"/>
                  <a:gd name="T12" fmla="*/ 272 w 317"/>
                  <a:gd name="T13" fmla="*/ 46 h 54"/>
                  <a:gd name="T14" fmla="*/ 317 w 317"/>
                  <a:gd name="T15" fmla="*/ 46 h 54"/>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54"/>
                  <a:gd name="T26" fmla="*/ 317 w 31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54">
                    <a:moveTo>
                      <a:pt x="0" y="46"/>
                    </a:moveTo>
                    <a:cubicBezTo>
                      <a:pt x="15" y="23"/>
                      <a:pt x="30" y="0"/>
                      <a:pt x="45" y="0"/>
                    </a:cubicBezTo>
                    <a:cubicBezTo>
                      <a:pt x="60" y="0"/>
                      <a:pt x="76" y="46"/>
                      <a:pt x="91" y="46"/>
                    </a:cubicBezTo>
                    <a:cubicBezTo>
                      <a:pt x="106" y="46"/>
                      <a:pt x="121" y="0"/>
                      <a:pt x="136" y="0"/>
                    </a:cubicBezTo>
                    <a:cubicBezTo>
                      <a:pt x="151" y="0"/>
                      <a:pt x="166" y="46"/>
                      <a:pt x="181" y="46"/>
                    </a:cubicBezTo>
                    <a:cubicBezTo>
                      <a:pt x="196" y="46"/>
                      <a:pt x="212" y="0"/>
                      <a:pt x="227" y="0"/>
                    </a:cubicBezTo>
                    <a:cubicBezTo>
                      <a:pt x="242" y="0"/>
                      <a:pt x="257" y="38"/>
                      <a:pt x="272" y="46"/>
                    </a:cubicBezTo>
                    <a:cubicBezTo>
                      <a:pt x="287" y="54"/>
                      <a:pt x="310" y="46"/>
                      <a:pt x="317" y="46"/>
                    </a:cubicBezTo>
                  </a:path>
                </a:pathLst>
              </a:custGeom>
              <a:noFill/>
              <a:ln w="28575">
                <a:solidFill>
                  <a:schemeClr val="tx1"/>
                </a:solidFill>
                <a:round/>
                <a:headEnd/>
                <a:tailEnd/>
              </a:ln>
            </p:spPr>
            <p:txBody>
              <a:bodyPr wrap="none" anchor="ctr"/>
              <a:lstStyle/>
              <a:p>
                <a:endParaRPr lang="en-US">
                  <a:solidFill>
                    <a:prstClr val="black"/>
                  </a:solidFill>
                  <a:ea typeface="+mn-ea"/>
                  <a:cs typeface="+mn-cs"/>
                </a:endParaRPr>
              </a:p>
            </p:txBody>
          </p:sp>
          <p:sp>
            <p:nvSpPr>
              <p:cNvPr id="15" name="Freeform 19">
                <a:extLst>
                  <a:ext uri="{FF2B5EF4-FFF2-40B4-BE49-F238E27FC236}">
                    <a16:creationId xmlns:a16="http://schemas.microsoft.com/office/drawing/2014/main" id="{F9596753-A834-4919-A00D-B134F3F31675}"/>
                  </a:ext>
                </a:extLst>
              </p:cNvPr>
              <p:cNvSpPr>
                <a:spLocks/>
              </p:cNvSpPr>
              <p:nvPr/>
            </p:nvSpPr>
            <p:spPr bwMode="auto">
              <a:xfrm>
                <a:off x="3379" y="2432"/>
                <a:ext cx="317" cy="54"/>
              </a:xfrm>
              <a:custGeom>
                <a:avLst/>
                <a:gdLst>
                  <a:gd name="T0" fmla="*/ 0 w 317"/>
                  <a:gd name="T1" fmla="*/ 46 h 54"/>
                  <a:gd name="T2" fmla="*/ 45 w 317"/>
                  <a:gd name="T3" fmla="*/ 0 h 54"/>
                  <a:gd name="T4" fmla="*/ 91 w 317"/>
                  <a:gd name="T5" fmla="*/ 46 h 54"/>
                  <a:gd name="T6" fmla="*/ 136 w 317"/>
                  <a:gd name="T7" fmla="*/ 0 h 54"/>
                  <a:gd name="T8" fmla="*/ 181 w 317"/>
                  <a:gd name="T9" fmla="*/ 46 h 54"/>
                  <a:gd name="T10" fmla="*/ 227 w 317"/>
                  <a:gd name="T11" fmla="*/ 0 h 54"/>
                  <a:gd name="T12" fmla="*/ 272 w 317"/>
                  <a:gd name="T13" fmla="*/ 46 h 54"/>
                  <a:gd name="T14" fmla="*/ 317 w 317"/>
                  <a:gd name="T15" fmla="*/ 46 h 54"/>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54"/>
                  <a:gd name="T26" fmla="*/ 317 w 31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54">
                    <a:moveTo>
                      <a:pt x="0" y="46"/>
                    </a:moveTo>
                    <a:cubicBezTo>
                      <a:pt x="15" y="23"/>
                      <a:pt x="30" y="0"/>
                      <a:pt x="45" y="0"/>
                    </a:cubicBezTo>
                    <a:cubicBezTo>
                      <a:pt x="60" y="0"/>
                      <a:pt x="76" y="46"/>
                      <a:pt x="91" y="46"/>
                    </a:cubicBezTo>
                    <a:cubicBezTo>
                      <a:pt x="106" y="46"/>
                      <a:pt x="121" y="0"/>
                      <a:pt x="136" y="0"/>
                    </a:cubicBezTo>
                    <a:cubicBezTo>
                      <a:pt x="151" y="0"/>
                      <a:pt x="166" y="46"/>
                      <a:pt x="181" y="46"/>
                    </a:cubicBezTo>
                    <a:cubicBezTo>
                      <a:pt x="196" y="46"/>
                      <a:pt x="212" y="0"/>
                      <a:pt x="227" y="0"/>
                    </a:cubicBezTo>
                    <a:cubicBezTo>
                      <a:pt x="242" y="0"/>
                      <a:pt x="257" y="38"/>
                      <a:pt x="272" y="46"/>
                    </a:cubicBezTo>
                    <a:cubicBezTo>
                      <a:pt x="287" y="54"/>
                      <a:pt x="310" y="46"/>
                      <a:pt x="317" y="46"/>
                    </a:cubicBezTo>
                  </a:path>
                </a:pathLst>
              </a:custGeom>
              <a:noFill/>
              <a:ln w="28575">
                <a:solidFill>
                  <a:schemeClr val="tx1"/>
                </a:solidFill>
                <a:round/>
                <a:headEnd/>
                <a:tailEnd/>
              </a:ln>
            </p:spPr>
            <p:txBody>
              <a:bodyPr wrap="none" anchor="ctr"/>
              <a:lstStyle/>
              <a:p>
                <a:endParaRPr lang="en-US">
                  <a:solidFill>
                    <a:prstClr val="black"/>
                  </a:solidFill>
                  <a:ea typeface="+mn-ea"/>
                  <a:cs typeface="+mn-cs"/>
                </a:endParaRPr>
              </a:p>
            </p:txBody>
          </p:sp>
          <p:sp>
            <p:nvSpPr>
              <p:cNvPr id="16" name="Freeform 20">
                <a:extLst>
                  <a:ext uri="{FF2B5EF4-FFF2-40B4-BE49-F238E27FC236}">
                    <a16:creationId xmlns:a16="http://schemas.microsoft.com/office/drawing/2014/main" id="{C31F2E1E-811C-471A-93C1-865CA8D1E31F}"/>
                  </a:ext>
                </a:extLst>
              </p:cNvPr>
              <p:cNvSpPr>
                <a:spLocks/>
              </p:cNvSpPr>
              <p:nvPr/>
            </p:nvSpPr>
            <p:spPr bwMode="auto">
              <a:xfrm>
                <a:off x="3379" y="2523"/>
                <a:ext cx="317" cy="54"/>
              </a:xfrm>
              <a:custGeom>
                <a:avLst/>
                <a:gdLst>
                  <a:gd name="T0" fmla="*/ 0 w 317"/>
                  <a:gd name="T1" fmla="*/ 46 h 54"/>
                  <a:gd name="T2" fmla="*/ 45 w 317"/>
                  <a:gd name="T3" fmla="*/ 0 h 54"/>
                  <a:gd name="T4" fmla="*/ 91 w 317"/>
                  <a:gd name="T5" fmla="*/ 46 h 54"/>
                  <a:gd name="T6" fmla="*/ 136 w 317"/>
                  <a:gd name="T7" fmla="*/ 0 h 54"/>
                  <a:gd name="T8" fmla="*/ 181 w 317"/>
                  <a:gd name="T9" fmla="*/ 46 h 54"/>
                  <a:gd name="T10" fmla="*/ 227 w 317"/>
                  <a:gd name="T11" fmla="*/ 0 h 54"/>
                  <a:gd name="T12" fmla="*/ 272 w 317"/>
                  <a:gd name="T13" fmla="*/ 46 h 54"/>
                  <a:gd name="T14" fmla="*/ 317 w 317"/>
                  <a:gd name="T15" fmla="*/ 46 h 54"/>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54"/>
                  <a:gd name="T26" fmla="*/ 317 w 31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54">
                    <a:moveTo>
                      <a:pt x="0" y="46"/>
                    </a:moveTo>
                    <a:cubicBezTo>
                      <a:pt x="15" y="23"/>
                      <a:pt x="30" y="0"/>
                      <a:pt x="45" y="0"/>
                    </a:cubicBezTo>
                    <a:cubicBezTo>
                      <a:pt x="60" y="0"/>
                      <a:pt x="76" y="46"/>
                      <a:pt x="91" y="46"/>
                    </a:cubicBezTo>
                    <a:cubicBezTo>
                      <a:pt x="106" y="46"/>
                      <a:pt x="121" y="0"/>
                      <a:pt x="136" y="0"/>
                    </a:cubicBezTo>
                    <a:cubicBezTo>
                      <a:pt x="151" y="0"/>
                      <a:pt x="166" y="46"/>
                      <a:pt x="181" y="46"/>
                    </a:cubicBezTo>
                    <a:cubicBezTo>
                      <a:pt x="196" y="46"/>
                      <a:pt x="212" y="0"/>
                      <a:pt x="227" y="0"/>
                    </a:cubicBezTo>
                    <a:cubicBezTo>
                      <a:pt x="242" y="0"/>
                      <a:pt x="257" y="38"/>
                      <a:pt x="272" y="46"/>
                    </a:cubicBezTo>
                    <a:cubicBezTo>
                      <a:pt x="287" y="54"/>
                      <a:pt x="310" y="46"/>
                      <a:pt x="317" y="46"/>
                    </a:cubicBezTo>
                  </a:path>
                </a:pathLst>
              </a:custGeom>
              <a:noFill/>
              <a:ln w="28575">
                <a:solidFill>
                  <a:schemeClr val="tx1"/>
                </a:solidFill>
                <a:round/>
                <a:headEnd/>
                <a:tailEnd/>
              </a:ln>
            </p:spPr>
            <p:txBody>
              <a:bodyPr wrap="none" anchor="ctr"/>
              <a:lstStyle/>
              <a:p>
                <a:endParaRPr lang="en-US">
                  <a:solidFill>
                    <a:prstClr val="black"/>
                  </a:solidFill>
                  <a:ea typeface="+mn-ea"/>
                  <a:cs typeface="+mn-cs"/>
                </a:endParaRPr>
              </a:p>
            </p:txBody>
          </p:sp>
          <p:sp>
            <p:nvSpPr>
              <p:cNvPr id="17" name="Freeform 21">
                <a:extLst>
                  <a:ext uri="{FF2B5EF4-FFF2-40B4-BE49-F238E27FC236}">
                    <a16:creationId xmlns:a16="http://schemas.microsoft.com/office/drawing/2014/main" id="{68987531-F014-4E3A-A12D-9A0D9E257DB5}"/>
                  </a:ext>
                </a:extLst>
              </p:cNvPr>
              <p:cNvSpPr>
                <a:spLocks/>
              </p:cNvSpPr>
              <p:nvPr/>
            </p:nvSpPr>
            <p:spPr bwMode="auto">
              <a:xfrm>
                <a:off x="3379" y="2605"/>
                <a:ext cx="317" cy="54"/>
              </a:xfrm>
              <a:custGeom>
                <a:avLst/>
                <a:gdLst>
                  <a:gd name="T0" fmla="*/ 0 w 317"/>
                  <a:gd name="T1" fmla="*/ 46 h 54"/>
                  <a:gd name="T2" fmla="*/ 45 w 317"/>
                  <a:gd name="T3" fmla="*/ 0 h 54"/>
                  <a:gd name="T4" fmla="*/ 91 w 317"/>
                  <a:gd name="T5" fmla="*/ 46 h 54"/>
                  <a:gd name="T6" fmla="*/ 136 w 317"/>
                  <a:gd name="T7" fmla="*/ 0 h 54"/>
                  <a:gd name="T8" fmla="*/ 181 w 317"/>
                  <a:gd name="T9" fmla="*/ 46 h 54"/>
                  <a:gd name="T10" fmla="*/ 227 w 317"/>
                  <a:gd name="T11" fmla="*/ 0 h 54"/>
                  <a:gd name="T12" fmla="*/ 272 w 317"/>
                  <a:gd name="T13" fmla="*/ 46 h 54"/>
                  <a:gd name="T14" fmla="*/ 317 w 317"/>
                  <a:gd name="T15" fmla="*/ 46 h 54"/>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54"/>
                  <a:gd name="T26" fmla="*/ 317 w 31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54">
                    <a:moveTo>
                      <a:pt x="0" y="46"/>
                    </a:moveTo>
                    <a:cubicBezTo>
                      <a:pt x="15" y="23"/>
                      <a:pt x="30" y="0"/>
                      <a:pt x="45" y="0"/>
                    </a:cubicBezTo>
                    <a:cubicBezTo>
                      <a:pt x="60" y="0"/>
                      <a:pt x="76" y="46"/>
                      <a:pt x="91" y="46"/>
                    </a:cubicBezTo>
                    <a:cubicBezTo>
                      <a:pt x="106" y="46"/>
                      <a:pt x="121" y="0"/>
                      <a:pt x="136" y="0"/>
                    </a:cubicBezTo>
                    <a:cubicBezTo>
                      <a:pt x="151" y="0"/>
                      <a:pt x="166" y="46"/>
                      <a:pt x="181" y="46"/>
                    </a:cubicBezTo>
                    <a:cubicBezTo>
                      <a:pt x="196" y="46"/>
                      <a:pt x="212" y="0"/>
                      <a:pt x="227" y="0"/>
                    </a:cubicBezTo>
                    <a:cubicBezTo>
                      <a:pt x="242" y="0"/>
                      <a:pt x="257" y="38"/>
                      <a:pt x="272" y="46"/>
                    </a:cubicBezTo>
                    <a:cubicBezTo>
                      <a:pt x="287" y="54"/>
                      <a:pt x="310" y="46"/>
                      <a:pt x="317" y="46"/>
                    </a:cubicBezTo>
                  </a:path>
                </a:pathLst>
              </a:custGeom>
              <a:noFill/>
              <a:ln w="28575">
                <a:solidFill>
                  <a:schemeClr val="tx1"/>
                </a:solidFill>
                <a:round/>
                <a:headEnd/>
                <a:tailEnd/>
              </a:ln>
            </p:spPr>
            <p:txBody>
              <a:bodyPr wrap="none" anchor="ctr"/>
              <a:lstStyle/>
              <a:p>
                <a:endParaRPr lang="en-US">
                  <a:solidFill>
                    <a:prstClr val="black"/>
                  </a:solidFill>
                  <a:ea typeface="+mn-ea"/>
                  <a:cs typeface="+mn-cs"/>
                </a:endParaRPr>
              </a:p>
            </p:txBody>
          </p:sp>
        </p:grpSp>
      </p:grpSp>
      <p:grpSp>
        <p:nvGrpSpPr>
          <p:cNvPr id="18" name="Group 23">
            <a:extLst>
              <a:ext uri="{FF2B5EF4-FFF2-40B4-BE49-F238E27FC236}">
                <a16:creationId xmlns:a16="http://schemas.microsoft.com/office/drawing/2014/main" id="{FC87D65C-7A63-453E-9CEF-BFAAFA14BCA6}"/>
              </a:ext>
            </a:extLst>
          </p:cNvPr>
          <p:cNvGrpSpPr>
            <a:grpSpLocks/>
          </p:cNvGrpSpPr>
          <p:nvPr/>
        </p:nvGrpSpPr>
        <p:grpSpPr bwMode="auto">
          <a:xfrm>
            <a:off x="2247992" y="2978106"/>
            <a:ext cx="2367017" cy="2040024"/>
            <a:chOff x="1163" y="2470"/>
            <a:chExt cx="1543" cy="1649"/>
          </a:xfrm>
        </p:grpSpPr>
        <p:grpSp>
          <p:nvGrpSpPr>
            <p:cNvPr id="19" name="Group 24">
              <a:extLst>
                <a:ext uri="{FF2B5EF4-FFF2-40B4-BE49-F238E27FC236}">
                  <a16:creationId xmlns:a16="http://schemas.microsoft.com/office/drawing/2014/main" id="{E510CCF0-D04E-457E-AC5C-1F1A42D523BA}"/>
                </a:ext>
              </a:extLst>
            </p:cNvPr>
            <p:cNvGrpSpPr>
              <a:grpSpLocks/>
            </p:cNvGrpSpPr>
            <p:nvPr/>
          </p:nvGrpSpPr>
          <p:grpSpPr bwMode="auto">
            <a:xfrm>
              <a:off x="1215" y="2470"/>
              <a:ext cx="287" cy="343"/>
              <a:chOff x="2784" y="432"/>
              <a:chExt cx="451" cy="576"/>
            </a:xfrm>
          </p:grpSpPr>
          <p:sp>
            <p:nvSpPr>
              <p:cNvPr id="29" name="Freeform 25">
                <a:extLst>
                  <a:ext uri="{FF2B5EF4-FFF2-40B4-BE49-F238E27FC236}">
                    <a16:creationId xmlns:a16="http://schemas.microsoft.com/office/drawing/2014/main" id="{E13B8509-6244-47F2-AE8C-CD8D717F8C3E}"/>
                  </a:ext>
                </a:extLst>
              </p:cNvPr>
              <p:cNvSpPr>
                <a:spLocks/>
              </p:cNvSpPr>
              <p:nvPr/>
            </p:nvSpPr>
            <p:spPr bwMode="auto">
              <a:xfrm>
                <a:off x="2889" y="432"/>
                <a:ext cx="61" cy="46"/>
              </a:xfrm>
              <a:custGeom>
                <a:avLst/>
                <a:gdLst>
                  <a:gd name="T0" fmla="*/ 10 w 244"/>
                  <a:gd name="T1" fmla="*/ 11 h 185"/>
                  <a:gd name="T2" fmla="*/ 12 w 244"/>
                  <a:gd name="T3" fmla="*/ 11 h 185"/>
                  <a:gd name="T4" fmla="*/ 13 w 244"/>
                  <a:gd name="T5" fmla="*/ 10 h 185"/>
                  <a:gd name="T6" fmla="*/ 14 w 244"/>
                  <a:gd name="T7" fmla="*/ 9 h 185"/>
                  <a:gd name="T8" fmla="*/ 14 w 244"/>
                  <a:gd name="T9" fmla="*/ 9 h 185"/>
                  <a:gd name="T10" fmla="*/ 15 w 244"/>
                  <a:gd name="T11" fmla="*/ 8 h 185"/>
                  <a:gd name="T12" fmla="*/ 15 w 244"/>
                  <a:gd name="T13" fmla="*/ 8 h 185"/>
                  <a:gd name="T14" fmla="*/ 15 w 244"/>
                  <a:gd name="T15" fmla="*/ 7 h 185"/>
                  <a:gd name="T16" fmla="*/ 15 w 244"/>
                  <a:gd name="T17" fmla="*/ 7 h 185"/>
                  <a:gd name="T18" fmla="*/ 15 w 244"/>
                  <a:gd name="T19" fmla="*/ 5 h 185"/>
                  <a:gd name="T20" fmla="*/ 15 w 244"/>
                  <a:gd name="T21" fmla="*/ 4 h 185"/>
                  <a:gd name="T22" fmla="*/ 15 w 244"/>
                  <a:gd name="T23" fmla="*/ 4 h 185"/>
                  <a:gd name="T24" fmla="*/ 15 w 244"/>
                  <a:gd name="T25" fmla="*/ 3 h 185"/>
                  <a:gd name="T26" fmla="*/ 14 w 244"/>
                  <a:gd name="T27" fmla="*/ 3 h 185"/>
                  <a:gd name="T28" fmla="*/ 14 w 244"/>
                  <a:gd name="T29" fmla="*/ 2 h 185"/>
                  <a:gd name="T30" fmla="*/ 14 w 244"/>
                  <a:gd name="T31" fmla="*/ 2 h 185"/>
                  <a:gd name="T32" fmla="*/ 13 w 244"/>
                  <a:gd name="T33" fmla="*/ 1 h 185"/>
                  <a:gd name="T34" fmla="*/ 13 w 244"/>
                  <a:gd name="T35" fmla="*/ 1 h 185"/>
                  <a:gd name="T36" fmla="*/ 12 w 244"/>
                  <a:gd name="T37" fmla="*/ 1 h 185"/>
                  <a:gd name="T38" fmla="*/ 11 w 244"/>
                  <a:gd name="T39" fmla="*/ 0 h 185"/>
                  <a:gd name="T40" fmla="*/ 9 w 244"/>
                  <a:gd name="T41" fmla="*/ 0 h 185"/>
                  <a:gd name="T42" fmla="*/ 0 w 244"/>
                  <a:gd name="T43" fmla="*/ 6 h 185"/>
                  <a:gd name="T44" fmla="*/ 3 w 244"/>
                  <a:gd name="T45" fmla="*/ 3 h 185"/>
                  <a:gd name="T46" fmla="*/ 11 w 244"/>
                  <a:gd name="T47" fmla="*/ 3 h 185"/>
                  <a:gd name="T48" fmla="*/ 11 w 244"/>
                  <a:gd name="T49" fmla="*/ 4 h 185"/>
                  <a:gd name="T50" fmla="*/ 12 w 244"/>
                  <a:gd name="T51" fmla="*/ 4 h 185"/>
                  <a:gd name="T52" fmla="*/ 12 w 244"/>
                  <a:gd name="T53" fmla="*/ 7 h 185"/>
                  <a:gd name="T54" fmla="*/ 12 w 244"/>
                  <a:gd name="T55" fmla="*/ 7 h 185"/>
                  <a:gd name="T56" fmla="*/ 11 w 244"/>
                  <a:gd name="T57" fmla="*/ 8 h 185"/>
                  <a:gd name="T58" fmla="*/ 11 w 244"/>
                  <a:gd name="T59" fmla="*/ 8 h 185"/>
                  <a:gd name="T60" fmla="*/ 10 w 244"/>
                  <a:gd name="T61" fmla="*/ 9 h 185"/>
                  <a:gd name="T62" fmla="*/ 0 w 244"/>
                  <a:gd name="T63" fmla="*/ 9 h 185"/>
                  <a:gd name="T64" fmla="*/ 9 w 244"/>
                  <a:gd name="T65" fmla="*/ 11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185"/>
                  <a:gd name="T101" fmla="*/ 244 w 244"/>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185">
                    <a:moveTo>
                      <a:pt x="139" y="185"/>
                    </a:moveTo>
                    <a:lnTo>
                      <a:pt x="163" y="184"/>
                    </a:lnTo>
                    <a:lnTo>
                      <a:pt x="184" y="177"/>
                    </a:lnTo>
                    <a:lnTo>
                      <a:pt x="194" y="172"/>
                    </a:lnTo>
                    <a:lnTo>
                      <a:pt x="203" y="168"/>
                    </a:lnTo>
                    <a:lnTo>
                      <a:pt x="209" y="163"/>
                    </a:lnTo>
                    <a:lnTo>
                      <a:pt x="217" y="157"/>
                    </a:lnTo>
                    <a:lnTo>
                      <a:pt x="219" y="153"/>
                    </a:lnTo>
                    <a:lnTo>
                      <a:pt x="223" y="150"/>
                    </a:lnTo>
                    <a:lnTo>
                      <a:pt x="228" y="143"/>
                    </a:lnTo>
                    <a:lnTo>
                      <a:pt x="229" y="139"/>
                    </a:lnTo>
                    <a:lnTo>
                      <a:pt x="232" y="135"/>
                    </a:lnTo>
                    <a:lnTo>
                      <a:pt x="235" y="131"/>
                    </a:lnTo>
                    <a:lnTo>
                      <a:pt x="236" y="126"/>
                    </a:lnTo>
                    <a:lnTo>
                      <a:pt x="237" y="122"/>
                    </a:lnTo>
                    <a:lnTo>
                      <a:pt x="238" y="119"/>
                    </a:lnTo>
                    <a:lnTo>
                      <a:pt x="240" y="113"/>
                    </a:lnTo>
                    <a:lnTo>
                      <a:pt x="241" y="111"/>
                    </a:lnTo>
                    <a:lnTo>
                      <a:pt x="244" y="93"/>
                    </a:lnTo>
                    <a:lnTo>
                      <a:pt x="242" y="84"/>
                    </a:lnTo>
                    <a:lnTo>
                      <a:pt x="241" y="77"/>
                    </a:lnTo>
                    <a:lnTo>
                      <a:pt x="240" y="71"/>
                    </a:lnTo>
                    <a:lnTo>
                      <a:pt x="238" y="68"/>
                    </a:lnTo>
                    <a:lnTo>
                      <a:pt x="237" y="64"/>
                    </a:lnTo>
                    <a:lnTo>
                      <a:pt x="236" y="59"/>
                    </a:lnTo>
                    <a:lnTo>
                      <a:pt x="235" y="55"/>
                    </a:lnTo>
                    <a:lnTo>
                      <a:pt x="232" y="51"/>
                    </a:lnTo>
                    <a:lnTo>
                      <a:pt x="229" y="47"/>
                    </a:lnTo>
                    <a:lnTo>
                      <a:pt x="228" y="43"/>
                    </a:lnTo>
                    <a:lnTo>
                      <a:pt x="226" y="40"/>
                    </a:lnTo>
                    <a:lnTo>
                      <a:pt x="223" y="37"/>
                    </a:lnTo>
                    <a:lnTo>
                      <a:pt x="219" y="32"/>
                    </a:lnTo>
                    <a:lnTo>
                      <a:pt x="217" y="29"/>
                    </a:lnTo>
                    <a:lnTo>
                      <a:pt x="213" y="26"/>
                    </a:lnTo>
                    <a:lnTo>
                      <a:pt x="209" y="24"/>
                    </a:lnTo>
                    <a:lnTo>
                      <a:pt x="207" y="20"/>
                    </a:lnTo>
                    <a:lnTo>
                      <a:pt x="203" y="18"/>
                    </a:lnTo>
                    <a:lnTo>
                      <a:pt x="194" y="13"/>
                    </a:lnTo>
                    <a:lnTo>
                      <a:pt x="184" y="9"/>
                    </a:lnTo>
                    <a:lnTo>
                      <a:pt x="175" y="5"/>
                    </a:lnTo>
                    <a:lnTo>
                      <a:pt x="163" y="3"/>
                    </a:lnTo>
                    <a:lnTo>
                      <a:pt x="139" y="0"/>
                    </a:lnTo>
                    <a:lnTo>
                      <a:pt x="0" y="0"/>
                    </a:lnTo>
                    <a:lnTo>
                      <a:pt x="0" y="92"/>
                    </a:lnTo>
                    <a:lnTo>
                      <a:pt x="46" y="92"/>
                    </a:lnTo>
                    <a:lnTo>
                      <a:pt x="46" y="46"/>
                    </a:lnTo>
                    <a:lnTo>
                      <a:pt x="139" y="47"/>
                    </a:lnTo>
                    <a:lnTo>
                      <a:pt x="166" y="51"/>
                    </a:lnTo>
                    <a:lnTo>
                      <a:pt x="175" y="54"/>
                    </a:lnTo>
                    <a:lnTo>
                      <a:pt x="180" y="60"/>
                    </a:lnTo>
                    <a:lnTo>
                      <a:pt x="182" y="66"/>
                    </a:lnTo>
                    <a:lnTo>
                      <a:pt x="184" y="74"/>
                    </a:lnTo>
                    <a:lnTo>
                      <a:pt x="185" y="92"/>
                    </a:lnTo>
                    <a:lnTo>
                      <a:pt x="184" y="111"/>
                    </a:lnTo>
                    <a:lnTo>
                      <a:pt x="184" y="115"/>
                    </a:lnTo>
                    <a:lnTo>
                      <a:pt x="182" y="119"/>
                    </a:lnTo>
                    <a:lnTo>
                      <a:pt x="181" y="122"/>
                    </a:lnTo>
                    <a:lnTo>
                      <a:pt x="180" y="125"/>
                    </a:lnTo>
                    <a:lnTo>
                      <a:pt x="176" y="129"/>
                    </a:lnTo>
                    <a:lnTo>
                      <a:pt x="175" y="131"/>
                    </a:lnTo>
                    <a:lnTo>
                      <a:pt x="166" y="135"/>
                    </a:lnTo>
                    <a:lnTo>
                      <a:pt x="154" y="139"/>
                    </a:lnTo>
                    <a:lnTo>
                      <a:pt x="139" y="139"/>
                    </a:lnTo>
                    <a:lnTo>
                      <a:pt x="0" y="139"/>
                    </a:lnTo>
                    <a:lnTo>
                      <a:pt x="0" y="185"/>
                    </a:lnTo>
                    <a:lnTo>
                      <a:pt x="139" y="185"/>
                    </a:lnTo>
                    <a:close/>
                  </a:path>
                </a:pathLst>
              </a:custGeom>
              <a:solidFill>
                <a:schemeClr val="bg1"/>
              </a:solidFill>
              <a:ln w="3175">
                <a:solidFill>
                  <a:srgbClr val="FFFFFF"/>
                </a:solidFill>
                <a:round/>
                <a:headEnd/>
                <a:tailEnd/>
              </a:ln>
            </p:spPr>
            <p:txBody>
              <a:bodyPr/>
              <a:lstStyle/>
              <a:p>
                <a:endParaRPr lang="en-US">
                  <a:solidFill>
                    <a:prstClr val="black"/>
                  </a:solidFill>
                  <a:ea typeface="+mn-ea"/>
                  <a:cs typeface="+mn-cs"/>
                </a:endParaRPr>
              </a:p>
            </p:txBody>
          </p:sp>
          <p:sp>
            <p:nvSpPr>
              <p:cNvPr id="30" name="Freeform 26">
                <a:extLst>
                  <a:ext uri="{FF2B5EF4-FFF2-40B4-BE49-F238E27FC236}">
                    <a16:creationId xmlns:a16="http://schemas.microsoft.com/office/drawing/2014/main" id="{D35C42F4-D690-4E90-8ACF-23370D57BBE9}"/>
                  </a:ext>
                </a:extLst>
              </p:cNvPr>
              <p:cNvSpPr>
                <a:spLocks/>
              </p:cNvSpPr>
              <p:nvPr/>
            </p:nvSpPr>
            <p:spPr bwMode="auto">
              <a:xfrm>
                <a:off x="2979" y="432"/>
                <a:ext cx="61" cy="46"/>
              </a:xfrm>
              <a:custGeom>
                <a:avLst/>
                <a:gdLst>
                  <a:gd name="T0" fmla="*/ 5 w 242"/>
                  <a:gd name="T1" fmla="*/ 11 h 185"/>
                  <a:gd name="T2" fmla="*/ 3 w 242"/>
                  <a:gd name="T3" fmla="*/ 11 h 185"/>
                  <a:gd name="T4" fmla="*/ 2 w 242"/>
                  <a:gd name="T5" fmla="*/ 10 h 185"/>
                  <a:gd name="T6" fmla="*/ 2 w 242"/>
                  <a:gd name="T7" fmla="*/ 9 h 185"/>
                  <a:gd name="T8" fmla="*/ 1 w 242"/>
                  <a:gd name="T9" fmla="*/ 9 h 185"/>
                  <a:gd name="T10" fmla="*/ 1 w 242"/>
                  <a:gd name="T11" fmla="*/ 9 h 185"/>
                  <a:gd name="T12" fmla="*/ 1 w 242"/>
                  <a:gd name="T13" fmla="*/ 8 h 185"/>
                  <a:gd name="T14" fmla="*/ 0 w 242"/>
                  <a:gd name="T15" fmla="*/ 8 h 185"/>
                  <a:gd name="T16" fmla="*/ 0 w 242"/>
                  <a:gd name="T17" fmla="*/ 7 h 185"/>
                  <a:gd name="T18" fmla="*/ 0 w 242"/>
                  <a:gd name="T19" fmla="*/ 6 h 185"/>
                  <a:gd name="T20" fmla="*/ 0 w 242"/>
                  <a:gd name="T21" fmla="*/ 5 h 185"/>
                  <a:gd name="T22" fmla="*/ 0 w 242"/>
                  <a:gd name="T23" fmla="*/ 4 h 185"/>
                  <a:gd name="T24" fmla="*/ 1 w 242"/>
                  <a:gd name="T25" fmla="*/ 4 h 185"/>
                  <a:gd name="T26" fmla="*/ 1 w 242"/>
                  <a:gd name="T27" fmla="*/ 3 h 185"/>
                  <a:gd name="T28" fmla="*/ 1 w 242"/>
                  <a:gd name="T29" fmla="*/ 3 h 185"/>
                  <a:gd name="T30" fmla="*/ 1 w 242"/>
                  <a:gd name="T31" fmla="*/ 2 h 185"/>
                  <a:gd name="T32" fmla="*/ 2 w 242"/>
                  <a:gd name="T33" fmla="*/ 2 h 185"/>
                  <a:gd name="T34" fmla="*/ 2 w 242"/>
                  <a:gd name="T35" fmla="*/ 1 h 185"/>
                  <a:gd name="T36" fmla="*/ 3 w 242"/>
                  <a:gd name="T37" fmla="*/ 1 h 185"/>
                  <a:gd name="T38" fmla="*/ 4 w 242"/>
                  <a:gd name="T39" fmla="*/ 0 h 185"/>
                  <a:gd name="T40" fmla="*/ 7 w 242"/>
                  <a:gd name="T41" fmla="*/ 0 h 185"/>
                  <a:gd name="T42" fmla="*/ 15 w 242"/>
                  <a:gd name="T43" fmla="*/ 6 h 185"/>
                  <a:gd name="T44" fmla="*/ 12 w 242"/>
                  <a:gd name="T45" fmla="*/ 3 h 185"/>
                  <a:gd name="T46" fmla="*/ 5 w 242"/>
                  <a:gd name="T47" fmla="*/ 3 h 185"/>
                  <a:gd name="T48" fmla="*/ 4 w 242"/>
                  <a:gd name="T49" fmla="*/ 4 h 185"/>
                  <a:gd name="T50" fmla="*/ 4 w 242"/>
                  <a:gd name="T51" fmla="*/ 4 h 185"/>
                  <a:gd name="T52" fmla="*/ 4 w 242"/>
                  <a:gd name="T53" fmla="*/ 7 h 185"/>
                  <a:gd name="T54" fmla="*/ 4 w 242"/>
                  <a:gd name="T55" fmla="*/ 7 h 185"/>
                  <a:gd name="T56" fmla="*/ 4 w 242"/>
                  <a:gd name="T57" fmla="*/ 8 h 185"/>
                  <a:gd name="T58" fmla="*/ 4 w 242"/>
                  <a:gd name="T59" fmla="*/ 8 h 185"/>
                  <a:gd name="T60" fmla="*/ 6 w 242"/>
                  <a:gd name="T61" fmla="*/ 9 h 185"/>
                  <a:gd name="T62" fmla="*/ 15 w 242"/>
                  <a:gd name="T63" fmla="*/ 9 h 185"/>
                  <a:gd name="T64" fmla="*/ 7 w 242"/>
                  <a:gd name="T65" fmla="*/ 11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185"/>
                  <a:gd name="T101" fmla="*/ 242 w 242"/>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185">
                    <a:moveTo>
                      <a:pt x="104" y="185"/>
                    </a:moveTo>
                    <a:lnTo>
                      <a:pt x="79" y="184"/>
                    </a:lnTo>
                    <a:lnTo>
                      <a:pt x="59" y="177"/>
                    </a:lnTo>
                    <a:lnTo>
                      <a:pt x="49" y="173"/>
                    </a:lnTo>
                    <a:lnTo>
                      <a:pt x="40" y="168"/>
                    </a:lnTo>
                    <a:lnTo>
                      <a:pt x="32" y="163"/>
                    </a:lnTo>
                    <a:lnTo>
                      <a:pt x="24" y="157"/>
                    </a:lnTo>
                    <a:lnTo>
                      <a:pt x="22" y="153"/>
                    </a:lnTo>
                    <a:lnTo>
                      <a:pt x="19" y="150"/>
                    </a:lnTo>
                    <a:lnTo>
                      <a:pt x="17" y="145"/>
                    </a:lnTo>
                    <a:lnTo>
                      <a:pt x="14" y="143"/>
                    </a:lnTo>
                    <a:lnTo>
                      <a:pt x="13" y="139"/>
                    </a:lnTo>
                    <a:lnTo>
                      <a:pt x="10" y="135"/>
                    </a:lnTo>
                    <a:lnTo>
                      <a:pt x="8" y="131"/>
                    </a:lnTo>
                    <a:lnTo>
                      <a:pt x="7" y="126"/>
                    </a:lnTo>
                    <a:lnTo>
                      <a:pt x="5" y="124"/>
                    </a:lnTo>
                    <a:lnTo>
                      <a:pt x="4" y="119"/>
                    </a:lnTo>
                    <a:lnTo>
                      <a:pt x="3" y="115"/>
                    </a:lnTo>
                    <a:lnTo>
                      <a:pt x="2" y="111"/>
                    </a:lnTo>
                    <a:lnTo>
                      <a:pt x="0" y="93"/>
                    </a:lnTo>
                    <a:lnTo>
                      <a:pt x="2" y="85"/>
                    </a:lnTo>
                    <a:lnTo>
                      <a:pt x="2" y="77"/>
                    </a:lnTo>
                    <a:lnTo>
                      <a:pt x="3" y="71"/>
                    </a:lnTo>
                    <a:lnTo>
                      <a:pt x="4" y="68"/>
                    </a:lnTo>
                    <a:lnTo>
                      <a:pt x="5" y="64"/>
                    </a:lnTo>
                    <a:lnTo>
                      <a:pt x="7" y="59"/>
                    </a:lnTo>
                    <a:lnTo>
                      <a:pt x="8" y="55"/>
                    </a:lnTo>
                    <a:lnTo>
                      <a:pt x="10" y="52"/>
                    </a:lnTo>
                    <a:lnTo>
                      <a:pt x="13" y="47"/>
                    </a:lnTo>
                    <a:lnTo>
                      <a:pt x="14" y="45"/>
                    </a:lnTo>
                    <a:lnTo>
                      <a:pt x="17" y="40"/>
                    </a:lnTo>
                    <a:lnTo>
                      <a:pt x="19" y="37"/>
                    </a:lnTo>
                    <a:lnTo>
                      <a:pt x="22" y="33"/>
                    </a:lnTo>
                    <a:lnTo>
                      <a:pt x="24" y="31"/>
                    </a:lnTo>
                    <a:lnTo>
                      <a:pt x="32" y="24"/>
                    </a:lnTo>
                    <a:lnTo>
                      <a:pt x="36" y="20"/>
                    </a:lnTo>
                    <a:lnTo>
                      <a:pt x="40" y="19"/>
                    </a:lnTo>
                    <a:lnTo>
                      <a:pt x="49" y="13"/>
                    </a:lnTo>
                    <a:lnTo>
                      <a:pt x="59" y="9"/>
                    </a:lnTo>
                    <a:lnTo>
                      <a:pt x="68" y="5"/>
                    </a:lnTo>
                    <a:lnTo>
                      <a:pt x="79" y="3"/>
                    </a:lnTo>
                    <a:lnTo>
                      <a:pt x="104" y="0"/>
                    </a:lnTo>
                    <a:lnTo>
                      <a:pt x="242" y="0"/>
                    </a:lnTo>
                    <a:lnTo>
                      <a:pt x="242" y="93"/>
                    </a:lnTo>
                    <a:lnTo>
                      <a:pt x="195" y="93"/>
                    </a:lnTo>
                    <a:lnTo>
                      <a:pt x="195" y="47"/>
                    </a:lnTo>
                    <a:lnTo>
                      <a:pt x="104" y="47"/>
                    </a:lnTo>
                    <a:lnTo>
                      <a:pt x="77" y="51"/>
                    </a:lnTo>
                    <a:lnTo>
                      <a:pt x="68" y="55"/>
                    </a:lnTo>
                    <a:lnTo>
                      <a:pt x="63" y="60"/>
                    </a:lnTo>
                    <a:lnTo>
                      <a:pt x="59" y="66"/>
                    </a:lnTo>
                    <a:lnTo>
                      <a:pt x="59" y="74"/>
                    </a:lnTo>
                    <a:lnTo>
                      <a:pt x="58" y="92"/>
                    </a:lnTo>
                    <a:lnTo>
                      <a:pt x="59" y="111"/>
                    </a:lnTo>
                    <a:lnTo>
                      <a:pt x="59" y="115"/>
                    </a:lnTo>
                    <a:lnTo>
                      <a:pt x="59" y="119"/>
                    </a:lnTo>
                    <a:lnTo>
                      <a:pt x="60" y="122"/>
                    </a:lnTo>
                    <a:lnTo>
                      <a:pt x="63" y="125"/>
                    </a:lnTo>
                    <a:lnTo>
                      <a:pt x="65" y="129"/>
                    </a:lnTo>
                    <a:lnTo>
                      <a:pt x="68" y="131"/>
                    </a:lnTo>
                    <a:lnTo>
                      <a:pt x="77" y="135"/>
                    </a:lnTo>
                    <a:lnTo>
                      <a:pt x="88" y="139"/>
                    </a:lnTo>
                    <a:lnTo>
                      <a:pt x="104" y="139"/>
                    </a:lnTo>
                    <a:lnTo>
                      <a:pt x="242" y="139"/>
                    </a:lnTo>
                    <a:lnTo>
                      <a:pt x="242" y="185"/>
                    </a:lnTo>
                    <a:lnTo>
                      <a:pt x="104" y="185"/>
                    </a:lnTo>
                    <a:close/>
                  </a:path>
                </a:pathLst>
              </a:custGeom>
              <a:solidFill>
                <a:schemeClr val="bg1"/>
              </a:solidFill>
              <a:ln w="3175">
                <a:solidFill>
                  <a:srgbClr val="FFFFFF"/>
                </a:solidFill>
                <a:round/>
                <a:headEnd/>
                <a:tailEnd/>
              </a:ln>
            </p:spPr>
            <p:txBody>
              <a:bodyPr/>
              <a:lstStyle/>
              <a:p>
                <a:endParaRPr lang="en-US">
                  <a:solidFill>
                    <a:prstClr val="black"/>
                  </a:solidFill>
                  <a:ea typeface="+mn-ea"/>
                  <a:cs typeface="+mn-cs"/>
                </a:endParaRPr>
              </a:p>
            </p:txBody>
          </p:sp>
          <p:sp>
            <p:nvSpPr>
              <p:cNvPr id="31" name="Freeform 27">
                <a:extLst>
                  <a:ext uri="{FF2B5EF4-FFF2-40B4-BE49-F238E27FC236}">
                    <a16:creationId xmlns:a16="http://schemas.microsoft.com/office/drawing/2014/main" id="{42A1660C-4F00-4832-B123-080BEF23FD10}"/>
                  </a:ext>
                </a:extLst>
              </p:cNvPr>
              <p:cNvSpPr>
                <a:spLocks/>
              </p:cNvSpPr>
              <p:nvPr/>
            </p:nvSpPr>
            <p:spPr bwMode="auto">
              <a:xfrm>
                <a:off x="2809" y="438"/>
                <a:ext cx="312" cy="391"/>
              </a:xfrm>
              <a:custGeom>
                <a:avLst/>
                <a:gdLst>
                  <a:gd name="T0" fmla="*/ 8 w 1248"/>
                  <a:gd name="T1" fmla="*/ 72 h 1564"/>
                  <a:gd name="T2" fmla="*/ 7 w 1248"/>
                  <a:gd name="T3" fmla="*/ 69 h 1564"/>
                  <a:gd name="T4" fmla="*/ 6 w 1248"/>
                  <a:gd name="T5" fmla="*/ 66 h 1564"/>
                  <a:gd name="T6" fmla="*/ 5 w 1248"/>
                  <a:gd name="T7" fmla="*/ 62 h 1564"/>
                  <a:gd name="T8" fmla="*/ 4 w 1248"/>
                  <a:gd name="T9" fmla="*/ 58 h 1564"/>
                  <a:gd name="T10" fmla="*/ 3 w 1248"/>
                  <a:gd name="T11" fmla="*/ 50 h 1564"/>
                  <a:gd name="T12" fmla="*/ 2 w 1248"/>
                  <a:gd name="T13" fmla="*/ 43 h 1564"/>
                  <a:gd name="T14" fmla="*/ 1 w 1248"/>
                  <a:gd name="T15" fmla="*/ 33 h 1564"/>
                  <a:gd name="T16" fmla="*/ 0 w 1248"/>
                  <a:gd name="T17" fmla="*/ 13 h 1564"/>
                  <a:gd name="T18" fmla="*/ 23 w 1248"/>
                  <a:gd name="T19" fmla="*/ 9 h 1564"/>
                  <a:gd name="T20" fmla="*/ 4 w 1248"/>
                  <a:gd name="T21" fmla="*/ 36 h 1564"/>
                  <a:gd name="T22" fmla="*/ 5 w 1248"/>
                  <a:gd name="T23" fmla="*/ 45 h 1564"/>
                  <a:gd name="T24" fmla="*/ 6 w 1248"/>
                  <a:gd name="T25" fmla="*/ 51 h 1564"/>
                  <a:gd name="T26" fmla="*/ 7 w 1248"/>
                  <a:gd name="T27" fmla="*/ 59 h 1564"/>
                  <a:gd name="T28" fmla="*/ 8 w 1248"/>
                  <a:gd name="T29" fmla="*/ 62 h 1564"/>
                  <a:gd name="T30" fmla="*/ 9 w 1248"/>
                  <a:gd name="T31" fmla="*/ 66 h 1564"/>
                  <a:gd name="T32" fmla="*/ 10 w 1248"/>
                  <a:gd name="T33" fmla="*/ 69 h 1564"/>
                  <a:gd name="T34" fmla="*/ 10 w 1248"/>
                  <a:gd name="T35" fmla="*/ 72 h 1564"/>
                  <a:gd name="T36" fmla="*/ 11 w 1248"/>
                  <a:gd name="T37" fmla="*/ 75 h 1564"/>
                  <a:gd name="T38" fmla="*/ 13 w 1248"/>
                  <a:gd name="T39" fmla="*/ 79 h 1564"/>
                  <a:gd name="T40" fmla="*/ 16 w 1248"/>
                  <a:gd name="T41" fmla="*/ 83 h 1564"/>
                  <a:gd name="T42" fmla="*/ 19 w 1248"/>
                  <a:gd name="T43" fmla="*/ 87 h 1564"/>
                  <a:gd name="T44" fmla="*/ 22 w 1248"/>
                  <a:gd name="T45" fmla="*/ 90 h 1564"/>
                  <a:gd name="T46" fmla="*/ 27 w 1248"/>
                  <a:gd name="T47" fmla="*/ 93 h 1564"/>
                  <a:gd name="T48" fmla="*/ 44 w 1248"/>
                  <a:gd name="T49" fmla="*/ 94 h 1564"/>
                  <a:gd name="T50" fmla="*/ 53 w 1248"/>
                  <a:gd name="T51" fmla="*/ 91 h 1564"/>
                  <a:gd name="T52" fmla="*/ 57 w 1248"/>
                  <a:gd name="T53" fmla="*/ 88 h 1564"/>
                  <a:gd name="T54" fmla="*/ 61 w 1248"/>
                  <a:gd name="T55" fmla="*/ 84 h 1564"/>
                  <a:gd name="T56" fmla="*/ 64 w 1248"/>
                  <a:gd name="T57" fmla="*/ 80 h 1564"/>
                  <a:gd name="T58" fmla="*/ 66 w 1248"/>
                  <a:gd name="T59" fmla="*/ 77 h 1564"/>
                  <a:gd name="T60" fmla="*/ 67 w 1248"/>
                  <a:gd name="T61" fmla="*/ 74 h 1564"/>
                  <a:gd name="T62" fmla="*/ 68 w 1248"/>
                  <a:gd name="T63" fmla="*/ 71 h 1564"/>
                  <a:gd name="T64" fmla="*/ 69 w 1248"/>
                  <a:gd name="T65" fmla="*/ 68 h 1564"/>
                  <a:gd name="T66" fmla="*/ 70 w 1248"/>
                  <a:gd name="T67" fmla="*/ 65 h 1564"/>
                  <a:gd name="T68" fmla="*/ 70 w 1248"/>
                  <a:gd name="T69" fmla="*/ 62 h 1564"/>
                  <a:gd name="T70" fmla="*/ 71 w 1248"/>
                  <a:gd name="T71" fmla="*/ 58 h 1564"/>
                  <a:gd name="T72" fmla="*/ 73 w 1248"/>
                  <a:gd name="T73" fmla="*/ 45 h 1564"/>
                  <a:gd name="T74" fmla="*/ 74 w 1248"/>
                  <a:gd name="T75" fmla="*/ 36 h 1564"/>
                  <a:gd name="T76" fmla="*/ 55 w 1248"/>
                  <a:gd name="T77" fmla="*/ 0 h 1564"/>
                  <a:gd name="T78" fmla="*/ 78 w 1248"/>
                  <a:gd name="T79" fmla="*/ 30 h 1564"/>
                  <a:gd name="T80" fmla="*/ 76 w 1248"/>
                  <a:gd name="T81" fmla="*/ 42 h 1564"/>
                  <a:gd name="T82" fmla="*/ 75 w 1248"/>
                  <a:gd name="T83" fmla="*/ 49 h 1564"/>
                  <a:gd name="T84" fmla="*/ 74 w 1248"/>
                  <a:gd name="T85" fmla="*/ 57 h 1564"/>
                  <a:gd name="T86" fmla="*/ 73 w 1248"/>
                  <a:gd name="T87" fmla="*/ 61 h 1564"/>
                  <a:gd name="T88" fmla="*/ 72 w 1248"/>
                  <a:gd name="T89" fmla="*/ 65 h 1564"/>
                  <a:gd name="T90" fmla="*/ 72 w 1248"/>
                  <a:gd name="T91" fmla="*/ 68 h 1564"/>
                  <a:gd name="T92" fmla="*/ 71 w 1248"/>
                  <a:gd name="T93" fmla="*/ 71 h 1564"/>
                  <a:gd name="T94" fmla="*/ 70 w 1248"/>
                  <a:gd name="T95" fmla="*/ 74 h 1564"/>
                  <a:gd name="T96" fmla="*/ 69 w 1248"/>
                  <a:gd name="T97" fmla="*/ 77 h 1564"/>
                  <a:gd name="T98" fmla="*/ 67 w 1248"/>
                  <a:gd name="T99" fmla="*/ 80 h 1564"/>
                  <a:gd name="T100" fmla="*/ 66 w 1248"/>
                  <a:gd name="T101" fmla="*/ 83 h 1564"/>
                  <a:gd name="T102" fmla="*/ 63 w 1248"/>
                  <a:gd name="T103" fmla="*/ 86 h 1564"/>
                  <a:gd name="T104" fmla="*/ 61 w 1248"/>
                  <a:gd name="T105" fmla="*/ 88 h 1564"/>
                  <a:gd name="T106" fmla="*/ 56 w 1248"/>
                  <a:gd name="T107" fmla="*/ 92 h 1564"/>
                  <a:gd name="T108" fmla="*/ 51 w 1248"/>
                  <a:gd name="T109" fmla="*/ 96 h 1564"/>
                  <a:gd name="T110" fmla="*/ 35 w 1248"/>
                  <a:gd name="T111" fmla="*/ 98 h 1564"/>
                  <a:gd name="T112" fmla="*/ 23 w 1248"/>
                  <a:gd name="T113" fmla="*/ 94 h 1564"/>
                  <a:gd name="T114" fmla="*/ 20 w 1248"/>
                  <a:gd name="T115" fmla="*/ 91 h 1564"/>
                  <a:gd name="T116" fmla="*/ 16 w 1248"/>
                  <a:gd name="T117" fmla="*/ 88 h 1564"/>
                  <a:gd name="T118" fmla="*/ 13 w 1248"/>
                  <a:gd name="T119" fmla="*/ 84 h 1564"/>
                  <a:gd name="T120" fmla="*/ 10 w 1248"/>
                  <a:gd name="T121" fmla="*/ 79 h 1564"/>
                  <a:gd name="T122" fmla="*/ 9 w 1248"/>
                  <a:gd name="T123" fmla="*/ 76 h 15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8"/>
                  <a:gd name="T187" fmla="*/ 0 h 1564"/>
                  <a:gd name="T188" fmla="*/ 1248 w 1248"/>
                  <a:gd name="T189" fmla="*/ 1564 h 15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8" h="1564">
                    <a:moveTo>
                      <a:pt x="140" y="1197"/>
                    </a:moveTo>
                    <a:lnTo>
                      <a:pt x="139" y="1192"/>
                    </a:lnTo>
                    <a:lnTo>
                      <a:pt x="137" y="1189"/>
                    </a:lnTo>
                    <a:lnTo>
                      <a:pt x="137" y="1185"/>
                    </a:lnTo>
                    <a:lnTo>
                      <a:pt x="135" y="1183"/>
                    </a:lnTo>
                    <a:lnTo>
                      <a:pt x="134" y="1178"/>
                    </a:lnTo>
                    <a:lnTo>
                      <a:pt x="133" y="1175"/>
                    </a:lnTo>
                    <a:lnTo>
                      <a:pt x="130" y="1171"/>
                    </a:lnTo>
                    <a:lnTo>
                      <a:pt x="130" y="1167"/>
                    </a:lnTo>
                    <a:lnTo>
                      <a:pt x="128" y="1161"/>
                    </a:lnTo>
                    <a:lnTo>
                      <a:pt x="126" y="1157"/>
                    </a:lnTo>
                    <a:lnTo>
                      <a:pt x="125" y="1153"/>
                    </a:lnTo>
                    <a:lnTo>
                      <a:pt x="124" y="1150"/>
                    </a:lnTo>
                    <a:lnTo>
                      <a:pt x="124" y="1146"/>
                    </a:lnTo>
                    <a:lnTo>
                      <a:pt x="121" y="1142"/>
                    </a:lnTo>
                    <a:lnTo>
                      <a:pt x="120" y="1138"/>
                    </a:lnTo>
                    <a:lnTo>
                      <a:pt x="119" y="1134"/>
                    </a:lnTo>
                    <a:lnTo>
                      <a:pt x="117" y="1130"/>
                    </a:lnTo>
                    <a:lnTo>
                      <a:pt x="116" y="1127"/>
                    </a:lnTo>
                    <a:lnTo>
                      <a:pt x="116" y="1123"/>
                    </a:lnTo>
                    <a:lnTo>
                      <a:pt x="115" y="1119"/>
                    </a:lnTo>
                    <a:lnTo>
                      <a:pt x="114" y="1116"/>
                    </a:lnTo>
                    <a:lnTo>
                      <a:pt x="112" y="1111"/>
                    </a:lnTo>
                    <a:lnTo>
                      <a:pt x="110" y="1109"/>
                    </a:lnTo>
                    <a:lnTo>
                      <a:pt x="110" y="1104"/>
                    </a:lnTo>
                    <a:lnTo>
                      <a:pt x="109" y="1100"/>
                    </a:lnTo>
                    <a:lnTo>
                      <a:pt x="107" y="1097"/>
                    </a:lnTo>
                    <a:lnTo>
                      <a:pt x="106" y="1092"/>
                    </a:lnTo>
                    <a:lnTo>
                      <a:pt x="105" y="1088"/>
                    </a:lnTo>
                    <a:lnTo>
                      <a:pt x="103" y="1085"/>
                    </a:lnTo>
                    <a:lnTo>
                      <a:pt x="103" y="1081"/>
                    </a:lnTo>
                    <a:lnTo>
                      <a:pt x="102" y="1077"/>
                    </a:lnTo>
                    <a:lnTo>
                      <a:pt x="101" y="1073"/>
                    </a:lnTo>
                    <a:lnTo>
                      <a:pt x="100" y="1069"/>
                    </a:lnTo>
                    <a:lnTo>
                      <a:pt x="98" y="1064"/>
                    </a:lnTo>
                    <a:lnTo>
                      <a:pt x="97" y="1060"/>
                    </a:lnTo>
                    <a:lnTo>
                      <a:pt x="96" y="1057"/>
                    </a:lnTo>
                    <a:lnTo>
                      <a:pt x="96" y="1053"/>
                    </a:lnTo>
                    <a:lnTo>
                      <a:pt x="95" y="1049"/>
                    </a:lnTo>
                    <a:lnTo>
                      <a:pt x="93" y="1044"/>
                    </a:lnTo>
                    <a:lnTo>
                      <a:pt x="92" y="1040"/>
                    </a:lnTo>
                    <a:lnTo>
                      <a:pt x="91" y="1037"/>
                    </a:lnTo>
                    <a:lnTo>
                      <a:pt x="89" y="1032"/>
                    </a:lnTo>
                    <a:lnTo>
                      <a:pt x="89" y="1028"/>
                    </a:lnTo>
                    <a:lnTo>
                      <a:pt x="88" y="1023"/>
                    </a:lnTo>
                    <a:lnTo>
                      <a:pt x="87" y="1020"/>
                    </a:lnTo>
                    <a:lnTo>
                      <a:pt x="87" y="1016"/>
                    </a:lnTo>
                    <a:lnTo>
                      <a:pt x="86" y="1011"/>
                    </a:lnTo>
                    <a:lnTo>
                      <a:pt x="84" y="1007"/>
                    </a:lnTo>
                    <a:lnTo>
                      <a:pt x="83" y="1004"/>
                    </a:lnTo>
                    <a:lnTo>
                      <a:pt x="83" y="999"/>
                    </a:lnTo>
                    <a:lnTo>
                      <a:pt x="82" y="995"/>
                    </a:lnTo>
                    <a:lnTo>
                      <a:pt x="80" y="990"/>
                    </a:lnTo>
                    <a:lnTo>
                      <a:pt x="79" y="986"/>
                    </a:lnTo>
                    <a:lnTo>
                      <a:pt x="78" y="983"/>
                    </a:lnTo>
                    <a:lnTo>
                      <a:pt x="77" y="977"/>
                    </a:lnTo>
                    <a:lnTo>
                      <a:pt x="77" y="974"/>
                    </a:lnTo>
                    <a:lnTo>
                      <a:pt x="75" y="970"/>
                    </a:lnTo>
                    <a:lnTo>
                      <a:pt x="75" y="965"/>
                    </a:lnTo>
                    <a:lnTo>
                      <a:pt x="74" y="961"/>
                    </a:lnTo>
                    <a:lnTo>
                      <a:pt x="73" y="957"/>
                    </a:lnTo>
                    <a:lnTo>
                      <a:pt x="72" y="952"/>
                    </a:lnTo>
                    <a:lnTo>
                      <a:pt x="70" y="947"/>
                    </a:lnTo>
                    <a:lnTo>
                      <a:pt x="70" y="944"/>
                    </a:lnTo>
                    <a:lnTo>
                      <a:pt x="66" y="925"/>
                    </a:lnTo>
                    <a:lnTo>
                      <a:pt x="65" y="918"/>
                    </a:lnTo>
                    <a:lnTo>
                      <a:pt x="63" y="909"/>
                    </a:lnTo>
                    <a:lnTo>
                      <a:pt x="63" y="898"/>
                    </a:lnTo>
                    <a:lnTo>
                      <a:pt x="60" y="891"/>
                    </a:lnTo>
                    <a:lnTo>
                      <a:pt x="58" y="882"/>
                    </a:lnTo>
                    <a:lnTo>
                      <a:pt x="56" y="872"/>
                    </a:lnTo>
                    <a:lnTo>
                      <a:pt x="55" y="864"/>
                    </a:lnTo>
                    <a:lnTo>
                      <a:pt x="54" y="855"/>
                    </a:lnTo>
                    <a:lnTo>
                      <a:pt x="52" y="845"/>
                    </a:lnTo>
                    <a:lnTo>
                      <a:pt x="50" y="837"/>
                    </a:lnTo>
                    <a:lnTo>
                      <a:pt x="49" y="827"/>
                    </a:lnTo>
                    <a:lnTo>
                      <a:pt x="47" y="818"/>
                    </a:lnTo>
                    <a:lnTo>
                      <a:pt x="46" y="809"/>
                    </a:lnTo>
                    <a:lnTo>
                      <a:pt x="45" y="800"/>
                    </a:lnTo>
                    <a:lnTo>
                      <a:pt x="44" y="791"/>
                    </a:lnTo>
                    <a:lnTo>
                      <a:pt x="42" y="781"/>
                    </a:lnTo>
                    <a:lnTo>
                      <a:pt x="41" y="772"/>
                    </a:lnTo>
                    <a:lnTo>
                      <a:pt x="40" y="763"/>
                    </a:lnTo>
                    <a:lnTo>
                      <a:pt x="38" y="753"/>
                    </a:lnTo>
                    <a:lnTo>
                      <a:pt x="36" y="744"/>
                    </a:lnTo>
                    <a:lnTo>
                      <a:pt x="35" y="735"/>
                    </a:lnTo>
                    <a:lnTo>
                      <a:pt x="35" y="725"/>
                    </a:lnTo>
                    <a:lnTo>
                      <a:pt x="33" y="717"/>
                    </a:lnTo>
                    <a:lnTo>
                      <a:pt x="32" y="707"/>
                    </a:lnTo>
                    <a:lnTo>
                      <a:pt x="31" y="698"/>
                    </a:lnTo>
                    <a:lnTo>
                      <a:pt x="29" y="688"/>
                    </a:lnTo>
                    <a:lnTo>
                      <a:pt x="28" y="679"/>
                    </a:lnTo>
                    <a:lnTo>
                      <a:pt x="28" y="670"/>
                    </a:lnTo>
                    <a:lnTo>
                      <a:pt x="27" y="660"/>
                    </a:lnTo>
                    <a:lnTo>
                      <a:pt x="26" y="651"/>
                    </a:lnTo>
                    <a:lnTo>
                      <a:pt x="24" y="642"/>
                    </a:lnTo>
                    <a:lnTo>
                      <a:pt x="23" y="632"/>
                    </a:lnTo>
                    <a:lnTo>
                      <a:pt x="22" y="623"/>
                    </a:lnTo>
                    <a:lnTo>
                      <a:pt x="22" y="613"/>
                    </a:lnTo>
                    <a:lnTo>
                      <a:pt x="19" y="595"/>
                    </a:lnTo>
                    <a:lnTo>
                      <a:pt x="18" y="576"/>
                    </a:lnTo>
                    <a:lnTo>
                      <a:pt x="15" y="558"/>
                    </a:lnTo>
                    <a:lnTo>
                      <a:pt x="14" y="538"/>
                    </a:lnTo>
                    <a:lnTo>
                      <a:pt x="13" y="520"/>
                    </a:lnTo>
                    <a:lnTo>
                      <a:pt x="12" y="501"/>
                    </a:lnTo>
                    <a:lnTo>
                      <a:pt x="9" y="483"/>
                    </a:lnTo>
                    <a:lnTo>
                      <a:pt x="8" y="465"/>
                    </a:lnTo>
                    <a:lnTo>
                      <a:pt x="7" y="427"/>
                    </a:lnTo>
                    <a:lnTo>
                      <a:pt x="4" y="391"/>
                    </a:lnTo>
                    <a:lnTo>
                      <a:pt x="3" y="355"/>
                    </a:lnTo>
                    <a:lnTo>
                      <a:pt x="0" y="285"/>
                    </a:lnTo>
                    <a:lnTo>
                      <a:pt x="0" y="216"/>
                    </a:lnTo>
                    <a:lnTo>
                      <a:pt x="0" y="212"/>
                    </a:lnTo>
                    <a:lnTo>
                      <a:pt x="0" y="211"/>
                    </a:lnTo>
                    <a:lnTo>
                      <a:pt x="0" y="210"/>
                    </a:lnTo>
                    <a:lnTo>
                      <a:pt x="0" y="209"/>
                    </a:lnTo>
                    <a:lnTo>
                      <a:pt x="0" y="200"/>
                    </a:lnTo>
                    <a:lnTo>
                      <a:pt x="0" y="192"/>
                    </a:lnTo>
                    <a:lnTo>
                      <a:pt x="0" y="184"/>
                    </a:lnTo>
                    <a:lnTo>
                      <a:pt x="0" y="153"/>
                    </a:lnTo>
                    <a:lnTo>
                      <a:pt x="0" y="91"/>
                    </a:lnTo>
                    <a:lnTo>
                      <a:pt x="324" y="91"/>
                    </a:lnTo>
                    <a:lnTo>
                      <a:pt x="324" y="0"/>
                    </a:lnTo>
                    <a:lnTo>
                      <a:pt x="370" y="0"/>
                    </a:lnTo>
                    <a:lnTo>
                      <a:pt x="370" y="137"/>
                    </a:lnTo>
                    <a:lnTo>
                      <a:pt x="47" y="137"/>
                    </a:lnTo>
                    <a:lnTo>
                      <a:pt x="46" y="197"/>
                    </a:lnTo>
                    <a:lnTo>
                      <a:pt x="46" y="261"/>
                    </a:lnTo>
                    <a:lnTo>
                      <a:pt x="47" y="326"/>
                    </a:lnTo>
                    <a:lnTo>
                      <a:pt x="47" y="359"/>
                    </a:lnTo>
                    <a:lnTo>
                      <a:pt x="49" y="393"/>
                    </a:lnTo>
                    <a:lnTo>
                      <a:pt x="50" y="428"/>
                    </a:lnTo>
                    <a:lnTo>
                      <a:pt x="52" y="462"/>
                    </a:lnTo>
                    <a:lnTo>
                      <a:pt x="55" y="498"/>
                    </a:lnTo>
                    <a:lnTo>
                      <a:pt x="55" y="515"/>
                    </a:lnTo>
                    <a:lnTo>
                      <a:pt x="56" y="532"/>
                    </a:lnTo>
                    <a:lnTo>
                      <a:pt x="59" y="550"/>
                    </a:lnTo>
                    <a:lnTo>
                      <a:pt x="60" y="568"/>
                    </a:lnTo>
                    <a:lnTo>
                      <a:pt x="61" y="585"/>
                    </a:lnTo>
                    <a:lnTo>
                      <a:pt x="63" y="604"/>
                    </a:lnTo>
                    <a:lnTo>
                      <a:pt x="65" y="620"/>
                    </a:lnTo>
                    <a:lnTo>
                      <a:pt x="65" y="631"/>
                    </a:lnTo>
                    <a:lnTo>
                      <a:pt x="66" y="638"/>
                    </a:lnTo>
                    <a:lnTo>
                      <a:pt x="68" y="647"/>
                    </a:lnTo>
                    <a:lnTo>
                      <a:pt x="69" y="656"/>
                    </a:lnTo>
                    <a:lnTo>
                      <a:pt x="69" y="665"/>
                    </a:lnTo>
                    <a:lnTo>
                      <a:pt x="70" y="674"/>
                    </a:lnTo>
                    <a:lnTo>
                      <a:pt x="72" y="683"/>
                    </a:lnTo>
                    <a:lnTo>
                      <a:pt x="73" y="691"/>
                    </a:lnTo>
                    <a:lnTo>
                      <a:pt x="74" y="701"/>
                    </a:lnTo>
                    <a:lnTo>
                      <a:pt x="75" y="710"/>
                    </a:lnTo>
                    <a:lnTo>
                      <a:pt x="75" y="717"/>
                    </a:lnTo>
                    <a:lnTo>
                      <a:pt x="77" y="726"/>
                    </a:lnTo>
                    <a:lnTo>
                      <a:pt x="78" y="736"/>
                    </a:lnTo>
                    <a:lnTo>
                      <a:pt x="79" y="744"/>
                    </a:lnTo>
                    <a:lnTo>
                      <a:pt x="82" y="753"/>
                    </a:lnTo>
                    <a:lnTo>
                      <a:pt x="83" y="762"/>
                    </a:lnTo>
                    <a:lnTo>
                      <a:pt x="83" y="771"/>
                    </a:lnTo>
                    <a:lnTo>
                      <a:pt x="84" y="780"/>
                    </a:lnTo>
                    <a:lnTo>
                      <a:pt x="86" y="789"/>
                    </a:lnTo>
                    <a:lnTo>
                      <a:pt x="87" y="798"/>
                    </a:lnTo>
                    <a:lnTo>
                      <a:pt x="89" y="805"/>
                    </a:lnTo>
                    <a:lnTo>
                      <a:pt x="89" y="814"/>
                    </a:lnTo>
                    <a:lnTo>
                      <a:pt x="91" y="823"/>
                    </a:lnTo>
                    <a:lnTo>
                      <a:pt x="93" y="831"/>
                    </a:lnTo>
                    <a:lnTo>
                      <a:pt x="95" y="840"/>
                    </a:lnTo>
                    <a:lnTo>
                      <a:pt x="96" y="849"/>
                    </a:lnTo>
                    <a:lnTo>
                      <a:pt x="97" y="858"/>
                    </a:lnTo>
                    <a:lnTo>
                      <a:pt x="98" y="865"/>
                    </a:lnTo>
                    <a:lnTo>
                      <a:pt x="101" y="874"/>
                    </a:lnTo>
                    <a:lnTo>
                      <a:pt x="102" y="883"/>
                    </a:lnTo>
                    <a:lnTo>
                      <a:pt x="103" y="891"/>
                    </a:lnTo>
                    <a:lnTo>
                      <a:pt x="105" y="900"/>
                    </a:lnTo>
                    <a:lnTo>
                      <a:pt x="109" y="918"/>
                    </a:lnTo>
                    <a:lnTo>
                      <a:pt x="111" y="934"/>
                    </a:lnTo>
                    <a:lnTo>
                      <a:pt x="112" y="938"/>
                    </a:lnTo>
                    <a:lnTo>
                      <a:pt x="114" y="942"/>
                    </a:lnTo>
                    <a:lnTo>
                      <a:pt x="115" y="946"/>
                    </a:lnTo>
                    <a:lnTo>
                      <a:pt x="116" y="951"/>
                    </a:lnTo>
                    <a:lnTo>
                      <a:pt x="116" y="955"/>
                    </a:lnTo>
                    <a:lnTo>
                      <a:pt x="116" y="958"/>
                    </a:lnTo>
                    <a:lnTo>
                      <a:pt x="117" y="963"/>
                    </a:lnTo>
                    <a:lnTo>
                      <a:pt x="119" y="967"/>
                    </a:lnTo>
                    <a:lnTo>
                      <a:pt x="120" y="970"/>
                    </a:lnTo>
                    <a:lnTo>
                      <a:pt x="121" y="975"/>
                    </a:lnTo>
                    <a:lnTo>
                      <a:pt x="123" y="979"/>
                    </a:lnTo>
                    <a:lnTo>
                      <a:pt x="124" y="984"/>
                    </a:lnTo>
                    <a:lnTo>
                      <a:pt x="124" y="988"/>
                    </a:lnTo>
                    <a:lnTo>
                      <a:pt x="124" y="991"/>
                    </a:lnTo>
                    <a:lnTo>
                      <a:pt x="125" y="995"/>
                    </a:lnTo>
                    <a:lnTo>
                      <a:pt x="126" y="999"/>
                    </a:lnTo>
                    <a:lnTo>
                      <a:pt x="128" y="1004"/>
                    </a:lnTo>
                    <a:lnTo>
                      <a:pt x="129" y="1008"/>
                    </a:lnTo>
                    <a:lnTo>
                      <a:pt x="130" y="1012"/>
                    </a:lnTo>
                    <a:lnTo>
                      <a:pt x="130" y="1016"/>
                    </a:lnTo>
                    <a:lnTo>
                      <a:pt x="131" y="1020"/>
                    </a:lnTo>
                    <a:lnTo>
                      <a:pt x="133" y="1023"/>
                    </a:lnTo>
                    <a:lnTo>
                      <a:pt x="133" y="1027"/>
                    </a:lnTo>
                    <a:lnTo>
                      <a:pt x="134" y="1031"/>
                    </a:lnTo>
                    <a:lnTo>
                      <a:pt x="135" y="1036"/>
                    </a:lnTo>
                    <a:lnTo>
                      <a:pt x="137" y="1040"/>
                    </a:lnTo>
                    <a:lnTo>
                      <a:pt x="137" y="1044"/>
                    </a:lnTo>
                    <a:lnTo>
                      <a:pt x="138" y="1048"/>
                    </a:lnTo>
                    <a:lnTo>
                      <a:pt x="139" y="1051"/>
                    </a:lnTo>
                    <a:lnTo>
                      <a:pt x="140" y="1055"/>
                    </a:lnTo>
                    <a:lnTo>
                      <a:pt x="142" y="1059"/>
                    </a:lnTo>
                    <a:lnTo>
                      <a:pt x="143" y="1064"/>
                    </a:lnTo>
                    <a:lnTo>
                      <a:pt x="144" y="1067"/>
                    </a:lnTo>
                    <a:lnTo>
                      <a:pt x="144" y="1071"/>
                    </a:lnTo>
                    <a:lnTo>
                      <a:pt x="146" y="1074"/>
                    </a:lnTo>
                    <a:lnTo>
                      <a:pt x="147" y="1078"/>
                    </a:lnTo>
                    <a:lnTo>
                      <a:pt x="148" y="1083"/>
                    </a:lnTo>
                    <a:lnTo>
                      <a:pt x="149" y="1086"/>
                    </a:lnTo>
                    <a:lnTo>
                      <a:pt x="151" y="1090"/>
                    </a:lnTo>
                    <a:lnTo>
                      <a:pt x="151" y="1093"/>
                    </a:lnTo>
                    <a:lnTo>
                      <a:pt x="152" y="1097"/>
                    </a:lnTo>
                    <a:lnTo>
                      <a:pt x="154" y="1102"/>
                    </a:lnTo>
                    <a:lnTo>
                      <a:pt x="156" y="1105"/>
                    </a:lnTo>
                    <a:lnTo>
                      <a:pt x="157" y="1110"/>
                    </a:lnTo>
                    <a:lnTo>
                      <a:pt x="158" y="1113"/>
                    </a:lnTo>
                    <a:lnTo>
                      <a:pt x="158" y="1116"/>
                    </a:lnTo>
                    <a:lnTo>
                      <a:pt x="160" y="1120"/>
                    </a:lnTo>
                    <a:lnTo>
                      <a:pt x="161" y="1124"/>
                    </a:lnTo>
                    <a:lnTo>
                      <a:pt x="162" y="1128"/>
                    </a:lnTo>
                    <a:lnTo>
                      <a:pt x="163" y="1132"/>
                    </a:lnTo>
                    <a:lnTo>
                      <a:pt x="165" y="1136"/>
                    </a:lnTo>
                    <a:lnTo>
                      <a:pt x="165" y="1138"/>
                    </a:lnTo>
                    <a:lnTo>
                      <a:pt x="166" y="1143"/>
                    </a:lnTo>
                    <a:lnTo>
                      <a:pt x="168" y="1146"/>
                    </a:lnTo>
                    <a:lnTo>
                      <a:pt x="170" y="1150"/>
                    </a:lnTo>
                    <a:lnTo>
                      <a:pt x="171" y="1153"/>
                    </a:lnTo>
                    <a:lnTo>
                      <a:pt x="171" y="1157"/>
                    </a:lnTo>
                    <a:lnTo>
                      <a:pt x="172" y="1161"/>
                    </a:lnTo>
                    <a:lnTo>
                      <a:pt x="174" y="1164"/>
                    </a:lnTo>
                    <a:lnTo>
                      <a:pt x="176" y="1167"/>
                    </a:lnTo>
                    <a:lnTo>
                      <a:pt x="179" y="1175"/>
                    </a:lnTo>
                    <a:lnTo>
                      <a:pt x="179" y="1178"/>
                    </a:lnTo>
                    <a:lnTo>
                      <a:pt x="180" y="1183"/>
                    </a:lnTo>
                    <a:lnTo>
                      <a:pt x="182" y="1185"/>
                    </a:lnTo>
                    <a:lnTo>
                      <a:pt x="184" y="1189"/>
                    </a:lnTo>
                    <a:lnTo>
                      <a:pt x="185" y="1192"/>
                    </a:lnTo>
                    <a:lnTo>
                      <a:pt x="185" y="1197"/>
                    </a:lnTo>
                    <a:lnTo>
                      <a:pt x="188" y="1202"/>
                    </a:lnTo>
                    <a:lnTo>
                      <a:pt x="190" y="1207"/>
                    </a:lnTo>
                    <a:lnTo>
                      <a:pt x="191" y="1212"/>
                    </a:lnTo>
                    <a:lnTo>
                      <a:pt x="193" y="1217"/>
                    </a:lnTo>
                    <a:lnTo>
                      <a:pt x="195" y="1224"/>
                    </a:lnTo>
                    <a:lnTo>
                      <a:pt x="198" y="1229"/>
                    </a:lnTo>
                    <a:lnTo>
                      <a:pt x="199" y="1234"/>
                    </a:lnTo>
                    <a:lnTo>
                      <a:pt x="202" y="1239"/>
                    </a:lnTo>
                    <a:lnTo>
                      <a:pt x="204" y="1245"/>
                    </a:lnTo>
                    <a:lnTo>
                      <a:pt x="207" y="1250"/>
                    </a:lnTo>
                    <a:lnTo>
                      <a:pt x="209" y="1255"/>
                    </a:lnTo>
                    <a:lnTo>
                      <a:pt x="212" y="1259"/>
                    </a:lnTo>
                    <a:lnTo>
                      <a:pt x="213" y="1266"/>
                    </a:lnTo>
                    <a:lnTo>
                      <a:pt x="217" y="1271"/>
                    </a:lnTo>
                    <a:lnTo>
                      <a:pt x="219" y="1276"/>
                    </a:lnTo>
                    <a:lnTo>
                      <a:pt x="222" y="1280"/>
                    </a:lnTo>
                    <a:lnTo>
                      <a:pt x="226" y="1286"/>
                    </a:lnTo>
                    <a:lnTo>
                      <a:pt x="227" y="1291"/>
                    </a:lnTo>
                    <a:lnTo>
                      <a:pt x="231" y="1295"/>
                    </a:lnTo>
                    <a:lnTo>
                      <a:pt x="233" y="1300"/>
                    </a:lnTo>
                    <a:lnTo>
                      <a:pt x="236" y="1305"/>
                    </a:lnTo>
                    <a:lnTo>
                      <a:pt x="240" y="1310"/>
                    </a:lnTo>
                    <a:lnTo>
                      <a:pt x="242" y="1314"/>
                    </a:lnTo>
                    <a:lnTo>
                      <a:pt x="246" y="1319"/>
                    </a:lnTo>
                    <a:lnTo>
                      <a:pt x="249" y="1324"/>
                    </a:lnTo>
                    <a:lnTo>
                      <a:pt x="253" y="1328"/>
                    </a:lnTo>
                    <a:lnTo>
                      <a:pt x="255" y="1332"/>
                    </a:lnTo>
                    <a:lnTo>
                      <a:pt x="260" y="1337"/>
                    </a:lnTo>
                    <a:lnTo>
                      <a:pt x="263" y="1342"/>
                    </a:lnTo>
                    <a:lnTo>
                      <a:pt x="267" y="1346"/>
                    </a:lnTo>
                    <a:lnTo>
                      <a:pt x="269" y="1351"/>
                    </a:lnTo>
                    <a:lnTo>
                      <a:pt x="273" y="1355"/>
                    </a:lnTo>
                    <a:lnTo>
                      <a:pt x="277" y="1359"/>
                    </a:lnTo>
                    <a:lnTo>
                      <a:pt x="281" y="1364"/>
                    </a:lnTo>
                    <a:lnTo>
                      <a:pt x="284" y="1366"/>
                    </a:lnTo>
                    <a:lnTo>
                      <a:pt x="287" y="1371"/>
                    </a:lnTo>
                    <a:lnTo>
                      <a:pt x="292" y="1375"/>
                    </a:lnTo>
                    <a:lnTo>
                      <a:pt x="295" y="1379"/>
                    </a:lnTo>
                    <a:lnTo>
                      <a:pt x="300" y="1383"/>
                    </a:lnTo>
                    <a:lnTo>
                      <a:pt x="304" y="1387"/>
                    </a:lnTo>
                    <a:lnTo>
                      <a:pt x="307" y="1392"/>
                    </a:lnTo>
                    <a:lnTo>
                      <a:pt x="311" y="1394"/>
                    </a:lnTo>
                    <a:lnTo>
                      <a:pt x="315" y="1398"/>
                    </a:lnTo>
                    <a:lnTo>
                      <a:pt x="320" y="1402"/>
                    </a:lnTo>
                    <a:lnTo>
                      <a:pt x="324" y="1406"/>
                    </a:lnTo>
                    <a:lnTo>
                      <a:pt x="328" y="1410"/>
                    </a:lnTo>
                    <a:lnTo>
                      <a:pt x="333" y="1412"/>
                    </a:lnTo>
                    <a:lnTo>
                      <a:pt x="337" y="1416"/>
                    </a:lnTo>
                    <a:lnTo>
                      <a:pt x="342" y="1420"/>
                    </a:lnTo>
                    <a:lnTo>
                      <a:pt x="346" y="1424"/>
                    </a:lnTo>
                    <a:lnTo>
                      <a:pt x="349" y="1426"/>
                    </a:lnTo>
                    <a:lnTo>
                      <a:pt x="355" y="1430"/>
                    </a:lnTo>
                    <a:lnTo>
                      <a:pt x="358" y="1433"/>
                    </a:lnTo>
                    <a:lnTo>
                      <a:pt x="362" y="1436"/>
                    </a:lnTo>
                    <a:lnTo>
                      <a:pt x="369" y="1439"/>
                    </a:lnTo>
                    <a:lnTo>
                      <a:pt x="372" y="1443"/>
                    </a:lnTo>
                    <a:lnTo>
                      <a:pt x="376" y="1445"/>
                    </a:lnTo>
                    <a:lnTo>
                      <a:pt x="383" y="1448"/>
                    </a:lnTo>
                    <a:lnTo>
                      <a:pt x="386" y="1452"/>
                    </a:lnTo>
                    <a:lnTo>
                      <a:pt x="390" y="1453"/>
                    </a:lnTo>
                    <a:lnTo>
                      <a:pt x="400" y="1459"/>
                    </a:lnTo>
                    <a:lnTo>
                      <a:pt x="411" y="1465"/>
                    </a:lnTo>
                    <a:lnTo>
                      <a:pt x="420" y="1470"/>
                    </a:lnTo>
                    <a:lnTo>
                      <a:pt x="431" y="1473"/>
                    </a:lnTo>
                    <a:lnTo>
                      <a:pt x="440" y="1479"/>
                    </a:lnTo>
                    <a:lnTo>
                      <a:pt x="451" y="1484"/>
                    </a:lnTo>
                    <a:lnTo>
                      <a:pt x="460" y="1487"/>
                    </a:lnTo>
                    <a:lnTo>
                      <a:pt x="472" y="1491"/>
                    </a:lnTo>
                    <a:lnTo>
                      <a:pt x="482" y="1495"/>
                    </a:lnTo>
                    <a:lnTo>
                      <a:pt x="492" y="1499"/>
                    </a:lnTo>
                    <a:lnTo>
                      <a:pt x="502" y="1501"/>
                    </a:lnTo>
                    <a:lnTo>
                      <a:pt x="513" y="1504"/>
                    </a:lnTo>
                    <a:lnTo>
                      <a:pt x="534" y="1509"/>
                    </a:lnTo>
                    <a:lnTo>
                      <a:pt x="557" y="1512"/>
                    </a:lnTo>
                    <a:lnTo>
                      <a:pt x="579" y="1516"/>
                    </a:lnTo>
                    <a:lnTo>
                      <a:pt x="624" y="1518"/>
                    </a:lnTo>
                    <a:lnTo>
                      <a:pt x="669" y="1516"/>
                    </a:lnTo>
                    <a:lnTo>
                      <a:pt x="714" y="1509"/>
                    </a:lnTo>
                    <a:lnTo>
                      <a:pt x="737" y="1504"/>
                    </a:lnTo>
                    <a:lnTo>
                      <a:pt x="747" y="1500"/>
                    </a:lnTo>
                    <a:lnTo>
                      <a:pt x="760" y="1498"/>
                    </a:lnTo>
                    <a:lnTo>
                      <a:pt x="771" y="1493"/>
                    </a:lnTo>
                    <a:lnTo>
                      <a:pt x="783" y="1489"/>
                    </a:lnTo>
                    <a:lnTo>
                      <a:pt x="796" y="1484"/>
                    </a:lnTo>
                    <a:lnTo>
                      <a:pt x="808" y="1479"/>
                    </a:lnTo>
                    <a:lnTo>
                      <a:pt x="814" y="1475"/>
                    </a:lnTo>
                    <a:lnTo>
                      <a:pt x="820" y="1472"/>
                    </a:lnTo>
                    <a:lnTo>
                      <a:pt x="825" y="1468"/>
                    </a:lnTo>
                    <a:lnTo>
                      <a:pt x="831" y="1466"/>
                    </a:lnTo>
                    <a:lnTo>
                      <a:pt x="837" y="1462"/>
                    </a:lnTo>
                    <a:lnTo>
                      <a:pt x="843" y="1458"/>
                    </a:lnTo>
                    <a:lnTo>
                      <a:pt x="849" y="1454"/>
                    </a:lnTo>
                    <a:lnTo>
                      <a:pt x="856" y="1452"/>
                    </a:lnTo>
                    <a:lnTo>
                      <a:pt x="861" y="1447"/>
                    </a:lnTo>
                    <a:lnTo>
                      <a:pt x="867" y="1444"/>
                    </a:lnTo>
                    <a:lnTo>
                      <a:pt x="872" y="1439"/>
                    </a:lnTo>
                    <a:lnTo>
                      <a:pt x="879" y="1435"/>
                    </a:lnTo>
                    <a:lnTo>
                      <a:pt x="884" y="1431"/>
                    </a:lnTo>
                    <a:lnTo>
                      <a:pt x="890" y="1426"/>
                    </a:lnTo>
                    <a:lnTo>
                      <a:pt x="895" y="1422"/>
                    </a:lnTo>
                    <a:lnTo>
                      <a:pt x="902" y="1419"/>
                    </a:lnTo>
                    <a:lnTo>
                      <a:pt x="907" y="1412"/>
                    </a:lnTo>
                    <a:lnTo>
                      <a:pt x="912" y="1408"/>
                    </a:lnTo>
                    <a:lnTo>
                      <a:pt x="918" y="1405"/>
                    </a:lnTo>
                    <a:lnTo>
                      <a:pt x="923" y="1398"/>
                    </a:lnTo>
                    <a:lnTo>
                      <a:pt x="928" y="1393"/>
                    </a:lnTo>
                    <a:lnTo>
                      <a:pt x="933" y="1389"/>
                    </a:lnTo>
                    <a:lnTo>
                      <a:pt x="939" y="1384"/>
                    </a:lnTo>
                    <a:lnTo>
                      <a:pt x="945" y="1379"/>
                    </a:lnTo>
                    <a:lnTo>
                      <a:pt x="949" y="1374"/>
                    </a:lnTo>
                    <a:lnTo>
                      <a:pt x="954" y="1369"/>
                    </a:lnTo>
                    <a:lnTo>
                      <a:pt x="959" y="1364"/>
                    </a:lnTo>
                    <a:lnTo>
                      <a:pt x="964" y="1359"/>
                    </a:lnTo>
                    <a:lnTo>
                      <a:pt x="969" y="1352"/>
                    </a:lnTo>
                    <a:lnTo>
                      <a:pt x="973" y="1347"/>
                    </a:lnTo>
                    <a:lnTo>
                      <a:pt x="979" y="1342"/>
                    </a:lnTo>
                    <a:lnTo>
                      <a:pt x="983" y="1336"/>
                    </a:lnTo>
                    <a:lnTo>
                      <a:pt x="987" y="1331"/>
                    </a:lnTo>
                    <a:lnTo>
                      <a:pt x="992" y="1326"/>
                    </a:lnTo>
                    <a:lnTo>
                      <a:pt x="996" y="1319"/>
                    </a:lnTo>
                    <a:lnTo>
                      <a:pt x="1000" y="1313"/>
                    </a:lnTo>
                    <a:lnTo>
                      <a:pt x="1005" y="1308"/>
                    </a:lnTo>
                    <a:lnTo>
                      <a:pt x="1009" y="1301"/>
                    </a:lnTo>
                    <a:lnTo>
                      <a:pt x="1012" y="1296"/>
                    </a:lnTo>
                    <a:lnTo>
                      <a:pt x="1016" y="1291"/>
                    </a:lnTo>
                    <a:lnTo>
                      <a:pt x="1019" y="1287"/>
                    </a:lnTo>
                    <a:lnTo>
                      <a:pt x="1020" y="1285"/>
                    </a:lnTo>
                    <a:lnTo>
                      <a:pt x="1021" y="1281"/>
                    </a:lnTo>
                    <a:lnTo>
                      <a:pt x="1024" y="1280"/>
                    </a:lnTo>
                    <a:lnTo>
                      <a:pt x="1026" y="1276"/>
                    </a:lnTo>
                    <a:lnTo>
                      <a:pt x="1026" y="1272"/>
                    </a:lnTo>
                    <a:lnTo>
                      <a:pt x="1029" y="1269"/>
                    </a:lnTo>
                    <a:lnTo>
                      <a:pt x="1030" y="1267"/>
                    </a:lnTo>
                    <a:lnTo>
                      <a:pt x="1034" y="1261"/>
                    </a:lnTo>
                    <a:lnTo>
                      <a:pt x="1035" y="1258"/>
                    </a:lnTo>
                    <a:lnTo>
                      <a:pt x="1037" y="1255"/>
                    </a:lnTo>
                    <a:lnTo>
                      <a:pt x="1039" y="1253"/>
                    </a:lnTo>
                    <a:lnTo>
                      <a:pt x="1040" y="1249"/>
                    </a:lnTo>
                    <a:lnTo>
                      <a:pt x="1042" y="1245"/>
                    </a:lnTo>
                    <a:lnTo>
                      <a:pt x="1043" y="1243"/>
                    </a:lnTo>
                    <a:lnTo>
                      <a:pt x="1044" y="1240"/>
                    </a:lnTo>
                    <a:lnTo>
                      <a:pt x="1047" y="1238"/>
                    </a:lnTo>
                    <a:lnTo>
                      <a:pt x="1047" y="1234"/>
                    </a:lnTo>
                    <a:lnTo>
                      <a:pt x="1048" y="1231"/>
                    </a:lnTo>
                    <a:lnTo>
                      <a:pt x="1049" y="1227"/>
                    </a:lnTo>
                    <a:lnTo>
                      <a:pt x="1052" y="1226"/>
                    </a:lnTo>
                    <a:lnTo>
                      <a:pt x="1053" y="1222"/>
                    </a:lnTo>
                    <a:lnTo>
                      <a:pt x="1055" y="1220"/>
                    </a:lnTo>
                    <a:lnTo>
                      <a:pt x="1055" y="1217"/>
                    </a:lnTo>
                    <a:lnTo>
                      <a:pt x="1056" y="1213"/>
                    </a:lnTo>
                    <a:lnTo>
                      <a:pt x="1058" y="1208"/>
                    </a:lnTo>
                    <a:lnTo>
                      <a:pt x="1060" y="1204"/>
                    </a:lnTo>
                    <a:lnTo>
                      <a:pt x="1061" y="1202"/>
                    </a:lnTo>
                    <a:lnTo>
                      <a:pt x="1062" y="1197"/>
                    </a:lnTo>
                    <a:lnTo>
                      <a:pt x="1063" y="1192"/>
                    </a:lnTo>
                    <a:lnTo>
                      <a:pt x="1065" y="1189"/>
                    </a:lnTo>
                    <a:lnTo>
                      <a:pt x="1066" y="1185"/>
                    </a:lnTo>
                    <a:lnTo>
                      <a:pt x="1067" y="1183"/>
                    </a:lnTo>
                    <a:lnTo>
                      <a:pt x="1069" y="1178"/>
                    </a:lnTo>
                    <a:lnTo>
                      <a:pt x="1070" y="1175"/>
                    </a:lnTo>
                    <a:lnTo>
                      <a:pt x="1072" y="1167"/>
                    </a:lnTo>
                    <a:lnTo>
                      <a:pt x="1074" y="1164"/>
                    </a:lnTo>
                    <a:lnTo>
                      <a:pt x="1075" y="1161"/>
                    </a:lnTo>
                    <a:lnTo>
                      <a:pt x="1076" y="1157"/>
                    </a:lnTo>
                    <a:lnTo>
                      <a:pt x="1077" y="1153"/>
                    </a:lnTo>
                    <a:lnTo>
                      <a:pt x="1079" y="1150"/>
                    </a:lnTo>
                    <a:lnTo>
                      <a:pt x="1080" y="1146"/>
                    </a:lnTo>
                    <a:lnTo>
                      <a:pt x="1081" y="1143"/>
                    </a:lnTo>
                    <a:lnTo>
                      <a:pt x="1083" y="1138"/>
                    </a:lnTo>
                    <a:lnTo>
                      <a:pt x="1084" y="1136"/>
                    </a:lnTo>
                    <a:lnTo>
                      <a:pt x="1085" y="1132"/>
                    </a:lnTo>
                    <a:lnTo>
                      <a:pt x="1086" y="1128"/>
                    </a:lnTo>
                    <a:lnTo>
                      <a:pt x="1088" y="1124"/>
                    </a:lnTo>
                    <a:lnTo>
                      <a:pt x="1089" y="1120"/>
                    </a:lnTo>
                    <a:lnTo>
                      <a:pt x="1089" y="1116"/>
                    </a:lnTo>
                    <a:lnTo>
                      <a:pt x="1090" y="1113"/>
                    </a:lnTo>
                    <a:lnTo>
                      <a:pt x="1091" y="1110"/>
                    </a:lnTo>
                    <a:lnTo>
                      <a:pt x="1093" y="1105"/>
                    </a:lnTo>
                    <a:lnTo>
                      <a:pt x="1095" y="1102"/>
                    </a:lnTo>
                    <a:lnTo>
                      <a:pt x="1095" y="1097"/>
                    </a:lnTo>
                    <a:lnTo>
                      <a:pt x="1097" y="1093"/>
                    </a:lnTo>
                    <a:lnTo>
                      <a:pt x="1098" y="1090"/>
                    </a:lnTo>
                    <a:lnTo>
                      <a:pt x="1099" y="1086"/>
                    </a:lnTo>
                    <a:lnTo>
                      <a:pt x="1100" y="1083"/>
                    </a:lnTo>
                    <a:lnTo>
                      <a:pt x="1102" y="1078"/>
                    </a:lnTo>
                    <a:lnTo>
                      <a:pt x="1102" y="1074"/>
                    </a:lnTo>
                    <a:lnTo>
                      <a:pt x="1103" y="1071"/>
                    </a:lnTo>
                    <a:lnTo>
                      <a:pt x="1104" y="1067"/>
                    </a:lnTo>
                    <a:lnTo>
                      <a:pt x="1106" y="1064"/>
                    </a:lnTo>
                    <a:lnTo>
                      <a:pt x="1107" y="1059"/>
                    </a:lnTo>
                    <a:lnTo>
                      <a:pt x="1108" y="1055"/>
                    </a:lnTo>
                    <a:lnTo>
                      <a:pt x="1109" y="1051"/>
                    </a:lnTo>
                    <a:lnTo>
                      <a:pt x="1109" y="1048"/>
                    </a:lnTo>
                    <a:lnTo>
                      <a:pt x="1111" y="1044"/>
                    </a:lnTo>
                    <a:lnTo>
                      <a:pt x="1112" y="1040"/>
                    </a:lnTo>
                    <a:lnTo>
                      <a:pt x="1113" y="1036"/>
                    </a:lnTo>
                    <a:lnTo>
                      <a:pt x="1113" y="1031"/>
                    </a:lnTo>
                    <a:lnTo>
                      <a:pt x="1114" y="1027"/>
                    </a:lnTo>
                    <a:lnTo>
                      <a:pt x="1116" y="1023"/>
                    </a:lnTo>
                    <a:lnTo>
                      <a:pt x="1116" y="1020"/>
                    </a:lnTo>
                    <a:lnTo>
                      <a:pt x="1117" y="1016"/>
                    </a:lnTo>
                    <a:lnTo>
                      <a:pt x="1118" y="1012"/>
                    </a:lnTo>
                    <a:lnTo>
                      <a:pt x="1120" y="1008"/>
                    </a:lnTo>
                    <a:lnTo>
                      <a:pt x="1121" y="1004"/>
                    </a:lnTo>
                    <a:lnTo>
                      <a:pt x="1122" y="999"/>
                    </a:lnTo>
                    <a:lnTo>
                      <a:pt x="1122" y="995"/>
                    </a:lnTo>
                    <a:lnTo>
                      <a:pt x="1123" y="991"/>
                    </a:lnTo>
                    <a:lnTo>
                      <a:pt x="1125" y="988"/>
                    </a:lnTo>
                    <a:lnTo>
                      <a:pt x="1125" y="984"/>
                    </a:lnTo>
                    <a:lnTo>
                      <a:pt x="1126" y="979"/>
                    </a:lnTo>
                    <a:lnTo>
                      <a:pt x="1127" y="975"/>
                    </a:lnTo>
                    <a:lnTo>
                      <a:pt x="1128" y="970"/>
                    </a:lnTo>
                    <a:lnTo>
                      <a:pt x="1130" y="967"/>
                    </a:lnTo>
                    <a:lnTo>
                      <a:pt x="1130" y="963"/>
                    </a:lnTo>
                    <a:lnTo>
                      <a:pt x="1131" y="958"/>
                    </a:lnTo>
                    <a:lnTo>
                      <a:pt x="1131" y="955"/>
                    </a:lnTo>
                    <a:lnTo>
                      <a:pt x="1132" y="951"/>
                    </a:lnTo>
                    <a:lnTo>
                      <a:pt x="1134" y="946"/>
                    </a:lnTo>
                    <a:lnTo>
                      <a:pt x="1135" y="942"/>
                    </a:lnTo>
                    <a:lnTo>
                      <a:pt x="1136" y="938"/>
                    </a:lnTo>
                    <a:lnTo>
                      <a:pt x="1136" y="934"/>
                    </a:lnTo>
                    <a:lnTo>
                      <a:pt x="1140" y="918"/>
                    </a:lnTo>
                    <a:lnTo>
                      <a:pt x="1142" y="900"/>
                    </a:lnTo>
                    <a:lnTo>
                      <a:pt x="1146" y="883"/>
                    </a:lnTo>
                    <a:lnTo>
                      <a:pt x="1150" y="865"/>
                    </a:lnTo>
                    <a:lnTo>
                      <a:pt x="1153" y="849"/>
                    </a:lnTo>
                    <a:lnTo>
                      <a:pt x="1155" y="831"/>
                    </a:lnTo>
                    <a:lnTo>
                      <a:pt x="1158" y="814"/>
                    </a:lnTo>
                    <a:lnTo>
                      <a:pt x="1162" y="798"/>
                    </a:lnTo>
                    <a:lnTo>
                      <a:pt x="1163" y="780"/>
                    </a:lnTo>
                    <a:lnTo>
                      <a:pt x="1165" y="762"/>
                    </a:lnTo>
                    <a:lnTo>
                      <a:pt x="1169" y="744"/>
                    </a:lnTo>
                    <a:lnTo>
                      <a:pt x="1171" y="726"/>
                    </a:lnTo>
                    <a:lnTo>
                      <a:pt x="1173" y="710"/>
                    </a:lnTo>
                    <a:lnTo>
                      <a:pt x="1174" y="701"/>
                    </a:lnTo>
                    <a:lnTo>
                      <a:pt x="1176" y="691"/>
                    </a:lnTo>
                    <a:lnTo>
                      <a:pt x="1177" y="683"/>
                    </a:lnTo>
                    <a:lnTo>
                      <a:pt x="1177" y="674"/>
                    </a:lnTo>
                    <a:lnTo>
                      <a:pt x="1178" y="665"/>
                    </a:lnTo>
                    <a:lnTo>
                      <a:pt x="1179" y="656"/>
                    </a:lnTo>
                    <a:lnTo>
                      <a:pt x="1181" y="647"/>
                    </a:lnTo>
                    <a:lnTo>
                      <a:pt x="1182" y="638"/>
                    </a:lnTo>
                    <a:lnTo>
                      <a:pt x="1182" y="631"/>
                    </a:lnTo>
                    <a:lnTo>
                      <a:pt x="1183" y="620"/>
                    </a:lnTo>
                    <a:lnTo>
                      <a:pt x="1185" y="604"/>
                    </a:lnTo>
                    <a:lnTo>
                      <a:pt x="1186" y="585"/>
                    </a:lnTo>
                    <a:lnTo>
                      <a:pt x="1188" y="568"/>
                    </a:lnTo>
                    <a:lnTo>
                      <a:pt x="1190" y="550"/>
                    </a:lnTo>
                    <a:lnTo>
                      <a:pt x="1191" y="532"/>
                    </a:lnTo>
                    <a:lnTo>
                      <a:pt x="1192" y="515"/>
                    </a:lnTo>
                    <a:lnTo>
                      <a:pt x="1193" y="498"/>
                    </a:lnTo>
                    <a:lnTo>
                      <a:pt x="1196" y="462"/>
                    </a:lnTo>
                    <a:lnTo>
                      <a:pt x="1197" y="428"/>
                    </a:lnTo>
                    <a:lnTo>
                      <a:pt x="1199" y="393"/>
                    </a:lnTo>
                    <a:lnTo>
                      <a:pt x="1201" y="326"/>
                    </a:lnTo>
                    <a:lnTo>
                      <a:pt x="1202" y="261"/>
                    </a:lnTo>
                    <a:lnTo>
                      <a:pt x="1202" y="197"/>
                    </a:lnTo>
                    <a:lnTo>
                      <a:pt x="1201" y="137"/>
                    </a:lnTo>
                    <a:lnTo>
                      <a:pt x="877" y="137"/>
                    </a:lnTo>
                    <a:lnTo>
                      <a:pt x="877" y="0"/>
                    </a:lnTo>
                    <a:lnTo>
                      <a:pt x="924" y="0"/>
                    </a:lnTo>
                    <a:lnTo>
                      <a:pt x="924" y="91"/>
                    </a:lnTo>
                    <a:lnTo>
                      <a:pt x="1247" y="91"/>
                    </a:lnTo>
                    <a:lnTo>
                      <a:pt x="1248" y="153"/>
                    </a:lnTo>
                    <a:lnTo>
                      <a:pt x="1248" y="184"/>
                    </a:lnTo>
                    <a:lnTo>
                      <a:pt x="1248" y="216"/>
                    </a:lnTo>
                    <a:lnTo>
                      <a:pt x="1247" y="285"/>
                    </a:lnTo>
                    <a:lnTo>
                      <a:pt x="1246" y="318"/>
                    </a:lnTo>
                    <a:lnTo>
                      <a:pt x="1246" y="355"/>
                    </a:lnTo>
                    <a:lnTo>
                      <a:pt x="1243" y="391"/>
                    </a:lnTo>
                    <a:lnTo>
                      <a:pt x="1242" y="427"/>
                    </a:lnTo>
                    <a:lnTo>
                      <a:pt x="1239" y="465"/>
                    </a:lnTo>
                    <a:lnTo>
                      <a:pt x="1238" y="483"/>
                    </a:lnTo>
                    <a:lnTo>
                      <a:pt x="1237" y="501"/>
                    </a:lnTo>
                    <a:lnTo>
                      <a:pt x="1236" y="520"/>
                    </a:lnTo>
                    <a:lnTo>
                      <a:pt x="1233" y="538"/>
                    </a:lnTo>
                    <a:lnTo>
                      <a:pt x="1232" y="558"/>
                    </a:lnTo>
                    <a:lnTo>
                      <a:pt x="1230" y="576"/>
                    </a:lnTo>
                    <a:lnTo>
                      <a:pt x="1229" y="595"/>
                    </a:lnTo>
                    <a:lnTo>
                      <a:pt x="1227" y="613"/>
                    </a:lnTo>
                    <a:lnTo>
                      <a:pt x="1225" y="623"/>
                    </a:lnTo>
                    <a:lnTo>
                      <a:pt x="1225" y="632"/>
                    </a:lnTo>
                    <a:lnTo>
                      <a:pt x="1224" y="642"/>
                    </a:lnTo>
                    <a:lnTo>
                      <a:pt x="1223" y="651"/>
                    </a:lnTo>
                    <a:lnTo>
                      <a:pt x="1222" y="660"/>
                    </a:lnTo>
                    <a:lnTo>
                      <a:pt x="1220" y="670"/>
                    </a:lnTo>
                    <a:lnTo>
                      <a:pt x="1219" y="679"/>
                    </a:lnTo>
                    <a:lnTo>
                      <a:pt x="1218" y="688"/>
                    </a:lnTo>
                    <a:lnTo>
                      <a:pt x="1218" y="698"/>
                    </a:lnTo>
                    <a:lnTo>
                      <a:pt x="1216" y="707"/>
                    </a:lnTo>
                    <a:lnTo>
                      <a:pt x="1215" y="717"/>
                    </a:lnTo>
                    <a:lnTo>
                      <a:pt x="1214" y="725"/>
                    </a:lnTo>
                    <a:lnTo>
                      <a:pt x="1213" y="735"/>
                    </a:lnTo>
                    <a:lnTo>
                      <a:pt x="1211" y="744"/>
                    </a:lnTo>
                    <a:lnTo>
                      <a:pt x="1210" y="753"/>
                    </a:lnTo>
                    <a:lnTo>
                      <a:pt x="1209" y="763"/>
                    </a:lnTo>
                    <a:lnTo>
                      <a:pt x="1208" y="772"/>
                    </a:lnTo>
                    <a:lnTo>
                      <a:pt x="1206" y="781"/>
                    </a:lnTo>
                    <a:lnTo>
                      <a:pt x="1204" y="791"/>
                    </a:lnTo>
                    <a:lnTo>
                      <a:pt x="1204" y="800"/>
                    </a:lnTo>
                    <a:lnTo>
                      <a:pt x="1202" y="809"/>
                    </a:lnTo>
                    <a:lnTo>
                      <a:pt x="1200" y="818"/>
                    </a:lnTo>
                    <a:lnTo>
                      <a:pt x="1199" y="827"/>
                    </a:lnTo>
                    <a:lnTo>
                      <a:pt x="1197" y="837"/>
                    </a:lnTo>
                    <a:lnTo>
                      <a:pt x="1196" y="845"/>
                    </a:lnTo>
                    <a:lnTo>
                      <a:pt x="1195" y="855"/>
                    </a:lnTo>
                    <a:lnTo>
                      <a:pt x="1192" y="864"/>
                    </a:lnTo>
                    <a:lnTo>
                      <a:pt x="1191" y="872"/>
                    </a:lnTo>
                    <a:lnTo>
                      <a:pt x="1190" y="882"/>
                    </a:lnTo>
                    <a:lnTo>
                      <a:pt x="1188" y="891"/>
                    </a:lnTo>
                    <a:lnTo>
                      <a:pt x="1186" y="898"/>
                    </a:lnTo>
                    <a:lnTo>
                      <a:pt x="1185" y="909"/>
                    </a:lnTo>
                    <a:lnTo>
                      <a:pt x="1183" y="918"/>
                    </a:lnTo>
                    <a:lnTo>
                      <a:pt x="1181" y="925"/>
                    </a:lnTo>
                    <a:lnTo>
                      <a:pt x="1179" y="934"/>
                    </a:lnTo>
                    <a:lnTo>
                      <a:pt x="1178" y="939"/>
                    </a:lnTo>
                    <a:lnTo>
                      <a:pt x="1177" y="944"/>
                    </a:lnTo>
                    <a:lnTo>
                      <a:pt x="1177" y="947"/>
                    </a:lnTo>
                    <a:lnTo>
                      <a:pt x="1176" y="952"/>
                    </a:lnTo>
                    <a:lnTo>
                      <a:pt x="1174" y="957"/>
                    </a:lnTo>
                    <a:lnTo>
                      <a:pt x="1174" y="961"/>
                    </a:lnTo>
                    <a:lnTo>
                      <a:pt x="1173" y="965"/>
                    </a:lnTo>
                    <a:lnTo>
                      <a:pt x="1172" y="970"/>
                    </a:lnTo>
                    <a:lnTo>
                      <a:pt x="1171" y="974"/>
                    </a:lnTo>
                    <a:lnTo>
                      <a:pt x="1171" y="977"/>
                    </a:lnTo>
                    <a:lnTo>
                      <a:pt x="1169" y="983"/>
                    </a:lnTo>
                    <a:lnTo>
                      <a:pt x="1168" y="986"/>
                    </a:lnTo>
                    <a:lnTo>
                      <a:pt x="1167" y="990"/>
                    </a:lnTo>
                    <a:lnTo>
                      <a:pt x="1167" y="995"/>
                    </a:lnTo>
                    <a:lnTo>
                      <a:pt x="1165" y="999"/>
                    </a:lnTo>
                    <a:lnTo>
                      <a:pt x="1164" y="1004"/>
                    </a:lnTo>
                    <a:lnTo>
                      <a:pt x="1163" y="1007"/>
                    </a:lnTo>
                    <a:lnTo>
                      <a:pt x="1163" y="1011"/>
                    </a:lnTo>
                    <a:lnTo>
                      <a:pt x="1162" y="1016"/>
                    </a:lnTo>
                    <a:lnTo>
                      <a:pt x="1160" y="1020"/>
                    </a:lnTo>
                    <a:lnTo>
                      <a:pt x="1159" y="1023"/>
                    </a:lnTo>
                    <a:lnTo>
                      <a:pt x="1158" y="1028"/>
                    </a:lnTo>
                    <a:lnTo>
                      <a:pt x="1157" y="1032"/>
                    </a:lnTo>
                    <a:lnTo>
                      <a:pt x="1157" y="1037"/>
                    </a:lnTo>
                    <a:lnTo>
                      <a:pt x="1155" y="1040"/>
                    </a:lnTo>
                    <a:lnTo>
                      <a:pt x="1154" y="1044"/>
                    </a:lnTo>
                    <a:lnTo>
                      <a:pt x="1153" y="1049"/>
                    </a:lnTo>
                    <a:lnTo>
                      <a:pt x="1151" y="1053"/>
                    </a:lnTo>
                    <a:lnTo>
                      <a:pt x="1150" y="1057"/>
                    </a:lnTo>
                    <a:lnTo>
                      <a:pt x="1150" y="1060"/>
                    </a:lnTo>
                    <a:lnTo>
                      <a:pt x="1149" y="1064"/>
                    </a:lnTo>
                    <a:lnTo>
                      <a:pt x="1148" y="1069"/>
                    </a:lnTo>
                    <a:lnTo>
                      <a:pt x="1146" y="1073"/>
                    </a:lnTo>
                    <a:lnTo>
                      <a:pt x="1145" y="1077"/>
                    </a:lnTo>
                    <a:lnTo>
                      <a:pt x="1144" y="1081"/>
                    </a:lnTo>
                    <a:lnTo>
                      <a:pt x="1142" y="1085"/>
                    </a:lnTo>
                    <a:lnTo>
                      <a:pt x="1142" y="1088"/>
                    </a:lnTo>
                    <a:lnTo>
                      <a:pt x="1141" y="1092"/>
                    </a:lnTo>
                    <a:lnTo>
                      <a:pt x="1140" y="1097"/>
                    </a:lnTo>
                    <a:lnTo>
                      <a:pt x="1139" y="1100"/>
                    </a:lnTo>
                    <a:lnTo>
                      <a:pt x="1137" y="1104"/>
                    </a:lnTo>
                    <a:lnTo>
                      <a:pt x="1136" y="1109"/>
                    </a:lnTo>
                    <a:lnTo>
                      <a:pt x="1136" y="1111"/>
                    </a:lnTo>
                    <a:lnTo>
                      <a:pt x="1135" y="1116"/>
                    </a:lnTo>
                    <a:lnTo>
                      <a:pt x="1134" y="1119"/>
                    </a:lnTo>
                    <a:lnTo>
                      <a:pt x="1132" y="1123"/>
                    </a:lnTo>
                    <a:lnTo>
                      <a:pt x="1130" y="1127"/>
                    </a:lnTo>
                    <a:lnTo>
                      <a:pt x="1130" y="1130"/>
                    </a:lnTo>
                    <a:lnTo>
                      <a:pt x="1128" y="1134"/>
                    </a:lnTo>
                    <a:lnTo>
                      <a:pt x="1127" y="1138"/>
                    </a:lnTo>
                    <a:lnTo>
                      <a:pt x="1126" y="1142"/>
                    </a:lnTo>
                    <a:lnTo>
                      <a:pt x="1125" y="1146"/>
                    </a:lnTo>
                    <a:lnTo>
                      <a:pt x="1123" y="1150"/>
                    </a:lnTo>
                    <a:lnTo>
                      <a:pt x="1122" y="1153"/>
                    </a:lnTo>
                    <a:lnTo>
                      <a:pt x="1121" y="1157"/>
                    </a:lnTo>
                    <a:lnTo>
                      <a:pt x="1120" y="1161"/>
                    </a:lnTo>
                    <a:lnTo>
                      <a:pt x="1117" y="1167"/>
                    </a:lnTo>
                    <a:lnTo>
                      <a:pt x="1116" y="1171"/>
                    </a:lnTo>
                    <a:lnTo>
                      <a:pt x="1116" y="1175"/>
                    </a:lnTo>
                    <a:lnTo>
                      <a:pt x="1113" y="1178"/>
                    </a:lnTo>
                    <a:lnTo>
                      <a:pt x="1112" y="1183"/>
                    </a:lnTo>
                    <a:lnTo>
                      <a:pt x="1111" y="1185"/>
                    </a:lnTo>
                    <a:lnTo>
                      <a:pt x="1109" y="1189"/>
                    </a:lnTo>
                    <a:lnTo>
                      <a:pt x="1109" y="1192"/>
                    </a:lnTo>
                    <a:lnTo>
                      <a:pt x="1107" y="1197"/>
                    </a:lnTo>
                    <a:lnTo>
                      <a:pt x="1107" y="1199"/>
                    </a:lnTo>
                    <a:lnTo>
                      <a:pt x="1106" y="1203"/>
                    </a:lnTo>
                    <a:lnTo>
                      <a:pt x="1104" y="1207"/>
                    </a:lnTo>
                    <a:lnTo>
                      <a:pt x="1103" y="1210"/>
                    </a:lnTo>
                    <a:lnTo>
                      <a:pt x="1100" y="1217"/>
                    </a:lnTo>
                    <a:lnTo>
                      <a:pt x="1099" y="1220"/>
                    </a:lnTo>
                    <a:lnTo>
                      <a:pt x="1098" y="1224"/>
                    </a:lnTo>
                    <a:lnTo>
                      <a:pt x="1097" y="1227"/>
                    </a:lnTo>
                    <a:lnTo>
                      <a:pt x="1095" y="1231"/>
                    </a:lnTo>
                    <a:lnTo>
                      <a:pt x="1094" y="1234"/>
                    </a:lnTo>
                    <a:lnTo>
                      <a:pt x="1093" y="1239"/>
                    </a:lnTo>
                    <a:lnTo>
                      <a:pt x="1091" y="1241"/>
                    </a:lnTo>
                    <a:lnTo>
                      <a:pt x="1089" y="1245"/>
                    </a:lnTo>
                    <a:lnTo>
                      <a:pt x="1089" y="1249"/>
                    </a:lnTo>
                    <a:lnTo>
                      <a:pt x="1086" y="1253"/>
                    </a:lnTo>
                    <a:lnTo>
                      <a:pt x="1085" y="1255"/>
                    </a:lnTo>
                    <a:lnTo>
                      <a:pt x="1083" y="1259"/>
                    </a:lnTo>
                    <a:lnTo>
                      <a:pt x="1081" y="1263"/>
                    </a:lnTo>
                    <a:lnTo>
                      <a:pt x="1080" y="1266"/>
                    </a:lnTo>
                    <a:lnTo>
                      <a:pt x="1079" y="1269"/>
                    </a:lnTo>
                    <a:lnTo>
                      <a:pt x="1076" y="1273"/>
                    </a:lnTo>
                    <a:lnTo>
                      <a:pt x="1075" y="1277"/>
                    </a:lnTo>
                    <a:lnTo>
                      <a:pt x="1074" y="1280"/>
                    </a:lnTo>
                    <a:lnTo>
                      <a:pt x="1071" y="1283"/>
                    </a:lnTo>
                    <a:lnTo>
                      <a:pt x="1069" y="1287"/>
                    </a:lnTo>
                    <a:lnTo>
                      <a:pt x="1067" y="1291"/>
                    </a:lnTo>
                    <a:lnTo>
                      <a:pt x="1065" y="1294"/>
                    </a:lnTo>
                    <a:lnTo>
                      <a:pt x="1062" y="1297"/>
                    </a:lnTo>
                    <a:lnTo>
                      <a:pt x="1061" y="1301"/>
                    </a:lnTo>
                    <a:lnTo>
                      <a:pt x="1060" y="1305"/>
                    </a:lnTo>
                    <a:lnTo>
                      <a:pt x="1057" y="1308"/>
                    </a:lnTo>
                    <a:lnTo>
                      <a:pt x="1055" y="1312"/>
                    </a:lnTo>
                    <a:lnTo>
                      <a:pt x="1053" y="1314"/>
                    </a:lnTo>
                    <a:lnTo>
                      <a:pt x="1049" y="1319"/>
                    </a:lnTo>
                    <a:lnTo>
                      <a:pt x="1047" y="1322"/>
                    </a:lnTo>
                    <a:lnTo>
                      <a:pt x="1046" y="1326"/>
                    </a:lnTo>
                    <a:lnTo>
                      <a:pt x="1043" y="1328"/>
                    </a:lnTo>
                    <a:lnTo>
                      <a:pt x="1040" y="1332"/>
                    </a:lnTo>
                    <a:lnTo>
                      <a:pt x="1039" y="1334"/>
                    </a:lnTo>
                    <a:lnTo>
                      <a:pt x="1035" y="1340"/>
                    </a:lnTo>
                    <a:lnTo>
                      <a:pt x="1034" y="1342"/>
                    </a:lnTo>
                    <a:lnTo>
                      <a:pt x="1032" y="1346"/>
                    </a:lnTo>
                    <a:lnTo>
                      <a:pt x="1029" y="1348"/>
                    </a:lnTo>
                    <a:lnTo>
                      <a:pt x="1026" y="1352"/>
                    </a:lnTo>
                    <a:lnTo>
                      <a:pt x="1024" y="1355"/>
                    </a:lnTo>
                    <a:lnTo>
                      <a:pt x="1021" y="1359"/>
                    </a:lnTo>
                    <a:lnTo>
                      <a:pt x="1019" y="1361"/>
                    </a:lnTo>
                    <a:lnTo>
                      <a:pt x="1016" y="1365"/>
                    </a:lnTo>
                    <a:lnTo>
                      <a:pt x="1014" y="1368"/>
                    </a:lnTo>
                    <a:lnTo>
                      <a:pt x="1011" y="1371"/>
                    </a:lnTo>
                    <a:lnTo>
                      <a:pt x="1007" y="1374"/>
                    </a:lnTo>
                    <a:lnTo>
                      <a:pt x="1006" y="1378"/>
                    </a:lnTo>
                    <a:lnTo>
                      <a:pt x="1002" y="1380"/>
                    </a:lnTo>
                    <a:lnTo>
                      <a:pt x="1000" y="1384"/>
                    </a:lnTo>
                    <a:lnTo>
                      <a:pt x="997" y="1387"/>
                    </a:lnTo>
                    <a:lnTo>
                      <a:pt x="993" y="1391"/>
                    </a:lnTo>
                    <a:lnTo>
                      <a:pt x="992" y="1393"/>
                    </a:lnTo>
                    <a:lnTo>
                      <a:pt x="988" y="1397"/>
                    </a:lnTo>
                    <a:lnTo>
                      <a:pt x="986" y="1399"/>
                    </a:lnTo>
                    <a:lnTo>
                      <a:pt x="983" y="1402"/>
                    </a:lnTo>
                    <a:lnTo>
                      <a:pt x="979" y="1406"/>
                    </a:lnTo>
                    <a:lnTo>
                      <a:pt x="974" y="1412"/>
                    </a:lnTo>
                    <a:lnTo>
                      <a:pt x="972" y="1415"/>
                    </a:lnTo>
                    <a:lnTo>
                      <a:pt x="968" y="1417"/>
                    </a:lnTo>
                    <a:lnTo>
                      <a:pt x="961" y="1424"/>
                    </a:lnTo>
                    <a:lnTo>
                      <a:pt x="959" y="1426"/>
                    </a:lnTo>
                    <a:lnTo>
                      <a:pt x="956" y="1429"/>
                    </a:lnTo>
                    <a:lnTo>
                      <a:pt x="950" y="1435"/>
                    </a:lnTo>
                    <a:lnTo>
                      <a:pt x="944" y="1440"/>
                    </a:lnTo>
                    <a:lnTo>
                      <a:pt x="937" y="1445"/>
                    </a:lnTo>
                    <a:lnTo>
                      <a:pt x="931" y="1452"/>
                    </a:lnTo>
                    <a:lnTo>
                      <a:pt x="924" y="1457"/>
                    </a:lnTo>
                    <a:lnTo>
                      <a:pt x="918" y="1462"/>
                    </a:lnTo>
                    <a:lnTo>
                      <a:pt x="910" y="1466"/>
                    </a:lnTo>
                    <a:lnTo>
                      <a:pt x="904" y="1472"/>
                    </a:lnTo>
                    <a:lnTo>
                      <a:pt x="898" y="1476"/>
                    </a:lnTo>
                    <a:lnTo>
                      <a:pt x="890" y="1481"/>
                    </a:lnTo>
                    <a:lnTo>
                      <a:pt x="884" y="1485"/>
                    </a:lnTo>
                    <a:lnTo>
                      <a:pt x="877" y="1490"/>
                    </a:lnTo>
                    <a:lnTo>
                      <a:pt x="870" y="1494"/>
                    </a:lnTo>
                    <a:lnTo>
                      <a:pt x="863" y="1499"/>
                    </a:lnTo>
                    <a:lnTo>
                      <a:pt x="857" y="1503"/>
                    </a:lnTo>
                    <a:lnTo>
                      <a:pt x="849" y="1507"/>
                    </a:lnTo>
                    <a:lnTo>
                      <a:pt x="843" y="1512"/>
                    </a:lnTo>
                    <a:lnTo>
                      <a:pt x="837" y="1514"/>
                    </a:lnTo>
                    <a:lnTo>
                      <a:pt x="829" y="1518"/>
                    </a:lnTo>
                    <a:lnTo>
                      <a:pt x="821" y="1522"/>
                    </a:lnTo>
                    <a:lnTo>
                      <a:pt x="815" y="1526"/>
                    </a:lnTo>
                    <a:lnTo>
                      <a:pt x="807" y="1528"/>
                    </a:lnTo>
                    <a:lnTo>
                      <a:pt x="800" y="1531"/>
                    </a:lnTo>
                    <a:lnTo>
                      <a:pt x="793" y="1533"/>
                    </a:lnTo>
                    <a:lnTo>
                      <a:pt x="786" y="1537"/>
                    </a:lnTo>
                    <a:lnTo>
                      <a:pt x="771" y="1541"/>
                    </a:lnTo>
                    <a:lnTo>
                      <a:pt x="757" y="1545"/>
                    </a:lnTo>
                    <a:lnTo>
                      <a:pt x="745" y="1549"/>
                    </a:lnTo>
                    <a:lnTo>
                      <a:pt x="732" y="1551"/>
                    </a:lnTo>
                    <a:lnTo>
                      <a:pt x="706" y="1558"/>
                    </a:lnTo>
                    <a:lnTo>
                      <a:pt x="684" y="1560"/>
                    </a:lnTo>
                    <a:lnTo>
                      <a:pt x="657" y="1563"/>
                    </a:lnTo>
                    <a:lnTo>
                      <a:pt x="608" y="1564"/>
                    </a:lnTo>
                    <a:lnTo>
                      <a:pt x="559" y="1559"/>
                    </a:lnTo>
                    <a:lnTo>
                      <a:pt x="534" y="1555"/>
                    </a:lnTo>
                    <a:lnTo>
                      <a:pt x="511" y="1551"/>
                    </a:lnTo>
                    <a:lnTo>
                      <a:pt x="487" y="1545"/>
                    </a:lnTo>
                    <a:lnTo>
                      <a:pt x="476" y="1541"/>
                    </a:lnTo>
                    <a:lnTo>
                      <a:pt x="464" y="1537"/>
                    </a:lnTo>
                    <a:lnTo>
                      <a:pt x="453" y="1533"/>
                    </a:lnTo>
                    <a:lnTo>
                      <a:pt x="441" y="1530"/>
                    </a:lnTo>
                    <a:lnTo>
                      <a:pt x="431" y="1524"/>
                    </a:lnTo>
                    <a:lnTo>
                      <a:pt x="418" y="1519"/>
                    </a:lnTo>
                    <a:lnTo>
                      <a:pt x="408" y="1514"/>
                    </a:lnTo>
                    <a:lnTo>
                      <a:pt x="397" y="1509"/>
                    </a:lnTo>
                    <a:lnTo>
                      <a:pt x="386" y="1504"/>
                    </a:lnTo>
                    <a:lnTo>
                      <a:pt x="376" y="1499"/>
                    </a:lnTo>
                    <a:lnTo>
                      <a:pt x="371" y="1495"/>
                    </a:lnTo>
                    <a:lnTo>
                      <a:pt x="366" y="1491"/>
                    </a:lnTo>
                    <a:lnTo>
                      <a:pt x="361" y="1489"/>
                    </a:lnTo>
                    <a:lnTo>
                      <a:pt x="356" y="1485"/>
                    </a:lnTo>
                    <a:lnTo>
                      <a:pt x="349" y="1482"/>
                    </a:lnTo>
                    <a:lnTo>
                      <a:pt x="346" y="1479"/>
                    </a:lnTo>
                    <a:lnTo>
                      <a:pt x="341" y="1476"/>
                    </a:lnTo>
                    <a:lnTo>
                      <a:pt x="335" y="1472"/>
                    </a:lnTo>
                    <a:lnTo>
                      <a:pt x="330" y="1468"/>
                    </a:lnTo>
                    <a:lnTo>
                      <a:pt x="325" y="1466"/>
                    </a:lnTo>
                    <a:lnTo>
                      <a:pt x="321" y="1462"/>
                    </a:lnTo>
                    <a:lnTo>
                      <a:pt x="315" y="1458"/>
                    </a:lnTo>
                    <a:lnTo>
                      <a:pt x="311" y="1454"/>
                    </a:lnTo>
                    <a:lnTo>
                      <a:pt x="307" y="1450"/>
                    </a:lnTo>
                    <a:lnTo>
                      <a:pt x="301" y="1447"/>
                    </a:lnTo>
                    <a:lnTo>
                      <a:pt x="297" y="1443"/>
                    </a:lnTo>
                    <a:lnTo>
                      <a:pt x="293" y="1439"/>
                    </a:lnTo>
                    <a:lnTo>
                      <a:pt x="288" y="1434"/>
                    </a:lnTo>
                    <a:lnTo>
                      <a:pt x="283" y="1431"/>
                    </a:lnTo>
                    <a:lnTo>
                      <a:pt x="279" y="1426"/>
                    </a:lnTo>
                    <a:lnTo>
                      <a:pt x="274" y="1422"/>
                    </a:lnTo>
                    <a:lnTo>
                      <a:pt x="270" y="1419"/>
                    </a:lnTo>
                    <a:lnTo>
                      <a:pt x="267" y="1414"/>
                    </a:lnTo>
                    <a:lnTo>
                      <a:pt x="262" y="1410"/>
                    </a:lnTo>
                    <a:lnTo>
                      <a:pt x="258" y="1406"/>
                    </a:lnTo>
                    <a:lnTo>
                      <a:pt x="253" y="1401"/>
                    </a:lnTo>
                    <a:lnTo>
                      <a:pt x="250" y="1396"/>
                    </a:lnTo>
                    <a:lnTo>
                      <a:pt x="246" y="1392"/>
                    </a:lnTo>
                    <a:lnTo>
                      <a:pt x="241" y="1387"/>
                    </a:lnTo>
                    <a:lnTo>
                      <a:pt x="237" y="1382"/>
                    </a:lnTo>
                    <a:lnTo>
                      <a:pt x="233" y="1378"/>
                    </a:lnTo>
                    <a:lnTo>
                      <a:pt x="230" y="1373"/>
                    </a:lnTo>
                    <a:lnTo>
                      <a:pt x="226" y="1368"/>
                    </a:lnTo>
                    <a:lnTo>
                      <a:pt x="222" y="1364"/>
                    </a:lnTo>
                    <a:lnTo>
                      <a:pt x="219" y="1359"/>
                    </a:lnTo>
                    <a:lnTo>
                      <a:pt x="216" y="1352"/>
                    </a:lnTo>
                    <a:lnTo>
                      <a:pt x="212" y="1348"/>
                    </a:lnTo>
                    <a:lnTo>
                      <a:pt x="208" y="1343"/>
                    </a:lnTo>
                    <a:lnTo>
                      <a:pt x="205" y="1338"/>
                    </a:lnTo>
                    <a:lnTo>
                      <a:pt x="202" y="1332"/>
                    </a:lnTo>
                    <a:lnTo>
                      <a:pt x="199" y="1328"/>
                    </a:lnTo>
                    <a:lnTo>
                      <a:pt x="195" y="1323"/>
                    </a:lnTo>
                    <a:lnTo>
                      <a:pt x="191" y="1317"/>
                    </a:lnTo>
                    <a:lnTo>
                      <a:pt x="189" y="1313"/>
                    </a:lnTo>
                    <a:lnTo>
                      <a:pt x="185" y="1305"/>
                    </a:lnTo>
                    <a:lnTo>
                      <a:pt x="182" y="1300"/>
                    </a:lnTo>
                    <a:lnTo>
                      <a:pt x="179" y="1295"/>
                    </a:lnTo>
                    <a:lnTo>
                      <a:pt x="177" y="1290"/>
                    </a:lnTo>
                    <a:lnTo>
                      <a:pt x="174" y="1285"/>
                    </a:lnTo>
                    <a:lnTo>
                      <a:pt x="171" y="1280"/>
                    </a:lnTo>
                    <a:lnTo>
                      <a:pt x="168" y="1272"/>
                    </a:lnTo>
                    <a:lnTo>
                      <a:pt x="166" y="1267"/>
                    </a:lnTo>
                    <a:lnTo>
                      <a:pt x="163" y="1261"/>
                    </a:lnTo>
                    <a:lnTo>
                      <a:pt x="161" y="1255"/>
                    </a:lnTo>
                    <a:lnTo>
                      <a:pt x="158" y="1250"/>
                    </a:lnTo>
                    <a:lnTo>
                      <a:pt x="157" y="1244"/>
                    </a:lnTo>
                    <a:lnTo>
                      <a:pt x="156" y="1240"/>
                    </a:lnTo>
                    <a:lnTo>
                      <a:pt x="154" y="1239"/>
                    </a:lnTo>
                    <a:lnTo>
                      <a:pt x="153" y="1235"/>
                    </a:lnTo>
                    <a:lnTo>
                      <a:pt x="152" y="1232"/>
                    </a:lnTo>
                    <a:lnTo>
                      <a:pt x="151" y="1229"/>
                    </a:lnTo>
                    <a:lnTo>
                      <a:pt x="151" y="1226"/>
                    </a:lnTo>
                    <a:lnTo>
                      <a:pt x="149" y="1224"/>
                    </a:lnTo>
                    <a:lnTo>
                      <a:pt x="148" y="1220"/>
                    </a:lnTo>
                    <a:lnTo>
                      <a:pt x="147" y="1217"/>
                    </a:lnTo>
                    <a:lnTo>
                      <a:pt x="146" y="1215"/>
                    </a:lnTo>
                    <a:lnTo>
                      <a:pt x="144" y="1211"/>
                    </a:lnTo>
                    <a:lnTo>
                      <a:pt x="144" y="1208"/>
                    </a:lnTo>
                    <a:lnTo>
                      <a:pt x="143" y="1204"/>
                    </a:lnTo>
                    <a:lnTo>
                      <a:pt x="142" y="1202"/>
                    </a:lnTo>
                    <a:lnTo>
                      <a:pt x="140" y="1197"/>
                    </a:lnTo>
                    <a:close/>
                  </a:path>
                </a:pathLst>
              </a:custGeom>
              <a:solidFill>
                <a:schemeClr val="bg1"/>
              </a:solidFill>
              <a:ln w="3175">
                <a:solidFill>
                  <a:schemeClr val="tx1"/>
                </a:solidFill>
                <a:round/>
                <a:headEnd/>
                <a:tailEnd/>
              </a:ln>
            </p:spPr>
            <p:txBody>
              <a:bodyPr/>
              <a:lstStyle/>
              <a:p>
                <a:endParaRPr lang="en-US">
                  <a:solidFill>
                    <a:prstClr val="black"/>
                  </a:solidFill>
                  <a:ea typeface="+mn-ea"/>
                  <a:cs typeface="+mn-cs"/>
                </a:endParaRPr>
              </a:p>
            </p:txBody>
          </p:sp>
          <p:sp>
            <p:nvSpPr>
              <p:cNvPr id="32" name="Freeform 28">
                <a:extLst>
                  <a:ext uri="{FF2B5EF4-FFF2-40B4-BE49-F238E27FC236}">
                    <a16:creationId xmlns:a16="http://schemas.microsoft.com/office/drawing/2014/main" id="{6E5CEFAB-FCBB-46BF-959D-1E0F29B06C13}"/>
                  </a:ext>
                </a:extLst>
              </p:cNvPr>
              <p:cNvSpPr>
                <a:spLocks/>
              </p:cNvSpPr>
              <p:nvPr/>
            </p:nvSpPr>
            <p:spPr bwMode="auto">
              <a:xfrm>
                <a:off x="2973" y="438"/>
                <a:ext cx="172" cy="472"/>
              </a:xfrm>
              <a:custGeom>
                <a:avLst/>
                <a:gdLst>
                  <a:gd name="T0" fmla="*/ 7 w 687"/>
                  <a:gd name="T1" fmla="*/ 100 h 1885"/>
                  <a:gd name="T2" fmla="*/ 12 w 687"/>
                  <a:gd name="T3" fmla="*/ 98 h 1885"/>
                  <a:gd name="T4" fmla="*/ 15 w 687"/>
                  <a:gd name="T5" fmla="*/ 96 h 1885"/>
                  <a:gd name="T6" fmla="*/ 18 w 687"/>
                  <a:gd name="T7" fmla="*/ 94 h 1885"/>
                  <a:gd name="T8" fmla="*/ 20 w 687"/>
                  <a:gd name="T9" fmla="*/ 92 h 1885"/>
                  <a:gd name="T10" fmla="*/ 23 w 687"/>
                  <a:gd name="T11" fmla="*/ 90 h 1885"/>
                  <a:gd name="T12" fmla="*/ 25 w 687"/>
                  <a:gd name="T13" fmla="*/ 88 h 1885"/>
                  <a:gd name="T14" fmla="*/ 26 w 687"/>
                  <a:gd name="T15" fmla="*/ 87 h 1885"/>
                  <a:gd name="T16" fmla="*/ 27 w 687"/>
                  <a:gd name="T17" fmla="*/ 85 h 1885"/>
                  <a:gd name="T18" fmla="*/ 28 w 687"/>
                  <a:gd name="T19" fmla="*/ 84 h 1885"/>
                  <a:gd name="T20" fmla="*/ 29 w 687"/>
                  <a:gd name="T21" fmla="*/ 82 h 1885"/>
                  <a:gd name="T22" fmla="*/ 30 w 687"/>
                  <a:gd name="T23" fmla="*/ 81 h 1885"/>
                  <a:gd name="T24" fmla="*/ 31 w 687"/>
                  <a:gd name="T25" fmla="*/ 79 h 1885"/>
                  <a:gd name="T26" fmla="*/ 31 w 687"/>
                  <a:gd name="T27" fmla="*/ 77 h 1885"/>
                  <a:gd name="T28" fmla="*/ 32 w 687"/>
                  <a:gd name="T29" fmla="*/ 75 h 1885"/>
                  <a:gd name="T30" fmla="*/ 33 w 687"/>
                  <a:gd name="T31" fmla="*/ 73 h 1885"/>
                  <a:gd name="T32" fmla="*/ 33 w 687"/>
                  <a:gd name="T33" fmla="*/ 71 h 1885"/>
                  <a:gd name="T34" fmla="*/ 34 w 687"/>
                  <a:gd name="T35" fmla="*/ 69 h 1885"/>
                  <a:gd name="T36" fmla="*/ 34 w 687"/>
                  <a:gd name="T37" fmla="*/ 67 h 1885"/>
                  <a:gd name="T38" fmla="*/ 35 w 687"/>
                  <a:gd name="T39" fmla="*/ 65 h 1885"/>
                  <a:gd name="T40" fmla="*/ 35 w 687"/>
                  <a:gd name="T41" fmla="*/ 63 h 1885"/>
                  <a:gd name="T42" fmla="*/ 35 w 687"/>
                  <a:gd name="T43" fmla="*/ 61 h 1885"/>
                  <a:gd name="T44" fmla="*/ 36 w 687"/>
                  <a:gd name="T45" fmla="*/ 57 h 1885"/>
                  <a:gd name="T46" fmla="*/ 37 w 687"/>
                  <a:gd name="T47" fmla="*/ 52 h 1885"/>
                  <a:gd name="T48" fmla="*/ 38 w 687"/>
                  <a:gd name="T49" fmla="*/ 48 h 1885"/>
                  <a:gd name="T50" fmla="*/ 38 w 687"/>
                  <a:gd name="T51" fmla="*/ 44 h 1885"/>
                  <a:gd name="T52" fmla="*/ 39 w 687"/>
                  <a:gd name="T53" fmla="*/ 39 h 1885"/>
                  <a:gd name="T54" fmla="*/ 39 w 687"/>
                  <a:gd name="T55" fmla="*/ 32 h 1885"/>
                  <a:gd name="T56" fmla="*/ 40 w 687"/>
                  <a:gd name="T57" fmla="*/ 13 h 1885"/>
                  <a:gd name="T58" fmla="*/ 14 w 687"/>
                  <a:gd name="T59" fmla="*/ 0 h 1885"/>
                  <a:gd name="T60" fmla="*/ 43 w 687"/>
                  <a:gd name="T61" fmla="*/ 21 h 1885"/>
                  <a:gd name="T62" fmla="*/ 42 w 687"/>
                  <a:gd name="T63" fmla="*/ 33 h 1885"/>
                  <a:gd name="T64" fmla="*/ 42 w 687"/>
                  <a:gd name="T65" fmla="*/ 41 h 1885"/>
                  <a:gd name="T66" fmla="*/ 41 w 687"/>
                  <a:gd name="T67" fmla="*/ 45 h 1885"/>
                  <a:gd name="T68" fmla="*/ 41 w 687"/>
                  <a:gd name="T69" fmla="*/ 50 h 1885"/>
                  <a:gd name="T70" fmla="*/ 40 w 687"/>
                  <a:gd name="T71" fmla="*/ 54 h 1885"/>
                  <a:gd name="T72" fmla="*/ 39 w 687"/>
                  <a:gd name="T73" fmla="*/ 59 h 1885"/>
                  <a:gd name="T74" fmla="*/ 39 w 687"/>
                  <a:gd name="T75" fmla="*/ 62 h 1885"/>
                  <a:gd name="T76" fmla="*/ 38 w 687"/>
                  <a:gd name="T77" fmla="*/ 64 h 1885"/>
                  <a:gd name="T78" fmla="*/ 38 w 687"/>
                  <a:gd name="T79" fmla="*/ 66 h 1885"/>
                  <a:gd name="T80" fmla="*/ 37 w 687"/>
                  <a:gd name="T81" fmla="*/ 68 h 1885"/>
                  <a:gd name="T82" fmla="*/ 37 w 687"/>
                  <a:gd name="T83" fmla="*/ 70 h 1885"/>
                  <a:gd name="T84" fmla="*/ 36 w 687"/>
                  <a:gd name="T85" fmla="*/ 72 h 1885"/>
                  <a:gd name="T86" fmla="*/ 35 w 687"/>
                  <a:gd name="T87" fmla="*/ 74 h 1885"/>
                  <a:gd name="T88" fmla="*/ 35 w 687"/>
                  <a:gd name="T89" fmla="*/ 75 h 1885"/>
                  <a:gd name="T90" fmla="*/ 34 w 687"/>
                  <a:gd name="T91" fmla="*/ 77 h 1885"/>
                  <a:gd name="T92" fmla="*/ 34 w 687"/>
                  <a:gd name="T93" fmla="*/ 79 h 1885"/>
                  <a:gd name="T94" fmla="*/ 33 w 687"/>
                  <a:gd name="T95" fmla="*/ 81 h 1885"/>
                  <a:gd name="T96" fmla="*/ 32 w 687"/>
                  <a:gd name="T97" fmla="*/ 82 h 1885"/>
                  <a:gd name="T98" fmla="*/ 31 w 687"/>
                  <a:gd name="T99" fmla="*/ 84 h 1885"/>
                  <a:gd name="T100" fmla="*/ 30 w 687"/>
                  <a:gd name="T101" fmla="*/ 86 h 1885"/>
                  <a:gd name="T102" fmla="*/ 29 w 687"/>
                  <a:gd name="T103" fmla="*/ 87 h 1885"/>
                  <a:gd name="T104" fmla="*/ 28 w 687"/>
                  <a:gd name="T105" fmla="*/ 89 h 1885"/>
                  <a:gd name="T106" fmla="*/ 26 w 687"/>
                  <a:gd name="T107" fmla="*/ 90 h 1885"/>
                  <a:gd name="T108" fmla="*/ 25 w 687"/>
                  <a:gd name="T109" fmla="*/ 92 h 1885"/>
                  <a:gd name="T110" fmla="*/ 24 w 687"/>
                  <a:gd name="T111" fmla="*/ 93 h 1885"/>
                  <a:gd name="T112" fmla="*/ 22 w 687"/>
                  <a:gd name="T113" fmla="*/ 94 h 1885"/>
                  <a:gd name="T114" fmla="*/ 21 w 687"/>
                  <a:gd name="T115" fmla="*/ 96 h 1885"/>
                  <a:gd name="T116" fmla="*/ 17 w 687"/>
                  <a:gd name="T117" fmla="*/ 98 h 1885"/>
                  <a:gd name="T118" fmla="*/ 14 w 687"/>
                  <a:gd name="T119" fmla="*/ 100 h 1885"/>
                  <a:gd name="T120" fmla="*/ 11 w 687"/>
                  <a:gd name="T121" fmla="*/ 101 h 1885"/>
                  <a:gd name="T122" fmla="*/ 5 w 687"/>
                  <a:gd name="T123" fmla="*/ 103 h 18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7"/>
                  <a:gd name="T187" fmla="*/ 0 h 1885"/>
                  <a:gd name="T188" fmla="*/ 687 w 687"/>
                  <a:gd name="T189" fmla="*/ 1885 h 18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7" h="1885">
                    <a:moveTo>
                      <a:pt x="47" y="1651"/>
                    </a:moveTo>
                    <a:lnTo>
                      <a:pt x="47" y="1885"/>
                    </a:lnTo>
                    <a:lnTo>
                      <a:pt x="0" y="1885"/>
                    </a:lnTo>
                    <a:lnTo>
                      <a:pt x="2" y="1656"/>
                    </a:lnTo>
                    <a:lnTo>
                      <a:pt x="4" y="1609"/>
                    </a:lnTo>
                    <a:lnTo>
                      <a:pt x="82" y="1597"/>
                    </a:lnTo>
                    <a:lnTo>
                      <a:pt x="102" y="1592"/>
                    </a:lnTo>
                    <a:lnTo>
                      <a:pt x="123" y="1587"/>
                    </a:lnTo>
                    <a:lnTo>
                      <a:pt x="143" y="1581"/>
                    </a:lnTo>
                    <a:lnTo>
                      <a:pt x="152" y="1578"/>
                    </a:lnTo>
                    <a:lnTo>
                      <a:pt x="162" y="1574"/>
                    </a:lnTo>
                    <a:lnTo>
                      <a:pt x="175" y="1569"/>
                    </a:lnTo>
                    <a:lnTo>
                      <a:pt x="186" y="1564"/>
                    </a:lnTo>
                    <a:lnTo>
                      <a:pt x="193" y="1561"/>
                    </a:lnTo>
                    <a:lnTo>
                      <a:pt x="199" y="1559"/>
                    </a:lnTo>
                    <a:lnTo>
                      <a:pt x="206" y="1555"/>
                    </a:lnTo>
                    <a:lnTo>
                      <a:pt x="212" y="1551"/>
                    </a:lnTo>
                    <a:lnTo>
                      <a:pt x="218" y="1547"/>
                    </a:lnTo>
                    <a:lnTo>
                      <a:pt x="225" y="1545"/>
                    </a:lnTo>
                    <a:lnTo>
                      <a:pt x="231" y="1540"/>
                    </a:lnTo>
                    <a:lnTo>
                      <a:pt x="239" y="1537"/>
                    </a:lnTo>
                    <a:lnTo>
                      <a:pt x="245" y="1532"/>
                    </a:lnTo>
                    <a:lnTo>
                      <a:pt x="251" y="1528"/>
                    </a:lnTo>
                    <a:lnTo>
                      <a:pt x="258" y="1524"/>
                    </a:lnTo>
                    <a:lnTo>
                      <a:pt x="264" y="1519"/>
                    </a:lnTo>
                    <a:lnTo>
                      <a:pt x="271" y="1516"/>
                    </a:lnTo>
                    <a:lnTo>
                      <a:pt x="276" y="1512"/>
                    </a:lnTo>
                    <a:lnTo>
                      <a:pt x="282" y="1507"/>
                    </a:lnTo>
                    <a:lnTo>
                      <a:pt x="288" y="1501"/>
                    </a:lnTo>
                    <a:lnTo>
                      <a:pt x="295" y="1498"/>
                    </a:lnTo>
                    <a:lnTo>
                      <a:pt x="301" y="1491"/>
                    </a:lnTo>
                    <a:lnTo>
                      <a:pt x="306" y="1487"/>
                    </a:lnTo>
                    <a:lnTo>
                      <a:pt x="314" y="1482"/>
                    </a:lnTo>
                    <a:lnTo>
                      <a:pt x="320" y="1477"/>
                    </a:lnTo>
                    <a:lnTo>
                      <a:pt x="325" y="1472"/>
                    </a:lnTo>
                    <a:lnTo>
                      <a:pt x="332" y="1467"/>
                    </a:lnTo>
                    <a:lnTo>
                      <a:pt x="337" y="1462"/>
                    </a:lnTo>
                    <a:lnTo>
                      <a:pt x="343" y="1457"/>
                    </a:lnTo>
                    <a:lnTo>
                      <a:pt x="348" y="1450"/>
                    </a:lnTo>
                    <a:lnTo>
                      <a:pt x="355" y="1445"/>
                    </a:lnTo>
                    <a:lnTo>
                      <a:pt x="361" y="1439"/>
                    </a:lnTo>
                    <a:lnTo>
                      <a:pt x="366" y="1434"/>
                    </a:lnTo>
                    <a:lnTo>
                      <a:pt x="371" y="1428"/>
                    </a:lnTo>
                    <a:lnTo>
                      <a:pt x="376" y="1422"/>
                    </a:lnTo>
                    <a:lnTo>
                      <a:pt x="380" y="1419"/>
                    </a:lnTo>
                    <a:lnTo>
                      <a:pt x="381" y="1416"/>
                    </a:lnTo>
                    <a:lnTo>
                      <a:pt x="385" y="1414"/>
                    </a:lnTo>
                    <a:lnTo>
                      <a:pt x="388" y="1411"/>
                    </a:lnTo>
                    <a:lnTo>
                      <a:pt x="390" y="1407"/>
                    </a:lnTo>
                    <a:lnTo>
                      <a:pt x="393" y="1405"/>
                    </a:lnTo>
                    <a:lnTo>
                      <a:pt x="396" y="1402"/>
                    </a:lnTo>
                    <a:lnTo>
                      <a:pt x="398" y="1398"/>
                    </a:lnTo>
                    <a:lnTo>
                      <a:pt x="402" y="1396"/>
                    </a:lnTo>
                    <a:lnTo>
                      <a:pt x="403" y="1392"/>
                    </a:lnTo>
                    <a:lnTo>
                      <a:pt x="408" y="1385"/>
                    </a:lnTo>
                    <a:lnTo>
                      <a:pt x="411" y="1384"/>
                    </a:lnTo>
                    <a:lnTo>
                      <a:pt x="413" y="1380"/>
                    </a:lnTo>
                    <a:lnTo>
                      <a:pt x="416" y="1378"/>
                    </a:lnTo>
                    <a:lnTo>
                      <a:pt x="418" y="1374"/>
                    </a:lnTo>
                    <a:lnTo>
                      <a:pt x="422" y="1368"/>
                    </a:lnTo>
                    <a:lnTo>
                      <a:pt x="426" y="1365"/>
                    </a:lnTo>
                    <a:lnTo>
                      <a:pt x="429" y="1361"/>
                    </a:lnTo>
                    <a:lnTo>
                      <a:pt x="430" y="1359"/>
                    </a:lnTo>
                    <a:lnTo>
                      <a:pt x="432" y="1355"/>
                    </a:lnTo>
                    <a:lnTo>
                      <a:pt x="435" y="1352"/>
                    </a:lnTo>
                    <a:lnTo>
                      <a:pt x="436" y="1348"/>
                    </a:lnTo>
                    <a:lnTo>
                      <a:pt x="439" y="1346"/>
                    </a:lnTo>
                    <a:lnTo>
                      <a:pt x="441" y="1343"/>
                    </a:lnTo>
                    <a:lnTo>
                      <a:pt x="443" y="1340"/>
                    </a:lnTo>
                    <a:lnTo>
                      <a:pt x="445" y="1337"/>
                    </a:lnTo>
                    <a:lnTo>
                      <a:pt x="448" y="1333"/>
                    </a:lnTo>
                    <a:lnTo>
                      <a:pt x="450" y="1331"/>
                    </a:lnTo>
                    <a:lnTo>
                      <a:pt x="452" y="1327"/>
                    </a:lnTo>
                    <a:lnTo>
                      <a:pt x="454" y="1324"/>
                    </a:lnTo>
                    <a:lnTo>
                      <a:pt x="458" y="1318"/>
                    </a:lnTo>
                    <a:lnTo>
                      <a:pt x="459" y="1314"/>
                    </a:lnTo>
                    <a:lnTo>
                      <a:pt x="462" y="1312"/>
                    </a:lnTo>
                    <a:lnTo>
                      <a:pt x="463" y="1308"/>
                    </a:lnTo>
                    <a:lnTo>
                      <a:pt x="466" y="1305"/>
                    </a:lnTo>
                    <a:lnTo>
                      <a:pt x="469" y="1299"/>
                    </a:lnTo>
                    <a:lnTo>
                      <a:pt x="471" y="1295"/>
                    </a:lnTo>
                    <a:lnTo>
                      <a:pt x="472" y="1292"/>
                    </a:lnTo>
                    <a:lnTo>
                      <a:pt x="475" y="1289"/>
                    </a:lnTo>
                    <a:lnTo>
                      <a:pt x="476" y="1286"/>
                    </a:lnTo>
                    <a:lnTo>
                      <a:pt x="477" y="1282"/>
                    </a:lnTo>
                    <a:lnTo>
                      <a:pt x="478" y="1280"/>
                    </a:lnTo>
                    <a:lnTo>
                      <a:pt x="481" y="1276"/>
                    </a:lnTo>
                    <a:lnTo>
                      <a:pt x="482" y="1272"/>
                    </a:lnTo>
                    <a:lnTo>
                      <a:pt x="483" y="1269"/>
                    </a:lnTo>
                    <a:lnTo>
                      <a:pt x="485" y="1266"/>
                    </a:lnTo>
                    <a:lnTo>
                      <a:pt x="489" y="1259"/>
                    </a:lnTo>
                    <a:lnTo>
                      <a:pt x="490" y="1257"/>
                    </a:lnTo>
                    <a:lnTo>
                      <a:pt x="491" y="1253"/>
                    </a:lnTo>
                    <a:lnTo>
                      <a:pt x="491" y="1252"/>
                    </a:lnTo>
                    <a:lnTo>
                      <a:pt x="494" y="1246"/>
                    </a:lnTo>
                    <a:lnTo>
                      <a:pt x="496" y="1241"/>
                    </a:lnTo>
                    <a:lnTo>
                      <a:pt x="498" y="1238"/>
                    </a:lnTo>
                    <a:lnTo>
                      <a:pt x="498" y="1232"/>
                    </a:lnTo>
                    <a:lnTo>
                      <a:pt x="500" y="1229"/>
                    </a:lnTo>
                    <a:lnTo>
                      <a:pt x="501" y="1224"/>
                    </a:lnTo>
                    <a:lnTo>
                      <a:pt x="503" y="1220"/>
                    </a:lnTo>
                    <a:lnTo>
                      <a:pt x="504" y="1216"/>
                    </a:lnTo>
                    <a:lnTo>
                      <a:pt x="505" y="1211"/>
                    </a:lnTo>
                    <a:lnTo>
                      <a:pt x="506" y="1207"/>
                    </a:lnTo>
                    <a:lnTo>
                      <a:pt x="508" y="1203"/>
                    </a:lnTo>
                    <a:lnTo>
                      <a:pt x="509" y="1198"/>
                    </a:lnTo>
                    <a:lnTo>
                      <a:pt x="512" y="1194"/>
                    </a:lnTo>
                    <a:lnTo>
                      <a:pt x="512" y="1189"/>
                    </a:lnTo>
                    <a:lnTo>
                      <a:pt x="513" y="1184"/>
                    </a:lnTo>
                    <a:lnTo>
                      <a:pt x="514" y="1180"/>
                    </a:lnTo>
                    <a:lnTo>
                      <a:pt x="515" y="1176"/>
                    </a:lnTo>
                    <a:lnTo>
                      <a:pt x="518" y="1171"/>
                    </a:lnTo>
                    <a:lnTo>
                      <a:pt x="518" y="1166"/>
                    </a:lnTo>
                    <a:lnTo>
                      <a:pt x="519" y="1162"/>
                    </a:lnTo>
                    <a:lnTo>
                      <a:pt x="520" y="1157"/>
                    </a:lnTo>
                    <a:lnTo>
                      <a:pt x="522" y="1153"/>
                    </a:lnTo>
                    <a:lnTo>
                      <a:pt x="524" y="1150"/>
                    </a:lnTo>
                    <a:lnTo>
                      <a:pt x="524" y="1143"/>
                    </a:lnTo>
                    <a:lnTo>
                      <a:pt x="526" y="1139"/>
                    </a:lnTo>
                    <a:lnTo>
                      <a:pt x="527" y="1136"/>
                    </a:lnTo>
                    <a:lnTo>
                      <a:pt x="528" y="1130"/>
                    </a:lnTo>
                    <a:lnTo>
                      <a:pt x="529" y="1125"/>
                    </a:lnTo>
                    <a:lnTo>
                      <a:pt x="531" y="1122"/>
                    </a:lnTo>
                    <a:lnTo>
                      <a:pt x="532" y="1116"/>
                    </a:lnTo>
                    <a:lnTo>
                      <a:pt x="533" y="1111"/>
                    </a:lnTo>
                    <a:lnTo>
                      <a:pt x="534" y="1108"/>
                    </a:lnTo>
                    <a:lnTo>
                      <a:pt x="536" y="1104"/>
                    </a:lnTo>
                    <a:lnTo>
                      <a:pt x="537" y="1097"/>
                    </a:lnTo>
                    <a:lnTo>
                      <a:pt x="538" y="1093"/>
                    </a:lnTo>
                    <a:lnTo>
                      <a:pt x="538" y="1088"/>
                    </a:lnTo>
                    <a:lnTo>
                      <a:pt x="540" y="1083"/>
                    </a:lnTo>
                    <a:lnTo>
                      <a:pt x="541" y="1079"/>
                    </a:lnTo>
                    <a:lnTo>
                      <a:pt x="542" y="1074"/>
                    </a:lnTo>
                    <a:lnTo>
                      <a:pt x="543" y="1071"/>
                    </a:lnTo>
                    <a:lnTo>
                      <a:pt x="545" y="1064"/>
                    </a:lnTo>
                    <a:lnTo>
                      <a:pt x="545" y="1060"/>
                    </a:lnTo>
                    <a:lnTo>
                      <a:pt x="546" y="1057"/>
                    </a:lnTo>
                    <a:lnTo>
                      <a:pt x="547" y="1050"/>
                    </a:lnTo>
                    <a:lnTo>
                      <a:pt x="550" y="1046"/>
                    </a:lnTo>
                    <a:lnTo>
                      <a:pt x="551" y="1041"/>
                    </a:lnTo>
                    <a:lnTo>
                      <a:pt x="551" y="1037"/>
                    </a:lnTo>
                    <a:lnTo>
                      <a:pt x="552" y="1032"/>
                    </a:lnTo>
                    <a:lnTo>
                      <a:pt x="552" y="1027"/>
                    </a:lnTo>
                    <a:lnTo>
                      <a:pt x="555" y="1023"/>
                    </a:lnTo>
                    <a:lnTo>
                      <a:pt x="555" y="1017"/>
                    </a:lnTo>
                    <a:lnTo>
                      <a:pt x="556" y="1013"/>
                    </a:lnTo>
                    <a:lnTo>
                      <a:pt x="557" y="1008"/>
                    </a:lnTo>
                    <a:lnTo>
                      <a:pt x="559" y="1004"/>
                    </a:lnTo>
                    <a:lnTo>
                      <a:pt x="559" y="998"/>
                    </a:lnTo>
                    <a:lnTo>
                      <a:pt x="560" y="993"/>
                    </a:lnTo>
                    <a:lnTo>
                      <a:pt x="561" y="989"/>
                    </a:lnTo>
                    <a:lnTo>
                      <a:pt x="563" y="984"/>
                    </a:lnTo>
                    <a:lnTo>
                      <a:pt x="564" y="979"/>
                    </a:lnTo>
                    <a:lnTo>
                      <a:pt x="565" y="974"/>
                    </a:lnTo>
                    <a:lnTo>
                      <a:pt x="566" y="963"/>
                    </a:lnTo>
                    <a:lnTo>
                      <a:pt x="569" y="955"/>
                    </a:lnTo>
                    <a:lnTo>
                      <a:pt x="570" y="944"/>
                    </a:lnTo>
                    <a:lnTo>
                      <a:pt x="573" y="935"/>
                    </a:lnTo>
                    <a:lnTo>
                      <a:pt x="574" y="925"/>
                    </a:lnTo>
                    <a:lnTo>
                      <a:pt x="577" y="916"/>
                    </a:lnTo>
                    <a:lnTo>
                      <a:pt x="578" y="905"/>
                    </a:lnTo>
                    <a:lnTo>
                      <a:pt x="579" y="896"/>
                    </a:lnTo>
                    <a:lnTo>
                      <a:pt x="580" y="886"/>
                    </a:lnTo>
                    <a:lnTo>
                      <a:pt x="583" y="877"/>
                    </a:lnTo>
                    <a:lnTo>
                      <a:pt x="585" y="865"/>
                    </a:lnTo>
                    <a:lnTo>
                      <a:pt x="587" y="856"/>
                    </a:lnTo>
                    <a:lnTo>
                      <a:pt x="588" y="846"/>
                    </a:lnTo>
                    <a:lnTo>
                      <a:pt x="589" y="836"/>
                    </a:lnTo>
                    <a:lnTo>
                      <a:pt x="592" y="826"/>
                    </a:lnTo>
                    <a:lnTo>
                      <a:pt x="593" y="817"/>
                    </a:lnTo>
                    <a:lnTo>
                      <a:pt x="594" y="807"/>
                    </a:lnTo>
                    <a:lnTo>
                      <a:pt x="596" y="796"/>
                    </a:lnTo>
                    <a:lnTo>
                      <a:pt x="597" y="786"/>
                    </a:lnTo>
                    <a:lnTo>
                      <a:pt x="600" y="777"/>
                    </a:lnTo>
                    <a:lnTo>
                      <a:pt x="600" y="766"/>
                    </a:lnTo>
                    <a:lnTo>
                      <a:pt x="601" y="757"/>
                    </a:lnTo>
                    <a:lnTo>
                      <a:pt x="603" y="745"/>
                    </a:lnTo>
                    <a:lnTo>
                      <a:pt x="605" y="736"/>
                    </a:lnTo>
                    <a:lnTo>
                      <a:pt x="606" y="726"/>
                    </a:lnTo>
                    <a:lnTo>
                      <a:pt x="607" y="716"/>
                    </a:lnTo>
                    <a:lnTo>
                      <a:pt x="607" y="706"/>
                    </a:lnTo>
                    <a:lnTo>
                      <a:pt x="610" y="697"/>
                    </a:lnTo>
                    <a:lnTo>
                      <a:pt x="611" y="685"/>
                    </a:lnTo>
                    <a:lnTo>
                      <a:pt x="612" y="677"/>
                    </a:lnTo>
                    <a:lnTo>
                      <a:pt x="614" y="666"/>
                    </a:lnTo>
                    <a:lnTo>
                      <a:pt x="614" y="656"/>
                    </a:lnTo>
                    <a:lnTo>
                      <a:pt x="615" y="646"/>
                    </a:lnTo>
                    <a:lnTo>
                      <a:pt x="616" y="636"/>
                    </a:lnTo>
                    <a:lnTo>
                      <a:pt x="617" y="626"/>
                    </a:lnTo>
                    <a:lnTo>
                      <a:pt x="619" y="617"/>
                    </a:lnTo>
                    <a:lnTo>
                      <a:pt x="620" y="606"/>
                    </a:lnTo>
                    <a:lnTo>
                      <a:pt x="621" y="586"/>
                    </a:lnTo>
                    <a:lnTo>
                      <a:pt x="622" y="566"/>
                    </a:lnTo>
                    <a:lnTo>
                      <a:pt x="625" y="546"/>
                    </a:lnTo>
                    <a:lnTo>
                      <a:pt x="626" y="526"/>
                    </a:lnTo>
                    <a:lnTo>
                      <a:pt x="628" y="507"/>
                    </a:lnTo>
                    <a:lnTo>
                      <a:pt x="629" y="488"/>
                    </a:lnTo>
                    <a:lnTo>
                      <a:pt x="631" y="467"/>
                    </a:lnTo>
                    <a:lnTo>
                      <a:pt x="634" y="429"/>
                    </a:lnTo>
                    <a:lnTo>
                      <a:pt x="635" y="391"/>
                    </a:lnTo>
                    <a:lnTo>
                      <a:pt x="638" y="316"/>
                    </a:lnTo>
                    <a:lnTo>
                      <a:pt x="640" y="243"/>
                    </a:lnTo>
                    <a:lnTo>
                      <a:pt x="640" y="207"/>
                    </a:lnTo>
                    <a:lnTo>
                      <a:pt x="639" y="173"/>
                    </a:lnTo>
                    <a:lnTo>
                      <a:pt x="639" y="140"/>
                    </a:lnTo>
                    <a:lnTo>
                      <a:pt x="638" y="107"/>
                    </a:lnTo>
                    <a:lnTo>
                      <a:pt x="635" y="76"/>
                    </a:lnTo>
                    <a:lnTo>
                      <a:pt x="634" y="45"/>
                    </a:lnTo>
                    <a:lnTo>
                      <a:pt x="218" y="45"/>
                    </a:lnTo>
                    <a:lnTo>
                      <a:pt x="218" y="0"/>
                    </a:lnTo>
                    <a:lnTo>
                      <a:pt x="681" y="0"/>
                    </a:lnTo>
                    <a:lnTo>
                      <a:pt x="682" y="33"/>
                    </a:lnTo>
                    <a:lnTo>
                      <a:pt x="684" y="70"/>
                    </a:lnTo>
                    <a:lnTo>
                      <a:pt x="687" y="144"/>
                    </a:lnTo>
                    <a:lnTo>
                      <a:pt x="687" y="220"/>
                    </a:lnTo>
                    <a:lnTo>
                      <a:pt x="687" y="299"/>
                    </a:lnTo>
                    <a:lnTo>
                      <a:pt x="686" y="339"/>
                    </a:lnTo>
                    <a:lnTo>
                      <a:pt x="685" y="379"/>
                    </a:lnTo>
                    <a:lnTo>
                      <a:pt x="682" y="420"/>
                    </a:lnTo>
                    <a:lnTo>
                      <a:pt x="682" y="442"/>
                    </a:lnTo>
                    <a:lnTo>
                      <a:pt x="681" y="462"/>
                    </a:lnTo>
                    <a:lnTo>
                      <a:pt x="680" y="483"/>
                    </a:lnTo>
                    <a:lnTo>
                      <a:pt x="679" y="503"/>
                    </a:lnTo>
                    <a:lnTo>
                      <a:pt x="676" y="525"/>
                    </a:lnTo>
                    <a:lnTo>
                      <a:pt x="675" y="545"/>
                    </a:lnTo>
                    <a:lnTo>
                      <a:pt x="673" y="566"/>
                    </a:lnTo>
                    <a:lnTo>
                      <a:pt x="672" y="586"/>
                    </a:lnTo>
                    <a:lnTo>
                      <a:pt x="670" y="608"/>
                    </a:lnTo>
                    <a:lnTo>
                      <a:pt x="668" y="628"/>
                    </a:lnTo>
                    <a:lnTo>
                      <a:pt x="667" y="638"/>
                    </a:lnTo>
                    <a:lnTo>
                      <a:pt x="666" y="650"/>
                    </a:lnTo>
                    <a:lnTo>
                      <a:pt x="665" y="659"/>
                    </a:lnTo>
                    <a:lnTo>
                      <a:pt x="663" y="670"/>
                    </a:lnTo>
                    <a:lnTo>
                      <a:pt x="662" y="680"/>
                    </a:lnTo>
                    <a:lnTo>
                      <a:pt x="661" y="691"/>
                    </a:lnTo>
                    <a:lnTo>
                      <a:pt x="661" y="701"/>
                    </a:lnTo>
                    <a:lnTo>
                      <a:pt x="659" y="711"/>
                    </a:lnTo>
                    <a:lnTo>
                      <a:pt x="657" y="722"/>
                    </a:lnTo>
                    <a:lnTo>
                      <a:pt x="656" y="731"/>
                    </a:lnTo>
                    <a:lnTo>
                      <a:pt x="654" y="743"/>
                    </a:lnTo>
                    <a:lnTo>
                      <a:pt x="654" y="752"/>
                    </a:lnTo>
                    <a:lnTo>
                      <a:pt x="652" y="763"/>
                    </a:lnTo>
                    <a:lnTo>
                      <a:pt x="651" y="773"/>
                    </a:lnTo>
                    <a:lnTo>
                      <a:pt x="649" y="784"/>
                    </a:lnTo>
                    <a:lnTo>
                      <a:pt x="648" y="794"/>
                    </a:lnTo>
                    <a:lnTo>
                      <a:pt x="647" y="804"/>
                    </a:lnTo>
                    <a:lnTo>
                      <a:pt x="644" y="814"/>
                    </a:lnTo>
                    <a:lnTo>
                      <a:pt x="643" y="824"/>
                    </a:lnTo>
                    <a:lnTo>
                      <a:pt x="642" y="835"/>
                    </a:lnTo>
                    <a:lnTo>
                      <a:pt x="640" y="844"/>
                    </a:lnTo>
                    <a:lnTo>
                      <a:pt x="638" y="855"/>
                    </a:lnTo>
                    <a:lnTo>
                      <a:pt x="636" y="864"/>
                    </a:lnTo>
                    <a:lnTo>
                      <a:pt x="634" y="874"/>
                    </a:lnTo>
                    <a:lnTo>
                      <a:pt x="634" y="884"/>
                    </a:lnTo>
                    <a:lnTo>
                      <a:pt x="631" y="895"/>
                    </a:lnTo>
                    <a:lnTo>
                      <a:pt x="630" y="904"/>
                    </a:lnTo>
                    <a:lnTo>
                      <a:pt x="628" y="915"/>
                    </a:lnTo>
                    <a:lnTo>
                      <a:pt x="626" y="924"/>
                    </a:lnTo>
                    <a:lnTo>
                      <a:pt x="624" y="934"/>
                    </a:lnTo>
                    <a:lnTo>
                      <a:pt x="622" y="944"/>
                    </a:lnTo>
                    <a:lnTo>
                      <a:pt x="620" y="953"/>
                    </a:lnTo>
                    <a:lnTo>
                      <a:pt x="619" y="963"/>
                    </a:lnTo>
                    <a:lnTo>
                      <a:pt x="617" y="969"/>
                    </a:lnTo>
                    <a:lnTo>
                      <a:pt x="616" y="974"/>
                    </a:lnTo>
                    <a:lnTo>
                      <a:pt x="615" y="977"/>
                    </a:lnTo>
                    <a:lnTo>
                      <a:pt x="614" y="984"/>
                    </a:lnTo>
                    <a:lnTo>
                      <a:pt x="614" y="988"/>
                    </a:lnTo>
                    <a:lnTo>
                      <a:pt x="612" y="993"/>
                    </a:lnTo>
                    <a:lnTo>
                      <a:pt x="611" y="997"/>
                    </a:lnTo>
                    <a:lnTo>
                      <a:pt x="610" y="1002"/>
                    </a:lnTo>
                    <a:lnTo>
                      <a:pt x="608" y="1007"/>
                    </a:lnTo>
                    <a:lnTo>
                      <a:pt x="607" y="1011"/>
                    </a:lnTo>
                    <a:lnTo>
                      <a:pt x="607" y="1017"/>
                    </a:lnTo>
                    <a:lnTo>
                      <a:pt x="606" y="1021"/>
                    </a:lnTo>
                    <a:lnTo>
                      <a:pt x="605" y="1026"/>
                    </a:lnTo>
                    <a:lnTo>
                      <a:pt x="603" y="1030"/>
                    </a:lnTo>
                    <a:lnTo>
                      <a:pt x="602" y="1035"/>
                    </a:lnTo>
                    <a:lnTo>
                      <a:pt x="601" y="1040"/>
                    </a:lnTo>
                    <a:lnTo>
                      <a:pt x="600" y="1044"/>
                    </a:lnTo>
                    <a:lnTo>
                      <a:pt x="600" y="1050"/>
                    </a:lnTo>
                    <a:lnTo>
                      <a:pt x="598" y="1054"/>
                    </a:lnTo>
                    <a:lnTo>
                      <a:pt x="597" y="1058"/>
                    </a:lnTo>
                    <a:lnTo>
                      <a:pt x="596" y="1064"/>
                    </a:lnTo>
                    <a:lnTo>
                      <a:pt x="594" y="1068"/>
                    </a:lnTo>
                    <a:lnTo>
                      <a:pt x="593" y="1072"/>
                    </a:lnTo>
                    <a:lnTo>
                      <a:pt x="593" y="1077"/>
                    </a:lnTo>
                    <a:lnTo>
                      <a:pt x="592" y="1082"/>
                    </a:lnTo>
                    <a:lnTo>
                      <a:pt x="591" y="1086"/>
                    </a:lnTo>
                    <a:lnTo>
                      <a:pt x="588" y="1090"/>
                    </a:lnTo>
                    <a:lnTo>
                      <a:pt x="587" y="1096"/>
                    </a:lnTo>
                    <a:lnTo>
                      <a:pt x="587" y="1100"/>
                    </a:lnTo>
                    <a:lnTo>
                      <a:pt x="585" y="1104"/>
                    </a:lnTo>
                    <a:lnTo>
                      <a:pt x="584" y="1109"/>
                    </a:lnTo>
                    <a:lnTo>
                      <a:pt x="583" y="1114"/>
                    </a:lnTo>
                    <a:lnTo>
                      <a:pt x="582" y="1118"/>
                    </a:lnTo>
                    <a:lnTo>
                      <a:pt x="579" y="1123"/>
                    </a:lnTo>
                    <a:lnTo>
                      <a:pt x="579" y="1127"/>
                    </a:lnTo>
                    <a:lnTo>
                      <a:pt x="578" y="1132"/>
                    </a:lnTo>
                    <a:lnTo>
                      <a:pt x="577" y="1137"/>
                    </a:lnTo>
                    <a:lnTo>
                      <a:pt x="575" y="1141"/>
                    </a:lnTo>
                    <a:lnTo>
                      <a:pt x="574" y="1144"/>
                    </a:lnTo>
                    <a:lnTo>
                      <a:pt x="573" y="1150"/>
                    </a:lnTo>
                    <a:lnTo>
                      <a:pt x="571" y="1153"/>
                    </a:lnTo>
                    <a:lnTo>
                      <a:pt x="570" y="1157"/>
                    </a:lnTo>
                    <a:lnTo>
                      <a:pt x="569" y="1162"/>
                    </a:lnTo>
                    <a:lnTo>
                      <a:pt x="566" y="1166"/>
                    </a:lnTo>
                    <a:lnTo>
                      <a:pt x="566" y="1170"/>
                    </a:lnTo>
                    <a:lnTo>
                      <a:pt x="565" y="1175"/>
                    </a:lnTo>
                    <a:lnTo>
                      <a:pt x="564" y="1179"/>
                    </a:lnTo>
                    <a:lnTo>
                      <a:pt x="561" y="1183"/>
                    </a:lnTo>
                    <a:lnTo>
                      <a:pt x="560" y="1188"/>
                    </a:lnTo>
                    <a:lnTo>
                      <a:pt x="559" y="1192"/>
                    </a:lnTo>
                    <a:lnTo>
                      <a:pt x="557" y="1197"/>
                    </a:lnTo>
                    <a:lnTo>
                      <a:pt x="556" y="1201"/>
                    </a:lnTo>
                    <a:lnTo>
                      <a:pt x="555" y="1204"/>
                    </a:lnTo>
                    <a:lnTo>
                      <a:pt x="552" y="1210"/>
                    </a:lnTo>
                    <a:lnTo>
                      <a:pt x="552" y="1213"/>
                    </a:lnTo>
                    <a:lnTo>
                      <a:pt x="551" y="1217"/>
                    </a:lnTo>
                    <a:lnTo>
                      <a:pt x="550" y="1221"/>
                    </a:lnTo>
                    <a:lnTo>
                      <a:pt x="547" y="1225"/>
                    </a:lnTo>
                    <a:lnTo>
                      <a:pt x="546" y="1229"/>
                    </a:lnTo>
                    <a:lnTo>
                      <a:pt x="545" y="1232"/>
                    </a:lnTo>
                    <a:lnTo>
                      <a:pt x="543" y="1238"/>
                    </a:lnTo>
                    <a:lnTo>
                      <a:pt x="542" y="1241"/>
                    </a:lnTo>
                    <a:lnTo>
                      <a:pt x="541" y="1245"/>
                    </a:lnTo>
                    <a:lnTo>
                      <a:pt x="538" y="1249"/>
                    </a:lnTo>
                    <a:lnTo>
                      <a:pt x="538" y="1253"/>
                    </a:lnTo>
                    <a:lnTo>
                      <a:pt x="537" y="1257"/>
                    </a:lnTo>
                    <a:lnTo>
                      <a:pt x="534" y="1259"/>
                    </a:lnTo>
                    <a:lnTo>
                      <a:pt x="533" y="1264"/>
                    </a:lnTo>
                    <a:lnTo>
                      <a:pt x="532" y="1267"/>
                    </a:lnTo>
                    <a:lnTo>
                      <a:pt x="531" y="1272"/>
                    </a:lnTo>
                    <a:lnTo>
                      <a:pt x="529" y="1275"/>
                    </a:lnTo>
                    <a:lnTo>
                      <a:pt x="527" y="1280"/>
                    </a:lnTo>
                    <a:lnTo>
                      <a:pt x="526" y="1282"/>
                    </a:lnTo>
                    <a:lnTo>
                      <a:pt x="524" y="1286"/>
                    </a:lnTo>
                    <a:lnTo>
                      <a:pt x="522" y="1290"/>
                    </a:lnTo>
                    <a:lnTo>
                      <a:pt x="520" y="1294"/>
                    </a:lnTo>
                    <a:lnTo>
                      <a:pt x="518" y="1297"/>
                    </a:lnTo>
                    <a:lnTo>
                      <a:pt x="517" y="1301"/>
                    </a:lnTo>
                    <a:lnTo>
                      <a:pt x="515" y="1305"/>
                    </a:lnTo>
                    <a:lnTo>
                      <a:pt x="513" y="1309"/>
                    </a:lnTo>
                    <a:lnTo>
                      <a:pt x="512" y="1313"/>
                    </a:lnTo>
                    <a:lnTo>
                      <a:pt x="509" y="1317"/>
                    </a:lnTo>
                    <a:lnTo>
                      <a:pt x="506" y="1319"/>
                    </a:lnTo>
                    <a:lnTo>
                      <a:pt x="504" y="1324"/>
                    </a:lnTo>
                    <a:lnTo>
                      <a:pt x="503" y="1327"/>
                    </a:lnTo>
                    <a:lnTo>
                      <a:pt x="500" y="1332"/>
                    </a:lnTo>
                    <a:lnTo>
                      <a:pt x="498" y="1334"/>
                    </a:lnTo>
                    <a:lnTo>
                      <a:pt x="496" y="1340"/>
                    </a:lnTo>
                    <a:lnTo>
                      <a:pt x="494" y="1342"/>
                    </a:lnTo>
                    <a:lnTo>
                      <a:pt x="491" y="1346"/>
                    </a:lnTo>
                    <a:lnTo>
                      <a:pt x="490" y="1350"/>
                    </a:lnTo>
                    <a:lnTo>
                      <a:pt x="486" y="1354"/>
                    </a:lnTo>
                    <a:lnTo>
                      <a:pt x="483" y="1357"/>
                    </a:lnTo>
                    <a:lnTo>
                      <a:pt x="482" y="1360"/>
                    </a:lnTo>
                    <a:lnTo>
                      <a:pt x="478" y="1365"/>
                    </a:lnTo>
                    <a:lnTo>
                      <a:pt x="477" y="1368"/>
                    </a:lnTo>
                    <a:lnTo>
                      <a:pt x="475" y="1373"/>
                    </a:lnTo>
                    <a:lnTo>
                      <a:pt x="471" y="1375"/>
                    </a:lnTo>
                    <a:lnTo>
                      <a:pt x="469" y="1379"/>
                    </a:lnTo>
                    <a:lnTo>
                      <a:pt x="467" y="1383"/>
                    </a:lnTo>
                    <a:lnTo>
                      <a:pt x="463" y="1385"/>
                    </a:lnTo>
                    <a:lnTo>
                      <a:pt x="462" y="1391"/>
                    </a:lnTo>
                    <a:lnTo>
                      <a:pt x="458" y="1393"/>
                    </a:lnTo>
                    <a:lnTo>
                      <a:pt x="457" y="1397"/>
                    </a:lnTo>
                    <a:lnTo>
                      <a:pt x="453" y="1401"/>
                    </a:lnTo>
                    <a:lnTo>
                      <a:pt x="450" y="1405"/>
                    </a:lnTo>
                    <a:lnTo>
                      <a:pt x="448" y="1407"/>
                    </a:lnTo>
                    <a:lnTo>
                      <a:pt x="444" y="1412"/>
                    </a:lnTo>
                    <a:lnTo>
                      <a:pt x="441" y="1415"/>
                    </a:lnTo>
                    <a:lnTo>
                      <a:pt x="439" y="1419"/>
                    </a:lnTo>
                    <a:lnTo>
                      <a:pt x="436" y="1422"/>
                    </a:lnTo>
                    <a:lnTo>
                      <a:pt x="432" y="1425"/>
                    </a:lnTo>
                    <a:lnTo>
                      <a:pt x="430" y="1429"/>
                    </a:lnTo>
                    <a:lnTo>
                      <a:pt x="427" y="1433"/>
                    </a:lnTo>
                    <a:lnTo>
                      <a:pt x="424" y="1436"/>
                    </a:lnTo>
                    <a:lnTo>
                      <a:pt x="421" y="1439"/>
                    </a:lnTo>
                    <a:lnTo>
                      <a:pt x="417" y="1443"/>
                    </a:lnTo>
                    <a:lnTo>
                      <a:pt x="415" y="1445"/>
                    </a:lnTo>
                    <a:lnTo>
                      <a:pt x="412" y="1449"/>
                    </a:lnTo>
                    <a:lnTo>
                      <a:pt x="408" y="1453"/>
                    </a:lnTo>
                    <a:lnTo>
                      <a:pt x="406" y="1457"/>
                    </a:lnTo>
                    <a:lnTo>
                      <a:pt x="402" y="1459"/>
                    </a:lnTo>
                    <a:lnTo>
                      <a:pt x="399" y="1463"/>
                    </a:lnTo>
                    <a:lnTo>
                      <a:pt x="396" y="1466"/>
                    </a:lnTo>
                    <a:lnTo>
                      <a:pt x="393" y="1470"/>
                    </a:lnTo>
                    <a:lnTo>
                      <a:pt x="389" y="1472"/>
                    </a:lnTo>
                    <a:lnTo>
                      <a:pt x="387" y="1476"/>
                    </a:lnTo>
                    <a:lnTo>
                      <a:pt x="383" y="1479"/>
                    </a:lnTo>
                    <a:lnTo>
                      <a:pt x="380" y="1482"/>
                    </a:lnTo>
                    <a:lnTo>
                      <a:pt x="375" y="1485"/>
                    </a:lnTo>
                    <a:lnTo>
                      <a:pt x="373" y="1489"/>
                    </a:lnTo>
                    <a:lnTo>
                      <a:pt x="369" y="1491"/>
                    </a:lnTo>
                    <a:lnTo>
                      <a:pt x="366" y="1495"/>
                    </a:lnTo>
                    <a:lnTo>
                      <a:pt x="362" y="1499"/>
                    </a:lnTo>
                    <a:lnTo>
                      <a:pt x="360" y="1501"/>
                    </a:lnTo>
                    <a:lnTo>
                      <a:pt x="355" y="1505"/>
                    </a:lnTo>
                    <a:lnTo>
                      <a:pt x="352" y="1507"/>
                    </a:lnTo>
                    <a:lnTo>
                      <a:pt x="348" y="1510"/>
                    </a:lnTo>
                    <a:lnTo>
                      <a:pt x="346" y="1513"/>
                    </a:lnTo>
                    <a:lnTo>
                      <a:pt x="342" y="1517"/>
                    </a:lnTo>
                    <a:lnTo>
                      <a:pt x="338" y="1518"/>
                    </a:lnTo>
                    <a:lnTo>
                      <a:pt x="334" y="1522"/>
                    </a:lnTo>
                    <a:lnTo>
                      <a:pt x="332" y="1526"/>
                    </a:lnTo>
                    <a:lnTo>
                      <a:pt x="327" y="1528"/>
                    </a:lnTo>
                    <a:lnTo>
                      <a:pt x="320" y="1533"/>
                    </a:lnTo>
                    <a:lnTo>
                      <a:pt x="314" y="1538"/>
                    </a:lnTo>
                    <a:lnTo>
                      <a:pt x="306" y="1545"/>
                    </a:lnTo>
                    <a:lnTo>
                      <a:pt x="300" y="1550"/>
                    </a:lnTo>
                    <a:lnTo>
                      <a:pt x="292" y="1555"/>
                    </a:lnTo>
                    <a:lnTo>
                      <a:pt x="285" y="1560"/>
                    </a:lnTo>
                    <a:lnTo>
                      <a:pt x="277" y="1565"/>
                    </a:lnTo>
                    <a:lnTo>
                      <a:pt x="269" y="1570"/>
                    </a:lnTo>
                    <a:lnTo>
                      <a:pt x="262" y="1574"/>
                    </a:lnTo>
                    <a:lnTo>
                      <a:pt x="254" y="1578"/>
                    </a:lnTo>
                    <a:lnTo>
                      <a:pt x="246" y="1583"/>
                    </a:lnTo>
                    <a:lnTo>
                      <a:pt x="239" y="1587"/>
                    </a:lnTo>
                    <a:lnTo>
                      <a:pt x="231" y="1592"/>
                    </a:lnTo>
                    <a:lnTo>
                      <a:pt x="225" y="1596"/>
                    </a:lnTo>
                    <a:lnTo>
                      <a:pt x="217" y="1600"/>
                    </a:lnTo>
                    <a:lnTo>
                      <a:pt x="209" y="1604"/>
                    </a:lnTo>
                    <a:lnTo>
                      <a:pt x="202" y="1607"/>
                    </a:lnTo>
                    <a:lnTo>
                      <a:pt x="194" y="1611"/>
                    </a:lnTo>
                    <a:lnTo>
                      <a:pt x="186" y="1614"/>
                    </a:lnTo>
                    <a:lnTo>
                      <a:pt x="179" y="1618"/>
                    </a:lnTo>
                    <a:lnTo>
                      <a:pt x="172" y="1619"/>
                    </a:lnTo>
                    <a:lnTo>
                      <a:pt x="157" y="1625"/>
                    </a:lnTo>
                    <a:lnTo>
                      <a:pt x="143" y="1629"/>
                    </a:lnTo>
                    <a:lnTo>
                      <a:pt x="129" y="1633"/>
                    </a:lnTo>
                    <a:lnTo>
                      <a:pt x="115" y="1638"/>
                    </a:lnTo>
                    <a:lnTo>
                      <a:pt x="102" y="1640"/>
                    </a:lnTo>
                    <a:lnTo>
                      <a:pt x="88" y="1644"/>
                    </a:lnTo>
                    <a:lnTo>
                      <a:pt x="74" y="1646"/>
                    </a:lnTo>
                    <a:lnTo>
                      <a:pt x="47" y="1651"/>
                    </a:lnTo>
                    <a:close/>
                  </a:path>
                </a:pathLst>
              </a:custGeom>
              <a:solidFill>
                <a:schemeClr val="bg1"/>
              </a:solidFill>
              <a:ln w="3175">
                <a:solidFill>
                  <a:schemeClr val="tx1"/>
                </a:solidFill>
                <a:round/>
                <a:headEnd/>
                <a:tailEnd/>
              </a:ln>
            </p:spPr>
            <p:txBody>
              <a:bodyPr/>
              <a:lstStyle/>
              <a:p>
                <a:endParaRPr lang="en-US">
                  <a:solidFill>
                    <a:prstClr val="black"/>
                  </a:solidFill>
                  <a:ea typeface="+mn-ea"/>
                  <a:cs typeface="+mn-cs"/>
                </a:endParaRPr>
              </a:p>
            </p:txBody>
          </p:sp>
          <p:sp>
            <p:nvSpPr>
              <p:cNvPr id="33" name="Freeform 29">
                <a:extLst>
                  <a:ext uri="{FF2B5EF4-FFF2-40B4-BE49-F238E27FC236}">
                    <a16:creationId xmlns:a16="http://schemas.microsoft.com/office/drawing/2014/main" id="{C8C04571-9B65-4F7B-899C-B32CA77F62F7}"/>
                  </a:ext>
                </a:extLst>
              </p:cNvPr>
              <p:cNvSpPr>
                <a:spLocks/>
              </p:cNvSpPr>
              <p:nvPr/>
            </p:nvSpPr>
            <p:spPr bwMode="auto">
              <a:xfrm>
                <a:off x="2784" y="438"/>
                <a:ext cx="172" cy="472"/>
              </a:xfrm>
              <a:custGeom>
                <a:avLst/>
                <a:gdLst>
                  <a:gd name="T0" fmla="*/ 12 w 687"/>
                  <a:gd name="T1" fmla="*/ 76 h 1885"/>
                  <a:gd name="T2" fmla="*/ 11 w 687"/>
                  <a:gd name="T3" fmla="*/ 75 h 1885"/>
                  <a:gd name="T4" fmla="*/ 10 w 687"/>
                  <a:gd name="T5" fmla="*/ 73 h 1885"/>
                  <a:gd name="T6" fmla="*/ 10 w 687"/>
                  <a:gd name="T7" fmla="*/ 71 h 1885"/>
                  <a:gd name="T8" fmla="*/ 9 w 687"/>
                  <a:gd name="T9" fmla="*/ 69 h 1885"/>
                  <a:gd name="T10" fmla="*/ 9 w 687"/>
                  <a:gd name="T11" fmla="*/ 67 h 1885"/>
                  <a:gd name="T12" fmla="*/ 8 w 687"/>
                  <a:gd name="T13" fmla="*/ 65 h 1885"/>
                  <a:gd name="T14" fmla="*/ 8 w 687"/>
                  <a:gd name="T15" fmla="*/ 63 h 1885"/>
                  <a:gd name="T16" fmla="*/ 7 w 687"/>
                  <a:gd name="T17" fmla="*/ 61 h 1885"/>
                  <a:gd name="T18" fmla="*/ 7 w 687"/>
                  <a:gd name="T19" fmla="*/ 58 h 1885"/>
                  <a:gd name="T20" fmla="*/ 6 w 687"/>
                  <a:gd name="T21" fmla="*/ 54 h 1885"/>
                  <a:gd name="T22" fmla="*/ 5 w 687"/>
                  <a:gd name="T23" fmla="*/ 50 h 1885"/>
                  <a:gd name="T24" fmla="*/ 5 w 687"/>
                  <a:gd name="T25" fmla="*/ 45 h 1885"/>
                  <a:gd name="T26" fmla="*/ 4 w 687"/>
                  <a:gd name="T27" fmla="*/ 41 h 1885"/>
                  <a:gd name="T28" fmla="*/ 4 w 687"/>
                  <a:gd name="T29" fmla="*/ 33 h 1885"/>
                  <a:gd name="T30" fmla="*/ 3 w 687"/>
                  <a:gd name="T31" fmla="*/ 10 h 1885"/>
                  <a:gd name="T32" fmla="*/ 0 w 687"/>
                  <a:gd name="T33" fmla="*/ 2 h 1885"/>
                  <a:gd name="T34" fmla="*/ 0 w 687"/>
                  <a:gd name="T35" fmla="*/ 26 h 1885"/>
                  <a:gd name="T36" fmla="*/ 1 w 687"/>
                  <a:gd name="T37" fmla="*/ 36 h 1885"/>
                  <a:gd name="T38" fmla="*/ 2 w 687"/>
                  <a:gd name="T39" fmla="*/ 42 h 1885"/>
                  <a:gd name="T40" fmla="*/ 2 w 687"/>
                  <a:gd name="T41" fmla="*/ 47 h 1885"/>
                  <a:gd name="T42" fmla="*/ 3 w 687"/>
                  <a:gd name="T43" fmla="*/ 51 h 1885"/>
                  <a:gd name="T44" fmla="*/ 4 w 687"/>
                  <a:gd name="T45" fmla="*/ 55 h 1885"/>
                  <a:gd name="T46" fmla="*/ 4 w 687"/>
                  <a:gd name="T47" fmla="*/ 60 h 1885"/>
                  <a:gd name="T48" fmla="*/ 5 w 687"/>
                  <a:gd name="T49" fmla="*/ 62 h 1885"/>
                  <a:gd name="T50" fmla="*/ 5 w 687"/>
                  <a:gd name="T51" fmla="*/ 64 h 1885"/>
                  <a:gd name="T52" fmla="*/ 6 w 687"/>
                  <a:gd name="T53" fmla="*/ 66 h 1885"/>
                  <a:gd name="T54" fmla="*/ 6 w 687"/>
                  <a:gd name="T55" fmla="*/ 68 h 1885"/>
                  <a:gd name="T56" fmla="*/ 7 w 687"/>
                  <a:gd name="T57" fmla="*/ 70 h 1885"/>
                  <a:gd name="T58" fmla="*/ 7 w 687"/>
                  <a:gd name="T59" fmla="*/ 72 h 1885"/>
                  <a:gd name="T60" fmla="*/ 8 w 687"/>
                  <a:gd name="T61" fmla="*/ 74 h 1885"/>
                  <a:gd name="T62" fmla="*/ 9 w 687"/>
                  <a:gd name="T63" fmla="*/ 76 h 1885"/>
                  <a:gd name="T64" fmla="*/ 9 w 687"/>
                  <a:gd name="T65" fmla="*/ 78 h 1885"/>
                  <a:gd name="T66" fmla="*/ 10 w 687"/>
                  <a:gd name="T67" fmla="*/ 80 h 1885"/>
                  <a:gd name="T68" fmla="*/ 11 w 687"/>
                  <a:gd name="T69" fmla="*/ 82 h 1885"/>
                  <a:gd name="T70" fmla="*/ 12 w 687"/>
                  <a:gd name="T71" fmla="*/ 84 h 1885"/>
                  <a:gd name="T72" fmla="*/ 13 w 687"/>
                  <a:gd name="T73" fmla="*/ 86 h 1885"/>
                  <a:gd name="T74" fmla="*/ 15 w 687"/>
                  <a:gd name="T75" fmla="*/ 88 h 1885"/>
                  <a:gd name="T76" fmla="*/ 16 w 687"/>
                  <a:gd name="T77" fmla="*/ 90 h 1885"/>
                  <a:gd name="T78" fmla="*/ 18 w 687"/>
                  <a:gd name="T79" fmla="*/ 92 h 1885"/>
                  <a:gd name="T80" fmla="*/ 19 w 687"/>
                  <a:gd name="T81" fmla="*/ 93 h 1885"/>
                  <a:gd name="T82" fmla="*/ 21 w 687"/>
                  <a:gd name="T83" fmla="*/ 95 h 1885"/>
                  <a:gd name="T84" fmla="*/ 23 w 687"/>
                  <a:gd name="T85" fmla="*/ 96 h 1885"/>
                  <a:gd name="T86" fmla="*/ 25 w 687"/>
                  <a:gd name="T87" fmla="*/ 98 h 1885"/>
                  <a:gd name="T88" fmla="*/ 29 w 687"/>
                  <a:gd name="T89" fmla="*/ 100 h 1885"/>
                  <a:gd name="T90" fmla="*/ 33 w 687"/>
                  <a:gd name="T91" fmla="*/ 102 h 1885"/>
                  <a:gd name="T92" fmla="*/ 40 w 687"/>
                  <a:gd name="T93" fmla="*/ 103 h 1885"/>
                  <a:gd name="T94" fmla="*/ 37 w 687"/>
                  <a:gd name="T95" fmla="*/ 100 h 1885"/>
                  <a:gd name="T96" fmla="*/ 31 w 687"/>
                  <a:gd name="T97" fmla="*/ 98 h 1885"/>
                  <a:gd name="T98" fmla="*/ 28 w 687"/>
                  <a:gd name="T99" fmla="*/ 96 h 1885"/>
                  <a:gd name="T100" fmla="*/ 24 w 687"/>
                  <a:gd name="T101" fmla="*/ 94 h 1885"/>
                  <a:gd name="T102" fmla="*/ 22 w 687"/>
                  <a:gd name="T103" fmla="*/ 93 h 1885"/>
                  <a:gd name="T104" fmla="*/ 21 w 687"/>
                  <a:gd name="T105" fmla="*/ 91 h 1885"/>
                  <a:gd name="T106" fmla="*/ 19 w 687"/>
                  <a:gd name="T107" fmla="*/ 89 h 1885"/>
                  <a:gd name="T108" fmla="*/ 18 w 687"/>
                  <a:gd name="T109" fmla="*/ 88 h 1885"/>
                  <a:gd name="T110" fmla="*/ 16 w 687"/>
                  <a:gd name="T111" fmla="*/ 86 h 1885"/>
                  <a:gd name="T112" fmla="*/ 15 w 687"/>
                  <a:gd name="T113" fmla="*/ 84 h 1885"/>
                  <a:gd name="T114" fmla="*/ 14 w 687"/>
                  <a:gd name="T115" fmla="*/ 82 h 1885"/>
                  <a:gd name="T116" fmla="*/ 13 w 687"/>
                  <a:gd name="T117" fmla="*/ 80 h 1885"/>
                  <a:gd name="T118" fmla="*/ 12 w 687"/>
                  <a:gd name="T119" fmla="*/ 78 h 18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7"/>
                  <a:gd name="T181" fmla="*/ 0 h 1885"/>
                  <a:gd name="T182" fmla="*/ 687 w 687"/>
                  <a:gd name="T183" fmla="*/ 1885 h 18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7" h="1885">
                    <a:moveTo>
                      <a:pt x="191" y="1241"/>
                    </a:moveTo>
                    <a:lnTo>
                      <a:pt x="190" y="1238"/>
                    </a:lnTo>
                    <a:lnTo>
                      <a:pt x="189" y="1232"/>
                    </a:lnTo>
                    <a:lnTo>
                      <a:pt x="187" y="1229"/>
                    </a:lnTo>
                    <a:lnTo>
                      <a:pt x="186" y="1226"/>
                    </a:lnTo>
                    <a:lnTo>
                      <a:pt x="184" y="1221"/>
                    </a:lnTo>
                    <a:lnTo>
                      <a:pt x="182" y="1217"/>
                    </a:lnTo>
                    <a:lnTo>
                      <a:pt x="181" y="1213"/>
                    </a:lnTo>
                    <a:lnTo>
                      <a:pt x="180" y="1210"/>
                    </a:lnTo>
                    <a:lnTo>
                      <a:pt x="178" y="1204"/>
                    </a:lnTo>
                    <a:lnTo>
                      <a:pt x="177" y="1201"/>
                    </a:lnTo>
                    <a:lnTo>
                      <a:pt x="175" y="1197"/>
                    </a:lnTo>
                    <a:lnTo>
                      <a:pt x="173" y="1192"/>
                    </a:lnTo>
                    <a:lnTo>
                      <a:pt x="173" y="1189"/>
                    </a:lnTo>
                    <a:lnTo>
                      <a:pt x="172" y="1184"/>
                    </a:lnTo>
                    <a:lnTo>
                      <a:pt x="170" y="1180"/>
                    </a:lnTo>
                    <a:lnTo>
                      <a:pt x="168" y="1176"/>
                    </a:lnTo>
                    <a:lnTo>
                      <a:pt x="167" y="1171"/>
                    </a:lnTo>
                    <a:lnTo>
                      <a:pt x="166" y="1167"/>
                    </a:lnTo>
                    <a:lnTo>
                      <a:pt x="164" y="1164"/>
                    </a:lnTo>
                    <a:lnTo>
                      <a:pt x="163" y="1159"/>
                    </a:lnTo>
                    <a:lnTo>
                      <a:pt x="162" y="1155"/>
                    </a:lnTo>
                    <a:lnTo>
                      <a:pt x="161" y="1150"/>
                    </a:lnTo>
                    <a:lnTo>
                      <a:pt x="159" y="1146"/>
                    </a:lnTo>
                    <a:lnTo>
                      <a:pt x="158" y="1142"/>
                    </a:lnTo>
                    <a:lnTo>
                      <a:pt x="157" y="1137"/>
                    </a:lnTo>
                    <a:lnTo>
                      <a:pt x="156" y="1133"/>
                    </a:lnTo>
                    <a:lnTo>
                      <a:pt x="154" y="1129"/>
                    </a:lnTo>
                    <a:lnTo>
                      <a:pt x="153" y="1124"/>
                    </a:lnTo>
                    <a:lnTo>
                      <a:pt x="152" y="1119"/>
                    </a:lnTo>
                    <a:lnTo>
                      <a:pt x="150" y="1115"/>
                    </a:lnTo>
                    <a:lnTo>
                      <a:pt x="149" y="1110"/>
                    </a:lnTo>
                    <a:lnTo>
                      <a:pt x="148" y="1106"/>
                    </a:lnTo>
                    <a:lnTo>
                      <a:pt x="147" y="1102"/>
                    </a:lnTo>
                    <a:lnTo>
                      <a:pt x="147" y="1097"/>
                    </a:lnTo>
                    <a:lnTo>
                      <a:pt x="145" y="1093"/>
                    </a:lnTo>
                    <a:lnTo>
                      <a:pt x="143" y="1090"/>
                    </a:lnTo>
                    <a:lnTo>
                      <a:pt x="142" y="1083"/>
                    </a:lnTo>
                    <a:lnTo>
                      <a:pt x="140" y="1079"/>
                    </a:lnTo>
                    <a:lnTo>
                      <a:pt x="140" y="1076"/>
                    </a:lnTo>
                    <a:lnTo>
                      <a:pt x="139" y="1071"/>
                    </a:lnTo>
                    <a:lnTo>
                      <a:pt x="138" y="1067"/>
                    </a:lnTo>
                    <a:lnTo>
                      <a:pt x="136" y="1063"/>
                    </a:lnTo>
                    <a:lnTo>
                      <a:pt x="135" y="1057"/>
                    </a:lnTo>
                    <a:lnTo>
                      <a:pt x="134" y="1053"/>
                    </a:lnTo>
                    <a:lnTo>
                      <a:pt x="133" y="1049"/>
                    </a:lnTo>
                    <a:lnTo>
                      <a:pt x="133" y="1044"/>
                    </a:lnTo>
                    <a:lnTo>
                      <a:pt x="131" y="1039"/>
                    </a:lnTo>
                    <a:lnTo>
                      <a:pt x="130" y="1035"/>
                    </a:lnTo>
                    <a:lnTo>
                      <a:pt x="127" y="1030"/>
                    </a:lnTo>
                    <a:lnTo>
                      <a:pt x="127" y="1026"/>
                    </a:lnTo>
                    <a:lnTo>
                      <a:pt x="126" y="1021"/>
                    </a:lnTo>
                    <a:lnTo>
                      <a:pt x="126" y="1017"/>
                    </a:lnTo>
                    <a:lnTo>
                      <a:pt x="124" y="1012"/>
                    </a:lnTo>
                    <a:lnTo>
                      <a:pt x="124" y="1007"/>
                    </a:lnTo>
                    <a:lnTo>
                      <a:pt x="122" y="1003"/>
                    </a:lnTo>
                    <a:lnTo>
                      <a:pt x="121" y="998"/>
                    </a:lnTo>
                    <a:lnTo>
                      <a:pt x="120" y="993"/>
                    </a:lnTo>
                    <a:lnTo>
                      <a:pt x="120" y="989"/>
                    </a:lnTo>
                    <a:lnTo>
                      <a:pt x="119" y="984"/>
                    </a:lnTo>
                    <a:lnTo>
                      <a:pt x="117" y="979"/>
                    </a:lnTo>
                    <a:lnTo>
                      <a:pt x="116" y="975"/>
                    </a:lnTo>
                    <a:lnTo>
                      <a:pt x="115" y="970"/>
                    </a:lnTo>
                    <a:lnTo>
                      <a:pt x="113" y="965"/>
                    </a:lnTo>
                    <a:lnTo>
                      <a:pt x="112" y="961"/>
                    </a:lnTo>
                    <a:lnTo>
                      <a:pt x="112" y="957"/>
                    </a:lnTo>
                    <a:lnTo>
                      <a:pt x="111" y="951"/>
                    </a:lnTo>
                    <a:lnTo>
                      <a:pt x="110" y="943"/>
                    </a:lnTo>
                    <a:lnTo>
                      <a:pt x="107" y="933"/>
                    </a:lnTo>
                    <a:lnTo>
                      <a:pt x="106" y="924"/>
                    </a:lnTo>
                    <a:lnTo>
                      <a:pt x="103" y="914"/>
                    </a:lnTo>
                    <a:lnTo>
                      <a:pt x="102" y="904"/>
                    </a:lnTo>
                    <a:lnTo>
                      <a:pt x="99" y="895"/>
                    </a:lnTo>
                    <a:lnTo>
                      <a:pt x="98" y="884"/>
                    </a:lnTo>
                    <a:lnTo>
                      <a:pt x="97" y="875"/>
                    </a:lnTo>
                    <a:lnTo>
                      <a:pt x="94" y="865"/>
                    </a:lnTo>
                    <a:lnTo>
                      <a:pt x="93" y="858"/>
                    </a:lnTo>
                    <a:lnTo>
                      <a:pt x="92" y="847"/>
                    </a:lnTo>
                    <a:lnTo>
                      <a:pt x="91" y="837"/>
                    </a:lnTo>
                    <a:lnTo>
                      <a:pt x="88" y="827"/>
                    </a:lnTo>
                    <a:lnTo>
                      <a:pt x="87" y="818"/>
                    </a:lnTo>
                    <a:lnTo>
                      <a:pt x="85" y="808"/>
                    </a:lnTo>
                    <a:lnTo>
                      <a:pt x="84" y="798"/>
                    </a:lnTo>
                    <a:lnTo>
                      <a:pt x="83" y="789"/>
                    </a:lnTo>
                    <a:lnTo>
                      <a:pt x="82" y="779"/>
                    </a:lnTo>
                    <a:lnTo>
                      <a:pt x="79" y="770"/>
                    </a:lnTo>
                    <a:lnTo>
                      <a:pt x="78" y="759"/>
                    </a:lnTo>
                    <a:lnTo>
                      <a:pt x="78" y="751"/>
                    </a:lnTo>
                    <a:lnTo>
                      <a:pt x="76" y="739"/>
                    </a:lnTo>
                    <a:lnTo>
                      <a:pt x="74" y="730"/>
                    </a:lnTo>
                    <a:lnTo>
                      <a:pt x="73" y="720"/>
                    </a:lnTo>
                    <a:lnTo>
                      <a:pt x="71" y="711"/>
                    </a:lnTo>
                    <a:lnTo>
                      <a:pt x="71" y="701"/>
                    </a:lnTo>
                    <a:lnTo>
                      <a:pt x="70" y="691"/>
                    </a:lnTo>
                    <a:lnTo>
                      <a:pt x="69" y="680"/>
                    </a:lnTo>
                    <a:lnTo>
                      <a:pt x="68" y="671"/>
                    </a:lnTo>
                    <a:lnTo>
                      <a:pt x="66" y="661"/>
                    </a:lnTo>
                    <a:lnTo>
                      <a:pt x="65" y="651"/>
                    </a:lnTo>
                    <a:lnTo>
                      <a:pt x="65" y="642"/>
                    </a:lnTo>
                    <a:lnTo>
                      <a:pt x="64" y="631"/>
                    </a:lnTo>
                    <a:lnTo>
                      <a:pt x="61" y="612"/>
                    </a:lnTo>
                    <a:lnTo>
                      <a:pt x="60" y="591"/>
                    </a:lnTo>
                    <a:lnTo>
                      <a:pt x="57" y="572"/>
                    </a:lnTo>
                    <a:lnTo>
                      <a:pt x="57" y="552"/>
                    </a:lnTo>
                    <a:lnTo>
                      <a:pt x="55" y="532"/>
                    </a:lnTo>
                    <a:lnTo>
                      <a:pt x="52" y="493"/>
                    </a:lnTo>
                    <a:lnTo>
                      <a:pt x="51" y="455"/>
                    </a:lnTo>
                    <a:lnTo>
                      <a:pt x="48" y="415"/>
                    </a:lnTo>
                    <a:lnTo>
                      <a:pt x="46" y="339"/>
                    </a:lnTo>
                    <a:lnTo>
                      <a:pt x="46" y="262"/>
                    </a:lnTo>
                    <a:lnTo>
                      <a:pt x="46" y="187"/>
                    </a:lnTo>
                    <a:lnTo>
                      <a:pt x="47" y="151"/>
                    </a:lnTo>
                    <a:lnTo>
                      <a:pt x="50" y="114"/>
                    </a:lnTo>
                    <a:lnTo>
                      <a:pt x="51" y="80"/>
                    </a:lnTo>
                    <a:lnTo>
                      <a:pt x="52" y="45"/>
                    </a:lnTo>
                    <a:lnTo>
                      <a:pt x="468" y="45"/>
                    </a:lnTo>
                    <a:lnTo>
                      <a:pt x="468" y="0"/>
                    </a:lnTo>
                    <a:lnTo>
                      <a:pt x="6" y="0"/>
                    </a:lnTo>
                    <a:lnTo>
                      <a:pt x="4" y="33"/>
                    </a:lnTo>
                    <a:lnTo>
                      <a:pt x="4" y="70"/>
                    </a:lnTo>
                    <a:lnTo>
                      <a:pt x="0" y="144"/>
                    </a:lnTo>
                    <a:lnTo>
                      <a:pt x="0" y="220"/>
                    </a:lnTo>
                    <a:lnTo>
                      <a:pt x="0" y="299"/>
                    </a:lnTo>
                    <a:lnTo>
                      <a:pt x="1" y="339"/>
                    </a:lnTo>
                    <a:lnTo>
                      <a:pt x="3" y="379"/>
                    </a:lnTo>
                    <a:lnTo>
                      <a:pt x="4" y="420"/>
                    </a:lnTo>
                    <a:lnTo>
                      <a:pt x="5" y="442"/>
                    </a:lnTo>
                    <a:lnTo>
                      <a:pt x="6" y="462"/>
                    </a:lnTo>
                    <a:lnTo>
                      <a:pt x="8" y="483"/>
                    </a:lnTo>
                    <a:lnTo>
                      <a:pt x="9" y="503"/>
                    </a:lnTo>
                    <a:lnTo>
                      <a:pt x="10" y="525"/>
                    </a:lnTo>
                    <a:lnTo>
                      <a:pt x="11" y="545"/>
                    </a:lnTo>
                    <a:lnTo>
                      <a:pt x="14" y="566"/>
                    </a:lnTo>
                    <a:lnTo>
                      <a:pt x="15" y="586"/>
                    </a:lnTo>
                    <a:lnTo>
                      <a:pt x="17" y="608"/>
                    </a:lnTo>
                    <a:lnTo>
                      <a:pt x="19" y="628"/>
                    </a:lnTo>
                    <a:lnTo>
                      <a:pt x="20" y="638"/>
                    </a:lnTo>
                    <a:lnTo>
                      <a:pt x="22" y="650"/>
                    </a:lnTo>
                    <a:lnTo>
                      <a:pt x="23" y="659"/>
                    </a:lnTo>
                    <a:lnTo>
                      <a:pt x="24" y="670"/>
                    </a:lnTo>
                    <a:lnTo>
                      <a:pt x="24" y="680"/>
                    </a:lnTo>
                    <a:lnTo>
                      <a:pt x="25" y="691"/>
                    </a:lnTo>
                    <a:lnTo>
                      <a:pt x="27" y="701"/>
                    </a:lnTo>
                    <a:lnTo>
                      <a:pt x="28" y="711"/>
                    </a:lnTo>
                    <a:lnTo>
                      <a:pt x="31" y="722"/>
                    </a:lnTo>
                    <a:lnTo>
                      <a:pt x="31" y="731"/>
                    </a:lnTo>
                    <a:lnTo>
                      <a:pt x="32" y="743"/>
                    </a:lnTo>
                    <a:lnTo>
                      <a:pt x="33" y="752"/>
                    </a:lnTo>
                    <a:lnTo>
                      <a:pt x="36" y="763"/>
                    </a:lnTo>
                    <a:lnTo>
                      <a:pt x="37" y="773"/>
                    </a:lnTo>
                    <a:lnTo>
                      <a:pt x="37" y="784"/>
                    </a:lnTo>
                    <a:lnTo>
                      <a:pt x="40" y="794"/>
                    </a:lnTo>
                    <a:lnTo>
                      <a:pt x="41" y="804"/>
                    </a:lnTo>
                    <a:lnTo>
                      <a:pt x="42" y="814"/>
                    </a:lnTo>
                    <a:lnTo>
                      <a:pt x="45" y="824"/>
                    </a:lnTo>
                    <a:lnTo>
                      <a:pt x="45" y="835"/>
                    </a:lnTo>
                    <a:lnTo>
                      <a:pt x="47" y="844"/>
                    </a:lnTo>
                    <a:lnTo>
                      <a:pt x="48" y="855"/>
                    </a:lnTo>
                    <a:lnTo>
                      <a:pt x="51" y="864"/>
                    </a:lnTo>
                    <a:lnTo>
                      <a:pt x="52" y="874"/>
                    </a:lnTo>
                    <a:lnTo>
                      <a:pt x="54" y="884"/>
                    </a:lnTo>
                    <a:lnTo>
                      <a:pt x="56" y="895"/>
                    </a:lnTo>
                    <a:lnTo>
                      <a:pt x="57" y="904"/>
                    </a:lnTo>
                    <a:lnTo>
                      <a:pt x="59" y="915"/>
                    </a:lnTo>
                    <a:lnTo>
                      <a:pt x="61" y="924"/>
                    </a:lnTo>
                    <a:lnTo>
                      <a:pt x="64" y="934"/>
                    </a:lnTo>
                    <a:lnTo>
                      <a:pt x="65" y="944"/>
                    </a:lnTo>
                    <a:lnTo>
                      <a:pt x="66" y="953"/>
                    </a:lnTo>
                    <a:lnTo>
                      <a:pt x="69" y="963"/>
                    </a:lnTo>
                    <a:lnTo>
                      <a:pt x="70" y="969"/>
                    </a:lnTo>
                    <a:lnTo>
                      <a:pt x="71" y="974"/>
                    </a:lnTo>
                    <a:lnTo>
                      <a:pt x="71" y="977"/>
                    </a:lnTo>
                    <a:lnTo>
                      <a:pt x="73" y="984"/>
                    </a:lnTo>
                    <a:lnTo>
                      <a:pt x="74" y="988"/>
                    </a:lnTo>
                    <a:lnTo>
                      <a:pt x="75" y="993"/>
                    </a:lnTo>
                    <a:lnTo>
                      <a:pt x="76" y="997"/>
                    </a:lnTo>
                    <a:lnTo>
                      <a:pt x="78" y="1002"/>
                    </a:lnTo>
                    <a:lnTo>
                      <a:pt x="78" y="1007"/>
                    </a:lnTo>
                    <a:lnTo>
                      <a:pt x="79" y="1011"/>
                    </a:lnTo>
                    <a:lnTo>
                      <a:pt x="80" y="1017"/>
                    </a:lnTo>
                    <a:lnTo>
                      <a:pt x="82" y="1021"/>
                    </a:lnTo>
                    <a:lnTo>
                      <a:pt x="83" y="1026"/>
                    </a:lnTo>
                    <a:lnTo>
                      <a:pt x="84" y="1030"/>
                    </a:lnTo>
                    <a:lnTo>
                      <a:pt x="85" y="1035"/>
                    </a:lnTo>
                    <a:lnTo>
                      <a:pt x="85" y="1040"/>
                    </a:lnTo>
                    <a:lnTo>
                      <a:pt x="87" y="1044"/>
                    </a:lnTo>
                    <a:lnTo>
                      <a:pt x="88" y="1050"/>
                    </a:lnTo>
                    <a:lnTo>
                      <a:pt x="89" y="1054"/>
                    </a:lnTo>
                    <a:lnTo>
                      <a:pt x="91" y="1058"/>
                    </a:lnTo>
                    <a:lnTo>
                      <a:pt x="92" y="1064"/>
                    </a:lnTo>
                    <a:lnTo>
                      <a:pt x="92" y="1068"/>
                    </a:lnTo>
                    <a:lnTo>
                      <a:pt x="93" y="1072"/>
                    </a:lnTo>
                    <a:lnTo>
                      <a:pt x="94" y="1077"/>
                    </a:lnTo>
                    <a:lnTo>
                      <a:pt x="96" y="1082"/>
                    </a:lnTo>
                    <a:lnTo>
                      <a:pt x="97" y="1086"/>
                    </a:lnTo>
                    <a:lnTo>
                      <a:pt x="98" y="1090"/>
                    </a:lnTo>
                    <a:lnTo>
                      <a:pt x="99" y="1096"/>
                    </a:lnTo>
                    <a:lnTo>
                      <a:pt x="101" y="1100"/>
                    </a:lnTo>
                    <a:lnTo>
                      <a:pt x="102" y="1104"/>
                    </a:lnTo>
                    <a:lnTo>
                      <a:pt x="103" y="1109"/>
                    </a:lnTo>
                    <a:lnTo>
                      <a:pt x="105" y="1114"/>
                    </a:lnTo>
                    <a:lnTo>
                      <a:pt x="106" y="1118"/>
                    </a:lnTo>
                    <a:lnTo>
                      <a:pt x="107" y="1123"/>
                    </a:lnTo>
                    <a:lnTo>
                      <a:pt x="108" y="1127"/>
                    </a:lnTo>
                    <a:lnTo>
                      <a:pt x="110" y="1132"/>
                    </a:lnTo>
                    <a:lnTo>
                      <a:pt x="111" y="1137"/>
                    </a:lnTo>
                    <a:lnTo>
                      <a:pt x="112" y="1141"/>
                    </a:lnTo>
                    <a:lnTo>
                      <a:pt x="112" y="1144"/>
                    </a:lnTo>
                    <a:lnTo>
                      <a:pt x="115" y="1150"/>
                    </a:lnTo>
                    <a:lnTo>
                      <a:pt x="116" y="1153"/>
                    </a:lnTo>
                    <a:lnTo>
                      <a:pt x="117" y="1157"/>
                    </a:lnTo>
                    <a:lnTo>
                      <a:pt x="119" y="1162"/>
                    </a:lnTo>
                    <a:lnTo>
                      <a:pt x="120" y="1166"/>
                    </a:lnTo>
                    <a:lnTo>
                      <a:pt x="121" y="1170"/>
                    </a:lnTo>
                    <a:lnTo>
                      <a:pt x="122" y="1175"/>
                    </a:lnTo>
                    <a:lnTo>
                      <a:pt x="124" y="1179"/>
                    </a:lnTo>
                    <a:lnTo>
                      <a:pt x="126" y="1183"/>
                    </a:lnTo>
                    <a:lnTo>
                      <a:pt x="126" y="1188"/>
                    </a:lnTo>
                    <a:lnTo>
                      <a:pt x="127" y="1192"/>
                    </a:lnTo>
                    <a:lnTo>
                      <a:pt x="129" y="1197"/>
                    </a:lnTo>
                    <a:lnTo>
                      <a:pt x="131" y="1201"/>
                    </a:lnTo>
                    <a:lnTo>
                      <a:pt x="133" y="1204"/>
                    </a:lnTo>
                    <a:lnTo>
                      <a:pt x="133" y="1210"/>
                    </a:lnTo>
                    <a:lnTo>
                      <a:pt x="135" y="1213"/>
                    </a:lnTo>
                    <a:lnTo>
                      <a:pt x="136" y="1217"/>
                    </a:lnTo>
                    <a:lnTo>
                      <a:pt x="138" y="1221"/>
                    </a:lnTo>
                    <a:lnTo>
                      <a:pt x="140" y="1225"/>
                    </a:lnTo>
                    <a:lnTo>
                      <a:pt x="140" y="1229"/>
                    </a:lnTo>
                    <a:lnTo>
                      <a:pt x="142" y="1232"/>
                    </a:lnTo>
                    <a:lnTo>
                      <a:pt x="144" y="1238"/>
                    </a:lnTo>
                    <a:lnTo>
                      <a:pt x="145" y="1241"/>
                    </a:lnTo>
                    <a:lnTo>
                      <a:pt x="147" y="1246"/>
                    </a:lnTo>
                    <a:lnTo>
                      <a:pt x="149" y="1253"/>
                    </a:lnTo>
                    <a:lnTo>
                      <a:pt x="150" y="1257"/>
                    </a:lnTo>
                    <a:lnTo>
                      <a:pt x="153" y="1262"/>
                    </a:lnTo>
                    <a:lnTo>
                      <a:pt x="154" y="1267"/>
                    </a:lnTo>
                    <a:lnTo>
                      <a:pt x="157" y="1272"/>
                    </a:lnTo>
                    <a:lnTo>
                      <a:pt x="159" y="1278"/>
                    </a:lnTo>
                    <a:lnTo>
                      <a:pt x="161" y="1283"/>
                    </a:lnTo>
                    <a:lnTo>
                      <a:pt x="163" y="1287"/>
                    </a:lnTo>
                    <a:lnTo>
                      <a:pt x="166" y="1292"/>
                    </a:lnTo>
                    <a:lnTo>
                      <a:pt x="167" y="1299"/>
                    </a:lnTo>
                    <a:lnTo>
                      <a:pt x="170" y="1303"/>
                    </a:lnTo>
                    <a:lnTo>
                      <a:pt x="172" y="1308"/>
                    </a:lnTo>
                    <a:lnTo>
                      <a:pt x="173" y="1313"/>
                    </a:lnTo>
                    <a:lnTo>
                      <a:pt x="176" y="1318"/>
                    </a:lnTo>
                    <a:lnTo>
                      <a:pt x="180" y="1323"/>
                    </a:lnTo>
                    <a:lnTo>
                      <a:pt x="181" y="1327"/>
                    </a:lnTo>
                    <a:lnTo>
                      <a:pt x="184" y="1332"/>
                    </a:lnTo>
                    <a:lnTo>
                      <a:pt x="187" y="1337"/>
                    </a:lnTo>
                    <a:lnTo>
                      <a:pt x="189" y="1342"/>
                    </a:lnTo>
                    <a:lnTo>
                      <a:pt x="193" y="1346"/>
                    </a:lnTo>
                    <a:lnTo>
                      <a:pt x="194" y="1352"/>
                    </a:lnTo>
                    <a:lnTo>
                      <a:pt x="198" y="1356"/>
                    </a:lnTo>
                    <a:lnTo>
                      <a:pt x="200" y="1360"/>
                    </a:lnTo>
                    <a:lnTo>
                      <a:pt x="203" y="1365"/>
                    </a:lnTo>
                    <a:lnTo>
                      <a:pt x="205" y="1370"/>
                    </a:lnTo>
                    <a:lnTo>
                      <a:pt x="208" y="1374"/>
                    </a:lnTo>
                    <a:lnTo>
                      <a:pt x="212" y="1379"/>
                    </a:lnTo>
                    <a:lnTo>
                      <a:pt x="214" y="1384"/>
                    </a:lnTo>
                    <a:lnTo>
                      <a:pt x="217" y="1388"/>
                    </a:lnTo>
                    <a:lnTo>
                      <a:pt x="221" y="1392"/>
                    </a:lnTo>
                    <a:lnTo>
                      <a:pt x="223" y="1397"/>
                    </a:lnTo>
                    <a:lnTo>
                      <a:pt x="227" y="1401"/>
                    </a:lnTo>
                    <a:lnTo>
                      <a:pt x="229" y="1406"/>
                    </a:lnTo>
                    <a:lnTo>
                      <a:pt x="233" y="1410"/>
                    </a:lnTo>
                    <a:lnTo>
                      <a:pt x="236" y="1414"/>
                    </a:lnTo>
                    <a:lnTo>
                      <a:pt x="240" y="1419"/>
                    </a:lnTo>
                    <a:lnTo>
                      <a:pt x="242" y="1422"/>
                    </a:lnTo>
                    <a:lnTo>
                      <a:pt x="246" y="1426"/>
                    </a:lnTo>
                    <a:lnTo>
                      <a:pt x="249" y="1430"/>
                    </a:lnTo>
                    <a:lnTo>
                      <a:pt x="252" y="1434"/>
                    </a:lnTo>
                    <a:lnTo>
                      <a:pt x="256" y="1439"/>
                    </a:lnTo>
                    <a:lnTo>
                      <a:pt x="259" y="1443"/>
                    </a:lnTo>
                    <a:lnTo>
                      <a:pt x="263" y="1447"/>
                    </a:lnTo>
                    <a:lnTo>
                      <a:pt x="266" y="1450"/>
                    </a:lnTo>
                    <a:lnTo>
                      <a:pt x="269" y="1454"/>
                    </a:lnTo>
                    <a:lnTo>
                      <a:pt x="273" y="1458"/>
                    </a:lnTo>
                    <a:lnTo>
                      <a:pt x="277" y="1462"/>
                    </a:lnTo>
                    <a:lnTo>
                      <a:pt x="280" y="1466"/>
                    </a:lnTo>
                    <a:lnTo>
                      <a:pt x="283" y="1470"/>
                    </a:lnTo>
                    <a:lnTo>
                      <a:pt x="288" y="1473"/>
                    </a:lnTo>
                    <a:lnTo>
                      <a:pt x="291" y="1479"/>
                    </a:lnTo>
                    <a:lnTo>
                      <a:pt x="296" y="1481"/>
                    </a:lnTo>
                    <a:lnTo>
                      <a:pt x="298" y="1485"/>
                    </a:lnTo>
                    <a:lnTo>
                      <a:pt x="303" y="1489"/>
                    </a:lnTo>
                    <a:lnTo>
                      <a:pt x="306" y="1491"/>
                    </a:lnTo>
                    <a:lnTo>
                      <a:pt x="310" y="1495"/>
                    </a:lnTo>
                    <a:lnTo>
                      <a:pt x="314" y="1499"/>
                    </a:lnTo>
                    <a:lnTo>
                      <a:pt x="317" y="1503"/>
                    </a:lnTo>
                    <a:lnTo>
                      <a:pt x="323" y="1505"/>
                    </a:lnTo>
                    <a:lnTo>
                      <a:pt x="326" y="1509"/>
                    </a:lnTo>
                    <a:lnTo>
                      <a:pt x="330" y="1513"/>
                    </a:lnTo>
                    <a:lnTo>
                      <a:pt x="334" y="1517"/>
                    </a:lnTo>
                    <a:lnTo>
                      <a:pt x="338" y="1519"/>
                    </a:lnTo>
                    <a:lnTo>
                      <a:pt x="343" y="1523"/>
                    </a:lnTo>
                    <a:lnTo>
                      <a:pt x="346" y="1526"/>
                    </a:lnTo>
                    <a:lnTo>
                      <a:pt x="351" y="1530"/>
                    </a:lnTo>
                    <a:lnTo>
                      <a:pt x="354" y="1532"/>
                    </a:lnTo>
                    <a:lnTo>
                      <a:pt x="358" y="1536"/>
                    </a:lnTo>
                    <a:lnTo>
                      <a:pt x="363" y="1538"/>
                    </a:lnTo>
                    <a:lnTo>
                      <a:pt x="367" y="1542"/>
                    </a:lnTo>
                    <a:lnTo>
                      <a:pt x="372" y="1545"/>
                    </a:lnTo>
                    <a:lnTo>
                      <a:pt x="376" y="1547"/>
                    </a:lnTo>
                    <a:lnTo>
                      <a:pt x="380" y="1551"/>
                    </a:lnTo>
                    <a:lnTo>
                      <a:pt x="385" y="1554"/>
                    </a:lnTo>
                    <a:lnTo>
                      <a:pt x="389" y="1556"/>
                    </a:lnTo>
                    <a:lnTo>
                      <a:pt x="398" y="1561"/>
                    </a:lnTo>
                    <a:lnTo>
                      <a:pt x="405" y="1568"/>
                    </a:lnTo>
                    <a:lnTo>
                      <a:pt x="416" y="1573"/>
                    </a:lnTo>
                    <a:lnTo>
                      <a:pt x="425" y="1578"/>
                    </a:lnTo>
                    <a:lnTo>
                      <a:pt x="433" y="1583"/>
                    </a:lnTo>
                    <a:lnTo>
                      <a:pt x="442" y="1588"/>
                    </a:lnTo>
                    <a:lnTo>
                      <a:pt x="453" y="1592"/>
                    </a:lnTo>
                    <a:lnTo>
                      <a:pt x="462" y="1597"/>
                    </a:lnTo>
                    <a:lnTo>
                      <a:pt x="470" y="1601"/>
                    </a:lnTo>
                    <a:lnTo>
                      <a:pt x="481" y="1605"/>
                    </a:lnTo>
                    <a:lnTo>
                      <a:pt x="490" y="1610"/>
                    </a:lnTo>
                    <a:lnTo>
                      <a:pt x="500" y="1614"/>
                    </a:lnTo>
                    <a:lnTo>
                      <a:pt x="509" y="1618"/>
                    </a:lnTo>
                    <a:lnTo>
                      <a:pt x="520" y="1621"/>
                    </a:lnTo>
                    <a:lnTo>
                      <a:pt x="529" y="1625"/>
                    </a:lnTo>
                    <a:lnTo>
                      <a:pt x="539" y="1628"/>
                    </a:lnTo>
                    <a:lnTo>
                      <a:pt x="549" y="1632"/>
                    </a:lnTo>
                    <a:lnTo>
                      <a:pt x="560" y="1634"/>
                    </a:lnTo>
                    <a:lnTo>
                      <a:pt x="580" y="1639"/>
                    </a:lnTo>
                    <a:lnTo>
                      <a:pt x="600" y="1644"/>
                    </a:lnTo>
                    <a:lnTo>
                      <a:pt x="621" y="1647"/>
                    </a:lnTo>
                    <a:lnTo>
                      <a:pt x="641" y="1651"/>
                    </a:lnTo>
                    <a:lnTo>
                      <a:pt x="641" y="1885"/>
                    </a:lnTo>
                    <a:lnTo>
                      <a:pt x="686" y="1885"/>
                    </a:lnTo>
                    <a:lnTo>
                      <a:pt x="687" y="1656"/>
                    </a:lnTo>
                    <a:lnTo>
                      <a:pt x="686" y="1609"/>
                    </a:lnTo>
                    <a:lnTo>
                      <a:pt x="646" y="1605"/>
                    </a:lnTo>
                    <a:lnTo>
                      <a:pt x="607" y="1598"/>
                    </a:lnTo>
                    <a:lnTo>
                      <a:pt x="586" y="1592"/>
                    </a:lnTo>
                    <a:lnTo>
                      <a:pt x="567" y="1588"/>
                    </a:lnTo>
                    <a:lnTo>
                      <a:pt x="548" y="1582"/>
                    </a:lnTo>
                    <a:lnTo>
                      <a:pt x="539" y="1578"/>
                    </a:lnTo>
                    <a:lnTo>
                      <a:pt x="529" y="1575"/>
                    </a:lnTo>
                    <a:lnTo>
                      <a:pt x="520" y="1572"/>
                    </a:lnTo>
                    <a:lnTo>
                      <a:pt x="510" y="1568"/>
                    </a:lnTo>
                    <a:lnTo>
                      <a:pt x="501" y="1565"/>
                    </a:lnTo>
                    <a:lnTo>
                      <a:pt x="492" y="1560"/>
                    </a:lnTo>
                    <a:lnTo>
                      <a:pt x="483" y="1556"/>
                    </a:lnTo>
                    <a:lnTo>
                      <a:pt x="474" y="1551"/>
                    </a:lnTo>
                    <a:lnTo>
                      <a:pt x="465" y="1547"/>
                    </a:lnTo>
                    <a:lnTo>
                      <a:pt x="456" y="1544"/>
                    </a:lnTo>
                    <a:lnTo>
                      <a:pt x="446" y="1538"/>
                    </a:lnTo>
                    <a:lnTo>
                      <a:pt x="439" y="1533"/>
                    </a:lnTo>
                    <a:lnTo>
                      <a:pt x="430" y="1528"/>
                    </a:lnTo>
                    <a:lnTo>
                      <a:pt x="421" y="1523"/>
                    </a:lnTo>
                    <a:lnTo>
                      <a:pt x="413" y="1518"/>
                    </a:lnTo>
                    <a:lnTo>
                      <a:pt x="405" y="1512"/>
                    </a:lnTo>
                    <a:lnTo>
                      <a:pt x="396" y="1505"/>
                    </a:lnTo>
                    <a:lnTo>
                      <a:pt x="388" y="1500"/>
                    </a:lnTo>
                    <a:lnTo>
                      <a:pt x="384" y="1498"/>
                    </a:lnTo>
                    <a:lnTo>
                      <a:pt x="380" y="1494"/>
                    </a:lnTo>
                    <a:lnTo>
                      <a:pt x="376" y="1491"/>
                    </a:lnTo>
                    <a:lnTo>
                      <a:pt x="372" y="1489"/>
                    </a:lnTo>
                    <a:lnTo>
                      <a:pt x="368" y="1485"/>
                    </a:lnTo>
                    <a:lnTo>
                      <a:pt x="365" y="1482"/>
                    </a:lnTo>
                    <a:lnTo>
                      <a:pt x="360" y="1479"/>
                    </a:lnTo>
                    <a:lnTo>
                      <a:pt x="357" y="1476"/>
                    </a:lnTo>
                    <a:lnTo>
                      <a:pt x="352" y="1472"/>
                    </a:lnTo>
                    <a:lnTo>
                      <a:pt x="349" y="1470"/>
                    </a:lnTo>
                    <a:lnTo>
                      <a:pt x="344" y="1466"/>
                    </a:lnTo>
                    <a:lnTo>
                      <a:pt x="342" y="1462"/>
                    </a:lnTo>
                    <a:lnTo>
                      <a:pt x="338" y="1458"/>
                    </a:lnTo>
                    <a:lnTo>
                      <a:pt x="334" y="1456"/>
                    </a:lnTo>
                    <a:lnTo>
                      <a:pt x="330" y="1452"/>
                    </a:lnTo>
                    <a:lnTo>
                      <a:pt x="326" y="1448"/>
                    </a:lnTo>
                    <a:lnTo>
                      <a:pt x="323" y="1445"/>
                    </a:lnTo>
                    <a:lnTo>
                      <a:pt x="319" y="1442"/>
                    </a:lnTo>
                    <a:lnTo>
                      <a:pt x="316" y="1438"/>
                    </a:lnTo>
                    <a:lnTo>
                      <a:pt x="311" y="1434"/>
                    </a:lnTo>
                    <a:lnTo>
                      <a:pt x="309" y="1430"/>
                    </a:lnTo>
                    <a:lnTo>
                      <a:pt x="305" y="1426"/>
                    </a:lnTo>
                    <a:lnTo>
                      <a:pt x="302" y="1424"/>
                    </a:lnTo>
                    <a:lnTo>
                      <a:pt x="298" y="1419"/>
                    </a:lnTo>
                    <a:lnTo>
                      <a:pt x="295" y="1415"/>
                    </a:lnTo>
                    <a:lnTo>
                      <a:pt x="291" y="1412"/>
                    </a:lnTo>
                    <a:lnTo>
                      <a:pt x="288" y="1407"/>
                    </a:lnTo>
                    <a:lnTo>
                      <a:pt x="284" y="1403"/>
                    </a:lnTo>
                    <a:lnTo>
                      <a:pt x="282" y="1399"/>
                    </a:lnTo>
                    <a:lnTo>
                      <a:pt x="278" y="1396"/>
                    </a:lnTo>
                    <a:lnTo>
                      <a:pt x="275" y="1392"/>
                    </a:lnTo>
                    <a:lnTo>
                      <a:pt x="272" y="1388"/>
                    </a:lnTo>
                    <a:lnTo>
                      <a:pt x="269" y="1384"/>
                    </a:lnTo>
                    <a:lnTo>
                      <a:pt x="266" y="1379"/>
                    </a:lnTo>
                    <a:lnTo>
                      <a:pt x="263" y="1375"/>
                    </a:lnTo>
                    <a:lnTo>
                      <a:pt x="260" y="1371"/>
                    </a:lnTo>
                    <a:lnTo>
                      <a:pt x="256" y="1366"/>
                    </a:lnTo>
                    <a:lnTo>
                      <a:pt x="255" y="1363"/>
                    </a:lnTo>
                    <a:lnTo>
                      <a:pt x="251" y="1359"/>
                    </a:lnTo>
                    <a:lnTo>
                      <a:pt x="249" y="1354"/>
                    </a:lnTo>
                    <a:lnTo>
                      <a:pt x="246" y="1350"/>
                    </a:lnTo>
                    <a:lnTo>
                      <a:pt x="242" y="1346"/>
                    </a:lnTo>
                    <a:lnTo>
                      <a:pt x="240" y="1341"/>
                    </a:lnTo>
                    <a:lnTo>
                      <a:pt x="237" y="1337"/>
                    </a:lnTo>
                    <a:lnTo>
                      <a:pt x="235" y="1332"/>
                    </a:lnTo>
                    <a:lnTo>
                      <a:pt x="232" y="1327"/>
                    </a:lnTo>
                    <a:lnTo>
                      <a:pt x="228" y="1323"/>
                    </a:lnTo>
                    <a:lnTo>
                      <a:pt x="227" y="1319"/>
                    </a:lnTo>
                    <a:lnTo>
                      <a:pt x="224" y="1314"/>
                    </a:lnTo>
                    <a:lnTo>
                      <a:pt x="222" y="1309"/>
                    </a:lnTo>
                    <a:lnTo>
                      <a:pt x="219" y="1305"/>
                    </a:lnTo>
                    <a:lnTo>
                      <a:pt x="217" y="1299"/>
                    </a:lnTo>
                    <a:lnTo>
                      <a:pt x="214" y="1295"/>
                    </a:lnTo>
                    <a:lnTo>
                      <a:pt x="213" y="1291"/>
                    </a:lnTo>
                    <a:lnTo>
                      <a:pt x="209" y="1286"/>
                    </a:lnTo>
                    <a:lnTo>
                      <a:pt x="208" y="1281"/>
                    </a:lnTo>
                    <a:lnTo>
                      <a:pt x="205" y="1276"/>
                    </a:lnTo>
                    <a:lnTo>
                      <a:pt x="203" y="1271"/>
                    </a:lnTo>
                    <a:lnTo>
                      <a:pt x="201" y="1266"/>
                    </a:lnTo>
                    <a:lnTo>
                      <a:pt x="200" y="1261"/>
                    </a:lnTo>
                    <a:lnTo>
                      <a:pt x="198" y="1257"/>
                    </a:lnTo>
                    <a:lnTo>
                      <a:pt x="195" y="1252"/>
                    </a:lnTo>
                    <a:lnTo>
                      <a:pt x="194" y="1245"/>
                    </a:lnTo>
                    <a:lnTo>
                      <a:pt x="191" y="1241"/>
                    </a:lnTo>
                    <a:close/>
                  </a:path>
                </a:pathLst>
              </a:custGeom>
              <a:solidFill>
                <a:schemeClr val="tx1"/>
              </a:solidFill>
              <a:ln w="3175">
                <a:solidFill>
                  <a:schemeClr val="tx1"/>
                </a:solidFill>
                <a:round/>
                <a:headEnd/>
                <a:tailEnd/>
              </a:ln>
            </p:spPr>
            <p:txBody>
              <a:bodyPr/>
              <a:lstStyle/>
              <a:p>
                <a:endParaRPr lang="en-US">
                  <a:solidFill>
                    <a:prstClr val="black"/>
                  </a:solidFill>
                  <a:ea typeface="+mn-ea"/>
                  <a:cs typeface="+mn-cs"/>
                </a:endParaRPr>
              </a:p>
            </p:txBody>
          </p:sp>
          <p:sp>
            <p:nvSpPr>
              <p:cNvPr id="34" name="Freeform 30">
                <a:extLst>
                  <a:ext uri="{FF2B5EF4-FFF2-40B4-BE49-F238E27FC236}">
                    <a16:creationId xmlns:a16="http://schemas.microsoft.com/office/drawing/2014/main" id="{F3CA96CC-4D4F-47D1-AFF4-864C3A9F38C9}"/>
                  </a:ext>
                </a:extLst>
              </p:cNvPr>
              <p:cNvSpPr>
                <a:spLocks/>
              </p:cNvSpPr>
              <p:nvPr/>
            </p:nvSpPr>
            <p:spPr bwMode="auto">
              <a:xfrm>
                <a:off x="2937" y="692"/>
                <a:ext cx="155" cy="62"/>
              </a:xfrm>
              <a:custGeom>
                <a:avLst/>
                <a:gdLst>
                  <a:gd name="T0" fmla="*/ 58 w 1030"/>
                  <a:gd name="T1" fmla="*/ 4 h 205"/>
                  <a:gd name="T2" fmla="*/ 53 w 1030"/>
                  <a:gd name="T3" fmla="*/ 4 h 205"/>
                  <a:gd name="T4" fmla="*/ 47 w 1030"/>
                  <a:gd name="T5" fmla="*/ 5 h 205"/>
                  <a:gd name="T6" fmla="*/ 32 w 1030"/>
                  <a:gd name="T7" fmla="*/ 5 h 205"/>
                  <a:gd name="T8" fmla="*/ 14 w 1030"/>
                  <a:gd name="T9" fmla="*/ 4 h 205"/>
                  <a:gd name="T10" fmla="*/ 9 w 1030"/>
                  <a:gd name="T11" fmla="*/ 4 h 205"/>
                  <a:gd name="T12" fmla="*/ 4 w 1030"/>
                  <a:gd name="T13" fmla="*/ 3 h 205"/>
                  <a:gd name="T14" fmla="*/ 6 w 1030"/>
                  <a:gd name="T15" fmla="*/ 4 h 205"/>
                  <a:gd name="T16" fmla="*/ 7 w 1030"/>
                  <a:gd name="T17" fmla="*/ 4 h 205"/>
                  <a:gd name="T18" fmla="*/ 8 w 1030"/>
                  <a:gd name="T19" fmla="*/ 5 h 205"/>
                  <a:gd name="T20" fmla="*/ 10 w 1030"/>
                  <a:gd name="T21" fmla="*/ 6 h 205"/>
                  <a:gd name="T22" fmla="*/ 12 w 1030"/>
                  <a:gd name="T23" fmla="*/ 6 h 205"/>
                  <a:gd name="T24" fmla="*/ 15 w 1030"/>
                  <a:gd name="T25" fmla="*/ 7 h 205"/>
                  <a:gd name="T26" fmla="*/ 17 w 1030"/>
                  <a:gd name="T27" fmla="*/ 8 h 205"/>
                  <a:gd name="T28" fmla="*/ 20 w 1030"/>
                  <a:gd name="T29" fmla="*/ 9 h 205"/>
                  <a:gd name="T30" fmla="*/ 25 w 1030"/>
                  <a:gd name="T31" fmla="*/ 9 h 205"/>
                  <a:gd name="T32" fmla="*/ 32 w 1030"/>
                  <a:gd name="T33" fmla="*/ 10 h 205"/>
                  <a:gd name="T34" fmla="*/ 43 w 1030"/>
                  <a:gd name="T35" fmla="*/ 9 h 205"/>
                  <a:gd name="T36" fmla="*/ 48 w 1030"/>
                  <a:gd name="T37" fmla="*/ 8 h 205"/>
                  <a:gd name="T38" fmla="*/ 51 w 1030"/>
                  <a:gd name="T39" fmla="*/ 7 h 205"/>
                  <a:gd name="T40" fmla="*/ 53 w 1030"/>
                  <a:gd name="T41" fmla="*/ 7 h 205"/>
                  <a:gd name="T42" fmla="*/ 56 w 1030"/>
                  <a:gd name="T43" fmla="*/ 6 h 205"/>
                  <a:gd name="T44" fmla="*/ 58 w 1030"/>
                  <a:gd name="T45" fmla="*/ 5 h 205"/>
                  <a:gd name="T46" fmla="*/ 59 w 1030"/>
                  <a:gd name="T47" fmla="*/ 4 h 205"/>
                  <a:gd name="T48" fmla="*/ 61 w 1030"/>
                  <a:gd name="T49" fmla="*/ 4 h 205"/>
                  <a:gd name="T50" fmla="*/ 63 w 1030"/>
                  <a:gd name="T51" fmla="*/ 5 h 205"/>
                  <a:gd name="T52" fmla="*/ 61 w 1030"/>
                  <a:gd name="T53" fmla="*/ 6 h 205"/>
                  <a:gd name="T54" fmla="*/ 60 w 1030"/>
                  <a:gd name="T55" fmla="*/ 6 h 205"/>
                  <a:gd name="T56" fmla="*/ 59 w 1030"/>
                  <a:gd name="T57" fmla="*/ 7 h 205"/>
                  <a:gd name="T58" fmla="*/ 57 w 1030"/>
                  <a:gd name="T59" fmla="*/ 8 h 205"/>
                  <a:gd name="T60" fmla="*/ 56 w 1030"/>
                  <a:gd name="T61" fmla="*/ 8 h 205"/>
                  <a:gd name="T62" fmla="*/ 55 w 1030"/>
                  <a:gd name="T63" fmla="*/ 9 h 205"/>
                  <a:gd name="T64" fmla="*/ 52 w 1030"/>
                  <a:gd name="T65" fmla="*/ 10 h 205"/>
                  <a:gd name="T66" fmla="*/ 50 w 1030"/>
                  <a:gd name="T67" fmla="*/ 10 h 205"/>
                  <a:gd name="T68" fmla="*/ 47 w 1030"/>
                  <a:gd name="T69" fmla="*/ 11 h 205"/>
                  <a:gd name="T70" fmla="*/ 44 w 1030"/>
                  <a:gd name="T71" fmla="*/ 12 h 205"/>
                  <a:gd name="T72" fmla="*/ 39 w 1030"/>
                  <a:gd name="T73" fmla="*/ 12 h 205"/>
                  <a:gd name="T74" fmla="*/ 29 w 1030"/>
                  <a:gd name="T75" fmla="*/ 13 h 205"/>
                  <a:gd name="T76" fmla="*/ 22 w 1030"/>
                  <a:gd name="T77" fmla="*/ 12 h 205"/>
                  <a:gd name="T78" fmla="*/ 18 w 1030"/>
                  <a:gd name="T79" fmla="*/ 11 h 205"/>
                  <a:gd name="T80" fmla="*/ 15 w 1030"/>
                  <a:gd name="T81" fmla="*/ 10 h 205"/>
                  <a:gd name="T82" fmla="*/ 12 w 1030"/>
                  <a:gd name="T83" fmla="*/ 9 h 205"/>
                  <a:gd name="T84" fmla="*/ 10 w 1030"/>
                  <a:gd name="T85" fmla="*/ 8 h 205"/>
                  <a:gd name="T86" fmla="*/ 8 w 1030"/>
                  <a:gd name="T87" fmla="*/ 8 h 205"/>
                  <a:gd name="T88" fmla="*/ 7 w 1030"/>
                  <a:gd name="T89" fmla="*/ 7 h 205"/>
                  <a:gd name="T90" fmla="*/ 6 w 1030"/>
                  <a:gd name="T91" fmla="*/ 6 h 205"/>
                  <a:gd name="T92" fmla="*/ 4 w 1030"/>
                  <a:gd name="T93" fmla="*/ 6 h 205"/>
                  <a:gd name="T94" fmla="*/ 3 w 1030"/>
                  <a:gd name="T95" fmla="*/ 5 h 205"/>
                  <a:gd name="T96" fmla="*/ 3 w 1030"/>
                  <a:gd name="T97" fmla="*/ 4 h 205"/>
                  <a:gd name="T98" fmla="*/ 2 w 1030"/>
                  <a:gd name="T99" fmla="*/ 3 h 205"/>
                  <a:gd name="T100" fmla="*/ 2 w 1030"/>
                  <a:gd name="T101" fmla="*/ 3 h 205"/>
                  <a:gd name="T102" fmla="*/ 2 w 1030"/>
                  <a:gd name="T103" fmla="*/ 2 h 205"/>
                  <a:gd name="T104" fmla="*/ 1 w 1030"/>
                  <a:gd name="T105" fmla="*/ 1 h 205"/>
                  <a:gd name="T106" fmla="*/ 1 w 1030"/>
                  <a:gd name="T107" fmla="*/ 1 h 205"/>
                  <a:gd name="T108" fmla="*/ 0 w 1030"/>
                  <a:gd name="T109" fmla="*/ 0 h 205"/>
                  <a:gd name="T110" fmla="*/ 4 w 1030"/>
                  <a:gd name="T111" fmla="*/ 0 h 205"/>
                  <a:gd name="T112" fmla="*/ 9 w 1030"/>
                  <a:gd name="T113" fmla="*/ 1 h 205"/>
                  <a:gd name="T114" fmla="*/ 15 w 1030"/>
                  <a:gd name="T115" fmla="*/ 2 h 205"/>
                  <a:gd name="T116" fmla="*/ 25 w 1030"/>
                  <a:gd name="T117" fmla="*/ 2 h 205"/>
                  <a:gd name="T118" fmla="*/ 50 w 1030"/>
                  <a:gd name="T119" fmla="*/ 2 h 205"/>
                  <a:gd name="T120" fmla="*/ 57 w 1030"/>
                  <a:gd name="T121" fmla="*/ 1 h 205"/>
                  <a:gd name="T122" fmla="*/ 63 w 1030"/>
                  <a:gd name="T123" fmla="*/ 0 h 205"/>
                  <a:gd name="T124" fmla="*/ 61 w 1030"/>
                  <a:gd name="T125" fmla="*/ 3 h 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
                  <a:gd name="T190" fmla="*/ 0 h 205"/>
                  <a:gd name="T191" fmla="*/ 1030 w 1030"/>
                  <a:gd name="T192" fmla="*/ 205 h 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 h="205">
                    <a:moveTo>
                      <a:pt x="969" y="52"/>
                    </a:moveTo>
                    <a:lnTo>
                      <a:pt x="944" y="57"/>
                    </a:lnTo>
                    <a:lnTo>
                      <a:pt x="918" y="61"/>
                    </a:lnTo>
                    <a:lnTo>
                      <a:pt x="891" y="65"/>
                    </a:lnTo>
                    <a:lnTo>
                      <a:pt x="863" y="69"/>
                    </a:lnTo>
                    <a:lnTo>
                      <a:pt x="837" y="72"/>
                    </a:lnTo>
                    <a:lnTo>
                      <a:pt x="808" y="75"/>
                    </a:lnTo>
                    <a:lnTo>
                      <a:pt x="779" y="79"/>
                    </a:lnTo>
                    <a:lnTo>
                      <a:pt x="751" y="80"/>
                    </a:lnTo>
                    <a:lnTo>
                      <a:pt x="692" y="85"/>
                    </a:lnTo>
                    <a:lnTo>
                      <a:pt x="633" y="88"/>
                    </a:lnTo>
                    <a:lnTo>
                      <a:pt x="514" y="89"/>
                    </a:lnTo>
                    <a:lnTo>
                      <a:pt x="395" y="86"/>
                    </a:lnTo>
                    <a:lnTo>
                      <a:pt x="279" y="79"/>
                    </a:lnTo>
                    <a:lnTo>
                      <a:pt x="225" y="74"/>
                    </a:lnTo>
                    <a:lnTo>
                      <a:pt x="196" y="71"/>
                    </a:lnTo>
                    <a:lnTo>
                      <a:pt x="171" y="66"/>
                    </a:lnTo>
                    <a:lnTo>
                      <a:pt x="144" y="64"/>
                    </a:lnTo>
                    <a:lnTo>
                      <a:pt x="119" y="58"/>
                    </a:lnTo>
                    <a:lnTo>
                      <a:pt x="95" y="55"/>
                    </a:lnTo>
                    <a:lnTo>
                      <a:pt x="69" y="51"/>
                    </a:lnTo>
                    <a:lnTo>
                      <a:pt x="77" y="53"/>
                    </a:lnTo>
                    <a:lnTo>
                      <a:pt x="82" y="57"/>
                    </a:lnTo>
                    <a:lnTo>
                      <a:pt x="88" y="60"/>
                    </a:lnTo>
                    <a:lnTo>
                      <a:pt x="93" y="64"/>
                    </a:lnTo>
                    <a:lnTo>
                      <a:pt x="100" y="66"/>
                    </a:lnTo>
                    <a:lnTo>
                      <a:pt x="105" y="70"/>
                    </a:lnTo>
                    <a:lnTo>
                      <a:pt x="111" y="72"/>
                    </a:lnTo>
                    <a:lnTo>
                      <a:pt x="117" y="75"/>
                    </a:lnTo>
                    <a:lnTo>
                      <a:pt x="124" y="79"/>
                    </a:lnTo>
                    <a:lnTo>
                      <a:pt x="130" y="81"/>
                    </a:lnTo>
                    <a:lnTo>
                      <a:pt x="143" y="86"/>
                    </a:lnTo>
                    <a:lnTo>
                      <a:pt x="156" y="92"/>
                    </a:lnTo>
                    <a:lnTo>
                      <a:pt x="168" y="97"/>
                    </a:lnTo>
                    <a:lnTo>
                      <a:pt x="181" y="102"/>
                    </a:lnTo>
                    <a:lnTo>
                      <a:pt x="194" y="106"/>
                    </a:lnTo>
                    <a:lnTo>
                      <a:pt x="208" y="112"/>
                    </a:lnTo>
                    <a:lnTo>
                      <a:pt x="221" y="116"/>
                    </a:lnTo>
                    <a:lnTo>
                      <a:pt x="235" y="120"/>
                    </a:lnTo>
                    <a:lnTo>
                      <a:pt x="249" y="123"/>
                    </a:lnTo>
                    <a:lnTo>
                      <a:pt x="263" y="127"/>
                    </a:lnTo>
                    <a:lnTo>
                      <a:pt x="277" y="131"/>
                    </a:lnTo>
                    <a:lnTo>
                      <a:pt x="291" y="134"/>
                    </a:lnTo>
                    <a:lnTo>
                      <a:pt x="305" y="137"/>
                    </a:lnTo>
                    <a:lnTo>
                      <a:pt x="319" y="140"/>
                    </a:lnTo>
                    <a:lnTo>
                      <a:pt x="334" y="143"/>
                    </a:lnTo>
                    <a:lnTo>
                      <a:pt x="362" y="148"/>
                    </a:lnTo>
                    <a:lnTo>
                      <a:pt x="392" y="152"/>
                    </a:lnTo>
                    <a:lnTo>
                      <a:pt x="422" y="155"/>
                    </a:lnTo>
                    <a:lnTo>
                      <a:pt x="451" y="158"/>
                    </a:lnTo>
                    <a:lnTo>
                      <a:pt x="511" y="159"/>
                    </a:lnTo>
                    <a:lnTo>
                      <a:pt x="571" y="159"/>
                    </a:lnTo>
                    <a:lnTo>
                      <a:pt x="631" y="154"/>
                    </a:lnTo>
                    <a:lnTo>
                      <a:pt x="690" y="148"/>
                    </a:lnTo>
                    <a:lnTo>
                      <a:pt x="719" y="143"/>
                    </a:lnTo>
                    <a:lnTo>
                      <a:pt x="747" y="136"/>
                    </a:lnTo>
                    <a:lnTo>
                      <a:pt x="763" y="132"/>
                    </a:lnTo>
                    <a:lnTo>
                      <a:pt x="777" y="130"/>
                    </a:lnTo>
                    <a:lnTo>
                      <a:pt x="791" y="126"/>
                    </a:lnTo>
                    <a:lnTo>
                      <a:pt x="806" y="122"/>
                    </a:lnTo>
                    <a:lnTo>
                      <a:pt x="820" y="118"/>
                    </a:lnTo>
                    <a:lnTo>
                      <a:pt x="834" y="113"/>
                    </a:lnTo>
                    <a:lnTo>
                      <a:pt x="847" y="109"/>
                    </a:lnTo>
                    <a:lnTo>
                      <a:pt x="861" y="106"/>
                    </a:lnTo>
                    <a:lnTo>
                      <a:pt x="875" y="99"/>
                    </a:lnTo>
                    <a:lnTo>
                      <a:pt x="887" y="95"/>
                    </a:lnTo>
                    <a:lnTo>
                      <a:pt x="900" y="90"/>
                    </a:lnTo>
                    <a:lnTo>
                      <a:pt x="914" y="84"/>
                    </a:lnTo>
                    <a:lnTo>
                      <a:pt x="927" y="79"/>
                    </a:lnTo>
                    <a:lnTo>
                      <a:pt x="933" y="75"/>
                    </a:lnTo>
                    <a:lnTo>
                      <a:pt x="938" y="72"/>
                    </a:lnTo>
                    <a:lnTo>
                      <a:pt x="945" y="70"/>
                    </a:lnTo>
                    <a:lnTo>
                      <a:pt x="953" y="66"/>
                    </a:lnTo>
                    <a:lnTo>
                      <a:pt x="959" y="64"/>
                    </a:lnTo>
                    <a:lnTo>
                      <a:pt x="965" y="60"/>
                    </a:lnTo>
                    <a:lnTo>
                      <a:pt x="1000" y="56"/>
                    </a:lnTo>
                    <a:lnTo>
                      <a:pt x="1007" y="75"/>
                    </a:lnTo>
                    <a:lnTo>
                      <a:pt x="1001" y="79"/>
                    </a:lnTo>
                    <a:lnTo>
                      <a:pt x="993" y="83"/>
                    </a:lnTo>
                    <a:lnTo>
                      <a:pt x="987" y="86"/>
                    </a:lnTo>
                    <a:lnTo>
                      <a:pt x="979" y="92"/>
                    </a:lnTo>
                    <a:lnTo>
                      <a:pt x="973" y="94"/>
                    </a:lnTo>
                    <a:lnTo>
                      <a:pt x="965" y="99"/>
                    </a:lnTo>
                    <a:lnTo>
                      <a:pt x="959" y="102"/>
                    </a:lnTo>
                    <a:lnTo>
                      <a:pt x="953" y="106"/>
                    </a:lnTo>
                    <a:lnTo>
                      <a:pt x="945" y="109"/>
                    </a:lnTo>
                    <a:lnTo>
                      <a:pt x="937" y="112"/>
                    </a:lnTo>
                    <a:lnTo>
                      <a:pt x="931" y="116"/>
                    </a:lnTo>
                    <a:lnTo>
                      <a:pt x="923" y="120"/>
                    </a:lnTo>
                    <a:lnTo>
                      <a:pt x="916" y="123"/>
                    </a:lnTo>
                    <a:lnTo>
                      <a:pt x="908" y="126"/>
                    </a:lnTo>
                    <a:lnTo>
                      <a:pt x="902" y="130"/>
                    </a:lnTo>
                    <a:lnTo>
                      <a:pt x="894" y="132"/>
                    </a:lnTo>
                    <a:lnTo>
                      <a:pt x="886" y="135"/>
                    </a:lnTo>
                    <a:lnTo>
                      <a:pt x="879" y="139"/>
                    </a:lnTo>
                    <a:lnTo>
                      <a:pt x="871" y="141"/>
                    </a:lnTo>
                    <a:lnTo>
                      <a:pt x="865" y="144"/>
                    </a:lnTo>
                    <a:lnTo>
                      <a:pt x="849" y="150"/>
                    </a:lnTo>
                    <a:lnTo>
                      <a:pt x="835" y="155"/>
                    </a:lnTo>
                    <a:lnTo>
                      <a:pt x="820" y="159"/>
                    </a:lnTo>
                    <a:lnTo>
                      <a:pt x="805" y="163"/>
                    </a:lnTo>
                    <a:lnTo>
                      <a:pt x="789" y="168"/>
                    </a:lnTo>
                    <a:lnTo>
                      <a:pt x="775" y="173"/>
                    </a:lnTo>
                    <a:lnTo>
                      <a:pt x="760" y="176"/>
                    </a:lnTo>
                    <a:lnTo>
                      <a:pt x="743" y="181"/>
                    </a:lnTo>
                    <a:lnTo>
                      <a:pt x="728" y="183"/>
                    </a:lnTo>
                    <a:lnTo>
                      <a:pt x="713" y="187"/>
                    </a:lnTo>
                    <a:lnTo>
                      <a:pt x="698" y="188"/>
                    </a:lnTo>
                    <a:lnTo>
                      <a:pt x="682" y="192"/>
                    </a:lnTo>
                    <a:lnTo>
                      <a:pt x="652" y="196"/>
                    </a:lnTo>
                    <a:lnTo>
                      <a:pt x="620" y="201"/>
                    </a:lnTo>
                    <a:lnTo>
                      <a:pt x="589" y="203"/>
                    </a:lnTo>
                    <a:lnTo>
                      <a:pt x="527" y="205"/>
                    </a:lnTo>
                    <a:lnTo>
                      <a:pt x="466" y="203"/>
                    </a:lnTo>
                    <a:lnTo>
                      <a:pt x="403" y="197"/>
                    </a:lnTo>
                    <a:lnTo>
                      <a:pt x="374" y="194"/>
                    </a:lnTo>
                    <a:lnTo>
                      <a:pt x="342" y="187"/>
                    </a:lnTo>
                    <a:lnTo>
                      <a:pt x="313" y="182"/>
                    </a:lnTo>
                    <a:lnTo>
                      <a:pt x="297" y="178"/>
                    </a:lnTo>
                    <a:lnTo>
                      <a:pt x="282" y="174"/>
                    </a:lnTo>
                    <a:lnTo>
                      <a:pt x="268" y="171"/>
                    </a:lnTo>
                    <a:lnTo>
                      <a:pt x="254" y="168"/>
                    </a:lnTo>
                    <a:lnTo>
                      <a:pt x="239" y="163"/>
                    </a:lnTo>
                    <a:lnTo>
                      <a:pt x="223" y="159"/>
                    </a:lnTo>
                    <a:lnTo>
                      <a:pt x="209" y="154"/>
                    </a:lnTo>
                    <a:lnTo>
                      <a:pt x="194" y="149"/>
                    </a:lnTo>
                    <a:lnTo>
                      <a:pt x="180" y="144"/>
                    </a:lnTo>
                    <a:lnTo>
                      <a:pt x="166" y="139"/>
                    </a:lnTo>
                    <a:lnTo>
                      <a:pt x="152" y="132"/>
                    </a:lnTo>
                    <a:lnTo>
                      <a:pt x="144" y="130"/>
                    </a:lnTo>
                    <a:lnTo>
                      <a:pt x="138" y="126"/>
                    </a:lnTo>
                    <a:lnTo>
                      <a:pt x="130" y="123"/>
                    </a:lnTo>
                    <a:lnTo>
                      <a:pt x="124" y="120"/>
                    </a:lnTo>
                    <a:lnTo>
                      <a:pt x="117" y="118"/>
                    </a:lnTo>
                    <a:lnTo>
                      <a:pt x="110" y="115"/>
                    </a:lnTo>
                    <a:lnTo>
                      <a:pt x="103" y="112"/>
                    </a:lnTo>
                    <a:lnTo>
                      <a:pt x="97" y="107"/>
                    </a:lnTo>
                    <a:lnTo>
                      <a:pt x="89" y="104"/>
                    </a:lnTo>
                    <a:lnTo>
                      <a:pt x="83" y="101"/>
                    </a:lnTo>
                    <a:lnTo>
                      <a:pt x="77" y="98"/>
                    </a:lnTo>
                    <a:lnTo>
                      <a:pt x="69" y="94"/>
                    </a:lnTo>
                    <a:lnTo>
                      <a:pt x="63" y="90"/>
                    </a:lnTo>
                    <a:lnTo>
                      <a:pt x="56" y="86"/>
                    </a:lnTo>
                    <a:lnTo>
                      <a:pt x="52" y="81"/>
                    </a:lnTo>
                    <a:lnTo>
                      <a:pt x="49" y="78"/>
                    </a:lnTo>
                    <a:lnTo>
                      <a:pt x="46" y="72"/>
                    </a:lnTo>
                    <a:lnTo>
                      <a:pt x="44" y="69"/>
                    </a:lnTo>
                    <a:lnTo>
                      <a:pt x="42" y="65"/>
                    </a:lnTo>
                    <a:lnTo>
                      <a:pt x="40" y="62"/>
                    </a:lnTo>
                    <a:lnTo>
                      <a:pt x="37" y="58"/>
                    </a:lnTo>
                    <a:lnTo>
                      <a:pt x="35" y="55"/>
                    </a:lnTo>
                    <a:lnTo>
                      <a:pt x="33" y="51"/>
                    </a:lnTo>
                    <a:lnTo>
                      <a:pt x="29" y="47"/>
                    </a:lnTo>
                    <a:lnTo>
                      <a:pt x="28" y="43"/>
                    </a:lnTo>
                    <a:lnTo>
                      <a:pt x="26" y="39"/>
                    </a:lnTo>
                    <a:lnTo>
                      <a:pt x="23" y="35"/>
                    </a:lnTo>
                    <a:lnTo>
                      <a:pt x="22" y="32"/>
                    </a:lnTo>
                    <a:lnTo>
                      <a:pt x="18" y="28"/>
                    </a:lnTo>
                    <a:lnTo>
                      <a:pt x="15" y="25"/>
                    </a:lnTo>
                    <a:lnTo>
                      <a:pt x="14" y="20"/>
                    </a:lnTo>
                    <a:lnTo>
                      <a:pt x="13" y="18"/>
                    </a:lnTo>
                    <a:lnTo>
                      <a:pt x="10" y="14"/>
                    </a:lnTo>
                    <a:lnTo>
                      <a:pt x="7" y="9"/>
                    </a:lnTo>
                    <a:lnTo>
                      <a:pt x="3" y="5"/>
                    </a:lnTo>
                    <a:lnTo>
                      <a:pt x="1" y="1"/>
                    </a:lnTo>
                    <a:lnTo>
                      <a:pt x="0" y="0"/>
                    </a:lnTo>
                    <a:lnTo>
                      <a:pt x="37" y="0"/>
                    </a:lnTo>
                    <a:lnTo>
                      <a:pt x="63" y="6"/>
                    </a:lnTo>
                    <a:lnTo>
                      <a:pt x="89" y="10"/>
                    </a:lnTo>
                    <a:lnTo>
                      <a:pt x="117" y="15"/>
                    </a:lnTo>
                    <a:lnTo>
                      <a:pt x="146" y="19"/>
                    </a:lnTo>
                    <a:lnTo>
                      <a:pt x="175" y="23"/>
                    </a:lnTo>
                    <a:lnTo>
                      <a:pt x="204" y="27"/>
                    </a:lnTo>
                    <a:lnTo>
                      <a:pt x="235" y="30"/>
                    </a:lnTo>
                    <a:lnTo>
                      <a:pt x="265" y="32"/>
                    </a:lnTo>
                    <a:lnTo>
                      <a:pt x="329" y="38"/>
                    </a:lnTo>
                    <a:lnTo>
                      <a:pt x="394" y="41"/>
                    </a:lnTo>
                    <a:lnTo>
                      <a:pt x="527" y="44"/>
                    </a:lnTo>
                    <a:lnTo>
                      <a:pt x="659" y="41"/>
                    </a:lnTo>
                    <a:lnTo>
                      <a:pt x="789" y="32"/>
                    </a:lnTo>
                    <a:lnTo>
                      <a:pt x="853" y="25"/>
                    </a:lnTo>
                    <a:lnTo>
                      <a:pt x="884" y="23"/>
                    </a:lnTo>
                    <a:lnTo>
                      <a:pt x="913" y="19"/>
                    </a:lnTo>
                    <a:lnTo>
                      <a:pt x="944" y="14"/>
                    </a:lnTo>
                    <a:lnTo>
                      <a:pt x="972" y="10"/>
                    </a:lnTo>
                    <a:lnTo>
                      <a:pt x="1000" y="5"/>
                    </a:lnTo>
                    <a:lnTo>
                      <a:pt x="1026" y="0"/>
                    </a:lnTo>
                    <a:lnTo>
                      <a:pt x="1030" y="37"/>
                    </a:lnTo>
                    <a:lnTo>
                      <a:pt x="969" y="52"/>
                    </a:lnTo>
                    <a:close/>
                  </a:path>
                </a:pathLst>
              </a:custGeom>
              <a:solidFill>
                <a:schemeClr val="tx1"/>
              </a:solidFill>
              <a:ln w="3175">
                <a:solidFill>
                  <a:schemeClr val="tx1"/>
                </a:solidFill>
                <a:round/>
                <a:headEnd/>
                <a:tailEnd/>
              </a:ln>
            </p:spPr>
            <p:txBody>
              <a:bodyPr/>
              <a:lstStyle/>
              <a:p>
                <a:endParaRPr lang="en-US">
                  <a:solidFill>
                    <a:prstClr val="black"/>
                  </a:solidFill>
                  <a:ea typeface="+mn-ea"/>
                  <a:cs typeface="+mn-cs"/>
                </a:endParaRPr>
              </a:p>
            </p:txBody>
          </p:sp>
          <p:sp>
            <p:nvSpPr>
              <p:cNvPr id="35" name="Freeform 31">
                <a:extLst>
                  <a:ext uri="{FF2B5EF4-FFF2-40B4-BE49-F238E27FC236}">
                    <a16:creationId xmlns:a16="http://schemas.microsoft.com/office/drawing/2014/main" id="{F802C39D-9389-48D9-9B78-A5C8B498F8F5}"/>
                  </a:ext>
                </a:extLst>
              </p:cNvPr>
              <p:cNvSpPr>
                <a:spLocks/>
              </p:cNvSpPr>
              <p:nvPr/>
            </p:nvSpPr>
            <p:spPr bwMode="auto">
              <a:xfrm>
                <a:off x="2973" y="779"/>
                <a:ext cx="234" cy="196"/>
              </a:xfrm>
              <a:custGeom>
                <a:avLst/>
                <a:gdLst>
                  <a:gd name="T0" fmla="*/ 55 w 935"/>
                  <a:gd name="T1" fmla="*/ 12 h 784"/>
                  <a:gd name="T2" fmla="*/ 55 w 935"/>
                  <a:gd name="T3" fmla="*/ 10 h 784"/>
                  <a:gd name="T4" fmla="*/ 54 w 935"/>
                  <a:gd name="T5" fmla="*/ 9 h 784"/>
                  <a:gd name="T6" fmla="*/ 53 w 935"/>
                  <a:gd name="T7" fmla="*/ 7 h 784"/>
                  <a:gd name="T8" fmla="*/ 52 w 935"/>
                  <a:gd name="T9" fmla="*/ 6 h 784"/>
                  <a:gd name="T10" fmla="*/ 49 w 935"/>
                  <a:gd name="T11" fmla="*/ 5 h 784"/>
                  <a:gd name="T12" fmla="*/ 45 w 935"/>
                  <a:gd name="T13" fmla="*/ 3 h 784"/>
                  <a:gd name="T14" fmla="*/ 38 w 935"/>
                  <a:gd name="T15" fmla="*/ 5 h 784"/>
                  <a:gd name="T16" fmla="*/ 36 w 935"/>
                  <a:gd name="T17" fmla="*/ 6 h 784"/>
                  <a:gd name="T18" fmla="*/ 35 w 935"/>
                  <a:gd name="T19" fmla="*/ 7 h 784"/>
                  <a:gd name="T20" fmla="*/ 34 w 935"/>
                  <a:gd name="T21" fmla="*/ 9 h 784"/>
                  <a:gd name="T22" fmla="*/ 33 w 935"/>
                  <a:gd name="T23" fmla="*/ 11 h 784"/>
                  <a:gd name="T24" fmla="*/ 33 w 935"/>
                  <a:gd name="T25" fmla="*/ 35 h 784"/>
                  <a:gd name="T26" fmla="*/ 32 w 935"/>
                  <a:gd name="T27" fmla="*/ 37 h 784"/>
                  <a:gd name="T28" fmla="*/ 32 w 935"/>
                  <a:gd name="T29" fmla="*/ 38 h 784"/>
                  <a:gd name="T30" fmla="*/ 31 w 935"/>
                  <a:gd name="T31" fmla="*/ 40 h 784"/>
                  <a:gd name="T32" fmla="*/ 31 w 935"/>
                  <a:gd name="T33" fmla="*/ 41 h 784"/>
                  <a:gd name="T34" fmla="*/ 30 w 935"/>
                  <a:gd name="T35" fmla="*/ 42 h 784"/>
                  <a:gd name="T36" fmla="*/ 28 w 935"/>
                  <a:gd name="T37" fmla="*/ 44 h 784"/>
                  <a:gd name="T38" fmla="*/ 27 w 935"/>
                  <a:gd name="T39" fmla="*/ 46 h 784"/>
                  <a:gd name="T40" fmla="*/ 25 w 935"/>
                  <a:gd name="T41" fmla="*/ 47 h 784"/>
                  <a:gd name="T42" fmla="*/ 21 w 935"/>
                  <a:gd name="T43" fmla="*/ 49 h 784"/>
                  <a:gd name="T44" fmla="*/ 12 w 935"/>
                  <a:gd name="T45" fmla="*/ 49 h 784"/>
                  <a:gd name="T46" fmla="*/ 8 w 935"/>
                  <a:gd name="T47" fmla="*/ 47 h 784"/>
                  <a:gd name="T48" fmla="*/ 6 w 935"/>
                  <a:gd name="T49" fmla="*/ 46 h 784"/>
                  <a:gd name="T50" fmla="*/ 4 w 935"/>
                  <a:gd name="T51" fmla="*/ 44 h 784"/>
                  <a:gd name="T52" fmla="*/ 3 w 935"/>
                  <a:gd name="T53" fmla="*/ 42 h 784"/>
                  <a:gd name="T54" fmla="*/ 2 w 935"/>
                  <a:gd name="T55" fmla="*/ 40 h 784"/>
                  <a:gd name="T56" fmla="*/ 1 w 935"/>
                  <a:gd name="T57" fmla="*/ 38 h 784"/>
                  <a:gd name="T58" fmla="*/ 1 w 935"/>
                  <a:gd name="T59" fmla="*/ 37 h 784"/>
                  <a:gd name="T60" fmla="*/ 0 w 935"/>
                  <a:gd name="T61" fmla="*/ 30 h 784"/>
                  <a:gd name="T62" fmla="*/ 3 w 935"/>
                  <a:gd name="T63" fmla="*/ 36 h 784"/>
                  <a:gd name="T64" fmla="*/ 4 w 935"/>
                  <a:gd name="T65" fmla="*/ 38 h 784"/>
                  <a:gd name="T66" fmla="*/ 4 w 935"/>
                  <a:gd name="T67" fmla="*/ 39 h 784"/>
                  <a:gd name="T68" fmla="*/ 5 w 935"/>
                  <a:gd name="T69" fmla="*/ 41 h 784"/>
                  <a:gd name="T70" fmla="*/ 7 w 935"/>
                  <a:gd name="T71" fmla="*/ 43 h 784"/>
                  <a:gd name="T72" fmla="*/ 8 w 935"/>
                  <a:gd name="T73" fmla="*/ 44 h 784"/>
                  <a:gd name="T74" fmla="*/ 10 w 935"/>
                  <a:gd name="T75" fmla="*/ 45 h 784"/>
                  <a:gd name="T76" fmla="*/ 15 w 935"/>
                  <a:gd name="T77" fmla="*/ 47 h 784"/>
                  <a:gd name="T78" fmla="*/ 23 w 935"/>
                  <a:gd name="T79" fmla="*/ 45 h 784"/>
                  <a:gd name="T80" fmla="*/ 25 w 935"/>
                  <a:gd name="T81" fmla="*/ 43 h 784"/>
                  <a:gd name="T82" fmla="*/ 27 w 935"/>
                  <a:gd name="T83" fmla="*/ 42 h 784"/>
                  <a:gd name="T84" fmla="*/ 28 w 935"/>
                  <a:gd name="T85" fmla="*/ 41 h 784"/>
                  <a:gd name="T86" fmla="*/ 29 w 935"/>
                  <a:gd name="T87" fmla="*/ 39 h 784"/>
                  <a:gd name="T88" fmla="*/ 30 w 935"/>
                  <a:gd name="T89" fmla="*/ 37 h 784"/>
                  <a:gd name="T90" fmla="*/ 30 w 935"/>
                  <a:gd name="T91" fmla="*/ 12 h 784"/>
                  <a:gd name="T92" fmla="*/ 30 w 935"/>
                  <a:gd name="T93" fmla="*/ 10 h 784"/>
                  <a:gd name="T94" fmla="*/ 31 w 935"/>
                  <a:gd name="T95" fmla="*/ 8 h 784"/>
                  <a:gd name="T96" fmla="*/ 32 w 935"/>
                  <a:gd name="T97" fmla="*/ 6 h 784"/>
                  <a:gd name="T98" fmla="*/ 33 w 935"/>
                  <a:gd name="T99" fmla="*/ 5 h 784"/>
                  <a:gd name="T100" fmla="*/ 35 w 935"/>
                  <a:gd name="T101" fmla="*/ 3 h 784"/>
                  <a:gd name="T102" fmla="*/ 37 w 935"/>
                  <a:gd name="T103" fmla="*/ 2 h 784"/>
                  <a:gd name="T104" fmla="*/ 40 w 935"/>
                  <a:gd name="T105" fmla="*/ 1 h 784"/>
                  <a:gd name="T106" fmla="*/ 49 w 935"/>
                  <a:gd name="T107" fmla="*/ 1 h 784"/>
                  <a:gd name="T108" fmla="*/ 52 w 935"/>
                  <a:gd name="T109" fmla="*/ 3 h 784"/>
                  <a:gd name="T110" fmla="*/ 54 w 935"/>
                  <a:gd name="T111" fmla="*/ 4 h 784"/>
                  <a:gd name="T112" fmla="*/ 55 w 935"/>
                  <a:gd name="T113" fmla="*/ 5 h 784"/>
                  <a:gd name="T114" fmla="*/ 57 w 935"/>
                  <a:gd name="T115" fmla="*/ 7 h 784"/>
                  <a:gd name="T116" fmla="*/ 57 w 935"/>
                  <a:gd name="T117" fmla="*/ 9 h 784"/>
                  <a:gd name="T118" fmla="*/ 58 w 935"/>
                  <a:gd name="T119" fmla="*/ 11 h 784"/>
                  <a:gd name="T120" fmla="*/ 55 w 935"/>
                  <a:gd name="T121" fmla="*/ 15 h 7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5"/>
                  <a:gd name="T184" fmla="*/ 0 h 784"/>
                  <a:gd name="T185" fmla="*/ 935 w 935"/>
                  <a:gd name="T186" fmla="*/ 784 h 7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5" h="784">
                    <a:moveTo>
                      <a:pt x="881" y="245"/>
                    </a:moveTo>
                    <a:lnTo>
                      <a:pt x="883" y="227"/>
                    </a:lnTo>
                    <a:lnTo>
                      <a:pt x="881" y="209"/>
                    </a:lnTo>
                    <a:lnTo>
                      <a:pt x="880" y="200"/>
                    </a:lnTo>
                    <a:lnTo>
                      <a:pt x="880" y="191"/>
                    </a:lnTo>
                    <a:lnTo>
                      <a:pt x="879" y="187"/>
                    </a:lnTo>
                    <a:lnTo>
                      <a:pt x="877" y="182"/>
                    </a:lnTo>
                    <a:lnTo>
                      <a:pt x="876" y="178"/>
                    </a:lnTo>
                    <a:lnTo>
                      <a:pt x="875" y="174"/>
                    </a:lnTo>
                    <a:lnTo>
                      <a:pt x="874" y="171"/>
                    </a:lnTo>
                    <a:lnTo>
                      <a:pt x="872" y="167"/>
                    </a:lnTo>
                    <a:lnTo>
                      <a:pt x="871" y="162"/>
                    </a:lnTo>
                    <a:lnTo>
                      <a:pt x="869" y="158"/>
                    </a:lnTo>
                    <a:lnTo>
                      <a:pt x="867" y="154"/>
                    </a:lnTo>
                    <a:lnTo>
                      <a:pt x="866" y="150"/>
                    </a:lnTo>
                    <a:lnTo>
                      <a:pt x="863" y="146"/>
                    </a:lnTo>
                    <a:lnTo>
                      <a:pt x="861" y="143"/>
                    </a:lnTo>
                    <a:lnTo>
                      <a:pt x="860" y="139"/>
                    </a:lnTo>
                    <a:lnTo>
                      <a:pt x="857" y="135"/>
                    </a:lnTo>
                    <a:lnTo>
                      <a:pt x="854" y="131"/>
                    </a:lnTo>
                    <a:lnTo>
                      <a:pt x="852" y="127"/>
                    </a:lnTo>
                    <a:lnTo>
                      <a:pt x="851" y="123"/>
                    </a:lnTo>
                    <a:lnTo>
                      <a:pt x="847" y="121"/>
                    </a:lnTo>
                    <a:lnTo>
                      <a:pt x="842" y="115"/>
                    </a:lnTo>
                    <a:lnTo>
                      <a:pt x="839" y="111"/>
                    </a:lnTo>
                    <a:lnTo>
                      <a:pt x="837" y="108"/>
                    </a:lnTo>
                    <a:lnTo>
                      <a:pt x="834" y="104"/>
                    </a:lnTo>
                    <a:lnTo>
                      <a:pt x="832" y="102"/>
                    </a:lnTo>
                    <a:lnTo>
                      <a:pt x="828" y="98"/>
                    </a:lnTo>
                    <a:lnTo>
                      <a:pt x="825" y="94"/>
                    </a:lnTo>
                    <a:lnTo>
                      <a:pt x="821" y="93"/>
                    </a:lnTo>
                    <a:lnTo>
                      <a:pt x="819" y="89"/>
                    </a:lnTo>
                    <a:lnTo>
                      <a:pt x="811" y="84"/>
                    </a:lnTo>
                    <a:lnTo>
                      <a:pt x="805" y="79"/>
                    </a:lnTo>
                    <a:lnTo>
                      <a:pt x="797" y="75"/>
                    </a:lnTo>
                    <a:lnTo>
                      <a:pt x="789" y="70"/>
                    </a:lnTo>
                    <a:lnTo>
                      <a:pt x="782" y="66"/>
                    </a:lnTo>
                    <a:lnTo>
                      <a:pt x="773" y="62"/>
                    </a:lnTo>
                    <a:lnTo>
                      <a:pt x="765" y="60"/>
                    </a:lnTo>
                    <a:lnTo>
                      <a:pt x="756" y="56"/>
                    </a:lnTo>
                    <a:lnTo>
                      <a:pt x="740" y="52"/>
                    </a:lnTo>
                    <a:lnTo>
                      <a:pt x="722" y="48"/>
                    </a:lnTo>
                    <a:lnTo>
                      <a:pt x="685" y="48"/>
                    </a:lnTo>
                    <a:lnTo>
                      <a:pt x="649" y="56"/>
                    </a:lnTo>
                    <a:lnTo>
                      <a:pt x="633" y="61"/>
                    </a:lnTo>
                    <a:lnTo>
                      <a:pt x="624" y="66"/>
                    </a:lnTo>
                    <a:lnTo>
                      <a:pt x="616" y="69"/>
                    </a:lnTo>
                    <a:lnTo>
                      <a:pt x="607" y="74"/>
                    </a:lnTo>
                    <a:lnTo>
                      <a:pt x="600" y="79"/>
                    </a:lnTo>
                    <a:lnTo>
                      <a:pt x="593" y="83"/>
                    </a:lnTo>
                    <a:lnTo>
                      <a:pt x="587" y="88"/>
                    </a:lnTo>
                    <a:lnTo>
                      <a:pt x="579" y="94"/>
                    </a:lnTo>
                    <a:lnTo>
                      <a:pt x="573" y="101"/>
                    </a:lnTo>
                    <a:lnTo>
                      <a:pt x="570" y="103"/>
                    </a:lnTo>
                    <a:lnTo>
                      <a:pt x="566" y="107"/>
                    </a:lnTo>
                    <a:lnTo>
                      <a:pt x="564" y="109"/>
                    </a:lnTo>
                    <a:lnTo>
                      <a:pt x="561" y="113"/>
                    </a:lnTo>
                    <a:lnTo>
                      <a:pt x="559" y="116"/>
                    </a:lnTo>
                    <a:lnTo>
                      <a:pt x="556" y="120"/>
                    </a:lnTo>
                    <a:lnTo>
                      <a:pt x="552" y="122"/>
                    </a:lnTo>
                    <a:lnTo>
                      <a:pt x="551" y="127"/>
                    </a:lnTo>
                    <a:lnTo>
                      <a:pt x="549" y="130"/>
                    </a:lnTo>
                    <a:lnTo>
                      <a:pt x="545" y="134"/>
                    </a:lnTo>
                    <a:lnTo>
                      <a:pt x="545" y="137"/>
                    </a:lnTo>
                    <a:lnTo>
                      <a:pt x="542" y="141"/>
                    </a:lnTo>
                    <a:lnTo>
                      <a:pt x="540" y="145"/>
                    </a:lnTo>
                    <a:lnTo>
                      <a:pt x="538" y="149"/>
                    </a:lnTo>
                    <a:lnTo>
                      <a:pt x="537" y="153"/>
                    </a:lnTo>
                    <a:lnTo>
                      <a:pt x="534" y="157"/>
                    </a:lnTo>
                    <a:lnTo>
                      <a:pt x="533" y="162"/>
                    </a:lnTo>
                    <a:lnTo>
                      <a:pt x="532" y="166"/>
                    </a:lnTo>
                    <a:lnTo>
                      <a:pt x="531" y="169"/>
                    </a:lnTo>
                    <a:lnTo>
                      <a:pt x="529" y="174"/>
                    </a:lnTo>
                    <a:lnTo>
                      <a:pt x="526" y="191"/>
                    </a:lnTo>
                    <a:lnTo>
                      <a:pt x="524" y="209"/>
                    </a:lnTo>
                    <a:lnTo>
                      <a:pt x="522" y="521"/>
                    </a:lnTo>
                    <a:lnTo>
                      <a:pt x="520" y="538"/>
                    </a:lnTo>
                    <a:lnTo>
                      <a:pt x="519" y="553"/>
                    </a:lnTo>
                    <a:lnTo>
                      <a:pt x="519" y="561"/>
                    </a:lnTo>
                    <a:lnTo>
                      <a:pt x="518" y="568"/>
                    </a:lnTo>
                    <a:lnTo>
                      <a:pt x="515" y="582"/>
                    </a:lnTo>
                    <a:lnTo>
                      <a:pt x="515" y="586"/>
                    </a:lnTo>
                    <a:lnTo>
                      <a:pt x="514" y="590"/>
                    </a:lnTo>
                    <a:lnTo>
                      <a:pt x="513" y="594"/>
                    </a:lnTo>
                    <a:lnTo>
                      <a:pt x="513" y="598"/>
                    </a:lnTo>
                    <a:lnTo>
                      <a:pt x="512" y="600"/>
                    </a:lnTo>
                    <a:lnTo>
                      <a:pt x="512" y="604"/>
                    </a:lnTo>
                    <a:lnTo>
                      <a:pt x="510" y="607"/>
                    </a:lnTo>
                    <a:lnTo>
                      <a:pt x="509" y="611"/>
                    </a:lnTo>
                    <a:lnTo>
                      <a:pt x="508" y="613"/>
                    </a:lnTo>
                    <a:lnTo>
                      <a:pt x="506" y="617"/>
                    </a:lnTo>
                    <a:lnTo>
                      <a:pt x="505" y="621"/>
                    </a:lnTo>
                    <a:lnTo>
                      <a:pt x="504" y="625"/>
                    </a:lnTo>
                    <a:lnTo>
                      <a:pt x="504" y="627"/>
                    </a:lnTo>
                    <a:lnTo>
                      <a:pt x="501" y="630"/>
                    </a:lnTo>
                    <a:lnTo>
                      <a:pt x="500" y="633"/>
                    </a:lnTo>
                    <a:lnTo>
                      <a:pt x="499" y="636"/>
                    </a:lnTo>
                    <a:lnTo>
                      <a:pt x="498" y="640"/>
                    </a:lnTo>
                    <a:lnTo>
                      <a:pt x="496" y="642"/>
                    </a:lnTo>
                    <a:lnTo>
                      <a:pt x="495" y="646"/>
                    </a:lnTo>
                    <a:lnTo>
                      <a:pt x="494" y="648"/>
                    </a:lnTo>
                    <a:lnTo>
                      <a:pt x="491" y="651"/>
                    </a:lnTo>
                    <a:lnTo>
                      <a:pt x="491" y="654"/>
                    </a:lnTo>
                    <a:lnTo>
                      <a:pt x="490" y="656"/>
                    </a:lnTo>
                    <a:lnTo>
                      <a:pt x="487" y="660"/>
                    </a:lnTo>
                    <a:lnTo>
                      <a:pt x="483" y="665"/>
                    </a:lnTo>
                    <a:lnTo>
                      <a:pt x="481" y="670"/>
                    </a:lnTo>
                    <a:lnTo>
                      <a:pt x="477" y="676"/>
                    </a:lnTo>
                    <a:lnTo>
                      <a:pt x="473" y="681"/>
                    </a:lnTo>
                    <a:lnTo>
                      <a:pt x="471" y="687"/>
                    </a:lnTo>
                    <a:lnTo>
                      <a:pt x="466" y="691"/>
                    </a:lnTo>
                    <a:lnTo>
                      <a:pt x="462" y="696"/>
                    </a:lnTo>
                    <a:lnTo>
                      <a:pt x="457" y="700"/>
                    </a:lnTo>
                    <a:lnTo>
                      <a:pt x="453" y="706"/>
                    </a:lnTo>
                    <a:lnTo>
                      <a:pt x="449" y="710"/>
                    </a:lnTo>
                    <a:lnTo>
                      <a:pt x="444" y="714"/>
                    </a:lnTo>
                    <a:lnTo>
                      <a:pt x="440" y="719"/>
                    </a:lnTo>
                    <a:lnTo>
                      <a:pt x="436" y="721"/>
                    </a:lnTo>
                    <a:lnTo>
                      <a:pt x="430" y="727"/>
                    </a:lnTo>
                    <a:lnTo>
                      <a:pt x="426" y="730"/>
                    </a:lnTo>
                    <a:lnTo>
                      <a:pt x="421" y="733"/>
                    </a:lnTo>
                    <a:lnTo>
                      <a:pt x="416" y="737"/>
                    </a:lnTo>
                    <a:lnTo>
                      <a:pt x="411" y="739"/>
                    </a:lnTo>
                    <a:lnTo>
                      <a:pt x="406" y="744"/>
                    </a:lnTo>
                    <a:lnTo>
                      <a:pt x="401" y="747"/>
                    </a:lnTo>
                    <a:lnTo>
                      <a:pt x="396" y="750"/>
                    </a:lnTo>
                    <a:lnTo>
                      <a:pt x="389" y="753"/>
                    </a:lnTo>
                    <a:lnTo>
                      <a:pt x="379" y="758"/>
                    </a:lnTo>
                    <a:lnTo>
                      <a:pt x="367" y="762"/>
                    </a:lnTo>
                    <a:lnTo>
                      <a:pt x="356" y="766"/>
                    </a:lnTo>
                    <a:lnTo>
                      <a:pt x="345" y="771"/>
                    </a:lnTo>
                    <a:lnTo>
                      <a:pt x="334" y="774"/>
                    </a:lnTo>
                    <a:lnTo>
                      <a:pt x="320" y="778"/>
                    </a:lnTo>
                    <a:lnTo>
                      <a:pt x="309" y="780"/>
                    </a:lnTo>
                    <a:lnTo>
                      <a:pt x="286" y="783"/>
                    </a:lnTo>
                    <a:lnTo>
                      <a:pt x="260" y="784"/>
                    </a:lnTo>
                    <a:lnTo>
                      <a:pt x="212" y="780"/>
                    </a:lnTo>
                    <a:lnTo>
                      <a:pt x="188" y="774"/>
                    </a:lnTo>
                    <a:lnTo>
                      <a:pt x="178" y="771"/>
                    </a:lnTo>
                    <a:lnTo>
                      <a:pt x="165" y="766"/>
                    </a:lnTo>
                    <a:lnTo>
                      <a:pt x="153" y="762"/>
                    </a:lnTo>
                    <a:lnTo>
                      <a:pt x="143" y="758"/>
                    </a:lnTo>
                    <a:lnTo>
                      <a:pt x="132" y="753"/>
                    </a:lnTo>
                    <a:lnTo>
                      <a:pt x="121" y="747"/>
                    </a:lnTo>
                    <a:lnTo>
                      <a:pt x="115" y="744"/>
                    </a:lnTo>
                    <a:lnTo>
                      <a:pt x="110" y="739"/>
                    </a:lnTo>
                    <a:lnTo>
                      <a:pt x="105" y="737"/>
                    </a:lnTo>
                    <a:lnTo>
                      <a:pt x="101" y="733"/>
                    </a:lnTo>
                    <a:lnTo>
                      <a:pt x="95" y="730"/>
                    </a:lnTo>
                    <a:lnTo>
                      <a:pt x="91" y="727"/>
                    </a:lnTo>
                    <a:lnTo>
                      <a:pt x="86" y="721"/>
                    </a:lnTo>
                    <a:lnTo>
                      <a:pt x="82" y="719"/>
                    </a:lnTo>
                    <a:lnTo>
                      <a:pt x="77" y="714"/>
                    </a:lnTo>
                    <a:lnTo>
                      <a:pt x="73" y="710"/>
                    </a:lnTo>
                    <a:lnTo>
                      <a:pt x="68" y="706"/>
                    </a:lnTo>
                    <a:lnTo>
                      <a:pt x="64" y="700"/>
                    </a:lnTo>
                    <a:lnTo>
                      <a:pt x="60" y="696"/>
                    </a:lnTo>
                    <a:lnTo>
                      <a:pt x="55" y="691"/>
                    </a:lnTo>
                    <a:lnTo>
                      <a:pt x="51" y="687"/>
                    </a:lnTo>
                    <a:lnTo>
                      <a:pt x="47" y="681"/>
                    </a:lnTo>
                    <a:lnTo>
                      <a:pt x="45" y="676"/>
                    </a:lnTo>
                    <a:lnTo>
                      <a:pt x="41" y="670"/>
                    </a:lnTo>
                    <a:lnTo>
                      <a:pt x="37" y="665"/>
                    </a:lnTo>
                    <a:lnTo>
                      <a:pt x="35" y="660"/>
                    </a:lnTo>
                    <a:lnTo>
                      <a:pt x="31" y="654"/>
                    </a:lnTo>
                    <a:lnTo>
                      <a:pt x="28" y="648"/>
                    </a:lnTo>
                    <a:lnTo>
                      <a:pt x="26" y="642"/>
                    </a:lnTo>
                    <a:lnTo>
                      <a:pt x="23" y="636"/>
                    </a:lnTo>
                    <a:lnTo>
                      <a:pt x="22" y="633"/>
                    </a:lnTo>
                    <a:lnTo>
                      <a:pt x="21" y="630"/>
                    </a:lnTo>
                    <a:lnTo>
                      <a:pt x="18" y="627"/>
                    </a:lnTo>
                    <a:lnTo>
                      <a:pt x="17" y="625"/>
                    </a:lnTo>
                    <a:lnTo>
                      <a:pt x="16" y="617"/>
                    </a:lnTo>
                    <a:lnTo>
                      <a:pt x="14" y="613"/>
                    </a:lnTo>
                    <a:lnTo>
                      <a:pt x="13" y="611"/>
                    </a:lnTo>
                    <a:lnTo>
                      <a:pt x="12" y="607"/>
                    </a:lnTo>
                    <a:lnTo>
                      <a:pt x="10" y="604"/>
                    </a:lnTo>
                    <a:lnTo>
                      <a:pt x="10" y="600"/>
                    </a:lnTo>
                    <a:lnTo>
                      <a:pt x="9" y="598"/>
                    </a:lnTo>
                    <a:lnTo>
                      <a:pt x="8" y="590"/>
                    </a:lnTo>
                    <a:lnTo>
                      <a:pt x="7" y="586"/>
                    </a:lnTo>
                    <a:lnTo>
                      <a:pt x="7" y="582"/>
                    </a:lnTo>
                    <a:lnTo>
                      <a:pt x="4" y="568"/>
                    </a:lnTo>
                    <a:lnTo>
                      <a:pt x="3" y="553"/>
                    </a:lnTo>
                    <a:lnTo>
                      <a:pt x="0" y="521"/>
                    </a:lnTo>
                    <a:lnTo>
                      <a:pt x="0" y="475"/>
                    </a:lnTo>
                    <a:lnTo>
                      <a:pt x="47" y="475"/>
                    </a:lnTo>
                    <a:lnTo>
                      <a:pt x="47" y="521"/>
                    </a:lnTo>
                    <a:lnTo>
                      <a:pt x="47" y="535"/>
                    </a:lnTo>
                    <a:lnTo>
                      <a:pt x="49" y="549"/>
                    </a:lnTo>
                    <a:lnTo>
                      <a:pt x="50" y="562"/>
                    </a:lnTo>
                    <a:lnTo>
                      <a:pt x="53" y="574"/>
                    </a:lnTo>
                    <a:lnTo>
                      <a:pt x="54" y="580"/>
                    </a:lnTo>
                    <a:lnTo>
                      <a:pt x="54" y="584"/>
                    </a:lnTo>
                    <a:lnTo>
                      <a:pt x="55" y="586"/>
                    </a:lnTo>
                    <a:lnTo>
                      <a:pt x="56" y="593"/>
                    </a:lnTo>
                    <a:lnTo>
                      <a:pt x="58" y="595"/>
                    </a:lnTo>
                    <a:lnTo>
                      <a:pt x="59" y="598"/>
                    </a:lnTo>
                    <a:lnTo>
                      <a:pt x="59" y="600"/>
                    </a:lnTo>
                    <a:lnTo>
                      <a:pt x="60" y="603"/>
                    </a:lnTo>
                    <a:lnTo>
                      <a:pt x="61" y="609"/>
                    </a:lnTo>
                    <a:lnTo>
                      <a:pt x="64" y="614"/>
                    </a:lnTo>
                    <a:lnTo>
                      <a:pt x="67" y="619"/>
                    </a:lnTo>
                    <a:lnTo>
                      <a:pt x="68" y="626"/>
                    </a:lnTo>
                    <a:lnTo>
                      <a:pt x="70" y="630"/>
                    </a:lnTo>
                    <a:lnTo>
                      <a:pt x="74" y="635"/>
                    </a:lnTo>
                    <a:lnTo>
                      <a:pt x="76" y="640"/>
                    </a:lnTo>
                    <a:lnTo>
                      <a:pt x="79" y="645"/>
                    </a:lnTo>
                    <a:lnTo>
                      <a:pt x="82" y="649"/>
                    </a:lnTo>
                    <a:lnTo>
                      <a:pt x="84" y="654"/>
                    </a:lnTo>
                    <a:lnTo>
                      <a:pt x="88" y="658"/>
                    </a:lnTo>
                    <a:lnTo>
                      <a:pt x="91" y="662"/>
                    </a:lnTo>
                    <a:lnTo>
                      <a:pt x="95" y="667"/>
                    </a:lnTo>
                    <a:lnTo>
                      <a:pt x="97" y="670"/>
                    </a:lnTo>
                    <a:lnTo>
                      <a:pt x="101" y="674"/>
                    </a:lnTo>
                    <a:lnTo>
                      <a:pt x="104" y="678"/>
                    </a:lnTo>
                    <a:lnTo>
                      <a:pt x="107" y="682"/>
                    </a:lnTo>
                    <a:lnTo>
                      <a:pt x="111" y="686"/>
                    </a:lnTo>
                    <a:lnTo>
                      <a:pt x="115" y="690"/>
                    </a:lnTo>
                    <a:lnTo>
                      <a:pt x="119" y="693"/>
                    </a:lnTo>
                    <a:lnTo>
                      <a:pt x="123" y="696"/>
                    </a:lnTo>
                    <a:lnTo>
                      <a:pt x="127" y="700"/>
                    </a:lnTo>
                    <a:lnTo>
                      <a:pt x="130" y="702"/>
                    </a:lnTo>
                    <a:lnTo>
                      <a:pt x="135" y="705"/>
                    </a:lnTo>
                    <a:lnTo>
                      <a:pt x="139" y="707"/>
                    </a:lnTo>
                    <a:lnTo>
                      <a:pt x="148" y="714"/>
                    </a:lnTo>
                    <a:lnTo>
                      <a:pt x="156" y="719"/>
                    </a:lnTo>
                    <a:lnTo>
                      <a:pt x="165" y="723"/>
                    </a:lnTo>
                    <a:lnTo>
                      <a:pt x="175" y="727"/>
                    </a:lnTo>
                    <a:lnTo>
                      <a:pt x="184" y="730"/>
                    </a:lnTo>
                    <a:lnTo>
                      <a:pt x="194" y="733"/>
                    </a:lnTo>
                    <a:lnTo>
                      <a:pt x="204" y="735"/>
                    </a:lnTo>
                    <a:lnTo>
                      <a:pt x="223" y="739"/>
                    </a:lnTo>
                    <a:lnTo>
                      <a:pt x="244" y="742"/>
                    </a:lnTo>
                    <a:lnTo>
                      <a:pt x="263" y="743"/>
                    </a:lnTo>
                    <a:lnTo>
                      <a:pt x="304" y="739"/>
                    </a:lnTo>
                    <a:lnTo>
                      <a:pt x="323" y="734"/>
                    </a:lnTo>
                    <a:lnTo>
                      <a:pt x="342" y="729"/>
                    </a:lnTo>
                    <a:lnTo>
                      <a:pt x="352" y="725"/>
                    </a:lnTo>
                    <a:lnTo>
                      <a:pt x="361" y="720"/>
                    </a:lnTo>
                    <a:lnTo>
                      <a:pt x="370" y="716"/>
                    </a:lnTo>
                    <a:lnTo>
                      <a:pt x="379" y="711"/>
                    </a:lnTo>
                    <a:lnTo>
                      <a:pt x="388" y="706"/>
                    </a:lnTo>
                    <a:lnTo>
                      <a:pt x="396" y="700"/>
                    </a:lnTo>
                    <a:lnTo>
                      <a:pt x="399" y="697"/>
                    </a:lnTo>
                    <a:lnTo>
                      <a:pt x="403" y="693"/>
                    </a:lnTo>
                    <a:lnTo>
                      <a:pt x="408" y="691"/>
                    </a:lnTo>
                    <a:lnTo>
                      <a:pt x="411" y="687"/>
                    </a:lnTo>
                    <a:lnTo>
                      <a:pt x="416" y="683"/>
                    </a:lnTo>
                    <a:lnTo>
                      <a:pt x="418" y="679"/>
                    </a:lnTo>
                    <a:lnTo>
                      <a:pt x="422" y="676"/>
                    </a:lnTo>
                    <a:lnTo>
                      <a:pt x="426" y="673"/>
                    </a:lnTo>
                    <a:lnTo>
                      <a:pt x="430" y="668"/>
                    </a:lnTo>
                    <a:lnTo>
                      <a:pt x="432" y="664"/>
                    </a:lnTo>
                    <a:lnTo>
                      <a:pt x="436" y="660"/>
                    </a:lnTo>
                    <a:lnTo>
                      <a:pt x="439" y="655"/>
                    </a:lnTo>
                    <a:lnTo>
                      <a:pt x="443" y="651"/>
                    </a:lnTo>
                    <a:lnTo>
                      <a:pt x="444" y="646"/>
                    </a:lnTo>
                    <a:lnTo>
                      <a:pt x="448" y="642"/>
                    </a:lnTo>
                    <a:lnTo>
                      <a:pt x="450" y="637"/>
                    </a:lnTo>
                    <a:lnTo>
                      <a:pt x="453" y="633"/>
                    </a:lnTo>
                    <a:lnTo>
                      <a:pt x="455" y="627"/>
                    </a:lnTo>
                    <a:lnTo>
                      <a:pt x="458" y="623"/>
                    </a:lnTo>
                    <a:lnTo>
                      <a:pt x="461" y="618"/>
                    </a:lnTo>
                    <a:lnTo>
                      <a:pt x="463" y="613"/>
                    </a:lnTo>
                    <a:lnTo>
                      <a:pt x="464" y="607"/>
                    </a:lnTo>
                    <a:lnTo>
                      <a:pt x="466" y="602"/>
                    </a:lnTo>
                    <a:lnTo>
                      <a:pt x="468" y="597"/>
                    </a:lnTo>
                    <a:lnTo>
                      <a:pt x="471" y="591"/>
                    </a:lnTo>
                    <a:lnTo>
                      <a:pt x="471" y="585"/>
                    </a:lnTo>
                    <a:lnTo>
                      <a:pt x="472" y="580"/>
                    </a:lnTo>
                    <a:lnTo>
                      <a:pt x="473" y="574"/>
                    </a:lnTo>
                    <a:lnTo>
                      <a:pt x="477" y="548"/>
                    </a:lnTo>
                    <a:lnTo>
                      <a:pt x="478" y="521"/>
                    </a:lnTo>
                    <a:lnTo>
                      <a:pt x="477" y="210"/>
                    </a:lnTo>
                    <a:lnTo>
                      <a:pt x="477" y="199"/>
                    </a:lnTo>
                    <a:lnTo>
                      <a:pt x="478" y="187"/>
                    </a:lnTo>
                    <a:lnTo>
                      <a:pt x="480" y="176"/>
                    </a:lnTo>
                    <a:lnTo>
                      <a:pt x="481" y="169"/>
                    </a:lnTo>
                    <a:lnTo>
                      <a:pt x="483" y="164"/>
                    </a:lnTo>
                    <a:lnTo>
                      <a:pt x="483" y="162"/>
                    </a:lnTo>
                    <a:lnTo>
                      <a:pt x="483" y="159"/>
                    </a:lnTo>
                    <a:lnTo>
                      <a:pt x="485" y="154"/>
                    </a:lnTo>
                    <a:lnTo>
                      <a:pt x="487" y="148"/>
                    </a:lnTo>
                    <a:lnTo>
                      <a:pt x="490" y="143"/>
                    </a:lnTo>
                    <a:lnTo>
                      <a:pt x="491" y="137"/>
                    </a:lnTo>
                    <a:lnTo>
                      <a:pt x="492" y="134"/>
                    </a:lnTo>
                    <a:lnTo>
                      <a:pt x="496" y="127"/>
                    </a:lnTo>
                    <a:lnTo>
                      <a:pt x="498" y="122"/>
                    </a:lnTo>
                    <a:lnTo>
                      <a:pt x="500" y="118"/>
                    </a:lnTo>
                    <a:lnTo>
                      <a:pt x="504" y="113"/>
                    </a:lnTo>
                    <a:lnTo>
                      <a:pt x="505" y="108"/>
                    </a:lnTo>
                    <a:lnTo>
                      <a:pt x="509" y="103"/>
                    </a:lnTo>
                    <a:lnTo>
                      <a:pt x="512" y="99"/>
                    </a:lnTo>
                    <a:lnTo>
                      <a:pt x="515" y="94"/>
                    </a:lnTo>
                    <a:lnTo>
                      <a:pt x="518" y="90"/>
                    </a:lnTo>
                    <a:lnTo>
                      <a:pt x="522" y="86"/>
                    </a:lnTo>
                    <a:lnTo>
                      <a:pt x="524" y="81"/>
                    </a:lnTo>
                    <a:lnTo>
                      <a:pt x="529" y="78"/>
                    </a:lnTo>
                    <a:lnTo>
                      <a:pt x="532" y="74"/>
                    </a:lnTo>
                    <a:lnTo>
                      <a:pt x="537" y="69"/>
                    </a:lnTo>
                    <a:lnTo>
                      <a:pt x="541" y="66"/>
                    </a:lnTo>
                    <a:lnTo>
                      <a:pt x="545" y="61"/>
                    </a:lnTo>
                    <a:lnTo>
                      <a:pt x="549" y="58"/>
                    </a:lnTo>
                    <a:lnTo>
                      <a:pt x="552" y="55"/>
                    </a:lnTo>
                    <a:lnTo>
                      <a:pt x="557" y="51"/>
                    </a:lnTo>
                    <a:lnTo>
                      <a:pt x="561" y="48"/>
                    </a:lnTo>
                    <a:lnTo>
                      <a:pt x="566" y="44"/>
                    </a:lnTo>
                    <a:lnTo>
                      <a:pt x="571" y="42"/>
                    </a:lnTo>
                    <a:lnTo>
                      <a:pt x="575" y="38"/>
                    </a:lnTo>
                    <a:lnTo>
                      <a:pt x="579" y="34"/>
                    </a:lnTo>
                    <a:lnTo>
                      <a:pt x="585" y="32"/>
                    </a:lnTo>
                    <a:lnTo>
                      <a:pt x="591" y="29"/>
                    </a:lnTo>
                    <a:lnTo>
                      <a:pt x="600" y="24"/>
                    </a:lnTo>
                    <a:lnTo>
                      <a:pt x="610" y="20"/>
                    </a:lnTo>
                    <a:lnTo>
                      <a:pt x="620" y="15"/>
                    </a:lnTo>
                    <a:lnTo>
                      <a:pt x="631" y="11"/>
                    </a:lnTo>
                    <a:lnTo>
                      <a:pt x="642" y="9"/>
                    </a:lnTo>
                    <a:lnTo>
                      <a:pt x="654" y="5"/>
                    </a:lnTo>
                    <a:lnTo>
                      <a:pt x="676" y="1"/>
                    </a:lnTo>
                    <a:lnTo>
                      <a:pt x="700" y="0"/>
                    </a:lnTo>
                    <a:lnTo>
                      <a:pt x="723" y="1"/>
                    </a:lnTo>
                    <a:lnTo>
                      <a:pt x="769" y="9"/>
                    </a:lnTo>
                    <a:lnTo>
                      <a:pt x="779" y="13"/>
                    </a:lnTo>
                    <a:lnTo>
                      <a:pt x="791" y="15"/>
                    </a:lnTo>
                    <a:lnTo>
                      <a:pt x="800" y="20"/>
                    </a:lnTo>
                    <a:lnTo>
                      <a:pt x="811" y="25"/>
                    </a:lnTo>
                    <a:lnTo>
                      <a:pt x="820" y="30"/>
                    </a:lnTo>
                    <a:lnTo>
                      <a:pt x="830" y="35"/>
                    </a:lnTo>
                    <a:lnTo>
                      <a:pt x="834" y="39"/>
                    </a:lnTo>
                    <a:lnTo>
                      <a:pt x="839" y="42"/>
                    </a:lnTo>
                    <a:lnTo>
                      <a:pt x="843" y="46"/>
                    </a:lnTo>
                    <a:lnTo>
                      <a:pt x="847" y="48"/>
                    </a:lnTo>
                    <a:lnTo>
                      <a:pt x="852" y="53"/>
                    </a:lnTo>
                    <a:lnTo>
                      <a:pt x="856" y="56"/>
                    </a:lnTo>
                    <a:lnTo>
                      <a:pt x="860" y="60"/>
                    </a:lnTo>
                    <a:lnTo>
                      <a:pt x="865" y="64"/>
                    </a:lnTo>
                    <a:lnTo>
                      <a:pt x="867" y="69"/>
                    </a:lnTo>
                    <a:lnTo>
                      <a:pt x="872" y="71"/>
                    </a:lnTo>
                    <a:lnTo>
                      <a:pt x="875" y="75"/>
                    </a:lnTo>
                    <a:lnTo>
                      <a:pt x="880" y="80"/>
                    </a:lnTo>
                    <a:lnTo>
                      <a:pt x="883" y="84"/>
                    </a:lnTo>
                    <a:lnTo>
                      <a:pt x="886" y="88"/>
                    </a:lnTo>
                    <a:lnTo>
                      <a:pt x="889" y="93"/>
                    </a:lnTo>
                    <a:lnTo>
                      <a:pt x="893" y="97"/>
                    </a:lnTo>
                    <a:lnTo>
                      <a:pt x="895" y="102"/>
                    </a:lnTo>
                    <a:lnTo>
                      <a:pt x="899" y="106"/>
                    </a:lnTo>
                    <a:lnTo>
                      <a:pt x="902" y="111"/>
                    </a:lnTo>
                    <a:lnTo>
                      <a:pt x="904" y="115"/>
                    </a:lnTo>
                    <a:lnTo>
                      <a:pt x="907" y="121"/>
                    </a:lnTo>
                    <a:lnTo>
                      <a:pt x="909" y="125"/>
                    </a:lnTo>
                    <a:lnTo>
                      <a:pt x="912" y="130"/>
                    </a:lnTo>
                    <a:lnTo>
                      <a:pt x="914" y="135"/>
                    </a:lnTo>
                    <a:lnTo>
                      <a:pt x="917" y="140"/>
                    </a:lnTo>
                    <a:lnTo>
                      <a:pt x="920" y="145"/>
                    </a:lnTo>
                    <a:lnTo>
                      <a:pt x="921" y="150"/>
                    </a:lnTo>
                    <a:lnTo>
                      <a:pt x="922" y="155"/>
                    </a:lnTo>
                    <a:lnTo>
                      <a:pt x="925" y="162"/>
                    </a:lnTo>
                    <a:lnTo>
                      <a:pt x="926" y="167"/>
                    </a:lnTo>
                    <a:lnTo>
                      <a:pt x="927" y="172"/>
                    </a:lnTo>
                    <a:lnTo>
                      <a:pt x="928" y="177"/>
                    </a:lnTo>
                    <a:lnTo>
                      <a:pt x="932" y="200"/>
                    </a:lnTo>
                    <a:lnTo>
                      <a:pt x="935" y="222"/>
                    </a:lnTo>
                    <a:lnTo>
                      <a:pt x="934" y="246"/>
                    </a:lnTo>
                    <a:lnTo>
                      <a:pt x="881" y="245"/>
                    </a:lnTo>
                    <a:close/>
                  </a:path>
                </a:pathLst>
              </a:custGeom>
              <a:solidFill>
                <a:schemeClr val="bg1"/>
              </a:solidFill>
              <a:ln w="3175">
                <a:solidFill>
                  <a:srgbClr val="FFFFFF"/>
                </a:solidFill>
                <a:round/>
                <a:headEnd/>
                <a:tailEnd/>
              </a:ln>
            </p:spPr>
            <p:txBody>
              <a:bodyPr/>
              <a:lstStyle/>
              <a:p>
                <a:endParaRPr lang="en-US">
                  <a:solidFill>
                    <a:prstClr val="black"/>
                  </a:solidFill>
                  <a:ea typeface="+mn-ea"/>
                  <a:cs typeface="+mn-cs"/>
                </a:endParaRPr>
              </a:p>
            </p:txBody>
          </p:sp>
          <p:sp>
            <p:nvSpPr>
              <p:cNvPr id="36" name="Freeform 32">
                <a:extLst>
                  <a:ext uri="{FF2B5EF4-FFF2-40B4-BE49-F238E27FC236}">
                    <a16:creationId xmlns:a16="http://schemas.microsoft.com/office/drawing/2014/main" id="{10269968-1F52-4395-9009-1C6C12D46264}"/>
                  </a:ext>
                </a:extLst>
              </p:cNvPr>
              <p:cNvSpPr>
                <a:spLocks/>
              </p:cNvSpPr>
              <p:nvPr/>
            </p:nvSpPr>
            <p:spPr bwMode="auto">
              <a:xfrm>
                <a:off x="2944" y="807"/>
                <a:ext cx="244" cy="201"/>
              </a:xfrm>
              <a:custGeom>
                <a:avLst/>
                <a:gdLst>
                  <a:gd name="T0" fmla="*/ 57 w 977"/>
                  <a:gd name="T1" fmla="*/ 10 h 806"/>
                  <a:gd name="T2" fmla="*/ 56 w 977"/>
                  <a:gd name="T3" fmla="*/ 6 h 806"/>
                  <a:gd name="T4" fmla="*/ 55 w 977"/>
                  <a:gd name="T5" fmla="*/ 4 h 806"/>
                  <a:gd name="T6" fmla="*/ 50 w 977"/>
                  <a:gd name="T7" fmla="*/ 3 h 806"/>
                  <a:gd name="T8" fmla="*/ 47 w 977"/>
                  <a:gd name="T9" fmla="*/ 6 h 806"/>
                  <a:gd name="T10" fmla="*/ 47 w 977"/>
                  <a:gd name="T11" fmla="*/ 18 h 806"/>
                  <a:gd name="T12" fmla="*/ 47 w 977"/>
                  <a:gd name="T13" fmla="*/ 26 h 806"/>
                  <a:gd name="T14" fmla="*/ 47 w 977"/>
                  <a:gd name="T15" fmla="*/ 28 h 806"/>
                  <a:gd name="T16" fmla="*/ 47 w 977"/>
                  <a:gd name="T17" fmla="*/ 31 h 806"/>
                  <a:gd name="T18" fmla="*/ 46 w 977"/>
                  <a:gd name="T19" fmla="*/ 35 h 806"/>
                  <a:gd name="T20" fmla="*/ 45 w 977"/>
                  <a:gd name="T21" fmla="*/ 37 h 806"/>
                  <a:gd name="T22" fmla="*/ 44 w 977"/>
                  <a:gd name="T23" fmla="*/ 39 h 806"/>
                  <a:gd name="T24" fmla="*/ 43 w 977"/>
                  <a:gd name="T25" fmla="*/ 41 h 806"/>
                  <a:gd name="T26" fmla="*/ 42 w 977"/>
                  <a:gd name="T27" fmla="*/ 43 h 806"/>
                  <a:gd name="T28" fmla="*/ 40 w 977"/>
                  <a:gd name="T29" fmla="*/ 44 h 806"/>
                  <a:gd name="T30" fmla="*/ 36 w 977"/>
                  <a:gd name="T31" fmla="*/ 47 h 806"/>
                  <a:gd name="T32" fmla="*/ 32 w 977"/>
                  <a:gd name="T33" fmla="*/ 49 h 806"/>
                  <a:gd name="T34" fmla="*/ 19 w 977"/>
                  <a:gd name="T35" fmla="*/ 50 h 806"/>
                  <a:gd name="T36" fmla="*/ 12 w 977"/>
                  <a:gd name="T37" fmla="*/ 48 h 806"/>
                  <a:gd name="T38" fmla="*/ 8 w 977"/>
                  <a:gd name="T39" fmla="*/ 45 h 806"/>
                  <a:gd name="T40" fmla="*/ 5 w 977"/>
                  <a:gd name="T41" fmla="*/ 43 h 806"/>
                  <a:gd name="T42" fmla="*/ 4 w 977"/>
                  <a:gd name="T43" fmla="*/ 41 h 806"/>
                  <a:gd name="T44" fmla="*/ 3 w 977"/>
                  <a:gd name="T45" fmla="*/ 40 h 806"/>
                  <a:gd name="T46" fmla="*/ 2 w 977"/>
                  <a:gd name="T47" fmla="*/ 38 h 806"/>
                  <a:gd name="T48" fmla="*/ 1 w 977"/>
                  <a:gd name="T49" fmla="*/ 36 h 806"/>
                  <a:gd name="T50" fmla="*/ 0 w 977"/>
                  <a:gd name="T51" fmla="*/ 32 h 806"/>
                  <a:gd name="T52" fmla="*/ 3 w 977"/>
                  <a:gd name="T53" fmla="*/ 31 h 806"/>
                  <a:gd name="T54" fmla="*/ 3 w 977"/>
                  <a:gd name="T55" fmla="*/ 34 h 806"/>
                  <a:gd name="T56" fmla="*/ 4 w 977"/>
                  <a:gd name="T57" fmla="*/ 35 h 806"/>
                  <a:gd name="T58" fmla="*/ 5 w 977"/>
                  <a:gd name="T59" fmla="*/ 37 h 806"/>
                  <a:gd name="T60" fmla="*/ 6 w 977"/>
                  <a:gd name="T61" fmla="*/ 39 h 806"/>
                  <a:gd name="T62" fmla="*/ 7 w 977"/>
                  <a:gd name="T63" fmla="*/ 41 h 806"/>
                  <a:gd name="T64" fmla="*/ 10 w 977"/>
                  <a:gd name="T65" fmla="*/ 43 h 806"/>
                  <a:gd name="T66" fmla="*/ 13 w 977"/>
                  <a:gd name="T67" fmla="*/ 45 h 806"/>
                  <a:gd name="T68" fmla="*/ 19 w 977"/>
                  <a:gd name="T69" fmla="*/ 47 h 806"/>
                  <a:gd name="T70" fmla="*/ 33 w 977"/>
                  <a:gd name="T71" fmla="*/ 46 h 806"/>
                  <a:gd name="T72" fmla="*/ 36 w 977"/>
                  <a:gd name="T73" fmla="*/ 44 h 806"/>
                  <a:gd name="T74" fmla="*/ 39 w 977"/>
                  <a:gd name="T75" fmla="*/ 41 h 806"/>
                  <a:gd name="T76" fmla="*/ 41 w 977"/>
                  <a:gd name="T77" fmla="*/ 39 h 806"/>
                  <a:gd name="T78" fmla="*/ 42 w 977"/>
                  <a:gd name="T79" fmla="*/ 37 h 806"/>
                  <a:gd name="T80" fmla="*/ 43 w 977"/>
                  <a:gd name="T81" fmla="*/ 35 h 806"/>
                  <a:gd name="T82" fmla="*/ 43 w 977"/>
                  <a:gd name="T83" fmla="*/ 33 h 806"/>
                  <a:gd name="T84" fmla="*/ 44 w 977"/>
                  <a:gd name="T85" fmla="*/ 15 h 806"/>
                  <a:gd name="T86" fmla="*/ 44 w 977"/>
                  <a:gd name="T87" fmla="*/ 15 h 806"/>
                  <a:gd name="T88" fmla="*/ 44 w 977"/>
                  <a:gd name="T89" fmla="*/ 14 h 806"/>
                  <a:gd name="T90" fmla="*/ 44 w 977"/>
                  <a:gd name="T91" fmla="*/ 14 h 806"/>
                  <a:gd name="T92" fmla="*/ 44 w 977"/>
                  <a:gd name="T93" fmla="*/ 6 h 806"/>
                  <a:gd name="T94" fmla="*/ 45 w 977"/>
                  <a:gd name="T95" fmla="*/ 4 h 806"/>
                  <a:gd name="T96" fmla="*/ 46 w 977"/>
                  <a:gd name="T97" fmla="*/ 2 h 806"/>
                  <a:gd name="T98" fmla="*/ 50 w 977"/>
                  <a:gd name="T99" fmla="*/ 0 h 806"/>
                  <a:gd name="T100" fmla="*/ 56 w 977"/>
                  <a:gd name="T101" fmla="*/ 2 h 806"/>
                  <a:gd name="T102" fmla="*/ 58 w 977"/>
                  <a:gd name="T103" fmla="*/ 3 h 806"/>
                  <a:gd name="T104" fmla="*/ 59 w 977"/>
                  <a:gd name="T105" fmla="*/ 6 h 806"/>
                  <a:gd name="T106" fmla="*/ 60 w 977"/>
                  <a:gd name="T107" fmla="*/ 7 h 806"/>
                  <a:gd name="T108" fmla="*/ 60 w 977"/>
                  <a:gd name="T109" fmla="*/ 9 h 806"/>
                  <a:gd name="T110" fmla="*/ 61 w 977"/>
                  <a:gd name="T111" fmla="*/ 11 h 8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7"/>
                  <a:gd name="T169" fmla="*/ 0 h 806"/>
                  <a:gd name="T170" fmla="*/ 977 w 977"/>
                  <a:gd name="T171" fmla="*/ 806 h 8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7" h="806">
                    <a:moveTo>
                      <a:pt x="934" y="198"/>
                    </a:moveTo>
                    <a:lnTo>
                      <a:pt x="926" y="198"/>
                    </a:lnTo>
                    <a:lnTo>
                      <a:pt x="919" y="191"/>
                    </a:lnTo>
                    <a:lnTo>
                      <a:pt x="916" y="185"/>
                    </a:lnTo>
                    <a:lnTo>
                      <a:pt x="913" y="180"/>
                    </a:lnTo>
                    <a:lnTo>
                      <a:pt x="913" y="175"/>
                    </a:lnTo>
                    <a:lnTo>
                      <a:pt x="912" y="172"/>
                    </a:lnTo>
                    <a:lnTo>
                      <a:pt x="911" y="167"/>
                    </a:lnTo>
                    <a:lnTo>
                      <a:pt x="909" y="165"/>
                    </a:lnTo>
                    <a:lnTo>
                      <a:pt x="907" y="148"/>
                    </a:lnTo>
                    <a:lnTo>
                      <a:pt x="905" y="134"/>
                    </a:lnTo>
                    <a:lnTo>
                      <a:pt x="904" y="117"/>
                    </a:lnTo>
                    <a:lnTo>
                      <a:pt x="903" y="111"/>
                    </a:lnTo>
                    <a:lnTo>
                      <a:pt x="902" y="105"/>
                    </a:lnTo>
                    <a:lnTo>
                      <a:pt x="900" y="100"/>
                    </a:lnTo>
                    <a:lnTo>
                      <a:pt x="900" y="96"/>
                    </a:lnTo>
                    <a:lnTo>
                      <a:pt x="899" y="93"/>
                    </a:lnTo>
                    <a:lnTo>
                      <a:pt x="895" y="87"/>
                    </a:lnTo>
                    <a:lnTo>
                      <a:pt x="894" y="84"/>
                    </a:lnTo>
                    <a:lnTo>
                      <a:pt x="893" y="82"/>
                    </a:lnTo>
                    <a:lnTo>
                      <a:pt x="889" y="77"/>
                    </a:lnTo>
                    <a:lnTo>
                      <a:pt x="886" y="73"/>
                    </a:lnTo>
                    <a:lnTo>
                      <a:pt x="881" y="68"/>
                    </a:lnTo>
                    <a:lnTo>
                      <a:pt x="877" y="64"/>
                    </a:lnTo>
                    <a:lnTo>
                      <a:pt x="872" y="60"/>
                    </a:lnTo>
                    <a:lnTo>
                      <a:pt x="866" y="56"/>
                    </a:lnTo>
                    <a:lnTo>
                      <a:pt x="861" y="54"/>
                    </a:lnTo>
                    <a:lnTo>
                      <a:pt x="856" y="51"/>
                    </a:lnTo>
                    <a:lnTo>
                      <a:pt x="843" y="46"/>
                    </a:lnTo>
                    <a:lnTo>
                      <a:pt x="828" y="46"/>
                    </a:lnTo>
                    <a:lnTo>
                      <a:pt x="811" y="46"/>
                    </a:lnTo>
                    <a:lnTo>
                      <a:pt x="798" y="52"/>
                    </a:lnTo>
                    <a:lnTo>
                      <a:pt x="784" y="59"/>
                    </a:lnTo>
                    <a:lnTo>
                      <a:pt x="778" y="64"/>
                    </a:lnTo>
                    <a:lnTo>
                      <a:pt x="772" y="68"/>
                    </a:lnTo>
                    <a:lnTo>
                      <a:pt x="768" y="73"/>
                    </a:lnTo>
                    <a:lnTo>
                      <a:pt x="763" y="79"/>
                    </a:lnTo>
                    <a:lnTo>
                      <a:pt x="758" y="87"/>
                    </a:lnTo>
                    <a:lnTo>
                      <a:pt x="756" y="89"/>
                    </a:lnTo>
                    <a:lnTo>
                      <a:pt x="755" y="93"/>
                    </a:lnTo>
                    <a:lnTo>
                      <a:pt x="754" y="97"/>
                    </a:lnTo>
                    <a:lnTo>
                      <a:pt x="752" y="100"/>
                    </a:lnTo>
                    <a:lnTo>
                      <a:pt x="751" y="105"/>
                    </a:lnTo>
                    <a:lnTo>
                      <a:pt x="750" y="109"/>
                    </a:lnTo>
                    <a:lnTo>
                      <a:pt x="750" y="166"/>
                    </a:lnTo>
                    <a:lnTo>
                      <a:pt x="750" y="223"/>
                    </a:lnTo>
                    <a:lnTo>
                      <a:pt x="750" y="254"/>
                    </a:lnTo>
                    <a:lnTo>
                      <a:pt x="750" y="287"/>
                    </a:lnTo>
                    <a:lnTo>
                      <a:pt x="750" y="406"/>
                    </a:lnTo>
                    <a:lnTo>
                      <a:pt x="750" y="412"/>
                    </a:lnTo>
                    <a:lnTo>
                      <a:pt x="750" y="413"/>
                    </a:lnTo>
                    <a:lnTo>
                      <a:pt x="750" y="415"/>
                    </a:lnTo>
                    <a:lnTo>
                      <a:pt x="750" y="418"/>
                    </a:lnTo>
                    <a:lnTo>
                      <a:pt x="750" y="423"/>
                    </a:lnTo>
                    <a:lnTo>
                      <a:pt x="750" y="426"/>
                    </a:lnTo>
                    <a:lnTo>
                      <a:pt x="750" y="427"/>
                    </a:lnTo>
                    <a:lnTo>
                      <a:pt x="750" y="429"/>
                    </a:lnTo>
                    <a:lnTo>
                      <a:pt x="750" y="431"/>
                    </a:lnTo>
                    <a:lnTo>
                      <a:pt x="750" y="432"/>
                    </a:lnTo>
                    <a:lnTo>
                      <a:pt x="750" y="438"/>
                    </a:lnTo>
                    <a:lnTo>
                      <a:pt x="750" y="441"/>
                    </a:lnTo>
                    <a:lnTo>
                      <a:pt x="750" y="445"/>
                    </a:lnTo>
                    <a:lnTo>
                      <a:pt x="750" y="449"/>
                    </a:lnTo>
                    <a:lnTo>
                      <a:pt x="750" y="450"/>
                    </a:lnTo>
                    <a:lnTo>
                      <a:pt x="750" y="452"/>
                    </a:lnTo>
                    <a:lnTo>
                      <a:pt x="750" y="454"/>
                    </a:lnTo>
                    <a:lnTo>
                      <a:pt x="750" y="457"/>
                    </a:lnTo>
                    <a:lnTo>
                      <a:pt x="750" y="459"/>
                    </a:lnTo>
                    <a:lnTo>
                      <a:pt x="750" y="481"/>
                    </a:lnTo>
                    <a:lnTo>
                      <a:pt x="749" y="501"/>
                    </a:lnTo>
                    <a:lnTo>
                      <a:pt x="747" y="511"/>
                    </a:lnTo>
                    <a:lnTo>
                      <a:pt x="745" y="522"/>
                    </a:lnTo>
                    <a:lnTo>
                      <a:pt x="744" y="532"/>
                    </a:lnTo>
                    <a:lnTo>
                      <a:pt x="742" y="541"/>
                    </a:lnTo>
                    <a:lnTo>
                      <a:pt x="741" y="546"/>
                    </a:lnTo>
                    <a:lnTo>
                      <a:pt x="740" y="551"/>
                    </a:lnTo>
                    <a:lnTo>
                      <a:pt x="738" y="555"/>
                    </a:lnTo>
                    <a:lnTo>
                      <a:pt x="737" y="559"/>
                    </a:lnTo>
                    <a:lnTo>
                      <a:pt x="736" y="565"/>
                    </a:lnTo>
                    <a:lnTo>
                      <a:pt x="735" y="569"/>
                    </a:lnTo>
                    <a:lnTo>
                      <a:pt x="733" y="573"/>
                    </a:lnTo>
                    <a:lnTo>
                      <a:pt x="731" y="578"/>
                    </a:lnTo>
                    <a:lnTo>
                      <a:pt x="730" y="582"/>
                    </a:lnTo>
                    <a:lnTo>
                      <a:pt x="730" y="585"/>
                    </a:lnTo>
                    <a:lnTo>
                      <a:pt x="727" y="591"/>
                    </a:lnTo>
                    <a:lnTo>
                      <a:pt x="724" y="594"/>
                    </a:lnTo>
                    <a:lnTo>
                      <a:pt x="723" y="598"/>
                    </a:lnTo>
                    <a:lnTo>
                      <a:pt x="722" y="603"/>
                    </a:lnTo>
                    <a:lnTo>
                      <a:pt x="721" y="607"/>
                    </a:lnTo>
                    <a:lnTo>
                      <a:pt x="718" y="612"/>
                    </a:lnTo>
                    <a:lnTo>
                      <a:pt x="716" y="616"/>
                    </a:lnTo>
                    <a:lnTo>
                      <a:pt x="714" y="619"/>
                    </a:lnTo>
                    <a:lnTo>
                      <a:pt x="712" y="624"/>
                    </a:lnTo>
                    <a:lnTo>
                      <a:pt x="709" y="627"/>
                    </a:lnTo>
                    <a:lnTo>
                      <a:pt x="708" y="631"/>
                    </a:lnTo>
                    <a:lnTo>
                      <a:pt x="705" y="635"/>
                    </a:lnTo>
                    <a:lnTo>
                      <a:pt x="703" y="639"/>
                    </a:lnTo>
                    <a:lnTo>
                      <a:pt x="701" y="643"/>
                    </a:lnTo>
                    <a:lnTo>
                      <a:pt x="699" y="645"/>
                    </a:lnTo>
                    <a:lnTo>
                      <a:pt x="695" y="650"/>
                    </a:lnTo>
                    <a:lnTo>
                      <a:pt x="694" y="653"/>
                    </a:lnTo>
                    <a:lnTo>
                      <a:pt x="691" y="657"/>
                    </a:lnTo>
                    <a:lnTo>
                      <a:pt x="689" y="661"/>
                    </a:lnTo>
                    <a:lnTo>
                      <a:pt x="686" y="664"/>
                    </a:lnTo>
                    <a:lnTo>
                      <a:pt x="684" y="667"/>
                    </a:lnTo>
                    <a:lnTo>
                      <a:pt x="681" y="671"/>
                    </a:lnTo>
                    <a:lnTo>
                      <a:pt x="679" y="673"/>
                    </a:lnTo>
                    <a:lnTo>
                      <a:pt x="675" y="678"/>
                    </a:lnTo>
                    <a:lnTo>
                      <a:pt x="670" y="685"/>
                    </a:lnTo>
                    <a:lnTo>
                      <a:pt x="667" y="687"/>
                    </a:lnTo>
                    <a:lnTo>
                      <a:pt x="665" y="691"/>
                    </a:lnTo>
                    <a:lnTo>
                      <a:pt x="658" y="696"/>
                    </a:lnTo>
                    <a:lnTo>
                      <a:pt x="654" y="699"/>
                    </a:lnTo>
                    <a:lnTo>
                      <a:pt x="652" y="703"/>
                    </a:lnTo>
                    <a:lnTo>
                      <a:pt x="649" y="705"/>
                    </a:lnTo>
                    <a:lnTo>
                      <a:pt x="647" y="708"/>
                    </a:lnTo>
                    <a:lnTo>
                      <a:pt x="643" y="712"/>
                    </a:lnTo>
                    <a:lnTo>
                      <a:pt x="640" y="714"/>
                    </a:lnTo>
                    <a:lnTo>
                      <a:pt x="634" y="719"/>
                    </a:lnTo>
                    <a:lnTo>
                      <a:pt x="626" y="724"/>
                    </a:lnTo>
                    <a:lnTo>
                      <a:pt x="620" y="731"/>
                    </a:lnTo>
                    <a:lnTo>
                      <a:pt x="614" y="735"/>
                    </a:lnTo>
                    <a:lnTo>
                      <a:pt x="606" y="740"/>
                    </a:lnTo>
                    <a:lnTo>
                      <a:pt x="598" y="745"/>
                    </a:lnTo>
                    <a:lnTo>
                      <a:pt x="592" y="749"/>
                    </a:lnTo>
                    <a:lnTo>
                      <a:pt x="584" y="752"/>
                    </a:lnTo>
                    <a:lnTo>
                      <a:pt x="577" y="758"/>
                    </a:lnTo>
                    <a:lnTo>
                      <a:pt x="569" y="761"/>
                    </a:lnTo>
                    <a:lnTo>
                      <a:pt x="560" y="765"/>
                    </a:lnTo>
                    <a:lnTo>
                      <a:pt x="552" y="769"/>
                    </a:lnTo>
                    <a:lnTo>
                      <a:pt x="546" y="772"/>
                    </a:lnTo>
                    <a:lnTo>
                      <a:pt x="537" y="775"/>
                    </a:lnTo>
                    <a:lnTo>
                      <a:pt x="529" y="778"/>
                    </a:lnTo>
                    <a:lnTo>
                      <a:pt x="520" y="782"/>
                    </a:lnTo>
                    <a:lnTo>
                      <a:pt x="513" y="784"/>
                    </a:lnTo>
                    <a:lnTo>
                      <a:pt x="496" y="789"/>
                    </a:lnTo>
                    <a:lnTo>
                      <a:pt x="478" y="793"/>
                    </a:lnTo>
                    <a:lnTo>
                      <a:pt x="463" y="798"/>
                    </a:lnTo>
                    <a:lnTo>
                      <a:pt x="445" y="801"/>
                    </a:lnTo>
                    <a:lnTo>
                      <a:pt x="410" y="805"/>
                    </a:lnTo>
                    <a:lnTo>
                      <a:pt x="375" y="806"/>
                    </a:lnTo>
                    <a:lnTo>
                      <a:pt x="305" y="801"/>
                    </a:lnTo>
                    <a:lnTo>
                      <a:pt x="271" y="793"/>
                    </a:lnTo>
                    <a:lnTo>
                      <a:pt x="254" y="789"/>
                    </a:lnTo>
                    <a:lnTo>
                      <a:pt x="237" y="784"/>
                    </a:lnTo>
                    <a:lnTo>
                      <a:pt x="221" y="778"/>
                    </a:lnTo>
                    <a:lnTo>
                      <a:pt x="213" y="775"/>
                    </a:lnTo>
                    <a:lnTo>
                      <a:pt x="204" y="772"/>
                    </a:lnTo>
                    <a:lnTo>
                      <a:pt x="198" y="769"/>
                    </a:lnTo>
                    <a:lnTo>
                      <a:pt x="189" y="765"/>
                    </a:lnTo>
                    <a:lnTo>
                      <a:pt x="181" y="761"/>
                    </a:lnTo>
                    <a:lnTo>
                      <a:pt x="174" y="758"/>
                    </a:lnTo>
                    <a:lnTo>
                      <a:pt x="166" y="752"/>
                    </a:lnTo>
                    <a:lnTo>
                      <a:pt x="158" y="749"/>
                    </a:lnTo>
                    <a:lnTo>
                      <a:pt x="153" y="745"/>
                    </a:lnTo>
                    <a:lnTo>
                      <a:pt x="146" y="740"/>
                    </a:lnTo>
                    <a:lnTo>
                      <a:pt x="138" y="735"/>
                    </a:lnTo>
                    <a:lnTo>
                      <a:pt x="132" y="731"/>
                    </a:lnTo>
                    <a:lnTo>
                      <a:pt x="125" y="724"/>
                    </a:lnTo>
                    <a:lnTo>
                      <a:pt x="118" y="719"/>
                    </a:lnTo>
                    <a:lnTo>
                      <a:pt x="111" y="714"/>
                    </a:lnTo>
                    <a:lnTo>
                      <a:pt x="105" y="708"/>
                    </a:lnTo>
                    <a:lnTo>
                      <a:pt x="98" y="703"/>
                    </a:lnTo>
                    <a:lnTo>
                      <a:pt x="96" y="699"/>
                    </a:lnTo>
                    <a:lnTo>
                      <a:pt x="92" y="696"/>
                    </a:lnTo>
                    <a:lnTo>
                      <a:pt x="90" y="694"/>
                    </a:lnTo>
                    <a:lnTo>
                      <a:pt x="86" y="691"/>
                    </a:lnTo>
                    <a:lnTo>
                      <a:pt x="84" y="687"/>
                    </a:lnTo>
                    <a:lnTo>
                      <a:pt x="81" y="685"/>
                    </a:lnTo>
                    <a:lnTo>
                      <a:pt x="78" y="681"/>
                    </a:lnTo>
                    <a:lnTo>
                      <a:pt x="76" y="678"/>
                    </a:lnTo>
                    <a:lnTo>
                      <a:pt x="72" y="673"/>
                    </a:lnTo>
                    <a:lnTo>
                      <a:pt x="70" y="671"/>
                    </a:lnTo>
                    <a:lnTo>
                      <a:pt x="67" y="667"/>
                    </a:lnTo>
                    <a:lnTo>
                      <a:pt x="65" y="664"/>
                    </a:lnTo>
                    <a:lnTo>
                      <a:pt x="61" y="661"/>
                    </a:lnTo>
                    <a:lnTo>
                      <a:pt x="59" y="657"/>
                    </a:lnTo>
                    <a:lnTo>
                      <a:pt x="58" y="653"/>
                    </a:lnTo>
                    <a:lnTo>
                      <a:pt x="55" y="650"/>
                    </a:lnTo>
                    <a:lnTo>
                      <a:pt x="51" y="645"/>
                    </a:lnTo>
                    <a:lnTo>
                      <a:pt x="50" y="643"/>
                    </a:lnTo>
                    <a:lnTo>
                      <a:pt x="47" y="639"/>
                    </a:lnTo>
                    <a:lnTo>
                      <a:pt x="45" y="635"/>
                    </a:lnTo>
                    <a:lnTo>
                      <a:pt x="44" y="631"/>
                    </a:lnTo>
                    <a:lnTo>
                      <a:pt x="41" y="627"/>
                    </a:lnTo>
                    <a:lnTo>
                      <a:pt x="39" y="624"/>
                    </a:lnTo>
                    <a:lnTo>
                      <a:pt x="37" y="619"/>
                    </a:lnTo>
                    <a:lnTo>
                      <a:pt x="35" y="616"/>
                    </a:lnTo>
                    <a:lnTo>
                      <a:pt x="32" y="612"/>
                    </a:lnTo>
                    <a:lnTo>
                      <a:pt x="31" y="607"/>
                    </a:lnTo>
                    <a:lnTo>
                      <a:pt x="30" y="603"/>
                    </a:lnTo>
                    <a:lnTo>
                      <a:pt x="27" y="598"/>
                    </a:lnTo>
                    <a:lnTo>
                      <a:pt x="25" y="594"/>
                    </a:lnTo>
                    <a:lnTo>
                      <a:pt x="25" y="591"/>
                    </a:lnTo>
                    <a:lnTo>
                      <a:pt x="22" y="585"/>
                    </a:lnTo>
                    <a:lnTo>
                      <a:pt x="21" y="582"/>
                    </a:lnTo>
                    <a:lnTo>
                      <a:pt x="18" y="578"/>
                    </a:lnTo>
                    <a:lnTo>
                      <a:pt x="17" y="573"/>
                    </a:lnTo>
                    <a:lnTo>
                      <a:pt x="17" y="569"/>
                    </a:lnTo>
                    <a:lnTo>
                      <a:pt x="16" y="565"/>
                    </a:lnTo>
                    <a:lnTo>
                      <a:pt x="13" y="559"/>
                    </a:lnTo>
                    <a:lnTo>
                      <a:pt x="12" y="555"/>
                    </a:lnTo>
                    <a:lnTo>
                      <a:pt x="10" y="551"/>
                    </a:lnTo>
                    <a:lnTo>
                      <a:pt x="10" y="546"/>
                    </a:lnTo>
                    <a:lnTo>
                      <a:pt x="9" y="541"/>
                    </a:lnTo>
                    <a:lnTo>
                      <a:pt x="5" y="522"/>
                    </a:lnTo>
                    <a:lnTo>
                      <a:pt x="3" y="501"/>
                    </a:lnTo>
                    <a:lnTo>
                      <a:pt x="2" y="481"/>
                    </a:lnTo>
                    <a:lnTo>
                      <a:pt x="0" y="459"/>
                    </a:lnTo>
                    <a:lnTo>
                      <a:pt x="0" y="367"/>
                    </a:lnTo>
                    <a:lnTo>
                      <a:pt x="45" y="367"/>
                    </a:lnTo>
                    <a:lnTo>
                      <a:pt x="45" y="459"/>
                    </a:lnTo>
                    <a:lnTo>
                      <a:pt x="46" y="478"/>
                    </a:lnTo>
                    <a:lnTo>
                      <a:pt x="47" y="496"/>
                    </a:lnTo>
                    <a:lnTo>
                      <a:pt x="49" y="505"/>
                    </a:lnTo>
                    <a:lnTo>
                      <a:pt x="50" y="513"/>
                    </a:lnTo>
                    <a:lnTo>
                      <a:pt x="51" y="520"/>
                    </a:lnTo>
                    <a:lnTo>
                      <a:pt x="53" y="525"/>
                    </a:lnTo>
                    <a:lnTo>
                      <a:pt x="53" y="529"/>
                    </a:lnTo>
                    <a:lnTo>
                      <a:pt x="54" y="533"/>
                    </a:lnTo>
                    <a:lnTo>
                      <a:pt x="55" y="538"/>
                    </a:lnTo>
                    <a:lnTo>
                      <a:pt x="56" y="541"/>
                    </a:lnTo>
                    <a:lnTo>
                      <a:pt x="58" y="546"/>
                    </a:lnTo>
                    <a:lnTo>
                      <a:pt x="58" y="550"/>
                    </a:lnTo>
                    <a:lnTo>
                      <a:pt x="59" y="552"/>
                    </a:lnTo>
                    <a:lnTo>
                      <a:pt x="60" y="557"/>
                    </a:lnTo>
                    <a:lnTo>
                      <a:pt x="61" y="560"/>
                    </a:lnTo>
                    <a:lnTo>
                      <a:pt x="64" y="565"/>
                    </a:lnTo>
                    <a:lnTo>
                      <a:pt x="65" y="568"/>
                    </a:lnTo>
                    <a:lnTo>
                      <a:pt x="67" y="571"/>
                    </a:lnTo>
                    <a:lnTo>
                      <a:pt x="68" y="575"/>
                    </a:lnTo>
                    <a:lnTo>
                      <a:pt x="69" y="579"/>
                    </a:lnTo>
                    <a:lnTo>
                      <a:pt x="72" y="583"/>
                    </a:lnTo>
                    <a:lnTo>
                      <a:pt x="72" y="585"/>
                    </a:lnTo>
                    <a:lnTo>
                      <a:pt x="74" y="591"/>
                    </a:lnTo>
                    <a:lnTo>
                      <a:pt x="78" y="597"/>
                    </a:lnTo>
                    <a:lnTo>
                      <a:pt x="79" y="599"/>
                    </a:lnTo>
                    <a:lnTo>
                      <a:pt x="81" y="603"/>
                    </a:lnTo>
                    <a:lnTo>
                      <a:pt x="83" y="607"/>
                    </a:lnTo>
                    <a:lnTo>
                      <a:pt x="86" y="611"/>
                    </a:lnTo>
                    <a:lnTo>
                      <a:pt x="87" y="613"/>
                    </a:lnTo>
                    <a:lnTo>
                      <a:pt x="90" y="617"/>
                    </a:lnTo>
                    <a:lnTo>
                      <a:pt x="92" y="624"/>
                    </a:lnTo>
                    <a:lnTo>
                      <a:pt x="95" y="626"/>
                    </a:lnTo>
                    <a:lnTo>
                      <a:pt x="98" y="629"/>
                    </a:lnTo>
                    <a:lnTo>
                      <a:pt x="100" y="631"/>
                    </a:lnTo>
                    <a:lnTo>
                      <a:pt x="102" y="635"/>
                    </a:lnTo>
                    <a:lnTo>
                      <a:pt x="105" y="639"/>
                    </a:lnTo>
                    <a:lnTo>
                      <a:pt x="106" y="642"/>
                    </a:lnTo>
                    <a:lnTo>
                      <a:pt x="109" y="644"/>
                    </a:lnTo>
                    <a:lnTo>
                      <a:pt x="111" y="647"/>
                    </a:lnTo>
                    <a:lnTo>
                      <a:pt x="114" y="650"/>
                    </a:lnTo>
                    <a:lnTo>
                      <a:pt x="116" y="652"/>
                    </a:lnTo>
                    <a:lnTo>
                      <a:pt x="121" y="658"/>
                    </a:lnTo>
                    <a:lnTo>
                      <a:pt x="126" y="664"/>
                    </a:lnTo>
                    <a:lnTo>
                      <a:pt x="133" y="668"/>
                    </a:lnTo>
                    <a:lnTo>
                      <a:pt x="138" y="673"/>
                    </a:lnTo>
                    <a:lnTo>
                      <a:pt x="143" y="678"/>
                    </a:lnTo>
                    <a:lnTo>
                      <a:pt x="148" y="684"/>
                    </a:lnTo>
                    <a:lnTo>
                      <a:pt x="155" y="689"/>
                    </a:lnTo>
                    <a:lnTo>
                      <a:pt x="160" y="693"/>
                    </a:lnTo>
                    <a:lnTo>
                      <a:pt x="166" y="698"/>
                    </a:lnTo>
                    <a:lnTo>
                      <a:pt x="172" y="701"/>
                    </a:lnTo>
                    <a:lnTo>
                      <a:pt x="179" y="705"/>
                    </a:lnTo>
                    <a:lnTo>
                      <a:pt x="185" y="709"/>
                    </a:lnTo>
                    <a:lnTo>
                      <a:pt x="192" y="713"/>
                    </a:lnTo>
                    <a:lnTo>
                      <a:pt x="198" y="717"/>
                    </a:lnTo>
                    <a:lnTo>
                      <a:pt x="204" y="721"/>
                    </a:lnTo>
                    <a:lnTo>
                      <a:pt x="211" y="724"/>
                    </a:lnTo>
                    <a:lnTo>
                      <a:pt x="218" y="727"/>
                    </a:lnTo>
                    <a:lnTo>
                      <a:pt x="225" y="731"/>
                    </a:lnTo>
                    <a:lnTo>
                      <a:pt x="232" y="732"/>
                    </a:lnTo>
                    <a:lnTo>
                      <a:pt x="239" y="736"/>
                    </a:lnTo>
                    <a:lnTo>
                      <a:pt x="253" y="741"/>
                    </a:lnTo>
                    <a:lnTo>
                      <a:pt x="268" y="745"/>
                    </a:lnTo>
                    <a:lnTo>
                      <a:pt x="283" y="750"/>
                    </a:lnTo>
                    <a:lnTo>
                      <a:pt x="299" y="752"/>
                    </a:lnTo>
                    <a:lnTo>
                      <a:pt x="314" y="755"/>
                    </a:lnTo>
                    <a:lnTo>
                      <a:pt x="343" y="759"/>
                    </a:lnTo>
                    <a:lnTo>
                      <a:pt x="375" y="760"/>
                    </a:lnTo>
                    <a:lnTo>
                      <a:pt x="436" y="758"/>
                    </a:lnTo>
                    <a:lnTo>
                      <a:pt x="466" y="751"/>
                    </a:lnTo>
                    <a:lnTo>
                      <a:pt x="481" y="747"/>
                    </a:lnTo>
                    <a:lnTo>
                      <a:pt x="496" y="744"/>
                    </a:lnTo>
                    <a:lnTo>
                      <a:pt x="510" y="738"/>
                    </a:lnTo>
                    <a:lnTo>
                      <a:pt x="524" y="732"/>
                    </a:lnTo>
                    <a:lnTo>
                      <a:pt x="538" y="727"/>
                    </a:lnTo>
                    <a:lnTo>
                      <a:pt x="545" y="724"/>
                    </a:lnTo>
                    <a:lnTo>
                      <a:pt x="552" y="719"/>
                    </a:lnTo>
                    <a:lnTo>
                      <a:pt x="559" y="717"/>
                    </a:lnTo>
                    <a:lnTo>
                      <a:pt x="565" y="713"/>
                    </a:lnTo>
                    <a:lnTo>
                      <a:pt x="571" y="709"/>
                    </a:lnTo>
                    <a:lnTo>
                      <a:pt x="578" y="705"/>
                    </a:lnTo>
                    <a:lnTo>
                      <a:pt x="583" y="700"/>
                    </a:lnTo>
                    <a:lnTo>
                      <a:pt x="589" y="696"/>
                    </a:lnTo>
                    <a:lnTo>
                      <a:pt x="594" y="691"/>
                    </a:lnTo>
                    <a:lnTo>
                      <a:pt x="601" y="687"/>
                    </a:lnTo>
                    <a:lnTo>
                      <a:pt x="607" y="682"/>
                    </a:lnTo>
                    <a:lnTo>
                      <a:pt x="612" y="678"/>
                    </a:lnTo>
                    <a:lnTo>
                      <a:pt x="619" y="672"/>
                    </a:lnTo>
                    <a:lnTo>
                      <a:pt x="624" y="667"/>
                    </a:lnTo>
                    <a:lnTo>
                      <a:pt x="628" y="662"/>
                    </a:lnTo>
                    <a:lnTo>
                      <a:pt x="634" y="657"/>
                    </a:lnTo>
                    <a:lnTo>
                      <a:pt x="639" y="652"/>
                    </a:lnTo>
                    <a:lnTo>
                      <a:pt x="643" y="645"/>
                    </a:lnTo>
                    <a:lnTo>
                      <a:pt x="648" y="639"/>
                    </a:lnTo>
                    <a:lnTo>
                      <a:pt x="650" y="636"/>
                    </a:lnTo>
                    <a:lnTo>
                      <a:pt x="653" y="633"/>
                    </a:lnTo>
                    <a:lnTo>
                      <a:pt x="654" y="630"/>
                    </a:lnTo>
                    <a:lnTo>
                      <a:pt x="657" y="626"/>
                    </a:lnTo>
                    <a:lnTo>
                      <a:pt x="659" y="624"/>
                    </a:lnTo>
                    <a:lnTo>
                      <a:pt x="661" y="620"/>
                    </a:lnTo>
                    <a:lnTo>
                      <a:pt x="662" y="617"/>
                    </a:lnTo>
                    <a:lnTo>
                      <a:pt x="665" y="613"/>
                    </a:lnTo>
                    <a:lnTo>
                      <a:pt x="667" y="611"/>
                    </a:lnTo>
                    <a:lnTo>
                      <a:pt x="668" y="607"/>
                    </a:lnTo>
                    <a:lnTo>
                      <a:pt x="671" y="605"/>
                    </a:lnTo>
                    <a:lnTo>
                      <a:pt x="672" y="599"/>
                    </a:lnTo>
                    <a:lnTo>
                      <a:pt x="675" y="593"/>
                    </a:lnTo>
                    <a:lnTo>
                      <a:pt x="677" y="589"/>
                    </a:lnTo>
                    <a:lnTo>
                      <a:pt x="679" y="585"/>
                    </a:lnTo>
                    <a:lnTo>
                      <a:pt x="681" y="583"/>
                    </a:lnTo>
                    <a:lnTo>
                      <a:pt x="682" y="579"/>
                    </a:lnTo>
                    <a:lnTo>
                      <a:pt x="684" y="575"/>
                    </a:lnTo>
                    <a:lnTo>
                      <a:pt x="685" y="571"/>
                    </a:lnTo>
                    <a:lnTo>
                      <a:pt x="686" y="568"/>
                    </a:lnTo>
                    <a:lnTo>
                      <a:pt x="689" y="564"/>
                    </a:lnTo>
                    <a:lnTo>
                      <a:pt x="689" y="560"/>
                    </a:lnTo>
                    <a:lnTo>
                      <a:pt x="690" y="556"/>
                    </a:lnTo>
                    <a:lnTo>
                      <a:pt x="691" y="552"/>
                    </a:lnTo>
                    <a:lnTo>
                      <a:pt x="693" y="547"/>
                    </a:lnTo>
                    <a:lnTo>
                      <a:pt x="694" y="545"/>
                    </a:lnTo>
                    <a:lnTo>
                      <a:pt x="695" y="540"/>
                    </a:lnTo>
                    <a:lnTo>
                      <a:pt x="695" y="536"/>
                    </a:lnTo>
                    <a:lnTo>
                      <a:pt x="696" y="532"/>
                    </a:lnTo>
                    <a:lnTo>
                      <a:pt x="700" y="514"/>
                    </a:lnTo>
                    <a:lnTo>
                      <a:pt x="703" y="497"/>
                    </a:lnTo>
                    <a:lnTo>
                      <a:pt x="704" y="459"/>
                    </a:lnTo>
                    <a:lnTo>
                      <a:pt x="704" y="286"/>
                    </a:lnTo>
                    <a:lnTo>
                      <a:pt x="704" y="253"/>
                    </a:lnTo>
                    <a:lnTo>
                      <a:pt x="704" y="251"/>
                    </a:lnTo>
                    <a:lnTo>
                      <a:pt x="704" y="249"/>
                    </a:lnTo>
                    <a:lnTo>
                      <a:pt x="704" y="246"/>
                    </a:lnTo>
                    <a:lnTo>
                      <a:pt x="704" y="245"/>
                    </a:lnTo>
                    <a:lnTo>
                      <a:pt x="704" y="242"/>
                    </a:lnTo>
                    <a:lnTo>
                      <a:pt x="704" y="240"/>
                    </a:lnTo>
                    <a:lnTo>
                      <a:pt x="704" y="239"/>
                    </a:lnTo>
                    <a:lnTo>
                      <a:pt x="704" y="236"/>
                    </a:lnTo>
                    <a:lnTo>
                      <a:pt x="704" y="235"/>
                    </a:lnTo>
                    <a:lnTo>
                      <a:pt x="704" y="234"/>
                    </a:lnTo>
                    <a:lnTo>
                      <a:pt x="704" y="232"/>
                    </a:lnTo>
                    <a:lnTo>
                      <a:pt x="704" y="231"/>
                    </a:lnTo>
                    <a:lnTo>
                      <a:pt x="704" y="228"/>
                    </a:lnTo>
                    <a:lnTo>
                      <a:pt x="704" y="227"/>
                    </a:lnTo>
                    <a:lnTo>
                      <a:pt x="704" y="226"/>
                    </a:lnTo>
                    <a:lnTo>
                      <a:pt x="704" y="225"/>
                    </a:lnTo>
                    <a:lnTo>
                      <a:pt x="704" y="222"/>
                    </a:lnTo>
                    <a:lnTo>
                      <a:pt x="704" y="221"/>
                    </a:lnTo>
                    <a:lnTo>
                      <a:pt x="705" y="163"/>
                    </a:lnTo>
                    <a:lnTo>
                      <a:pt x="705" y="103"/>
                    </a:lnTo>
                    <a:lnTo>
                      <a:pt x="709" y="92"/>
                    </a:lnTo>
                    <a:lnTo>
                      <a:pt x="709" y="88"/>
                    </a:lnTo>
                    <a:lnTo>
                      <a:pt x="709" y="86"/>
                    </a:lnTo>
                    <a:lnTo>
                      <a:pt x="712" y="79"/>
                    </a:lnTo>
                    <a:lnTo>
                      <a:pt x="713" y="77"/>
                    </a:lnTo>
                    <a:lnTo>
                      <a:pt x="714" y="74"/>
                    </a:lnTo>
                    <a:lnTo>
                      <a:pt x="716" y="72"/>
                    </a:lnTo>
                    <a:lnTo>
                      <a:pt x="716" y="69"/>
                    </a:lnTo>
                    <a:lnTo>
                      <a:pt x="719" y="64"/>
                    </a:lnTo>
                    <a:lnTo>
                      <a:pt x="722" y="59"/>
                    </a:lnTo>
                    <a:lnTo>
                      <a:pt x="724" y="54"/>
                    </a:lnTo>
                    <a:lnTo>
                      <a:pt x="730" y="49"/>
                    </a:lnTo>
                    <a:lnTo>
                      <a:pt x="732" y="45"/>
                    </a:lnTo>
                    <a:lnTo>
                      <a:pt x="736" y="40"/>
                    </a:lnTo>
                    <a:lnTo>
                      <a:pt x="740" y="35"/>
                    </a:lnTo>
                    <a:lnTo>
                      <a:pt x="744" y="32"/>
                    </a:lnTo>
                    <a:lnTo>
                      <a:pt x="749" y="27"/>
                    </a:lnTo>
                    <a:lnTo>
                      <a:pt x="754" y="24"/>
                    </a:lnTo>
                    <a:lnTo>
                      <a:pt x="758" y="19"/>
                    </a:lnTo>
                    <a:lnTo>
                      <a:pt x="763" y="17"/>
                    </a:lnTo>
                    <a:lnTo>
                      <a:pt x="768" y="14"/>
                    </a:lnTo>
                    <a:lnTo>
                      <a:pt x="773" y="12"/>
                    </a:lnTo>
                    <a:lnTo>
                      <a:pt x="784" y="7"/>
                    </a:lnTo>
                    <a:lnTo>
                      <a:pt x="796" y="4"/>
                    </a:lnTo>
                    <a:lnTo>
                      <a:pt x="806" y="0"/>
                    </a:lnTo>
                    <a:lnTo>
                      <a:pt x="819" y="0"/>
                    </a:lnTo>
                    <a:lnTo>
                      <a:pt x="843" y="0"/>
                    </a:lnTo>
                    <a:lnTo>
                      <a:pt x="863" y="5"/>
                    </a:lnTo>
                    <a:lnTo>
                      <a:pt x="881" y="13"/>
                    </a:lnTo>
                    <a:lnTo>
                      <a:pt x="889" y="17"/>
                    </a:lnTo>
                    <a:lnTo>
                      <a:pt x="898" y="22"/>
                    </a:lnTo>
                    <a:lnTo>
                      <a:pt x="905" y="28"/>
                    </a:lnTo>
                    <a:lnTo>
                      <a:pt x="908" y="32"/>
                    </a:lnTo>
                    <a:lnTo>
                      <a:pt x="912" y="35"/>
                    </a:lnTo>
                    <a:lnTo>
                      <a:pt x="916" y="38"/>
                    </a:lnTo>
                    <a:lnTo>
                      <a:pt x="919" y="41"/>
                    </a:lnTo>
                    <a:lnTo>
                      <a:pt x="921" y="46"/>
                    </a:lnTo>
                    <a:lnTo>
                      <a:pt x="925" y="49"/>
                    </a:lnTo>
                    <a:lnTo>
                      <a:pt x="927" y="54"/>
                    </a:lnTo>
                    <a:lnTo>
                      <a:pt x="930" y="56"/>
                    </a:lnTo>
                    <a:lnTo>
                      <a:pt x="932" y="60"/>
                    </a:lnTo>
                    <a:lnTo>
                      <a:pt x="935" y="65"/>
                    </a:lnTo>
                    <a:lnTo>
                      <a:pt x="936" y="69"/>
                    </a:lnTo>
                    <a:lnTo>
                      <a:pt x="939" y="73"/>
                    </a:lnTo>
                    <a:lnTo>
                      <a:pt x="941" y="78"/>
                    </a:lnTo>
                    <a:lnTo>
                      <a:pt x="941" y="83"/>
                    </a:lnTo>
                    <a:lnTo>
                      <a:pt x="944" y="87"/>
                    </a:lnTo>
                    <a:lnTo>
                      <a:pt x="945" y="92"/>
                    </a:lnTo>
                    <a:lnTo>
                      <a:pt x="946" y="97"/>
                    </a:lnTo>
                    <a:lnTo>
                      <a:pt x="948" y="101"/>
                    </a:lnTo>
                    <a:lnTo>
                      <a:pt x="948" y="105"/>
                    </a:lnTo>
                    <a:lnTo>
                      <a:pt x="949" y="107"/>
                    </a:lnTo>
                    <a:lnTo>
                      <a:pt x="951" y="114"/>
                    </a:lnTo>
                    <a:lnTo>
                      <a:pt x="953" y="116"/>
                    </a:lnTo>
                    <a:lnTo>
                      <a:pt x="954" y="119"/>
                    </a:lnTo>
                    <a:lnTo>
                      <a:pt x="955" y="121"/>
                    </a:lnTo>
                    <a:lnTo>
                      <a:pt x="956" y="125"/>
                    </a:lnTo>
                    <a:lnTo>
                      <a:pt x="958" y="128"/>
                    </a:lnTo>
                    <a:lnTo>
                      <a:pt x="960" y="133"/>
                    </a:lnTo>
                    <a:lnTo>
                      <a:pt x="962" y="135"/>
                    </a:lnTo>
                    <a:lnTo>
                      <a:pt x="963" y="139"/>
                    </a:lnTo>
                    <a:lnTo>
                      <a:pt x="964" y="143"/>
                    </a:lnTo>
                    <a:lnTo>
                      <a:pt x="967" y="147"/>
                    </a:lnTo>
                    <a:lnTo>
                      <a:pt x="968" y="149"/>
                    </a:lnTo>
                    <a:lnTo>
                      <a:pt x="968" y="153"/>
                    </a:lnTo>
                    <a:lnTo>
                      <a:pt x="970" y="157"/>
                    </a:lnTo>
                    <a:lnTo>
                      <a:pt x="972" y="160"/>
                    </a:lnTo>
                    <a:lnTo>
                      <a:pt x="973" y="163"/>
                    </a:lnTo>
                    <a:lnTo>
                      <a:pt x="974" y="166"/>
                    </a:lnTo>
                    <a:lnTo>
                      <a:pt x="976" y="172"/>
                    </a:lnTo>
                    <a:lnTo>
                      <a:pt x="977" y="180"/>
                    </a:lnTo>
                    <a:lnTo>
                      <a:pt x="974" y="184"/>
                    </a:lnTo>
                    <a:lnTo>
                      <a:pt x="956" y="188"/>
                    </a:lnTo>
                    <a:lnTo>
                      <a:pt x="944" y="193"/>
                    </a:lnTo>
                    <a:lnTo>
                      <a:pt x="934" y="198"/>
                    </a:lnTo>
                    <a:close/>
                  </a:path>
                </a:pathLst>
              </a:custGeom>
              <a:solidFill>
                <a:schemeClr val="bg1"/>
              </a:solidFill>
              <a:ln w="3175">
                <a:solidFill>
                  <a:schemeClr val="tx1"/>
                </a:solidFill>
                <a:round/>
                <a:headEnd/>
                <a:tailEnd/>
              </a:ln>
            </p:spPr>
            <p:txBody>
              <a:bodyPr/>
              <a:lstStyle/>
              <a:p>
                <a:endParaRPr lang="en-US">
                  <a:solidFill>
                    <a:prstClr val="black"/>
                  </a:solidFill>
                  <a:ea typeface="+mn-ea"/>
                  <a:cs typeface="+mn-cs"/>
                </a:endParaRPr>
              </a:p>
            </p:txBody>
          </p:sp>
          <p:sp>
            <p:nvSpPr>
              <p:cNvPr id="37" name="Freeform 33">
                <a:extLst>
                  <a:ext uri="{FF2B5EF4-FFF2-40B4-BE49-F238E27FC236}">
                    <a16:creationId xmlns:a16="http://schemas.microsoft.com/office/drawing/2014/main" id="{057E29A8-33FB-441F-A0A1-7BEB2D03DF86}"/>
                  </a:ext>
                </a:extLst>
              </p:cNvPr>
              <p:cNvSpPr>
                <a:spLocks/>
              </p:cNvSpPr>
              <p:nvPr/>
            </p:nvSpPr>
            <p:spPr bwMode="auto">
              <a:xfrm>
                <a:off x="3144" y="829"/>
                <a:ext cx="91" cy="91"/>
              </a:xfrm>
              <a:custGeom>
                <a:avLst/>
                <a:gdLst>
                  <a:gd name="T0" fmla="*/ 16 w 365"/>
                  <a:gd name="T1" fmla="*/ 1 h 363"/>
                  <a:gd name="T2" fmla="*/ 18 w 365"/>
                  <a:gd name="T3" fmla="*/ 2 h 363"/>
                  <a:gd name="T4" fmla="*/ 19 w 365"/>
                  <a:gd name="T5" fmla="*/ 4 h 363"/>
                  <a:gd name="T6" fmla="*/ 20 w 365"/>
                  <a:gd name="T7" fmla="*/ 4 h 363"/>
                  <a:gd name="T8" fmla="*/ 21 w 365"/>
                  <a:gd name="T9" fmla="*/ 5 h 363"/>
                  <a:gd name="T10" fmla="*/ 21 w 365"/>
                  <a:gd name="T11" fmla="*/ 6 h 363"/>
                  <a:gd name="T12" fmla="*/ 22 w 365"/>
                  <a:gd name="T13" fmla="*/ 7 h 363"/>
                  <a:gd name="T14" fmla="*/ 22 w 365"/>
                  <a:gd name="T15" fmla="*/ 8 h 363"/>
                  <a:gd name="T16" fmla="*/ 22 w 365"/>
                  <a:gd name="T17" fmla="*/ 9 h 363"/>
                  <a:gd name="T18" fmla="*/ 22 w 365"/>
                  <a:gd name="T19" fmla="*/ 13 h 363"/>
                  <a:gd name="T20" fmla="*/ 22 w 365"/>
                  <a:gd name="T21" fmla="*/ 15 h 363"/>
                  <a:gd name="T22" fmla="*/ 22 w 365"/>
                  <a:gd name="T23" fmla="*/ 16 h 363"/>
                  <a:gd name="T24" fmla="*/ 21 w 365"/>
                  <a:gd name="T25" fmla="*/ 17 h 363"/>
                  <a:gd name="T26" fmla="*/ 21 w 365"/>
                  <a:gd name="T27" fmla="*/ 18 h 363"/>
                  <a:gd name="T28" fmla="*/ 20 w 365"/>
                  <a:gd name="T29" fmla="*/ 18 h 363"/>
                  <a:gd name="T30" fmla="*/ 19 w 365"/>
                  <a:gd name="T31" fmla="*/ 19 h 363"/>
                  <a:gd name="T32" fmla="*/ 19 w 365"/>
                  <a:gd name="T33" fmla="*/ 20 h 363"/>
                  <a:gd name="T34" fmla="*/ 17 w 365"/>
                  <a:gd name="T35" fmla="*/ 21 h 363"/>
                  <a:gd name="T36" fmla="*/ 15 w 365"/>
                  <a:gd name="T37" fmla="*/ 22 h 363"/>
                  <a:gd name="T38" fmla="*/ 11 w 365"/>
                  <a:gd name="T39" fmla="*/ 23 h 363"/>
                  <a:gd name="T40" fmla="*/ 6 w 365"/>
                  <a:gd name="T41" fmla="*/ 22 h 363"/>
                  <a:gd name="T42" fmla="*/ 4 w 365"/>
                  <a:gd name="T43" fmla="*/ 21 h 363"/>
                  <a:gd name="T44" fmla="*/ 3 w 365"/>
                  <a:gd name="T45" fmla="*/ 19 h 363"/>
                  <a:gd name="T46" fmla="*/ 2 w 365"/>
                  <a:gd name="T47" fmla="*/ 18 h 363"/>
                  <a:gd name="T48" fmla="*/ 2 w 365"/>
                  <a:gd name="T49" fmla="*/ 18 h 363"/>
                  <a:gd name="T50" fmla="*/ 1 w 365"/>
                  <a:gd name="T51" fmla="*/ 17 h 363"/>
                  <a:gd name="T52" fmla="*/ 1 w 365"/>
                  <a:gd name="T53" fmla="*/ 16 h 363"/>
                  <a:gd name="T54" fmla="*/ 0 w 365"/>
                  <a:gd name="T55" fmla="*/ 15 h 363"/>
                  <a:gd name="T56" fmla="*/ 0 w 365"/>
                  <a:gd name="T57" fmla="*/ 13 h 363"/>
                  <a:gd name="T58" fmla="*/ 0 w 365"/>
                  <a:gd name="T59" fmla="*/ 10 h 363"/>
                  <a:gd name="T60" fmla="*/ 0 w 365"/>
                  <a:gd name="T61" fmla="*/ 8 h 363"/>
                  <a:gd name="T62" fmla="*/ 1 w 365"/>
                  <a:gd name="T63" fmla="*/ 7 h 363"/>
                  <a:gd name="T64" fmla="*/ 1 w 365"/>
                  <a:gd name="T65" fmla="*/ 6 h 363"/>
                  <a:gd name="T66" fmla="*/ 2 w 365"/>
                  <a:gd name="T67" fmla="*/ 6 h 363"/>
                  <a:gd name="T68" fmla="*/ 2 w 365"/>
                  <a:gd name="T69" fmla="*/ 5 h 363"/>
                  <a:gd name="T70" fmla="*/ 3 w 365"/>
                  <a:gd name="T71" fmla="*/ 4 h 363"/>
                  <a:gd name="T72" fmla="*/ 4 w 365"/>
                  <a:gd name="T73" fmla="*/ 3 h 363"/>
                  <a:gd name="T74" fmla="*/ 5 w 365"/>
                  <a:gd name="T75" fmla="*/ 2 h 363"/>
                  <a:gd name="T76" fmla="*/ 7 w 365"/>
                  <a:gd name="T77" fmla="*/ 1 h 363"/>
                  <a:gd name="T78" fmla="*/ 8 w 365"/>
                  <a:gd name="T79" fmla="*/ 7 h 363"/>
                  <a:gd name="T80" fmla="*/ 7 w 365"/>
                  <a:gd name="T81" fmla="*/ 8 h 363"/>
                  <a:gd name="T82" fmla="*/ 6 w 365"/>
                  <a:gd name="T83" fmla="*/ 10 h 363"/>
                  <a:gd name="T84" fmla="*/ 6 w 365"/>
                  <a:gd name="T85" fmla="*/ 12 h 363"/>
                  <a:gd name="T86" fmla="*/ 6 w 365"/>
                  <a:gd name="T87" fmla="*/ 13 h 363"/>
                  <a:gd name="T88" fmla="*/ 6 w 365"/>
                  <a:gd name="T89" fmla="*/ 14 h 363"/>
                  <a:gd name="T90" fmla="*/ 7 w 365"/>
                  <a:gd name="T91" fmla="*/ 15 h 363"/>
                  <a:gd name="T92" fmla="*/ 8 w 365"/>
                  <a:gd name="T93" fmla="*/ 16 h 363"/>
                  <a:gd name="T94" fmla="*/ 9 w 365"/>
                  <a:gd name="T95" fmla="*/ 17 h 363"/>
                  <a:gd name="T96" fmla="*/ 13 w 365"/>
                  <a:gd name="T97" fmla="*/ 17 h 363"/>
                  <a:gd name="T98" fmla="*/ 15 w 365"/>
                  <a:gd name="T99" fmla="*/ 16 h 363"/>
                  <a:gd name="T100" fmla="*/ 16 w 365"/>
                  <a:gd name="T101" fmla="*/ 15 h 363"/>
                  <a:gd name="T102" fmla="*/ 17 w 365"/>
                  <a:gd name="T103" fmla="*/ 14 h 363"/>
                  <a:gd name="T104" fmla="*/ 17 w 365"/>
                  <a:gd name="T105" fmla="*/ 13 h 363"/>
                  <a:gd name="T106" fmla="*/ 17 w 365"/>
                  <a:gd name="T107" fmla="*/ 11 h 363"/>
                  <a:gd name="T108" fmla="*/ 17 w 365"/>
                  <a:gd name="T109" fmla="*/ 10 h 363"/>
                  <a:gd name="T110" fmla="*/ 16 w 365"/>
                  <a:gd name="T111" fmla="*/ 9 h 363"/>
                  <a:gd name="T112" fmla="*/ 15 w 365"/>
                  <a:gd name="T113" fmla="*/ 8 h 363"/>
                  <a:gd name="T114" fmla="*/ 15 w 365"/>
                  <a:gd name="T115" fmla="*/ 7 h 363"/>
                  <a:gd name="T116" fmla="*/ 13 w 365"/>
                  <a:gd name="T117" fmla="*/ 6 h 363"/>
                  <a:gd name="T118" fmla="*/ 8 w 365"/>
                  <a:gd name="T119" fmla="*/ 0 h 3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363"/>
                  <a:gd name="T182" fmla="*/ 365 w 365"/>
                  <a:gd name="T183" fmla="*/ 363 h 3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363">
                    <a:moveTo>
                      <a:pt x="183" y="0"/>
                    </a:moveTo>
                    <a:lnTo>
                      <a:pt x="218" y="3"/>
                    </a:lnTo>
                    <a:lnTo>
                      <a:pt x="236" y="8"/>
                    </a:lnTo>
                    <a:lnTo>
                      <a:pt x="253" y="14"/>
                    </a:lnTo>
                    <a:lnTo>
                      <a:pt x="260" y="18"/>
                    </a:lnTo>
                    <a:lnTo>
                      <a:pt x="269" y="22"/>
                    </a:lnTo>
                    <a:lnTo>
                      <a:pt x="277" y="27"/>
                    </a:lnTo>
                    <a:lnTo>
                      <a:pt x="285" y="31"/>
                    </a:lnTo>
                    <a:lnTo>
                      <a:pt x="291" y="36"/>
                    </a:lnTo>
                    <a:lnTo>
                      <a:pt x="299" y="41"/>
                    </a:lnTo>
                    <a:lnTo>
                      <a:pt x="305" y="47"/>
                    </a:lnTo>
                    <a:lnTo>
                      <a:pt x="311" y="54"/>
                    </a:lnTo>
                    <a:lnTo>
                      <a:pt x="314" y="56"/>
                    </a:lnTo>
                    <a:lnTo>
                      <a:pt x="318" y="60"/>
                    </a:lnTo>
                    <a:lnTo>
                      <a:pt x="320" y="62"/>
                    </a:lnTo>
                    <a:lnTo>
                      <a:pt x="323" y="66"/>
                    </a:lnTo>
                    <a:lnTo>
                      <a:pt x="325" y="69"/>
                    </a:lnTo>
                    <a:lnTo>
                      <a:pt x="328" y="73"/>
                    </a:lnTo>
                    <a:lnTo>
                      <a:pt x="331" y="76"/>
                    </a:lnTo>
                    <a:lnTo>
                      <a:pt x="334" y="80"/>
                    </a:lnTo>
                    <a:lnTo>
                      <a:pt x="336" y="83"/>
                    </a:lnTo>
                    <a:lnTo>
                      <a:pt x="338" y="88"/>
                    </a:lnTo>
                    <a:lnTo>
                      <a:pt x="341" y="91"/>
                    </a:lnTo>
                    <a:lnTo>
                      <a:pt x="342" y="94"/>
                    </a:lnTo>
                    <a:lnTo>
                      <a:pt x="345" y="98"/>
                    </a:lnTo>
                    <a:lnTo>
                      <a:pt x="347" y="102"/>
                    </a:lnTo>
                    <a:lnTo>
                      <a:pt x="348" y="107"/>
                    </a:lnTo>
                    <a:lnTo>
                      <a:pt x="350" y="111"/>
                    </a:lnTo>
                    <a:lnTo>
                      <a:pt x="352" y="115"/>
                    </a:lnTo>
                    <a:lnTo>
                      <a:pt x="354" y="119"/>
                    </a:lnTo>
                    <a:lnTo>
                      <a:pt x="355" y="122"/>
                    </a:lnTo>
                    <a:lnTo>
                      <a:pt x="356" y="127"/>
                    </a:lnTo>
                    <a:lnTo>
                      <a:pt x="357" y="131"/>
                    </a:lnTo>
                    <a:lnTo>
                      <a:pt x="359" y="135"/>
                    </a:lnTo>
                    <a:lnTo>
                      <a:pt x="360" y="140"/>
                    </a:lnTo>
                    <a:lnTo>
                      <a:pt x="361" y="145"/>
                    </a:lnTo>
                    <a:lnTo>
                      <a:pt x="364" y="162"/>
                    </a:lnTo>
                    <a:lnTo>
                      <a:pt x="365" y="181"/>
                    </a:lnTo>
                    <a:lnTo>
                      <a:pt x="364" y="200"/>
                    </a:lnTo>
                    <a:lnTo>
                      <a:pt x="362" y="209"/>
                    </a:lnTo>
                    <a:lnTo>
                      <a:pt x="361" y="218"/>
                    </a:lnTo>
                    <a:lnTo>
                      <a:pt x="360" y="222"/>
                    </a:lnTo>
                    <a:lnTo>
                      <a:pt x="359" y="227"/>
                    </a:lnTo>
                    <a:lnTo>
                      <a:pt x="357" y="231"/>
                    </a:lnTo>
                    <a:lnTo>
                      <a:pt x="356" y="235"/>
                    </a:lnTo>
                    <a:lnTo>
                      <a:pt x="355" y="240"/>
                    </a:lnTo>
                    <a:lnTo>
                      <a:pt x="354" y="244"/>
                    </a:lnTo>
                    <a:lnTo>
                      <a:pt x="352" y="247"/>
                    </a:lnTo>
                    <a:lnTo>
                      <a:pt x="350" y="252"/>
                    </a:lnTo>
                    <a:lnTo>
                      <a:pt x="348" y="256"/>
                    </a:lnTo>
                    <a:lnTo>
                      <a:pt x="347" y="260"/>
                    </a:lnTo>
                    <a:lnTo>
                      <a:pt x="345" y="264"/>
                    </a:lnTo>
                    <a:lnTo>
                      <a:pt x="342" y="268"/>
                    </a:lnTo>
                    <a:lnTo>
                      <a:pt x="341" y="272"/>
                    </a:lnTo>
                    <a:lnTo>
                      <a:pt x="338" y="275"/>
                    </a:lnTo>
                    <a:lnTo>
                      <a:pt x="336" y="279"/>
                    </a:lnTo>
                    <a:lnTo>
                      <a:pt x="334" y="283"/>
                    </a:lnTo>
                    <a:lnTo>
                      <a:pt x="331" y="287"/>
                    </a:lnTo>
                    <a:lnTo>
                      <a:pt x="328" y="289"/>
                    </a:lnTo>
                    <a:lnTo>
                      <a:pt x="325" y="293"/>
                    </a:lnTo>
                    <a:lnTo>
                      <a:pt x="323" y="297"/>
                    </a:lnTo>
                    <a:lnTo>
                      <a:pt x="320" y="301"/>
                    </a:lnTo>
                    <a:lnTo>
                      <a:pt x="318" y="303"/>
                    </a:lnTo>
                    <a:lnTo>
                      <a:pt x="314" y="307"/>
                    </a:lnTo>
                    <a:lnTo>
                      <a:pt x="311" y="310"/>
                    </a:lnTo>
                    <a:lnTo>
                      <a:pt x="308" y="314"/>
                    </a:lnTo>
                    <a:lnTo>
                      <a:pt x="305" y="315"/>
                    </a:lnTo>
                    <a:lnTo>
                      <a:pt x="301" y="319"/>
                    </a:lnTo>
                    <a:lnTo>
                      <a:pt x="299" y="321"/>
                    </a:lnTo>
                    <a:lnTo>
                      <a:pt x="291" y="326"/>
                    </a:lnTo>
                    <a:lnTo>
                      <a:pt x="285" y="333"/>
                    </a:lnTo>
                    <a:lnTo>
                      <a:pt x="277" y="337"/>
                    </a:lnTo>
                    <a:lnTo>
                      <a:pt x="269" y="340"/>
                    </a:lnTo>
                    <a:lnTo>
                      <a:pt x="260" y="346"/>
                    </a:lnTo>
                    <a:lnTo>
                      <a:pt x="253" y="348"/>
                    </a:lnTo>
                    <a:lnTo>
                      <a:pt x="245" y="352"/>
                    </a:lnTo>
                    <a:lnTo>
                      <a:pt x="236" y="354"/>
                    </a:lnTo>
                    <a:lnTo>
                      <a:pt x="218" y="360"/>
                    </a:lnTo>
                    <a:lnTo>
                      <a:pt x="201" y="362"/>
                    </a:lnTo>
                    <a:lnTo>
                      <a:pt x="183" y="363"/>
                    </a:lnTo>
                    <a:lnTo>
                      <a:pt x="146" y="360"/>
                    </a:lnTo>
                    <a:lnTo>
                      <a:pt x="129" y="354"/>
                    </a:lnTo>
                    <a:lnTo>
                      <a:pt x="111" y="348"/>
                    </a:lnTo>
                    <a:lnTo>
                      <a:pt x="102" y="346"/>
                    </a:lnTo>
                    <a:lnTo>
                      <a:pt x="95" y="340"/>
                    </a:lnTo>
                    <a:lnTo>
                      <a:pt x="88" y="337"/>
                    </a:lnTo>
                    <a:lnTo>
                      <a:pt x="81" y="333"/>
                    </a:lnTo>
                    <a:lnTo>
                      <a:pt x="74" y="326"/>
                    </a:lnTo>
                    <a:lnTo>
                      <a:pt x="67" y="321"/>
                    </a:lnTo>
                    <a:lnTo>
                      <a:pt x="60" y="315"/>
                    </a:lnTo>
                    <a:lnTo>
                      <a:pt x="54" y="310"/>
                    </a:lnTo>
                    <a:lnTo>
                      <a:pt x="50" y="307"/>
                    </a:lnTo>
                    <a:lnTo>
                      <a:pt x="48" y="303"/>
                    </a:lnTo>
                    <a:lnTo>
                      <a:pt x="45" y="301"/>
                    </a:lnTo>
                    <a:lnTo>
                      <a:pt x="41" y="297"/>
                    </a:lnTo>
                    <a:lnTo>
                      <a:pt x="40" y="293"/>
                    </a:lnTo>
                    <a:lnTo>
                      <a:pt x="36" y="289"/>
                    </a:lnTo>
                    <a:lnTo>
                      <a:pt x="34" y="287"/>
                    </a:lnTo>
                    <a:lnTo>
                      <a:pt x="31" y="283"/>
                    </a:lnTo>
                    <a:lnTo>
                      <a:pt x="28" y="279"/>
                    </a:lnTo>
                    <a:lnTo>
                      <a:pt x="27" y="275"/>
                    </a:lnTo>
                    <a:lnTo>
                      <a:pt x="25" y="272"/>
                    </a:lnTo>
                    <a:lnTo>
                      <a:pt x="22" y="268"/>
                    </a:lnTo>
                    <a:lnTo>
                      <a:pt x="21" y="264"/>
                    </a:lnTo>
                    <a:lnTo>
                      <a:pt x="18" y="260"/>
                    </a:lnTo>
                    <a:lnTo>
                      <a:pt x="16" y="256"/>
                    </a:lnTo>
                    <a:lnTo>
                      <a:pt x="14" y="252"/>
                    </a:lnTo>
                    <a:lnTo>
                      <a:pt x="13" y="247"/>
                    </a:lnTo>
                    <a:lnTo>
                      <a:pt x="12" y="244"/>
                    </a:lnTo>
                    <a:lnTo>
                      <a:pt x="9" y="240"/>
                    </a:lnTo>
                    <a:lnTo>
                      <a:pt x="8" y="235"/>
                    </a:lnTo>
                    <a:lnTo>
                      <a:pt x="7" y="231"/>
                    </a:lnTo>
                    <a:lnTo>
                      <a:pt x="7" y="227"/>
                    </a:lnTo>
                    <a:lnTo>
                      <a:pt x="5" y="222"/>
                    </a:lnTo>
                    <a:lnTo>
                      <a:pt x="4" y="218"/>
                    </a:lnTo>
                    <a:lnTo>
                      <a:pt x="0" y="200"/>
                    </a:lnTo>
                    <a:lnTo>
                      <a:pt x="0" y="181"/>
                    </a:lnTo>
                    <a:lnTo>
                      <a:pt x="0" y="167"/>
                    </a:lnTo>
                    <a:lnTo>
                      <a:pt x="2" y="159"/>
                    </a:lnTo>
                    <a:lnTo>
                      <a:pt x="3" y="152"/>
                    </a:lnTo>
                    <a:lnTo>
                      <a:pt x="4" y="144"/>
                    </a:lnTo>
                    <a:lnTo>
                      <a:pt x="7" y="136"/>
                    </a:lnTo>
                    <a:lnTo>
                      <a:pt x="7" y="134"/>
                    </a:lnTo>
                    <a:lnTo>
                      <a:pt x="7" y="130"/>
                    </a:lnTo>
                    <a:lnTo>
                      <a:pt x="8" y="126"/>
                    </a:lnTo>
                    <a:lnTo>
                      <a:pt x="9" y="122"/>
                    </a:lnTo>
                    <a:lnTo>
                      <a:pt x="12" y="120"/>
                    </a:lnTo>
                    <a:lnTo>
                      <a:pt x="13" y="116"/>
                    </a:lnTo>
                    <a:lnTo>
                      <a:pt x="13" y="112"/>
                    </a:lnTo>
                    <a:lnTo>
                      <a:pt x="14" y="108"/>
                    </a:lnTo>
                    <a:lnTo>
                      <a:pt x="18" y="102"/>
                    </a:lnTo>
                    <a:lnTo>
                      <a:pt x="21" y="99"/>
                    </a:lnTo>
                    <a:lnTo>
                      <a:pt x="21" y="96"/>
                    </a:lnTo>
                    <a:lnTo>
                      <a:pt x="23" y="93"/>
                    </a:lnTo>
                    <a:lnTo>
                      <a:pt x="26" y="89"/>
                    </a:lnTo>
                    <a:lnTo>
                      <a:pt x="27" y="87"/>
                    </a:lnTo>
                    <a:lnTo>
                      <a:pt x="28" y="84"/>
                    </a:lnTo>
                    <a:lnTo>
                      <a:pt x="31" y="80"/>
                    </a:lnTo>
                    <a:lnTo>
                      <a:pt x="34" y="78"/>
                    </a:lnTo>
                    <a:lnTo>
                      <a:pt x="35" y="74"/>
                    </a:lnTo>
                    <a:lnTo>
                      <a:pt x="37" y="73"/>
                    </a:lnTo>
                    <a:lnTo>
                      <a:pt x="40" y="69"/>
                    </a:lnTo>
                    <a:lnTo>
                      <a:pt x="41" y="66"/>
                    </a:lnTo>
                    <a:lnTo>
                      <a:pt x="46" y="61"/>
                    </a:lnTo>
                    <a:lnTo>
                      <a:pt x="50" y="55"/>
                    </a:lnTo>
                    <a:lnTo>
                      <a:pt x="55" y="51"/>
                    </a:lnTo>
                    <a:lnTo>
                      <a:pt x="62" y="46"/>
                    </a:lnTo>
                    <a:lnTo>
                      <a:pt x="67" y="41"/>
                    </a:lnTo>
                    <a:lnTo>
                      <a:pt x="72" y="37"/>
                    </a:lnTo>
                    <a:lnTo>
                      <a:pt x="78" y="33"/>
                    </a:lnTo>
                    <a:lnTo>
                      <a:pt x="83" y="28"/>
                    </a:lnTo>
                    <a:lnTo>
                      <a:pt x="90" y="24"/>
                    </a:lnTo>
                    <a:lnTo>
                      <a:pt x="96" y="22"/>
                    </a:lnTo>
                    <a:lnTo>
                      <a:pt x="102" y="18"/>
                    </a:lnTo>
                    <a:lnTo>
                      <a:pt x="109" y="14"/>
                    </a:lnTo>
                    <a:lnTo>
                      <a:pt x="115" y="13"/>
                    </a:lnTo>
                    <a:lnTo>
                      <a:pt x="129" y="8"/>
                    </a:lnTo>
                    <a:lnTo>
                      <a:pt x="142" y="102"/>
                    </a:lnTo>
                    <a:lnTo>
                      <a:pt x="130" y="108"/>
                    </a:lnTo>
                    <a:lnTo>
                      <a:pt x="127" y="113"/>
                    </a:lnTo>
                    <a:lnTo>
                      <a:pt x="123" y="116"/>
                    </a:lnTo>
                    <a:lnTo>
                      <a:pt x="116" y="121"/>
                    </a:lnTo>
                    <a:lnTo>
                      <a:pt x="114" y="126"/>
                    </a:lnTo>
                    <a:lnTo>
                      <a:pt x="109" y="130"/>
                    </a:lnTo>
                    <a:lnTo>
                      <a:pt x="106" y="135"/>
                    </a:lnTo>
                    <a:lnTo>
                      <a:pt x="102" y="140"/>
                    </a:lnTo>
                    <a:lnTo>
                      <a:pt x="101" y="147"/>
                    </a:lnTo>
                    <a:lnTo>
                      <a:pt x="99" y="153"/>
                    </a:lnTo>
                    <a:lnTo>
                      <a:pt x="96" y="158"/>
                    </a:lnTo>
                    <a:lnTo>
                      <a:pt x="95" y="164"/>
                    </a:lnTo>
                    <a:lnTo>
                      <a:pt x="93" y="171"/>
                    </a:lnTo>
                    <a:lnTo>
                      <a:pt x="92" y="184"/>
                    </a:lnTo>
                    <a:lnTo>
                      <a:pt x="93" y="194"/>
                    </a:lnTo>
                    <a:lnTo>
                      <a:pt x="95" y="201"/>
                    </a:lnTo>
                    <a:lnTo>
                      <a:pt x="95" y="207"/>
                    </a:lnTo>
                    <a:lnTo>
                      <a:pt x="96" y="212"/>
                    </a:lnTo>
                    <a:lnTo>
                      <a:pt x="99" y="215"/>
                    </a:lnTo>
                    <a:lnTo>
                      <a:pt x="100" y="221"/>
                    </a:lnTo>
                    <a:lnTo>
                      <a:pt x="102" y="223"/>
                    </a:lnTo>
                    <a:lnTo>
                      <a:pt x="104" y="227"/>
                    </a:lnTo>
                    <a:lnTo>
                      <a:pt x="106" y="232"/>
                    </a:lnTo>
                    <a:lnTo>
                      <a:pt x="109" y="235"/>
                    </a:lnTo>
                    <a:lnTo>
                      <a:pt x="111" y="240"/>
                    </a:lnTo>
                    <a:lnTo>
                      <a:pt x="114" y="242"/>
                    </a:lnTo>
                    <a:lnTo>
                      <a:pt x="116" y="246"/>
                    </a:lnTo>
                    <a:lnTo>
                      <a:pt x="120" y="249"/>
                    </a:lnTo>
                    <a:lnTo>
                      <a:pt x="123" y="252"/>
                    </a:lnTo>
                    <a:lnTo>
                      <a:pt x="127" y="255"/>
                    </a:lnTo>
                    <a:lnTo>
                      <a:pt x="129" y="258"/>
                    </a:lnTo>
                    <a:lnTo>
                      <a:pt x="133" y="260"/>
                    </a:lnTo>
                    <a:lnTo>
                      <a:pt x="141" y="265"/>
                    </a:lnTo>
                    <a:lnTo>
                      <a:pt x="150" y="268"/>
                    </a:lnTo>
                    <a:lnTo>
                      <a:pt x="157" y="272"/>
                    </a:lnTo>
                    <a:lnTo>
                      <a:pt x="166" y="274"/>
                    </a:lnTo>
                    <a:lnTo>
                      <a:pt x="184" y="275"/>
                    </a:lnTo>
                    <a:lnTo>
                      <a:pt x="204" y="274"/>
                    </a:lnTo>
                    <a:lnTo>
                      <a:pt x="221" y="268"/>
                    </a:lnTo>
                    <a:lnTo>
                      <a:pt x="229" y="265"/>
                    </a:lnTo>
                    <a:lnTo>
                      <a:pt x="236" y="260"/>
                    </a:lnTo>
                    <a:lnTo>
                      <a:pt x="244" y="255"/>
                    </a:lnTo>
                    <a:lnTo>
                      <a:pt x="250" y="249"/>
                    </a:lnTo>
                    <a:lnTo>
                      <a:pt x="253" y="246"/>
                    </a:lnTo>
                    <a:lnTo>
                      <a:pt x="257" y="242"/>
                    </a:lnTo>
                    <a:lnTo>
                      <a:pt x="259" y="240"/>
                    </a:lnTo>
                    <a:lnTo>
                      <a:pt x="262" y="235"/>
                    </a:lnTo>
                    <a:lnTo>
                      <a:pt x="264" y="232"/>
                    </a:lnTo>
                    <a:lnTo>
                      <a:pt x="266" y="227"/>
                    </a:lnTo>
                    <a:lnTo>
                      <a:pt x="268" y="223"/>
                    </a:lnTo>
                    <a:lnTo>
                      <a:pt x="271" y="221"/>
                    </a:lnTo>
                    <a:lnTo>
                      <a:pt x="272" y="215"/>
                    </a:lnTo>
                    <a:lnTo>
                      <a:pt x="273" y="212"/>
                    </a:lnTo>
                    <a:lnTo>
                      <a:pt x="274" y="207"/>
                    </a:lnTo>
                    <a:lnTo>
                      <a:pt x="276" y="201"/>
                    </a:lnTo>
                    <a:lnTo>
                      <a:pt x="277" y="194"/>
                    </a:lnTo>
                    <a:lnTo>
                      <a:pt x="277" y="184"/>
                    </a:lnTo>
                    <a:lnTo>
                      <a:pt x="277" y="173"/>
                    </a:lnTo>
                    <a:lnTo>
                      <a:pt x="276" y="166"/>
                    </a:lnTo>
                    <a:lnTo>
                      <a:pt x="274" y="161"/>
                    </a:lnTo>
                    <a:lnTo>
                      <a:pt x="273" y="156"/>
                    </a:lnTo>
                    <a:lnTo>
                      <a:pt x="272" y="152"/>
                    </a:lnTo>
                    <a:lnTo>
                      <a:pt x="271" y="148"/>
                    </a:lnTo>
                    <a:lnTo>
                      <a:pt x="268" y="144"/>
                    </a:lnTo>
                    <a:lnTo>
                      <a:pt x="266" y="140"/>
                    </a:lnTo>
                    <a:lnTo>
                      <a:pt x="264" y="136"/>
                    </a:lnTo>
                    <a:lnTo>
                      <a:pt x="262" y="133"/>
                    </a:lnTo>
                    <a:lnTo>
                      <a:pt x="257" y="125"/>
                    </a:lnTo>
                    <a:lnTo>
                      <a:pt x="253" y="121"/>
                    </a:lnTo>
                    <a:lnTo>
                      <a:pt x="250" y="119"/>
                    </a:lnTo>
                    <a:lnTo>
                      <a:pt x="246" y="115"/>
                    </a:lnTo>
                    <a:lnTo>
                      <a:pt x="244" y="113"/>
                    </a:lnTo>
                    <a:lnTo>
                      <a:pt x="240" y="110"/>
                    </a:lnTo>
                    <a:lnTo>
                      <a:pt x="236" y="107"/>
                    </a:lnTo>
                    <a:lnTo>
                      <a:pt x="229" y="102"/>
                    </a:lnTo>
                    <a:lnTo>
                      <a:pt x="221" y="99"/>
                    </a:lnTo>
                    <a:lnTo>
                      <a:pt x="212" y="96"/>
                    </a:lnTo>
                    <a:lnTo>
                      <a:pt x="204" y="94"/>
                    </a:lnTo>
                    <a:lnTo>
                      <a:pt x="184" y="92"/>
                    </a:lnTo>
                    <a:lnTo>
                      <a:pt x="167" y="93"/>
                    </a:lnTo>
                    <a:lnTo>
                      <a:pt x="151" y="98"/>
                    </a:lnTo>
                    <a:lnTo>
                      <a:pt x="137" y="5"/>
                    </a:lnTo>
                    <a:lnTo>
                      <a:pt x="160" y="1"/>
                    </a:lnTo>
                    <a:lnTo>
                      <a:pt x="183" y="0"/>
                    </a:lnTo>
                    <a:close/>
                  </a:path>
                </a:pathLst>
              </a:custGeom>
              <a:solidFill>
                <a:schemeClr val="bg1"/>
              </a:solidFill>
              <a:ln w="3175">
                <a:solidFill>
                  <a:schemeClr val="tx1"/>
                </a:solidFill>
                <a:round/>
                <a:headEnd/>
                <a:tailEnd/>
              </a:ln>
            </p:spPr>
            <p:txBody>
              <a:bodyPr/>
              <a:lstStyle/>
              <a:p>
                <a:endParaRPr lang="en-US">
                  <a:solidFill>
                    <a:prstClr val="black"/>
                  </a:solidFill>
                  <a:ea typeface="+mn-ea"/>
                  <a:cs typeface="+mn-cs"/>
                </a:endParaRPr>
              </a:p>
            </p:txBody>
          </p:sp>
          <p:sp>
            <p:nvSpPr>
              <p:cNvPr id="38" name="Freeform 34">
                <a:extLst>
                  <a:ext uri="{FF2B5EF4-FFF2-40B4-BE49-F238E27FC236}">
                    <a16:creationId xmlns:a16="http://schemas.microsoft.com/office/drawing/2014/main" id="{98EF40F6-154B-4919-BC2E-A80A36FA199E}"/>
                  </a:ext>
                </a:extLst>
              </p:cNvPr>
              <p:cNvSpPr>
                <a:spLocks/>
              </p:cNvSpPr>
              <p:nvPr/>
            </p:nvSpPr>
            <p:spPr bwMode="auto">
              <a:xfrm>
                <a:off x="2809" y="693"/>
                <a:ext cx="30" cy="15"/>
              </a:xfrm>
              <a:custGeom>
                <a:avLst/>
                <a:gdLst>
                  <a:gd name="T0" fmla="*/ 0 w 116"/>
                  <a:gd name="T1" fmla="*/ 0 h 60"/>
                  <a:gd name="T2" fmla="*/ 8 w 116"/>
                  <a:gd name="T3" fmla="*/ 0 h 60"/>
                  <a:gd name="T4" fmla="*/ 8 w 116"/>
                  <a:gd name="T5" fmla="*/ 4 h 60"/>
                  <a:gd name="T6" fmla="*/ 1 w 116"/>
                  <a:gd name="T7" fmla="*/ 4 h 60"/>
                  <a:gd name="T8" fmla="*/ 0 w 116"/>
                  <a:gd name="T9" fmla="*/ 0 h 60"/>
                  <a:gd name="T10" fmla="*/ 0 w 116"/>
                  <a:gd name="T11" fmla="*/ 0 h 60"/>
                  <a:gd name="T12" fmla="*/ 0 60000 65536"/>
                  <a:gd name="T13" fmla="*/ 0 60000 65536"/>
                  <a:gd name="T14" fmla="*/ 0 60000 65536"/>
                  <a:gd name="T15" fmla="*/ 0 60000 65536"/>
                  <a:gd name="T16" fmla="*/ 0 60000 65536"/>
                  <a:gd name="T17" fmla="*/ 0 60000 65536"/>
                  <a:gd name="T18" fmla="*/ 0 w 116"/>
                  <a:gd name="T19" fmla="*/ 0 h 60"/>
                  <a:gd name="T20" fmla="*/ 116 w 1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16" h="60">
                    <a:moveTo>
                      <a:pt x="0" y="0"/>
                    </a:moveTo>
                    <a:lnTo>
                      <a:pt x="112" y="0"/>
                    </a:lnTo>
                    <a:lnTo>
                      <a:pt x="116" y="60"/>
                    </a:lnTo>
                    <a:lnTo>
                      <a:pt x="9" y="60"/>
                    </a:lnTo>
                    <a:lnTo>
                      <a:pt x="0" y="0"/>
                    </a:lnTo>
                    <a:close/>
                  </a:path>
                </a:pathLst>
              </a:custGeom>
              <a:solidFill>
                <a:schemeClr val="bg1"/>
              </a:solidFill>
              <a:ln w="3175">
                <a:solidFill>
                  <a:srgbClr val="FFFFFF"/>
                </a:solidFill>
                <a:round/>
                <a:headEnd/>
                <a:tailEnd/>
              </a:ln>
            </p:spPr>
            <p:txBody>
              <a:bodyPr/>
              <a:lstStyle/>
              <a:p>
                <a:endParaRPr lang="en-US">
                  <a:solidFill>
                    <a:prstClr val="black"/>
                  </a:solidFill>
                  <a:ea typeface="+mn-ea"/>
                  <a:cs typeface="+mn-cs"/>
                </a:endParaRPr>
              </a:p>
            </p:txBody>
          </p:sp>
          <p:sp>
            <p:nvSpPr>
              <p:cNvPr id="39" name="Freeform 35">
                <a:extLst>
                  <a:ext uri="{FF2B5EF4-FFF2-40B4-BE49-F238E27FC236}">
                    <a16:creationId xmlns:a16="http://schemas.microsoft.com/office/drawing/2014/main" id="{1C09815E-A5D0-4940-8F0D-6DE82C6ED5B8}"/>
                  </a:ext>
                </a:extLst>
              </p:cNvPr>
              <p:cNvSpPr>
                <a:spLocks/>
              </p:cNvSpPr>
              <p:nvPr/>
            </p:nvSpPr>
            <p:spPr bwMode="auto">
              <a:xfrm>
                <a:off x="3088" y="693"/>
                <a:ext cx="29" cy="15"/>
              </a:xfrm>
              <a:custGeom>
                <a:avLst/>
                <a:gdLst>
                  <a:gd name="T0" fmla="*/ 0 w 116"/>
                  <a:gd name="T1" fmla="*/ 0 h 60"/>
                  <a:gd name="T2" fmla="*/ 7 w 116"/>
                  <a:gd name="T3" fmla="*/ 0 h 60"/>
                  <a:gd name="T4" fmla="*/ 7 w 116"/>
                  <a:gd name="T5" fmla="*/ 4 h 60"/>
                  <a:gd name="T6" fmla="*/ 1 w 116"/>
                  <a:gd name="T7" fmla="*/ 4 h 60"/>
                  <a:gd name="T8" fmla="*/ 0 w 116"/>
                  <a:gd name="T9" fmla="*/ 0 h 60"/>
                  <a:gd name="T10" fmla="*/ 0 w 116"/>
                  <a:gd name="T11" fmla="*/ 0 h 60"/>
                  <a:gd name="T12" fmla="*/ 0 60000 65536"/>
                  <a:gd name="T13" fmla="*/ 0 60000 65536"/>
                  <a:gd name="T14" fmla="*/ 0 60000 65536"/>
                  <a:gd name="T15" fmla="*/ 0 60000 65536"/>
                  <a:gd name="T16" fmla="*/ 0 60000 65536"/>
                  <a:gd name="T17" fmla="*/ 0 60000 65536"/>
                  <a:gd name="T18" fmla="*/ 0 w 116"/>
                  <a:gd name="T19" fmla="*/ 0 h 60"/>
                  <a:gd name="T20" fmla="*/ 116 w 1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16" h="60">
                    <a:moveTo>
                      <a:pt x="0" y="0"/>
                    </a:moveTo>
                    <a:lnTo>
                      <a:pt x="112" y="0"/>
                    </a:lnTo>
                    <a:lnTo>
                      <a:pt x="116" y="60"/>
                    </a:lnTo>
                    <a:lnTo>
                      <a:pt x="7" y="60"/>
                    </a:lnTo>
                    <a:lnTo>
                      <a:pt x="0" y="0"/>
                    </a:lnTo>
                    <a:close/>
                  </a:path>
                </a:pathLst>
              </a:custGeom>
              <a:solidFill>
                <a:schemeClr val="bg1"/>
              </a:solidFill>
              <a:ln w="3175">
                <a:solidFill>
                  <a:srgbClr val="FFFFFF"/>
                </a:solidFill>
                <a:round/>
                <a:headEnd/>
                <a:tailEnd/>
              </a:ln>
            </p:spPr>
            <p:txBody>
              <a:bodyPr/>
              <a:lstStyle/>
              <a:p>
                <a:endParaRPr lang="en-US">
                  <a:solidFill>
                    <a:prstClr val="black"/>
                  </a:solidFill>
                  <a:ea typeface="+mn-ea"/>
                  <a:cs typeface="+mn-cs"/>
                </a:endParaRPr>
              </a:p>
            </p:txBody>
          </p:sp>
          <p:sp>
            <p:nvSpPr>
              <p:cNvPr id="40" name="Freeform 36">
                <a:extLst>
                  <a:ext uri="{FF2B5EF4-FFF2-40B4-BE49-F238E27FC236}">
                    <a16:creationId xmlns:a16="http://schemas.microsoft.com/office/drawing/2014/main" id="{DF6FDA64-2D64-4966-8611-9E57BD88C4AE}"/>
                  </a:ext>
                </a:extLst>
              </p:cNvPr>
              <p:cNvSpPr>
                <a:spLocks/>
              </p:cNvSpPr>
              <p:nvPr/>
            </p:nvSpPr>
            <p:spPr bwMode="auto">
              <a:xfrm>
                <a:off x="3067" y="711"/>
                <a:ext cx="21" cy="16"/>
              </a:xfrm>
              <a:custGeom>
                <a:avLst/>
                <a:gdLst>
                  <a:gd name="T0" fmla="*/ 0 w 85"/>
                  <a:gd name="T1" fmla="*/ 4 h 62"/>
                  <a:gd name="T2" fmla="*/ 3 w 85"/>
                  <a:gd name="T3" fmla="*/ 0 h 62"/>
                  <a:gd name="T4" fmla="*/ 5 w 85"/>
                  <a:gd name="T5" fmla="*/ 0 h 62"/>
                  <a:gd name="T6" fmla="*/ 4 w 85"/>
                  <a:gd name="T7" fmla="*/ 2 h 62"/>
                  <a:gd name="T8" fmla="*/ 0 w 85"/>
                  <a:gd name="T9" fmla="*/ 4 h 62"/>
                  <a:gd name="T10" fmla="*/ 0 w 85"/>
                  <a:gd name="T11" fmla="*/ 4 h 62"/>
                  <a:gd name="T12" fmla="*/ 0 60000 65536"/>
                  <a:gd name="T13" fmla="*/ 0 60000 65536"/>
                  <a:gd name="T14" fmla="*/ 0 60000 65536"/>
                  <a:gd name="T15" fmla="*/ 0 60000 65536"/>
                  <a:gd name="T16" fmla="*/ 0 60000 65536"/>
                  <a:gd name="T17" fmla="*/ 0 60000 65536"/>
                  <a:gd name="T18" fmla="*/ 0 w 85"/>
                  <a:gd name="T19" fmla="*/ 0 h 62"/>
                  <a:gd name="T20" fmla="*/ 85 w 8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85" h="62">
                    <a:moveTo>
                      <a:pt x="0" y="62"/>
                    </a:moveTo>
                    <a:lnTo>
                      <a:pt x="56" y="0"/>
                    </a:lnTo>
                    <a:lnTo>
                      <a:pt x="85" y="0"/>
                    </a:lnTo>
                    <a:lnTo>
                      <a:pt x="64" y="33"/>
                    </a:lnTo>
                    <a:lnTo>
                      <a:pt x="0" y="62"/>
                    </a:lnTo>
                    <a:close/>
                  </a:path>
                </a:pathLst>
              </a:custGeom>
              <a:solidFill>
                <a:schemeClr val="bg1"/>
              </a:solidFill>
              <a:ln w="3175">
                <a:solidFill>
                  <a:srgbClr val="FFFFFF"/>
                </a:solidFill>
                <a:round/>
                <a:headEnd/>
                <a:tailEnd/>
              </a:ln>
            </p:spPr>
            <p:txBody>
              <a:bodyPr/>
              <a:lstStyle/>
              <a:p>
                <a:endParaRPr lang="en-US">
                  <a:solidFill>
                    <a:prstClr val="black"/>
                  </a:solidFill>
                  <a:ea typeface="+mn-ea"/>
                  <a:cs typeface="+mn-cs"/>
                </a:endParaRPr>
              </a:p>
            </p:txBody>
          </p:sp>
        </p:grpSp>
        <p:pic>
          <p:nvPicPr>
            <p:cNvPr id="20" name="Picture 37" descr="HM00403_">
              <a:extLst>
                <a:ext uri="{FF2B5EF4-FFF2-40B4-BE49-F238E27FC236}">
                  <a16:creationId xmlns:a16="http://schemas.microsoft.com/office/drawing/2014/main" id="{0A34C34B-8612-446F-AD23-74A1CCD2DBCF}"/>
                </a:ext>
              </a:extLst>
            </p:cNvPr>
            <p:cNvPicPr>
              <a:picLocks noChangeAspect="1" noChangeArrowheads="1"/>
            </p:cNvPicPr>
            <p:nvPr/>
          </p:nvPicPr>
          <p:blipFill>
            <a:blip r:embed="rId5" cstate="print"/>
            <a:srcRect/>
            <a:stretch>
              <a:fillRect/>
            </a:stretch>
          </p:blipFill>
          <p:spPr bwMode="auto">
            <a:xfrm>
              <a:off x="1194" y="2886"/>
              <a:ext cx="257" cy="288"/>
            </a:xfrm>
            <a:prstGeom prst="rect">
              <a:avLst/>
            </a:prstGeom>
            <a:noFill/>
            <a:ln w="9525">
              <a:noFill/>
              <a:miter lim="800000"/>
              <a:headEnd/>
              <a:tailEnd/>
            </a:ln>
          </p:spPr>
        </p:pic>
        <p:pic>
          <p:nvPicPr>
            <p:cNvPr id="21" name="Picture 38" descr="HM00174_">
              <a:extLst>
                <a:ext uri="{FF2B5EF4-FFF2-40B4-BE49-F238E27FC236}">
                  <a16:creationId xmlns:a16="http://schemas.microsoft.com/office/drawing/2014/main" id="{FAAAC087-69C5-4D24-A8EE-54813AC5C0DB}"/>
                </a:ext>
              </a:extLst>
            </p:cNvPr>
            <p:cNvPicPr>
              <a:picLocks noChangeAspect="1" noChangeArrowheads="1"/>
            </p:cNvPicPr>
            <p:nvPr/>
          </p:nvPicPr>
          <p:blipFill>
            <a:blip r:embed="rId6" cstate="print"/>
            <a:srcRect/>
            <a:stretch>
              <a:fillRect/>
            </a:stretch>
          </p:blipFill>
          <p:spPr bwMode="auto">
            <a:xfrm>
              <a:off x="1163" y="3243"/>
              <a:ext cx="419" cy="224"/>
            </a:xfrm>
            <a:prstGeom prst="rect">
              <a:avLst/>
            </a:prstGeom>
            <a:noFill/>
            <a:ln w="9525">
              <a:noFill/>
              <a:miter lim="800000"/>
              <a:headEnd/>
              <a:tailEnd/>
            </a:ln>
          </p:spPr>
        </p:pic>
        <p:sp>
          <p:nvSpPr>
            <p:cNvPr id="22" name="Text Box 39">
              <a:extLst>
                <a:ext uri="{FF2B5EF4-FFF2-40B4-BE49-F238E27FC236}">
                  <a16:creationId xmlns:a16="http://schemas.microsoft.com/office/drawing/2014/main" id="{7F8184BE-58E2-4A91-827E-C6FAD9DEB81A}"/>
                </a:ext>
              </a:extLst>
            </p:cNvPr>
            <p:cNvSpPr txBox="1">
              <a:spLocks noChangeArrowheads="1"/>
            </p:cNvSpPr>
            <p:nvPr/>
          </p:nvSpPr>
          <p:spPr bwMode="auto">
            <a:xfrm>
              <a:off x="1488" y="2541"/>
              <a:ext cx="883" cy="250"/>
            </a:xfrm>
            <a:prstGeom prst="rect">
              <a:avLst/>
            </a:prstGeom>
            <a:noFill/>
            <a:ln w="9525">
              <a:noFill/>
              <a:miter lim="800000"/>
              <a:headEnd/>
              <a:tailEnd/>
            </a:ln>
          </p:spPr>
          <p:txBody>
            <a:bodyPr>
              <a:spAutoFit/>
            </a:bodyPr>
            <a:lstStyle/>
            <a:p>
              <a:pPr>
                <a:spcBef>
                  <a:spcPct val="50000"/>
                </a:spcBef>
              </a:pPr>
              <a:r>
                <a:rPr lang="en-US" sz="1400" dirty="0">
                  <a:solidFill>
                    <a:prstClr val="black"/>
                  </a:solidFill>
                  <a:latin typeface="Tahoma" pitchFamily="34" charset="0"/>
                  <a:ea typeface="+mn-ea"/>
                  <a:cs typeface="+mn-cs"/>
                </a:rPr>
                <a:t>diagnoses</a:t>
              </a:r>
            </a:p>
          </p:txBody>
        </p:sp>
        <p:sp>
          <p:nvSpPr>
            <p:cNvPr id="23" name="Text Box 40">
              <a:extLst>
                <a:ext uri="{FF2B5EF4-FFF2-40B4-BE49-F238E27FC236}">
                  <a16:creationId xmlns:a16="http://schemas.microsoft.com/office/drawing/2014/main" id="{B65E5BB7-82B1-410B-A2B3-8A22489A2BAA}"/>
                </a:ext>
              </a:extLst>
            </p:cNvPr>
            <p:cNvSpPr txBox="1">
              <a:spLocks noChangeArrowheads="1"/>
            </p:cNvSpPr>
            <p:nvPr/>
          </p:nvSpPr>
          <p:spPr bwMode="auto">
            <a:xfrm>
              <a:off x="1442" y="2880"/>
              <a:ext cx="966" cy="250"/>
            </a:xfrm>
            <a:prstGeom prst="rect">
              <a:avLst/>
            </a:prstGeom>
            <a:noFill/>
            <a:ln w="9525">
              <a:noFill/>
              <a:miter lim="800000"/>
              <a:headEnd/>
              <a:tailEnd/>
            </a:ln>
          </p:spPr>
          <p:txBody>
            <a:bodyPr>
              <a:spAutoFit/>
            </a:bodyPr>
            <a:lstStyle/>
            <a:p>
              <a:pPr>
                <a:spcBef>
                  <a:spcPct val="50000"/>
                </a:spcBef>
              </a:pPr>
              <a:r>
                <a:rPr lang="en-US" sz="1400" dirty="0">
                  <a:solidFill>
                    <a:prstClr val="black"/>
                  </a:solidFill>
                  <a:latin typeface="Tahoma" pitchFamily="34" charset="0"/>
                  <a:ea typeface="+mn-ea"/>
                  <a:cs typeface="+mn-cs"/>
                </a:rPr>
                <a:t>lab results</a:t>
              </a:r>
            </a:p>
          </p:txBody>
        </p:sp>
        <p:sp>
          <p:nvSpPr>
            <p:cNvPr id="24" name="Text Box 41">
              <a:extLst>
                <a:ext uri="{FF2B5EF4-FFF2-40B4-BE49-F238E27FC236}">
                  <a16:creationId xmlns:a16="http://schemas.microsoft.com/office/drawing/2014/main" id="{384C26D2-4ADC-40DF-A875-382AD7954DCB}"/>
                </a:ext>
              </a:extLst>
            </p:cNvPr>
            <p:cNvSpPr txBox="1">
              <a:spLocks noChangeArrowheads="1"/>
            </p:cNvSpPr>
            <p:nvPr/>
          </p:nvSpPr>
          <p:spPr bwMode="auto">
            <a:xfrm>
              <a:off x="1578" y="3181"/>
              <a:ext cx="783" cy="249"/>
            </a:xfrm>
            <a:prstGeom prst="rect">
              <a:avLst/>
            </a:prstGeom>
            <a:noFill/>
            <a:ln w="9525">
              <a:noFill/>
              <a:miter lim="800000"/>
              <a:headEnd/>
              <a:tailEnd/>
            </a:ln>
          </p:spPr>
          <p:txBody>
            <a:bodyPr wrap="square">
              <a:spAutoFit/>
            </a:bodyPr>
            <a:lstStyle/>
            <a:p>
              <a:pPr>
                <a:spcBef>
                  <a:spcPct val="50000"/>
                </a:spcBef>
              </a:pPr>
              <a:r>
                <a:rPr lang="en-US" sz="1400" dirty="0">
                  <a:solidFill>
                    <a:prstClr val="black"/>
                  </a:solidFill>
                  <a:latin typeface="Tahoma" pitchFamily="34" charset="0"/>
                  <a:ea typeface="+mn-ea"/>
                  <a:cs typeface="+mn-cs"/>
                </a:rPr>
                <a:t>medications</a:t>
              </a:r>
            </a:p>
          </p:txBody>
        </p:sp>
        <p:sp>
          <p:nvSpPr>
            <p:cNvPr id="25" name="Text Box 42">
              <a:extLst>
                <a:ext uri="{FF2B5EF4-FFF2-40B4-BE49-F238E27FC236}">
                  <a16:creationId xmlns:a16="http://schemas.microsoft.com/office/drawing/2014/main" id="{B7D1CD66-DC5B-4D7D-9906-88CB839AEBC8}"/>
                </a:ext>
              </a:extLst>
            </p:cNvPr>
            <p:cNvSpPr txBox="1">
              <a:spLocks noChangeArrowheads="1"/>
            </p:cNvSpPr>
            <p:nvPr/>
          </p:nvSpPr>
          <p:spPr bwMode="auto">
            <a:xfrm>
              <a:off x="1481" y="3836"/>
              <a:ext cx="1225" cy="250"/>
            </a:xfrm>
            <a:prstGeom prst="rect">
              <a:avLst/>
            </a:prstGeom>
            <a:noFill/>
            <a:ln w="9525">
              <a:noFill/>
              <a:miter lim="800000"/>
              <a:headEnd/>
              <a:tailEnd/>
            </a:ln>
          </p:spPr>
          <p:txBody>
            <a:bodyPr>
              <a:spAutoFit/>
            </a:bodyPr>
            <a:lstStyle/>
            <a:p>
              <a:pPr>
                <a:spcBef>
                  <a:spcPct val="50000"/>
                </a:spcBef>
              </a:pPr>
              <a:r>
                <a:rPr lang="en-US" sz="1400" dirty="0">
                  <a:solidFill>
                    <a:prstClr val="black"/>
                  </a:solidFill>
                  <a:latin typeface="Tahoma" pitchFamily="34" charset="0"/>
                  <a:ea typeface="+mn-ea"/>
                  <a:cs typeface="+mn-cs"/>
                </a:rPr>
                <a:t>demographics</a:t>
              </a:r>
            </a:p>
          </p:txBody>
        </p:sp>
        <p:pic>
          <p:nvPicPr>
            <p:cNvPr id="26" name="Picture 43" descr="MCj03054110000[1]">
              <a:extLst>
                <a:ext uri="{FF2B5EF4-FFF2-40B4-BE49-F238E27FC236}">
                  <a16:creationId xmlns:a16="http://schemas.microsoft.com/office/drawing/2014/main" id="{9D0F1817-7FAC-4495-B4E0-5B861C310504}"/>
                </a:ext>
              </a:extLst>
            </p:cNvPr>
            <p:cNvPicPr>
              <a:picLocks noChangeAspect="1" noChangeArrowheads="1"/>
            </p:cNvPicPr>
            <p:nvPr/>
          </p:nvPicPr>
          <p:blipFill>
            <a:blip r:embed="rId7" cstate="print">
              <a:grayscl/>
              <a:biLevel thresh="50000"/>
            </a:blip>
            <a:srcRect/>
            <a:stretch>
              <a:fillRect/>
            </a:stretch>
          </p:blipFill>
          <p:spPr bwMode="auto">
            <a:xfrm>
              <a:off x="1204" y="3513"/>
              <a:ext cx="284" cy="299"/>
            </a:xfrm>
            <a:prstGeom prst="rect">
              <a:avLst/>
            </a:prstGeom>
            <a:noFill/>
            <a:ln w="9525">
              <a:noFill/>
              <a:miter lim="800000"/>
              <a:headEnd/>
              <a:tailEnd/>
            </a:ln>
          </p:spPr>
        </p:pic>
        <p:sp>
          <p:nvSpPr>
            <p:cNvPr id="27" name="Text Box 44">
              <a:extLst>
                <a:ext uri="{FF2B5EF4-FFF2-40B4-BE49-F238E27FC236}">
                  <a16:creationId xmlns:a16="http://schemas.microsoft.com/office/drawing/2014/main" id="{8DB9DEF0-FDF7-4253-B6DF-8B40C337B36D}"/>
                </a:ext>
              </a:extLst>
            </p:cNvPr>
            <p:cNvSpPr txBox="1">
              <a:spLocks noChangeArrowheads="1"/>
            </p:cNvSpPr>
            <p:nvPr/>
          </p:nvSpPr>
          <p:spPr bwMode="auto">
            <a:xfrm>
              <a:off x="1529" y="3520"/>
              <a:ext cx="817" cy="250"/>
            </a:xfrm>
            <a:prstGeom prst="rect">
              <a:avLst/>
            </a:prstGeom>
            <a:noFill/>
            <a:ln w="9525">
              <a:noFill/>
              <a:miter lim="800000"/>
              <a:headEnd/>
              <a:tailEnd/>
            </a:ln>
          </p:spPr>
          <p:txBody>
            <a:bodyPr>
              <a:spAutoFit/>
            </a:bodyPr>
            <a:lstStyle/>
            <a:p>
              <a:pPr>
                <a:spcBef>
                  <a:spcPct val="50000"/>
                </a:spcBef>
              </a:pPr>
              <a:r>
                <a:rPr lang="en-US" sz="1400" dirty="0">
                  <a:solidFill>
                    <a:prstClr val="black"/>
                  </a:solidFill>
                  <a:latin typeface="Tahoma" pitchFamily="34" charset="0"/>
                  <a:ea typeface="+mn-ea"/>
                  <a:cs typeface="+mn-cs"/>
                </a:rPr>
                <a:t>vital signs</a:t>
              </a:r>
            </a:p>
          </p:txBody>
        </p:sp>
        <p:pic>
          <p:nvPicPr>
            <p:cNvPr id="28" name="Picture 45" descr="j0185604">
              <a:extLst>
                <a:ext uri="{FF2B5EF4-FFF2-40B4-BE49-F238E27FC236}">
                  <a16:creationId xmlns:a16="http://schemas.microsoft.com/office/drawing/2014/main" id="{BD993B36-E12E-4EEB-A849-34DFAD7FE383}"/>
                </a:ext>
              </a:extLst>
            </p:cNvPr>
            <p:cNvPicPr>
              <a:picLocks noChangeAspect="1" noChangeArrowheads="1"/>
            </p:cNvPicPr>
            <p:nvPr/>
          </p:nvPicPr>
          <p:blipFill>
            <a:blip r:embed="rId8" cstate="print"/>
            <a:srcRect/>
            <a:stretch>
              <a:fillRect/>
            </a:stretch>
          </p:blipFill>
          <p:spPr bwMode="auto">
            <a:xfrm>
              <a:off x="1227" y="3855"/>
              <a:ext cx="263" cy="264"/>
            </a:xfrm>
            <a:prstGeom prst="rect">
              <a:avLst/>
            </a:prstGeom>
            <a:noFill/>
            <a:ln w="9525">
              <a:noFill/>
              <a:miter lim="800000"/>
              <a:headEnd/>
              <a:tailEnd/>
            </a:ln>
          </p:spPr>
        </p:pic>
      </p:grpSp>
      <p:sp>
        <p:nvSpPr>
          <p:cNvPr id="41" name="Text Box 46">
            <a:extLst>
              <a:ext uri="{FF2B5EF4-FFF2-40B4-BE49-F238E27FC236}">
                <a16:creationId xmlns:a16="http://schemas.microsoft.com/office/drawing/2014/main" id="{BD01F76D-0B80-48DF-A3B3-6A1CF0CB8678}"/>
              </a:ext>
            </a:extLst>
          </p:cNvPr>
          <p:cNvSpPr txBox="1">
            <a:spLocks noGrp="1" noChangeArrowheads="1"/>
          </p:cNvSpPr>
          <p:nvPr>
            <p:ph idx="1"/>
          </p:nvPr>
        </p:nvSpPr>
        <p:spPr bwMode="auto">
          <a:xfrm>
            <a:off x="5562600" y="5562601"/>
            <a:ext cx="3581400" cy="461665"/>
          </a:xfrm>
          <a:prstGeom prst="rect">
            <a:avLst/>
          </a:prstGeom>
          <a:noFill/>
          <a:ln w="9525">
            <a:noFill/>
            <a:miter lim="800000"/>
            <a:headEnd/>
            <a:tailEnd/>
          </a:ln>
        </p:spPr>
        <p:txBody>
          <a:bodyPr wrap="square">
            <a:spAutoFit/>
          </a:bodyPr>
          <a:lstStyle/>
          <a:p>
            <a:pPr marL="0" indent="0" algn="r">
              <a:spcBef>
                <a:spcPct val="50000"/>
              </a:spcBef>
              <a:buNone/>
            </a:pPr>
            <a:r>
              <a:rPr lang="en-US" sz="1200" i="1" dirty="0">
                <a:latin typeface="Tahoma" pitchFamily="34" charset="0"/>
                <a:cs typeface="Tahoma" pitchFamily="34" charset="0"/>
              </a:rPr>
              <a:t>Adapted from JAMIA</a:t>
            </a:r>
            <a:r>
              <a:rPr lang="en-US" sz="1200" dirty="0">
                <a:latin typeface="Tahoma" pitchFamily="34" charset="0"/>
                <a:cs typeface="Tahoma" pitchFamily="34" charset="0"/>
              </a:rPr>
              <a:t> 2009;16:18-24</a:t>
            </a:r>
            <a:br>
              <a:rPr lang="en-US" sz="1200" dirty="0">
                <a:latin typeface="Tahoma" pitchFamily="34" charset="0"/>
                <a:cs typeface="Tahoma" pitchFamily="34" charset="0"/>
              </a:rPr>
            </a:br>
            <a:r>
              <a:rPr lang="en-US" sz="1200" i="1" dirty="0">
                <a:latin typeface="Tahoma" pitchFamily="34" charset="0"/>
                <a:cs typeface="Tahoma" pitchFamily="34" charset="0"/>
              </a:rPr>
              <a:t>Am J Pub Health </a:t>
            </a:r>
            <a:r>
              <a:rPr lang="en-US" sz="1200" dirty="0">
                <a:latin typeface="Tahoma" pitchFamily="34" charset="0"/>
                <a:cs typeface="Tahoma" pitchFamily="34" charset="0"/>
              </a:rPr>
              <a:t>2012;</a:t>
            </a:r>
            <a:r>
              <a:rPr lang="en-US" sz="1200" dirty="0"/>
              <a:t>102:S325–S332</a:t>
            </a:r>
            <a:endParaRPr lang="en-US" sz="1200" dirty="0">
              <a:cs typeface="Tahoma" pitchFamily="34" charset="0"/>
            </a:endParaRPr>
          </a:p>
        </p:txBody>
      </p:sp>
      <p:pic>
        <p:nvPicPr>
          <p:cNvPr id="47" name="Picture 46" descr="A picture containing cup&#10;&#10;Description automatically generated">
            <a:extLst>
              <a:ext uri="{FF2B5EF4-FFF2-40B4-BE49-F238E27FC236}">
                <a16:creationId xmlns:a16="http://schemas.microsoft.com/office/drawing/2014/main" id="{03348F1B-F28D-403E-B920-607375E23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8799" y="1935164"/>
            <a:ext cx="1833561" cy="1833561"/>
          </a:xfrm>
          <a:prstGeom prst="rect">
            <a:avLst/>
          </a:prstGeom>
        </p:spPr>
      </p:pic>
      <p:sp>
        <p:nvSpPr>
          <p:cNvPr id="48" name="TextBox 47">
            <a:extLst>
              <a:ext uri="{FF2B5EF4-FFF2-40B4-BE49-F238E27FC236}">
                <a16:creationId xmlns:a16="http://schemas.microsoft.com/office/drawing/2014/main" id="{600EF96A-900F-4AC1-AC93-3AEA7810B876}"/>
              </a:ext>
            </a:extLst>
          </p:cNvPr>
          <p:cNvSpPr txBox="1"/>
          <p:nvPr/>
        </p:nvSpPr>
        <p:spPr>
          <a:xfrm>
            <a:off x="76200" y="3566970"/>
            <a:ext cx="2063047" cy="1169551"/>
          </a:xfrm>
          <a:prstGeom prst="rect">
            <a:avLst/>
          </a:prstGeom>
          <a:noFill/>
        </p:spPr>
        <p:txBody>
          <a:bodyPr wrap="square" rtlCol="0">
            <a:spAutoFit/>
          </a:bodyPr>
          <a:lstStyle/>
          <a:p>
            <a:r>
              <a:rPr lang="en-US" sz="1400" dirty="0">
                <a:solidFill>
                  <a:prstClr val="black"/>
                </a:solidFill>
                <a:ea typeface="+mn-ea"/>
                <a:cs typeface="+mn-cs"/>
              </a:rPr>
              <a:t>Electronic health records (EHR) include visits to PCPs, specialists, urgent care, EDs, and Hospitals</a:t>
            </a:r>
          </a:p>
        </p:txBody>
      </p:sp>
      <p:sp>
        <p:nvSpPr>
          <p:cNvPr id="50" name="TextBox 49">
            <a:extLst>
              <a:ext uri="{FF2B5EF4-FFF2-40B4-BE49-F238E27FC236}">
                <a16:creationId xmlns:a16="http://schemas.microsoft.com/office/drawing/2014/main" id="{33728F91-E2AF-4CBA-8B88-28061284DAC9}"/>
              </a:ext>
            </a:extLst>
          </p:cNvPr>
          <p:cNvSpPr txBox="1"/>
          <p:nvPr/>
        </p:nvSpPr>
        <p:spPr>
          <a:xfrm>
            <a:off x="6601619" y="3929939"/>
            <a:ext cx="2178050" cy="646331"/>
          </a:xfrm>
          <a:prstGeom prst="rect">
            <a:avLst/>
          </a:prstGeom>
          <a:noFill/>
        </p:spPr>
        <p:txBody>
          <a:bodyPr wrap="square" rtlCol="0">
            <a:spAutoFit/>
          </a:bodyPr>
          <a:lstStyle/>
          <a:p>
            <a:pPr algn="ctr"/>
            <a:r>
              <a:rPr lang="en-US" dirty="0">
                <a:solidFill>
                  <a:prstClr val="black"/>
                </a:solidFill>
                <a:ea typeface="+mn-ea"/>
                <a:cs typeface="+mn-cs"/>
              </a:rPr>
              <a:t>Chronic Disease Epidemiology</a:t>
            </a:r>
          </a:p>
        </p:txBody>
      </p:sp>
    </p:spTree>
    <p:extLst>
      <p:ext uri="{BB962C8B-B14F-4D97-AF65-F5344CB8AC3E}">
        <p14:creationId xmlns:p14="http://schemas.microsoft.com/office/powerpoint/2010/main" val="385615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74605"/>
            <a:ext cx="9144000" cy="476250"/>
          </a:xfrm>
        </p:spPr>
        <p:txBody>
          <a:bodyPr/>
          <a:lstStyle/>
          <a:p>
            <a:pPr algn="ctr"/>
            <a:r>
              <a:rPr lang="en-US" sz="2800" dirty="0" err="1">
                <a:solidFill>
                  <a:schemeClr val="bg1"/>
                </a:solidFill>
              </a:rPr>
              <a:t>RiskScape</a:t>
            </a:r>
            <a:r>
              <a:rPr lang="en-US" sz="3600" dirty="0">
                <a:solidFill>
                  <a:schemeClr val="bg1"/>
                </a:solidFill>
              </a:rPr>
              <a:t> </a:t>
            </a:r>
            <a:r>
              <a:rPr lang="en-US" sz="2800" dirty="0">
                <a:solidFill>
                  <a:schemeClr val="bg1"/>
                </a:solidFill>
              </a:rPr>
              <a:t>Dashboard</a:t>
            </a:r>
          </a:p>
        </p:txBody>
      </p:sp>
      <p:pic>
        <p:nvPicPr>
          <p:cNvPr id="5" name="Picture 4">
            <a:extLst>
              <a:ext uri="{FF2B5EF4-FFF2-40B4-BE49-F238E27FC236}">
                <a16:creationId xmlns:a16="http://schemas.microsoft.com/office/drawing/2014/main" id="{33273009-2DCD-440E-BBD7-9B42454FC3E9}"/>
              </a:ext>
            </a:extLst>
          </p:cNvPr>
          <p:cNvPicPr>
            <a:picLocks noChangeAspect="1"/>
          </p:cNvPicPr>
          <p:nvPr/>
        </p:nvPicPr>
        <p:blipFill rotWithShape="1">
          <a:blip r:embed="rId3">
            <a:extLst>
              <a:ext uri="{28A0092B-C50C-407E-A947-70E740481C1C}">
                <a14:useLocalDpi xmlns:a14="http://schemas.microsoft.com/office/drawing/2010/main" val="0"/>
              </a:ext>
            </a:extLst>
          </a:blip>
          <a:srcRect l="1667" t="4074" r="29999" b="5556"/>
          <a:stretch/>
        </p:blipFill>
        <p:spPr>
          <a:xfrm>
            <a:off x="127686" y="609601"/>
            <a:ext cx="8863914" cy="6140404"/>
          </a:xfrm>
          <a:prstGeom prst="rect">
            <a:avLst/>
          </a:prstGeom>
        </p:spPr>
      </p:pic>
    </p:spTree>
    <p:extLst>
      <p:ext uri="{BB962C8B-B14F-4D97-AF65-F5344CB8AC3E}">
        <p14:creationId xmlns:p14="http://schemas.microsoft.com/office/powerpoint/2010/main" val="34413727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524000"/>
            <a:ext cx="9144000" cy="476250"/>
          </a:xfrm>
        </p:spPr>
        <p:txBody>
          <a:bodyPr/>
          <a:lstStyle/>
          <a:p>
            <a:pPr algn="ctr"/>
            <a:r>
              <a:rPr lang="en-US" sz="3200" dirty="0"/>
              <a:t>Limitations of Survey Data</a:t>
            </a:r>
          </a:p>
        </p:txBody>
      </p:sp>
      <p:sp>
        <p:nvSpPr>
          <p:cNvPr id="7" name="TextBox 6">
            <a:extLst>
              <a:ext uri="{FF2B5EF4-FFF2-40B4-BE49-F238E27FC236}">
                <a16:creationId xmlns:a16="http://schemas.microsoft.com/office/drawing/2014/main" id="{9B11FCB5-4909-4EC3-983A-F6FB81B8D901}"/>
              </a:ext>
            </a:extLst>
          </p:cNvPr>
          <p:cNvSpPr txBox="1"/>
          <p:nvPr/>
        </p:nvSpPr>
        <p:spPr>
          <a:xfrm>
            <a:off x="533400" y="2495550"/>
            <a:ext cx="8305800" cy="256993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County-level only</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Sample size</a:t>
            </a:r>
          </a:p>
          <a:p>
            <a:pPr marL="742950" lvl="1" indent="-285750">
              <a:spcBef>
                <a:spcPts val="600"/>
              </a:spcBef>
              <a:spcAft>
                <a:spcPts val="600"/>
              </a:spcAft>
              <a:buFont typeface="Arial" panose="020B0604020202020204" pitchFamily="34" charset="0"/>
              <a:buChar char="•"/>
            </a:pPr>
            <a:r>
              <a:rPr lang="en-US" dirty="0">
                <a:solidFill>
                  <a:srgbClr val="000000"/>
                </a:solidFill>
                <a:ea typeface="+mn-ea"/>
                <a:cs typeface="+mn-cs"/>
              </a:rPr>
              <a:t>Variability, subgroup comparisons</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Self-report</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Precise data up to 5 years apart</a:t>
            </a:r>
          </a:p>
          <a:p>
            <a:pPr marL="285750" indent="-285750">
              <a:buFont typeface="Arial" panose="020B0604020202020204" pitchFamily="34" charset="0"/>
              <a:buChar char="•"/>
            </a:pPr>
            <a:endParaRPr lang="en-US" dirty="0">
              <a:solidFill>
                <a:srgbClr val="000000"/>
              </a:solidFill>
              <a:ea typeface="+mn-ea"/>
              <a:cs typeface="+mn-cs"/>
            </a:endParaRPr>
          </a:p>
        </p:txBody>
      </p:sp>
    </p:spTree>
    <p:extLst>
      <p:ext uri="{BB962C8B-B14F-4D97-AF65-F5344CB8AC3E}">
        <p14:creationId xmlns:p14="http://schemas.microsoft.com/office/powerpoint/2010/main" val="16094058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447800"/>
            <a:ext cx="9144000" cy="476250"/>
          </a:xfrm>
        </p:spPr>
        <p:txBody>
          <a:bodyPr/>
          <a:lstStyle/>
          <a:p>
            <a:pPr algn="ctr"/>
            <a:r>
              <a:rPr lang="en-US" sz="3200" dirty="0"/>
              <a:t>Why EHR Data?</a:t>
            </a:r>
          </a:p>
        </p:txBody>
      </p:sp>
      <p:sp>
        <p:nvSpPr>
          <p:cNvPr id="7" name="TextBox 6">
            <a:extLst>
              <a:ext uri="{FF2B5EF4-FFF2-40B4-BE49-F238E27FC236}">
                <a16:creationId xmlns:a16="http://schemas.microsoft.com/office/drawing/2014/main" id="{9B11FCB5-4909-4EC3-983A-F6FB81B8D901}"/>
              </a:ext>
            </a:extLst>
          </p:cNvPr>
          <p:cNvSpPr txBox="1"/>
          <p:nvPr/>
        </p:nvSpPr>
        <p:spPr>
          <a:xfrm>
            <a:off x="533400" y="2133600"/>
            <a:ext cx="8305800" cy="429348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Objective, detailed information related to cardiovascular risk</a:t>
            </a:r>
          </a:p>
          <a:p>
            <a:pPr marL="742950" lvl="1" indent="-285750">
              <a:spcBef>
                <a:spcPts val="600"/>
              </a:spcBef>
              <a:spcAft>
                <a:spcPts val="600"/>
              </a:spcAft>
              <a:buFont typeface="Arial" panose="020B0604020202020204" pitchFamily="34" charset="0"/>
              <a:buChar char="•"/>
            </a:pPr>
            <a:r>
              <a:rPr lang="en-US" sz="2000" dirty="0">
                <a:solidFill>
                  <a:srgbClr val="000000"/>
                </a:solidFill>
                <a:ea typeface="+mn-ea"/>
                <a:cs typeface="+mn-cs"/>
              </a:rPr>
              <a:t>Provides clinical measures rather than self-report</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All individuals from participating health systems</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Census tract and zip code</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Monthly updates</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Data difficult to capture in other sources simultaneously (medications, pre-diabetes and HTN, behaviors, payer)</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Unique data only in EHR (not in claims or survey datasets)</a:t>
            </a:r>
          </a:p>
          <a:p>
            <a:pPr marL="285750" indent="-285750">
              <a:spcBef>
                <a:spcPts val="600"/>
              </a:spcBef>
              <a:spcAft>
                <a:spcPts val="600"/>
              </a:spcAft>
              <a:buFont typeface="Arial" panose="020B0604020202020204" pitchFamily="34" charset="0"/>
              <a:buChar char="•"/>
            </a:pPr>
            <a:r>
              <a:rPr lang="en-US" sz="2000" dirty="0">
                <a:solidFill>
                  <a:srgbClr val="000000"/>
                </a:solidFill>
                <a:ea typeface="+mn-ea"/>
                <a:cs typeface="+mn-cs"/>
              </a:rPr>
              <a:t>Captures data for children and adolescents</a:t>
            </a:r>
          </a:p>
          <a:p>
            <a:pPr marL="285750" indent="-285750">
              <a:buFont typeface="Arial" panose="020B0604020202020204" pitchFamily="34" charset="0"/>
              <a:buChar char="•"/>
            </a:pPr>
            <a:endParaRPr lang="en-US" dirty="0">
              <a:solidFill>
                <a:srgbClr val="000000"/>
              </a:solidFill>
              <a:ea typeface="+mn-ea"/>
              <a:cs typeface="+mn-cs"/>
            </a:endParaRPr>
          </a:p>
        </p:txBody>
      </p:sp>
    </p:spTree>
    <p:extLst>
      <p:ext uri="{BB962C8B-B14F-4D97-AF65-F5344CB8AC3E}">
        <p14:creationId xmlns:p14="http://schemas.microsoft.com/office/powerpoint/2010/main" val="29998975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524000"/>
            <a:ext cx="9144000" cy="476250"/>
          </a:xfrm>
        </p:spPr>
        <p:txBody>
          <a:bodyPr/>
          <a:lstStyle/>
          <a:p>
            <a:pPr algn="ctr"/>
            <a:r>
              <a:rPr lang="en-US" sz="3200" dirty="0"/>
              <a:t>EHR Uses for ACHD</a:t>
            </a:r>
          </a:p>
        </p:txBody>
      </p:sp>
      <p:sp>
        <p:nvSpPr>
          <p:cNvPr id="7" name="TextBox 6">
            <a:extLst>
              <a:ext uri="{FF2B5EF4-FFF2-40B4-BE49-F238E27FC236}">
                <a16:creationId xmlns:a16="http://schemas.microsoft.com/office/drawing/2014/main" id="{9B11FCB5-4909-4EC3-983A-F6FB81B8D901}"/>
              </a:ext>
            </a:extLst>
          </p:cNvPr>
          <p:cNvSpPr txBox="1"/>
          <p:nvPr/>
        </p:nvSpPr>
        <p:spPr>
          <a:xfrm>
            <a:off x="419100" y="2286000"/>
            <a:ext cx="8305800" cy="36317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rgbClr val="000000"/>
                </a:solidFill>
                <a:ea typeface="+mn-ea"/>
                <a:cs typeface="+mn-cs"/>
              </a:rPr>
              <a:t>Surveillance</a:t>
            </a:r>
          </a:p>
          <a:p>
            <a:pPr marL="742950" lvl="1" indent="-285750">
              <a:spcAft>
                <a:spcPts val="600"/>
              </a:spcAft>
              <a:buFont typeface="Arial" panose="020B0604020202020204" pitchFamily="34" charset="0"/>
              <a:buChar char="•"/>
            </a:pPr>
            <a:r>
              <a:rPr lang="en-US" sz="2000" dirty="0">
                <a:solidFill>
                  <a:srgbClr val="000000"/>
                </a:solidFill>
                <a:ea typeface="+mn-ea"/>
                <a:cs typeface="+mn-cs"/>
              </a:rPr>
              <a:t>Changes over time overall, by subgroup, location</a:t>
            </a:r>
          </a:p>
          <a:p>
            <a:pPr marL="285750" indent="-285750">
              <a:spcAft>
                <a:spcPts val="600"/>
              </a:spcAft>
              <a:buFont typeface="Arial" panose="020B0604020202020204" pitchFamily="34" charset="0"/>
              <a:buChar char="•"/>
            </a:pPr>
            <a:r>
              <a:rPr lang="en-US" sz="2000" dirty="0">
                <a:solidFill>
                  <a:srgbClr val="000000"/>
                </a:solidFill>
                <a:ea typeface="+mn-ea"/>
                <a:cs typeface="+mn-cs"/>
              </a:rPr>
              <a:t>Inform programming</a:t>
            </a:r>
          </a:p>
          <a:p>
            <a:pPr marL="742950" lvl="1" indent="-285750">
              <a:spcAft>
                <a:spcPts val="600"/>
              </a:spcAft>
              <a:buFont typeface="Arial" panose="020B0604020202020204" pitchFamily="34" charset="0"/>
              <a:buChar char="•"/>
            </a:pPr>
            <a:r>
              <a:rPr lang="en-US" sz="2000" dirty="0">
                <a:solidFill>
                  <a:srgbClr val="000000"/>
                </a:solidFill>
                <a:ea typeface="+mn-ea"/>
                <a:cs typeface="+mn-cs"/>
              </a:rPr>
              <a:t>Which communities and populations have highest burden of risk factors (primary prevention)</a:t>
            </a:r>
          </a:p>
          <a:p>
            <a:pPr marL="742950" lvl="1" indent="-285750">
              <a:spcAft>
                <a:spcPts val="600"/>
              </a:spcAft>
              <a:buFont typeface="Arial" panose="020B0604020202020204" pitchFamily="34" charset="0"/>
              <a:buChar char="•"/>
            </a:pPr>
            <a:r>
              <a:rPr lang="en-US" sz="2000" dirty="0">
                <a:solidFill>
                  <a:srgbClr val="000000"/>
                </a:solidFill>
                <a:ea typeface="+mn-ea"/>
                <a:cs typeface="+mn-cs"/>
              </a:rPr>
              <a:t>Which communities and populations have highest burden of uncontrolled diabetes and HTN (secondary prevention)</a:t>
            </a:r>
          </a:p>
          <a:p>
            <a:pPr marL="285750" indent="-285750">
              <a:spcAft>
                <a:spcPts val="600"/>
              </a:spcAft>
              <a:buFont typeface="Arial" panose="020B0604020202020204" pitchFamily="34" charset="0"/>
              <a:buChar char="•"/>
            </a:pPr>
            <a:r>
              <a:rPr lang="en-US" sz="2000" dirty="0">
                <a:solidFill>
                  <a:srgbClr val="000000"/>
                </a:solidFill>
                <a:ea typeface="+mn-ea"/>
                <a:cs typeface="+mn-cs"/>
              </a:rPr>
              <a:t>Determine associations</a:t>
            </a:r>
          </a:p>
          <a:p>
            <a:pPr marL="742950" lvl="1" indent="-285750">
              <a:spcAft>
                <a:spcPts val="600"/>
              </a:spcAft>
              <a:buFont typeface="Arial" panose="020B0604020202020204" pitchFamily="34" charset="0"/>
              <a:buChar char="•"/>
            </a:pPr>
            <a:r>
              <a:rPr lang="en-US" sz="2000" dirty="0">
                <a:solidFill>
                  <a:srgbClr val="000000"/>
                </a:solidFill>
                <a:ea typeface="+mn-ea"/>
                <a:cs typeface="+mn-cs"/>
              </a:rPr>
              <a:t>What is the relationship between risk factors/prevalence/control status and community factors in Allegheny County?</a:t>
            </a:r>
          </a:p>
        </p:txBody>
      </p:sp>
    </p:spTree>
    <p:extLst>
      <p:ext uri="{BB962C8B-B14F-4D97-AF65-F5344CB8AC3E}">
        <p14:creationId xmlns:p14="http://schemas.microsoft.com/office/powerpoint/2010/main" val="2491367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751918-F34C-4628-AC55-A4C7C8453BAA}"/>
              </a:ext>
            </a:extLst>
          </p:cNvPr>
          <p:cNvSpPr>
            <a:spLocks noGrp="1"/>
          </p:cNvSpPr>
          <p:nvPr>
            <p:ph type="title"/>
          </p:nvPr>
        </p:nvSpPr>
        <p:spPr>
          <a:xfrm>
            <a:off x="1905000" y="179175"/>
            <a:ext cx="5029200" cy="476250"/>
          </a:xfrm>
        </p:spPr>
        <p:txBody>
          <a:bodyPr/>
          <a:lstStyle/>
          <a:p>
            <a:pPr algn="ctr"/>
            <a:r>
              <a:rPr lang="en-US" sz="2400" dirty="0">
                <a:solidFill>
                  <a:schemeClr val="bg1"/>
                </a:solidFill>
              </a:rPr>
              <a:t>Timeline ACHD/</a:t>
            </a:r>
            <a:r>
              <a:rPr lang="en-US" sz="2400" dirty="0" err="1">
                <a:solidFill>
                  <a:schemeClr val="bg1"/>
                </a:solidFill>
              </a:rPr>
              <a:t>ESPNet</a:t>
            </a:r>
            <a:endParaRPr lang="en-US" sz="2000" dirty="0">
              <a:solidFill>
                <a:schemeClr val="bg1"/>
              </a:solidFill>
            </a:endParaRPr>
          </a:p>
        </p:txBody>
      </p:sp>
      <p:graphicFrame>
        <p:nvGraphicFramePr>
          <p:cNvPr id="5" name="Table 4">
            <a:extLst>
              <a:ext uri="{FF2B5EF4-FFF2-40B4-BE49-F238E27FC236}">
                <a16:creationId xmlns:a16="http://schemas.microsoft.com/office/drawing/2014/main" id="{32BC355D-B5E5-483B-9658-E326C8FC8BBD}"/>
              </a:ext>
            </a:extLst>
          </p:cNvPr>
          <p:cNvGraphicFramePr>
            <a:graphicFrameLocks noGrp="1"/>
          </p:cNvGraphicFramePr>
          <p:nvPr>
            <p:extLst>
              <p:ext uri="{D42A27DB-BD31-4B8C-83A1-F6EECF244321}">
                <p14:modId xmlns:p14="http://schemas.microsoft.com/office/powerpoint/2010/main" val="2090491507"/>
              </p:ext>
            </p:extLst>
          </p:nvPr>
        </p:nvGraphicFramePr>
        <p:xfrm>
          <a:off x="271409" y="802982"/>
          <a:ext cx="6322915" cy="5908378"/>
        </p:xfrm>
        <a:graphic>
          <a:graphicData uri="http://schemas.openxmlformats.org/drawingml/2006/table">
            <a:tbl>
              <a:tblPr firstRow="1" firstCol="1" bandRow="1">
                <a:tableStyleId>{5C22544A-7EE6-4342-B048-85BDC9FD1C3A}</a:tableStyleId>
              </a:tblPr>
              <a:tblGrid>
                <a:gridCol w="5235979">
                  <a:extLst>
                    <a:ext uri="{9D8B030D-6E8A-4147-A177-3AD203B41FA5}">
                      <a16:colId xmlns:a16="http://schemas.microsoft.com/office/drawing/2014/main" val="814012800"/>
                    </a:ext>
                  </a:extLst>
                </a:gridCol>
                <a:gridCol w="1086936">
                  <a:extLst>
                    <a:ext uri="{9D8B030D-6E8A-4147-A177-3AD203B41FA5}">
                      <a16:colId xmlns:a16="http://schemas.microsoft.com/office/drawing/2014/main" val="3227631063"/>
                    </a:ext>
                  </a:extLst>
                </a:gridCol>
              </a:tblGrid>
              <a:tr h="394421">
                <a:tc>
                  <a:txBody>
                    <a:bodyPr/>
                    <a:lstStyle/>
                    <a:p>
                      <a:pPr marL="0" marR="0" algn="ctr">
                        <a:spcBef>
                          <a:spcPts val="0"/>
                        </a:spcBef>
                        <a:spcAft>
                          <a:spcPts val="0"/>
                        </a:spcAft>
                      </a:pPr>
                      <a:r>
                        <a:rPr lang="en-US" sz="1600" dirty="0">
                          <a:effectLst/>
                        </a:rPr>
                        <a:t>Milestone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tc>
                  <a:txBody>
                    <a:bodyPr/>
                    <a:lstStyle/>
                    <a:p>
                      <a:pPr marL="0" marR="0" algn="ctr">
                        <a:spcBef>
                          <a:spcPts val="0"/>
                        </a:spcBef>
                        <a:spcAft>
                          <a:spcPts val="0"/>
                        </a:spcAft>
                      </a:pPr>
                      <a:r>
                        <a:rPr lang="en-US" sz="1600">
                          <a:effectLst/>
                        </a:rPr>
                        <a:t>Expected Schedule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1912894273"/>
                  </a:ext>
                </a:extLst>
              </a:tr>
              <a:tr h="430278">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ESP installation and setup process specified for all Clinical Data partners.  BAAs and DUAs completed as required</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30 April,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4268095665"/>
                  </a:ext>
                </a:extLst>
              </a:tr>
              <a:tr h="226724">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Systems tested and ready for installation</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31 May,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13258807"/>
                  </a:ext>
                </a:extLst>
              </a:tr>
              <a:tr h="430278">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ESP installed at AHN and UPMC  ETL running, 2 years of data loaded and nightly updates configured</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30 June,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427642785"/>
                  </a:ext>
                </a:extLst>
              </a:tr>
              <a:tr h="430278">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All disease detection algorithms installed at AHN  and UPMC and configured, Hypertension and Diabetes disease conditions validated</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31 July,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296812193"/>
                  </a:ext>
                </a:extLst>
              </a:tr>
              <a:tr h="215139">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Release PMN system for investigational use.</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31 Aug,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3198599939"/>
                  </a:ext>
                </a:extLst>
              </a:tr>
              <a:tr h="215139">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Release </a:t>
                      </a:r>
                      <a:r>
                        <a:rPr lang="en-US" sz="1600" b="0" dirty="0" err="1">
                          <a:effectLst/>
                          <a:latin typeface="Calibri" panose="020F0502020204030204" pitchFamily="34" charset="0"/>
                          <a:cs typeface="Calibri" panose="020F0502020204030204" pitchFamily="34" charset="0"/>
                        </a:rPr>
                        <a:t>RiskScape</a:t>
                      </a:r>
                      <a:r>
                        <a:rPr lang="en-US" sz="1600" b="0" dirty="0">
                          <a:effectLst/>
                          <a:latin typeface="Calibri" panose="020F0502020204030204" pitchFamily="34" charset="0"/>
                          <a:cs typeface="Calibri" panose="020F0502020204030204" pitchFamily="34" charset="0"/>
                        </a:rPr>
                        <a:t> system for investigational use.</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31 Aug,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4231746457"/>
                  </a:ext>
                </a:extLst>
              </a:tr>
              <a:tr h="300058">
                <a:tc>
                  <a:txBody>
                    <a:bodyPr/>
                    <a:lstStyle/>
                    <a:p>
                      <a:pPr marL="0" marR="0">
                        <a:spcBef>
                          <a:spcPts val="0"/>
                        </a:spcBef>
                        <a:spcAft>
                          <a:spcPts val="0"/>
                        </a:spcAft>
                      </a:pPr>
                      <a:r>
                        <a:rPr lang="en-US" sz="1600" b="0" dirty="0">
                          <a:effectLst/>
                          <a:latin typeface="Calibri" panose="020F0502020204030204" pitchFamily="34" charset="0"/>
                          <a:cs typeface="Calibri" panose="020F0502020204030204" pitchFamily="34" charset="0"/>
                        </a:rPr>
                        <a:t>Provide support and training until end of contract period</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rPr>
                        <a:t>30 Sept, 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tc>
                <a:extLst>
                  <a:ext uri="{0D108BD9-81ED-4DB2-BD59-A6C34878D82A}">
                    <a16:rowId xmlns:a16="http://schemas.microsoft.com/office/drawing/2014/main" val="1491093358"/>
                  </a:ext>
                </a:extLst>
              </a:tr>
              <a:tr h="300058">
                <a:tc>
                  <a:txBody>
                    <a:bodyPr/>
                    <a:lstStyle/>
                    <a:p>
                      <a:pPr marL="0" marR="0">
                        <a:spcBef>
                          <a:spcPts val="0"/>
                        </a:spcBef>
                        <a:spcAft>
                          <a:spcPts val="0"/>
                        </a:spcAft>
                      </a:pPr>
                      <a:r>
                        <a:rPr lang="en-US" sz="1600" b="0" dirty="0">
                          <a:latin typeface="Calibri" panose="020F0502020204030204" pitchFamily="34" charset="0"/>
                          <a:cs typeface="Calibri" panose="020F0502020204030204" pitchFamily="34" charset="0"/>
                        </a:rPr>
                        <a:t>Begin data validation </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 Jan 2020</a:t>
                      </a:r>
                    </a:p>
                  </a:txBody>
                  <a:tcPr marL="60435" marR="60435" marT="0" marB="0"/>
                </a:tc>
                <a:extLst>
                  <a:ext uri="{0D108BD9-81ED-4DB2-BD59-A6C34878D82A}">
                    <a16:rowId xmlns:a16="http://schemas.microsoft.com/office/drawing/2014/main" val="887079240"/>
                  </a:ext>
                </a:extLst>
              </a:tr>
              <a:tr h="300058">
                <a:tc>
                  <a:txBody>
                    <a:bodyPr/>
                    <a:lstStyle/>
                    <a:p>
                      <a:pPr marL="0" marR="0">
                        <a:spcBef>
                          <a:spcPts val="0"/>
                        </a:spcBef>
                        <a:spcAft>
                          <a:spcPts val="0"/>
                        </a:spcAft>
                      </a:pPr>
                      <a:r>
                        <a:rPr lang="en-US" sz="1600" b="0" dirty="0">
                          <a:latin typeface="Calibri" panose="020F0502020204030204" pitchFamily="34" charset="0"/>
                          <a:cs typeface="Calibri" panose="020F0502020204030204" pitchFamily="34" charset="0"/>
                        </a:rPr>
                        <a:t>Assessing concordance of definitions for HTN and DM2 using medical records</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marL="60435" marR="60435"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 Apr 2020</a:t>
                      </a:r>
                    </a:p>
                  </a:txBody>
                  <a:tcPr marL="60435" marR="60435" marT="0" marB="0"/>
                </a:tc>
                <a:extLst>
                  <a:ext uri="{0D108BD9-81ED-4DB2-BD59-A6C34878D82A}">
                    <a16:rowId xmlns:a16="http://schemas.microsoft.com/office/drawing/2014/main" val="2796048106"/>
                  </a:ext>
                </a:extLst>
              </a:tr>
              <a:tr h="430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Calibri" panose="020F0502020204030204" pitchFamily="34" charset="0"/>
                          <a:ea typeface="Calibri" panose="020F0502020204030204" pitchFamily="34" charset="0"/>
                          <a:cs typeface="Calibri" panose="020F0502020204030204" pitchFamily="34" charset="0"/>
                        </a:rPr>
                        <a:t>Results indicate 100% concordance for HTN and </a:t>
                      </a:r>
                      <a:r>
                        <a:rPr lang="en-US" sz="1600" b="0" dirty="0">
                          <a:latin typeface="Calibri" panose="020F0502020204030204" pitchFamily="34" charset="0"/>
                          <a:cs typeface="Calibri" panose="020F0502020204030204" pitchFamily="34" charset="0"/>
                        </a:rPr>
                        <a:t>sensitivity and specificity for DM2 = 92%, 99% respectively</a:t>
                      </a:r>
                    </a:p>
                  </a:txBody>
                  <a:tcPr marL="60435" marR="60435"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 May 2020</a:t>
                      </a:r>
                    </a:p>
                  </a:txBody>
                  <a:tcPr marL="60435" marR="60435" marT="0" marB="0"/>
                </a:tc>
                <a:extLst>
                  <a:ext uri="{0D108BD9-81ED-4DB2-BD59-A6C34878D82A}">
                    <a16:rowId xmlns:a16="http://schemas.microsoft.com/office/drawing/2014/main" val="499112795"/>
                  </a:ext>
                </a:extLst>
              </a:tr>
              <a:tr h="300058">
                <a:tc>
                  <a:txBody>
                    <a:bodyPr/>
                    <a:lstStyle/>
                    <a:p>
                      <a:pPr marL="0" marR="0">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Introduction to NACDD/MENDS</a:t>
                      </a:r>
                    </a:p>
                  </a:txBody>
                  <a:tcPr marL="60435" marR="60435"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 Jun 20</a:t>
                      </a:r>
                    </a:p>
                  </a:txBody>
                  <a:tcPr marL="60435" marR="60435" marT="0" marB="0"/>
                </a:tc>
                <a:extLst>
                  <a:ext uri="{0D108BD9-81ED-4DB2-BD59-A6C34878D82A}">
                    <a16:rowId xmlns:a16="http://schemas.microsoft.com/office/drawing/2014/main" val="1059231383"/>
                  </a:ext>
                </a:extLst>
              </a:tr>
            </a:tbl>
          </a:graphicData>
        </a:graphic>
      </p:graphicFrame>
      <p:sp>
        <p:nvSpPr>
          <p:cNvPr id="6" name="Arrow: Right 5">
            <a:extLst>
              <a:ext uri="{FF2B5EF4-FFF2-40B4-BE49-F238E27FC236}">
                <a16:creationId xmlns:a16="http://schemas.microsoft.com/office/drawing/2014/main" id="{4F3949E6-FA01-46D3-9833-4EF0DD35F7EC}"/>
              </a:ext>
            </a:extLst>
          </p:cNvPr>
          <p:cNvSpPr/>
          <p:nvPr/>
        </p:nvSpPr>
        <p:spPr>
          <a:xfrm rot="11659105">
            <a:off x="6574168" y="1122007"/>
            <a:ext cx="2464480" cy="99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 name="TextBox 6">
            <a:extLst>
              <a:ext uri="{FF2B5EF4-FFF2-40B4-BE49-F238E27FC236}">
                <a16:creationId xmlns:a16="http://schemas.microsoft.com/office/drawing/2014/main" id="{88A739CE-B781-4FC5-9AC8-F863D8AA40DE}"/>
              </a:ext>
            </a:extLst>
          </p:cNvPr>
          <p:cNvSpPr txBox="1"/>
          <p:nvPr/>
        </p:nvSpPr>
        <p:spPr>
          <a:xfrm rot="866526">
            <a:off x="6729697" y="1361906"/>
            <a:ext cx="2546325" cy="577081"/>
          </a:xfrm>
          <a:prstGeom prst="rect">
            <a:avLst/>
          </a:prstGeom>
          <a:noFill/>
        </p:spPr>
        <p:txBody>
          <a:bodyPr wrap="square" rtlCol="0">
            <a:spAutoFit/>
          </a:bodyPr>
          <a:lstStyle/>
          <a:p>
            <a:r>
              <a:rPr lang="en-US" sz="1050" dirty="0">
                <a:solidFill>
                  <a:prstClr val="white"/>
                </a:solidFill>
                <a:ea typeface="+mn-ea"/>
                <a:cs typeface="+mn-cs"/>
              </a:rPr>
              <a:t>February 2019 held calls with health systems to gain agreement to participate</a:t>
            </a:r>
          </a:p>
        </p:txBody>
      </p:sp>
      <p:sp>
        <p:nvSpPr>
          <p:cNvPr id="8" name="Arrow: Right 7">
            <a:extLst>
              <a:ext uri="{FF2B5EF4-FFF2-40B4-BE49-F238E27FC236}">
                <a16:creationId xmlns:a16="http://schemas.microsoft.com/office/drawing/2014/main" id="{013653C4-F633-451D-B023-13B3CAA7BFE2}"/>
              </a:ext>
            </a:extLst>
          </p:cNvPr>
          <p:cNvSpPr/>
          <p:nvPr/>
        </p:nvSpPr>
        <p:spPr>
          <a:xfrm rot="11659105">
            <a:off x="6610270" y="4986040"/>
            <a:ext cx="2464480" cy="699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9" name="TextBox 8">
            <a:extLst>
              <a:ext uri="{FF2B5EF4-FFF2-40B4-BE49-F238E27FC236}">
                <a16:creationId xmlns:a16="http://schemas.microsoft.com/office/drawing/2014/main" id="{6C10B267-CB38-40F3-873D-FF523236554B}"/>
              </a:ext>
            </a:extLst>
          </p:cNvPr>
          <p:cNvSpPr txBox="1"/>
          <p:nvPr/>
        </p:nvSpPr>
        <p:spPr>
          <a:xfrm rot="866526">
            <a:off x="6687789" y="5229499"/>
            <a:ext cx="2546325" cy="261610"/>
          </a:xfrm>
          <a:prstGeom prst="rect">
            <a:avLst/>
          </a:prstGeom>
          <a:noFill/>
        </p:spPr>
        <p:txBody>
          <a:bodyPr wrap="square" rtlCol="0">
            <a:spAutoFit/>
          </a:bodyPr>
          <a:lstStyle/>
          <a:p>
            <a:r>
              <a:rPr lang="en-US" sz="1100" dirty="0">
                <a:solidFill>
                  <a:prstClr val="white"/>
                </a:solidFill>
                <a:ea typeface="+mn-ea"/>
                <a:cs typeface="+mn-cs"/>
              </a:rPr>
              <a:t>9/30/19 Interface up and operational </a:t>
            </a:r>
          </a:p>
        </p:txBody>
      </p:sp>
    </p:spTree>
    <p:extLst>
      <p:ext uri="{BB962C8B-B14F-4D97-AF65-F5344CB8AC3E}">
        <p14:creationId xmlns:p14="http://schemas.microsoft.com/office/powerpoint/2010/main" val="17791022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3429000" y="2438400"/>
            <a:ext cx="2286000" cy="476250"/>
          </a:xfrm>
        </p:spPr>
        <p:txBody>
          <a:bodyPr/>
          <a:lstStyle/>
          <a:p>
            <a:pPr algn="ctr"/>
            <a:r>
              <a:rPr lang="en-US" sz="3600" dirty="0"/>
              <a:t>Results</a:t>
            </a:r>
          </a:p>
        </p:txBody>
      </p:sp>
      <p:sp>
        <p:nvSpPr>
          <p:cNvPr id="4" name="Title 3">
            <a:extLst>
              <a:ext uri="{FF2B5EF4-FFF2-40B4-BE49-F238E27FC236}">
                <a16:creationId xmlns:a16="http://schemas.microsoft.com/office/drawing/2014/main" id="{5487CF74-7C44-4DFA-9CA4-3F203903477B}"/>
              </a:ext>
            </a:extLst>
          </p:cNvPr>
          <p:cNvSpPr txBox="1">
            <a:spLocks/>
          </p:cNvSpPr>
          <p:nvPr/>
        </p:nvSpPr>
        <p:spPr>
          <a:xfrm>
            <a:off x="1066800" y="3429000"/>
            <a:ext cx="6934200" cy="47625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000" b="1">
                <a:solidFill>
                  <a:srgbClr val="003366"/>
                </a:solidFill>
                <a:latin typeface="Trebuchet MS"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spcAft>
                <a:spcPts val="600"/>
              </a:spcAft>
              <a:buFont typeface="Arial" panose="020B0604020202020204" pitchFamily="34" charset="0"/>
              <a:buChar char="•"/>
            </a:pPr>
            <a:r>
              <a:rPr lang="en-US" sz="2800" b="0" kern="0" dirty="0"/>
              <a:t>Surveillance using </a:t>
            </a:r>
            <a:r>
              <a:rPr lang="en-US" sz="2800" b="0" kern="0" dirty="0" err="1"/>
              <a:t>RiskScape</a:t>
            </a:r>
            <a:endParaRPr lang="en-US" sz="2800" b="0" kern="0" dirty="0"/>
          </a:p>
          <a:p>
            <a:pPr marL="571500" indent="-571500">
              <a:spcAft>
                <a:spcPts val="600"/>
              </a:spcAft>
              <a:buFont typeface="Arial" panose="020B0604020202020204" pitchFamily="34" charset="0"/>
              <a:buChar char="•"/>
            </a:pPr>
            <a:r>
              <a:rPr lang="en-US" sz="2800" b="0" kern="0" dirty="0"/>
              <a:t>Diabetes and HTN Queries</a:t>
            </a:r>
          </a:p>
        </p:txBody>
      </p:sp>
    </p:spTree>
    <p:extLst>
      <p:ext uri="{BB962C8B-B14F-4D97-AF65-F5344CB8AC3E}">
        <p14:creationId xmlns:p14="http://schemas.microsoft.com/office/powerpoint/2010/main" val="35106675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524000"/>
            <a:ext cx="9144000" cy="476250"/>
          </a:xfrm>
        </p:spPr>
        <p:txBody>
          <a:bodyPr/>
          <a:lstStyle/>
          <a:p>
            <a:pPr algn="ctr"/>
            <a:r>
              <a:rPr lang="en-US" sz="3600" dirty="0" err="1"/>
              <a:t>RiskScape</a:t>
            </a:r>
            <a:r>
              <a:rPr lang="en-US" sz="3600" dirty="0"/>
              <a:t> for Surveillance</a:t>
            </a:r>
          </a:p>
        </p:txBody>
      </p:sp>
      <p:sp>
        <p:nvSpPr>
          <p:cNvPr id="7" name="TextBox 6">
            <a:extLst>
              <a:ext uri="{FF2B5EF4-FFF2-40B4-BE49-F238E27FC236}">
                <a16:creationId xmlns:a16="http://schemas.microsoft.com/office/drawing/2014/main" id="{9B11FCB5-4909-4EC3-983A-F6FB81B8D901}"/>
              </a:ext>
            </a:extLst>
          </p:cNvPr>
          <p:cNvSpPr txBox="1"/>
          <p:nvPr/>
        </p:nvSpPr>
        <p:spPr>
          <a:xfrm>
            <a:off x="419100" y="2209801"/>
            <a:ext cx="8305800" cy="32470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rgbClr val="000000"/>
                </a:solidFill>
                <a:ea typeface="+mn-ea"/>
                <a:cs typeface="+mn-cs"/>
              </a:rPr>
              <a:t>Visualizes HTN and diabetes by geography, race, age, gender, payer</a:t>
            </a:r>
          </a:p>
          <a:p>
            <a:pPr marL="285750" indent="-285750">
              <a:spcAft>
                <a:spcPts val="600"/>
              </a:spcAft>
              <a:buFont typeface="Arial" panose="020B0604020202020204" pitchFamily="34" charset="0"/>
              <a:buChar char="•"/>
            </a:pPr>
            <a:r>
              <a:rPr lang="en-US" sz="2000" dirty="0">
                <a:solidFill>
                  <a:srgbClr val="000000"/>
                </a:solidFill>
                <a:ea typeface="+mn-ea"/>
                <a:cs typeface="+mn-cs"/>
              </a:rPr>
              <a:t>Many inclusion criteria – d</a:t>
            </a:r>
            <a:r>
              <a:rPr lang="en-US" dirty="0">
                <a:solidFill>
                  <a:srgbClr val="000000"/>
                </a:solidFill>
                <a:ea typeface="+mn-ea"/>
                <a:cs typeface="+mn-cs"/>
              </a:rPr>
              <a:t>emographic, comorbidities, labs, BP, Rx</a:t>
            </a:r>
          </a:p>
          <a:p>
            <a:pPr marL="742950" lvl="1" indent="-285750">
              <a:spcAft>
                <a:spcPts val="600"/>
              </a:spcAft>
              <a:buFont typeface="Arial" panose="020B0604020202020204" pitchFamily="34" charset="0"/>
              <a:buChar char="•"/>
            </a:pPr>
            <a:r>
              <a:rPr lang="en-US" dirty="0">
                <a:solidFill>
                  <a:srgbClr val="000000"/>
                </a:solidFill>
                <a:ea typeface="+mn-ea"/>
                <a:cs typeface="+mn-cs"/>
              </a:rPr>
              <a:t>E.g. smoking, pregnancy, BMI, LDL, A1C, triglycerides, insulin, Metformin</a:t>
            </a:r>
          </a:p>
          <a:p>
            <a:pPr marL="285750" indent="-285750">
              <a:spcAft>
                <a:spcPts val="600"/>
              </a:spcAft>
              <a:buFont typeface="Arial" panose="020B0604020202020204" pitchFamily="34" charset="0"/>
              <a:buChar char="•"/>
            </a:pPr>
            <a:r>
              <a:rPr lang="en-US" sz="2000" dirty="0">
                <a:solidFill>
                  <a:srgbClr val="000000"/>
                </a:solidFill>
                <a:ea typeface="+mn-ea"/>
                <a:cs typeface="+mn-cs"/>
              </a:rPr>
              <a:t>Can modify definition of encounters – who we want to capture</a:t>
            </a:r>
          </a:p>
          <a:p>
            <a:pPr marL="742950" lvl="1" indent="-285750">
              <a:spcAft>
                <a:spcPts val="600"/>
              </a:spcAft>
              <a:buFont typeface="Arial" panose="020B0604020202020204" pitchFamily="34" charset="0"/>
              <a:buChar char="•"/>
            </a:pPr>
            <a:r>
              <a:rPr lang="en-US" dirty="0">
                <a:solidFill>
                  <a:srgbClr val="000000"/>
                </a:solidFill>
                <a:ea typeface="+mn-ea"/>
                <a:cs typeface="+mn-cs"/>
              </a:rPr>
              <a:t>≥ 1 in the past 1 or 2 years</a:t>
            </a:r>
          </a:p>
          <a:p>
            <a:pPr marL="742950" lvl="1" indent="-285750">
              <a:spcAft>
                <a:spcPts val="600"/>
              </a:spcAft>
              <a:buFont typeface="Arial" panose="020B0604020202020204" pitchFamily="34" charset="0"/>
              <a:buChar char="•"/>
            </a:pPr>
            <a:r>
              <a:rPr lang="en-US" dirty="0">
                <a:solidFill>
                  <a:srgbClr val="000000"/>
                </a:solidFill>
                <a:ea typeface="+mn-ea"/>
                <a:cs typeface="+mn-cs"/>
              </a:rPr>
              <a:t>≥ 2 in the past 1 or 2 years</a:t>
            </a:r>
          </a:p>
          <a:p>
            <a:pPr marL="285750" indent="-285750">
              <a:spcAft>
                <a:spcPts val="600"/>
              </a:spcAft>
              <a:buFont typeface="Arial" panose="020B0604020202020204" pitchFamily="34" charset="0"/>
              <a:buChar char="•"/>
            </a:pPr>
            <a:r>
              <a:rPr lang="en-US" sz="2000" dirty="0">
                <a:solidFill>
                  <a:srgbClr val="000000"/>
                </a:solidFill>
                <a:ea typeface="+mn-ea"/>
                <a:cs typeface="+mn-cs"/>
              </a:rPr>
              <a:t>Trends over time</a:t>
            </a:r>
          </a:p>
          <a:p>
            <a:pPr marL="742950" lvl="1" indent="-285750">
              <a:spcAft>
                <a:spcPts val="600"/>
              </a:spcAft>
              <a:buFont typeface="Arial" panose="020B0604020202020204" pitchFamily="34" charset="0"/>
              <a:buChar char="•"/>
            </a:pPr>
            <a:r>
              <a:rPr lang="en-US" dirty="0">
                <a:solidFill>
                  <a:srgbClr val="000000"/>
                </a:solidFill>
                <a:ea typeface="+mn-ea"/>
                <a:cs typeface="+mn-cs"/>
              </a:rPr>
              <a:t>Data updated monthly</a:t>
            </a:r>
          </a:p>
        </p:txBody>
      </p:sp>
    </p:spTree>
    <p:extLst>
      <p:ext uri="{BB962C8B-B14F-4D97-AF65-F5344CB8AC3E}">
        <p14:creationId xmlns:p14="http://schemas.microsoft.com/office/powerpoint/2010/main" val="17391122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3</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Welcome and Introductions</a:t>
            </a:r>
          </a:p>
        </p:txBody>
      </p:sp>
      <p:sp>
        <p:nvSpPr>
          <p:cNvPr id="7" name="Title 1"/>
          <p:cNvSpPr txBox="1">
            <a:spLocks/>
          </p:cNvSpPr>
          <p:nvPr/>
        </p:nvSpPr>
        <p:spPr bwMode="auto">
          <a:xfrm>
            <a:off x="5334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algn="ctr" fontAlgn="auto">
              <a:spcBef>
                <a:spcPts val="600"/>
              </a:spcBef>
              <a:spcAft>
                <a:spcPts val="600"/>
              </a:spcAft>
            </a:pPr>
            <a:endParaRPr lang="en-US" sz="2800" b="1"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b="1" dirty="0">
                <a:solidFill>
                  <a:prstClr val="black"/>
                </a:solidFill>
                <a:latin typeface="+mn-lt"/>
                <a:ea typeface="Verdana" panose="020B0604030504040204" pitchFamily="34" charset="0"/>
                <a:cs typeface="Verdana" panose="020B0604030504040204" pitchFamily="34" charset="0"/>
              </a:rPr>
              <a:t>David F. Simon, JD</a:t>
            </a: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Consumer Representative</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and</a:t>
            </a:r>
            <a:endParaRPr lang="en-US" sz="2800"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PA eHealth Advisory Board Chair</a:t>
            </a:r>
          </a:p>
          <a:p>
            <a:pPr marL="0" lvl="1" algn="ctr" fontAlgn="auto">
              <a:spcBef>
                <a:spcPts val="600"/>
              </a:spcBef>
              <a:spcAft>
                <a:spcPts val="600"/>
              </a:spcAft>
            </a:pPr>
            <a:endParaRPr lang="en-US" sz="2800" dirty="0">
              <a:solidFill>
                <a:prstClr val="black"/>
              </a:solidFill>
              <a:latin typeface="+mn-lt"/>
              <a:ea typeface="Verdana" panose="020B0604030504040204" pitchFamily="34" charset="0"/>
              <a:cs typeface="Verdana" panose="020B0604030504040204"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395310476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76200"/>
            <a:ext cx="9144000" cy="476250"/>
          </a:xfrm>
        </p:spPr>
        <p:txBody>
          <a:bodyPr/>
          <a:lstStyle/>
          <a:p>
            <a:pPr algn="ctr"/>
            <a:r>
              <a:rPr lang="en-US" sz="3600" dirty="0">
                <a:solidFill>
                  <a:schemeClr val="bg1"/>
                </a:solidFill>
              </a:rPr>
              <a:t>Definitions</a:t>
            </a:r>
          </a:p>
        </p:txBody>
      </p:sp>
      <p:graphicFrame>
        <p:nvGraphicFramePr>
          <p:cNvPr id="2" name="Table 1">
            <a:extLst>
              <a:ext uri="{FF2B5EF4-FFF2-40B4-BE49-F238E27FC236}">
                <a16:creationId xmlns:a16="http://schemas.microsoft.com/office/drawing/2014/main" id="{E3D03667-9EDD-445E-8525-42C039CFE8FF}"/>
              </a:ext>
            </a:extLst>
          </p:cNvPr>
          <p:cNvGraphicFramePr>
            <a:graphicFrameLocks noGrp="1"/>
          </p:cNvGraphicFramePr>
          <p:nvPr/>
        </p:nvGraphicFramePr>
        <p:xfrm>
          <a:off x="533400" y="1524001"/>
          <a:ext cx="8153400" cy="4136121"/>
        </p:xfrm>
        <a:graphic>
          <a:graphicData uri="http://schemas.openxmlformats.org/drawingml/2006/table">
            <a:tbl>
              <a:tblPr firstRow="1" bandRow="1">
                <a:tableStyleId>{93296810-A885-4BE3-A3E7-6D5BEEA58F35}</a:tableStyleId>
              </a:tblPr>
              <a:tblGrid>
                <a:gridCol w="1881554">
                  <a:extLst>
                    <a:ext uri="{9D8B030D-6E8A-4147-A177-3AD203B41FA5}">
                      <a16:colId xmlns:a16="http://schemas.microsoft.com/office/drawing/2014/main" val="2953236939"/>
                    </a:ext>
                  </a:extLst>
                </a:gridCol>
                <a:gridCol w="6271846">
                  <a:extLst>
                    <a:ext uri="{9D8B030D-6E8A-4147-A177-3AD203B41FA5}">
                      <a16:colId xmlns:a16="http://schemas.microsoft.com/office/drawing/2014/main" val="2802533090"/>
                    </a:ext>
                  </a:extLst>
                </a:gridCol>
              </a:tblGrid>
              <a:tr h="387081">
                <a:tc>
                  <a:txBody>
                    <a:bodyPr/>
                    <a:lstStyle/>
                    <a:p>
                      <a:r>
                        <a:rPr lang="en-US" dirty="0"/>
                        <a:t>Condition</a:t>
                      </a:r>
                    </a:p>
                  </a:txBody>
                  <a:tcPr/>
                </a:tc>
                <a:tc>
                  <a:txBody>
                    <a:bodyPr/>
                    <a:lstStyle/>
                    <a:p>
                      <a:r>
                        <a:rPr lang="en-US" dirty="0"/>
                        <a:t>Criteria</a:t>
                      </a:r>
                    </a:p>
                  </a:txBody>
                  <a:tcPr/>
                </a:tc>
                <a:extLst>
                  <a:ext uri="{0D108BD9-81ED-4DB2-BD59-A6C34878D82A}">
                    <a16:rowId xmlns:a16="http://schemas.microsoft.com/office/drawing/2014/main" val="2706982671"/>
                  </a:ext>
                </a:extLst>
              </a:tr>
              <a:tr h="1877079">
                <a:tc>
                  <a:txBody>
                    <a:bodyPr/>
                    <a:lstStyle/>
                    <a:p>
                      <a:r>
                        <a:rPr lang="en-US" sz="1800" dirty="0"/>
                        <a:t>Type 2 Diabetes</a:t>
                      </a:r>
                    </a:p>
                  </a:txBody>
                  <a:tcPr/>
                </a:tc>
                <a:tc>
                  <a:txBody>
                    <a:bodyPr/>
                    <a:lstStyle/>
                    <a:p>
                      <a:r>
                        <a:rPr lang="en-US" sz="1800" dirty="0"/>
                        <a:t>At least one of following:</a:t>
                      </a:r>
                    </a:p>
                    <a:p>
                      <a:pPr marL="285750" indent="-285750">
                        <a:buFont typeface="Arial" panose="020B0604020202020204" pitchFamily="34" charset="0"/>
                        <a:buChar char="•"/>
                      </a:pPr>
                      <a:r>
                        <a:rPr lang="en-US" sz="1800" dirty="0"/>
                        <a:t>HbA1c &gt; 6.5%</a:t>
                      </a:r>
                    </a:p>
                    <a:p>
                      <a:pPr marL="285750" indent="-285750">
                        <a:buFont typeface="Arial" panose="020B0604020202020204" pitchFamily="34" charset="0"/>
                        <a:buChar char="•"/>
                      </a:pPr>
                      <a:r>
                        <a:rPr lang="en-US" sz="1800" dirty="0"/>
                        <a:t>Fasting glucose &gt; 126 mg/dL</a:t>
                      </a:r>
                    </a:p>
                    <a:p>
                      <a:pPr marL="285750" indent="-285750">
                        <a:buFont typeface="Arial" panose="020B0604020202020204" pitchFamily="34" charset="0"/>
                        <a:buChar char="•"/>
                      </a:pPr>
                      <a:r>
                        <a:rPr lang="en-US" sz="1800" dirty="0"/>
                        <a:t>Prescription for insulin outside pregnancy or other diabetes medication</a:t>
                      </a:r>
                    </a:p>
                    <a:p>
                      <a:pPr marL="285750" indent="-285750">
                        <a:buFont typeface="Arial" panose="020B0604020202020204" pitchFamily="34" charset="0"/>
                        <a:buChar char="•"/>
                      </a:pPr>
                      <a:r>
                        <a:rPr lang="en-US" sz="1800" dirty="0"/>
                        <a:t>Diagnosis code(s) on two or more encounters</a:t>
                      </a:r>
                    </a:p>
                    <a:p>
                      <a:pPr marL="285750" indent="-285750">
                        <a:buFont typeface="Arial" panose="020B0604020202020204" pitchFamily="34" charset="0"/>
                        <a:buChar char="•"/>
                      </a:pPr>
                      <a:r>
                        <a:rPr lang="en-US" sz="1800" dirty="0"/>
                        <a:t>Does not meet criteria for T1DM</a:t>
                      </a:r>
                    </a:p>
                  </a:txBody>
                  <a:tcPr/>
                </a:tc>
                <a:extLst>
                  <a:ext uri="{0D108BD9-81ED-4DB2-BD59-A6C34878D82A}">
                    <a16:rowId xmlns:a16="http://schemas.microsoft.com/office/drawing/2014/main" val="1077498028"/>
                  </a:ext>
                </a:extLst>
              </a:tr>
              <a:tr h="1368040">
                <a:tc>
                  <a:txBody>
                    <a:bodyPr/>
                    <a:lstStyle/>
                    <a:p>
                      <a:r>
                        <a:rPr lang="en-US" sz="1800" dirty="0"/>
                        <a:t>Hypertension</a:t>
                      </a:r>
                    </a:p>
                  </a:txBody>
                  <a:tcPr/>
                </a:tc>
                <a:tc>
                  <a:txBody>
                    <a:bodyPr/>
                    <a:lstStyle/>
                    <a:p>
                      <a:r>
                        <a:rPr lang="en-US" sz="1800" dirty="0"/>
                        <a:t>Either one of following:</a:t>
                      </a:r>
                    </a:p>
                    <a:p>
                      <a:pPr marL="285750" indent="-285750">
                        <a:buFont typeface="Arial" panose="020B0604020202020204" pitchFamily="34" charset="0"/>
                        <a:buChar char="•"/>
                      </a:pPr>
                      <a:r>
                        <a:rPr lang="en-US" sz="1800" dirty="0"/>
                        <a:t>SBP ≥ 140 or DBP ≥ 90 or both on 2 or more occasions within a one year period</a:t>
                      </a:r>
                    </a:p>
                    <a:p>
                      <a:pPr marL="285750" indent="-285750">
                        <a:buFont typeface="Arial" panose="020B0604020202020204" pitchFamily="34" charset="0"/>
                        <a:buChar char="•"/>
                      </a:pPr>
                      <a:r>
                        <a:rPr lang="en-US" sz="1800" dirty="0"/>
                        <a:t>Diagnosis code for HTN and prescription for at least 1 antihypertensive medication within 1 year of diagnosis code</a:t>
                      </a:r>
                    </a:p>
                  </a:txBody>
                  <a:tcPr/>
                </a:tc>
                <a:extLst>
                  <a:ext uri="{0D108BD9-81ED-4DB2-BD59-A6C34878D82A}">
                    <a16:rowId xmlns:a16="http://schemas.microsoft.com/office/drawing/2014/main" val="3242014881"/>
                  </a:ext>
                </a:extLst>
              </a:tr>
            </a:tbl>
          </a:graphicData>
        </a:graphic>
      </p:graphicFrame>
    </p:spTree>
    <p:extLst>
      <p:ext uri="{BB962C8B-B14F-4D97-AF65-F5344CB8AC3E}">
        <p14:creationId xmlns:p14="http://schemas.microsoft.com/office/powerpoint/2010/main" val="21738667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11130" y="604319"/>
            <a:ext cx="9144000" cy="476250"/>
          </a:xfrm>
        </p:spPr>
        <p:txBody>
          <a:bodyPr/>
          <a:lstStyle/>
          <a:p>
            <a:pPr algn="ctr"/>
            <a:r>
              <a:rPr lang="en-US" sz="3200" dirty="0"/>
              <a:t>Hypertension – Medicaid Recipients</a:t>
            </a:r>
          </a:p>
        </p:txBody>
      </p:sp>
      <p:pic>
        <p:nvPicPr>
          <p:cNvPr id="8" name="Picture 7">
            <a:extLst>
              <a:ext uri="{FF2B5EF4-FFF2-40B4-BE49-F238E27FC236}">
                <a16:creationId xmlns:a16="http://schemas.microsoft.com/office/drawing/2014/main" id="{44CBE812-8D82-4D42-B4BC-10EF58BA123F}"/>
              </a:ext>
            </a:extLst>
          </p:cNvPr>
          <p:cNvPicPr>
            <a:picLocks noChangeAspect="1"/>
          </p:cNvPicPr>
          <p:nvPr/>
        </p:nvPicPr>
        <p:blipFill rotWithShape="1">
          <a:blip r:embed="rId3">
            <a:extLst>
              <a:ext uri="{28A0092B-C50C-407E-A947-70E740481C1C}">
                <a14:useLocalDpi xmlns:a14="http://schemas.microsoft.com/office/drawing/2010/main" val="0"/>
              </a:ext>
            </a:extLst>
          </a:blip>
          <a:srcRect t="1967"/>
          <a:stretch/>
        </p:blipFill>
        <p:spPr>
          <a:xfrm>
            <a:off x="538998" y="1211797"/>
            <a:ext cx="8066004" cy="5646203"/>
          </a:xfrm>
          <a:prstGeom prst="rect">
            <a:avLst/>
          </a:prstGeom>
        </p:spPr>
      </p:pic>
    </p:spTree>
    <p:extLst>
      <p:ext uri="{BB962C8B-B14F-4D97-AF65-F5344CB8AC3E}">
        <p14:creationId xmlns:p14="http://schemas.microsoft.com/office/powerpoint/2010/main" val="24871996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371600"/>
            <a:ext cx="9144000" cy="476250"/>
          </a:xfrm>
        </p:spPr>
        <p:txBody>
          <a:bodyPr/>
          <a:lstStyle/>
          <a:p>
            <a:pPr algn="ctr"/>
            <a:r>
              <a:rPr lang="en-US" sz="3200" dirty="0"/>
              <a:t>Hypertension – Medicaid Recipients</a:t>
            </a:r>
          </a:p>
        </p:txBody>
      </p:sp>
      <p:pic>
        <p:nvPicPr>
          <p:cNvPr id="7" name="Picture 6">
            <a:extLst>
              <a:ext uri="{FF2B5EF4-FFF2-40B4-BE49-F238E27FC236}">
                <a16:creationId xmlns:a16="http://schemas.microsoft.com/office/drawing/2014/main" id="{39C0F76A-3BB6-4A7B-B70B-B9C90CEC7AB8}"/>
              </a:ext>
            </a:extLst>
          </p:cNvPr>
          <p:cNvPicPr>
            <a:picLocks noChangeAspect="1"/>
          </p:cNvPicPr>
          <p:nvPr/>
        </p:nvPicPr>
        <p:blipFill rotWithShape="1">
          <a:blip r:embed="rId3">
            <a:extLst>
              <a:ext uri="{28A0092B-C50C-407E-A947-70E740481C1C}">
                <a14:useLocalDpi xmlns:a14="http://schemas.microsoft.com/office/drawing/2010/main" val="0"/>
              </a:ext>
            </a:extLst>
          </a:blip>
          <a:srcRect l="19166" t="29259" r="6419" b="20371"/>
          <a:stretch/>
        </p:blipFill>
        <p:spPr>
          <a:xfrm>
            <a:off x="94077" y="2133600"/>
            <a:ext cx="8955847" cy="3409950"/>
          </a:xfrm>
          <a:prstGeom prst="rect">
            <a:avLst/>
          </a:prstGeom>
        </p:spPr>
      </p:pic>
    </p:spTree>
    <p:extLst>
      <p:ext uri="{BB962C8B-B14F-4D97-AF65-F5344CB8AC3E}">
        <p14:creationId xmlns:p14="http://schemas.microsoft.com/office/powerpoint/2010/main" val="40849812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3425" y="619125"/>
            <a:ext cx="9144000" cy="476250"/>
          </a:xfrm>
        </p:spPr>
        <p:txBody>
          <a:bodyPr/>
          <a:lstStyle/>
          <a:p>
            <a:pPr algn="ctr"/>
            <a:r>
              <a:rPr lang="en-US" sz="3200" dirty="0"/>
              <a:t>Diabetes – Medicaid Recipients</a:t>
            </a:r>
          </a:p>
        </p:txBody>
      </p:sp>
      <p:pic>
        <p:nvPicPr>
          <p:cNvPr id="8" name="Picture 7">
            <a:extLst>
              <a:ext uri="{FF2B5EF4-FFF2-40B4-BE49-F238E27FC236}">
                <a16:creationId xmlns:a16="http://schemas.microsoft.com/office/drawing/2014/main" id="{A54C8FD7-FEF0-48FB-B59D-DE36FD7B0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51" y="1095375"/>
            <a:ext cx="8221098" cy="5642270"/>
          </a:xfrm>
          <a:prstGeom prst="rect">
            <a:avLst/>
          </a:prstGeom>
        </p:spPr>
      </p:pic>
    </p:spTree>
    <p:extLst>
      <p:ext uri="{BB962C8B-B14F-4D97-AF65-F5344CB8AC3E}">
        <p14:creationId xmlns:p14="http://schemas.microsoft.com/office/powerpoint/2010/main" val="24622238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371600"/>
            <a:ext cx="9144000" cy="476250"/>
          </a:xfrm>
        </p:spPr>
        <p:txBody>
          <a:bodyPr/>
          <a:lstStyle/>
          <a:p>
            <a:pPr algn="ctr"/>
            <a:r>
              <a:rPr lang="en-US" sz="3200" dirty="0"/>
              <a:t>Diabetes – Medicaid Recipients</a:t>
            </a:r>
          </a:p>
        </p:txBody>
      </p:sp>
      <p:pic>
        <p:nvPicPr>
          <p:cNvPr id="4" name="Picture 3">
            <a:extLst>
              <a:ext uri="{FF2B5EF4-FFF2-40B4-BE49-F238E27FC236}">
                <a16:creationId xmlns:a16="http://schemas.microsoft.com/office/drawing/2014/main" id="{7142C5EE-0E93-407C-97E1-318075857124}"/>
              </a:ext>
            </a:extLst>
          </p:cNvPr>
          <p:cNvPicPr>
            <a:picLocks noChangeAspect="1"/>
          </p:cNvPicPr>
          <p:nvPr/>
        </p:nvPicPr>
        <p:blipFill rotWithShape="1">
          <a:blip r:embed="rId3">
            <a:extLst>
              <a:ext uri="{28A0092B-C50C-407E-A947-70E740481C1C}">
                <a14:useLocalDpi xmlns:a14="http://schemas.microsoft.com/office/drawing/2010/main" val="0"/>
              </a:ext>
            </a:extLst>
          </a:blip>
          <a:srcRect l="19167" t="17407" r="6665" b="27778"/>
          <a:stretch/>
        </p:blipFill>
        <p:spPr>
          <a:xfrm>
            <a:off x="38100" y="1981200"/>
            <a:ext cx="9067800" cy="3769760"/>
          </a:xfrm>
          <a:prstGeom prst="rect">
            <a:avLst/>
          </a:prstGeom>
        </p:spPr>
      </p:pic>
    </p:spTree>
    <p:extLst>
      <p:ext uri="{BB962C8B-B14F-4D97-AF65-F5344CB8AC3E}">
        <p14:creationId xmlns:p14="http://schemas.microsoft.com/office/powerpoint/2010/main" val="27607425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371600"/>
            <a:ext cx="9144000" cy="476250"/>
          </a:xfrm>
        </p:spPr>
        <p:txBody>
          <a:bodyPr/>
          <a:lstStyle/>
          <a:p>
            <a:pPr algn="ctr"/>
            <a:r>
              <a:rPr lang="en-US" sz="3200" dirty="0"/>
              <a:t>A1C Among Diabetes Patients With Medicaid</a:t>
            </a:r>
          </a:p>
        </p:txBody>
      </p:sp>
      <p:pic>
        <p:nvPicPr>
          <p:cNvPr id="5" name="Picture 4">
            <a:extLst>
              <a:ext uri="{FF2B5EF4-FFF2-40B4-BE49-F238E27FC236}">
                <a16:creationId xmlns:a16="http://schemas.microsoft.com/office/drawing/2014/main" id="{0C5D9924-FC46-431F-BD84-B6A6A0D35858}"/>
              </a:ext>
            </a:extLst>
          </p:cNvPr>
          <p:cNvPicPr>
            <a:picLocks noChangeAspect="1"/>
          </p:cNvPicPr>
          <p:nvPr/>
        </p:nvPicPr>
        <p:blipFill rotWithShape="1">
          <a:blip r:embed="rId3">
            <a:extLst>
              <a:ext uri="{28A0092B-C50C-407E-A947-70E740481C1C}">
                <a14:useLocalDpi xmlns:a14="http://schemas.microsoft.com/office/drawing/2010/main" val="0"/>
              </a:ext>
            </a:extLst>
          </a:blip>
          <a:srcRect l="20406" t="41074" r="30000" b="8518"/>
          <a:stretch/>
        </p:blipFill>
        <p:spPr>
          <a:xfrm>
            <a:off x="13606" y="2286744"/>
            <a:ext cx="6529503" cy="3733056"/>
          </a:xfrm>
          <a:prstGeom prst="rect">
            <a:avLst/>
          </a:prstGeom>
        </p:spPr>
      </p:pic>
      <p:sp>
        <p:nvSpPr>
          <p:cNvPr id="6" name="TextBox 5">
            <a:extLst>
              <a:ext uri="{FF2B5EF4-FFF2-40B4-BE49-F238E27FC236}">
                <a16:creationId xmlns:a16="http://schemas.microsoft.com/office/drawing/2014/main" id="{9057235E-B410-4023-A6FB-1B32377F9F48}"/>
              </a:ext>
            </a:extLst>
          </p:cNvPr>
          <p:cNvSpPr txBox="1"/>
          <p:nvPr/>
        </p:nvSpPr>
        <p:spPr>
          <a:xfrm>
            <a:off x="6477000" y="2798243"/>
            <a:ext cx="2438400" cy="246221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solidFill>
                  <a:srgbClr val="000000"/>
                </a:solidFill>
                <a:ea typeface="+mn-ea"/>
                <a:cs typeface="+mn-cs"/>
              </a:rPr>
              <a:t>&gt; 8,000 Medicaid patients in </a:t>
            </a:r>
            <a:r>
              <a:rPr lang="en-US" dirty="0" err="1">
                <a:solidFill>
                  <a:srgbClr val="000000"/>
                </a:solidFill>
                <a:ea typeface="+mn-ea"/>
                <a:cs typeface="+mn-cs"/>
              </a:rPr>
              <a:t>RiskScape</a:t>
            </a:r>
            <a:endParaRPr lang="en-US" dirty="0">
              <a:solidFill>
                <a:srgbClr val="000000"/>
              </a:solidFill>
              <a:ea typeface="+mn-ea"/>
              <a:cs typeface="+mn-cs"/>
            </a:endParaRPr>
          </a:p>
          <a:p>
            <a:pPr marL="285750" indent="-285750">
              <a:buFont typeface="Arial" panose="020B0604020202020204" pitchFamily="34" charset="0"/>
              <a:buChar char="•"/>
            </a:pPr>
            <a:r>
              <a:rPr lang="en-US" dirty="0">
                <a:solidFill>
                  <a:srgbClr val="000000"/>
                </a:solidFill>
                <a:ea typeface="+mn-ea"/>
                <a:cs typeface="+mn-cs"/>
              </a:rPr>
              <a:t>Approximately 13% of Medicaid recipients with diabetes have an A1C &gt; 8%</a:t>
            </a:r>
          </a:p>
        </p:txBody>
      </p:sp>
    </p:spTree>
    <p:extLst>
      <p:ext uri="{BB962C8B-B14F-4D97-AF65-F5344CB8AC3E}">
        <p14:creationId xmlns:p14="http://schemas.microsoft.com/office/powerpoint/2010/main" val="41974169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143000"/>
            <a:ext cx="9144000" cy="476250"/>
          </a:xfrm>
        </p:spPr>
        <p:txBody>
          <a:bodyPr/>
          <a:lstStyle/>
          <a:p>
            <a:pPr algn="ctr"/>
            <a:r>
              <a:rPr lang="en-US" sz="3200" dirty="0" err="1"/>
              <a:t>PopMedNet</a:t>
            </a:r>
            <a:r>
              <a:rPr lang="en-US" sz="3200" dirty="0"/>
              <a:t> for Query Submissi</a:t>
            </a:r>
            <a:r>
              <a:rPr lang="en-US" sz="3600" dirty="0"/>
              <a:t>on</a:t>
            </a:r>
          </a:p>
        </p:txBody>
      </p:sp>
      <p:sp>
        <p:nvSpPr>
          <p:cNvPr id="4" name="TextBox 3">
            <a:extLst>
              <a:ext uri="{FF2B5EF4-FFF2-40B4-BE49-F238E27FC236}">
                <a16:creationId xmlns:a16="http://schemas.microsoft.com/office/drawing/2014/main" id="{05DA9F55-D6A6-44A6-A740-B713E40ACACD}"/>
              </a:ext>
            </a:extLst>
          </p:cNvPr>
          <p:cNvSpPr txBox="1"/>
          <p:nvPr/>
        </p:nvSpPr>
        <p:spPr>
          <a:xfrm>
            <a:off x="419100" y="1984266"/>
            <a:ext cx="8305800" cy="40164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rgbClr val="000000"/>
                </a:solidFill>
                <a:ea typeface="+mn-ea"/>
                <a:cs typeface="+mn-cs"/>
              </a:rPr>
              <a:t>Direct submission of SQL queries to UPMC and AHN</a:t>
            </a:r>
          </a:p>
          <a:p>
            <a:pPr marL="285750" indent="-285750">
              <a:spcAft>
                <a:spcPts val="600"/>
              </a:spcAft>
              <a:buFont typeface="Arial" panose="020B0604020202020204" pitchFamily="34" charset="0"/>
              <a:buChar char="•"/>
            </a:pPr>
            <a:r>
              <a:rPr lang="en-US" sz="2000" dirty="0">
                <a:solidFill>
                  <a:srgbClr val="000000"/>
                </a:solidFill>
                <a:ea typeface="+mn-ea"/>
                <a:cs typeface="+mn-cs"/>
              </a:rPr>
              <a:t>More customized than </a:t>
            </a:r>
            <a:r>
              <a:rPr lang="en-US" sz="2000" dirty="0" err="1">
                <a:solidFill>
                  <a:srgbClr val="000000"/>
                </a:solidFill>
                <a:ea typeface="+mn-ea"/>
                <a:cs typeface="+mn-cs"/>
              </a:rPr>
              <a:t>RiskScape</a:t>
            </a:r>
            <a:endParaRPr lang="en-US" sz="2000" dirty="0">
              <a:solidFill>
                <a:srgbClr val="000000"/>
              </a:solidFill>
              <a:ea typeface="+mn-ea"/>
              <a:cs typeface="+mn-cs"/>
            </a:endParaRPr>
          </a:p>
          <a:p>
            <a:pPr marL="285750" indent="-285750">
              <a:spcAft>
                <a:spcPts val="600"/>
              </a:spcAft>
              <a:buFont typeface="Arial" panose="020B0604020202020204" pitchFamily="34" charset="0"/>
              <a:buChar char="•"/>
            </a:pPr>
            <a:r>
              <a:rPr lang="en-US" sz="2000" dirty="0">
                <a:solidFill>
                  <a:srgbClr val="000000"/>
                </a:solidFill>
                <a:ea typeface="+mn-ea"/>
                <a:cs typeface="+mn-cs"/>
              </a:rPr>
              <a:t>Health systems review, approve, and return aggregate data where cell counts are ≥ 5</a:t>
            </a:r>
          </a:p>
          <a:p>
            <a:pPr marL="285750" indent="-285750">
              <a:spcAft>
                <a:spcPts val="600"/>
              </a:spcAft>
              <a:buFont typeface="Arial" panose="020B0604020202020204" pitchFamily="34" charset="0"/>
              <a:buChar char="•"/>
            </a:pPr>
            <a:r>
              <a:rPr lang="en-US" sz="2000" dirty="0">
                <a:solidFill>
                  <a:srgbClr val="000000"/>
                </a:solidFill>
                <a:ea typeface="+mn-ea"/>
                <a:cs typeface="+mn-cs"/>
              </a:rPr>
              <a:t>Currently using </a:t>
            </a:r>
            <a:r>
              <a:rPr lang="en-US" sz="2000" dirty="0" err="1">
                <a:solidFill>
                  <a:srgbClr val="000000"/>
                </a:solidFill>
                <a:ea typeface="+mn-ea"/>
                <a:cs typeface="+mn-cs"/>
              </a:rPr>
              <a:t>PopMedNet</a:t>
            </a:r>
            <a:r>
              <a:rPr lang="en-US" sz="2000" dirty="0">
                <a:solidFill>
                  <a:srgbClr val="000000"/>
                </a:solidFill>
                <a:ea typeface="+mn-ea"/>
                <a:cs typeface="+mn-cs"/>
              </a:rPr>
              <a:t> to answer diabetes/HTN questions related to:</a:t>
            </a:r>
          </a:p>
          <a:p>
            <a:pPr marL="742950" lvl="1" indent="-285750">
              <a:spcAft>
                <a:spcPts val="600"/>
              </a:spcAft>
              <a:buFont typeface="Arial" panose="020B0604020202020204" pitchFamily="34" charset="0"/>
              <a:buChar char="•"/>
            </a:pPr>
            <a:r>
              <a:rPr lang="en-US" dirty="0">
                <a:solidFill>
                  <a:srgbClr val="000000"/>
                </a:solidFill>
                <a:ea typeface="+mn-ea"/>
                <a:cs typeface="+mn-cs"/>
              </a:rPr>
              <a:t>Control status</a:t>
            </a:r>
          </a:p>
          <a:p>
            <a:pPr marL="742950" lvl="1" indent="-285750">
              <a:spcAft>
                <a:spcPts val="600"/>
              </a:spcAft>
              <a:buFont typeface="Arial" panose="020B0604020202020204" pitchFamily="34" charset="0"/>
              <a:buChar char="•"/>
            </a:pPr>
            <a:r>
              <a:rPr lang="en-US" dirty="0">
                <a:solidFill>
                  <a:srgbClr val="000000"/>
                </a:solidFill>
                <a:ea typeface="+mn-ea"/>
                <a:cs typeface="+mn-cs"/>
              </a:rPr>
              <a:t>Risk factor distribution (with and without diabetes/HTN)</a:t>
            </a:r>
          </a:p>
          <a:p>
            <a:pPr marL="742950" lvl="1" indent="-285750">
              <a:spcAft>
                <a:spcPts val="600"/>
              </a:spcAft>
              <a:buFont typeface="Arial" panose="020B0604020202020204" pitchFamily="34" charset="0"/>
              <a:buChar char="•"/>
            </a:pPr>
            <a:r>
              <a:rPr lang="en-US" dirty="0">
                <a:solidFill>
                  <a:srgbClr val="000000"/>
                </a:solidFill>
                <a:ea typeface="+mn-ea"/>
                <a:cs typeface="+mn-cs"/>
              </a:rPr>
              <a:t>pregnancy</a:t>
            </a:r>
          </a:p>
          <a:p>
            <a:pPr marL="285750" indent="-285750">
              <a:spcAft>
                <a:spcPts val="600"/>
              </a:spcAft>
              <a:buFont typeface="Arial" panose="020B0604020202020204" pitchFamily="34" charset="0"/>
              <a:buChar char="•"/>
            </a:pPr>
            <a:r>
              <a:rPr lang="en-US" sz="2000" dirty="0">
                <a:solidFill>
                  <a:srgbClr val="000000"/>
                </a:solidFill>
                <a:ea typeface="+mn-ea"/>
                <a:cs typeface="+mn-cs"/>
              </a:rPr>
              <a:t>Stratifying </a:t>
            </a:r>
            <a:r>
              <a:rPr lang="en-US" sz="2000" u="sng" dirty="0">
                <a:solidFill>
                  <a:srgbClr val="000000"/>
                </a:solidFill>
                <a:ea typeface="+mn-ea"/>
                <a:cs typeface="+mn-cs"/>
              </a:rPr>
              <a:t>all queries</a:t>
            </a:r>
            <a:r>
              <a:rPr lang="en-US" sz="2000" dirty="0">
                <a:solidFill>
                  <a:srgbClr val="000000"/>
                </a:solidFill>
                <a:ea typeface="+mn-ea"/>
                <a:cs typeface="+mn-cs"/>
              </a:rPr>
              <a:t> by demographic variables and payer to understand opportunities for intervention</a:t>
            </a:r>
            <a:endParaRPr lang="en-US" dirty="0">
              <a:solidFill>
                <a:srgbClr val="000000"/>
              </a:solidFill>
              <a:ea typeface="+mn-ea"/>
              <a:cs typeface="+mn-cs"/>
            </a:endParaRPr>
          </a:p>
        </p:txBody>
      </p:sp>
    </p:spTree>
    <p:extLst>
      <p:ext uri="{BB962C8B-B14F-4D97-AF65-F5344CB8AC3E}">
        <p14:creationId xmlns:p14="http://schemas.microsoft.com/office/powerpoint/2010/main" val="37674070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524000"/>
            <a:ext cx="9144000" cy="476250"/>
          </a:xfrm>
        </p:spPr>
        <p:txBody>
          <a:bodyPr/>
          <a:lstStyle/>
          <a:p>
            <a:pPr algn="ctr"/>
            <a:r>
              <a:rPr lang="en-US" sz="2800" dirty="0" err="1"/>
              <a:t>PopMedNet</a:t>
            </a:r>
            <a:r>
              <a:rPr lang="en-US" sz="2800" dirty="0"/>
              <a:t> Example – Hypertension Control Among Medicaid Recipients</a:t>
            </a:r>
          </a:p>
        </p:txBody>
      </p:sp>
      <p:sp>
        <p:nvSpPr>
          <p:cNvPr id="2" name="TextBox 1">
            <a:extLst>
              <a:ext uri="{FF2B5EF4-FFF2-40B4-BE49-F238E27FC236}">
                <a16:creationId xmlns:a16="http://schemas.microsoft.com/office/drawing/2014/main" id="{C43B6702-D158-4F12-AD49-9A0ECEA8BCB8}"/>
              </a:ext>
            </a:extLst>
          </p:cNvPr>
          <p:cNvSpPr txBox="1"/>
          <p:nvPr/>
        </p:nvSpPr>
        <p:spPr>
          <a:xfrm>
            <a:off x="152400" y="2219175"/>
            <a:ext cx="3581400"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rgbClr val="000000"/>
                </a:solidFill>
                <a:ea typeface="+mn-ea"/>
                <a:cs typeface="+mn-cs"/>
              </a:rPr>
              <a:t>10,366/40381 (25.7%) of Medicaid Recipients have HTN</a:t>
            </a:r>
          </a:p>
          <a:p>
            <a:pPr marL="285750" indent="-285750">
              <a:spcAft>
                <a:spcPts val="600"/>
              </a:spcAft>
              <a:buFont typeface="Arial" panose="020B0604020202020204" pitchFamily="34" charset="0"/>
              <a:buChar char="•"/>
            </a:pPr>
            <a:r>
              <a:rPr lang="en-US" dirty="0">
                <a:solidFill>
                  <a:srgbClr val="000000"/>
                </a:solidFill>
                <a:ea typeface="+mn-ea"/>
                <a:cs typeface="+mn-cs"/>
              </a:rPr>
              <a:t>43% of Medicaid recipients with HTN have uncontrolled HTN</a:t>
            </a:r>
          </a:p>
          <a:p>
            <a:pPr marL="285750" indent="-285750">
              <a:spcAft>
                <a:spcPts val="600"/>
              </a:spcAft>
              <a:buFont typeface="Arial" panose="020B0604020202020204" pitchFamily="34" charset="0"/>
              <a:buChar char="•"/>
            </a:pPr>
            <a:r>
              <a:rPr lang="en-US" dirty="0">
                <a:solidFill>
                  <a:srgbClr val="000000"/>
                </a:solidFill>
                <a:ea typeface="+mn-ea"/>
                <a:cs typeface="+mn-cs"/>
              </a:rPr>
              <a:t>Control status varies by race and age </a:t>
            </a:r>
          </a:p>
          <a:p>
            <a:pPr marL="285750" indent="-285750">
              <a:buFont typeface="Arial" panose="020B0604020202020204" pitchFamily="34" charset="0"/>
              <a:buChar char="•"/>
            </a:pPr>
            <a:r>
              <a:rPr lang="en-US" dirty="0">
                <a:solidFill>
                  <a:srgbClr val="000000"/>
                </a:solidFill>
                <a:ea typeface="+mn-ea"/>
                <a:cs typeface="+mn-cs"/>
              </a:rPr>
              <a:t>48% of Black Medicaid recipients with HTN have uncontrolled HTN compared to 39% of white Medicaid recipients</a:t>
            </a:r>
          </a:p>
        </p:txBody>
      </p:sp>
      <p:graphicFrame>
        <p:nvGraphicFramePr>
          <p:cNvPr id="4" name="Chart 3">
            <a:extLst>
              <a:ext uri="{FF2B5EF4-FFF2-40B4-BE49-F238E27FC236}">
                <a16:creationId xmlns:a16="http://schemas.microsoft.com/office/drawing/2014/main" id="{7CB5109D-3D82-4D33-ACC8-AEBD23BD9C8A}"/>
              </a:ext>
            </a:extLst>
          </p:cNvPr>
          <p:cNvGraphicFramePr>
            <a:graphicFrameLocks/>
          </p:cNvGraphicFramePr>
          <p:nvPr>
            <p:extLst>
              <p:ext uri="{D42A27DB-BD31-4B8C-83A1-F6EECF244321}">
                <p14:modId xmlns:p14="http://schemas.microsoft.com/office/powerpoint/2010/main" val="681743962"/>
              </p:ext>
            </p:extLst>
          </p:nvPr>
        </p:nvGraphicFramePr>
        <p:xfrm>
          <a:off x="3733800" y="2224618"/>
          <a:ext cx="5164667" cy="3795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9890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524000"/>
            <a:ext cx="9144000" cy="476250"/>
          </a:xfrm>
        </p:spPr>
        <p:txBody>
          <a:bodyPr/>
          <a:lstStyle/>
          <a:p>
            <a:pPr algn="ctr"/>
            <a:r>
              <a:rPr lang="en-US" sz="3400" dirty="0"/>
              <a:t>Queries Currently Building to Answer…</a:t>
            </a:r>
          </a:p>
        </p:txBody>
      </p:sp>
      <p:sp>
        <p:nvSpPr>
          <p:cNvPr id="2" name="TextBox 1">
            <a:extLst>
              <a:ext uri="{FF2B5EF4-FFF2-40B4-BE49-F238E27FC236}">
                <a16:creationId xmlns:a16="http://schemas.microsoft.com/office/drawing/2014/main" id="{C43B6702-D158-4F12-AD49-9A0ECEA8BCB8}"/>
              </a:ext>
            </a:extLst>
          </p:cNvPr>
          <p:cNvSpPr txBox="1"/>
          <p:nvPr/>
        </p:nvSpPr>
        <p:spPr>
          <a:xfrm>
            <a:off x="296334" y="2271624"/>
            <a:ext cx="8551333" cy="306237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rgbClr val="000000"/>
                </a:solidFill>
                <a:ea typeface="+mn-ea"/>
                <a:cs typeface="+mn-cs"/>
              </a:rPr>
              <a:t>Which communities and populations have the greatest burden of risk factors among residents with and without diabetes/HTN?</a:t>
            </a:r>
          </a:p>
          <a:p>
            <a:pPr marL="285750" indent="-285750">
              <a:spcAft>
                <a:spcPts val="1200"/>
              </a:spcAft>
              <a:buFont typeface="Arial" panose="020B0604020202020204" pitchFamily="34" charset="0"/>
              <a:buChar char="•"/>
            </a:pPr>
            <a:r>
              <a:rPr lang="en-US" sz="2000" dirty="0">
                <a:solidFill>
                  <a:srgbClr val="000000"/>
                </a:solidFill>
                <a:ea typeface="+mn-ea"/>
                <a:cs typeface="+mn-cs"/>
              </a:rPr>
              <a:t>Among those with a diagnosis, which communities and populations have greatest burden of uncontrolled diabetes/HTN?</a:t>
            </a:r>
          </a:p>
          <a:p>
            <a:pPr marL="285750" indent="-285750">
              <a:spcAft>
                <a:spcPts val="1200"/>
              </a:spcAft>
              <a:buFont typeface="Arial" panose="020B0604020202020204" pitchFamily="34" charset="0"/>
              <a:buChar char="•"/>
            </a:pPr>
            <a:r>
              <a:rPr lang="en-US" sz="2000" dirty="0">
                <a:solidFill>
                  <a:srgbClr val="000000"/>
                </a:solidFill>
                <a:ea typeface="+mn-ea"/>
                <a:cs typeface="+mn-cs"/>
              </a:rPr>
              <a:t>What is the distribution of risk factors among pregnant females (18-44)?</a:t>
            </a:r>
          </a:p>
          <a:p>
            <a:pPr marL="285750" indent="-285750">
              <a:spcAft>
                <a:spcPts val="600"/>
              </a:spcAft>
              <a:buFont typeface="Arial" panose="020B0604020202020204" pitchFamily="34" charset="0"/>
              <a:buChar char="•"/>
            </a:pPr>
            <a:r>
              <a:rPr lang="en-US" sz="2000" dirty="0">
                <a:solidFill>
                  <a:srgbClr val="000000"/>
                </a:solidFill>
                <a:ea typeface="+mn-ea"/>
                <a:cs typeface="+mn-cs"/>
              </a:rPr>
              <a:t>What is the relationship between community characteristics and diabetes/HTN rates?</a:t>
            </a:r>
          </a:p>
          <a:p>
            <a:pPr marL="285750" indent="-285750">
              <a:buFont typeface="Arial" panose="020B0604020202020204" pitchFamily="34" charset="0"/>
              <a:buChar char="•"/>
            </a:pPr>
            <a:endParaRPr lang="en-US" dirty="0">
              <a:solidFill>
                <a:srgbClr val="000000"/>
              </a:solidFill>
              <a:ea typeface="+mn-ea"/>
              <a:cs typeface="+mn-cs"/>
            </a:endParaRPr>
          </a:p>
        </p:txBody>
      </p:sp>
    </p:spTree>
    <p:extLst>
      <p:ext uri="{BB962C8B-B14F-4D97-AF65-F5344CB8AC3E}">
        <p14:creationId xmlns:p14="http://schemas.microsoft.com/office/powerpoint/2010/main" val="24561240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0" y="1524000"/>
            <a:ext cx="9144000" cy="476250"/>
          </a:xfrm>
        </p:spPr>
        <p:txBody>
          <a:bodyPr/>
          <a:lstStyle/>
          <a:p>
            <a:pPr algn="ctr"/>
            <a:r>
              <a:rPr lang="en-US" sz="3400" dirty="0"/>
              <a:t>Challenges </a:t>
            </a:r>
          </a:p>
        </p:txBody>
      </p:sp>
      <p:sp>
        <p:nvSpPr>
          <p:cNvPr id="2" name="TextBox 1">
            <a:extLst>
              <a:ext uri="{FF2B5EF4-FFF2-40B4-BE49-F238E27FC236}">
                <a16:creationId xmlns:a16="http://schemas.microsoft.com/office/drawing/2014/main" id="{C43B6702-D158-4F12-AD49-9A0ECEA8BCB8}"/>
              </a:ext>
            </a:extLst>
          </p:cNvPr>
          <p:cNvSpPr txBox="1"/>
          <p:nvPr/>
        </p:nvSpPr>
        <p:spPr>
          <a:xfrm>
            <a:off x="296334" y="2037862"/>
            <a:ext cx="8551333" cy="301621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rgbClr val="000000"/>
                </a:solidFill>
                <a:ea typeface="+mn-ea"/>
                <a:cs typeface="+mn-cs"/>
              </a:rPr>
              <a:t>Experiences with health systems compared to Massachusetts</a:t>
            </a:r>
          </a:p>
          <a:p>
            <a:pPr marL="285750" indent="-285750">
              <a:spcAft>
                <a:spcPts val="1200"/>
              </a:spcAft>
              <a:buFont typeface="Arial" panose="020B0604020202020204" pitchFamily="34" charset="0"/>
              <a:buChar char="•"/>
            </a:pPr>
            <a:r>
              <a:rPr lang="en-US" sz="2000" dirty="0">
                <a:solidFill>
                  <a:srgbClr val="000000"/>
                </a:solidFill>
                <a:ea typeface="+mn-ea"/>
                <a:cs typeface="+mn-cs"/>
              </a:rPr>
              <a:t>Customizing </a:t>
            </a:r>
            <a:r>
              <a:rPr lang="en-US" sz="2000" dirty="0" err="1">
                <a:solidFill>
                  <a:srgbClr val="000000"/>
                </a:solidFill>
                <a:ea typeface="+mn-ea"/>
                <a:cs typeface="+mn-cs"/>
              </a:rPr>
              <a:t>RiskScape</a:t>
            </a:r>
            <a:endParaRPr lang="en-US" sz="2000" dirty="0">
              <a:solidFill>
                <a:srgbClr val="000000"/>
              </a:solidFill>
              <a:ea typeface="+mn-ea"/>
              <a:cs typeface="+mn-cs"/>
            </a:endParaRPr>
          </a:p>
          <a:p>
            <a:pPr marL="285750" indent="-285750">
              <a:spcAft>
                <a:spcPts val="1200"/>
              </a:spcAft>
              <a:buFont typeface="Arial" panose="020B0604020202020204" pitchFamily="34" charset="0"/>
              <a:buChar char="•"/>
            </a:pPr>
            <a:r>
              <a:rPr lang="en-US" sz="2000" dirty="0">
                <a:solidFill>
                  <a:srgbClr val="000000"/>
                </a:solidFill>
                <a:ea typeface="+mn-ea"/>
                <a:cs typeface="+mn-cs"/>
              </a:rPr>
              <a:t>Issues with health systems monthly updates to </a:t>
            </a:r>
            <a:r>
              <a:rPr lang="en-US" sz="2000" dirty="0" err="1">
                <a:solidFill>
                  <a:srgbClr val="000000"/>
                </a:solidFill>
                <a:ea typeface="+mn-ea"/>
                <a:cs typeface="+mn-cs"/>
              </a:rPr>
              <a:t>RiskScape</a:t>
            </a:r>
            <a:endParaRPr lang="en-US" sz="2000" dirty="0">
              <a:solidFill>
                <a:srgbClr val="000000"/>
              </a:solidFill>
              <a:ea typeface="+mn-ea"/>
              <a:cs typeface="+mn-cs"/>
            </a:endParaRPr>
          </a:p>
          <a:p>
            <a:pPr marL="285750" indent="-285750">
              <a:spcAft>
                <a:spcPts val="1200"/>
              </a:spcAft>
              <a:buFont typeface="Arial" panose="020B0604020202020204" pitchFamily="34" charset="0"/>
              <a:buChar char="•"/>
            </a:pPr>
            <a:r>
              <a:rPr lang="en-US" sz="2000" dirty="0">
                <a:solidFill>
                  <a:srgbClr val="000000"/>
                </a:solidFill>
                <a:ea typeface="+mn-ea"/>
                <a:cs typeface="+mn-cs"/>
              </a:rPr>
              <a:t>More complex </a:t>
            </a:r>
            <a:r>
              <a:rPr lang="en-US" sz="2000" dirty="0" err="1">
                <a:solidFill>
                  <a:srgbClr val="000000"/>
                </a:solidFill>
                <a:ea typeface="+mn-ea"/>
                <a:cs typeface="+mn-cs"/>
              </a:rPr>
              <a:t>PopMedNet</a:t>
            </a:r>
            <a:r>
              <a:rPr lang="en-US" sz="2000" dirty="0">
                <a:solidFill>
                  <a:srgbClr val="000000"/>
                </a:solidFill>
                <a:ea typeface="+mn-ea"/>
                <a:cs typeface="+mn-cs"/>
              </a:rPr>
              <a:t> queries</a:t>
            </a:r>
          </a:p>
          <a:p>
            <a:pPr marL="742950" lvl="1" indent="-285750">
              <a:spcAft>
                <a:spcPts val="1200"/>
              </a:spcAft>
              <a:buFont typeface="Arial" panose="020B0604020202020204" pitchFamily="34" charset="0"/>
              <a:buChar char="•"/>
            </a:pPr>
            <a:r>
              <a:rPr lang="en-US" sz="2000" dirty="0">
                <a:solidFill>
                  <a:srgbClr val="000000"/>
                </a:solidFill>
                <a:ea typeface="+mn-ea"/>
                <a:cs typeface="+mn-cs"/>
              </a:rPr>
              <a:t>Server times out after 2 hours</a:t>
            </a:r>
          </a:p>
          <a:p>
            <a:pPr marL="742950" lvl="1" indent="-285750">
              <a:spcAft>
                <a:spcPts val="1200"/>
              </a:spcAft>
              <a:buFont typeface="Arial" panose="020B0604020202020204" pitchFamily="34" charset="0"/>
              <a:buChar char="•"/>
            </a:pPr>
            <a:r>
              <a:rPr lang="en-US" sz="2000" dirty="0">
                <a:solidFill>
                  <a:srgbClr val="000000"/>
                </a:solidFill>
                <a:ea typeface="+mn-ea"/>
                <a:cs typeface="+mn-cs"/>
              </a:rPr>
              <a:t>Longer queries take &gt; 2 hours and required development of 2 stage query submission tool</a:t>
            </a:r>
          </a:p>
        </p:txBody>
      </p:sp>
    </p:spTree>
    <p:extLst>
      <p:ext uri="{BB962C8B-B14F-4D97-AF65-F5344CB8AC3E}">
        <p14:creationId xmlns:p14="http://schemas.microsoft.com/office/powerpoint/2010/main" val="24435492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4</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PA eHealth Advisory Board</a:t>
            </a:r>
          </a:p>
        </p:txBody>
      </p:sp>
      <p:sp>
        <p:nvSpPr>
          <p:cNvPr id="7" name="Title 1"/>
          <p:cNvSpPr txBox="1">
            <a:spLocks/>
          </p:cNvSpPr>
          <p:nvPr/>
        </p:nvSpPr>
        <p:spPr bwMode="auto">
          <a:xfrm>
            <a:off x="457200" y="106945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Mr. MARTIN CICCOCIOPPO, Director, PA eHealth Partnership Program</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Pennsylvania Department of Human Services (Secretary of DHS Designee)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Ms. PAMELA E. CLARKE, Senior Director, Quality, Health Promotion Council (House Appointed HIO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Mr. JOSEPH FISNE, Associate Chief Information Officer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Geisinger Health System (Senate Appointed HIO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Mr. SCOTT FRANK, Chief Information Officer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Capital Blue Cross (Insurer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ea typeface="Verdana" panose="020B0604030504040204" pitchFamily="34" charset="0"/>
                <a:cs typeface="Verdana" panose="020B0604030504040204" pitchFamily="34" charset="0"/>
              </a:rPr>
              <a:t>Dr. BRIAN HANNAH, Vice President, Chief Medical Information Officer</a:t>
            </a:r>
          </a:p>
          <a:p>
            <a:pPr marL="0" lvl="1" fontAlgn="auto">
              <a:spcBef>
                <a:spcPts val="0"/>
              </a:spcBef>
              <a:spcAft>
                <a:spcPts val="0"/>
              </a:spcAft>
            </a:pPr>
            <a:r>
              <a:rPr lang="en-US" sz="1600" dirty="0">
                <a:solidFill>
                  <a:prstClr val="black"/>
                </a:solidFill>
                <a:ea typeface="Verdana" panose="020B0604030504040204" pitchFamily="34" charset="0"/>
                <a:cs typeface="Verdana" panose="020B0604030504040204" pitchFamily="34" charset="0"/>
              </a:rPr>
              <a:t>Mercy Health (Hospital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Dr. TIMOTHY HEILMANN, Chief Medical Information Officer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UPMC Susquehanna (Physician or Nurse Representative)</a:t>
            </a:r>
          </a:p>
          <a:p>
            <a:pPr marL="0" lvl="1" fontAlgn="auto">
              <a:spcBef>
                <a:spcPts val="0"/>
              </a:spcBef>
              <a:spcAft>
                <a:spcPts val="0"/>
              </a:spcAft>
            </a:pPr>
            <a:endParaRPr lang="en-US" sz="1600" dirty="0">
              <a:solidFill>
                <a:prstClr val="black"/>
              </a:solidFill>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ea typeface="Verdana" panose="020B0604030504040204" pitchFamily="34" charset="0"/>
                <a:cs typeface="Verdana" panose="020B0604030504040204" pitchFamily="34" charset="0"/>
              </a:rPr>
              <a:t>Ms. TERI L. HENNING, Chief Executive Officer</a:t>
            </a:r>
          </a:p>
          <a:p>
            <a:pPr marL="0" lvl="1" fontAlgn="auto">
              <a:spcBef>
                <a:spcPts val="0"/>
              </a:spcBef>
              <a:spcAft>
                <a:spcPts val="0"/>
              </a:spcAft>
            </a:pPr>
            <a:r>
              <a:rPr lang="en-US" sz="1600" dirty="0">
                <a:solidFill>
                  <a:prstClr val="black"/>
                </a:solidFill>
                <a:ea typeface="Verdana" panose="020B0604030504040204" pitchFamily="34" charset="0"/>
                <a:cs typeface="Verdana" panose="020B0604030504040204" pitchFamily="34" charset="0"/>
              </a:rPr>
              <a:t>Pennsylvania Homecare Association (Home Care or Hospice Representative)</a:t>
            </a:r>
            <a:endParaRPr lang="en-US" sz="2000" dirty="0">
              <a:solidFill>
                <a:prstClr val="black"/>
              </a:solidFill>
              <a:latin typeface="+mn-lt"/>
              <a:ea typeface="Verdana" panose="020B0604030504040204" pitchFamily="34" charset="0"/>
              <a:cs typeface="Arial"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24169680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9D261E-F478-4710-B8B5-EA65F06CDCAD}"/>
              </a:ext>
            </a:extLst>
          </p:cNvPr>
          <p:cNvSpPr>
            <a:spLocks noGrp="1"/>
          </p:cNvSpPr>
          <p:nvPr>
            <p:ph type="title"/>
          </p:nvPr>
        </p:nvSpPr>
        <p:spPr>
          <a:xfrm>
            <a:off x="-1" y="1447800"/>
            <a:ext cx="9144000" cy="476250"/>
          </a:xfrm>
        </p:spPr>
        <p:txBody>
          <a:bodyPr/>
          <a:lstStyle/>
          <a:p>
            <a:pPr algn="ctr"/>
            <a:r>
              <a:rPr lang="en-US" sz="3400" dirty="0"/>
              <a:t>Next Steps</a:t>
            </a:r>
          </a:p>
        </p:txBody>
      </p:sp>
      <p:sp>
        <p:nvSpPr>
          <p:cNvPr id="2" name="TextBox 1">
            <a:extLst>
              <a:ext uri="{FF2B5EF4-FFF2-40B4-BE49-F238E27FC236}">
                <a16:creationId xmlns:a16="http://schemas.microsoft.com/office/drawing/2014/main" id="{C43B6702-D158-4F12-AD49-9A0ECEA8BCB8}"/>
              </a:ext>
            </a:extLst>
          </p:cNvPr>
          <p:cNvSpPr txBox="1"/>
          <p:nvPr/>
        </p:nvSpPr>
        <p:spPr>
          <a:xfrm>
            <a:off x="296334" y="2057401"/>
            <a:ext cx="8551333" cy="38779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solidFill>
                  <a:srgbClr val="000000"/>
                </a:solidFill>
                <a:ea typeface="+mn-ea"/>
                <a:cs typeface="+mn-cs"/>
              </a:rPr>
              <a:t>Report key findings</a:t>
            </a:r>
          </a:p>
          <a:p>
            <a:pPr marL="285750" indent="-285750">
              <a:spcAft>
                <a:spcPts val="600"/>
              </a:spcAft>
              <a:buFont typeface="Arial" panose="020B0604020202020204" pitchFamily="34" charset="0"/>
              <a:buChar char="•"/>
            </a:pPr>
            <a:r>
              <a:rPr lang="en-US" sz="2000" dirty="0">
                <a:solidFill>
                  <a:srgbClr val="000000"/>
                </a:solidFill>
                <a:ea typeface="+mn-ea"/>
                <a:cs typeface="+mn-cs"/>
              </a:rPr>
              <a:t>Disseminate and identify program opportunities</a:t>
            </a:r>
          </a:p>
          <a:p>
            <a:pPr marL="285750" indent="-285750">
              <a:spcAft>
                <a:spcPts val="600"/>
              </a:spcAft>
              <a:buFont typeface="Arial" panose="020B0604020202020204" pitchFamily="34" charset="0"/>
              <a:buChar char="•"/>
            </a:pPr>
            <a:r>
              <a:rPr lang="en-US" sz="2000" dirty="0">
                <a:solidFill>
                  <a:srgbClr val="000000"/>
                </a:solidFill>
                <a:ea typeface="+mn-ea"/>
                <a:cs typeface="+mn-cs"/>
              </a:rPr>
              <a:t>Use for surveillance and evaluation</a:t>
            </a:r>
          </a:p>
          <a:p>
            <a:pPr marL="285750" indent="-285750">
              <a:spcAft>
                <a:spcPts val="600"/>
              </a:spcAft>
              <a:buFont typeface="Arial" panose="020B0604020202020204" pitchFamily="34" charset="0"/>
              <a:buChar char="•"/>
            </a:pPr>
            <a:r>
              <a:rPr lang="en-US" sz="2000" dirty="0">
                <a:solidFill>
                  <a:srgbClr val="000000"/>
                </a:solidFill>
                <a:ea typeface="+mn-ea"/>
                <a:cs typeface="+mn-cs"/>
              </a:rPr>
              <a:t>Continue to work with AHN and UPMC on data sharing</a:t>
            </a:r>
          </a:p>
          <a:p>
            <a:pPr marL="285750" indent="-285750">
              <a:spcAft>
                <a:spcPts val="600"/>
              </a:spcAft>
              <a:buFont typeface="Arial" panose="020B0604020202020204" pitchFamily="34" charset="0"/>
              <a:buChar char="•"/>
            </a:pPr>
            <a:r>
              <a:rPr lang="en-US" sz="2000" dirty="0">
                <a:solidFill>
                  <a:srgbClr val="000000"/>
                </a:solidFill>
                <a:ea typeface="+mn-ea"/>
                <a:cs typeface="+mn-cs"/>
              </a:rPr>
              <a:t>Continue to work with Commonwealth Informatics on </a:t>
            </a:r>
            <a:r>
              <a:rPr lang="en-US" sz="2000" dirty="0" err="1">
                <a:solidFill>
                  <a:srgbClr val="000000"/>
                </a:solidFill>
                <a:ea typeface="+mn-ea"/>
                <a:cs typeface="+mn-cs"/>
              </a:rPr>
              <a:t>RiskScape</a:t>
            </a:r>
            <a:r>
              <a:rPr lang="en-US" sz="2000" dirty="0">
                <a:solidFill>
                  <a:srgbClr val="000000"/>
                </a:solidFill>
                <a:ea typeface="+mn-ea"/>
                <a:cs typeface="+mn-cs"/>
              </a:rPr>
              <a:t> dashboard and </a:t>
            </a:r>
            <a:r>
              <a:rPr lang="en-US" sz="2000" dirty="0" err="1">
                <a:solidFill>
                  <a:srgbClr val="000000"/>
                </a:solidFill>
                <a:ea typeface="+mn-ea"/>
                <a:cs typeface="+mn-cs"/>
              </a:rPr>
              <a:t>PopMedNet</a:t>
            </a:r>
            <a:r>
              <a:rPr lang="en-US" sz="2000" dirty="0">
                <a:solidFill>
                  <a:srgbClr val="000000"/>
                </a:solidFill>
                <a:ea typeface="+mn-ea"/>
                <a:cs typeface="+mn-cs"/>
              </a:rPr>
              <a:t> queries</a:t>
            </a:r>
          </a:p>
          <a:p>
            <a:pPr marL="285750" indent="-285750">
              <a:spcAft>
                <a:spcPts val="600"/>
              </a:spcAft>
              <a:buFont typeface="Arial" panose="020B0604020202020204" pitchFamily="34" charset="0"/>
              <a:buChar char="•"/>
            </a:pPr>
            <a:r>
              <a:rPr lang="en-US" sz="2000" dirty="0">
                <a:solidFill>
                  <a:srgbClr val="000000"/>
                </a:solidFill>
                <a:ea typeface="+mn-ea"/>
                <a:cs typeface="+mn-cs"/>
              </a:rPr>
              <a:t>Join the CDC-funded National Association of Chronic Disease Directors (NACDD) MENDS (Multi-state EHR-based Network for Disease Surveillance) project </a:t>
            </a:r>
          </a:p>
          <a:p>
            <a:pPr marL="742950" lvl="1" indent="-285750">
              <a:buFont typeface="Arial" panose="020B0604020202020204" pitchFamily="34" charset="0"/>
              <a:buChar char="•"/>
            </a:pPr>
            <a:r>
              <a:rPr lang="en-US" dirty="0">
                <a:solidFill>
                  <a:srgbClr val="000000"/>
                </a:solidFill>
                <a:ea typeface="+mn-ea"/>
                <a:cs typeface="+mn-cs"/>
              </a:rPr>
              <a:t>Financing opportunity and learning community to connect with other health departments using EHR data</a:t>
            </a:r>
          </a:p>
        </p:txBody>
      </p:sp>
    </p:spTree>
    <p:extLst>
      <p:ext uri="{BB962C8B-B14F-4D97-AF65-F5344CB8AC3E}">
        <p14:creationId xmlns:p14="http://schemas.microsoft.com/office/powerpoint/2010/main" val="36399757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41</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COVID-19 and HIE</a:t>
            </a:r>
          </a:p>
        </p:txBody>
      </p:sp>
      <p:sp>
        <p:nvSpPr>
          <p:cNvPr id="7" name="Title 1"/>
          <p:cNvSpPr txBox="1">
            <a:spLocks/>
          </p:cNvSpPr>
          <p:nvPr/>
        </p:nvSpPr>
        <p:spPr bwMode="auto">
          <a:xfrm>
            <a:off x="4572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algn="ctr" fontAlgn="auto">
              <a:spcBef>
                <a:spcPts val="600"/>
              </a:spcBef>
              <a:spcAft>
                <a:spcPts val="600"/>
              </a:spcAft>
            </a:pPr>
            <a:endParaRPr lang="en-US" sz="2800" b="1"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b="1" dirty="0">
                <a:solidFill>
                  <a:prstClr val="black"/>
                </a:solidFill>
                <a:latin typeface="+mn-lt"/>
                <a:ea typeface="Verdana" panose="020B0604030504040204" pitchFamily="34" charset="0"/>
                <a:cs typeface="Verdana" panose="020B0604030504040204" pitchFamily="34" charset="0"/>
              </a:rPr>
              <a:t>Meghna Patel</a:t>
            </a: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Deputy Secretary for Health Innovation</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Pennsylvania Department of Health</a:t>
            </a:r>
          </a:p>
          <a:p>
            <a:pPr marL="0" lvl="1" algn="ctr" fontAlgn="auto">
              <a:spcBef>
                <a:spcPts val="600"/>
              </a:spcBef>
              <a:spcAft>
                <a:spcPts val="600"/>
              </a:spcAft>
            </a:pPr>
            <a:endParaRPr lang="en-US" sz="2800" dirty="0">
              <a:solidFill>
                <a:prstClr val="black"/>
              </a:solidFill>
              <a:latin typeface="+mn-lt"/>
              <a:ea typeface="Verdana" panose="020B0604030504040204" pitchFamily="34" charset="0"/>
              <a:cs typeface="Verdana" panose="020B0604030504040204"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245444060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42</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COVID Alert PA app </a:t>
            </a: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3" name="Picture 2">
            <a:extLst>
              <a:ext uri="{FF2B5EF4-FFF2-40B4-BE49-F238E27FC236}">
                <a16:creationId xmlns:a16="http://schemas.microsoft.com/office/drawing/2014/main" id="{632BFBA1-B019-4F01-8796-8461F1D005AA}"/>
              </a:ext>
            </a:extLst>
          </p:cNvPr>
          <p:cNvPicPr>
            <a:picLocks noChangeAspect="1"/>
          </p:cNvPicPr>
          <p:nvPr/>
        </p:nvPicPr>
        <p:blipFill>
          <a:blip r:embed="rId3"/>
          <a:stretch>
            <a:fillRect/>
          </a:stretch>
        </p:blipFill>
        <p:spPr>
          <a:xfrm>
            <a:off x="6553200" y="1086996"/>
            <a:ext cx="2030907" cy="2030907"/>
          </a:xfrm>
          <a:prstGeom prst="rect">
            <a:avLst/>
          </a:prstGeom>
        </p:spPr>
      </p:pic>
      <p:sp>
        <p:nvSpPr>
          <p:cNvPr id="7" name="Rectangle 6">
            <a:extLst>
              <a:ext uri="{FF2B5EF4-FFF2-40B4-BE49-F238E27FC236}">
                <a16:creationId xmlns:a16="http://schemas.microsoft.com/office/drawing/2014/main" id="{DBDFF3C0-CD74-4A61-ABC4-9987FBC9B3FA}"/>
              </a:ext>
            </a:extLst>
          </p:cNvPr>
          <p:cNvSpPr/>
          <p:nvPr/>
        </p:nvSpPr>
        <p:spPr>
          <a:xfrm>
            <a:off x="457200" y="1093293"/>
            <a:ext cx="8305800" cy="5256760"/>
          </a:xfrm>
          <a:prstGeom prst="rect">
            <a:avLst/>
          </a:prstGeom>
        </p:spPr>
        <p:txBody>
          <a:bodyPr wrap="square">
            <a:spAutoFit/>
          </a:bodyPr>
          <a:lstStyle/>
          <a:p>
            <a:pPr marL="0" marR="0">
              <a:spcBef>
                <a:spcPts val="0"/>
              </a:spcBef>
              <a:spcAft>
                <a:spcPts val="800"/>
              </a:spcAft>
            </a:pPr>
            <a:r>
              <a:rPr lang="en-US" sz="2000" dirty="0">
                <a:solidFill>
                  <a:srgbClr val="000000"/>
                </a:solidFill>
                <a:latin typeface="Calibri Light" panose="020F0302020204030204" pitchFamily="34" charset="0"/>
                <a:ea typeface="Calibri" panose="020F0502020204030204" pitchFamily="34" charset="0"/>
              </a:rPr>
              <a:t>When it comes to COVID-19, we all must do our part to </a:t>
            </a:r>
          </a:p>
          <a:p>
            <a:pPr marL="0" marR="0">
              <a:spcBef>
                <a:spcPts val="0"/>
              </a:spcBef>
              <a:spcAft>
                <a:spcPts val="800"/>
              </a:spcAft>
            </a:pPr>
            <a:r>
              <a:rPr lang="en-US" sz="2000" dirty="0">
                <a:solidFill>
                  <a:srgbClr val="000000"/>
                </a:solidFill>
                <a:latin typeface="Calibri Light" panose="020F0302020204030204" pitchFamily="34" charset="0"/>
                <a:ea typeface="Calibri" panose="020F0502020204030204" pitchFamily="34" charset="0"/>
              </a:rPr>
              <a:t>stop the spread. An easy way to do your part is by </a:t>
            </a:r>
          </a:p>
          <a:p>
            <a:pPr marL="0" marR="0">
              <a:spcBef>
                <a:spcPts val="0"/>
              </a:spcBef>
              <a:spcAft>
                <a:spcPts val="800"/>
              </a:spcAft>
            </a:pPr>
            <a:r>
              <a:rPr lang="en-US" sz="2000" dirty="0">
                <a:solidFill>
                  <a:srgbClr val="000000"/>
                </a:solidFill>
                <a:latin typeface="Calibri Light" panose="020F0302020204030204" pitchFamily="34" charset="0"/>
                <a:ea typeface="Calibri" panose="020F0502020204030204" pitchFamily="34" charset="0"/>
              </a:rPr>
              <a:t>downloading the </a:t>
            </a:r>
            <a:r>
              <a:rPr lang="en-US" sz="2000" u="sng" dirty="0">
                <a:solidFill>
                  <a:srgbClr val="000000"/>
                </a:solidFill>
                <a:latin typeface="Calibri Light" panose="020F0302020204030204" pitchFamily="34" charset="0"/>
                <a:ea typeface="Calibri" panose="020F0502020204030204" pitchFamily="34" charset="0"/>
                <a:hlinkClick r:id="rId4"/>
              </a:rPr>
              <a:t>COVID Alert PA app</a:t>
            </a:r>
            <a:r>
              <a:rPr lang="en-US" sz="2000" dirty="0">
                <a:solidFill>
                  <a:srgbClr val="000000"/>
                </a:solidFill>
                <a:latin typeface="Calibri Light" panose="020F0302020204030204" pitchFamily="34" charset="0"/>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marL="0" marR="0">
              <a:lnSpc>
                <a:spcPct val="105000"/>
              </a:lnSpc>
              <a:spcBef>
                <a:spcPts val="0"/>
              </a:spcBef>
              <a:spcAft>
                <a:spcPts val="800"/>
              </a:spcAft>
            </a:pPr>
            <a:endParaRPr lang="en-US" sz="1900" dirty="0">
              <a:solidFill>
                <a:srgbClr val="000000"/>
              </a:solidFill>
              <a:latin typeface="Calibri Light" panose="020F0302020204030204" pitchFamily="34" charset="0"/>
              <a:ea typeface="Calibri" panose="020F0502020204030204" pitchFamily="34" charset="0"/>
            </a:endParaRPr>
          </a:p>
          <a:p>
            <a:pPr marL="0" marR="0">
              <a:lnSpc>
                <a:spcPct val="105000"/>
              </a:lnSpc>
              <a:spcBef>
                <a:spcPts val="0"/>
              </a:spcBef>
              <a:spcAft>
                <a:spcPts val="800"/>
              </a:spcAft>
            </a:pPr>
            <a:endParaRPr lang="en-US" sz="1900" dirty="0">
              <a:solidFill>
                <a:srgbClr val="000000"/>
              </a:solidFill>
              <a:latin typeface="Calibri Light" panose="020F0302020204030204" pitchFamily="34" charset="0"/>
              <a:ea typeface="Calibri" panose="020F0502020204030204" pitchFamily="34" charset="0"/>
            </a:endParaRPr>
          </a:p>
          <a:p>
            <a:pPr marL="0" marR="0">
              <a:lnSpc>
                <a:spcPct val="105000"/>
              </a:lnSpc>
              <a:spcBef>
                <a:spcPts val="0"/>
              </a:spcBef>
              <a:spcAft>
                <a:spcPts val="800"/>
              </a:spcAft>
            </a:pPr>
            <a:r>
              <a:rPr lang="en-US" sz="1900" dirty="0">
                <a:solidFill>
                  <a:srgbClr val="000000"/>
                </a:solidFill>
                <a:latin typeface="Calibri Light" panose="020F0302020204030204" pitchFamily="34" charset="0"/>
                <a:ea typeface="Calibri" panose="020F0502020204030204" pitchFamily="34" charset="0"/>
              </a:rPr>
              <a:t>The COVID Alert PA app notifies you if you have had a potential exposure to someone who has tested positive for COVID-19. The app works by using anonymous Bluetooth technology that identifies other devices with the app in your proximity. When an app user who was near you reports they have a positive COVID-19 diagnosis, you may receive an alert, depending on the date, how long you were exposed and how close you were to the other person. It does not track your location or store your personal information.</a:t>
            </a:r>
            <a:endParaRPr lang="en-US" sz="1900" dirty="0">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900" dirty="0">
                <a:solidFill>
                  <a:srgbClr val="000000"/>
                </a:solidFill>
                <a:latin typeface="Calibri Light" panose="020F0302020204030204" pitchFamily="34" charset="0"/>
                <a:ea typeface="Calibri" panose="020F0502020204030204" pitchFamily="34" charset="0"/>
              </a:rPr>
              <a:t>The app also includes an interactive COVID-19 symptom checker, updates on the latest public health data about COVID-19 in PA and advice for what to do if you have a potential exposure to COVID-19.</a:t>
            </a:r>
            <a:endParaRPr lang="en-US" sz="1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3432182"/>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43</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P3N ADT COVID-19 Surveillance</a:t>
            </a:r>
          </a:p>
          <a:p>
            <a:endParaRPr lang="en-US" sz="2800" b="1" dirty="0">
              <a:solidFill>
                <a:prstClr val="white"/>
              </a:solidFill>
              <a:ea typeface="Verdana" pitchFamily="34" charset="0"/>
              <a:cs typeface="Verdana"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3" name="Picture 2">
            <a:extLst>
              <a:ext uri="{FF2B5EF4-FFF2-40B4-BE49-F238E27FC236}">
                <a16:creationId xmlns:a16="http://schemas.microsoft.com/office/drawing/2014/main" id="{9EF110A0-B7DA-49DE-ADD5-CB9AED25133B}"/>
              </a:ext>
            </a:extLst>
          </p:cNvPr>
          <p:cNvPicPr>
            <a:picLocks noChangeAspect="1"/>
          </p:cNvPicPr>
          <p:nvPr/>
        </p:nvPicPr>
        <p:blipFill>
          <a:blip r:embed="rId3"/>
          <a:stretch>
            <a:fillRect/>
          </a:stretch>
        </p:blipFill>
        <p:spPr>
          <a:xfrm>
            <a:off x="76200" y="1166109"/>
            <a:ext cx="8991600" cy="4533016"/>
          </a:xfrm>
          <a:prstGeom prst="rect">
            <a:avLst/>
          </a:prstGeom>
        </p:spPr>
      </p:pic>
    </p:spTree>
    <p:extLst>
      <p:ext uri="{BB962C8B-B14F-4D97-AF65-F5344CB8AC3E}">
        <p14:creationId xmlns:p14="http://schemas.microsoft.com/office/powerpoint/2010/main" val="272607704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44</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P3N ADT COVID-19 Surveillance</a:t>
            </a:r>
          </a:p>
          <a:p>
            <a:endParaRPr lang="en-US" sz="2800" b="1" dirty="0">
              <a:solidFill>
                <a:prstClr val="white"/>
              </a:solidFill>
              <a:ea typeface="Verdana" pitchFamily="34" charset="0"/>
              <a:cs typeface="Verdana"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pic>
        <p:nvPicPr>
          <p:cNvPr id="3" name="Picture 2">
            <a:extLst>
              <a:ext uri="{FF2B5EF4-FFF2-40B4-BE49-F238E27FC236}">
                <a16:creationId xmlns:a16="http://schemas.microsoft.com/office/drawing/2014/main" id="{B39A03DB-935F-4AFA-88B2-E68081555E84}"/>
              </a:ext>
            </a:extLst>
          </p:cNvPr>
          <p:cNvPicPr>
            <a:picLocks noChangeAspect="1"/>
          </p:cNvPicPr>
          <p:nvPr/>
        </p:nvPicPr>
        <p:blipFill>
          <a:blip r:embed="rId3"/>
          <a:stretch>
            <a:fillRect/>
          </a:stretch>
        </p:blipFill>
        <p:spPr>
          <a:xfrm>
            <a:off x="76200" y="1295400"/>
            <a:ext cx="8991600" cy="4419599"/>
          </a:xfrm>
          <a:prstGeom prst="rect">
            <a:avLst/>
          </a:prstGeom>
        </p:spPr>
      </p:pic>
    </p:spTree>
    <p:extLst>
      <p:ext uri="{BB962C8B-B14F-4D97-AF65-F5344CB8AC3E}">
        <p14:creationId xmlns:p14="http://schemas.microsoft.com/office/powerpoint/2010/main" val="356162495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45</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DOH COVID-19 Cases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Rectangle 6">
            <a:extLst>
              <a:ext uri="{FF2B5EF4-FFF2-40B4-BE49-F238E27FC236}">
                <a16:creationId xmlns:a16="http://schemas.microsoft.com/office/drawing/2014/main" id="{F7A34BCF-1993-42DA-9EE2-4A698A27BF3B}"/>
              </a:ext>
            </a:extLst>
          </p:cNvPr>
          <p:cNvSpPr/>
          <p:nvPr/>
        </p:nvSpPr>
        <p:spPr>
          <a:xfrm>
            <a:off x="304800" y="1155689"/>
            <a:ext cx="8686800" cy="1200329"/>
          </a:xfrm>
          <a:prstGeom prst="rect">
            <a:avLst/>
          </a:prstGeom>
        </p:spPr>
        <p:txBody>
          <a:bodyPr wrap="square">
            <a:spAutoFit/>
          </a:bodyPr>
          <a:lstStyle/>
          <a:p>
            <a:r>
              <a:rPr lang="en-US" dirty="0"/>
              <a:t>FOR COMPARISIN WITH DEPT. OF HEALTH CORONAVIRUS (COVID-19) WEBSITE</a:t>
            </a:r>
          </a:p>
          <a:p>
            <a:r>
              <a:rPr lang="en-US" dirty="0">
                <a:hlinkClick r:id="rId3"/>
              </a:rPr>
              <a:t>https://www.health.pa.gov/topics/disease/coronavirus/Pages/Coronavirus.aspx</a:t>
            </a:r>
            <a:r>
              <a:rPr lang="en-US" dirty="0"/>
              <a:t> </a:t>
            </a:r>
          </a:p>
          <a:p>
            <a:r>
              <a:rPr lang="en-US" dirty="0"/>
              <a:t>November 8, 2020 - 12:00 p.m. Update</a:t>
            </a:r>
          </a:p>
        </p:txBody>
      </p:sp>
      <p:pic>
        <p:nvPicPr>
          <p:cNvPr id="6" name="Picture 5">
            <a:extLst>
              <a:ext uri="{FF2B5EF4-FFF2-40B4-BE49-F238E27FC236}">
                <a16:creationId xmlns:a16="http://schemas.microsoft.com/office/drawing/2014/main" id="{853FFDC8-1880-45B4-9AA1-FBD5F96E9BDE}"/>
              </a:ext>
            </a:extLst>
          </p:cNvPr>
          <p:cNvPicPr>
            <a:picLocks noChangeAspect="1"/>
          </p:cNvPicPr>
          <p:nvPr/>
        </p:nvPicPr>
        <p:blipFill>
          <a:blip r:embed="rId4"/>
          <a:stretch>
            <a:fillRect/>
          </a:stretch>
        </p:blipFill>
        <p:spPr>
          <a:xfrm>
            <a:off x="76200" y="2597306"/>
            <a:ext cx="8915400" cy="3270093"/>
          </a:xfrm>
          <a:prstGeom prst="rect">
            <a:avLst/>
          </a:prstGeom>
        </p:spPr>
      </p:pic>
    </p:spTree>
    <p:extLst>
      <p:ext uri="{BB962C8B-B14F-4D97-AF65-F5344CB8AC3E}">
        <p14:creationId xmlns:p14="http://schemas.microsoft.com/office/powerpoint/2010/main" val="1507102755"/>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46</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HIE Trust Community Committee</a:t>
            </a:r>
          </a:p>
        </p:txBody>
      </p:sp>
      <p:sp>
        <p:nvSpPr>
          <p:cNvPr id="7" name="Title 1"/>
          <p:cNvSpPr txBox="1">
            <a:spLocks/>
          </p:cNvSpPr>
          <p:nvPr/>
        </p:nvSpPr>
        <p:spPr bwMode="auto">
          <a:xfrm>
            <a:off x="4572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algn="ctr" fontAlgn="auto">
              <a:spcBef>
                <a:spcPts val="600"/>
              </a:spcBef>
              <a:spcAft>
                <a:spcPts val="600"/>
              </a:spcAft>
            </a:pPr>
            <a:endParaRPr lang="en-US" sz="2800" b="1"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b="1" dirty="0">
                <a:solidFill>
                  <a:prstClr val="black"/>
                </a:solidFill>
                <a:latin typeface="+mn-lt"/>
                <a:ea typeface="Verdana" panose="020B0604030504040204" pitchFamily="34" charset="0"/>
                <a:cs typeface="Verdana" panose="020B0604030504040204" pitchFamily="34" charset="0"/>
              </a:rPr>
              <a:t>Keith Cromwell</a:t>
            </a: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Program Manager</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Central PA Connect Health Information Exchange</a:t>
            </a: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1644304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47</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HIE Trust Community Committee</a:t>
            </a:r>
          </a:p>
        </p:txBody>
      </p:sp>
      <p:sp>
        <p:nvSpPr>
          <p:cNvPr id="7" name="Title 1"/>
          <p:cNvSpPr txBox="1">
            <a:spLocks/>
          </p:cNvSpPr>
          <p:nvPr/>
        </p:nvSpPr>
        <p:spPr bwMode="auto">
          <a:xfrm>
            <a:off x="457200" y="1077402"/>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a:lnSpc>
                <a:spcPct val="150000"/>
              </a:lnSpc>
              <a:spcBef>
                <a:spcPts val="0"/>
              </a:spcBef>
              <a:spcAft>
                <a:spcPts val="0"/>
              </a:spcAft>
            </a:pPr>
            <a:r>
              <a:rPr lang="en-US" sz="1900" b="1" dirty="0">
                <a:latin typeface="Calibri" panose="020F0502020204030204" pitchFamily="34" charset="0"/>
                <a:ea typeface="Calibri" panose="020F0502020204030204" pitchFamily="34" charset="0"/>
                <a:cs typeface="Calibri" panose="020F0502020204030204" pitchFamily="34" charset="0"/>
              </a:rPr>
              <a:t>Chairperson:</a:t>
            </a:r>
          </a:p>
          <a:p>
            <a:pPr marL="800100" lvl="1" indent="-342900">
              <a:spcBef>
                <a:spcPts val="0"/>
              </a:spcBef>
              <a:spcAft>
                <a:spcPts val="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Kimberly A. Chaundy, Sr. Director HIE &amp; Interoperability, KeyHIE</a:t>
            </a:r>
          </a:p>
          <a:p>
            <a:pPr marL="0" marR="0">
              <a:lnSpc>
                <a:spcPct val="150000"/>
              </a:lnSpc>
              <a:spcBef>
                <a:spcPts val="0"/>
              </a:spcBef>
              <a:spcAft>
                <a:spcPts val="0"/>
              </a:spcAft>
            </a:pP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1900" b="1" dirty="0">
                <a:latin typeface="Calibri" panose="020F0502020204030204" pitchFamily="34" charset="0"/>
                <a:ea typeface="Calibri" panose="020F0502020204030204" pitchFamily="34" charset="0"/>
                <a:cs typeface="Calibri" panose="020F0502020204030204" pitchFamily="34" charset="0"/>
              </a:rPr>
              <a:t>HIE Trust Community Committee Meeting Summaries:</a:t>
            </a:r>
          </a:p>
          <a:p>
            <a:pPr marL="800100" lvl="1" indent="-342900">
              <a:lnSpc>
                <a:spcPct val="150000"/>
              </a:lnSpc>
              <a:spcBef>
                <a:spcPts val="0"/>
              </a:spcBef>
              <a:spcAft>
                <a:spcPts val="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HIETCC Meeting Agenda, October 14, 2020</a:t>
            </a:r>
          </a:p>
          <a:p>
            <a:pPr marL="800100" lvl="1" indent="-342900">
              <a:lnSpc>
                <a:spcPct val="150000"/>
              </a:lnSpc>
              <a:spcBef>
                <a:spcPts val="0"/>
              </a:spcBef>
              <a:spcAft>
                <a:spcPts val="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HIETCC Meeting Minutes, September 9, 2020</a:t>
            </a:r>
          </a:p>
          <a:p>
            <a:pPr marL="800100" lvl="1" indent="-342900">
              <a:lnSpc>
                <a:spcPct val="150000"/>
              </a:lnSpc>
              <a:spcBef>
                <a:spcPts val="0"/>
              </a:spcBef>
              <a:spcAft>
                <a:spcPts val="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HIETCC Meeting Minutes, August 5, 2020</a:t>
            </a:r>
          </a:p>
          <a:p>
            <a:pPr marL="0" marR="0">
              <a:lnSpc>
                <a:spcPct val="150000"/>
              </a:lnSpc>
              <a:spcBef>
                <a:spcPts val="0"/>
              </a:spcBef>
              <a:spcAft>
                <a:spcPts val="0"/>
              </a:spcAft>
            </a:pP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1900" b="1" dirty="0">
                <a:latin typeface="Calibri" panose="020F0502020204030204" pitchFamily="34" charset="0"/>
                <a:ea typeface="Calibri" panose="020F0502020204030204" pitchFamily="34" charset="0"/>
                <a:cs typeface="Calibri" panose="020F0502020204030204" pitchFamily="34" charset="0"/>
              </a:rPr>
              <a:t>Next HIE Trust Community Committee Meeting:</a:t>
            </a:r>
          </a:p>
          <a:p>
            <a:pPr marL="800100" lvl="1" indent="-342900">
              <a:lnSpc>
                <a:spcPct val="150000"/>
              </a:lnSpc>
              <a:spcBef>
                <a:spcPts val="0"/>
              </a:spcBef>
              <a:spcAft>
                <a:spcPts val="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November 18, 2020</a:t>
            </a:r>
          </a:p>
          <a:p>
            <a:pPr marL="0" marR="0">
              <a:spcBef>
                <a:spcPts val="0"/>
              </a:spcBef>
              <a:spcAft>
                <a:spcPts val="0"/>
              </a:spcAft>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900" dirty="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27923986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48</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HIE Trust Community Committee</a:t>
            </a:r>
          </a:p>
        </p:txBody>
      </p:sp>
      <p:sp>
        <p:nvSpPr>
          <p:cNvPr id="7" name="Title 1"/>
          <p:cNvSpPr txBox="1">
            <a:spLocks/>
          </p:cNvSpPr>
          <p:nvPr/>
        </p:nvSpPr>
        <p:spPr bwMode="auto">
          <a:xfrm>
            <a:off x="457200" y="921026"/>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a:lnSpc>
                <a:spcPct val="150000"/>
              </a:lnSpc>
              <a:spcBef>
                <a:spcPts val="0"/>
              </a:spcBef>
              <a:spcAft>
                <a:spcPts val="0"/>
              </a:spcAft>
            </a:pPr>
            <a:r>
              <a:rPr lang="en-US" sz="1900" b="1" dirty="0">
                <a:latin typeface="Calibri" panose="020F0502020204030204" pitchFamily="34" charset="0"/>
                <a:ea typeface="Calibri" panose="020F0502020204030204" pitchFamily="34" charset="0"/>
                <a:cs typeface="Calibri" panose="020F0502020204030204" pitchFamily="34" charset="0"/>
              </a:rPr>
              <a:t>Topics covered/discussions w/continued focus on:</a:t>
            </a:r>
          </a:p>
          <a:p>
            <a:pPr marL="34290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HITECH – FFY 2020 and 2021 Projects </a:t>
            </a:r>
          </a:p>
          <a:p>
            <a:pPr marL="34290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Interstate Data Sharing – CRISP Connectivity</a:t>
            </a:r>
          </a:p>
          <a:p>
            <a:pPr marL="34290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Discrete Documents</a:t>
            </a:r>
          </a:p>
          <a:p>
            <a:pPr marL="800100" lvl="1" indent="-342900">
              <a:spcBef>
                <a:spcPts val="0"/>
              </a:spcBef>
              <a:spcAft>
                <a:spcPts val="600"/>
              </a:spcAft>
              <a:buFont typeface="Wingdings" panose="05000000000000000000" pitchFamily="2" charset="2"/>
              <a:buChar char="§"/>
            </a:pPr>
            <a:r>
              <a:rPr lang="en-US" sz="1900" dirty="0">
                <a:latin typeface="Calibri" panose="020F0502020204030204" pitchFamily="34" charset="0"/>
                <a:ea typeface="Calibri" panose="020F0502020204030204" pitchFamily="34" charset="0"/>
                <a:cs typeface="Calibri" panose="020F0502020204030204" pitchFamily="34" charset="0"/>
              </a:rPr>
              <a:t>Sharing Discrete Clinical Documents Across P3N</a:t>
            </a:r>
          </a:p>
          <a:p>
            <a:pPr marL="800100" lvl="1" indent="-342900">
              <a:spcBef>
                <a:spcPts val="0"/>
              </a:spcBef>
              <a:spcAft>
                <a:spcPts val="600"/>
              </a:spcAft>
              <a:buFont typeface="Wingdings" panose="05000000000000000000" pitchFamily="2" charset="2"/>
              <a:buChar char="§"/>
            </a:pPr>
            <a:r>
              <a:rPr lang="en-US" sz="1900" dirty="0">
                <a:latin typeface="Calibri" panose="020F0502020204030204" pitchFamily="34" charset="0"/>
                <a:ea typeface="Calibri" panose="020F0502020204030204" pitchFamily="34" charset="0"/>
                <a:cs typeface="Calibri" panose="020F0502020204030204" pitchFamily="34" charset="0"/>
              </a:rPr>
              <a:t>Transparency of HIO Member Submissions to Clinical Data Repository </a:t>
            </a:r>
          </a:p>
          <a:p>
            <a:pPr marL="800100" lvl="1" indent="-342900">
              <a:spcBef>
                <a:spcPts val="0"/>
              </a:spcBef>
              <a:spcAft>
                <a:spcPts val="600"/>
              </a:spcAft>
              <a:buFont typeface="Wingdings" panose="05000000000000000000" pitchFamily="2" charset="2"/>
              <a:buChar char="§"/>
            </a:pPr>
            <a:r>
              <a:rPr lang="en-US" sz="1900" dirty="0">
                <a:latin typeface="Calibri" panose="020F0502020204030204" pitchFamily="34" charset="0"/>
                <a:ea typeface="Calibri" panose="020F0502020204030204" pitchFamily="34" charset="0"/>
                <a:cs typeface="Calibri" panose="020F0502020204030204" pitchFamily="34" charset="0"/>
              </a:rPr>
              <a:t>Normalization of Document Naming Conventions</a:t>
            </a:r>
          </a:p>
          <a:p>
            <a:pPr marL="34290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PDMP – Onboarding to RxCheck PDMP through Public Health Gateway</a:t>
            </a:r>
          </a:p>
          <a:p>
            <a:pPr marL="34290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Encounter Notification – P3N ADT Service Inpatient Expansion</a:t>
            </a:r>
          </a:p>
          <a:p>
            <a:pPr marL="34290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Care Coordination – Office of Long-Term Living Explained Payer Data Needs</a:t>
            </a:r>
          </a:p>
          <a:p>
            <a:pPr marL="342900" marR="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Super Protected Data – Code Set Updated</a:t>
            </a:r>
          </a:p>
          <a:p>
            <a:pPr marL="342900" indent="-342900">
              <a:spcBef>
                <a:spcPts val="0"/>
              </a:spcBef>
              <a:spcAft>
                <a:spcPts val="600"/>
              </a:spcAft>
              <a:buFont typeface="Arial" panose="020B0604020202020204" pitchFamily="34" charset="0"/>
              <a:buChar char="•"/>
            </a:pPr>
            <a:r>
              <a:rPr lang="it-IT" sz="1900" dirty="0">
                <a:latin typeface="Calibri" panose="020F0502020204030204" pitchFamily="34" charset="0"/>
                <a:ea typeface="Calibri" panose="020F0502020204030204" pitchFamily="34" charset="0"/>
                <a:cs typeface="Calibri" panose="020F0502020204030204" pitchFamily="34" charset="0"/>
              </a:rPr>
              <a:t>COVID-19 – Coronavirus Related Activity</a:t>
            </a:r>
          </a:p>
          <a:p>
            <a:pPr marL="342900" marR="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P3N Certification Package – Annual Review Completed with no Changes</a:t>
            </a:r>
          </a:p>
          <a:p>
            <a:pPr marL="342900" marR="0" indent="-342900">
              <a:spcBef>
                <a:spcPts val="0"/>
              </a:spcBef>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Electronic Case Reporting – Registry Development</a:t>
            </a:r>
          </a:p>
          <a:p>
            <a:pPr marL="342900" marR="0" indent="-342900">
              <a:spcBef>
                <a:spcPts val="0"/>
              </a:spcBef>
              <a:spcAft>
                <a:spcPts val="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3341906772"/>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49</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Mount Nittany Exchange Overview</a:t>
            </a:r>
          </a:p>
        </p:txBody>
      </p:sp>
      <p:sp>
        <p:nvSpPr>
          <p:cNvPr id="7" name="Title 1"/>
          <p:cNvSpPr txBox="1">
            <a:spLocks/>
          </p:cNvSpPr>
          <p:nvPr/>
        </p:nvSpPr>
        <p:spPr bwMode="auto">
          <a:xfrm>
            <a:off x="4572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algn="ctr" fontAlgn="auto">
              <a:spcBef>
                <a:spcPts val="600"/>
              </a:spcBef>
              <a:spcAft>
                <a:spcPts val="600"/>
              </a:spcAft>
            </a:pPr>
            <a:endParaRPr lang="en-US" sz="2800" b="1"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b="1" dirty="0">
                <a:solidFill>
                  <a:prstClr val="black"/>
                </a:solidFill>
                <a:latin typeface="+mn-lt"/>
                <a:ea typeface="Verdana" panose="020B0604030504040204" pitchFamily="34" charset="0"/>
                <a:cs typeface="Verdana" panose="020B0604030504040204" pitchFamily="34" charset="0"/>
              </a:rPr>
              <a:t>Doug Carroll</a:t>
            </a: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Director of Information Services</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Mount Nittany Health</a:t>
            </a: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18964482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5</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PA eHealth Advisory Board continued</a:t>
            </a:r>
          </a:p>
        </p:txBody>
      </p:sp>
      <p:sp>
        <p:nvSpPr>
          <p:cNvPr id="7" name="Title 1"/>
          <p:cNvSpPr txBox="1">
            <a:spLocks/>
          </p:cNvSpPr>
          <p:nvPr/>
        </p:nvSpPr>
        <p:spPr bwMode="auto">
          <a:xfrm>
            <a:off x="457200" y="106945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spcBef>
                <a:spcPts val="0"/>
              </a:spcBef>
              <a:spcAft>
                <a:spcPts val="0"/>
              </a:spcAft>
            </a:pPr>
            <a:r>
              <a:rPr lang="en-US" sz="1600" dirty="0">
                <a:solidFill>
                  <a:prstClr val="black"/>
                </a:solidFill>
                <a:ea typeface="Verdana" panose="020B0604030504040204" pitchFamily="34" charset="0"/>
                <a:cs typeface="Verdana" panose="020B0604030504040204" pitchFamily="34" charset="0"/>
              </a:rPr>
              <a:t>Mr. MICHAEL HUMPFREYS, Chief of Staff</a:t>
            </a:r>
          </a:p>
          <a:p>
            <a:pPr marL="0" lvl="1" fontAlgn="auto">
              <a:spcBef>
                <a:spcPts val="0"/>
              </a:spcBef>
              <a:spcAft>
                <a:spcPts val="0"/>
              </a:spcAft>
            </a:pPr>
            <a:r>
              <a:rPr lang="en-US" sz="1600" dirty="0">
                <a:solidFill>
                  <a:prstClr val="black"/>
                </a:solidFill>
                <a:ea typeface="Verdana" panose="020B0604030504040204" pitchFamily="34" charset="0"/>
                <a:cs typeface="Verdana" panose="020B0604030504040204" pitchFamily="34" charset="0"/>
              </a:rPr>
              <a:t>Pennsylvania Insurance Department (Insurance Commissioner Designee)</a:t>
            </a:r>
          </a:p>
          <a:p>
            <a:pPr marL="0" lvl="1" fontAlgn="auto">
              <a:spcBef>
                <a:spcPts val="0"/>
              </a:spcBef>
              <a:spcAft>
                <a:spcPts val="0"/>
              </a:spcAft>
            </a:pPr>
            <a:endParaRPr lang="en-US" sz="1600" dirty="0">
              <a:solidFill>
                <a:prstClr val="black"/>
              </a:solidFill>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Ms. JULIE KORICK, Director of Finance &amp; Business Development</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Pennsylvania Association of Community Health Centers (Underserved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Ms. MINTA LIVENGOOD, Vice Chair, Consumer Subcommittee of the MAAC </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(Consumer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Mr. PAUL MCGUIRE (Vice Chair), Chief Operating Officer, Quality Life Services</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(Post-Acute Care Facility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Ms. MEGHNA PATEL, Deputy Secretary for Health Innovation, PA Department of Health</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(Secretary of Health Designee)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Dr. MICHAEL A. SHEINBERG, Chief Medical Information Officer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Penn Medicine Lancaster General Health (House Appointed HIO Representative)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Mr. DAVID F. SIMON (Chair), Chief Legal Affairs Officer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Philadelphia College of Osteopathic Medicine (Consumer Representative)</a:t>
            </a:r>
          </a:p>
          <a:p>
            <a:pPr marL="280988" lvl="1" indent="-285750" fontAlgn="auto">
              <a:spcBef>
                <a:spcPts val="600"/>
              </a:spcBef>
              <a:spcAft>
                <a:spcPts val="600"/>
              </a:spcAft>
              <a:buFont typeface="Arial" pitchFamily="34" charset="0"/>
              <a:buChar char="•"/>
            </a:pPr>
            <a:endParaRPr lang="en-US" sz="2000" dirty="0">
              <a:solidFill>
                <a:prstClr val="black"/>
              </a:solidFill>
              <a:latin typeface="+mn-lt"/>
              <a:ea typeface="Verdana" panose="020B0604030504040204" pitchFamily="34" charset="0"/>
              <a:cs typeface="Arial"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1522448316"/>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50</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PA eHealth Draft Annual Report Review</a:t>
            </a:r>
          </a:p>
        </p:txBody>
      </p:sp>
      <p:sp>
        <p:nvSpPr>
          <p:cNvPr id="7" name="Title 1"/>
          <p:cNvSpPr txBox="1">
            <a:spLocks/>
          </p:cNvSpPr>
          <p:nvPr/>
        </p:nvSpPr>
        <p:spPr bwMode="auto">
          <a:xfrm>
            <a:off x="4572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algn="ctr" fontAlgn="auto">
              <a:spcBef>
                <a:spcPts val="600"/>
              </a:spcBef>
              <a:spcAft>
                <a:spcPts val="600"/>
              </a:spcAft>
            </a:pPr>
            <a:endParaRPr lang="en-US" sz="2800" b="1"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b="1" dirty="0">
                <a:solidFill>
                  <a:prstClr val="black"/>
                </a:solidFill>
                <a:latin typeface="+mn-lt"/>
                <a:ea typeface="Verdana" panose="020B0604030504040204" pitchFamily="34" charset="0"/>
                <a:cs typeface="Verdana" panose="020B0604030504040204" pitchFamily="34" charset="0"/>
              </a:rPr>
              <a:t>Christy Stermer</a:t>
            </a: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Program and Fiscal Manager</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Pennsylvania eHealth Partnership Program</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Office of Medical Assistance Programs</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Pennsylvania Department of Human Services</a:t>
            </a: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391315893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51</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Draft Annual Report</a:t>
            </a:r>
          </a:p>
          <a:p>
            <a:endParaRPr lang="en-US" sz="2800" b="1" dirty="0">
              <a:solidFill>
                <a:prstClr val="white"/>
              </a:solidFill>
              <a:ea typeface="Verdana" pitchFamily="34" charset="0"/>
              <a:cs typeface="Verdana"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spcBef>
                <a:spcPts val="600"/>
              </a:spcBef>
              <a:spcAft>
                <a:spcPts val="600"/>
              </a:spcAft>
            </a:pPr>
            <a:endParaRPr lang="en-US" sz="1900" dirty="0">
              <a:solidFill>
                <a:prstClr val="black"/>
              </a:solidFill>
              <a:latin typeface="+mn-lt"/>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0147076C-6341-4ADF-B9E4-E2FF0818FAB0}"/>
              </a:ext>
            </a:extLst>
          </p:cNvPr>
          <p:cNvPicPr>
            <a:picLocks noChangeAspect="1"/>
          </p:cNvPicPr>
          <p:nvPr/>
        </p:nvPicPr>
        <p:blipFill>
          <a:blip r:embed="rId3"/>
          <a:stretch>
            <a:fillRect/>
          </a:stretch>
        </p:blipFill>
        <p:spPr>
          <a:xfrm>
            <a:off x="770279" y="1068787"/>
            <a:ext cx="7600394" cy="4994199"/>
          </a:xfrm>
          <a:prstGeom prst="rect">
            <a:avLst/>
          </a:prstGeom>
        </p:spPr>
      </p:pic>
    </p:spTree>
    <p:extLst>
      <p:ext uri="{BB962C8B-B14F-4D97-AF65-F5344CB8AC3E}">
        <p14:creationId xmlns:p14="http://schemas.microsoft.com/office/powerpoint/2010/main" val="882710318"/>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52</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Draft Letter from the Secretary</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spcBef>
                <a:spcPts val="600"/>
              </a:spcBef>
              <a:spcAft>
                <a:spcPts val="600"/>
              </a:spcAft>
            </a:pPr>
            <a:r>
              <a:rPr lang="en-US" sz="2000" dirty="0">
                <a:solidFill>
                  <a:prstClr val="black"/>
                </a:solidFill>
                <a:latin typeface="+mn-lt"/>
                <a:ea typeface="Verdana" panose="020B0604030504040204" pitchFamily="34" charset="0"/>
                <a:cs typeface="Verdana" panose="020B0604030504040204" pitchFamily="34" charset="0"/>
              </a:rPr>
              <a:t>Fiscal Year 2019-2020 was marked by the COVID-19 Public Health Emergency, which provided unique opportunities to leverage the investments Pennsylvania has made in regional and statewide health information. Beginning in March 2020, PA eHealth began facilitating weekly meetings of the five Pennsylvania Patient and Provider Network (P3N) Certified Health Information Organizations (HIOs) to learn from each other’s experiences and to respond to data calls from the Pennsylvania Department of Health (DOH). The five HIOs agreed to allow PA eHealth to use the P3N Encounter Notification Service (ENS) data for daily COVID-19 reports of exposed and confirmed COVID-19 cases to DOH. In order to speed up the reporting of COVID-19 test results to DOH, many additional providers onboarded to the Public Health Gateway (PHG) for Electronic Lab Reporting through their HIO. </a:t>
            </a:r>
          </a:p>
          <a:p>
            <a:pPr marL="0" lvl="1" fontAlgn="auto">
              <a:spcBef>
                <a:spcPts val="600"/>
              </a:spcBef>
              <a:spcAft>
                <a:spcPts val="600"/>
              </a:spcAft>
            </a:pPr>
            <a:endParaRPr lang="en-US" sz="1900" dirty="0">
              <a:solidFill>
                <a:prstClr val="black"/>
              </a:solidFill>
              <a:latin typeface="+mn-lt"/>
              <a:ea typeface="Verdana" panose="020B0604030504040204" pitchFamily="34" charset="0"/>
              <a:cs typeface="Verdana" panose="020B0604030504040204" pitchFamily="34" charset="0"/>
            </a:endParaRPr>
          </a:p>
          <a:p>
            <a:pPr marL="0" lvl="1" fontAlgn="auto">
              <a:spcBef>
                <a:spcPts val="600"/>
              </a:spcBef>
              <a:spcAft>
                <a:spcPts val="600"/>
              </a:spcAft>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9074288"/>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53</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Draft Letter from the Secretary (cont.)</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spcBef>
                <a:spcPts val="600"/>
              </a:spcBef>
              <a:spcAft>
                <a:spcPts val="600"/>
              </a:spcAft>
            </a:pPr>
            <a:r>
              <a:rPr lang="en-US" sz="2000" dirty="0">
                <a:solidFill>
                  <a:prstClr val="black"/>
                </a:solidFill>
                <a:latin typeface="+mn-lt"/>
                <a:ea typeface="Verdana" panose="020B0604030504040204" pitchFamily="34" charset="0"/>
                <a:cs typeface="Verdana" panose="020B0604030504040204" pitchFamily="34" charset="0"/>
              </a:rPr>
              <a:t>During this year we added the Pennsylvania Department of Corrections to the P3N and Medical Assistance Fee-For-Service Case Managers began accessing the P3N for immediate access to health records of their clients. PA eHealth also made great progress toward enriching services offered by the statewide health information exchange (HIE). DHS leveraged managed care contracts, value-based payment programs, and federal Health Information Technology for Economic and Clinical Health Act (HITECH) funding to substantially increase provider and payer participation in HIE in Pennsylvania.</a:t>
            </a:r>
          </a:p>
          <a:p>
            <a:pPr marL="0" lvl="1" fontAlgn="auto">
              <a:spcBef>
                <a:spcPts val="600"/>
              </a:spcBef>
              <a:spcAft>
                <a:spcPts val="600"/>
              </a:spcAft>
            </a:pPr>
            <a:r>
              <a:rPr lang="en-US" sz="2000" dirty="0">
                <a:solidFill>
                  <a:prstClr val="black"/>
                </a:solidFill>
                <a:latin typeface="+mn-lt"/>
                <a:ea typeface="Verdana" panose="020B0604030504040204" pitchFamily="34" charset="0"/>
                <a:cs typeface="Verdana" panose="020B0604030504040204" pitchFamily="34" charset="0"/>
              </a:rPr>
              <a:t>This report provides a summary of PA eHealth’s activities and accomplishments, a summary of receipts and expenditures, a list of contracts entered, and a summary of reportable breaches. </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620879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54</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1. Leveraging state services and resources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supported production connections to four Department of Health public health registries and one Department of Human Services (DHS) registry.</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onboarded 3 HIOs to the Prescription Drug Monitoring Program (PDMP) through the Public Health Gateway (PHG) and Lancaster General Health began using RxCheck PDMP gateway.</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continued work with IBM in developing a robust provider directory leveraging data from DHS, Department of Health (DOH), Department of Aging (PDA), Department of Drug and Alcohol Programs (DDAP), Department of State (DOS) and the Centers for Medicare and Medicaid Services (CMS).</a:t>
            </a:r>
          </a:p>
        </p:txBody>
      </p:sp>
    </p:spTree>
    <p:extLst>
      <p:ext uri="{BB962C8B-B14F-4D97-AF65-F5344CB8AC3E}">
        <p14:creationId xmlns:p14="http://schemas.microsoft.com/office/powerpoint/2010/main" val="409394655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55</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2. Expanding coverage area of exchange</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924187"/>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September 2019, PA eHealth completed onboarding the Pennsylvania Department of Corrections’ (DOC) electronic health record (EHR) system, which covers all 25 state correctional institutions, to the P3N.</a:t>
            </a:r>
          </a:p>
          <a:p>
            <a:pPr marL="342900" marR="0" lvl="0" indent="-342900">
              <a:lnSpc>
                <a:spcPct val="115000"/>
              </a:lnSpc>
              <a:spcBef>
                <a:spcPts val="0"/>
              </a:spcBef>
              <a:spcAft>
                <a:spcPts val="0"/>
              </a:spcAft>
              <a:buFont typeface="Symbol" panose="05050102010706020507" pitchFamily="18" charset="2"/>
              <a:buChar char=""/>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DHS awarded $4.45 million in HIE Onboarding Grants to connect 62 inpatient (including 52 nursing homes) and 53 ambulatory providers to P3N Certified HIOs.</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9735307"/>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56</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3. Increasing bi-directional access to PHG</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DHS awarded $65,000 to HIOs to support their efforts to connect their member organizations (MOs) to public health registries through PHG.</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the last week of June 2020, DOH processed more than 50,000 PA-SIIS messages through the PHG and more than 140,000 total DOH PHG messages were processed that week.</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All five P3N Certified HIOs achieved production status with one or more PHG registries and all five have production connections to the Electronic Lab Registry (eLR).</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Thirty HIO MOs are reporting the results of COVID-19 tests to eLR through the PHG. </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also provided funding to DOH to support ongoing development of the PHG and registries, including Electronic Case Reporting (eCR).</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1144612"/>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57</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4. Improving data quality through analytics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Worked with the National Center for Quality Assurance and P3N HIOs to explore certification strategies to leverage their clinical data repositories for payer members’ clinical quality measure analytics to replace or supplement paper chart reviews.</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Provided all HIO demographic data fill-rate reports to HIOs on a monthly basis and provided a weekly report to each HIO that identifies individual patient registrations with missing demographic information.</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Patient matching or linking has steadily increased from 21.6% in June 2019 to 30.5% in June 2020.</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2419548"/>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58</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5. Enhancing the types of data exchanged</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5676" y="940965"/>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used the P3N ENS data for daily COVID-19 reports of exposed and confirmed COVID-19 cases to DOH.</a:t>
            </a:r>
          </a:p>
          <a:p>
            <a:pPr marL="342900" marR="0" lvl="0" indent="-342900">
              <a:lnSpc>
                <a:spcPct val="115000"/>
              </a:lnSpc>
              <a:spcBef>
                <a:spcPts val="0"/>
              </a:spcBef>
              <a:spcAft>
                <a:spcPts val="0"/>
              </a:spcAft>
              <a:buFont typeface="Symbol" panose="05050102010706020507" pitchFamily="18" charset="2"/>
              <a:buChar char=""/>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Three of the P3N Certified HIOs began sharing real-time inpatient (IP) ADT information with the P3N in addition to emergency department (ED) ADTs so that a patient’s care team can be alerted to the patient’s ED and IP encounter even if the patient is in a different HIO.</a:t>
            </a:r>
          </a:p>
          <a:p>
            <a:pPr marL="342900" marR="0" lvl="0" indent="-342900">
              <a:lnSpc>
                <a:spcPct val="115000"/>
              </a:lnSpc>
              <a:spcBef>
                <a:spcPts val="0"/>
              </a:spcBef>
              <a:spcAft>
                <a:spcPts val="0"/>
              </a:spcAft>
              <a:buFont typeface="Symbol" panose="05050102010706020507" pitchFamily="18" charset="2"/>
              <a:buChar char=""/>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Began collecting opioid use disorder (OUD) Continuity of Care Documents (CCD) in the DHS electronic clinical quality measure (eCQM) registry for select Medicaid OUD ED encounters.</a:t>
            </a:r>
          </a:p>
          <a:p>
            <a:pPr marL="342900" marR="0" lvl="0" indent="-342900">
              <a:lnSpc>
                <a:spcPct val="115000"/>
              </a:lnSpc>
              <a:spcBef>
                <a:spcPts val="0"/>
              </a:spcBef>
              <a:spcAft>
                <a:spcPts val="0"/>
              </a:spcAft>
              <a:buFont typeface="Symbol" panose="05050102010706020507" pitchFamily="18" charset="2"/>
              <a:buChar char=""/>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Three P3N HIOs began sharing discrete clinical documents in response to P3N queries.</a:t>
            </a:r>
          </a:p>
          <a:p>
            <a:pPr marL="342900" marR="0" lvl="0" indent="-342900">
              <a:lnSpc>
                <a:spcPct val="115000"/>
              </a:lnSpc>
              <a:spcBef>
                <a:spcPts val="0"/>
              </a:spcBef>
              <a:spcAft>
                <a:spcPts val="0"/>
              </a:spcAft>
              <a:buFont typeface="Symbol" panose="05050102010706020507" pitchFamily="18" charset="2"/>
              <a:buChar char=""/>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new P3N Advance Directive Registry went into production in June 2020 to provide a statewide centralized registry available to healthcare providers in Pennsylvania.</a:t>
            </a:r>
          </a:p>
          <a:p>
            <a:pPr marL="342900" marR="0" lvl="0" indent="-342900">
              <a:lnSpc>
                <a:spcPct val="115000"/>
              </a:lnSpc>
              <a:spcBef>
                <a:spcPts val="0"/>
              </a:spcBef>
              <a:spcAft>
                <a:spcPts val="0"/>
              </a:spcAft>
              <a:buFont typeface="Symbol" panose="05050102010706020507" pitchFamily="18" charset="2"/>
              <a:buChar char=""/>
            </a:pPr>
            <a:r>
              <a:rPr lang="en-US" sz="17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Awarded funding to the Allegheny County Health Department (ACHD) for open-source population analytics and visualization software…</a:t>
            </a:r>
          </a:p>
          <a:p>
            <a:pPr marL="0" marR="0">
              <a:lnSpc>
                <a:spcPct val="107000"/>
              </a:lnSpc>
              <a:spcBef>
                <a:spcPts val="0"/>
              </a:spcBef>
              <a:spcAft>
                <a:spcPts val="0"/>
              </a:spcAft>
            </a:pPr>
            <a:r>
              <a:rPr lang="en-US" sz="175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750" dirty="0">
              <a:latin typeface="Calibri" panose="020F0502020204030204" pitchFamily="34" charset="0"/>
              <a:ea typeface="Calibri" panose="020F0502020204030204" pitchFamily="34" charset="0"/>
              <a:cs typeface="Times New Roman" panose="02020603050405020304" pitchFamily="18" charset="0"/>
            </a:endParaRP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7110055"/>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59</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6. Updating the certification program </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P3N HIE Trust Community Committee reviewed the P3N HIO Certification Package and added a new Downtime Notification Policy effective January 1, 2020.</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HIETCC also adjusted HIO insurance requirements to align with current insurance industry practices and added new P3N services.</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worked with DHS, the five HIOs, and DOC to update the coding used to prevent super-protected information from being shared across the P3N.</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16436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6</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Ex Officio Members</a:t>
            </a:r>
          </a:p>
        </p:txBody>
      </p:sp>
      <p:sp>
        <p:nvSpPr>
          <p:cNvPr id="7" name="Title 1"/>
          <p:cNvSpPr txBox="1">
            <a:spLocks/>
          </p:cNvSpPr>
          <p:nvPr/>
        </p:nvSpPr>
        <p:spPr bwMode="auto">
          <a:xfrm>
            <a:off x="457200" y="106945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Ms. PHYLLIS SZYMANSKI, Director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ClinicalConnect HIE (Nominated as Senate HIO Appointee)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Mr. DON REED, Chief Operating Officer</a:t>
            </a:r>
          </a:p>
          <a:p>
            <a:pPr marL="0" lvl="1" fontAlgn="auto">
              <a:spcBef>
                <a:spcPts val="0"/>
              </a:spcBef>
              <a:spcAft>
                <a:spcPts val="0"/>
              </a:spcAft>
            </a:pPr>
            <a:r>
              <a:rPr lang="en-US" sz="1600" dirty="0">
                <a:solidFill>
                  <a:prstClr val="black"/>
                </a:solidFill>
                <a:latin typeface="+mn-lt"/>
                <a:ea typeface="Verdana" panose="020B0604030504040204" pitchFamily="34" charset="0"/>
                <a:cs typeface="Verdana" panose="020B0604030504040204" pitchFamily="34" charset="0"/>
              </a:rPr>
              <a:t>HealthShare Exchange (Nominated as House HIO Appointee)</a:t>
            </a:r>
          </a:p>
          <a:p>
            <a:pPr marL="0" lvl="1" fontAlgn="auto">
              <a:spcBef>
                <a:spcPts val="0"/>
              </a:spcBef>
              <a:spcAft>
                <a:spcPts val="0"/>
              </a:spcAft>
            </a:pPr>
            <a:endParaRPr lang="en-US" sz="1600" dirty="0">
              <a:solidFill>
                <a:prstClr val="black"/>
              </a:solidFill>
              <a:latin typeface="+mn-lt"/>
              <a:ea typeface="Verdana" panose="020B0604030504040204" pitchFamily="34" charset="0"/>
              <a:cs typeface="Verdana" panose="020B0604030504040204" pitchFamily="34" charset="0"/>
            </a:endParaRPr>
          </a:p>
          <a:p>
            <a:pPr marL="280988" lvl="1" indent="-285750" fontAlgn="auto">
              <a:spcBef>
                <a:spcPts val="600"/>
              </a:spcBef>
              <a:spcAft>
                <a:spcPts val="600"/>
              </a:spcAft>
              <a:buFont typeface="Arial" pitchFamily="34" charset="0"/>
              <a:buChar char="•"/>
            </a:pPr>
            <a:endParaRPr lang="en-US" sz="2000" dirty="0">
              <a:solidFill>
                <a:prstClr val="black"/>
              </a:solidFill>
              <a:latin typeface="+mn-lt"/>
              <a:ea typeface="Verdana" panose="020B0604030504040204" pitchFamily="34" charset="0"/>
              <a:cs typeface="Arial" pitchFamily="34" charset="0"/>
            </a:endParaRP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2760274222"/>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60</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7. Offering expanded system access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Medicaid FFS Case Managers began using the P3N Portal to improve the timeliness and completeness of their care plans for new and vulnerable enrollees.</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has been in discussions with the DOH Women Infant and Children (WIC) Program to provide their pediatric nutritionists with access to the P3N Portal to support a new telehealth model.</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awarded onboarding grant funding for the Department of Aging’s PACE Program to connect to a P3N Certified HIO.</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8482014"/>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61</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8. Facilitating inter-state exchange</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 eHealth engaged in discussions with Maryland, West Virginia, and Delaware on options for alerting a patient’s home care team when the patient crosses state boundaries for health care services.</a:t>
            </a: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Secured a no-cost contract change request with IBM to onboard the Chesapeake Regional Information System for our Patients (CRISP) to the P3N ADT Service. </a:t>
            </a: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8058435"/>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62</a:t>
            </a:fld>
            <a:endParaRPr lang="en-US" dirty="0"/>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Rectangle 2">
            <a:extLst>
              <a:ext uri="{FF2B5EF4-FFF2-40B4-BE49-F238E27FC236}">
                <a16:creationId xmlns:a16="http://schemas.microsoft.com/office/drawing/2014/main" id="{7C77564B-D379-47B0-ACC3-ABF031DC217A}"/>
              </a:ext>
            </a:extLst>
          </p:cNvPr>
          <p:cNvSpPr txBox="1">
            <a:spLocks noChangeArrowheads="1"/>
          </p:cNvSpPr>
          <p:nvPr/>
        </p:nvSpPr>
        <p:spPr bwMode="auto">
          <a:xfrm>
            <a:off x="762000" y="304800"/>
            <a:ext cx="76962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Summary of Receipts and Expenditures</a:t>
            </a:r>
          </a:p>
        </p:txBody>
      </p:sp>
      <p:pic>
        <p:nvPicPr>
          <p:cNvPr id="3" name="Picture 2">
            <a:extLst>
              <a:ext uri="{FF2B5EF4-FFF2-40B4-BE49-F238E27FC236}">
                <a16:creationId xmlns:a16="http://schemas.microsoft.com/office/drawing/2014/main" id="{DEFD0BD1-4193-4D3E-A99E-68F3A37C784A}"/>
              </a:ext>
            </a:extLst>
          </p:cNvPr>
          <p:cNvPicPr>
            <a:picLocks noChangeAspect="1"/>
          </p:cNvPicPr>
          <p:nvPr/>
        </p:nvPicPr>
        <p:blipFill>
          <a:blip r:embed="rId3"/>
          <a:stretch>
            <a:fillRect/>
          </a:stretch>
        </p:blipFill>
        <p:spPr>
          <a:xfrm>
            <a:off x="1140389" y="794280"/>
            <a:ext cx="6863221" cy="5269439"/>
          </a:xfrm>
          <a:prstGeom prst="rect">
            <a:avLst/>
          </a:prstGeom>
        </p:spPr>
      </p:pic>
    </p:spTree>
    <p:extLst>
      <p:ext uri="{BB962C8B-B14F-4D97-AF65-F5344CB8AC3E}">
        <p14:creationId xmlns:p14="http://schemas.microsoft.com/office/powerpoint/2010/main" val="415126081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63</a:t>
            </a:fld>
            <a:endParaRPr lang="en-US" dirty="0"/>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Rectangle 2">
            <a:extLst>
              <a:ext uri="{FF2B5EF4-FFF2-40B4-BE49-F238E27FC236}">
                <a16:creationId xmlns:a16="http://schemas.microsoft.com/office/drawing/2014/main" id="{7C77564B-D379-47B0-ACC3-ABF031DC217A}"/>
              </a:ext>
            </a:extLst>
          </p:cNvPr>
          <p:cNvSpPr txBox="1">
            <a:spLocks noChangeArrowheads="1"/>
          </p:cNvSpPr>
          <p:nvPr/>
        </p:nvSpPr>
        <p:spPr bwMode="auto">
          <a:xfrm>
            <a:off x="762000" y="304800"/>
            <a:ext cx="76962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List of Contracts</a:t>
            </a:r>
          </a:p>
        </p:txBody>
      </p:sp>
      <p:pic>
        <p:nvPicPr>
          <p:cNvPr id="3" name="Picture 2">
            <a:extLst>
              <a:ext uri="{FF2B5EF4-FFF2-40B4-BE49-F238E27FC236}">
                <a16:creationId xmlns:a16="http://schemas.microsoft.com/office/drawing/2014/main" id="{E6EA8859-AC8A-4DDE-A49F-3CC602167BF4}"/>
              </a:ext>
            </a:extLst>
          </p:cNvPr>
          <p:cNvPicPr>
            <a:picLocks noChangeAspect="1"/>
          </p:cNvPicPr>
          <p:nvPr/>
        </p:nvPicPr>
        <p:blipFill>
          <a:blip r:embed="rId3"/>
          <a:stretch>
            <a:fillRect/>
          </a:stretch>
        </p:blipFill>
        <p:spPr>
          <a:xfrm>
            <a:off x="985337" y="995023"/>
            <a:ext cx="7173326" cy="4867954"/>
          </a:xfrm>
          <a:prstGeom prst="rect">
            <a:avLst/>
          </a:prstGeom>
        </p:spPr>
      </p:pic>
    </p:spTree>
    <p:extLst>
      <p:ext uri="{BB962C8B-B14F-4D97-AF65-F5344CB8AC3E}">
        <p14:creationId xmlns:p14="http://schemas.microsoft.com/office/powerpoint/2010/main" val="1214081920"/>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64</a:t>
            </a:fld>
            <a:endParaRPr lang="en-US" dirty="0"/>
          </a:p>
        </p:txBody>
      </p:sp>
      <p:sp>
        <p:nvSpPr>
          <p:cNvPr id="2" name="Date Placeholder 1"/>
          <p:cNvSpPr>
            <a:spLocks noGrp="1"/>
          </p:cNvSpPr>
          <p:nvPr>
            <p:ph type="dt" sz="half" idx="10"/>
          </p:nvPr>
        </p:nvSpPr>
        <p:spPr/>
        <p:txBody>
          <a:bodyPr/>
          <a:lstStyle/>
          <a:p>
            <a:pPr>
              <a:defRPr/>
            </a:pPr>
            <a:r>
              <a:rPr lang="en-US" dirty="0"/>
              <a:t>November 13, 2020</a:t>
            </a:r>
          </a:p>
        </p:txBody>
      </p:sp>
      <p:sp>
        <p:nvSpPr>
          <p:cNvPr id="7" name="Rectangle 2">
            <a:extLst>
              <a:ext uri="{FF2B5EF4-FFF2-40B4-BE49-F238E27FC236}">
                <a16:creationId xmlns:a16="http://schemas.microsoft.com/office/drawing/2014/main" id="{75F2C819-EAC6-4EBD-B943-9578EA8F0521}"/>
              </a:ext>
            </a:extLst>
          </p:cNvPr>
          <p:cNvSpPr txBox="1">
            <a:spLocks noChangeArrowheads="1"/>
          </p:cNvSpPr>
          <p:nvPr/>
        </p:nvSpPr>
        <p:spPr bwMode="auto">
          <a:xfrm>
            <a:off x="762000" y="304800"/>
            <a:ext cx="76962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List of Contracts (cont.)</a:t>
            </a:r>
          </a:p>
        </p:txBody>
      </p:sp>
      <p:pic>
        <p:nvPicPr>
          <p:cNvPr id="5" name="Picture 4">
            <a:extLst>
              <a:ext uri="{FF2B5EF4-FFF2-40B4-BE49-F238E27FC236}">
                <a16:creationId xmlns:a16="http://schemas.microsoft.com/office/drawing/2014/main" id="{E2B6E716-1F74-4128-835C-6F199CC2679F}"/>
              </a:ext>
            </a:extLst>
          </p:cNvPr>
          <p:cNvPicPr>
            <a:picLocks noChangeAspect="1"/>
          </p:cNvPicPr>
          <p:nvPr/>
        </p:nvPicPr>
        <p:blipFill>
          <a:blip r:embed="rId3"/>
          <a:stretch>
            <a:fillRect/>
          </a:stretch>
        </p:blipFill>
        <p:spPr>
          <a:xfrm>
            <a:off x="971047" y="1052181"/>
            <a:ext cx="7201905" cy="4753638"/>
          </a:xfrm>
          <a:prstGeom prst="rect">
            <a:avLst/>
          </a:prstGeom>
        </p:spPr>
      </p:pic>
    </p:spTree>
    <p:extLst>
      <p:ext uri="{BB962C8B-B14F-4D97-AF65-F5344CB8AC3E}">
        <p14:creationId xmlns:p14="http://schemas.microsoft.com/office/powerpoint/2010/main" val="828093695"/>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pPr/>
              <a:t>65</a:t>
            </a:fld>
            <a:endParaRPr lang="en-US" dirty="0"/>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Reportable Security Breaches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Pennsylvania Patient and Provider Network (P3N) experienced no reportable security breaches in 2019-2020.</a:t>
            </a:r>
          </a:p>
          <a:p>
            <a:pPr marL="342900" marR="0" lvl="0" indent="-342900">
              <a:lnSpc>
                <a:spcPct val="115000"/>
              </a:lnSpc>
              <a:spcBef>
                <a:spcPts val="0"/>
              </a:spcBef>
              <a:spcAft>
                <a:spcPts val="0"/>
              </a:spcAft>
              <a:buFont typeface="Symbol" panose="05050102010706020507" pitchFamily="18" charset="2"/>
              <a:buChar char=""/>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0988" lvl="1" indent="-285750" fontAlgn="auto">
              <a:spcBef>
                <a:spcPts val="600"/>
              </a:spcBef>
              <a:spcAft>
                <a:spcPts val="600"/>
              </a:spcAft>
              <a:buFont typeface="Arial" pitchFamily="34" charset="0"/>
              <a:buChar char="•"/>
            </a:pPr>
            <a:endParaRPr lang="en-US" sz="1900" dirty="0">
              <a:solidFill>
                <a:prstClr val="black"/>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4409344"/>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66</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Advisory Board Vice Chair Election</a:t>
            </a:r>
          </a:p>
        </p:txBody>
      </p:sp>
      <p:sp>
        <p:nvSpPr>
          <p:cNvPr id="7" name="Title 1"/>
          <p:cNvSpPr txBox="1">
            <a:spLocks/>
          </p:cNvSpPr>
          <p:nvPr/>
        </p:nvSpPr>
        <p:spPr bwMode="auto">
          <a:xfrm>
            <a:off x="381000" y="1226191"/>
            <a:ext cx="83820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1900" b="1" dirty="0"/>
              <a:t>Pennsylvania eHealth Partnership Advisory Board Bylaws</a:t>
            </a:r>
          </a:p>
          <a:p>
            <a:endParaRPr lang="en-US" sz="1900" b="1" dirty="0"/>
          </a:p>
          <a:p>
            <a:pPr lvl="1"/>
            <a:r>
              <a:rPr lang="en-US" sz="1900" b="1" i="1" dirty="0"/>
              <a:t>Section 4.  Vice Chairperson.</a:t>
            </a:r>
            <a:endParaRPr lang="en-US" sz="1900" i="1" dirty="0"/>
          </a:p>
          <a:p>
            <a:pPr lvl="1"/>
            <a:r>
              <a:rPr lang="en-US" sz="1900" i="1" dirty="0"/>
              <a:t>The Advisory Board members shall annually elect, by a majority vote of the members, a vice chairperson from among the appointed members of the Advisory Board, who shall serve as acting Chairperson in the absence of the Chairperson or if there is a vacancy in said Chairpersonship.</a:t>
            </a:r>
          </a:p>
          <a:p>
            <a:endParaRPr lang="en-US" sz="1900" dirty="0"/>
          </a:p>
          <a:p>
            <a:r>
              <a:rPr lang="en-US" sz="1900" dirty="0"/>
              <a:t>Vice Chairperson election to be held during the November 13, 2020 Advisory Board Meeting for Calendar Year 2021.</a:t>
            </a:r>
          </a:p>
          <a:p>
            <a:endParaRPr lang="en-US" sz="1900" dirty="0"/>
          </a:p>
          <a:p>
            <a:r>
              <a:rPr lang="en-US" sz="1900" dirty="0"/>
              <a:t>Current Vice Chair, Mr. Paul McGuire, accepted his nomination during the August 14, 2020 Advisory Board Meeting.</a:t>
            </a:r>
          </a:p>
          <a:p>
            <a:endParaRPr lang="en-US" sz="1900" dirty="0"/>
          </a:p>
          <a:p>
            <a:r>
              <a:rPr lang="en-US" sz="1900" dirty="0"/>
              <a:t>Nominations for Vice Chairperson are open until the election. </a:t>
            </a:r>
          </a:p>
          <a:p>
            <a:endParaRPr lang="en-US" sz="1900" dirty="0"/>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1664506613"/>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67</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2021 Advisory Board Meeting Dates</a:t>
            </a:r>
          </a:p>
        </p:txBody>
      </p:sp>
      <p:sp>
        <p:nvSpPr>
          <p:cNvPr id="7" name="Title 1"/>
          <p:cNvSpPr txBox="1">
            <a:spLocks/>
          </p:cNvSpPr>
          <p:nvPr/>
        </p:nvSpPr>
        <p:spPr bwMode="auto">
          <a:xfrm>
            <a:off x="381000" y="1226191"/>
            <a:ext cx="83820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fontAlgn="auto">
              <a:lnSpc>
                <a:spcPct val="150000"/>
              </a:lnSpc>
              <a:spcBef>
                <a:spcPts val="600"/>
              </a:spcBef>
              <a:spcAft>
                <a:spcPts val="600"/>
              </a:spcAft>
            </a:pPr>
            <a:r>
              <a:rPr lang="en-US" sz="1900" dirty="0">
                <a:solidFill>
                  <a:prstClr val="black"/>
                </a:solidFill>
                <a:latin typeface="+mn-lt"/>
                <a:ea typeface="Verdana" panose="020B0604030504040204" pitchFamily="34" charset="0"/>
                <a:cs typeface="Verdana" panose="020B0604030504040204" pitchFamily="34" charset="0"/>
              </a:rPr>
              <a:t>Friday, February 12, 2021 – Skype Meeting from 10 a.m. - 12 noon</a:t>
            </a:r>
          </a:p>
          <a:p>
            <a:pPr marL="0" lvl="1" fontAlgn="auto">
              <a:lnSpc>
                <a:spcPct val="150000"/>
              </a:lnSpc>
              <a:spcBef>
                <a:spcPts val="600"/>
              </a:spcBef>
              <a:spcAft>
                <a:spcPts val="600"/>
              </a:spcAft>
            </a:pPr>
            <a:r>
              <a:rPr lang="en-US" sz="1900" dirty="0">
                <a:solidFill>
                  <a:prstClr val="black"/>
                </a:solidFill>
                <a:latin typeface="+mn-lt"/>
                <a:ea typeface="Verdana" panose="020B0604030504040204" pitchFamily="34" charset="0"/>
                <a:cs typeface="Verdana" panose="020B0604030504040204" pitchFamily="34" charset="0"/>
              </a:rPr>
              <a:t>Friday, May 7, 2021 – H&amp;W Building, Room 327 from 10 a.m. - 2 p.m.</a:t>
            </a:r>
          </a:p>
          <a:p>
            <a:pPr marL="0" lvl="1" fontAlgn="auto">
              <a:lnSpc>
                <a:spcPct val="150000"/>
              </a:lnSpc>
              <a:spcBef>
                <a:spcPts val="600"/>
              </a:spcBef>
              <a:spcAft>
                <a:spcPts val="600"/>
              </a:spcAft>
            </a:pPr>
            <a:r>
              <a:rPr lang="en-US" sz="1900" dirty="0">
                <a:solidFill>
                  <a:prstClr val="black"/>
                </a:solidFill>
                <a:latin typeface="+mn-lt"/>
                <a:ea typeface="Verdana" panose="020B0604030504040204" pitchFamily="34" charset="0"/>
                <a:cs typeface="Verdana" panose="020B0604030504040204" pitchFamily="34" charset="0"/>
              </a:rPr>
              <a:t>Friday, August 6, 2021 – H&amp;W Building, Room 327 from 10 a.m. - 2 p.m.</a:t>
            </a:r>
          </a:p>
          <a:p>
            <a:pPr marL="0" lvl="1" fontAlgn="auto">
              <a:lnSpc>
                <a:spcPct val="150000"/>
              </a:lnSpc>
              <a:spcBef>
                <a:spcPts val="600"/>
              </a:spcBef>
              <a:spcAft>
                <a:spcPts val="600"/>
              </a:spcAft>
            </a:pPr>
            <a:r>
              <a:rPr lang="en-US" sz="1900" dirty="0">
                <a:solidFill>
                  <a:prstClr val="black"/>
                </a:solidFill>
                <a:latin typeface="+mn-lt"/>
                <a:ea typeface="Verdana" panose="020B0604030504040204" pitchFamily="34" charset="0"/>
                <a:cs typeface="Verdana" panose="020B0604030504040204" pitchFamily="34" charset="0"/>
              </a:rPr>
              <a:t>Friday, November 5, 2021 – H&amp;W Building, Room 327 from 10 a.m. - 2 p.m.</a:t>
            </a: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233774456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3C350DE-62C3-410E-998B-75D91612EA81}" type="slidenum">
              <a:rPr kumimoji="0" lang="en-US" sz="1100" b="0" i="0" u="none" strike="noStrike" kern="1200" cap="none" spc="0" normalizeH="0" baseline="0" noProof="0" smtClean="0">
                <a:ln>
                  <a:noFill/>
                </a:ln>
                <a:solidFill>
                  <a:prstClr val="black">
                    <a:tint val="75000"/>
                  </a:prstClr>
                </a:solidFill>
                <a:effectLst/>
                <a:uLnTx/>
                <a:uFillTx/>
                <a:latin typeface="Arial" charset="0"/>
                <a:ea typeface="ＭＳ Ｐゴシック" pitchFamily="-111"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68</a:t>
            </a:fld>
            <a:endParaRPr kumimoji="0" lang="en-US" sz="1100" b="0" i="0" u="none" strike="noStrike" kern="1200" cap="none" spc="0" normalizeH="0" baseline="0" noProof="0">
              <a:ln>
                <a:noFill/>
              </a:ln>
              <a:solidFill>
                <a:prstClr val="black">
                  <a:tint val="75000"/>
                </a:prstClr>
              </a:solidFill>
              <a:effectLst/>
              <a:uLnTx/>
              <a:uFillTx/>
              <a:latin typeface="Arial" charset="0"/>
              <a:ea typeface="ＭＳ Ｐゴシック" pitchFamily="-111" charset="-128"/>
              <a:cs typeface="+mn-cs"/>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Public Comment</a:t>
            </a:r>
          </a:p>
        </p:txBody>
      </p:sp>
      <p:sp>
        <p:nvSpPr>
          <p:cNvPr id="7" name="Title 1"/>
          <p:cNvSpPr txBox="1">
            <a:spLocks/>
          </p:cNvSpPr>
          <p:nvPr/>
        </p:nvSpPr>
        <p:spPr bwMode="auto">
          <a:xfrm>
            <a:off x="4572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914400" lvl="1" indent="-514350">
              <a:spcBef>
                <a:spcPct val="20000"/>
              </a:spcBef>
              <a:buFont typeface="Wingdings" pitchFamily="2" charset="2"/>
              <a:buChar char="§"/>
            </a:pPr>
            <a:r>
              <a:rPr lang="en-US" sz="2400" kern="0" dirty="0">
                <a:solidFill>
                  <a:srgbClr val="000000"/>
                </a:solidFill>
                <a:latin typeface="Verdana"/>
              </a:rPr>
              <a:t>Name of submitter for written comment submission acknowledged by chair</a:t>
            </a:r>
          </a:p>
          <a:p>
            <a:pPr marL="914400" lvl="1" indent="-514350">
              <a:spcBef>
                <a:spcPct val="20000"/>
              </a:spcBef>
              <a:buFont typeface="Wingdings" pitchFamily="2" charset="2"/>
              <a:buChar char="§"/>
            </a:pPr>
            <a:r>
              <a:rPr lang="en-US" sz="2400" kern="0" dirty="0">
                <a:solidFill>
                  <a:srgbClr val="000000"/>
                </a:solidFill>
                <a:latin typeface="Verdana"/>
              </a:rPr>
              <a:t>Verbal comment (3 minutes per commenter)</a:t>
            </a:r>
          </a:p>
          <a:p>
            <a:pPr marL="914400" lvl="1" indent="-514350">
              <a:spcBef>
                <a:spcPct val="20000"/>
              </a:spcBef>
              <a:buFont typeface="Wingdings" pitchFamily="2" charset="2"/>
              <a:buChar char="§"/>
            </a:pPr>
            <a:endParaRPr lang="en-US" sz="500" kern="0" dirty="0">
              <a:solidFill>
                <a:srgbClr val="000000"/>
              </a:solidFill>
              <a:latin typeface="Verdana"/>
            </a:endParaRPr>
          </a:p>
          <a:p>
            <a:pPr marL="914400" lvl="1" indent="-514350">
              <a:spcBef>
                <a:spcPct val="20000"/>
              </a:spcBef>
              <a:buFont typeface="Wingdings" pitchFamily="2" charset="2"/>
              <a:buChar char="§"/>
            </a:pPr>
            <a:endParaRPr lang="en-US" sz="500" kern="0" dirty="0">
              <a:solidFill>
                <a:srgbClr val="000000"/>
              </a:solidFill>
              <a:latin typeface="Verdana"/>
            </a:endParaRPr>
          </a:p>
          <a:p>
            <a:pPr marL="400050" lvl="1">
              <a:spcBef>
                <a:spcPct val="20000"/>
              </a:spcBef>
            </a:pPr>
            <a:endParaRPr lang="en-US" sz="500" kern="0" dirty="0">
              <a:solidFill>
                <a:srgbClr val="000000"/>
              </a:solidFill>
              <a:latin typeface="Verdana"/>
            </a:endParaRPr>
          </a:p>
          <a:p>
            <a:pPr marL="400050" lvl="1">
              <a:spcBef>
                <a:spcPct val="20000"/>
              </a:spcBef>
            </a:pPr>
            <a:endParaRPr lang="en-US" sz="500" kern="0" dirty="0">
              <a:solidFill>
                <a:srgbClr val="000000"/>
              </a:solidFill>
              <a:latin typeface="Verdana"/>
            </a:endParaRPr>
          </a:p>
          <a:p>
            <a:pPr lvl="0" algn="ctr"/>
            <a:r>
              <a:rPr lang="en-US" sz="1900" b="1" dirty="0">
                <a:solidFill>
                  <a:prstClr val="black"/>
                </a:solidFill>
                <a:latin typeface="Arial"/>
                <a:ea typeface="Verdana" panose="020B0604030504040204" pitchFamily="34" charset="0"/>
                <a:cs typeface="Verdana" panose="020B0604030504040204" pitchFamily="34" charset="0"/>
              </a:rPr>
              <a:t>For further information: </a:t>
            </a:r>
          </a:p>
          <a:p>
            <a:pPr lvl="0" algn="ctr"/>
            <a:r>
              <a:rPr lang="en-US" sz="1600" dirty="0">
                <a:solidFill>
                  <a:srgbClr val="000000"/>
                </a:solidFill>
                <a:hlinkClick r:id="rId3"/>
              </a:rPr>
              <a:t>http://dhs.pa.gov/ehealth</a:t>
            </a:r>
            <a:r>
              <a:rPr lang="en-US" sz="1600" dirty="0">
                <a:solidFill>
                  <a:srgbClr val="000000"/>
                </a:solidFill>
              </a:rPr>
              <a:t>  </a:t>
            </a:r>
          </a:p>
          <a:p>
            <a:pPr lvl="0" algn="ctr"/>
            <a:endParaRPr lang="en-US" sz="900" b="1" dirty="0">
              <a:solidFill>
                <a:prstClr val="black"/>
              </a:solidFill>
              <a:latin typeface="Arial"/>
              <a:ea typeface="Verdana" panose="020B0604030504040204" pitchFamily="34" charset="0"/>
              <a:cs typeface="Verdana" panose="020B0604030504040204" pitchFamily="34" charset="0"/>
            </a:endParaRPr>
          </a:p>
          <a:p>
            <a:pPr lvl="0" algn="ctr"/>
            <a:r>
              <a:rPr lang="en-US" sz="1900" b="1" dirty="0">
                <a:solidFill>
                  <a:prstClr val="black"/>
                </a:solidFill>
                <a:latin typeface="Arial"/>
                <a:ea typeface="Verdana" panose="020B0604030504040204" pitchFamily="34" charset="0"/>
                <a:cs typeface="Verdana" panose="020B0604030504040204" pitchFamily="34" charset="0"/>
              </a:rPr>
              <a:t>PA eHealth Partnership Advisory Board:</a:t>
            </a:r>
          </a:p>
          <a:p>
            <a:pPr lvl="0" algn="ctr"/>
            <a:r>
              <a:rPr lang="en-US" sz="1600" dirty="0">
                <a:solidFill>
                  <a:prstClr val="black"/>
                </a:solidFill>
                <a:latin typeface="Arial"/>
                <a:ea typeface="Verdana" panose="020B0604030504040204" pitchFamily="34" charset="0"/>
                <a:cs typeface="Verdana" panose="020B0604030504040204" pitchFamily="34" charset="0"/>
                <a:hlinkClick r:id="rId4"/>
              </a:rPr>
              <a:t>https://www.dhs.pa.gov/providers/Providers/Pages/Health%20Information%20Technology/eHealth-Advisory-Board.aspx</a:t>
            </a:r>
            <a:r>
              <a:rPr lang="en-US" sz="1600" dirty="0">
                <a:solidFill>
                  <a:prstClr val="black"/>
                </a:solidFill>
                <a:latin typeface="Arial"/>
                <a:ea typeface="Verdana" panose="020B0604030504040204" pitchFamily="34" charset="0"/>
                <a:cs typeface="Verdana" panose="020B0604030504040204" pitchFamily="34" charset="0"/>
              </a:rPr>
              <a:t>  </a:t>
            </a:r>
          </a:p>
          <a:p>
            <a:pPr lvl="0" algn="ctr"/>
            <a:endParaRPr lang="en-US" sz="900" dirty="0">
              <a:solidFill>
                <a:prstClr val="black"/>
              </a:solidFill>
              <a:latin typeface="Arial"/>
              <a:ea typeface="Verdana" panose="020B0604030504040204" pitchFamily="34" charset="0"/>
              <a:cs typeface="Verdana" panose="020B0604030504040204" pitchFamily="34" charset="0"/>
            </a:endParaRPr>
          </a:p>
          <a:p>
            <a:pPr lvl="0" algn="ctr"/>
            <a:r>
              <a:rPr lang="en-US" sz="1900" b="1" dirty="0">
                <a:solidFill>
                  <a:prstClr val="black"/>
                </a:solidFill>
                <a:latin typeface="Arial"/>
                <a:ea typeface="Verdana" panose="020B0604030504040204" pitchFamily="34" charset="0"/>
                <a:cs typeface="Verdana" panose="020B0604030504040204" pitchFamily="34" charset="0"/>
              </a:rPr>
              <a:t>P3N HIO Certification Package:</a:t>
            </a:r>
          </a:p>
          <a:p>
            <a:pPr lvl="0" algn="ctr"/>
            <a:r>
              <a:rPr lang="en-US" sz="1600" dirty="0">
                <a:solidFill>
                  <a:prstClr val="black"/>
                </a:solidFill>
                <a:latin typeface="Arial"/>
                <a:ea typeface="Verdana" panose="020B0604030504040204" pitchFamily="34" charset="0"/>
                <a:hlinkClick r:id="rId5"/>
              </a:rPr>
              <a:t>https://www.dhs.pa.gov/providers/Providers/Pages/Health%20Information%20Technology/HIO-Connection.aspx</a:t>
            </a:r>
            <a:r>
              <a:rPr lang="en-US" sz="1600" dirty="0">
                <a:solidFill>
                  <a:prstClr val="black"/>
                </a:solidFill>
                <a:latin typeface="Arial"/>
                <a:ea typeface="Verdana" panose="020B0604030504040204" pitchFamily="34" charset="0"/>
              </a:rPr>
              <a:t>  </a:t>
            </a:r>
            <a:endParaRPr lang="en-US" sz="1600" dirty="0">
              <a:solidFill>
                <a:prstClr val="black"/>
              </a:solidFill>
              <a:latin typeface="Arial"/>
              <a:ea typeface="Verdana" panose="020B0604030504040204" pitchFamily="34" charset="0"/>
              <a:hlinkClick r:id="rId6">
                <a:extLst>
                  <a:ext uri="{A12FA001-AC4F-418D-AE19-62706E023703}">
                    <ahyp:hlinkClr xmlns:ahyp="http://schemas.microsoft.com/office/drawing/2018/hyperlinkcolor" val="tx"/>
                  </a:ext>
                </a:extLst>
              </a:hlinkClick>
            </a:endParaRPr>
          </a:p>
          <a:p>
            <a:pPr lvl="0" algn="ctr"/>
            <a:endParaRPr lang="en-US" sz="900" b="1" dirty="0">
              <a:solidFill>
                <a:prstClr val="black"/>
              </a:solidFill>
              <a:latin typeface="Arial"/>
              <a:ea typeface="Verdana" panose="020B0604030504040204" pitchFamily="34" charset="0"/>
              <a:cs typeface="Verdana" panose="020B0604030504040204" pitchFamily="34" charset="0"/>
            </a:endParaRPr>
          </a:p>
          <a:p>
            <a:pPr lvl="0" algn="ctr"/>
            <a:r>
              <a:rPr lang="en-US" sz="1900" b="1" dirty="0">
                <a:solidFill>
                  <a:prstClr val="black"/>
                </a:solidFill>
                <a:latin typeface="Arial"/>
                <a:ea typeface="Verdana" panose="020B0604030504040204" pitchFamily="34" charset="0"/>
                <a:cs typeface="Verdana" panose="020B0604030504040204" pitchFamily="34" charset="0"/>
              </a:rPr>
              <a:t>P3N Certified Health Information Organizations (HIO) Information:</a:t>
            </a:r>
          </a:p>
          <a:p>
            <a:pPr lvl="0" algn="ctr"/>
            <a:r>
              <a:rPr lang="en-US" sz="1600" dirty="0">
                <a:solidFill>
                  <a:prstClr val="black"/>
                </a:solidFill>
                <a:latin typeface="Arial"/>
                <a:ea typeface="Verdana" panose="020B0604030504040204" pitchFamily="34" charset="0"/>
                <a:cs typeface="Verdana" panose="020B0604030504040204" pitchFamily="34" charset="0"/>
                <a:hlinkClick r:id="rId7"/>
              </a:rPr>
              <a:t>https://www.dhs.pa.gov/providers/Providers/Documents/Choose%20your%20HIO.pdf</a:t>
            </a:r>
            <a:r>
              <a:rPr lang="en-US" sz="1600" dirty="0">
                <a:solidFill>
                  <a:prstClr val="black"/>
                </a:solidFill>
                <a:latin typeface="Arial"/>
                <a:ea typeface="Verdana" panose="020B0604030504040204" pitchFamily="34" charset="0"/>
                <a:cs typeface="Verdana" panose="020B0604030504040204" pitchFamily="34" charset="0"/>
              </a:rPr>
              <a:t>  </a:t>
            </a:r>
            <a:endParaRPr kumimoji="0" lang="en-US" sz="1600" b="0" i="0" u="none" strike="noStrike" kern="1200" cap="none" spc="0" normalizeH="0" baseline="0" noProof="0" dirty="0">
              <a:ln>
                <a:noFill/>
              </a:ln>
              <a:solidFill>
                <a:prstClr val="black"/>
              </a:solidFill>
              <a:effectLst/>
              <a:uLnTx/>
              <a:uFillTx/>
              <a:latin typeface="Arial"/>
              <a:ea typeface="Verdana" panose="020B0604030504040204" pitchFamily="34" charset="0"/>
              <a:cs typeface="Verdana" panose="020B0604030504040204" pitchFamily="34" charset="0"/>
            </a:endParaRPr>
          </a:p>
        </p:txBody>
      </p:sp>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pitchFamily="-111" charset="-128"/>
                <a:cs typeface="+mn-cs"/>
              </a:rPr>
              <a:t>November 13, 2020</a:t>
            </a:r>
          </a:p>
        </p:txBody>
      </p:sp>
    </p:spTree>
    <p:extLst>
      <p:ext uri="{BB962C8B-B14F-4D97-AF65-F5344CB8AC3E}">
        <p14:creationId xmlns:p14="http://schemas.microsoft.com/office/powerpoint/2010/main" val="17768819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7</a:t>
            </a:fld>
            <a:endParaRPr lang="en-US" dirty="0">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Pennsylvania eHealth Program Updates</a:t>
            </a:r>
          </a:p>
        </p:txBody>
      </p:sp>
      <p:sp>
        <p:nvSpPr>
          <p:cNvPr id="7" name="Title 1"/>
          <p:cNvSpPr txBox="1">
            <a:spLocks/>
          </p:cNvSpPr>
          <p:nvPr/>
        </p:nvSpPr>
        <p:spPr bwMode="auto">
          <a:xfrm>
            <a:off x="457200" y="12192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lvl="1" algn="ctr" fontAlgn="auto">
              <a:spcBef>
                <a:spcPts val="600"/>
              </a:spcBef>
              <a:spcAft>
                <a:spcPts val="600"/>
              </a:spcAft>
            </a:pPr>
            <a:endParaRPr lang="en-US" sz="2800" b="1" dirty="0">
              <a:solidFill>
                <a:prstClr val="black"/>
              </a:solidFill>
              <a:latin typeface="+mn-lt"/>
              <a:ea typeface="Verdana" panose="020B0604030504040204" pitchFamily="34" charset="0"/>
              <a:cs typeface="Verdana" panose="020B0604030504040204" pitchFamily="34" charset="0"/>
            </a:endParaRPr>
          </a:p>
          <a:p>
            <a:pPr marL="0" lvl="1" algn="ctr" fontAlgn="auto">
              <a:spcBef>
                <a:spcPts val="600"/>
              </a:spcBef>
              <a:spcAft>
                <a:spcPts val="600"/>
              </a:spcAft>
            </a:pPr>
            <a:r>
              <a:rPr lang="en-US" sz="2800" b="1" dirty="0">
                <a:solidFill>
                  <a:prstClr val="black"/>
                </a:solidFill>
                <a:latin typeface="+mn-lt"/>
                <a:ea typeface="Verdana" panose="020B0604030504040204" pitchFamily="34" charset="0"/>
                <a:cs typeface="Verdana" panose="020B0604030504040204" pitchFamily="34" charset="0"/>
              </a:rPr>
              <a:t>Martin Ciccocioppo, MBA MHA</a:t>
            </a:r>
          </a:p>
          <a:p>
            <a:pPr marL="0" lvl="1" algn="ctr" fontAlgn="auto">
              <a:spcBef>
                <a:spcPts val="600"/>
              </a:spcBef>
              <a:spcAft>
                <a:spcPts val="600"/>
              </a:spcAft>
            </a:pPr>
            <a:r>
              <a:rPr lang="en-US" sz="2800" dirty="0">
                <a:solidFill>
                  <a:prstClr val="black"/>
                </a:solidFill>
                <a:latin typeface="+mn-lt"/>
                <a:ea typeface="Verdana" panose="020B0604030504040204" pitchFamily="34" charset="0"/>
                <a:cs typeface="Verdana" panose="020B0604030504040204" pitchFamily="34" charset="0"/>
              </a:rPr>
              <a:t>Director</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Pennsylvania eHealth Partnership Program</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Office of Medical Assistance Programs</a:t>
            </a:r>
          </a:p>
          <a:p>
            <a:pPr marL="0" lvl="1" algn="ctr" fontAlgn="auto">
              <a:spcBef>
                <a:spcPts val="600"/>
              </a:spcBef>
              <a:spcAft>
                <a:spcPts val="600"/>
              </a:spcAft>
            </a:pPr>
            <a:r>
              <a:rPr lang="en-US" dirty="0">
                <a:solidFill>
                  <a:prstClr val="black"/>
                </a:solidFill>
                <a:latin typeface="+mn-lt"/>
                <a:ea typeface="Verdana" panose="020B0604030504040204" pitchFamily="34" charset="0"/>
                <a:cs typeface="Verdana" panose="020B0604030504040204" pitchFamily="34" charset="0"/>
              </a:rPr>
              <a:t>Pennsylvania Department of Human Services</a:t>
            </a:r>
          </a:p>
        </p:txBody>
      </p:sp>
      <p:sp>
        <p:nvSpPr>
          <p:cNvPr id="2" name="Date Placeholder 1"/>
          <p:cNvSpPr>
            <a:spLocks noGrp="1"/>
          </p:cNvSpPr>
          <p:nvPr>
            <p:ph type="dt" sz="half" idx="10"/>
          </p:nvPr>
        </p:nvSpPr>
        <p:spPr/>
        <p:txBody>
          <a:bodyPr/>
          <a:lstStyle/>
          <a:p>
            <a:pPr>
              <a:defRPr/>
            </a:pPr>
            <a:r>
              <a:rPr lang="en-US" dirty="0"/>
              <a:t>November 13, 2020</a:t>
            </a:r>
          </a:p>
        </p:txBody>
      </p:sp>
    </p:spTree>
    <p:extLst>
      <p:ext uri="{BB962C8B-B14F-4D97-AF65-F5344CB8AC3E}">
        <p14:creationId xmlns:p14="http://schemas.microsoft.com/office/powerpoint/2010/main" val="20784991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8</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PA eHealth Staff Changes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0988" lvl="1" indent="-285750" fontAlgn="auto">
              <a:spcBef>
                <a:spcPts val="600"/>
              </a:spcBef>
              <a:spcAft>
                <a:spcPts val="6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Debra Kochel, joined PA eHealth as a Human Services Program Specialist on September 14, 2020</a:t>
            </a:r>
          </a:p>
          <a:p>
            <a:pPr marL="280988" lvl="1" indent="-285750" fontAlgn="auto">
              <a:spcBef>
                <a:spcPts val="600"/>
              </a:spcBef>
              <a:spcAft>
                <a:spcPts val="6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Terri Lynn Brown, PA eHealth Administrative Officer, will be transferring to the Office of Administration, Office of Chief Counsel on November 27, 2020</a:t>
            </a:r>
          </a:p>
          <a:p>
            <a:pPr marL="0" lvl="1" fontAlgn="auto">
              <a:spcBef>
                <a:spcPts val="600"/>
              </a:spcBef>
              <a:spcAft>
                <a:spcPts val="600"/>
              </a:spcAft>
            </a:pPr>
            <a:endParaRPr lang="en-US" sz="1900" dirty="0">
              <a:solidFill>
                <a:prstClr val="black"/>
              </a:solidFill>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020362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C350DE-62C3-410E-998B-75D91612EA81}" type="slidenum">
              <a:rPr lang="en-US" smtClean="0">
                <a:solidFill>
                  <a:prstClr val="black">
                    <a:tint val="75000"/>
                  </a:prstClr>
                </a:solidFill>
              </a:rPr>
              <a:pPr/>
              <a:t>9</a:t>
            </a:fld>
            <a:endParaRPr lang="en-US">
              <a:solidFill>
                <a:prstClr val="black">
                  <a:tint val="75000"/>
                </a:prstClr>
              </a:solidFill>
            </a:endParaRPr>
          </a:p>
        </p:txBody>
      </p:sp>
      <p:sp>
        <p:nvSpPr>
          <p:cNvPr id="5" name="Rectangle 2"/>
          <p:cNvSpPr txBox="1">
            <a:spLocks noChangeArrowheads="1"/>
          </p:cNvSpPr>
          <p:nvPr/>
        </p:nvSpPr>
        <p:spPr bwMode="auto">
          <a:xfrm>
            <a:off x="798576" y="304800"/>
            <a:ext cx="7543800" cy="609600"/>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white"/>
                </a:solidFill>
                <a:ea typeface="Verdana" pitchFamily="34" charset="0"/>
                <a:cs typeface="Verdana" pitchFamily="34" charset="0"/>
              </a:rPr>
              <a:t>Recent PA eHealth Accomplishments</a:t>
            </a:r>
          </a:p>
        </p:txBody>
      </p:sp>
      <p:sp>
        <p:nvSpPr>
          <p:cNvPr id="2" name="Date Placeholder 1"/>
          <p:cNvSpPr>
            <a:spLocks noGrp="1"/>
          </p:cNvSpPr>
          <p:nvPr>
            <p:ph type="dt" sz="half" idx="10"/>
          </p:nvPr>
        </p:nvSpPr>
        <p:spPr/>
        <p:txBody>
          <a:bodyPr/>
          <a:lstStyle/>
          <a:p>
            <a:pPr>
              <a:defRPr/>
            </a:pPr>
            <a:r>
              <a:rPr lang="en-US" dirty="0"/>
              <a:t>November 13, 2020</a:t>
            </a:r>
          </a:p>
        </p:txBody>
      </p:sp>
      <p:sp>
        <p:nvSpPr>
          <p:cNvPr id="6" name="Title 1">
            <a:extLst>
              <a:ext uri="{FF2B5EF4-FFF2-40B4-BE49-F238E27FC236}">
                <a16:creationId xmlns:a16="http://schemas.microsoft.com/office/drawing/2014/main" id="{D7F68B00-69E8-43FB-B61C-98D226809103}"/>
              </a:ext>
            </a:extLst>
          </p:cNvPr>
          <p:cNvSpPr txBox="1">
            <a:spLocks/>
          </p:cNvSpPr>
          <p:nvPr/>
        </p:nvSpPr>
        <p:spPr bwMode="auto">
          <a:xfrm>
            <a:off x="457200" y="105018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In FFY2020, four HIOs onboarded 42 hospitals and nursing homes and 33 ambulatory providers with HIE Onboarding Grant.</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HIOs also made 10 additional grant-funded Public Health Gateway provider onboardings.</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Established additional PHG connections to RxCheck PDMP gateway. </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CMS approved our FFY2021 HIT IAPD for $11.2 million in interoperability projects.</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Expanded P3N ADT Statewide Notification Service to include107 emergency departments in production and 35 inpatient ADT feeds; anticipate more than 110 ED and IP ADT feeds by 1Q2021.</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More than 1.77 million documents were retrieved across the P3N in October 2020.</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Submitted P3N MMIS APD to CMS for review/approval.</a:t>
            </a:r>
          </a:p>
          <a:p>
            <a:pPr marL="280988" lvl="1" indent="-285750" fontAlgn="auto">
              <a:spcBef>
                <a:spcPts val="0"/>
              </a:spcBef>
              <a:spcAft>
                <a:spcPts val="800"/>
              </a:spcAft>
              <a:buFont typeface="Arial" pitchFamily="34" charset="0"/>
              <a:buChar char="•"/>
            </a:pPr>
            <a:r>
              <a:rPr lang="en-US" sz="1900" dirty="0">
                <a:solidFill>
                  <a:prstClr val="black"/>
                </a:solidFill>
                <a:latin typeface="Arial"/>
                <a:ea typeface="Verdana" panose="020B0604030504040204" pitchFamily="34" charset="0"/>
                <a:cs typeface="Verdana" panose="020B0604030504040204" pitchFamily="34" charset="0"/>
              </a:rPr>
              <a:t>P3N RFP in internal review; expect to release in January 2021 after CMS approval.</a:t>
            </a:r>
          </a:p>
        </p:txBody>
      </p:sp>
    </p:spTree>
    <p:extLst>
      <p:ext uri="{BB962C8B-B14F-4D97-AF65-F5344CB8AC3E}">
        <p14:creationId xmlns:p14="http://schemas.microsoft.com/office/powerpoint/2010/main" val="3662190350"/>
      </p:ext>
    </p:extLst>
  </p:cSld>
  <p:clrMapOvr>
    <a:masterClrMapping/>
  </p:clrMapOvr>
  <p:transition spd="slow">
    <p:push dir="u"/>
  </p:transition>
</p:sld>
</file>

<file path=ppt/theme/theme1.xml><?xml version="1.0" encoding="utf-8"?>
<a:theme xmlns:a="http://schemas.openxmlformats.org/drawingml/2006/main" name="DHS PowerPoint Presentation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nn Medicine Template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HD_pptx_template_wide.pptx" id="{DDA589C1-BCAE-4C01-91BD-BE8F4CCF0212}" vid="{F5CE9FEC-8B81-40EE-9EFC-88E8B4B008BF}"/>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HD PowerPoint Template White-Background" id="{47A55BCA-2236-4D3A-91F5-5ADCD26833D1}" vid="{E591913C-6EB5-4014-836A-50CF8E0AB07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956F62CA20F846870A2686BB7E6E50" ma:contentTypeVersion="1" ma:contentTypeDescription="Create a new document." ma:contentTypeScope="" ma:versionID="972100d3985c9c1cd1c96da8a3df52b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31B7BC-A019-4409-A080-48E4045BE93A}"/>
</file>

<file path=customXml/itemProps2.xml><?xml version="1.0" encoding="utf-8"?>
<ds:datastoreItem xmlns:ds="http://schemas.openxmlformats.org/officeDocument/2006/customXml" ds:itemID="{D1A898E9-674F-4E6D-BB81-4E3C93E7D3D6}"/>
</file>

<file path=customXml/itemProps3.xml><?xml version="1.0" encoding="utf-8"?>
<ds:datastoreItem xmlns:ds="http://schemas.openxmlformats.org/officeDocument/2006/customXml" ds:itemID="{127CB323-C9AD-42E6-8032-79C7507EFA62}"/>
</file>

<file path=docProps/app.xml><?xml version="1.0" encoding="utf-8"?>
<Properties xmlns="http://schemas.openxmlformats.org/officeDocument/2006/extended-properties" xmlns:vt="http://schemas.openxmlformats.org/officeDocument/2006/docPropsVTypes">
  <Template>DHS PowerPoint Presentation 1</Template>
  <TotalTime>15054</TotalTime>
  <Words>4942</Words>
  <Application>Microsoft Office PowerPoint</Application>
  <PresentationFormat>On-screen Show (4:3)</PresentationFormat>
  <Paragraphs>656</Paragraphs>
  <Slides>68</Slides>
  <Notes>67</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68</vt:i4>
      </vt:variant>
    </vt:vector>
  </HeadingPairs>
  <TitlesOfParts>
    <vt:vector size="86" baseType="lpstr">
      <vt:lpstr>Arial</vt:lpstr>
      <vt:lpstr>Bookman Old Style</vt:lpstr>
      <vt:lpstr>Calibri</vt:lpstr>
      <vt:lpstr>Calibri Light</vt:lpstr>
      <vt:lpstr>Franklin Gothic Book</vt:lpstr>
      <vt:lpstr>Palatino Linotype</vt:lpstr>
      <vt:lpstr>Symbol</vt:lpstr>
      <vt:lpstr>Tahoma</vt:lpstr>
      <vt:lpstr>Times New Roman</vt:lpstr>
      <vt:lpstr>Trebuchet MS</vt:lpstr>
      <vt:lpstr>Verdana</vt:lpstr>
      <vt:lpstr>Wingdings</vt:lpstr>
      <vt:lpstr>DHS PowerPoint Presentation 1</vt:lpstr>
      <vt:lpstr>Penn Medicine Template 2009</vt:lpstr>
      <vt:lpstr>1_Default Design</vt:lpstr>
      <vt:lpstr>Default Design</vt:lpstr>
      <vt:lpstr>1_Custom Design</vt:lpstr>
      <vt:lpstr>Microsoft Excel Chart</vt:lpstr>
      <vt:lpstr>Pennsylvania eHealth Partnership  Advisory Board  Meeting   November 13,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Allegheny County Health Department: ESPnet Updates &amp; Chronic Conditions Among Medicaid Recipients</vt:lpstr>
      <vt:lpstr>Allegheny County, PA</vt:lpstr>
      <vt:lpstr>Chronic Diseases and Associated Risk Factors, 2016; Survey Data</vt:lpstr>
      <vt:lpstr>Public Health Chronic Disease Surveillance Data</vt:lpstr>
      <vt:lpstr>Automating Chronic Disease Surveillance for Public Health Practice</vt:lpstr>
      <vt:lpstr>RiskScape Dashboard</vt:lpstr>
      <vt:lpstr>Limitations of Survey Data</vt:lpstr>
      <vt:lpstr>Why EHR Data?</vt:lpstr>
      <vt:lpstr>EHR Uses for ACHD</vt:lpstr>
      <vt:lpstr>Timeline ACHD/ESPNet</vt:lpstr>
      <vt:lpstr>Results</vt:lpstr>
      <vt:lpstr>RiskScape for Surveillance</vt:lpstr>
      <vt:lpstr>Definitions</vt:lpstr>
      <vt:lpstr>Hypertension – Medicaid Recipients</vt:lpstr>
      <vt:lpstr>Hypertension – Medicaid Recipients</vt:lpstr>
      <vt:lpstr>Diabetes – Medicaid Recipients</vt:lpstr>
      <vt:lpstr>Diabetes – Medicaid Recipients</vt:lpstr>
      <vt:lpstr>A1C Among Diabetes Patients With Medicaid</vt:lpstr>
      <vt:lpstr>PopMedNet for Query Submission</vt:lpstr>
      <vt:lpstr>PopMedNet Example – Hypertension Control Among Medicaid Recipients</vt:lpstr>
      <vt:lpstr>Queries Currently Building to Answer…</vt:lpstr>
      <vt:lpstr>Challenges </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 Department of Public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ymm</dc:creator>
  <cp:lastModifiedBy>Ciccocioppo, Martin</cp:lastModifiedBy>
  <cp:revision>687</cp:revision>
  <cp:lastPrinted>2020-02-14T13:33:41Z</cp:lastPrinted>
  <dcterms:created xsi:type="dcterms:W3CDTF">2014-11-20T22:09:41Z</dcterms:created>
  <dcterms:modified xsi:type="dcterms:W3CDTF">2020-11-12T01:35:49Z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0x010100A9956F62CA20F846870A2686BB7E6E50</vt:lpwstr>
  </property>
  <property fmtid="{D5CDD505-2E9C-101B-9397-08002B2CF9AE}" pid="3" name="Order">
    <vt:r8>205400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