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0"/>
  </p:notesMasterIdLst>
  <p:handoutMasterIdLst>
    <p:handoutMasterId r:id="rId41"/>
  </p:handoutMasterIdLst>
  <p:sldIdLst>
    <p:sldId id="293" r:id="rId3"/>
    <p:sldId id="341" r:id="rId4"/>
    <p:sldId id="345" r:id="rId5"/>
    <p:sldId id="368" r:id="rId6"/>
    <p:sldId id="351" r:id="rId7"/>
    <p:sldId id="362" r:id="rId8"/>
    <p:sldId id="378" r:id="rId9"/>
    <p:sldId id="322" r:id="rId10"/>
    <p:sldId id="307" r:id="rId11"/>
    <p:sldId id="285" r:id="rId12"/>
    <p:sldId id="288" r:id="rId13"/>
    <p:sldId id="360" r:id="rId14"/>
    <p:sldId id="308" r:id="rId15"/>
    <p:sldId id="361" r:id="rId16"/>
    <p:sldId id="363" r:id="rId17"/>
    <p:sldId id="364" r:id="rId18"/>
    <p:sldId id="381" r:id="rId19"/>
    <p:sldId id="379" r:id="rId20"/>
    <p:sldId id="387" r:id="rId21"/>
    <p:sldId id="347" r:id="rId22"/>
    <p:sldId id="348" r:id="rId23"/>
    <p:sldId id="359" r:id="rId24"/>
    <p:sldId id="349" r:id="rId25"/>
    <p:sldId id="358" r:id="rId26"/>
    <p:sldId id="366" r:id="rId27"/>
    <p:sldId id="367" r:id="rId28"/>
    <p:sldId id="383" r:id="rId29"/>
    <p:sldId id="382" r:id="rId30"/>
    <p:sldId id="384" r:id="rId31"/>
    <p:sldId id="314" r:id="rId32"/>
    <p:sldId id="365" r:id="rId33"/>
    <p:sldId id="385" r:id="rId34"/>
    <p:sldId id="344" r:id="rId35"/>
    <p:sldId id="386" r:id="rId36"/>
    <p:sldId id="352" r:id="rId37"/>
    <p:sldId id="353" r:id="rId38"/>
    <p:sldId id="337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i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i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i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i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i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BFFE9-5C90-465F-A4AC-02607421FCE5}">
          <p14:sldIdLst>
            <p14:sldId id="293"/>
            <p14:sldId id="341"/>
            <p14:sldId id="345"/>
            <p14:sldId id="368"/>
            <p14:sldId id="351"/>
            <p14:sldId id="362"/>
            <p14:sldId id="378"/>
            <p14:sldId id="322"/>
            <p14:sldId id="307"/>
            <p14:sldId id="285"/>
            <p14:sldId id="288"/>
            <p14:sldId id="360"/>
            <p14:sldId id="308"/>
            <p14:sldId id="361"/>
            <p14:sldId id="363"/>
            <p14:sldId id="364"/>
            <p14:sldId id="381"/>
            <p14:sldId id="379"/>
            <p14:sldId id="387"/>
            <p14:sldId id="347"/>
            <p14:sldId id="348"/>
            <p14:sldId id="359"/>
            <p14:sldId id="349"/>
            <p14:sldId id="358"/>
            <p14:sldId id="366"/>
            <p14:sldId id="367"/>
            <p14:sldId id="383"/>
            <p14:sldId id="382"/>
            <p14:sldId id="384"/>
            <p14:sldId id="314"/>
            <p14:sldId id="365"/>
            <p14:sldId id="385"/>
          </p14:sldIdLst>
        </p14:section>
        <p14:section name="Untitled Section" id="{7D757CD0-116B-4BD8-9B90-23BF1F38A956}">
          <p14:sldIdLst>
            <p14:sldId id="344"/>
            <p14:sldId id="386"/>
            <p14:sldId id="352"/>
            <p14:sldId id="353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FF"/>
    <a:srgbClr val="376092"/>
    <a:srgbClr val="7030A0"/>
    <a:srgbClr val="FFC000"/>
    <a:srgbClr val="222268"/>
    <a:srgbClr val="FF6600"/>
    <a:srgbClr val="0099CC"/>
    <a:srgbClr val="6699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C3D5F-D79B-4D8B-B5A5-B24748013727}" v="149" dt="2023-09-21T16:51:27.3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5165" autoAdjust="0"/>
  </p:normalViewPr>
  <p:slideViewPr>
    <p:cSldViewPr snapToGrid="0">
      <p:cViewPr varScale="1">
        <p:scale>
          <a:sx n="77" d="100"/>
          <a:sy n="77" d="100"/>
        </p:scale>
        <p:origin x="9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854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50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48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le, Marte" userId="a1e335d3-34c8-4d60-86dc-f4b4ff874809" providerId="ADAL" clId="{531C3D5F-D79B-4D8B-B5A5-B24748013727}"/>
    <pc:docChg chg="undo custSel modSld">
      <pc:chgData name="Engle, Marte" userId="a1e335d3-34c8-4d60-86dc-f4b4ff874809" providerId="ADAL" clId="{531C3D5F-D79B-4D8B-B5A5-B24748013727}" dt="2023-10-02T11:57:10.592" v="323" actId="20577"/>
      <pc:docMkLst>
        <pc:docMk/>
      </pc:docMkLst>
      <pc:sldChg chg="modSp mod">
        <pc:chgData name="Engle, Marte" userId="a1e335d3-34c8-4d60-86dc-f4b4ff874809" providerId="ADAL" clId="{531C3D5F-D79B-4D8B-B5A5-B24748013727}" dt="2023-09-21T11:59:15.381" v="94" actId="404"/>
        <pc:sldMkLst>
          <pc:docMk/>
          <pc:sldMk cId="0" sldId="285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0" sldId="285"/>
            <ac:spMk id="13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1:59:15.381" v="94" actId="404"/>
          <ac:graphicFrameMkLst>
            <pc:docMk/>
            <pc:sldMk cId="0" sldId="285"/>
            <ac:graphicFrameMk id="4" creationId="{06E0D42A-B85E-4316-87F5-BC24DC86964A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6:42:07.478" v="169" actId="404"/>
        <pc:sldMkLst>
          <pc:docMk/>
          <pc:sldMk cId="0" sldId="288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0" sldId="288"/>
            <ac:spMk id="15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6:42:07.478" v="169" actId="404"/>
          <ac:graphicFrameMkLst>
            <pc:docMk/>
            <pc:sldMk cId="0" sldId="288"/>
            <ac:graphicFrameMk id="3" creationId="{EB111C0B-4A0A-4293-B558-234187BF46EC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10-02T11:57:10.592" v="323" actId="20577"/>
        <pc:sldMkLst>
          <pc:docMk/>
          <pc:sldMk cId="0" sldId="293"/>
        </pc:sldMkLst>
        <pc:spChg chg="mod">
          <ac:chgData name="Engle, Marte" userId="a1e335d3-34c8-4d60-86dc-f4b4ff874809" providerId="ADAL" clId="{531C3D5F-D79B-4D8B-B5A5-B24748013727}" dt="2023-10-02T11:57:10.592" v="323" actId="20577"/>
          <ac:spMkLst>
            <pc:docMk/>
            <pc:sldMk cId="0" sldId="293"/>
            <ac:spMk id="12" creationId="{00000000-0000-0000-0000-000000000000}"/>
          </ac:spMkLst>
        </pc:spChg>
      </pc:sldChg>
      <pc:sldChg chg="addSp delSp modSp mod">
        <pc:chgData name="Engle, Marte" userId="a1e335d3-34c8-4d60-86dc-f4b4ff874809" providerId="ADAL" clId="{531C3D5F-D79B-4D8B-B5A5-B24748013727}" dt="2023-09-20T19:51:19.799" v="89"/>
        <pc:sldMkLst>
          <pc:docMk/>
          <pc:sldMk cId="0" sldId="307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0" sldId="307"/>
            <ac:spMk id="20" creationId="{00000000-0000-0000-0000-000000000000}"/>
          </ac:spMkLst>
        </pc:spChg>
        <pc:graphicFrameChg chg="del">
          <ac:chgData name="Engle, Marte" userId="a1e335d3-34c8-4d60-86dc-f4b4ff874809" providerId="ADAL" clId="{531C3D5F-D79B-4D8B-B5A5-B24748013727}" dt="2023-09-20T18:52:29.889" v="24" actId="478"/>
          <ac:graphicFrameMkLst>
            <pc:docMk/>
            <pc:sldMk cId="0" sldId="307"/>
            <ac:graphicFrameMk id="3" creationId="{00000000-0008-0000-0400-000002000000}"/>
          </ac:graphicFrameMkLst>
        </pc:graphicFrameChg>
        <pc:graphicFrameChg chg="del">
          <ac:chgData name="Engle, Marte" userId="a1e335d3-34c8-4d60-86dc-f4b4ff874809" providerId="ADAL" clId="{531C3D5F-D79B-4D8B-B5A5-B24748013727}" dt="2023-09-20T18:58:36.731" v="41" actId="478"/>
          <ac:graphicFrameMkLst>
            <pc:docMk/>
            <pc:sldMk cId="0" sldId="307"/>
            <ac:graphicFrameMk id="4" creationId="{00000000-0008-0000-0500-000002000000}"/>
          </ac:graphicFrameMkLst>
        </pc:graphicFrameChg>
        <pc:graphicFrameChg chg="del">
          <ac:chgData name="Engle, Marte" userId="a1e335d3-34c8-4d60-86dc-f4b4ff874809" providerId="ADAL" clId="{531C3D5F-D79B-4D8B-B5A5-B24748013727}" dt="2023-09-20T19:01:22.988" v="56" actId="478"/>
          <ac:graphicFrameMkLst>
            <pc:docMk/>
            <pc:sldMk cId="0" sldId="307"/>
            <ac:graphicFrameMk id="5" creationId="{00000000-0008-0000-0600-000002000000}"/>
          </ac:graphicFrameMkLst>
        </pc:graphicFrameChg>
        <pc:graphicFrameChg chg="del">
          <ac:chgData name="Engle, Marte" userId="a1e335d3-34c8-4d60-86dc-f4b4ff874809" providerId="ADAL" clId="{531C3D5F-D79B-4D8B-B5A5-B24748013727}" dt="2023-09-20T19:02:28.718" v="64" actId="478"/>
          <ac:graphicFrameMkLst>
            <pc:docMk/>
            <pc:sldMk cId="0" sldId="307"/>
            <ac:graphicFrameMk id="6" creationId="{00000000-0008-0000-0700-000002000000}"/>
          </ac:graphicFrameMkLst>
        </pc:graphicFrameChg>
        <pc:graphicFrameChg chg="del">
          <ac:chgData name="Engle, Marte" userId="a1e335d3-34c8-4d60-86dc-f4b4ff874809" providerId="ADAL" clId="{531C3D5F-D79B-4D8B-B5A5-B24748013727}" dt="2023-09-20T19:49:42.154" v="74" actId="478"/>
          <ac:graphicFrameMkLst>
            <pc:docMk/>
            <pc:sldMk cId="0" sldId="307"/>
            <ac:graphicFrameMk id="7" creationId="{00000000-0008-0000-0800-000006000000}"/>
          </ac:graphicFrameMkLst>
        </pc:graphicFrameChg>
        <pc:graphicFrameChg chg="add mod">
          <ac:chgData name="Engle, Marte" userId="a1e335d3-34c8-4d60-86dc-f4b4ff874809" providerId="ADAL" clId="{531C3D5F-D79B-4D8B-B5A5-B24748013727}" dt="2023-09-20T19:04:12.883" v="72" actId="1076"/>
          <ac:graphicFrameMkLst>
            <pc:docMk/>
            <pc:sldMk cId="0" sldId="307"/>
            <ac:graphicFrameMk id="8" creationId="{00000000-0008-0000-0400-000002000000}"/>
          </ac:graphicFrameMkLst>
        </pc:graphicFrameChg>
        <pc:graphicFrameChg chg="add mod">
          <ac:chgData name="Engle, Marte" userId="a1e335d3-34c8-4d60-86dc-f4b4ff874809" providerId="ADAL" clId="{531C3D5F-D79B-4D8B-B5A5-B24748013727}" dt="2023-09-20T19:00:53.739" v="55"/>
          <ac:graphicFrameMkLst>
            <pc:docMk/>
            <pc:sldMk cId="0" sldId="307"/>
            <ac:graphicFrameMk id="9" creationId="{00000000-0008-0000-0500-000002000000}"/>
          </ac:graphicFrameMkLst>
        </pc:graphicFrameChg>
        <pc:graphicFrameChg chg="add mod">
          <ac:chgData name="Engle, Marte" userId="a1e335d3-34c8-4d60-86dc-f4b4ff874809" providerId="ADAL" clId="{531C3D5F-D79B-4D8B-B5A5-B24748013727}" dt="2023-09-20T19:02:18.073" v="63" actId="1076"/>
          <ac:graphicFrameMkLst>
            <pc:docMk/>
            <pc:sldMk cId="0" sldId="307"/>
            <ac:graphicFrameMk id="10" creationId="{00000000-0008-0000-0600-000002000000}"/>
          </ac:graphicFrameMkLst>
        </pc:graphicFrameChg>
        <pc:graphicFrameChg chg="add mod">
          <ac:chgData name="Engle, Marte" userId="a1e335d3-34c8-4d60-86dc-f4b4ff874809" providerId="ADAL" clId="{531C3D5F-D79B-4D8B-B5A5-B24748013727}" dt="2023-09-20T19:05:04.673" v="73" actId="1076"/>
          <ac:graphicFrameMkLst>
            <pc:docMk/>
            <pc:sldMk cId="0" sldId="307"/>
            <ac:graphicFrameMk id="11" creationId="{00000000-0008-0000-0700-000002000000}"/>
          </ac:graphicFrameMkLst>
        </pc:graphicFrameChg>
        <pc:graphicFrameChg chg="add mod">
          <ac:chgData name="Engle, Marte" userId="a1e335d3-34c8-4d60-86dc-f4b4ff874809" providerId="ADAL" clId="{531C3D5F-D79B-4D8B-B5A5-B24748013727}" dt="2023-09-20T19:51:19.799" v="89"/>
          <ac:graphicFrameMkLst>
            <pc:docMk/>
            <pc:sldMk cId="0" sldId="307"/>
            <ac:graphicFrameMk id="12" creationId="{00000000-0008-0000-0800-000006000000}"/>
          </ac:graphicFrameMkLst>
        </pc:graphicFrameChg>
      </pc:sldChg>
      <pc:sldChg chg="addSp delSp modSp mod">
        <pc:chgData name="Engle, Marte" userId="a1e335d3-34c8-4d60-86dc-f4b4ff874809" providerId="ADAL" clId="{531C3D5F-D79B-4D8B-B5A5-B24748013727}" dt="2023-09-21T15:35:36.685" v="105" actId="404"/>
        <pc:sldMkLst>
          <pc:docMk/>
          <pc:sldMk cId="0" sldId="308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0" sldId="308"/>
            <ac:spMk id="12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5:35:36.685" v="105" actId="404"/>
          <ac:graphicFrameMkLst>
            <pc:docMk/>
            <pc:sldMk cId="0" sldId="308"/>
            <ac:graphicFrameMk id="2" creationId="{952346AB-50FA-44A4-BE3B-B0B8E1D4F437}"/>
          </ac:graphicFrameMkLst>
        </pc:graphicFrameChg>
        <pc:graphicFrameChg chg="add del mod">
          <ac:chgData name="Engle, Marte" userId="a1e335d3-34c8-4d60-86dc-f4b4ff874809" providerId="ADAL" clId="{531C3D5F-D79B-4D8B-B5A5-B24748013727}" dt="2023-09-21T15:31:43.397" v="99"/>
          <ac:graphicFrameMkLst>
            <pc:docMk/>
            <pc:sldMk cId="0" sldId="308"/>
            <ac:graphicFrameMk id="3" creationId="{9A929207-39E6-C5FF-8EAD-D7BCE13552E5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6:32:58.127" v="138" actId="2062"/>
        <pc:sldMkLst>
          <pc:docMk/>
          <pc:sldMk cId="0" sldId="314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0" sldId="314"/>
            <ac:spMk id="9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6:32:58.127" v="138" actId="2062"/>
          <ac:graphicFrameMkLst>
            <pc:docMk/>
            <pc:sldMk cId="0" sldId="314"/>
            <ac:graphicFrameMk id="11" creationId="{9205C33F-1C5A-4CF1-BCE9-FB0983A95519}"/>
          </ac:graphicFrameMkLst>
        </pc:graphicFrameChg>
      </pc:sldChg>
      <pc:sldChg chg="addSp delSp modSp mod">
        <pc:chgData name="Engle, Marte" userId="a1e335d3-34c8-4d60-86dc-f4b4ff874809" providerId="ADAL" clId="{531C3D5F-D79B-4D8B-B5A5-B24748013727}" dt="2023-09-20T18:47:40.810" v="23" actId="1076"/>
        <pc:sldMkLst>
          <pc:docMk/>
          <pc:sldMk cId="0" sldId="322"/>
        </pc:sldMkLst>
        <pc:spChg chg="mod">
          <ac:chgData name="Engle, Marte" userId="a1e335d3-34c8-4d60-86dc-f4b4ff874809" providerId="ADAL" clId="{531C3D5F-D79B-4D8B-B5A5-B24748013727}" dt="2023-09-20T18:46:32.932" v="17" actId="6549"/>
          <ac:spMkLst>
            <pc:docMk/>
            <pc:sldMk cId="0" sldId="322"/>
            <ac:spMk id="3" creationId="{00000000-0000-0000-0000-000000000000}"/>
          </ac:spMkLst>
        </pc:spChg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0" sldId="322"/>
            <ac:spMk id="15" creationId="{00000000-0000-0000-0000-000000000000}"/>
          </ac:spMkLst>
        </pc:spChg>
        <pc:graphicFrameChg chg="del">
          <ac:chgData name="Engle, Marte" userId="a1e335d3-34c8-4d60-86dc-f4b4ff874809" providerId="ADAL" clId="{531C3D5F-D79B-4D8B-B5A5-B24748013727}" dt="2023-09-20T18:46:56.450" v="18" actId="478"/>
          <ac:graphicFrameMkLst>
            <pc:docMk/>
            <pc:sldMk cId="0" sldId="322"/>
            <ac:graphicFrameMk id="4" creationId="{00000000-0008-0000-0300-00000B000000}"/>
          </ac:graphicFrameMkLst>
        </pc:graphicFrameChg>
        <pc:graphicFrameChg chg="add mod">
          <ac:chgData name="Engle, Marte" userId="a1e335d3-34c8-4d60-86dc-f4b4ff874809" providerId="ADAL" clId="{531C3D5F-D79B-4D8B-B5A5-B24748013727}" dt="2023-09-20T18:47:40.810" v="23" actId="1076"/>
          <ac:graphicFrameMkLst>
            <pc:docMk/>
            <pc:sldMk cId="0" sldId="322"/>
            <ac:graphicFrameMk id="5" creationId="{00000000-0008-0000-0300-00000B000000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37:25.191" v="144"/>
        <pc:sldMkLst>
          <pc:docMk/>
          <pc:sldMk cId="509851920" sldId="344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509851920" sldId="344"/>
            <ac:spMk id="12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37:25.191" v="144"/>
          <ac:graphicFrameMkLst>
            <pc:docMk/>
            <pc:sldMk cId="509851920" sldId="344"/>
            <ac:graphicFrameMk id="4" creationId="{00000000-0000-0000-0000-000000000000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27:33.609" v="124"/>
        <pc:sldMkLst>
          <pc:docMk/>
          <pc:sldMk cId="3559113133" sldId="347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3559113133" sldId="347"/>
            <ac:spMk id="13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27:33.609" v="124"/>
          <ac:graphicFrameMkLst>
            <pc:docMk/>
            <pc:sldMk cId="3559113133" sldId="347"/>
            <ac:graphicFrameMk id="4" creationId="{1025FDBA-BF8E-4C69-AB2F-A8EE23FC80BC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6:28:18.819" v="126" actId="2062"/>
        <pc:sldMkLst>
          <pc:docMk/>
          <pc:sldMk cId="2667011503" sldId="348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2667011503" sldId="348"/>
            <ac:spMk id="16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6:28:18.819" v="126" actId="2062"/>
          <ac:graphicFrameMkLst>
            <pc:docMk/>
            <pc:sldMk cId="2667011503" sldId="348"/>
            <ac:graphicFrameMk id="5" creationId="{C7520601-D627-44BD-AD02-1C5229037272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29:24.030" v="128"/>
        <pc:sldMkLst>
          <pc:docMk/>
          <pc:sldMk cId="3254591715" sldId="349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3254591715" sldId="349"/>
            <ac:spMk id="17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29:24.030" v="128"/>
          <ac:graphicFrameMkLst>
            <pc:docMk/>
            <pc:sldMk cId="3254591715" sldId="349"/>
            <ac:graphicFrameMk id="4" creationId="{00000000-0000-0000-0000-000000000000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0T18:45:25.288" v="7"/>
        <pc:sldMkLst>
          <pc:docMk/>
          <pc:sldMk cId="3928508065" sldId="351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3928508065" sldId="351"/>
            <ac:spMk id="8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0T18:42:10.110" v="3" actId="20577"/>
          <ac:graphicFrameMkLst>
            <pc:docMk/>
            <pc:sldMk cId="3928508065" sldId="351"/>
            <ac:graphicFrameMk id="3" creationId="{00000000-0000-0000-0000-000000000000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6:52:02.911" v="315" actId="1038"/>
        <pc:sldMkLst>
          <pc:docMk/>
          <pc:sldMk cId="1580897622" sldId="352"/>
        </pc:sldMkLst>
        <pc:spChg chg="mod">
          <ac:chgData name="Engle, Marte" userId="a1e335d3-34c8-4d60-86dc-f4b4ff874809" providerId="ADAL" clId="{531C3D5F-D79B-4D8B-B5A5-B24748013727}" dt="2023-09-21T16:52:02.911" v="315" actId="1038"/>
          <ac:spMkLst>
            <pc:docMk/>
            <pc:sldMk cId="1580897622" sldId="352"/>
            <ac:spMk id="25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51:27.300" v="191" actId="167"/>
          <ac:graphicFrameMkLst>
            <pc:docMk/>
            <pc:sldMk cId="1580897622" sldId="352"/>
            <ac:graphicFrameMk id="21" creationId="{00000000-0000-0000-0000-000000000000}"/>
          </ac:graphicFrameMkLst>
        </pc:graphicFrameChg>
        <pc:graphicFrameChg chg="mod">
          <ac:chgData name="Engle, Marte" userId="a1e335d3-34c8-4d60-86dc-f4b4ff874809" providerId="ADAL" clId="{531C3D5F-D79B-4D8B-B5A5-B24748013727}" dt="2023-09-21T16:49:09.298" v="174" actId="1076"/>
          <ac:graphicFrameMkLst>
            <pc:docMk/>
            <pc:sldMk cId="1580897622" sldId="352"/>
            <ac:graphicFrameMk id="27" creationId="{00000000-0000-0000-0000-000000000000}"/>
          </ac:graphicFrameMkLst>
        </pc:graphicFrameChg>
        <pc:graphicFrameChg chg="mod">
          <ac:chgData name="Engle, Marte" userId="a1e335d3-34c8-4d60-86dc-f4b4ff874809" providerId="ADAL" clId="{531C3D5F-D79B-4D8B-B5A5-B24748013727}" dt="2023-09-21T16:49:19.946" v="175" actId="14100"/>
          <ac:graphicFrameMkLst>
            <pc:docMk/>
            <pc:sldMk cId="1580897622" sldId="352"/>
            <ac:graphicFrameMk id="29" creationId="{00000000-0000-0000-0000-000000000000}"/>
          </ac:graphicFrameMkLst>
        </pc:graphicFrameChg>
        <pc:graphicFrameChg chg="mod">
          <ac:chgData name="Engle, Marte" userId="a1e335d3-34c8-4d60-86dc-f4b4ff874809" providerId="ADAL" clId="{531C3D5F-D79B-4D8B-B5A5-B24748013727}" dt="2023-09-21T16:51:14.902" v="190" actId="1035"/>
          <ac:graphicFrameMkLst>
            <pc:docMk/>
            <pc:sldMk cId="1580897622" sldId="352"/>
            <ac:graphicFrameMk id="35" creationId="{00000000-0000-0000-0000-000000000000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6:39:23.989" v="166" actId="20577"/>
        <pc:sldMkLst>
          <pc:docMk/>
          <pc:sldMk cId="1840746582" sldId="353"/>
        </pc:sldMkLst>
        <pc:graphicFrameChg chg="modGraphic">
          <ac:chgData name="Engle, Marte" userId="a1e335d3-34c8-4d60-86dc-f4b4ff874809" providerId="ADAL" clId="{531C3D5F-D79B-4D8B-B5A5-B24748013727}" dt="2023-09-21T16:39:23.989" v="166" actId="20577"/>
          <ac:graphicFrameMkLst>
            <pc:docMk/>
            <pc:sldMk cId="1840746582" sldId="353"/>
            <ac:graphicFrameMk id="4" creationId="{00000000-0000-0000-0000-000000000000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29:46.779" v="129"/>
        <pc:sldMkLst>
          <pc:docMk/>
          <pc:sldMk cId="3881240202" sldId="358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3881240202" sldId="358"/>
            <ac:spMk id="17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29:46.779" v="129"/>
          <ac:graphicFrameMkLst>
            <pc:docMk/>
            <pc:sldMk cId="3881240202" sldId="358"/>
            <ac:graphicFrameMk id="4" creationId="{00000000-0000-0000-0000-000000000000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28:46.013" v="127"/>
        <pc:sldMkLst>
          <pc:docMk/>
          <pc:sldMk cId="3861654372" sldId="359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3861654372" sldId="359"/>
            <ac:spMk id="16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28:46.013" v="127"/>
          <ac:graphicFrameMkLst>
            <pc:docMk/>
            <pc:sldMk cId="3861654372" sldId="359"/>
            <ac:graphicFrameMk id="5" creationId="{FCB316FE-C0FC-4486-9E24-0D59B96EA791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6:42:57.805" v="172" actId="404"/>
        <pc:sldMkLst>
          <pc:docMk/>
          <pc:sldMk cId="1999476938" sldId="360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1999476938" sldId="360"/>
            <ac:spMk id="20" creationId="{E67C1014-5A99-41ED-B899-B7452F896CFA}"/>
          </ac:spMkLst>
        </pc:spChg>
        <pc:graphicFrameChg chg="mod modGraphic">
          <ac:chgData name="Engle, Marte" userId="a1e335d3-34c8-4d60-86dc-f4b4ff874809" providerId="ADAL" clId="{531C3D5F-D79B-4D8B-B5A5-B24748013727}" dt="2023-09-21T16:42:57.805" v="172" actId="404"/>
          <ac:graphicFrameMkLst>
            <pc:docMk/>
            <pc:sldMk cId="1999476938" sldId="360"/>
            <ac:graphicFrameMk id="4" creationId="{B3BFFAB5-0296-49F2-8EF1-759325F4B1DC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5:36:56.614" v="108" actId="404"/>
        <pc:sldMkLst>
          <pc:docMk/>
          <pc:sldMk cId="4072108315" sldId="361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4072108315" sldId="361"/>
            <ac:spMk id="17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5:36:56.614" v="108" actId="404"/>
          <ac:graphicFrameMkLst>
            <pc:docMk/>
            <pc:sldMk cId="4072108315" sldId="361"/>
            <ac:graphicFrameMk id="2" creationId="{A5244E73-B266-45A9-97C4-4E9AA201E596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0T18:45:25.288" v="7"/>
        <pc:sldMkLst>
          <pc:docMk/>
          <pc:sldMk cId="260387389" sldId="362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260387389" sldId="362"/>
            <ac:spMk id="13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0T18:43:23.972" v="5"/>
          <ac:graphicFrameMkLst>
            <pc:docMk/>
            <pc:sldMk cId="260387389" sldId="362"/>
            <ac:graphicFrameMk id="3" creationId="{00000000-0000-0000-0000-000000000000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5:38:14.562" v="111" actId="255"/>
        <pc:sldMkLst>
          <pc:docMk/>
          <pc:sldMk cId="1641039915" sldId="363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1641039915" sldId="363"/>
            <ac:spMk id="16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5:38:14.562" v="111" actId="255"/>
          <ac:graphicFrameMkLst>
            <pc:docMk/>
            <pc:sldMk cId="1641039915" sldId="363"/>
            <ac:graphicFrameMk id="2" creationId="{00000000-0000-0000-0000-000000000000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5:39:20.085" v="113" actId="255"/>
        <pc:sldMkLst>
          <pc:docMk/>
          <pc:sldMk cId="267429108" sldId="364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267429108" sldId="364"/>
            <ac:spMk id="16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5:39:20.085" v="113" actId="255"/>
          <ac:graphicFrameMkLst>
            <pc:docMk/>
            <pc:sldMk cId="267429108" sldId="364"/>
            <ac:graphicFrameMk id="3" creationId="{00000000-0000-0000-0000-000000000000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33:41.338" v="140"/>
        <pc:sldMkLst>
          <pc:docMk/>
          <pc:sldMk cId="2052007925" sldId="365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2052007925" sldId="365"/>
            <ac:spMk id="11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33:41.338" v="140"/>
          <ac:graphicFrameMkLst>
            <pc:docMk/>
            <pc:sldMk cId="2052007925" sldId="365"/>
            <ac:graphicFrameMk id="10" creationId="{A68D6ADA-E752-4738-9560-727CB69F4CBE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30:04.550" v="130"/>
        <pc:sldMkLst>
          <pc:docMk/>
          <pc:sldMk cId="3887827518" sldId="366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3887827518" sldId="366"/>
            <ac:spMk id="17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30:04.550" v="130"/>
          <ac:graphicFrameMkLst>
            <pc:docMk/>
            <pc:sldMk cId="3887827518" sldId="366"/>
            <ac:graphicFrameMk id="3" creationId="{00000000-0000-0000-0000-000000000000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30:27.821" v="131"/>
        <pc:sldMkLst>
          <pc:docMk/>
          <pc:sldMk cId="1483984491" sldId="367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1483984491" sldId="367"/>
            <ac:spMk id="17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30:27.821" v="131"/>
          <ac:graphicFrameMkLst>
            <pc:docMk/>
            <pc:sldMk cId="1483984491" sldId="367"/>
            <ac:graphicFrameMk id="3" creationId="{00000000-0000-0000-0000-000000000000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0T18:45:25.288" v="7"/>
        <pc:sldMkLst>
          <pc:docMk/>
          <pc:sldMk cId="4258670289" sldId="378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4258670289" sldId="378"/>
            <ac:spMk id="13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0T18:43:56.988" v="6"/>
          <ac:graphicFrameMkLst>
            <pc:docMk/>
            <pc:sldMk cId="4258670289" sldId="378"/>
            <ac:graphicFrameMk id="2" creationId="{00000000-0000-0000-0000-000000000000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5:56:02.436" v="121" actId="404"/>
        <pc:sldMkLst>
          <pc:docMk/>
          <pc:sldMk cId="4270032717" sldId="379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4270032717" sldId="379"/>
            <ac:spMk id="16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5:56:02.436" v="121" actId="404"/>
          <ac:graphicFrameMkLst>
            <pc:docMk/>
            <pc:sldMk cId="4270032717" sldId="379"/>
            <ac:graphicFrameMk id="2" creationId="{E9D6A006-1D61-4CDB-A74C-31485E8A5E6D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5:55:31.746" v="119" actId="404"/>
        <pc:sldMkLst>
          <pc:docMk/>
          <pc:sldMk cId="2832343513" sldId="381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2832343513" sldId="381"/>
            <ac:spMk id="16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5:55:31.746" v="119" actId="404"/>
          <ac:graphicFrameMkLst>
            <pc:docMk/>
            <pc:sldMk cId="2832343513" sldId="381"/>
            <ac:graphicFrameMk id="3" creationId="{9D79AFA8-9361-4537-B7E9-6911C0FBFCE0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31:11.385" v="133"/>
        <pc:sldMkLst>
          <pc:docMk/>
          <pc:sldMk cId="1517007727" sldId="382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1517007727" sldId="382"/>
            <ac:spMk id="17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31:11.385" v="133"/>
          <ac:graphicFrameMkLst>
            <pc:docMk/>
            <pc:sldMk cId="1517007727" sldId="382"/>
            <ac:graphicFrameMk id="3" creationId="{2A00D1F1-6C93-4A36-89A2-027466E3272C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30:49.787" v="132"/>
        <pc:sldMkLst>
          <pc:docMk/>
          <pc:sldMk cId="3386029227" sldId="383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3386029227" sldId="383"/>
            <ac:spMk id="17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30:49.787" v="132"/>
          <ac:graphicFrameMkLst>
            <pc:docMk/>
            <pc:sldMk cId="3386029227" sldId="383"/>
            <ac:graphicFrameMk id="3" creationId="{F17B0ADE-CB2E-4BB1-9E0D-1C26B91C0698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31:27.626" v="134"/>
        <pc:sldMkLst>
          <pc:docMk/>
          <pc:sldMk cId="2618100352" sldId="384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2618100352" sldId="384"/>
            <ac:spMk id="17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31:27.626" v="134"/>
          <ac:graphicFrameMkLst>
            <pc:docMk/>
            <pc:sldMk cId="2618100352" sldId="384"/>
            <ac:graphicFrameMk id="3" creationId="{CEFBDA98-0792-45E2-A836-5032E6015403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34:07.969" v="141"/>
        <pc:sldMkLst>
          <pc:docMk/>
          <pc:sldMk cId="260692675" sldId="385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260692675" sldId="385"/>
            <ac:spMk id="11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34:07.969" v="141"/>
          <ac:graphicFrameMkLst>
            <pc:docMk/>
            <pc:sldMk cId="260692675" sldId="385"/>
            <ac:graphicFrameMk id="3" creationId="{27DD6580-147F-42FF-A69E-923B2D27CAF8}"/>
          </ac:graphicFrameMkLst>
        </pc:graphicFrameChg>
      </pc:sldChg>
      <pc:sldChg chg="modSp">
        <pc:chgData name="Engle, Marte" userId="a1e335d3-34c8-4d60-86dc-f4b4ff874809" providerId="ADAL" clId="{531C3D5F-D79B-4D8B-B5A5-B24748013727}" dt="2023-09-21T16:38:04.351" v="146"/>
        <pc:sldMkLst>
          <pc:docMk/>
          <pc:sldMk cId="2103485664" sldId="386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2103485664" sldId="386"/>
            <ac:spMk id="13" creationId="{00000000-0000-0000-0000-000000000000}"/>
          </ac:spMkLst>
        </pc:spChg>
        <pc:graphicFrameChg chg="mod">
          <ac:chgData name="Engle, Marte" userId="a1e335d3-34c8-4d60-86dc-f4b4ff874809" providerId="ADAL" clId="{531C3D5F-D79B-4D8B-B5A5-B24748013727}" dt="2023-09-21T16:38:04.351" v="146"/>
          <ac:graphicFrameMkLst>
            <pc:docMk/>
            <pc:sldMk cId="2103485664" sldId="386"/>
            <ac:graphicFrameMk id="4" creationId="{00000000-0000-0000-0000-000000000000}"/>
          </ac:graphicFrameMkLst>
        </pc:graphicFrameChg>
      </pc:sldChg>
      <pc:sldChg chg="modSp mod">
        <pc:chgData name="Engle, Marte" userId="a1e335d3-34c8-4d60-86dc-f4b4ff874809" providerId="ADAL" clId="{531C3D5F-D79B-4D8B-B5A5-B24748013727}" dt="2023-09-21T15:56:36.987" v="123" actId="255"/>
        <pc:sldMkLst>
          <pc:docMk/>
          <pc:sldMk cId="475883810" sldId="387"/>
        </pc:sldMkLst>
        <pc:spChg chg="mod">
          <ac:chgData name="Engle, Marte" userId="a1e335d3-34c8-4d60-86dc-f4b4ff874809" providerId="ADAL" clId="{531C3D5F-D79B-4D8B-B5A5-B24748013727}" dt="2023-09-20T18:45:25.288" v="7"/>
          <ac:spMkLst>
            <pc:docMk/>
            <pc:sldMk cId="475883810" sldId="387"/>
            <ac:spMk id="16" creationId="{00000000-0000-0000-0000-000000000000}"/>
          </ac:spMkLst>
        </pc:spChg>
        <pc:graphicFrameChg chg="mod modGraphic">
          <ac:chgData name="Engle, Marte" userId="a1e335d3-34c8-4d60-86dc-f4b4ff874809" providerId="ADAL" clId="{531C3D5F-D79B-4D8B-B5A5-B24748013727}" dt="2023-09-21T15:56:36.987" v="123" actId="255"/>
          <ac:graphicFrameMkLst>
            <pc:docMk/>
            <pc:sldMk cId="475883810" sldId="387"/>
            <ac:graphicFrameMk id="2" creationId="{50AA5E07-8E7D-4F84-8F3D-D03C2BC52E4E}"/>
          </ac:graphicFrameMkLst>
        </pc:graphicFrameChg>
      </pc:sldChg>
    </pc:docChg>
  </pc:docChgLst>
  <pc:docChgLst>
    <pc:chgData name="Engle, Marte" userId="a1e335d3-34c8-4d60-86dc-f4b4ff874809" providerId="ADAL" clId="{47B16A02-172E-4939-979A-B00C97731DFD}"/>
    <pc:docChg chg="modSld">
      <pc:chgData name="Engle, Marte" userId="a1e335d3-34c8-4d60-86dc-f4b4ff874809" providerId="ADAL" clId="{47B16A02-172E-4939-979A-B00C97731DFD}" dt="2023-08-28T19:54:24.594" v="12"/>
      <pc:docMkLst>
        <pc:docMk/>
      </pc:docMkLst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0" sldId="285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0" sldId="285"/>
            <ac:spMk id="12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0" sldId="288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0" sldId="288"/>
            <ac:spMk id="14" creationId="{00000000-0000-0000-0000-000000000000}"/>
          </ac:spMkLst>
        </pc:spChg>
      </pc:sldChg>
      <pc:sldChg chg="modSp mod">
        <pc:chgData name="Engle, Marte" userId="a1e335d3-34c8-4d60-86dc-f4b4ff874809" providerId="ADAL" clId="{47B16A02-172E-4939-979A-B00C97731DFD}" dt="2023-08-28T19:53:50.324" v="11" actId="20577"/>
        <pc:sldMkLst>
          <pc:docMk/>
          <pc:sldMk cId="0" sldId="293"/>
        </pc:sldMkLst>
        <pc:spChg chg="mod">
          <ac:chgData name="Engle, Marte" userId="a1e335d3-34c8-4d60-86dc-f4b4ff874809" providerId="ADAL" clId="{47B16A02-172E-4939-979A-B00C97731DFD}" dt="2023-08-28T19:53:50.324" v="11" actId="20577"/>
          <ac:spMkLst>
            <pc:docMk/>
            <pc:sldMk cId="0" sldId="293"/>
            <ac:spMk id="12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0" sldId="307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0" sldId="307"/>
            <ac:spMk id="23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0" sldId="308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0" sldId="308"/>
            <ac:spMk id="14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0" sldId="314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0" sldId="314"/>
            <ac:spMk id="147659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0" sldId="322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0" sldId="322"/>
            <ac:spMk id="13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509851920" sldId="344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509851920" sldId="344"/>
            <ac:spMk id="11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3559113133" sldId="347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3559113133" sldId="347"/>
            <ac:spMk id="15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2667011503" sldId="348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2667011503" sldId="348"/>
            <ac:spMk id="12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3254591715" sldId="349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3254591715" sldId="349"/>
            <ac:spMk id="13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3928508065" sldId="351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3928508065" sldId="351"/>
            <ac:spMk id="10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1840746582" sldId="353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1840746582" sldId="353"/>
            <ac:spMk id="12" creationId="{00000000-0000-0000-0000-000000000000}"/>
          </ac:spMkLst>
        </pc:spChg>
        <pc:graphicFrameChg chg="mod">
          <ac:chgData name="Engle, Marte" userId="a1e335d3-34c8-4d60-86dc-f4b4ff874809" providerId="ADAL" clId="{47B16A02-172E-4939-979A-B00C97731DFD}" dt="2023-08-28T19:54:24.594" v="12"/>
          <ac:graphicFrameMkLst>
            <pc:docMk/>
            <pc:sldMk cId="1840746582" sldId="353"/>
            <ac:graphicFrameMk id="4" creationId="{00000000-0000-0000-0000-000000000000}"/>
          </ac:graphicFrameMkLst>
        </pc:graphicFrame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3881240202" sldId="358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3881240202" sldId="358"/>
            <ac:spMk id="13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3861654372" sldId="359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3861654372" sldId="359"/>
            <ac:spMk id="12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1999476938" sldId="360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1999476938" sldId="360"/>
            <ac:spMk id="14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4072108315" sldId="361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4072108315" sldId="361"/>
            <ac:spMk id="14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260387389" sldId="362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260387389" sldId="362"/>
            <ac:spMk id="10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1641039915" sldId="363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1641039915" sldId="363"/>
            <ac:spMk id="14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267429108" sldId="364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267429108" sldId="364"/>
            <ac:spMk id="14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2052007925" sldId="365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2052007925" sldId="365"/>
            <ac:spMk id="147659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3887827518" sldId="366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3887827518" sldId="366"/>
            <ac:spMk id="13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1483984491" sldId="367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1483984491" sldId="367"/>
            <ac:spMk id="13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4258670289" sldId="378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4258670289" sldId="378"/>
            <ac:spMk id="10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4270032717" sldId="379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4270032717" sldId="379"/>
            <ac:spMk id="14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2832343513" sldId="381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2832343513" sldId="381"/>
            <ac:spMk id="14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1517007727" sldId="382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1517007727" sldId="382"/>
            <ac:spMk id="13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3386029227" sldId="383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3386029227" sldId="383"/>
            <ac:spMk id="13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2618100352" sldId="384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2618100352" sldId="384"/>
            <ac:spMk id="13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260692675" sldId="385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260692675" sldId="385"/>
            <ac:spMk id="147659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2103485664" sldId="386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2103485664" sldId="386"/>
            <ac:spMk id="11" creationId="{00000000-0000-0000-0000-000000000000}"/>
          </ac:spMkLst>
        </pc:spChg>
      </pc:sldChg>
      <pc:sldChg chg="modSp">
        <pc:chgData name="Engle, Marte" userId="a1e335d3-34c8-4d60-86dc-f4b4ff874809" providerId="ADAL" clId="{47B16A02-172E-4939-979A-B00C97731DFD}" dt="2023-08-28T19:54:24.594" v="12"/>
        <pc:sldMkLst>
          <pc:docMk/>
          <pc:sldMk cId="475883810" sldId="387"/>
        </pc:sldMkLst>
        <pc:spChg chg="mod">
          <ac:chgData name="Engle, Marte" userId="a1e335d3-34c8-4d60-86dc-f4b4ff874809" providerId="ADAL" clId="{47B16A02-172E-4939-979A-B00C97731DFD}" dt="2023-08-28T19:54:24.594" v="12"/>
          <ac:spMkLst>
            <pc:docMk/>
            <pc:sldMk cId="475883810" sldId="387"/>
            <ac:spMk id="1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08818280974791"/>
          <c:y val="0.10612988227956653"/>
          <c:w val="0.58136806176530842"/>
          <c:h val="0.767116404115922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0033"/>
              </a:solidFill>
            </c:spPr>
            <c:extLst>
              <c:ext xmlns:c16="http://schemas.microsoft.com/office/drawing/2014/chart" uri="{C3380CC4-5D6E-409C-BE32-E72D297353CC}">
                <c16:uniqueId val="{00000001-6901-4E7D-8D15-B1CB17BCF8A7}"/>
              </c:ext>
            </c:extLst>
          </c:dPt>
          <c:dPt>
            <c:idx val="1"/>
            <c:bubble3D val="0"/>
            <c:spPr>
              <a:solidFill>
                <a:srgbClr val="669900"/>
              </a:solidFill>
            </c:spPr>
            <c:extLst>
              <c:ext xmlns:c16="http://schemas.microsoft.com/office/drawing/2014/chart" uri="{C3380CC4-5D6E-409C-BE32-E72D297353CC}">
                <c16:uniqueId val="{00000003-6901-4E7D-8D15-B1CB17BCF8A7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6901-4E7D-8D15-B1CB17BCF8A7}"/>
              </c:ext>
            </c:extLst>
          </c:dPt>
          <c:dPt>
            <c:idx val="3"/>
            <c:bubble3D val="0"/>
            <c:spPr>
              <a:solidFill>
                <a:srgbClr val="0099CC"/>
              </a:solidFill>
            </c:spPr>
            <c:extLst>
              <c:ext xmlns:c16="http://schemas.microsoft.com/office/drawing/2014/chart" uri="{C3380CC4-5D6E-409C-BE32-E72D297353CC}">
                <c16:uniqueId val="{00000007-6901-4E7D-8D15-B1CB17BCF8A7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9-6901-4E7D-8D15-B1CB17BCF8A7}"/>
              </c:ext>
            </c:extLst>
          </c:dPt>
          <c:dPt>
            <c:idx val="5"/>
            <c:bubble3D val="0"/>
            <c:spPr>
              <a:solidFill>
                <a:srgbClr val="222268"/>
              </a:solidFill>
            </c:spPr>
            <c:extLst>
              <c:ext xmlns:c16="http://schemas.microsoft.com/office/drawing/2014/chart" uri="{C3380CC4-5D6E-409C-BE32-E72D297353CC}">
                <c16:uniqueId val="{0000000B-6901-4E7D-8D15-B1CB17BCF8A7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6901-4E7D-8D15-B1CB17BCF8A7}"/>
              </c:ext>
            </c:extLst>
          </c:dPt>
          <c:dPt>
            <c:idx val="7"/>
            <c:bubble3D val="0"/>
            <c:spPr>
              <a:solidFill>
                <a:srgbClr val="FF99CC"/>
              </a:solidFill>
            </c:spPr>
            <c:extLst>
              <c:ext xmlns:c16="http://schemas.microsoft.com/office/drawing/2014/chart" uri="{C3380CC4-5D6E-409C-BE32-E72D297353CC}">
                <c16:uniqueId val="{0000000F-6901-4E7D-8D15-B1CB17BCF8A7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1-6901-4E7D-8D15-B1CB17BCF8A7}"/>
              </c:ext>
            </c:extLst>
          </c:dPt>
          <c:dLbls>
            <c:dLbl>
              <c:idx val="0"/>
              <c:layout>
                <c:manualLayout>
                  <c:x val="-9.0554867439322895E-2"/>
                  <c:y val="0.1413262827738572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506BD035-395E-4CE6-9DD2-C2C992CE62C9}" type="CATEGORYNAME">
                      <a:rPr lang="en-US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 baseline="0"/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D03DAB5C-1A4F-435C-A111-8A93DF327698}" type="VALUE">
                      <a:rPr lang="en-US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109F2AEC-DD93-405F-9859-68A977E2F983}" type="PERCENTAGE">
                      <a:rPr lang="en-US" baseline="0"/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01-4E7D-8D15-B1CB17BCF8A7}"/>
                </c:ext>
              </c:extLst>
            </c:dLbl>
            <c:dLbl>
              <c:idx val="1"/>
              <c:layout>
                <c:manualLayout>
                  <c:x val="-0.13838435223686926"/>
                  <c:y val="2.910244752693217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ysClr val="windowText" lastClr="000000"/>
                        </a:solidFill>
                      </a:defRPr>
                    </a:pPr>
                    <a:fld id="{C8E0FD36-CEB7-41CA-A3EC-C195C4424A29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100">
                        <a:solidFill>
                          <a:sysClr val="windowText" lastClr="000000"/>
                        </a:solidFill>
                      </a:defRPr>
                    </a:pPr>
                    <a:fld id="{373F4F11-1569-4E4F-8352-A2713FBE956C}" type="VALU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100">
                        <a:solidFill>
                          <a:sysClr val="windowText" lastClr="000000"/>
                        </a:solidFill>
                      </a:defRPr>
                    </a:pPr>
                    <a:fld id="{5FF74E99-F361-498E-83E5-5E2FC9BC5751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01-4E7D-8D15-B1CB17BCF8A7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6A70FBB7-17C4-4FBD-A337-6D5013BBE154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 </a:t>
                    </a:r>
                    <a:fld id="{AD33405B-78DD-4BD7-8DD7-4A7CF9BD0C5C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B01CB037-A2E2-4753-BED6-32D7F9B4E6BE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01-4E7D-8D15-B1CB17BCF8A7}"/>
                </c:ext>
              </c:extLst>
            </c:dLbl>
            <c:dLbl>
              <c:idx val="3"/>
              <c:layout>
                <c:manualLayout>
                  <c:x val="7.7201480432923415E-3"/>
                  <c:y val="-0.1354647131680411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ysClr val="windowText" lastClr="000000"/>
                        </a:solidFill>
                      </a:defRPr>
                    </a:pPr>
                    <a:fld id="{F76466E1-3A8E-4AFD-9F88-250CB1EFDF0A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100">
                        <a:solidFill>
                          <a:sysClr val="windowText" lastClr="000000"/>
                        </a:solidFill>
                      </a:defRPr>
                    </a:pPr>
                    <a:fld id="{A0643927-40B8-406F-AFE1-574817B3B65E}" type="VALU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100">
                        <a:solidFill>
                          <a:sysClr val="windowText" lastClr="000000"/>
                        </a:solidFill>
                      </a:defRPr>
                    </a:pPr>
                    <a:fld id="{1E1FACEE-C76D-42C3-BD84-83C1AB7A0EA1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901-4E7D-8D15-B1CB17BCF8A7}"/>
                </c:ext>
              </c:extLst>
            </c:dLbl>
            <c:dLbl>
              <c:idx val="4"/>
              <c:layout>
                <c:manualLayout>
                  <c:x val="-9.2041935769264799E-3"/>
                  <c:y val="8.1609417324707174E-3"/>
                </c:manualLayout>
              </c:layout>
              <c:tx>
                <c:rich>
                  <a:bodyPr/>
                  <a:lstStyle/>
                  <a:p>
                    <a:fld id="{612963B6-DC10-43A7-A5DC-3E9257FDBAFC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27A0EDE0-04BC-4D08-899E-AB9500A08ADB}" type="VALUE">
                      <a:rPr lang="en-US" baseline="0"/>
                      <a:pPr/>
                      <a:t>[VALUE]</a:t>
                    </a:fld>
                    <a:endParaRPr lang="en-US" baseline="0"/>
                  </a:p>
                  <a:p>
                    <a:fld id="{407F358E-61BC-411E-894F-BBC33FCF31CC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901-4E7D-8D15-B1CB17BCF8A7}"/>
                </c:ext>
              </c:extLst>
            </c:dLbl>
            <c:dLbl>
              <c:idx val="5"/>
              <c:layout>
                <c:manualLayout>
                  <c:x val="0.11559512223893362"/>
                  <c:y val="4.917105089697186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9347C03D-03C8-4007-989B-427E8469F52D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F2AB883D-371A-436D-8303-51910572E493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E4B10770-2F2F-4F12-A1E9-1EC545438948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901-4E7D-8D15-B1CB17BCF8A7}"/>
                </c:ext>
              </c:extLst>
            </c:dLbl>
            <c:dLbl>
              <c:idx val="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>
                        <a:solidFill>
                          <a:sysClr val="windowText" lastClr="000000"/>
                        </a:solidFill>
                      </a:defRPr>
                    </a:pPr>
                    <a:fld id="{4687F05E-997F-462A-858C-A71ED282EA55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100">
                        <a:solidFill>
                          <a:sysClr val="windowText" lastClr="000000"/>
                        </a:solidFill>
                      </a:defRPr>
                    </a:pPr>
                    <a:fld id="{E8FDACF0-93F7-4517-9CF2-6BA526633B9E}" type="VALU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100">
                        <a:solidFill>
                          <a:sysClr val="windowText" lastClr="000000"/>
                        </a:solidFill>
                      </a:defRPr>
                    </a:pPr>
                    <a:fld id="{3C4C0B6B-7599-4759-9206-92ECC73050BD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901-4E7D-8D15-B1CB17BCF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'HC Total Enrollment'!$A$2:$A$8</c:f>
              <c:strCache>
                <c:ptCount val="7"/>
                <c:pt idx="0">
                  <c:v>AmeriHealth </c:v>
                </c:pt>
                <c:pt idx="1">
                  <c:v>Highmark*</c:v>
                </c:pt>
                <c:pt idx="2">
                  <c:v>Health Partners</c:v>
                </c:pt>
                <c:pt idx="3">
                  <c:v>Keystone</c:v>
                </c:pt>
                <c:pt idx="4">
                  <c:v>United</c:v>
                </c:pt>
                <c:pt idx="5">
                  <c:v>UPMC</c:v>
                </c:pt>
                <c:pt idx="6">
                  <c:v>Geisinger</c:v>
                </c:pt>
              </c:strCache>
            </c:strRef>
          </c:cat>
          <c:val>
            <c:numRef>
              <c:f>'HC Total Enrollment'!$B$2:$B$8</c:f>
              <c:numCache>
                <c:formatCode>#,##0</c:formatCode>
                <c:ptCount val="7"/>
                <c:pt idx="0">
                  <c:v>447886</c:v>
                </c:pt>
                <c:pt idx="1">
                  <c:v>358707</c:v>
                </c:pt>
                <c:pt idx="2">
                  <c:v>361483</c:v>
                </c:pt>
                <c:pt idx="3">
                  <c:v>562314</c:v>
                </c:pt>
                <c:pt idx="4">
                  <c:v>122487</c:v>
                </c:pt>
                <c:pt idx="5">
                  <c:v>699574</c:v>
                </c:pt>
                <c:pt idx="6">
                  <c:v>314400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901-4E7D-8D15-B1CB17BCF8A7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'HC Total Enrollment'!$A$2:$A$8</c:f>
              <c:strCache>
                <c:ptCount val="7"/>
                <c:pt idx="0">
                  <c:v>AmeriHealth </c:v>
                </c:pt>
                <c:pt idx="1">
                  <c:v>Highmark*</c:v>
                </c:pt>
                <c:pt idx="2">
                  <c:v>Health Partners</c:v>
                </c:pt>
                <c:pt idx="3">
                  <c:v>Keystone</c:v>
                </c:pt>
                <c:pt idx="4">
                  <c:v>United</c:v>
                </c:pt>
                <c:pt idx="5">
                  <c:v>UPMC</c:v>
                </c:pt>
                <c:pt idx="6">
                  <c:v>Geisinger</c:v>
                </c:pt>
              </c:strCache>
            </c:strRef>
          </c:cat>
          <c:val>
            <c:numRef>
              <c:f>'HC Total Enrollment'!$C$2:$C$8</c:f>
              <c:numCache>
                <c:formatCode>0%</c:formatCode>
                <c:ptCount val="7"/>
                <c:pt idx="0">
                  <c:v>0.15622925642106966</c:v>
                </c:pt>
                <c:pt idx="1">
                  <c:v>0.12512230318213258</c:v>
                </c:pt>
                <c:pt idx="2">
                  <c:v>0.126090613010582</c:v>
                </c:pt>
                <c:pt idx="3">
                  <c:v>0.19614343403267209</c:v>
                </c:pt>
                <c:pt idx="4">
                  <c:v>4.2725275921211114E-2</c:v>
                </c:pt>
                <c:pt idx="5">
                  <c:v>0.24402175069440302</c:v>
                </c:pt>
                <c:pt idx="6">
                  <c:v>0.10966736673792953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901-4E7D-8D15-B1CB17BCF8A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660146496286505"/>
          <c:y val="0.1089132529319911"/>
          <c:w val="0.60137913417757083"/>
          <c:h val="0.78217349413601778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0.20234817783068401"/>
                  <c:y val="-7.0298383754662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C3-4418-AF2D-54CB9D0A90CD}"/>
                </c:ext>
              </c:extLst>
            </c:dLbl>
            <c:dLbl>
              <c:idx val="2"/>
              <c:layout>
                <c:manualLayout>
                  <c:x val="-0.14612838777916362"/>
                  <c:y val="-9.6473960491796711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203029809044694"/>
                      <c:h val="9.8815789473684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9C3-4418-AF2D-54CB9D0A90C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C3-4418-AF2D-54CB9D0A90CD}"/>
                </c:ext>
              </c:extLst>
            </c:dLbl>
            <c:dLbl>
              <c:idx val="5"/>
              <c:layout>
                <c:manualLayout>
                  <c:x val="0.15737239633683248"/>
                  <c:y val="0.186278491504351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C3-4418-AF2D-54CB9D0A9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'Aid Categ'!$H$2:$H$7</c:f>
              <c:strCache>
                <c:ptCount val="6"/>
                <c:pt idx="0">
                  <c:v>TANF/HB/MAGI (Ages 21+)</c:v>
                </c:pt>
                <c:pt idx="1">
                  <c:v>TANF/HB/MAGI (Ages 1-20)</c:v>
                </c:pt>
                <c:pt idx="2">
                  <c:v>Under Age 1</c:v>
                </c:pt>
                <c:pt idx="3">
                  <c:v>Disabled/BC&amp;C</c:v>
                </c:pt>
                <c:pt idx="4">
                  <c:v>Newly Eligible (45+)</c:v>
                </c:pt>
                <c:pt idx="5">
                  <c:v>Newly Eligible (19-44)</c:v>
                </c:pt>
              </c:strCache>
            </c:strRef>
          </c:cat>
          <c:val>
            <c:numRef>
              <c:f>'Aid Categ'!$I$2:$I$7</c:f>
              <c:numCache>
                <c:formatCode>0%</c:formatCode>
                <c:ptCount val="6"/>
                <c:pt idx="0">
                  <c:v>0.12</c:v>
                </c:pt>
                <c:pt idx="1">
                  <c:v>0.35</c:v>
                </c:pt>
                <c:pt idx="2">
                  <c:v>0.02</c:v>
                </c:pt>
                <c:pt idx="3">
                  <c:v>0.14000000000000001</c:v>
                </c:pt>
                <c:pt idx="4">
                  <c:v>0.12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C3-4418-AF2D-54CB9D0A9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665229802479071"/>
          <c:y val="0.10847678522943253"/>
          <c:w val="0.60776596356112422"/>
          <c:h val="0.7830464295411349"/>
        </c:manualLayout>
      </c:layout>
      <c:pieChart>
        <c:varyColors val="1"/>
        <c:ser>
          <c:idx val="0"/>
          <c:order val="0"/>
          <c:explosion val="2"/>
          <c:dLbls>
            <c:dLbl>
              <c:idx val="1"/>
              <c:layout>
                <c:manualLayout>
                  <c:x val="-0.22387579501527163"/>
                  <c:y val="-0.109507809895098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C3-4108-BE58-24094EDF819F}"/>
                </c:ext>
              </c:extLst>
            </c:dLbl>
            <c:dLbl>
              <c:idx val="2"/>
              <c:layout>
                <c:manualLayout>
                  <c:x val="-5.6406815301192792E-2"/>
                  <c:y val="-1.2327579573725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C3-4108-BE58-24094EDF819F}"/>
                </c:ext>
              </c:extLst>
            </c:dLbl>
            <c:dLbl>
              <c:idx val="3"/>
              <c:layout>
                <c:manualLayout>
                  <c:x val="0.12848432463034085"/>
                  <c:y val="-0.12116921866851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C3-4108-BE58-24094EDF819F}"/>
                </c:ext>
              </c:extLst>
            </c:dLbl>
            <c:dLbl>
              <c:idx val="4"/>
              <c:layout>
                <c:manualLayout>
                  <c:x val="0.18043842256838741"/>
                  <c:y val="-4.77081570015474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C2-42C4-AA73-3C8D3EE2168B}"/>
                </c:ext>
              </c:extLst>
            </c:dLbl>
            <c:dLbl>
              <c:idx val="5"/>
              <c:layout>
                <c:manualLayout>
                  <c:x val="0.15457864348564518"/>
                  <c:y val="0.185249856797216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C3-4108-BE58-24094EDF8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'Aid Categ'!$O$2:$O$7</c:f>
              <c:strCache>
                <c:ptCount val="6"/>
                <c:pt idx="0">
                  <c:v>TANF/HB/MAGI (Ages 21+)</c:v>
                </c:pt>
                <c:pt idx="1">
                  <c:v>TANF/HB/MAGI (Ages 1-20)</c:v>
                </c:pt>
                <c:pt idx="2">
                  <c:v>Under Age 1</c:v>
                </c:pt>
                <c:pt idx="3">
                  <c:v>Disabled/BC&amp;C</c:v>
                </c:pt>
                <c:pt idx="4">
                  <c:v>Newly Eligible (45+)</c:v>
                </c:pt>
                <c:pt idx="5">
                  <c:v>Newly Eligible (19-44)</c:v>
                </c:pt>
              </c:strCache>
            </c:strRef>
          </c:cat>
          <c:val>
            <c:numRef>
              <c:f>'Aid Categ'!$P$2:$P$7</c:f>
              <c:numCache>
                <c:formatCode>0%</c:formatCode>
                <c:ptCount val="6"/>
                <c:pt idx="0">
                  <c:v>0.12</c:v>
                </c:pt>
                <c:pt idx="1">
                  <c:v>0.4</c:v>
                </c:pt>
                <c:pt idx="2">
                  <c:v>0.02</c:v>
                </c:pt>
                <c:pt idx="3">
                  <c:v>0.11</c:v>
                </c:pt>
                <c:pt idx="4">
                  <c:v>0.1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C3-4108-BE58-24094EDF8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58872374189967"/>
          <c:y val="0.18562412208536611"/>
          <c:w val="0.57436891416780766"/>
          <c:h val="0.593047926136953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693D-4E43-8CEE-7EDC525381A4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693D-4E43-8CEE-7EDC525381A4}"/>
              </c:ext>
            </c:extLst>
          </c:dPt>
          <c:dPt>
            <c:idx val="2"/>
            <c:bubble3D val="0"/>
            <c:spPr>
              <a:solidFill>
                <a:srgbClr val="0099CC"/>
              </a:solidFill>
            </c:spPr>
            <c:extLst>
              <c:ext xmlns:c16="http://schemas.microsoft.com/office/drawing/2014/chart" uri="{C3380CC4-5D6E-409C-BE32-E72D297353CC}">
                <c16:uniqueId val="{00000005-693D-4E43-8CEE-7EDC525381A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693D-4E43-8CEE-7EDC525381A4}"/>
              </c:ext>
            </c:extLst>
          </c:dPt>
          <c:dPt>
            <c:idx val="4"/>
            <c:bubble3D val="0"/>
            <c:spPr>
              <a:solidFill>
                <a:srgbClr val="222268"/>
              </a:solidFill>
            </c:spPr>
            <c:extLst>
              <c:ext xmlns:c16="http://schemas.microsoft.com/office/drawing/2014/chart" uri="{C3380CC4-5D6E-409C-BE32-E72D297353CC}">
                <c16:uniqueId val="{00000009-693D-4E43-8CEE-7EDC525381A4}"/>
              </c:ext>
            </c:extLst>
          </c:dPt>
          <c:dLbls>
            <c:dLbl>
              <c:idx val="0"/>
              <c:layout>
                <c:manualLayout>
                  <c:x val="-9.6744593286044914E-2"/>
                  <c:y val="0.134290984441064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3D-4E43-8CEE-7EDC525381A4}"/>
                </c:ext>
              </c:extLst>
            </c:dLbl>
            <c:dLbl>
              <c:idx val="1"/>
              <c:layout>
                <c:manualLayout>
                  <c:x val="-0.19279313909404383"/>
                  <c:y val="-7.658134604558679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3D-4E43-8CEE-7EDC525381A4}"/>
                </c:ext>
              </c:extLst>
            </c:dLbl>
            <c:dLbl>
              <c:idx val="2"/>
              <c:layout>
                <c:manualLayout>
                  <c:x val="0.1926957057941448"/>
                  <c:y val="-3.12922660470241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3D-4E43-8CEE-7EDC525381A4}"/>
                </c:ext>
              </c:extLst>
            </c:dLbl>
            <c:dLbl>
              <c:idx val="3"/>
              <c:layout>
                <c:manualLayout>
                  <c:x val="-6.7064363592601622E-2"/>
                  <c:y val="1.4435434608151972E-2"/>
                </c:manualLayout>
              </c:layout>
              <c:tx>
                <c:rich>
                  <a:bodyPr/>
                  <a:lstStyle/>
                  <a:p>
                    <a:fld id="{464E5600-5456-42BC-9441-7922E10CFEA4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102D4178-9D1C-4CD1-A41F-B2E0291C9B3C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
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93D-4E43-8CEE-7EDC525381A4}"/>
                </c:ext>
              </c:extLst>
            </c:dLbl>
            <c:dLbl>
              <c:idx val="4"/>
              <c:layout>
                <c:manualLayout>
                  <c:x val="5.6239701934184476E-2"/>
                  <c:y val="1.96754063409550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3D-4E43-8CEE-7EDC525381A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'SE Enrollment'!$A$2:$A$6</c:f>
              <c:strCache>
                <c:ptCount val="5"/>
                <c:pt idx="0">
                  <c:v>United</c:v>
                </c:pt>
                <c:pt idx="1">
                  <c:v>Health Partners</c:v>
                </c:pt>
                <c:pt idx="2">
                  <c:v>Keystone</c:v>
                </c:pt>
                <c:pt idx="3">
                  <c:v>Geisinger</c:v>
                </c:pt>
                <c:pt idx="4">
                  <c:v>UPMC</c:v>
                </c:pt>
              </c:strCache>
            </c:strRef>
          </c:cat>
          <c:val>
            <c:numRef>
              <c:f>'SE Enrollment'!$B$2:$B$6</c:f>
              <c:numCache>
                <c:formatCode>#,##0</c:formatCode>
                <c:ptCount val="5"/>
                <c:pt idx="0">
                  <c:v>122487</c:v>
                </c:pt>
                <c:pt idx="1">
                  <c:v>297076</c:v>
                </c:pt>
                <c:pt idx="2">
                  <c:v>562314</c:v>
                </c:pt>
                <c:pt idx="3">
                  <c:v>15662</c:v>
                </c:pt>
                <c:pt idx="4">
                  <c:v>21425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3D-4E43-8CEE-7EDC525381A4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'SE Enrollment'!$A$2:$A$6</c:f>
              <c:strCache>
                <c:ptCount val="5"/>
                <c:pt idx="0">
                  <c:v>United</c:v>
                </c:pt>
                <c:pt idx="1">
                  <c:v>Health Partners</c:v>
                </c:pt>
                <c:pt idx="2">
                  <c:v>Keystone</c:v>
                </c:pt>
                <c:pt idx="3">
                  <c:v>Geisinger</c:v>
                </c:pt>
                <c:pt idx="4">
                  <c:v>UPMC</c:v>
                </c:pt>
              </c:strCache>
            </c:strRef>
          </c:cat>
          <c:val>
            <c:numRef>
              <c:f>'SE Enrollment'!$C$2:$C$6</c:f>
              <c:numCache>
                <c:formatCode>0%</c:formatCode>
                <c:ptCount val="5"/>
                <c:pt idx="0">
                  <c:v>0.12020738711083022</c:v>
                </c:pt>
                <c:pt idx="1">
                  <c:v>0.29154710078079304</c:v>
                </c:pt>
                <c:pt idx="2">
                  <c:v>0.5518487404854342</c:v>
                </c:pt>
                <c:pt idx="3">
                  <c:v>1.5370513580460154E-2</c:v>
                </c:pt>
                <c:pt idx="4">
                  <c:v>2.1026258042482364E-2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93D-4E43-8CEE-7EDC525381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3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4902882544906"/>
          <c:y val="0.20251538331156299"/>
          <c:w val="0.58136806176530842"/>
          <c:h val="0.76711640411592208"/>
        </c:manualLayout>
      </c:layout>
      <c:pieChart>
        <c:varyColors val="1"/>
        <c:ser>
          <c:idx val="0"/>
          <c:order val="0"/>
          <c:explosion val="7"/>
          <c:dPt>
            <c:idx val="0"/>
            <c:bubble3D val="0"/>
            <c:explosion val="0"/>
            <c:spPr>
              <a:solidFill>
                <a:srgbClr val="669900"/>
              </a:solidFill>
            </c:spPr>
            <c:extLst>
              <c:ext xmlns:c16="http://schemas.microsoft.com/office/drawing/2014/chart" uri="{C3380CC4-5D6E-409C-BE32-E72D297353CC}">
                <c16:uniqueId val="{00000001-7C53-45C1-AC9A-139B8BF80E56}"/>
              </c:ext>
            </c:extLst>
          </c:dPt>
          <c:dPt>
            <c:idx val="1"/>
            <c:bubble3D val="0"/>
            <c:explosion val="0"/>
            <c:spPr>
              <a:solidFill>
                <a:srgbClr val="222268"/>
              </a:solidFill>
            </c:spPr>
            <c:extLst>
              <c:ext xmlns:c16="http://schemas.microsoft.com/office/drawing/2014/chart" uri="{C3380CC4-5D6E-409C-BE32-E72D297353CC}">
                <c16:uniqueId val="{00000003-7C53-45C1-AC9A-139B8BF80E56}"/>
              </c:ext>
            </c:extLst>
          </c:dPt>
          <c:dPt>
            <c:idx val="2"/>
            <c:bubble3D val="0"/>
            <c:explosion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7C53-45C1-AC9A-139B8BF80E56}"/>
              </c:ext>
            </c:extLst>
          </c:dPt>
          <c:dPt>
            <c:idx val="3"/>
            <c:bubble3D val="0"/>
            <c:explosion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7C53-45C1-AC9A-139B8BF80E56}"/>
              </c:ext>
            </c:extLst>
          </c:dPt>
          <c:dPt>
            <c:idx val="4"/>
            <c:bubble3D val="0"/>
            <c:explosion val="0"/>
            <c:spPr>
              <a:solidFill>
                <a:srgbClr val="990033"/>
              </a:solidFill>
            </c:spPr>
            <c:extLst>
              <c:ext xmlns:c16="http://schemas.microsoft.com/office/drawing/2014/chart" uri="{C3380CC4-5D6E-409C-BE32-E72D297353CC}">
                <c16:uniqueId val="{00000009-7C53-45C1-AC9A-139B8BF80E56}"/>
              </c:ext>
            </c:extLst>
          </c:dPt>
          <c:dLbls>
            <c:dLbl>
              <c:idx val="0"/>
              <c:layout>
                <c:manualLayout>
                  <c:x val="-0.15858704271971866"/>
                  <c:y val="5.34093093226036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53-45C1-AC9A-139B8BF80E56}"/>
                </c:ext>
              </c:extLst>
            </c:dLbl>
            <c:dLbl>
              <c:idx val="1"/>
              <c:layout>
                <c:manualLayout>
                  <c:x val="0.12313987089872337"/>
                  <c:y val="-0.149016584253634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53-45C1-AC9A-139B8BF80E56}"/>
                </c:ext>
              </c:extLst>
            </c:dLbl>
            <c:dLbl>
              <c:idx val="2"/>
              <c:layout>
                <c:manualLayout>
                  <c:x val="-5.8820103418937966E-2"/>
                  <c:y val="4.314276184617992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53-45C1-AC9A-139B8BF80E56}"/>
                </c:ext>
              </c:extLst>
            </c:dLbl>
            <c:dLbl>
              <c:idx val="3"/>
              <c:layout>
                <c:manualLayout>
                  <c:x val="-1.5962933936936628E-2"/>
                  <c:y val="-1.10980561559826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53-45C1-AC9A-139B8BF80E56}"/>
                </c:ext>
              </c:extLst>
            </c:dLbl>
            <c:dLbl>
              <c:idx val="4"/>
              <c:layout>
                <c:manualLayout>
                  <c:x val="2.8275965860008891E-2"/>
                  <c:y val="2.03791118640395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53-45C1-AC9A-139B8BF80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'SW Enrollment'!$A$2:$A$6</c:f>
              <c:strCache>
                <c:ptCount val="5"/>
                <c:pt idx="0">
                  <c:v>Highmark*</c:v>
                </c:pt>
                <c:pt idx="1">
                  <c:v>UPMC</c:v>
                </c:pt>
                <c:pt idx="2">
                  <c:v>Geisinger</c:v>
                </c:pt>
                <c:pt idx="3">
                  <c:v>Health Partners</c:v>
                </c:pt>
                <c:pt idx="4">
                  <c:v>AmeriHealth</c:v>
                </c:pt>
              </c:strCache>
            </c:strRef>
          </c:cat>
          <c:val>
            <c:numRef>
              <c:f>'SW Enrollment'!$B$2:$B$6</c:f>
              <c:numCache>
                <c:formatCode>#,##0</c:formatCode>
                <c:ptCount val="5"/>
                <c:pt idx="0">
                  <c:v>148364</c:v>
                </c:pt>
                <c:pt idx="1">
                  <c:v>385595</c:v>
                </c:pt>
                <c:pt idx="2">
                  <c:v>14215</c:v>
                </c:pt>
                <c:pt idx="3">
                  <c:v>15179</c:v>
                </c:pt>
                <c:pt idx="4">
                  <c:v>18707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53-45C1-AC9A-139B8BF80E56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'SW Enrollment'!$A$2:$A$6</c:f>
              <c:strCache>
                <c:ptCount val="5"/>
                <c:pt idx="0">
                  <c:v>Highmark*</c:v>
                </c:pt>
                <c:pt idx="1">
                  <c:v>UPMC</c:v>
                </c:pt>
                <c:pt idx="2">
                  <c:v>Geisinger</c:v>
                </c:pt>
                <c:pt idx="3">
                  <c:v>Health Partners</c:v>
                </c:pt>
                <c:pt idx="4">
                  <c:v>AmeriHealth</c:v>
                </c:pt>
              </c:strCache>
            </c:strRef>
          </c:cat>
          <c:val>
            <c:numRef>
              <c:f>'SW Enrollment'!$C$2:$C$6</c:f>
              <c:numCache>
                <c:formatCode>0%</c:formatCode>
                <c:ptCount val="5"/>
                <c:pt idx="0">
                  <c:v>0.25489468439679758</c:v>
                </c:pt>
                <c:pt idx="1">
                  <c:v>0.66246606879015912</c:v>
                </c:pt>
                <c:pt idx="2">
                  <c:v>2.4421880905748549E-2</c:v>
                </c:pt>
                <c:pt idx="3">
                  <c:v>2.6078067553173212E-2</c:v>
                </c:pt>
                <c:pt idx="4">
                  <c:v>3.2139298354121569E-2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53-45C1-AC9A-139B8BF80E5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7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08818280974791"/>
          <c:y val="0.10612988227956653"/>
          <c:w val="0.58136806176530842"/>
          <c:h val="0.76711640411592208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explosion val="0"/>
            <c:spPr>
              <a:solidFill>
                <a:srgbClr val="669900"/>
              </a:solidFill>
            </c:spPr>
            <c:extLst>
              <c:ext xmlns:c16="http://schemas.microsoft.com/office/drawing/2014/chart" uri="{C3380CC4-5D6E-409C-BE32-E72D297353CC}">
                <c16:uniqueId val="{00000001-77C9-4C08-A7CF-F69E13F4B5E0}"/>
              </c:ext>
            </c:extLst>
          </c:dPt>
          <c:dPt>
            <c:idx val="1"/>
            <c:bubble3D val="0"/>
            <c:explosion val="0"/>
            <c:spPr>
              <a:solidFill>
                <a:srgbClr val="222268"/>
              </a:solidFill>
            </c:spPr>
            <c:extLst>
              <c:ext xmlns:c16="http://schemas.microsoft.com/office/drawing/2014/chart" uri="{C3380CC4-5D6E-409C-BE32-E72D297353CC}">
                <c16:uniqueId val="{00000003-77C9-4C08-A7CF-F69E13F4B5E0}"/>
              </c:ext>
            </c:extLst>
          </c:dPt>
          <c:dPt>
            <c:idx val="2"/>
            <c:bubble3D val="0"/>
            <c:explosion val="0"/>
            <c:spPr>
              <a:solidFill>
                <a:srgbClr val="990033"/>
              </a:solidFill>
            </c:spPr>
            <c:extLst>
              <c:ext xmlns:c16="http://schemas.microsoft.com/office/drawing/2014/chart" uri="{C3380CC4-5D6E-409C-BE32-E72D297353CC}">
                <c16:uniqueId val="{00000005-77C9-4C08-A7CF-F69E13F4B5E0}"/>
              </c:ext>
            </c:extLst>
          </c:dPt>
          <c:dPt>
            <c:idx val="3"/>
            <c:bubble3D val="0"/>
            <c:explosion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77C9-4C08-A7CF-F69E13F4B5E0}"/>
              </c:ext>
            </c:extLst>
          </c:dPt>
          <c:dPt>
            <c:idx val="4"/>
            <c:bubble3D val="0"/>
            <c:explosion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77C9-4C08-A7CF-F69E13F4B5E0}"/>
              </c:ext>
            </c:extLst>
          </c:dPt>
          <c:dLbls>
            <c:dLbl>
              <c:idx val="0"/>
              <c:layout>
                <c:manualLayout>
                  <c:x val="-0.17598014506951828"/>
                  <c:y val="0.107198117881301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9-4C08-A7CF-F69E13F4B5E0}"/>
                </c:ext>
              </c:extLst>
            </c:dLbl>
            <c:dLbl>
              <c:idx val="1"/>
              <c:layout>
                <c:manualLayout>
                  <c:x val="-9.9827724652317845E-2"/>
                  <c:y val="-0.161046730627128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9-4C08-A7CF-F69E13F4B5E0}"/>
                </c:ext>
              </c:extLst>
            </c:dLbl>
            <c:dLbl>
              <c:idx val="2"/>
              <c:layout>
                <c:manualLayout>
                  <c:x val="0.22343362255663393"/>
                  <c:y val="-5.2453928979804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C9-4C08-A7CF-F69E13F4B5E0}"/>
                </c:ext>
              </c:extLst>
            </c:dLbl>
            <c:dLbl>
              <c:idx val="3"/>
              <c:layout>
                <c:manualLayout>
                  <c:x val="1.4009247319505721E-2"/>
                  <c:y val="-7.938091872696709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C9-4C08-A7CF-F69E13F4B5E0}"/>
                </c:ext>
              </c:extLst>
            </c:dLbl>
            <c:dLbl>
              <c:idx val="4"/>
              <c:layout>
                <c:manualLayout>
                  <c:x val="9.6542874898568054E-2"/>
                  <c:y val="1.064964155151357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C9-4C08-A7CF-F69E13F4B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'LC Enrollment'!$A$2:$A$6</c:f>
              <c:strCache>
                <c:ptCount val="5"/>
                <c:pt idx="0">
                  <c:v>Highmark*</c:v>
                </c:pt>
                <c:pt idx="1">
                  <c:v>UPMC</c:v>
                </c:pt>
                <c:pt idx="2">
                  <c:v>AmeriHealth</c:v>
                </c:pt>
                <c:pt idx="3">
                  <c:v>Geisinger</c:v>
                </c:pt>
                <c:pt idx="4">
                  <c:v>Health Partners</c:v>
                </c:pt>
              </c:strCache>
            </c:strRef>
          </c:cat>
          <c:val>
            <c:numRef>
              <c:f>'LC Enrollment'!$B$2:$B$6</c:f>
              <c:numCache>
                <c:formatCode>#,##0</c:formatCode>
                <c:ptCount val="5"/>
                <c:pt idx="0">
                  <c:v>210343</c:v>
                </c:pt>
                <c:pt idx="1">
                  <c:v>132316</c:v>
                </c:pt>
                <c:pt idx="2">
                  <c:v>263937</c:v>
                </c:pt>
                <c:pt idx="3">
                  <c:v>27018</c:v>
                </c:pt>
                <c:pt idx="4">
                  <c:v>27902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C9-4C08-A7CF-F69E13F4B5E0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'LC Enrollment'!$A$2:$A$6</c:f>
              <c:strCache>
                <c:ptCount val="5"/>
                <c:pt idx="0">
                  <c:v>Highmark*</c:v>
                </c:pt>
                <c:pt idx="1">
                  <c:v>UPMC</c:v>
                </c:pt>
                <c:pt idx="2">
                  <c:v>AmeriHealth</c:v>
                </c:pt>
                <c:pt idx="3">
                  <c:v>Geisinger</c:v>
                </c:pt>
                <c:pt idx="4">
                  <c:v>Health Partners</c:v>
                </c:pt>
              </c:strCache>
            </c:strRef>
          </c:cat>
          <c:val>
            <c:numRef>
              <c:f>'LC Enrollment'!$C$2:$C$6</c:f>
              <c:numCache>
                <c:formatCode>0%</c:formatCode>
                <c:ptCount val="5"/>
                <c:pt idx="0">
                  <c:v>0.31797114506678598</c:v>
                </c:pt>
                <c:pt idx="1">
                  <c:v>0.20001934949419212</c:v>
                </c:pt>
                <c:pt idx="2">
                  <c:v>0.39898808192092106</c:v>
                </c:pt>
                <c:pt idx="3">
                  <c:v>4.0842549537728493E-2</c:v>
                </c:pt>
                <c:pt idx="4">
                  <c:v>4.2178873980372358E-2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7C9-4C08-A7CF-F69E13F4B5E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4902882544906"/>
          <c:y val="0.20251538331156299"/>
          <c:w val="0.58136806176530842"/>
          <c:h val="0.767116404115922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0033"/>
              </a:solidFill>
            </c:spPr>
            <c:extLst>
              <c:ext xmlns:c16="http://schemas.microsoft.com/office/drawing/2014/chart" uri="{C3380CC4-5D6E-409C-BE32-E72D297353CC}">
                <c16:uniqueId val="{00000001-B593-468D-BC92-01004340A99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593-468D-BC92-01004340A99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B593-468D-BC92-01004340A990}"/>
              </c:ext>
            </c:extLst>
          </c:dPt>
          <c:dPt>
            <c:idx val="3"/>
            <c:bubble3D val="0"/>
            <c:spPr>
              <a:solidFill>
                <a:srgbClr val="222268"/>
              </a:solidFill>
            </c:spPr>
            <c:extLst>
              <c:ext xmlns:c16="http://schemas.microsoft.com/office/drawing/2014/chart" uri="{C3380CC4-5D6E-409C-BE32-E72D297353CC}">
                <c16:uniqueId val="{00000007-B593-468D-BC92-01004340A990}"/>
              </c:ext>
            </c:extLst>
          </c:dPt>
          <c:dLbls>
            <c:dLbl>
              <c:idx val="0"/>
              <c:layout>
                <c:manualLayout>
                  <c:x val="-0.13250944734300316"/>
                  <c:y val="0.201594294997231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93-468D-BC92-01004340A990}"/>
                </c:ext>
              </c:extLst>
            </c:dLbl>
            <c:dLbl>
              <c:idx val="1"/>
              <c:layout>
                <c:manualLayout>
                  <c:x val="-7.1680920241298362E-3"/>
                  <c:y val="-5.38389358458649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93-468D-BC92-01004340A990}"/>
                </c:ext>
              </c:extLst>
            </c:dLbl>
            <c:dLbl>
              <c:idx val="2"/>
              <c:layout>
                <c:manualLayout>
                  <c:x val="2.6459658115310521E-3"/>
                  <c:y val="8.58569687201453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93-468D-BC92-01004340A990}"/>
                </c:ext>
              </c:extLst>
            </c:dLbl>
            <c:dLbl>
              <c:idx val="3"/>
              <c:layout>
                <c:manualLayout>
                  <c:x val="0.13372522530781866"/>
                  <c:y val="-0.220829775174512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93-468D-BC92-01004340A9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'NW Enrollment'!$A$2:$A$5</c:f>
              <c:strCache>
                <c:ptCount val="4"/>
                <c:pt idx="0">
                  <c:v>AmeriHealth</c:v>
                </c:pt>
                <c:pt idx="1">
                  <c:v>Geisinger</c:v>
                </c:pt>
                <c:pt idx="2">
                  <c:v>Health Partners</c:v>
                </c:pt>
                <c:pt idx="3">
                  <c:v>UPMC</c:v>
                </c:pt>
              </c:strCache>
            </c:strRef>
          </c:cat>
          <c:val>
            <c:numRef>
              <c:f>'NW Enrollment'!$B$2:$B$5</c:f>
              <c:numCache>
                <c:formatCode>#,##0</c:formatCode>
                <c:ptCount val="4"/>
                <c:pt idx="0">
                  <c:v>31817</c:v>
                </c:pt>
                <c:pt idx="1">
                  <c:v>8463</c:v>
                </c:pt>
                <c:pt idx="2">
                  <c:v>8902</c:v>
                </c:pt>
                <c:pt idx="3">
                  <c:v>141786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93-468D-BC92-01004340A990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'NW Enrollment'!$A$2:$A$5</c:f>
              <c:strCache>
                <c:ptCount val="4"/>
                <c:pt idx="0">
                  <c:v>AmeriHealth</c:v>
                </c:pt>
                <c:pt idx="1">
                  <c:v>Geisinger</c:v>
                </c:pt>
                <c:pt idx="2">
                  <c:v>Health Partners</c:v>
                </c:pt>
                <c:pt idx="3">
                  <c:v>UPMC</c:v>
                </c:pt>
              </c:strCache>
            </c:strRef>
          </c:cat>
          <c:val>
            <c:numRef>
              <c:f>'NW Enrollment'!$C$2:$C$5</c:f>
              <c:numCache>
                <c:formatCode>0%</c:formatCode>
                <c:ptCount val="4"/>
                <c:pt idx="0">
                  <c:v>0.16660906539315487</c:v>
                </c:pt>
                <c:pt idx="1">
                  <c:v>4.4316325248209124E-2</c:v>
                </c:pt>
                <c:pt idx="2">
                  <c:v>4.6615139709270663E-2</c:v>
                </c:pt>
                <c:pt idx="3">
                  <c:v>0.74245946964936538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93-468D-BC92-01004340A99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4902882544906"/>
          <c:y val="0.20251538331156299"/>
          <c:w val="0.58136806176530842"/>
          <c:h val="0.767116404115922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0033"/>
              </a:solidFill>
            </c:spPr>
            <c:extLst>
              <c:ext xmlns:c16="http://schemas.microsoft.com/office/drawing/2014/chart" uri="{C3380CC4-5D6E-409C-BE32-E72D297353CC}">
                <c16:uniqueId val="{00000001-32AF-4226-9BAB-8E5191A05F0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2AF-4226-9BAB-8E5191A05F0B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32AF-4226-9BAB-8E5191A05F0B}"/>
              </c:ext>
            </c:extLst>
          </c:dPt>
          <c:dPt>
            <c:idx val="3"/>
            <c:bubble3D val="0"/>
            <c:spPr>
              <a:solidFill>
                <a:srgbClr val="222268"/>
              </a:solidFill>
            </c:spPr>
            <c:extLst>
              <c:ext xmlns:c16="http://schemas.microsoft.com/office/drawing/2014/chart" uri="{C3380CC4-5D6E-409C-BE32-E72D297353CC}">
                <c16:uniqueId val="{00000007-32AF-4226-9BAB-8E5191A05F0B}"/>
              </c:ext>
            </c:extLst>
          </c:dPt>
          <c:dLbls>
            <c:dLbl>
              <c:idx val="0"/>
              <c:layout>
                <c:manualLayout>
                  <c:x val="-0.17703863825673008"/>
                  <c:y val="5.0051244824239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F-4226-9BAB-8E5191A05F0B}"/>
                </c:ext>
              </c:extLst>
            </c:dLbl>
            <c:dLbl>
              <c:idx val="1"/>
              <c:layout>
                <c:manualLayout>
                  <c:x val="0.15870528924355878"/>
                  <c:y val="-9.20601863322850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AF-4226-9BAB-8E5191A05F0B}"/>
                </c:ext>
              </c:extLst>
            </c:dLbl>
            <c:dLbl>
              <c:idx val="2"/>
              <c:layout>
                <c:manualLayout>
                  <c:x val="3.4940950936339615E-2"/>
                  <c:y val="2.050974406467447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AF-4226-9BAB-8E5191A05F0B}"/>
                </c:ext>
              </c:extLst>
            </c:dLbl>
            <c:dLbl>
              <c:idx val="3"/>
              <c:layout>
                <c:manualLayout>
                  <c:x val="3.6778386718356947E-2"/>
                  <c:y val="5.26572976535022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AF-4226-9BAB-8E5191A05F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'NE Enrollment'!$A$2:$A$5</c:f>
              <c:strCache>
                <c:ptCount val="4"/>
                <c:pt idx="0">
                  <c:v>AmeriHealth</c:v>
                </c:pt>
                <c:pt idx="1">
                  <c:v>Geisinger</c:v>
                </c:pt>
                <c:pt idx="2">
                  <c:v>Health Partners</c:v>
                </c:pt>
                <c:pt idx="3">
                  <c:v>UPMC</c:v>
                </c:pt>
              </c:strCache>
            </c:strRef>
          </c:cat>
          <c:val>
            <c:numRef>
              <c:f>'NE Enrollment'!$B$2:$B$5</c:f>
              <c:numCache>
                <c:formatCode>#,##0</c:formatCode>
                <c:ptCount val="4"/>
                <c:pt idx="0">
                  <c:v>133425</c:v>
                </c:pt>
                <c:pt idx="1">
                  <c:v>249042</c:v>
                </c:pt>
                <c:pt idx="2">
                  <c:v>12424</c:v>
                </c:pt>
                <c:pt idx="3">
                  <c:v>18452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AF-4226-9BAB-8E5191A05F0B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'NE Enrollment'!$A$2:$A$5</c:f>
              <c:strCache>
                <c:ptCount val="4"/>
                <c:pt idx="0">
                  <c:v>AmeriHealth</c:v>
                </c:pt>
                <c:pt idx="1">
                  <c:v>Geisinger</c:v>
                </c:pt>
                <c:pt idx="2">
                  <c:v>Health Partners</c:v>
                </c:pt>
                <c:pt idx="3">
                  <c:v>UPMC</c:v>
                </c:pt>
              </c:strCache>
            </c:strRef>
          </c:cat>
          <c:val>
            <c:numRef>
              <c:f>'NE Enrollment'!$C$2:$C$5</c:f>
              <c:numCache>
                <c:formatCode>0%</c:formatCode>
                <c:ptCount val="4"/>
                <c:pt idx="0">
                  <c:v>0.32279487011997299</c:v>
                </c:pt>
                <c:pt idx="1">
                  <c:v>0.60250687685529936</c:v>
                </c:pt>
                <c:pt idx="2">
                  <c:v>3.0057361561705413E-2</c:v>
                </c:pt>
                <c:pt idx="3">
                  <c:v>4.4640891463022234E-2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AF-4226-9BAB-8E5191A05F0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6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660146496286505"/>
          <c:y val="0.1089132529319911"/>
          <c:w val="0.60137913417757083"/>
          <c:h val="0.78217349413601778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-2.873116326662457E-2"/>
                  <c:y val="1.075735871098721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22-48BD-AA02-A000BFB86E53}"/>
                </c:ext>
              </c:extLst>
            </c:dLbl>
            <c:dLbl>
              <c:idx val="1"/>
              <c:layout>
                <c:manualLayout>
                  <c:x val="-0.2190711310063416"/>
                  <c:y val="-7.0064456060509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3D-4C21-9151-8CACF3235772}"/>
                </c:ext>
              </c:extLst>
            </c:dLbl>
            <c:dLbl>
              <c:idx val="2"/>
              <c:layout>
                <c:manualLayout>
                  <c:x val="0.10352075765817015"/>
                  <c:y val="-1.23453820268422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3D-4C21-9151-8CACF3235772}"/>
                </c:ext>
              </c:extLst>
            </c:dLbl>
            <c:dLbl>
              <c:idx val="3"/>
              <c:layout>
                <c:manualLayout>
                  <c:x val="0.12959938271990859"/>
                  <c:y val="-0.131472541799538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3D-4C21-9151-8CACF3235772}"/>
                </c:ext>
              </c:extLst>
            </c:dLbl>
            <c:dLbl>
              <c:idx val="4"/>
              <c:layout>
                <c:manualLayout>
                  <c:x val="0.17025583154630536"/>
                  <c:y val="-5.9277620492581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12-44F0-AD6D-6B9345A9B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'Aid Categ'!$V$2:$V$7</c:f>
              <c:strCache>
                <c:ptCount val="6"/>
                <c:pt idx="0">
                  <c:v>TANF/HB/MAGI (Ages 21+)</c:v>
                </c:pt>
                <c:pt idx="1">
                  <c:v>TANF/HB/MAGI (Ages 1-20)</c:v>
                </c:pt>
                <c:pt idx="2">
                  <c:v>Under Age 1</c:v>
                </c:pt>
                <c:pt idx="3">
                  <c:v>Disabled/BC&amp;C</c:v>
                </c:pt>
                <c:pt idx="4">
                  <c:v>Newly Eligible (45+)</c:v>
                </c:pt>
                <c:pt idx="5">
                  <c:v>Newly Eligible (19-44)</c:v>
                </c:pt>
              </c:strCache>
            </c:strRef>
          </c:cat>
          <c:val>
            <c:numRef>
              <c:f>'Aid Categ'!$W$2:$W$7</c:f>
              <c:numCache>
                <c:formatCode>0%</c:formatCode>
                <c:ptCount val="6"/>
                <c:pt idx="0">
                  <c:v>0.11</c:v>
                </c:pt>
                <c:pt idx="1">
                  <c:v>0.38</c:v>
                </c:pt>
                <c:pt idx="2">
                  <c:v>0.02</c:v>
                </c:pt>
                <c:pt idx="3">
                  <c:v>0.13</c:v>
                </c:pt>
                <c:pt idx="4">
                  <c:v>0.11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3D-4C21-9151-8CACF3235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660146496286505"/>
          <c:y val="0.1089132529319911"/>
          <c:w val="0.60137913417757083"/>
          <c:h val="0.78217349413601778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-0.11390371843193768"/>
                  <c:y val="0.174342105263157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A4-4CE6-A16F-24A5FC672CD4}"/>
                </c:ext>
              </c:extLst>
            </c:dLbl>
            <c:dLbl>
              <c:idx val="1"/>
              <c:layout>
                <c:manualLayout>
                  <c:x val="-0.20598203854130129"/>
                  <c:y val="-8.6146912556983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A4-4CE6-A16F-24A5FC672CD4}"/>
                </c:ext>
              </c:extLst>
            </c:dLbl>
            <c:dLbl>
              <c:idx val="2"/>
              <c:layout>
                <c:manualLayout>
                  <c:x val="-0.12110590871876527"/>
                  <c:y val="-2.289456416632131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fld id="{F9754758-557B-4A27-8CB1-AA0836BA1385}" type="CATEGORYNAME">
                      <a:rPr lang="en-US"/>
                      <a:pPr>
                        <a:defRPr sz="800"/>
                      </a:pPr>
                      <a:t>[CATEGORY NAME]</a:t>
                    </a:fld>
                    <a:r>
                      <a:rPr lang="en-US" baseline="0" dirty="0"/>
                      <a:t>
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10745686017807"/>
                      <c:h val="0.107587719298245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EA4-4CE6-A16F-24A5FC672CD4}"/>
                </c:ext>
              </c:extLst>
            </c:dLbl>
            <c:dLbl>
              <c:idx val="3"/>
              <c:layout>
                <c:manualLayout>
                  <c:x val="0.11570212803418736"/>
                  <c:y val="-0.123948059124188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A4-4CE6-A16F-24A5FC672CD4}"/>
                </c:ext>
              </c:extLst>
            </c:dLbl>
            <c:dLbl>
              <c:idx val="4"/>
              <c:layout>
                <c:manualLayout>
                  <c:x val="0.17631959876601433"/>
                  <c:y val="-7.46508495648570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7F-4688-9AAC-12C8F2BD836A}"/>
                </c:ext>
              </c:extLst>
            </c:dLbl>
            <c:dLbl>
              <c:idx val="5"/>
              <c:layout>
                <c:manualLayout>
                  <c:x val="0.15629361614896359"/>
                  <c:y val="0.189448473546069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A4-4CE6-A16F-24A5FC672C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'Aid Categ'!$AC$2:$AC$7</c:f>
              <c:strCache>
                <c:ptCount val="6"/>
                <c:pt idx="0">
                  <c:v>TANF/HB/MAGI (Ages 21+)</c:v>
                </c:pt>
                <c:pt idx="1">
                  <c:v>TANF/HB/MAGI (Ages 1-20)</c:v>
                </c:pt>
                <c:pt idx="2">
                  <c:v>Under Age 1</c:v>
                </c:pt>
                <c:pt idx="3">
                  <c:v>Disabled/BC&amp;C</c:v>
                </c:pt>
                <c:pt idx="4">
                  <c:v>Newly Eligible (45+)</c:v>
                </c:pt>
                <c:pt idx="5">
                  <c:v>Newly Eligible (19-44)</c:v>
                </c:pt>
              </c:strCache>
            </c:strRef>
          </c:cat>
          <c:val>
            <c:numRef>
              <c:f>'Aid Categ'!$AD$2:$AD$7</c:f>
              <c:numCache>
                <c:formatCode>0%</c:formatCode>
                <c:ptCount val="6"/>
                <c:pt idx="0">
                  <c:v>0.12</c:v>
                </c:pt>
                <c:pt idx="1">
                  <c:v>0.38</c:v>
                </c:pt>
                <c:pt idx="2">
                  <c:v>0.02</c:v>
                </c:pt>
                <c:pt idx="3">
                  <c:v>0.11</c:v>
                </c:pt>
                <c:pt idx="4">
                  <c:v>0.11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A4-4CE6-A16F-24A5FC672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42382251431171"/>
          <c:y val="0.10935780067179306"/>
          <c:w val="0.62703035197523382"/>
          <c:h val="0.78128382514486006"/>
        </c:manualLayout>
      </c:layout>
      <c:pieChart>
        <c:varyColors val="1"/>
        <c:ser>
          <c:idx val="0"/>
          <c:order val="0"/>
          <c:explosion val="2"/>
          <c:dLbls>
            <c:dLbl>
              <c:idx val="1"/>
              <c:layout>
                <c:manualLayout>
                  <c:x val="-0.21304508442350223"/>
                  <c:y val="-8.10256883146600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2-48CE-82CB-CEE504209C25}"/>
                </c:ext>
              </c:extLst>
            </c:dLbl>
            <c:dLbl>
              <c:idx val="2"/>
              <c:layout>
                <c:manualLayout>
                  <c:x val="-9.5675749684832764E-2"/>
                  <c:y val="-1.52678377792235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D2-48CE-82CB-CEE504209C25}"/>
                </c:ext>
              </c:extLst>
            </c:dLbl>
            <c:dLbl>
              <c:idx val="3"/>
              <c:layout>
                <c:manualLayout>
                  <c:x val="0.12319243805154277"/>
                  <c:y val="-0.129767058232880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2-48CE-82CB-CEE504209C25}"/>
                </c:ext>
              </c:extLst>
            </c:dLbl>
            <c:dLbl>
              <c:idx val="5"/>
              <c:layout>
                <c:manualLayout>
                  <c:x val="0.1665478330956662"/>
                  <c:y val="0.198326494158952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D2-48CE-82CB-CEE504209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'Aid Categ'!$A$2:$A$7</c:f>
              <c:strCache>
                <c:ptCount val="6"/>
                <c:pt idx="0">
                  <c:v>TANF/HB/MAGI (Ages 21+)</c:v>
                </c:pt>
                <c:pt idx="1">
                  <c:v>TANF/HB/MAGI (Ages 1-20)</c:v>
                </c:pt>
                <c:pt idx="2">
                  <c:v>Under Age 1</c:v>
                </c:pt>
                <c:pt idx="3">
                  <c:v>Disabled/BC&amp;C</c:v>
                </c:pt>
                <c:pt idx="4">
                  <c:v>Newly Eligible (45+)</c:v>
                </c:pt>
                <c:pt idx="5">
                  <c:v>Newly Eligible (19-44)</c:v>
                </c:pt>
              </c:strCache>
            </c:strRef>
          </c:cat>
          <c:val>
            <c:numRef>
              <c:f>'Aid Categ'!$B$2:$B$7</c:f>
              <c:numCache>
                <c:formatCode>0%</c:formatCode>
                <c:ptCount val="6"/>
                <c:pt idx="0">
                  <c:v>0.12</c:v>
                </c:pt>
                <c:pt idx="1">
                  <c:v>0.37</c:v>
                </c:pt>
                <c:pt idx="2">
                  <c:v>0.02</c:v>
                </c:pt>
                <c:pt idx="3">
                  <c:v>0.11</c:v>
                </c:pt>
                <c:pt idx="4">
                  <c:v>0.11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D2-48CE-82CB-CEE504209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DB88-17BD-48BC-ACF2-358DCC5C489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0AEE0-9C99-4F3A-90B2-C6F697EF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4"/>
            <a:ext cx="303946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8" tIns="46711" rIns="93428" bIns="46711" numCol="1" anchor="t" anchorCtr="0" compatLnSpc="1">
            <a:prstTxWarp prst="textNoShape">
              <a:avLst/>
            </a:prstTxWarp>
          </a:bodyPr>
          <a:lstStyle>
            <a:lvl1pPr algn="l" defTabSz="934480">
              <a:spcBef>
                <a:spcPct val="0"/>
              </a:spcBef>
              <a:defRPr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318" y="4"/>
            <a:ext cx="303946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8" tIns="46711" rIns="93428" bIns="46711" numCol="1" anchor="t" anchorCtr="0" compatLnSpc="1">
            <a:prstTxWarp prst="textNoShape">
              <a:avLst/>
            </a:prstTxWarp>
          </a:bodyPr>
          <a:lstStyle>
            <a:lvl1pPr algn="r" defTabSz="934480">
              <a:spcBef>
                <a:spcPct val="0"/>
              </a:spcBef>
              <a:defRPr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3"/>
            <a:ext cx="5608320" cy="41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8" tIns="46711" rIns="93428" bIns="46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829969"/>
            <a:ext cx="303946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8" tIns="46711" rIns="93428" bIns="46711" numCol="1" anchor="b" anchorCtr="0" compatLnSpc="1">
            <a:prstTxWarp prst="textNoShape">
              <a:avLst/>
            </a:prstTxWarp>
          </a:bodyPr>
          <a:lstStyle>
            <a:lvl1pPr algn="l" defTabSz="934480">
              <a:spcBef>
                <a:spcPct val="0"/>
              </a:spcBef>
              <a:defRPr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318" y="8829969"/>
            <a:ext cx="303946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8" tIns="46711" rIns="93428" bIns="46711" numCol="1" anchor="b" anchorCtr="0" compatLnSpc="1">
            <a:prstTxWarp prst="textNoShape">
              <a:avLst/>
            </a:prstTxWarp>
          </a:bodyPr>
          <a:lstStyle>
            <a:lvl1pPr algn="r" defTabSz="934480">
              <a:spcBef>
                <a:spcPct val="0"/>
              </a:spcBef>
              <a:defRPr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E79CCE1-B51F-4714-9FFE-E99F68759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97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CDF1C-EB9E-437E-81ED-F3CED4C8F6FD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85C47-E6C3-4084-9C79-472BEA767030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8200" cy="34861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3" y="4417407"/>
            <a:ext cx="5140960" cy="4183380"/>
          </a:xfrm>
          <a:noFill/>
          <a:ln>
            <a:solidFill>
              <a:schemeClr val="tx1"/>
            </a:solidFill>
          </a:ln>
        </p:spPr>
        <p:txBody>
          <a:bodyPr lIns="91552" tIns="45777" rIns="91552" bIns="45777"/>
          <a:lstStyle/>
          <a:p>
            <a:pPr eaLnBrk="1" hangingPunct="1"/>
            <a:endParaRPr lang="en-US">
              <a:latin typeface="Arial" pitchFamily="34" charset="0"/>
            </a:endParaRPr>
          </a:p>
          <a:p>
            <a:pPr eaLnBrk="1" hangingPunct="1"/>
            <a:endParaRPr lang="en-US" sz="1400" b="1">
              <a:latin typeface="Arial" pitchFamily="34" charset="0"/>
            </a:endParaRPr>
          </a:p>
          <a:p>
            <a:pPr eaLnBrk="1" hangingPunct="1"/>
            <a:endParaRPr lang="en-US" sz="1400" b="1">
              <a:latin typeface="Arial" pitchFamily="34" charset="0"/>
            </a:endParaRPr>
          </a:p>
          <a:p>
            <a:pPr eaLnBrk="1" hangingPunct="1"/>
            <a:endParaRPr lang="en-US" sz="1400" b="1">
              <a:latin typeface="Arial" pitchFamily="34" charset="0"/>
            </a:endParaRPr>
          </a:p>
          <a:p>
            <a:pPr eaLnBrk="1" hangingPunct="1"/>
            <a:endParaRPr lang="en-US" sz="1400" b="1">
              <a:latin typeface="Arial" pitchFamily="34" charset="0"/>
            </a:endParaRPr>
          </a:p>
          <a:p>
            <a:pPr eaLnBrk="1" hangingPunct="1"/>
            <a:r>
              <a:rPr lang="en-US" sz="1400" b="1">
                <a:latin typeface="Arial" pitchFamily="34" charset="0"/>
              </a:rPr>
              <a:t>General Statistics</a:t>
            </a:r>
          </a:p>
          <a:p>
            <a:pPr eaLnBrk="1" hangingPunct="1">
              <a:buFontTx/>
              <a:buChar char="•"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9CCE1-B51F-4714-9FFE-E99F687596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9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B9B0F-7132-4E1F-9A18-9668B4E2E299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3" y="4417407"/>
            <a:ext cx="5140960" cy="4183380"/>
          </a:xfrm>
          <a:noFill/>
          <a:ln>
            <a:solidFill>
              <a:schemeClr val="tx1"/>
            </a:solidFill>
          </a:ln>
        </p:spPr>
        <p:txBody>
          <a:bodyPr lIns="91552" tIns="45777" rIns="91552" bIns="45777"/>
          <a:lstStyle/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34" charset="0"/>
              </a:rPr>
              <a:t> Keystone Mercy and AmeriHealth Mercy are sister plans—together they make up 33% of HealthChoices consumers.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34" charset="0"/>
              </a:rPr>
              <a:t> The next largest is Highmark* with 21%.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34" charset="0"/>
              </a:rPr>
              <a:t> Keystone, AmeriHealth, and Highmark* are all affiliated with the Blues.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34" charset="0"/>
              </a:rPr>
              <a:t> Health Partners is owned by Philadelphia Hospitals.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34" charset="0"/>
              </a:rPr>
              <a:t> Three Rivers is a for-profit business, founded here in PA to serve Medicaid consumers. Three Rivers has grown into the best overall MCO in PA—higher HEDIS and EQR ratings.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34" charset="0"/>
              </a:rPr>
              <a:t> AmeriChoice was founded by a minority business, but is now owned by United Health Care (a large national health care). AmeriChoice grew out of Health Pass.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34" charset="0"/>
              </a:rPr>
              <a:t> UPMC </a:t>
            </a:r>
            <a:r>
              <a:rPr lang="en-US" i="1" dirty="0">
                <a:latin typeface="Arial" pitchFamily="34" charset="0"/>
              </a:rPr>
              <a:t>for You </a:t>
            </a:r>
            <a:r>
              <a:rPr lang="en-US" dirty="0">
                <a:latin typeface="Arial" pitchFamily="34" charset="0"/>
              </a:rPr>
              <a:t>is the University of Pittsburgh.</a:t>
            </a:r>
          </a:p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</a:endParaRPr>
          </a:p>
          <a:p>
            <a:pPr eaLnBrk="1" hangingPunct="1"/>
            <a:endParaRPr lang="en-US" sz="1400" b="1" dirty="0">
              <a:latin typeface="Arial" pitchFamily="34" charset="0"/>
            </a:endParaRPr>
          </a:p>
          <a:p>
            <a:pPr eaLnBrk="1" hangingPunct="1"/>
            <a:endParaRPr lang="en-US" sz="1400" b="1" dirty="0">
              <a:latin typeface="Arial" pitchFamily="34" charset="0"/>
            </a:endParaRPr>
          </a:p>
          <a:p>
            <a:pPr eaLnBrk="1" hangingPunct="1"/>
            <a:endParaRPr lang="en-US" sz="1400" b="1" dirty="0">
              <a:latin typeface="Arial" pitchFamily="34" charset="0"/>
            </a:endParaRPr>
          </a:p>
          <a:p>
            <a:pPr eaLnBrk="1" hangingPunct="1"/>
            <a:endParaRPr lang="en-US" sz="1400" b="1" dirty="0">
              <a:latin typeface="Arial" pitchFamily="34" charset="0"/>
            </a:endParaRPr>
          </a:p>
          <a:p>
            <a:pPr eaLnBrk="1" hangingPunct="1"/>
            <a:r>
              <a:rPr lang="en-US" sz="1400" b="1" dirty="0">
                <a:latin typeface="Arial" pitchFamily="34" charset="0"/>
              </a:rPr>
              <a:t>General Statistics</a:t>
            </a:r>
          </a:p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9CCE1-B51F-4714-9FFE-E99F687596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9CCE1-B51F-4714-9FFE-E99F687596B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9CCE1-B51F-4714-9FFE-E99F687596B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46A7-6D48-4B97-90D3-C297E2639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BE46-AEC0-4AEA-9E70-D59238BB6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9085-D7D5-4A4E-8E72-D22AC07AC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10F4-7CD3-4EB1-8C28-A9E7A7F27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139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2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25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8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578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19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1AE3-132D-4D9B-93B4-726998016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512F9-D875-4824-846F-62B209063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2A00-D8BA-4561-BFE4-9C917D71A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ABD9-52B5-4084-85FB-1A7768151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DA99D-24A1-42CA-AC13-7DFA0B4AF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F558-0DC6-4A90-8AE8-976DCA1F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69A9-E885-4C20-9596-CE5E22F1C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FA84-E673-4466-9013-DD905BD2F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1B608F-6D67-457A-821C-149C4F13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19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7086600" y="6096000"/>
            <a:ext cx="1905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i="0">
              <a:solidFill>
                <a:srgbClr val="000000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pic>
        <p:nvPicPr>
          <p:cNvPr id="1028" name="Picture 13" descr="DPW PowerPoint Templateinside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201613" y="6480175"/>
            <a:ext cx="6880225" cy="287338"/>
          </a:xfrm>
          <a:prstGeom prst="rect">
            <a:avLst/>
          </a:prstGeom>
          <a:solidFill>
            <a:srgbClr val="959C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i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i="0" dirty="0">
              <a:solidFill>
                <a:srgbClr val="000000">
                  <a:tint val="75000"/>
                </a:srgbClr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82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s.pa.gov/providers/Providers/Pages/Managed-Care-Information.asp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390186" y="355123"/>
            <a:ext cx="8458200" cy="6075362"/>
          </a:xfrm>
          <a:prstGeom prst="rect">
            <a:avLst/>
          </a:prstGeom>
          <a:noFill/>
          <a:ln w="95250" cmpd="tri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76313" y="1554163"/>
            <a:ext cx="1517650" cy="1498600"/>
          </a:xfrm>
          <a:prstGeom prst="rect">
            <a:avLst/>
          </a:prstGeom>
          <a:solidFill>
            <a:schemeClr val="accent5">
              <a:lumMod val="25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219200" y="1803400"/>
            <a:ext cx="1517650" cy="1498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481667" y="2062692"/>
            <a:ext cx="1517650" cy="1498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734080" y="2320397"/>
            <a:ext cx="1517650" cy="1498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769534" y="2873376"/>
            <a:ext cx="1447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i="0" dirty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</a:rPr>
              <a:t>BMCO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971800" y="3228975"/>
            <a:ext cx="5313363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i="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Monthly Physical Health Managed Care Program Enrollment Report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7865" y="5180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i="0" u="sng" dirty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NOTE</a:t>
            </a:r>
            <a:r>
              <a:rPr lang="en-US" sz="1000" b="1" i="0" dirty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:  This report contains the number of consumers that are MA eligible and managed care eligible </a:t>
            </a:r>
            <a:r>
              <a:rPr lang="en-US" sz="1000" b="1" i="0" u="sng" dirty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any time during the month</a:t>
            </a:r>
            <a:r>
              <a:rPr lang="en-US" sz="1000" b="1" i="0" dirty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.  The data is based on capitation payments and therefore each consumer we paid for in the month is counted.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562601" y="5781675"/>
            <a:ext cx="27305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rgbClr val="33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rgbClr val="333300"/>
                </a:solidFill>
                <a:latin typeface="Georgia" panose="02040502050405020303" pitchFamily="18" charset="0"/>
              </a:rPr>
              <a:t>Released: October 2,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070101" y="269875"/>
            <a:ext cx="4786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PLAN, BY RACE AND BY COUNTY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62188"/>
            <a:ext cx="2133600" cy="476250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10</a:t>
            </a:fld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184150" y="923150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Southeast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" y="5446821"/>
            <a:ext cx="1482789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1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2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13" name="Rectangle 98"/>
          <p:cNvSpPr>
            <a:spLocks noChangeArrowheads="1"/>
          </p:cNvSpPr>
          <p:nvPr/>
        </p:nvSpPr>
        <p:spPr bwMode="auto">
          <a:xfrm>
            <a:off x="8023940" y="5430439"/>
            <a:ext cx="11200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</a:t>
            </a:r>
          </a:p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Services Enterprise Data</a:t>
            </a:r>
          </a:p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Warehouse – Updated 9/08/23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E0D42A-B85E-4316-87F5-BC24DC869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64444"/>
              </p:ext>
            </p:extLst>
          </p:nvPr>
        </p:nvGraphicFramePr>
        <p:xfrm>
          <a:off x="1482790" y="868558"/>
          <a:ext cx="6583680" cy="5720706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186429174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4243966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772911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1165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53939001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0220181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66920262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10603666"/>
                    </a:ext>
                  </a:extLst>
                </a:gridCol>
              </a:tblGrid>
              <a:tr h="1314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25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25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 Bucks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25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Chester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25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Delaware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25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Montgomery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25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Philadelphia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25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290767"/>
                  </a:ext>
                </a:extLst>
              </a:tr>
              <a:tr h="914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54,476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33996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111,079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127,399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63979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44,558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175,470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250,223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9373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821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1005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 MCOs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61,252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337,104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446,720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88743"/>
                  </a:ext>
                </a:extLst>
              </a:tr>
              <a:tr h="914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8920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5172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327937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814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6685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 MCOs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83700"/>
                  </a:ext>
                </a:extLst>
              </a:tr>
              <a:tr h="914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37597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146294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24,565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40,680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314637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55371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0067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 MCOs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39,822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62,991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66928"/>
                  </a:ext>
                </a:extLst>
              </a:tr>
              <a:tr h="914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268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39,249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3067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37,728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30,566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48,456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174,073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58854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012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1940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 MCOs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57,931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55,924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290,569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66699"/>
                  </a:ext>
                </a:extLst>
              </a:tr>
              <a:tr h="914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or system default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7817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66,736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74,598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5656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39,659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69,183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7119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18642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8109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 MCOs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165,697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05526"/>
                  </a:ext>
                </a:extLst>
              </a:tr>
              <a:tr h="914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1319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5472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6540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58005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12731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 MCOs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09384"/>
                  </a:ext>
                </a:extLst>
              </a:tr>
              <a:tr h="914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1283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43718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9165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19094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9104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 MCOs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04835"/>
                  </a:ext>
                </a:extLst>
              </a:tr>
              <a:tr h="914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 TOTAL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68,035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122,487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89772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18,843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237,768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297,076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80975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93,073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301,152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562,314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7020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32087"/>
                  </a:ext>
                </a:extLst>
              </a:tr>
              <a:tr h="9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25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51431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576375"/>
                  </a:ext>
                </a:extLst>
              </a:tr>
              <a:tr h="971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88,483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60,412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117,545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626,325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1,018,964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64187"/>
                  </a:ext>
                </a:extLst>
              </a:tr>
            </a:tbl>
          </a:graphicData>
        </a:graphic>
      </p:graphicFrame>
      <p:sp>
        <p:nvSpPr>
          <p:cNvPr id="14" name="Rectangle 98">
            <a:extLst>
              <a:ext uri="{FF2B5EF4-FFF2-40B4-BE49-F238E27FC236}">
                <a16:creationId xmlns:a16="http://schemas.microsoft.com/office/drawing/2014/main" id="{8313C28D-3D05-45F4-BCE7-CD6D7A30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54466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7804" name="Text Box 9526"/>
          <p:cNvSpPr txBox="1">
            <a:spLocks noChangeArrowheads="1"/>
          </p:cNvSpPr>
          <p:nvPr/>
        </p:nvSpPr>
        <p:spPr bwMode="auto">
          <a:xfrm>
            <a:off x="2081214" y="250825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PLAN, BY RACE AND BY COUNTY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4409"/>
            <a:ext cx="2133600" cy="476250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11</a:t>
            </a:fld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052" y="909250"/>
            <a:ext cx="2270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Southwest</a:t>
            </a:r>
            <a:endParaRPr lang="en-US" sz="1000" b="1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8099" y="5447165"/>
            <a:ext cx="149304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5" name="Rectangle 98"/>
          <p:cNvSpPr>
            <a:spLocks noChangeArrowheads="1"/>
          </p:cNvSpPr>
          <p:nvPr/>
        </p:nvSpPr>
        <p:spPr bwMode="auto">
          <a:xfrm>
            <a:off x="7871923" y="5673669"/>
            <a:ext cx="1272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sp>
        <p:nvSpPr>
          <p:cNvPr id="17" name="Rectangle 98">
            <a:extLst>
              <a:ext uri="{FF2B5EF4-FFF2-40B4-BE49-F238E27FC236}">
                <a16:creationId xmlns:a16="http://schemas.microsoft.com/office/drawing/2014/main" id="{F2B48270-83F8-43DD-80C8-A1B60B75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6" y="6226289"/>
            <a:ext cx="16345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</a:t>
            </a:r>
          </a:p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 Plan</a:t>
            </a:r>
          </a:p>
        </p:txBody>
      </p:sp>
      <p:sp>
        <p:nvSpPr>
          <p:cNvPr id="13" name="Rectangle 98">
            <a:extLst>
              <a:ext uri="{FF2B5EF4-FFF2-40B4-BE49-F238E27FC236}">
                <a16:creationId xmlns:a16="http://schemas.microsoft.com/office/drawing/2014/main" id="{B5FB02C8-BC8C-47FC-8489-C11A507C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6" y="6500317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111C0B-4A0A-4293-B558-234187BF4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48453"/>
              </p:ext>
            </p:extLst>
          </p:nvPr>
        </p:nvGraphicFramePr>
        <p:xfrm>
          <a:off x="1498419" y="909250"/>
          <a:ext cx="6419088" cy="5845529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1820797192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36695376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8282662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009141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5839288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2489096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16153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159087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63749075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24908323"/>
                    </a:ext>
                  </a:extLst>
                </a:gridCol>
              </a:tblGrid>
              <a:tr h="1113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 Allegheny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 Armstrong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 Beaver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 Bedford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 Blair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Butler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Cambria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Fayette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911930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33,711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790365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44,385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852816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749365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537255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16795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85,409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72485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078082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696297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72898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340622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623451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20189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479231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011327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410203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244297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63262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12183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31,070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30566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69,577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24,821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06054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38429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42294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08458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108,667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24,530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32,671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797791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or system default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174716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335978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28417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659521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3885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871446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138001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586935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86265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34086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317817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764738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03225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47899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529729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649209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84995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45648"/>
                  </a:ext>
                </a:extLst>
              </a:tr>
              <a:tr h="9197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 TOTAL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73,087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01315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140,459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21,096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28,451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78653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88225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107125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313643"/>
                  </a:ext>
                </a:extLst>
              </a:tr>
              <a:tr h="919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232,341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30,865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31,797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37,783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52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7804" name="Text Box 9526"/>
          <p:cNvSpPr txBox="1">
            <a:spLocks noChangeArrowheads="1"/>
          </p:cNvSpPr>
          <p:nvPr/>
        </p:nvSpPr>
        <p:spPr bwMode="auto">
          <a:xfrm>
            <a:off x="2081214" y="269875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PLAN, BY RACE AND BY COUNTY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72821"/>
            <a:ext cx="2133600" cy="476250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12</a:t>
            </a:fld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051" y="804475"/>
            <a:ext cx="124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Southwest </a:t>
            </a:r>
            <a:r>
              <a:rPr lang="en-US" sz="10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cont.</a:t>
            </a:r>
          </a:p>
        </p:txBody>
      </p:sp>
      <p:sp>
        <p:nvSpPr>
          <p:cNvPr id="11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BFFAB5-0296-49F2-8EF1-759325F4B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84312"/>
              </p:ext>
            </p:extLst>
          </p:nvPr>
        </p:nvGraphicFramePr>
        <p:xfrm>
          <a:off x="1406575" y="893299"/>
          <a:ext cx="6848856" cy="5853149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4253704662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1747329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6712684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6767705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0556112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8649694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7478627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6655886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26888146"/>
                    </a:ext>
                  </a:extLst>
                </a:gridCol>
              </a:tblGrid>
              <a:tr h="1113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Greene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Indiana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Lawrence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Somerset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Washington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Westmoreland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</a:t>
                      </a:r>
                    </a:p>
                  </a:txBody>
                  <a:tcPr marL="4841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87233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43,352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89770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63,560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2376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867508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845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43139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118,481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930497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99965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80478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71695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1427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76049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09089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4756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10041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7898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66623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29891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747994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8895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279,645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039836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23653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08496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454541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52,007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402,197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99524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or system default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0171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204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05481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18179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47031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32706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21493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58402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30948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94742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828987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38527"/>
                  </a:ext>
                </a:extLst>
              </a:tr>
              <a:tr h="919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2184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87746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31310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98242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56792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22,716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230461"/>
                  </a:ext>
                </a:extLst>
              </a:tr>
              <a:tr h="9197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 TOTAL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148,364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32082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44,874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385,595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239233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776647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84798"/>
                  </a:ext>
                </a:extLst>
              </a:tr>
              <a:tr h="91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43565" marR="4841" marT="4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845894"/>
                  </a:ext>
                </a:extLst>
              </a:tr>
              <a:tr h="919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841" marR="4841" marT="4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63,919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582,060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041374"/>
                  </a:ext>
                </a:extLst>
              </a:tr>
            </a:tbl>
          </a:graphicData>
        </a:graphic>
      </p:graphicFrame>
      <p:sp>
        <p:nvSpPr>
          <p:cNvPr id="17" name="Text Box 10">
            <a:extLst>
              <a:ext uri="{FF2B5EF4-FFF2-40B4-BE49-F238E27FC236}">
                <a16:creationId xmlns:a16="http://schemas.microsoft.com/office/drawing/2014/main" id="{962611E6-F178-4842-A1CF-ACDED5D7E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" y="5447165"/>
            <a:ext cx="149304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8" name="Rectangle 98">
            <a:extLst>
              <a:ext uri="{FF2B5EF4-FFF2-40B4-BE49-F238E27FC236}">
                <a16:creationId xmlns:a16="http://schemas.microsoft.com/office/drawing/2014/main" id="{A5ECABE1-AC62-4B95-8FEF-CA332469E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6" y="6226289"/>
            <a:ext cx="16345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</a:t>
            </a:r>
          </a:p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 Plan</a:t>
            </a:r>
          </a:p>
        </p:txBody>
      </p:sp>
      <p:sp>
        <p:nvSpPr>
          <p:cNvPr id="19" name="Rectangle 98">
            <a:extLst>
              <a:ext uri="{FF2B5EF4-FFF2-40B4-BE49-F238E27FC236}">
                <a16:creationId xmlns:a16="http://schemas.microsoft.com/office/drawing/2014/main" id="{2563DB46-E177-4B72-A79A-6C44672F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6" y="6500317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  <p:sp>
        <p:nvSpPr>
          <p:cNvPr id="20" name="Rectangle 98">
            <a:extLst>
              <a:ext uri="{FF2B5EF4-FFF2-40B4-BE49-F238E27FC236}">
                <a16:creationId xmlns:a16="http://schemas.microsoft.com/office/drawing/2014/main" id="{E67C1014-5A99-41ED-B899-B7452F896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431" y="5210185"/>
            <a:ext cx="850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</p:spTree>
    <p:extLst>
      <p:ext uri="{BB962C8B-B14F-4D97-AF65-F5344CB8AC3E}">
        <p14:creationId xmlns:p14="http://schemas.microsoft.com/office/powerpoint/2010/main" val="199947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20107" y="5836298"/>
            <a:ext cx="1595433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28800" name="Text Box 396"/>
          <p:cNvSpPr txBox="1">
            <a:spLocks noChangeArrowheads="1"/>
          </p:cNvSpPr>
          <p:nvPr/>
        </p:nvSpPr>
        <p:spPr bwMode="auto">
          <a:xfrm>
            <a:off x="2081214" y="29845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PLAN, BY RACE AND BY COUNTY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378" y="818232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Lehigh/Capital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476250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13</a:t>
            </a:fld>
            <a:endParaRPr lang="en-US" sz="900" dirty="0"/>
          </a:p>
        </p:txBody>
      </p:sp>
      <p:sp>
        <p:nvSpPr>
          <p:cNvPr id="13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12" name="Rectangle 98"/>
          <p:cNvSpPr>
            <a:spLocks noChangeArrowheads="1"/>
          </p:cNvSpPr>
          <p:nvPr/>
        </p:nvSpPr>
        <p:spPr bwMode="auto">
          <a:xfrm>
            <a:off x="8154387" y="5477596"/>
            <a:ext cx="113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sp>
        <p:nvSpPr>
          <p:cNvPr id="15" name="Rectangle 98">
            <a:extLst>
              <a:ext uri="{FF2B5EF4-FFF2-40B4-BE49-F238E27FC236}">
                <a16:creationId xmlns:a16="http://schemas.microsoft.com/office/drawing/2014/main" id="{68260E76-95E0-46AF-8963-8F81FC9F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482" y="6366016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sp>
        <p:nvSpPr>
          <p:cNvPr id="16" name="Rectangle 98">
            <a:extLst>
              <a:ext uri="{FF2B5EF4-FFF2-40B4-BE49-F238E27FC236}">
                <a16:creationId xmlns:a16="http://schemas.microsoft.com/office/drawing/2014/main" id="{F6936A4F-9693-4AD3-99DD-C91D92B25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876" y="6521583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2346AB-50FA-44A4-BE3B-B0B8E1D4F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22359"/>
              </p:ext>
            </p:extLst>
          </p:nvPr>
        </p:nvGraphicFramePr>
        <p:xfrm>
          <a:off x="1557051" y="852100"/>
          <a:ext cx="6635436" cy="5875117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37743186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64697443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2165103"/>
                    </a:ext>
                  </a:extLst>
                </a:gridCol>
                <a:gridCol w="463236">
                  <a:extLst>
                    <a:ext uri="{9D8B030D-6E8A-4147-A177-3AD203B41FA5}">
                      <a16:colId xmlns:a16="http://schemas.microsoft.com/office/drawing/2014/main" val="348445155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252017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4285945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28030637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9920956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103624540"/>
                    </a:ext>
                  </a:extLst>
                </a:gridCol>
              </a:tblGrid>
              <a:tr h="1552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 Adams</a:t>
                      </a:r>
                    </a:p>
                  </a:txBody>
                  <a:tcPr marL="4705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 Berks</a:t>
                      </a:r>
                    </a:p>
                  </a:txBody>
                  <a:tcPr marL="4705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Cumberland</a:t>
                      </a:r>
                    </a:p>
                  </a:txBody>
                  <a:tcPr marL="4705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Dauphin</a:t>
                      </a:r>
                    </a:p>
                  </a:txBody>
                  <a:tcPr marL="4705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Franklin</a:t>
                      </a:r>
                    </a:p>
                  </a:txBody>
                  <a:tcPr marL="4705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Fulton</a:t>
                      </a:r>
                    </a:p>
                  </a:txBody>
                  <a:tcPr marL="4705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Huntingdon</a:t>
                      </a:r>
                    </a:p>
                  </a:txBody>
                  <a:tcPr marL="4705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561064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7742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5510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7327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8567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6314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232719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02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2563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664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4992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1920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38127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049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6029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5395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9351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7709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06322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092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4079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7277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8260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3338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42,153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23385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or system default</a:t>
                      </a: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6425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498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25,616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1295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3486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2238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39,753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24314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183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6569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5588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1094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5726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61424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3933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2229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872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415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1713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838457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 TOTAL</a:t>
                      </a: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4724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1934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4453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776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</a:t>
                      </a:r>
                    </a:p>
                  </a:txBody>
                  <a:tcPr marL="42343" marR="4705" marT="4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2953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100,627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42,044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77,847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78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8800" name="Text Box 396"/>
          <p:cNvSpPr txBox="1">
            <a:spLocks noChangeArrowheads="1"/>
          </p:cNvSpPr>
          <p:nvPr/>
        </p:nvSpPr>
        <p:spPr bwMode="auto">
          <a:xfrm>
            <a:off x="2081214" y="288925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PLAN, BY RACE AND BY COUNTY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5" y="823525"/>
            <a:ext cx="187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Lehigh/Capital </a:t>
            </a:r>
            <a:r>
              <a:rPr lang="en-US" sz="10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cont.</a:t>
            </a:r>
            <a:endParaRPr lang="en-US" sz="1400" b="1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01982"/>
            <a:ext cx="2133600" cy="476250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14</a:t>
            </a:fld>
            <a:endParaRPr lang="en-US" sz="900" dirty="0"/>
          </a:p>
        </p:txBody>
      </p:sp>
      <p:sp>
        <p:nvSpPr>
          <p:cNvPr id="13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845" y="5845823"/>
            <a:ext cx="1661201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7907384" y="5731659"/>
            <a:ext cx="1279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sp>
        <p:nvSpPr>
          <p:cNvPr id="15" name="Rectangle 98">
            <a:extLst>
              <a:ext uri="{FF2B5EF4-FFF2-40B4-BE49-F238E27FC236}">
                <a16:creationId xmlns:a16="http://schemas.microsoft.com/office/drawing/2014/main" id="{1680F9E4-4D40-4E10-807C-0B5B7B2C4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3" y="6397280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244E73-B266-45A9-97C4-4E9AA201E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78805"/>
              </p:ext>
            </p:extLst>
          </p:nvPr>
        </p:nvGraphicFramePr>
        <p:xfrm>
          <a:off x="1538569" y="849765"/>
          <a:ext cx="6405489" cy="5896339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400644615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04761889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25521525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203112704"/>
                    </a:ext>
                  </a:extLst>
                </a:gridCol>
                <a:gridCol w="525748">
                  <a:extLst>
                    <a:ext uri="{9D8B030D-6E8A-4147-A177-3AD203B41FA5}">
                      <a16:colId xmlns:a16="http://schemas.microsoft.com/office/drawing/2014/main" val="286585811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56413349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62657949"/>
                    </a:ext>
                  </a:extLst>
                </a:gridCol>
                <a:gridCol w="484781">
                  <a:extLst>
                    <a:ext uri="{9D8B030D-6E8A-4147-A177-3AD203B41FA5}">
                      <a16:colId xmlns:a16="http://schemas.microsoft.com/office/drawing/2014/main" val="21431749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995289237"/>
                    </a:ext>
                  </a:extLst>
                </a:gridCol>
              </a:tblGrid>
              <a:tr h="1409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Lancaster</a:t>
                      </a:r>
                    </a:p>
                  </a:txBody>
                  <a:tcPr marL="5446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Lebanon</a:t>
                      </a:r>
                    </a:p>
                  </a:txBody>
                  <a:tcPr marL="5446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Lehigh</a:t>
                      </a:r>
                    </a:p>
                  </a:txBody>
                  <a:tcPr marL="5446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Northampton</a:t>
                      </a:r>
                    </a:p>
                  </a:txBody>
                  <a:tcPr marL="5446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Perry</a:t>
                      </a:r>
                    </a:p>
                  </a:txBody>
                  <a:tcPr marL="5446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York</a:t>
                      </a:r>
                    </a:p>
                  </a:txBody>
                  <a:tcPr marL="5446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</a:t>
                      </a:r>
                    </a:p>
                  </a:txBody>
                  <a:tcPr marL="5446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34046"/>
                  </a:ext>
                </a:extLst>
              </a:tr>
              <a:tr h="925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1,929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4,564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30,982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09393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17,548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298811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4,782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6,318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4,724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31,471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05769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4,060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19760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38164"/>
                  </a:ext>
                </a:extLst>
              </a:tr>
              <a:tr h="87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10,598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12,204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14,846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88,609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2108"/>
                  </a:ext>
                </a:extLst>
              </a:tr>
              <a:tr h="925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423338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69398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083741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1741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39596"/>
                  </a:ext>
                </a:extLst>
              </a:tr>
              <a:tr h="87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2,497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525885"/>
                  </a:ext>
                </a:extLst>
              </a:tr>
              <a:tr h="925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5,563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65750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7,535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57022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6,661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95015"/>
                  </a:ext>
                </a:extLst>
              </a:tr>
              <a:tr h="85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644198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34169"/>
                  </a:ext>
                </a:extLst>
              </a:tr>
              <a:tr h="87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1,957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21,782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19218"/>
                  </a:ext>
                </a:extLst>
              </a:tr>
              <a:tr h="925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18,044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10,386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8,347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3,577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21,849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120,149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454306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12,545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6,086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13,382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74,181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23024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19,559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19,456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136,752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83575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1,610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2,954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14,700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9371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14,716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599896"/>
                  </a:ext>
                </a:extLst>
              </a:tr>
              <a:tr h="87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53,335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17,976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58,041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32,701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6,830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55,806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360,498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392578"/>
                  </a:ext>
                </a:extLst>
              </a:tr>
              <a:tr h="925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or system default</a:t>
                      </a: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5,377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3,995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4,877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37,578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956376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3,909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20,581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83269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10,671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1,920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5,720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5,934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64,420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60324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4,719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10144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0659"/>
                  </a:ext>
                </a:extLst>
              </a:tr>
              <a:tr h="87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20,866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9,900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16,464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132,310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02917"/>
                  </a:ext>
                </a:extLst>
              </a:tr>
              <a:tr h="925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104252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74837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840532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663127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661090"/>
                  </a:ext>
                </a:extLst>
              </a:tr>
              <a:tr h="87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95008"/>
                  </a:ext>
                </a:extLst>
              </a:tr>
              <a:tr h="925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3,077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14,507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179957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1,647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11,070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42737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4,351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14473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75228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30359"/>
                  </a:ext>
                </a:extLst>
              </a:tr>
              <a:tr h="87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7,615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3,539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6,305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52,197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523954"/>
                  </a:ext>
                </a:extLst>
              </a:tr>
              <a:tr h="9258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 TOTAL</a:t>
                      </a: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30,658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26,033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14,318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33,843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210,343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31399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21,929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10,411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5,471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23,485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132,316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63246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40,857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53,467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32,115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1,669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28,529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263,937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06641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2,988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32139"/>
                  </a:ext>
                </a:extLst>
              </a:tr>
              <a:tr h="9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49018" marR="5446" marT="5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3,057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2,882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4,936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88303"/>
                  </a:ext>
                </a:extLst>
              </a:tr>
              <a:tr h="871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99,489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29,496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94,881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54,871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7,682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95,968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661,516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173301"/>
                  </a:ext>
                </a:extLst>
              </a:tr>
            </a:tbl>
          </a:graphicData>
        </a:graphic>
      </p:graphicFrame>
      <p:sp>
        <p:nvSpPr>
          <p:cNvPr id="16" name="Rectangle 98">
            <a:extLst>
              <a:ext uri="{FF2B5EF4-FFF2-40B4-BE49-F238E27FC236}">
                <a16:creationId xmlns:a16="http://schemas.microsoft.com/office/drawing/2014/main" id="{1960E5E3-C7D5-4650-8C04-CCA7D4D0B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003" y="6573837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407210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8800" name="Text Box 396"/>
          <p:cNvSpPr txBox="1">
            <a:spLocks noChangeArrowheads="1"/>
          </p:cNvSpPr>
          <p:nvPr/>
        </p:nvSpPr>
        <p:spPr bwMode="auto">
          <a:xfrm>
            <a:off x="2081214" y="279400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PLAN, BY RACE AND BY COUNTY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450" y="852100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Northwest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3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05075" y="6288907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2567408" y="649923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99874"/>
              </p:ext>
            </p:extLst>
          </p:nvPr>
        </p:nvGraphicFramePr>
        <p:xfrm>
          <a:off x="1585560" y="905546"/>
          <a:ext cx="6282543" cy="5379536"/>
        </p:xfrm>
        <a:graphic>
          <a:graphicData uri="http://schemas.openxmlformats.org/drawingml/2006/table">
            <a:tbl>
              <a:tblPr/>
              <a:tblGrid>
                <a:gridCol w="1280160">
                  <a:extLst>
                    <a:ext uri="{9D8B030D-6E8A-4147-A177-3AD203B41FA5}">
                      <a16:colId xmlns:a16="http://schemas.microsoft.com/office/drawing/2014/main" val="354454328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86041282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31299736"/>
                    </a:ext>
                  </a:extLst>
                </a:gridCol>
                <a:gridCol w="521823">
                  <a:extLst>
                    <a:ext uri="{9D8B030D-6E8A-4147-A177-3AD203B41FA5}">
                      <a16:colId xmlns:a16="http://schemas.microsoft.com/office/drawing/2014/main" val="136673984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215933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995824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197924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7255731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33799154"/>
                    </a:ext>
                  </a:extLst>
                </a:gridCol>
              </a:tblGrid>
              <a:tr h="132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Cameron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Clarion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Clearfield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Crawford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Elk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Erie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Forest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35619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43006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04393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329336"/>
                  </a:ext>
                </a:extLst>
              </a:tr>
              <a:tr h="135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704893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84493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07408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98916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16824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665809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71852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15997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52656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60575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94674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98438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8623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26528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80439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97024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49587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or system default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9423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80783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763326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25087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7390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54763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38728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07524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7757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60921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39343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94598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99356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156693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083679"/>
                  </a:ext>
                </a:extLst>
              </a:tr>
              <a:tr h="10982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 TOTAL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48,922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059683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7555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0770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72499"/>
                  </a:ext>
                </a:extLst>
              </a:tr>
              <a:tr h="1098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71,818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730054"/>
                  </a:ext>
                </a:extLst>
              </a:tr>
            </a:tbl>
          </a:graphicData>
        </a:graphic>
      </p:graphicFrame>
      <p:sp>
        <p:nvSpPr>
          <p:cNvPr id="12" name="Rectangle 98">
            <a:extLst>
              <a:ext uri="{FF2B5EF4-FFF2-40B4-BE49-F238E27FC236}">
                <a16:creationId xmlns:a16="http://schemas.microsoft.com/office/drawing/2014/main" id="{96B49E52-EBD9-415D-8ABC-6E8A1CC53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00" y="6319684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164103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8800" name="Text Box 396"/>
          <p:cNvSpPr txBox="1">
            <a:spLocks noChangeArrowheads="1"/>
          </p:cNvSpPr>
          <p:nvPr/>
        </p:nvSpPr>
        <p:spPr bwMode="auto">
          <a:xfrm>
            <a:off x="2081214" y="250825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PLAN, BY RACE AND BY COUNTY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449" y="814000"/>
            <a:ext cx="205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Northwest </a:t>
            </a:r>
            <a:r>
              <a:rPr lang="en-US" sz="1000" b="1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cont.</a:t>
            </a:r>
            <a:endParaRPr lang="en-US" sz="1400" b="1" dirty="0">
              <a:solidFill>
                <a:srgbClr val="000000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3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638425" y="6304487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2653133" y="6516916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51645"/>
              </p:ext>
            </p:extLst>
          </p:nvPr>
        </p:nvGraphicFramePr>
        <p:xfrm>
          <a:off x="1819064" y="937704"/>
          <a:ext cx="6500883" cy="5314547"/>
        </p:xfrm>
        <a:graphic>
          <a:graphicData uri="http://schemas.openxmlformats.org/drawingml/2006/table">
            <a:tbl>
              <a:tblPr/>
              <a:tblGrid>
                <a:gridCol w="1280160">
                  <a:extLst>
                    <a:ext uri="{9D8B030D-6E8A-4147-A177-3AD203B41FA5}">
                      <a16:colId xmlns:a16="http://schemas.microsoft.com/office/drawing/2014/main" val="3910521224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val="19698057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2337280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996775621"/>
                    </a:ext>
                  </a:extLst>
                </a:gridCol>
                <a:gridCol w="517333">
                  <a:extLst>
                    <a:ext uri="{9D8B030D-6E8A-4147-A177-3AD203B41FA5}">
                      <a16:colId xmlns:a16="http://schemas.microsoft.com/office/drawing/2014/main" val="3339485603"/>
                    </a:ext>
                  </a:extLst>
                </a:gridCol>
                <a:gridCol w="515438">
                  <a:extLst>
                    <a:ext uri="{9D8B030D-6E8A-4147-A177-3AD203B41FA5}">
                      <a16:colId xmlns:a16="http://schemas.microsoft.com/office/drawing/2014/main" val="288369765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5001233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54745473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80795300"/>
                    </a:ext>
                  </a:extLst>
                </a:gridCol>
              </a:tblGrid>
              <a:tr h="132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Jefferson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McKean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Mercer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Potter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Venango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Warren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992964"/>
                  </a:ext>
                </a:extLst>
              </a:tr>
              <a:tr h="3766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5986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2866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841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3820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13269"/>
                  </a:ext>
                </a:extLst>
              </a:tr>
              <a:tr h="914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9834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76750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56009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5717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23980"/>
                  </a:ext>
                </a:extLst>
              </a:tr>
              <a:tr h="914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744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61537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7477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5667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77765"/>
                  </a:ext>
                </a:extLst>
              </a:tr>
              <a:tr h="914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119,839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37082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10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5144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8256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157,240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22250"/>
                  </a:ext>
                </a:extLst>
              </a:tr>
              <a:tr h="914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or system default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71046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99299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60916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9880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86419"/>
                  </a:ext>
                </a:extLst>
              </a:tr>
              <a:tr h="914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5143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5619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268279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8402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97197"/>
                  </a:ext>
                </a:extLst>
              </a:tr>
              <a:tr h="914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60402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2493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74452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172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61440"/>
                  </a:ext>
                </a:extLst>
              </a:tr>
              <a:tr h="9144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 TOTAL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141,786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16284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41705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84663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87689"/>
                  </a:ext>
                </a:extLst>
              </a:tr>
              <a:tr h="914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18731"/>
                  </a:ext>
                </a:extLst>
              </a:tr>
            </a:tbl>
          </a:graphicData>
        </a:graphic>
      </p:graphicFrame>
      <p:sp>
        <p:nvSpPr>
          <p:cNvPr id="12" name="Rectangle 98">
            <a:extLst>
              <a:ext uri="{FF2B5EF4-FFF2-40B4-BE49-F238E27FC236}">
                <a16:creationId xmlns:a16="http://schemas.microsoft.com/office/drawing/2014/main" id="{F57B04DA-D037-44FB-94C8-A0269CF2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00" y="6319684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26742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8800" name="Text Box 396"/>
          <p:cNvSpPr txBox="1">
            <a:spLocks noChangeArrowheads="1"/>
          </p:cNvSpPr>
          <p:nvPr/>
        </p:nvSpPr>
        <p:spPr bwMode="auto">
          <a:xfrm>
            <a:off x="2081214" y="288925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PLAN, BY RACE AND BY COUNTY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18" y="854478"/>
            <a:ext cx="205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Northeast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3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05075" y="6198714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2567408" y="645325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79AFA8-9361-4537-B7E9-6911C0FBF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90836"/>
              </p:ext>
            </p:extLst>
          </p:nvPr>
        </p:nvGraphicFramePr>
        <p:xfrm>
          <a:off x="1109441" y="854478"/>
          <a:ext cx="6976872" cy="5314547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74521029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69781718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16261106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0768917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1763108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82858617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36060884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428890560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30252012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106776830"/>
                    </a:ext>
                  </a:extLst>
                </a:gridCol>
              </a:tblGrid>
              <a:tr h="132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 Bradford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Carbon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Centre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Clinton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Columbia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Juniata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Lackawanna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Luzerne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670161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81891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80333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88606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61492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74823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21552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95871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73003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61493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83240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90233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11522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785263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64637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32011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04495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28340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414149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63759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73563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or system default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713103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99509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16272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63821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352947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4806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46219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4202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80229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636993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46813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017516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61478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63239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847"/>
                  </a:ext>
                </a:extLst>
              </a:tr>
              <a:tr h="10982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 TOTAL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25934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62,470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91463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185849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997094"/>
                  </a:ext>
                </a:extLst>
              </a:tr>
              <a:tr h="1098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046187"/>
                  </a:ext>
                </a:extLst>
              </a:tr>
            </a:tbl>
          </a:graphicData>
        </a:graphic>
      </p:graphicFrame>
      <p:sp>
        <p:nvSpPr>
          <p:cNvPr id="12" name="Rectangle 98">
            <a:extLst>
              <a:ext uri="{FF2B5EF4-FFF2-40B4-BE49-F238E27FC236}">
                <a16:creationId xmlns:a16="http://schemas.microsoft.com/office/drawing/2014/main" id="{3BB4E160-12E7-4699-B7FF-98A3D95AC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77" y="6534419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283234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8800" name="Text Box 396"/>
          <p:cNvSpPr txBox="1">
            <a:spLocks noChangeArrowheads="1"/>
          </p:cNvSpPr>
          <p:nvPr/>
        </p:nvSpPr>
        <p:spPr bwMode="auto">
          <a:xfrm>
            <a:off x="2081214" y="250825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PLAN, BY RACE AND BY COUNTY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15" y="782136"/>
            <a:ext cx="205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Northeast </a:t>
            </a:r>
            <a:r>
              <a:rPr lang="en-US" sz="1000" b="1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cont.</a:t>
            </a:r>
            <a:endParaRPr lang="en-US" sz="1400" b="1" dirty="0">
              <a:solidFill>
                <a:srgbClr val="000000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3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76500" y="6254488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2500733" y="6505017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D6A006-1D61-4CDB-A74C-31485E8A5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19088"/>
              </p:ext>
            </p:extLst>
          </p:nvPr>
        </p:nvGraphicFramePr>
        <p:xfrm>
          <a:off x="1486298" y="869227"/>
          <a:ext cx="6938036" cy="5314547"/>
        </p:xfrm>
        <a:graphic>
          <a:graphicData uri="http://schemas.openxmlformats.org/drawingml/2006/table">
            <a:tbl>
              <a:tblPr/>
              <a:tblGrid>
                <a:gridCol w="1234440">
                  <a:extLst>
                    <a:ext uri="{9D8B030D-6E8A-4147-A177-3AD203B41FA5}">
                      <a16:colId xmlns:a16="http://schemas.microsoft.com/office/drawing/2014/main" val="176861262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10082934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461008746"/>
                    </a:ext>
                  </a:extLst>
                </a:gridCol>
                <a:gridCol w="445796">
                  <a:extLst>
                    <a:ext uri="{9D8B030D-6E8A-4147-A177-3AD203B41FA5}">
                      <a16:colId xmlns:a16="http://schemas.microsoft.com/office/drawing/2014/main" val="36447571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2345568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2068568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690589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2748949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4639419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77619911"/>
                    </a:ext>
                  </a:extLst>
                </a:gridCol>
              </a:tblGrid>
              <a:tr h="132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Lycoming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Mifflin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Monroe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Montour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Northumberland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Pike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Schuylkill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Snyder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748454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55111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17611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26268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47309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8298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68026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48575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77683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14288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4870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580199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5221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42068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75184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542481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18166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84077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98311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986189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21,329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14500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or system default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2464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6819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28610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797326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95768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69746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54256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429826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291323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39777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90348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25062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44777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0489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03929"/>
                  </a:ext>
                </a:extLst>
              </a:tr>
              <a:tr h="10982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 TOTAL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53635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00156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07932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71755"/>
                  </a:ext>
                </a:extLst>
              </a:tr>
              <a:tr h="1098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509945"/>
                  </a:ext>
                </a:extLst>
              </a:tr>
            </a:tbl>
          </a:graphicData>
        </a:graphic>
      </p:graphicFrame>
      <p:sp>
        <p:nvSpPr>
          <p:cNvPr id="12" name="Rectangle 98">
            <a:extLst>
              <a:ext uri="{FF2B5EF4-FFF2-40B4-BE49-F238E27FC236}">
                <a16:creationId xmlns:a16="http://schemas.microsoft.com/office/drawing/2014/main" id="{ACFEC78D-D4B0-4DCA-9127-E4F96F041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49" y="6277251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427003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800" name="Text Box 396"/>
          <p:cNvSpPr txBox="1">
            <a:spLocks noChangeArrowheads="1"/>
          </p:cNvSpPr>
          <p:nvPr/>
        </p:nvSpPr>
        <p:spPr bwMode="auto">
          <a:xfrm>
            <a:off x="2081214" y="288925"/>
            <a:ext cx="477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PLAN, BY RACE AND BY COUNTY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77" y="816765"/>
            <a:ext cx="205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Northeast </a:t>
            </a:r>
            <a:r>
              <a:rPr lang="en-US" sz="1000" b="1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cont.</a:t>
            </a:r>
            <a:endParaRPr lang="en-US" sz="1400" b="1" dirty="0">
              <a:solidFill>
                <a:srgbClr val="000000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3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38400" y="6369161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2500733" y="6585598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AA5E07-8E7D-4F84-8F3D-D03C2BC52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78218"/>
              </p:ext>
            </p:extLst>
          </p:nvPr>
        </p:nvGraphicFramePr>
        <p:xfrm>
          <a:off x="1491563" y="971039"/>
          <a:ext cx="6588762" cy="5314547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167394193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083955730"/>
                    </a:ext>
                  </a:extLst>
                </a:gridCol>
                <a:gridCol w="599442">
                  <a:extLst>
                    <a:ext uri="{9D8B030D-6E8A-4147-A177-3AD203B41FA5}">
                      <a16:colId xmlns:a16="http://schemas.microsoft.com/office/drawing/2014/main" val="85826327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77443739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309033478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2164363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8100939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8693848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936463685"/>
                    </a:ext>
                  </a:extLst>
                </a:gridCol>
              </a:tblGrid>
              <a:tr h="1329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Sullivan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Susquehanna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Tioga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Union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Wayne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Wyoming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30065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or African American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3360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2680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5283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4263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37,528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58459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48556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7366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4115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2959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44143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73401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26320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87959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0033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35371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88845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186,288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6899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01024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402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299,908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692287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or system default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47909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41420"/>
                  </a:ext>
                </a:extLst>
              </a:tr>
              <a:tr h="10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59786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46649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48,388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423576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3666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166917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73085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96102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277507"/>
                  </a:ext>
                </a:extLst>
              </a:tr>
              <a:tr h="1098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74084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9821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8386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6979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New East MCOs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72774"/>
                  </a:ext>
                </a:extLst>
              </a:tr>
              <a:tr h="10982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 TOTAL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92260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249,042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36768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912401"/>
                  </a:ext>
                </a:extLst>
              </a:tr>
              <a:tr h="10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52023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560597"/>
                  </a:ext>
                </a:extLst>
              </a:tr>
              <a:tr h="1098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5780" marR="5780" marT="57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413,343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00387"/>
                  </a:ext>
                </a:extLst>
              </a:tr>
            </a:tbl>
          </a:graphicData>
        </a:graphic>
      </p:graphicFrame>
      <p:sp>
        <p:nvSpPr>
          <p:cNvPr id="12" name="Rectangle 98">
            <a:extLst>
              <a:ext uri="{FF2B5EF4-FFF2-40B4-BE49-F238E27FC236}">
                <a16:creationId xmlns:a16="http://schemas.microsoft.com/office/drawing/2014/main" id="{7FF30EF1-9CAE-4756-84F9-B9BFBF78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17" y="6322085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4758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247650" y="160338"/>
            <a:ext cx="8648700" cy="6538912"/>
          </a:xfrm>
          <a:prstGeom prst="rect">
            <a:avLst/>
          </a:prstGeom>
          <a:noFill/>
          <a:ln w="95250" cmpd="tri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 dirty="0">
              <a:solidFill>
                <a:srgbClr val="339933"/>
              </a:solidFill>
              <a:latin typeface="Tahoma" pitchFamily="34" charset="0"/>
            </a:endParaRP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1011239" y="1398986"/>
            <a:ext cx="36687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b="1" i="0" u="sng" cap="all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HealthChoices</a:t>
            </a:r>
            <a:endParaRPr lang="en-US" sz="900" i="0" u="sng" cap="all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pPr algn="ctr">
              <a:tabLst>
                <a:tab pos="2857500" algn="l"/>
                <a:tab pos="3771900" algn="l"/>
                <a:tab pos="6921500" algn="l"/>
              </a:tabLst>
            </a:pPr>
            <a:endParaRPr lang="en-US" sz="900" i="0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Map	 4</a:t>
            </a: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Enrollment by Plan and by County	 5-7</a:t>
            </a: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Market Share by Plan – Statewide	 8</a:t>
            </a: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Market Share by Zone and by Plan	 9</a:t>
            </a: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Enrollment by Plan, by Race and by County	 10-19</a:t>
            </a: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Enrollment by Ethnicity, by Plan and by County	 20-29</a:t>
            </a: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Plan Make Up by Age Group and Gender	 30-32</a:t>
            </a: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Plan Make Up by Age Group	 33-34</a:t>
            </a: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Aid Category Distribution	 35</a:t>
            </a: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PCP Selection During Enrollment	 36</a:t>
            </a: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	</a:t>
            </a:r>
            <a:endParaRPr lang="en-US" sz="900" b="1" i="0" u="sng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r>
              <a:rPr lang="en-US" sz="900" b="1" i="0" u="sng" cap="all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Link to Mco DIRECTORY</a:t>
            </a:r>
            <a:r>
              <a:rPr lang="en-US" sz="900" i="0" cap="all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	37</a:t>
            </a:r>
            <a:endParaRPr lang="en-US" sz="900" b="1" i="0" u="sng" cap="all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endParaRPr lang="en-US" sz="900" i="0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2857500" algn="l"/>
                <a:tab pos="3771900" algn="l"/>
                <a:tab pos="6921500" algn="l"/>
              </a:tabLst>
            </a:pPr>
            <a:endParaRPr lang="en-US" sz="900" i="0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412" name="Group 14"/>
          <p:cNvGrpSpPr>
            <a:grpSpLocks/>
          </p:cNvGrpSpPr>
          <p:nvPr/>
        </p:nvGrpSpPr>
        <p:grpSpPr bwMode="auto">
          <a:xfrm>
            <a:off x="342901" y="280988"/>
            <a:ext cx="4711703" cy="1019178"/>
            <a:chOff x="216" y="177"/>
            <a:chExt cx="2968" cy="642"/>
          </a:xfrm>
        </p:grpSpPr>
        <p:sp>
          <p:nvSpPr>
            <p:cNvPr id="17413" name="Rectangle 4"/>
            <p:cNvSpPr>
              <a:spLocks noChangeArrowheads="1"/>
            </p:cNvSpPr>
            <p:nvPr/>
          </p:nvSpPr>
          <p:spPr bwMode="auto">
            <a:xfrm>
              <a:off x="216" y="177"/>
              <a:ext cx="400" cy="41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4445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3366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278" y="246"/>
              <a:ext cx="399" cy="4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4445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7415" name="Rectangle 6"/>
            <p:cNvSpPr>
              <a:spLocks noChangeArrowheads="1"/>
            </p:cNvSpPr>
            <p:nvPr/>
          </p:nvSpPr>
          <p:spPr bwMode="auto">
            <a:xfrm>
              <a:off x="350" y="319"/>
              <a:ext cx="399" cy="4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426" y="398"/>
              <a:ext cx="400" cy="41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4445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3366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533" y="528"/>
              <a:ext cx="2651" cy="29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4445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i="0" dirty="0">
                  <a:solidFill>
                    <a:srgbClr val="666699"/>
                  </a:solidFill>
                  <a:latin typeface="Georgia" panose="02040502050405020303" pitchFamily="18" charset="0"/>
                </a:rPr>
                <a:t>  </a:t>
              </a: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anose="02040502050405020303" pitchFamily="18" charset="0"/>
                </a:rPr>
                <a:t>Table of Contents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8441731" y="6212529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fld id="{560F10F4-7CD3-4EB1-8C28-A9E7A7F27A89}" type="slidenum">
              <a:rPr lang="en-US" sz="900" i="0">
                <a:solidFill>
                  <a:srgbClr val="000000"/>
                </a:solidFill>
                <a:latin typeface="Arial" charset="0"/>
              </a:rPr>
              <a:pPr lvl="0" algn="r">
                <a:defRPr/>
              </a:pPr>
              <a:t>2</a:t>
            </a:fld>
            <a:endParaRPr lang="en-US" sz="900" i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64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20</a:t>
            </a:fld>
            <a:endParaRPr lang="en-US" sz="9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0100" y="312935"/>
            <a:ext cx="47863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i="0" dirty="0">
                <a:solidFill>
                  <a:schemeClr val="tx1"/>
                </a:solidFill>
                <a:latin typeface="Georgia" panose="02040502050405020303" pitchFamily="18" charset="0"/>
              </a:rPr>
              <a:t>ENROLLMENT </a:t>
            </a:r>
            <a:r>
              <a:rPr lang="en-US" sz="1300" i="0" dirty="0">
                <a:solidFill>
                  <a:srgbClr val="FF6600"/>
                </a:solidFill>
                <a:latin typeface="Georgia" panose="02040502050405020303" pitchFamily="18" charset="0"/>
              </a:rPr>
              <a:t>BY ETHNICITY, BY PLAN AND BY COUNTY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5046" y="821847"/>
            <a:ext cx="11224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Southeast</a:t>
            </a:r>
          </a:p>
        </p:txBody>
      </p:sp>
      <p:sp>
        <p:nvSpPr>
          <p:cNvPr id="14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5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46338" y="6084638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3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sp>
        <p:nvSpPr>
          <p:cNvPr id="11" name="Rectangle 98">
            <a:extLst>
              <a:ext uri="{FF2B5EF4-FFF2-40B4-BE49-F238E27FC236}">
                <a16:creationId xmlns:a16="http://schemas.microsoft.com/office/drawing/2014/main" id="{E6E71DF8-CEF4-42D4-B39E-563ADB66D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1" y="6285369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25FDBA-BF8E-4C69-AB2F-A8EE23FC8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36120"/>
              </p:ext>
            </p:extLst>
          </p:nvPr>
        </p:nvGraphicFramePr>
        <p:xfrm>
          <a:off x="635000" y="1695075"/>
          <a:ext cx="7874000" cy="3838575"/>
        </p:xfrm>
        <a:graphic>
          <a:graphicData uri="http://schemas.openxmlformats.org/drawingml/2006/table">
            <a:tbl>
              <a:tblPr/>
              <a:tblGrid>
                <a:gridCol w="1164296">
                  <a:extLst>
                    <a:ext uri="{9D8B030D-6E8A-4147-A177-3AD203B41FA5}">
                      <a16:colId xmlns:a16="http://schemas.microsoft.com/office/drawing/2014/main" val="388664000"/>
                    </a:ext>
                  </a:extLst>
                </a:gridCol>
                <a:gridCol w="1164296">
                  <a:extLst>
                    <a:ext uri="{9D8B030D-6E8A-4147-A177-3AD203B41FA5}">
                      <a16:colId xmlns:a16="http://schemas.microsoft.com/office/drawing/2014/main" val="4103212264"/>
                    </a:ext>
                  </a:extLst>
                </a:gridCol>
                <a:gridCol w="768195">
                  <a:extLst>
                    <a:ext uri="{9D8B030D-6E8A-4147-A177-3AD203B41FA5}">
                      <a16:colId xmlns:a16="http://schemas.microsoft.com/office/drawing/2014/main" val="3586977426"/>
                    </a:ext>
                  </a:extLst>
                </a:gridCol>
                <a:gridCol w="864220">
                  <a:extLst>
                    <a:ext uri="{9D8B030D-6E8A-4147-A177-3AD203B41FA5}">
                      <a16:colId xmlns:a16="http://schemas.microsoft.com/office/drawing/2014/main" val="3571279458"/>
                    </a:ext>
                  </a:extLst>
                </a:gridCol>
                <a:gridCol w="1056268">
                  <a:extLst>
                    <a:ext uri="{9D8B030D-6E8A-4147-A177-3AD203B41FA5}">
                      <a16:colId xmlns:a16="http://schemas.microsoft.com/office/drawing/2014/main" val="488950432"/>
                    </a:ext>
                  </a:extLst>
                </a:gridCol>
                <a:gridCol w="1056268">
                  <a:extLst>
                    <a:ext uri="{9D8B030D-6E8A-4147-A177-3AD203B41FA5}">
                      <a16:colId xmlns:a16="http://schemas.microsoft.com/office/drawing/2014/main" val="762282409"/>
                    </a:ext>
                  </a:extLst>
                </a:gridCol>
                <a:gridCol w="1044265">
                  <a:extLst>
                    <a:ext uri="{9D8B030D-6E8A-4147-A177-3AD203B41FA5}">
                      <a16:colId xmlns:a16="http://schemas.microsoft.com/office/drawing/2014/main" val="3574408814"/>
                    </a:ext>
                  </a:extLst>
                </a:gridCol>
                <a:gridCol w="756192">
                  <a:extLst>
                    <a:ext uri="{9D8B030D-6E8A-4147-A177-3AD203B41FA5}">
                      <a16:colId xmlns:a16="http://schemas.microsoft.com/office/drawing/2014/main" val="1536676346"/>
                    </a:ext>
                  </a:extLst>
                </a:gridCol>
              </a:tblGrid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 Bucks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Chester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Delaware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Montgomery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Philadelphia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00830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Other/Unknown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6987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13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1906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374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24498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75478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58,503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104,622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7338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166,028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5948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87,074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68,887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262,423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493,822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46328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9931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2573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78,172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47,869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102,401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503,614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849,729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785828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388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71,727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78,403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696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38,709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457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118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985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122,665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169,131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8315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88,483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60,412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117,545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626,325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1,018,964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44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11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7231" y="6202194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B37F558-0DC6-4A90-8AE8-976DCA1F3C56}" type="slidenum">
              <a:rPr lang="en-US" sz="900"/>
              <a:pPr/>
              <a:t>21</a:t>
            </a:fld>
            <a:endParaRPr lang="en-US" sz="9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70100" y="312936"/>
            <a:ext cx="47863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i="0" dirty="0">
                <a:solidFill>
                  <a:schemeClr val="tx1"/>
                </a:solidFill>
                <a:latin typeface="Georgia" panose="02040502050405020303" pitchFamily="18" charset="0"/>
              </a:rPr>
              <a:t>ENROLLMENT </a:t>
            </a:r>
            <a:r>
              <a:rPr lang="en-US" sz="1300" i="0" dirty="0">
                <a:solidFill>
                  <a:srgbClr val="FF6600"/>
                </a:solidFill>
                <a:latin typeface="Georgia" panose="02040502050405020303" pitchFamily="18" charset="0"/>
              </a:rPr>
              <a:t>BY ETHNICITY, BY PLAN AND BY COUNTY</a:t>
            </a:r>
          </a:p>
        </p:txBody>
      </p:sp>
      <p:sp>
        <p:nvSpPr>
          <p:cNvPr id="11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2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5046" y="821847"/>
            <a:ext cx="1172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Southwest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19350" y="6137412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sp>
        <p:nvSpPr>
          <p:cNvPr id="18" name="Rectangle 98">
            <a:extLst>
              <a:ext uri="{FF2B5EF4-FFF2-40B4-BE49-F238E27FC236}">
                <a16:creationId xmlns:a16="http://schemas.microsoft.com/office/drawing/2014/main" id="{AE2B8165-07DA-4D72-BA0B-2CF90F3CC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92" y="6127075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520601-D627-44BD-AD02-1C5229037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07605"/>
              </p:ext>
            </p:extLst>
          </p:nvPr>
        </p:nvGraphicFramePr>
        <p:xfrm>
          <a:off x="457200" y="1744460"/>
          <a:ext cx="8140332" cy="3782184"/>
        </p:xfrm>
        <a:graphic>
          <a:graphicData uri="http://schemas.openxmlformats.org/drawingml/2006/table">
            <a:tbl>
              <a:tblPr/>
              <a:tblGrid>
                <a:gridCol w="1071202">
                  <a:extLst>
                    <a:ext uri="{9D8B030D-6E8A-4147-A177-3AD203B41FA5}">
                      <a16:colId xmlns:a16="http://schemas.microsoft.com/office/drawing/2014/main" val="7369384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485733390"/>
                    </a:ext>
                  </a:extLst>
                </a:gridCol>
                <a:gridCol w="890662">
                  <a:extLst>
                    <a:ext uri="{9D8B030D-6E8A-4147-A177-3AD203B41FA5}">
                      <a16:colId xmlns:a16="http://schemas.microsoft.com/office/drawing/2014/main" val="1809646956"/>
                    </a:ext>
                  </a:extLst>
                </a:gridCol>
                <a:gridCol w="893672">
                  <a:extLst>
                    <a:ext uri="{9D8B030D-6E8A-4147-A177-3AD203B41FA5}">
                      <a16:colId xmlns:a16="http://schemas.microsoft.com/office/drawing/2014/main" val="1452797798"/>
                    </a:ext>
                  </a:extLst>
                </a:gridCol>
                <a:gridCol w="722158">
                  <a:extLst>
                    <a:ext uri="{9D8B030D-6E8A-4147-A177-3AD203B41FA5}">
                      <a16:colId xmlns:a16="http://schemas.microsoft.com/office/drawing/2014/main" val="4233117844"/>
                    </a:ext>
                  </a:extLst>
                </a:gridCol>
                <a:gridCol w="722158">
                  <a:extLst>
                    <a:ext uri="{9D8B030D-6E8A-4147-A177-3AD203B41FA5}">
                      <a16:colId xmlns:a16="http://schemas.microsoft.com/office/drawing/2014/main" val="1610526859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62709593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4214366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91856596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906830954"/>
                    </a:ext>
                  </a:extLst>
                </a:gridCol>
              </a:tblGrid>
              <a:tr h="2176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 Allegheny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 Armstrong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 Beaver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 Bedford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 Blair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Butler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Cambria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Fayette</a:t>
                      </a:r>
                    </a:p>
                  </a:txBody>
                  <a:tcPr marL="9380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75734"/>
                  </a:ext>
                </a:extLst>
              </a:tr>
              <a:tr h="187605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Other/Unknown</a:t>
                      </a: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006310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081310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33744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970326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19674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05266"/>
                  </a:ext>
                </a:extLst>
              </a:tr>
              <a:tr h="187605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</a:t>
                      </a: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71,529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551542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136,022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22,732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422542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668703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37382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527439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225,670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31,005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00372"/>
                  </a:ext>
                </a:extLst>
              </a:tr>
              <a:tr h="187605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371774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336343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321635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799632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488991"/>
                  </a:ext>
                </a:extLst>
              </a:tr>
              <a:tr h="18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84422" marR="9380" marT="9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14875"/>
                  </a:ext>
                </a:extLst>
              </a:tr>
              <a:tr h="1876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380" marR="9380" marT="93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232,341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30,865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31,797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37,783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45087"/>
                  </a:ext>
                </a:extLst>
              </a:tr>
            </a:tbl>
          </a:graphicData>
        </a:graphic>
      </p:graphicFrame>
      <p:sp>
        <p:nvSpPr>
          <p:cNvPr id="17" name="Rectangle 98">
            <a:extLst>
              <a:ext uri="{FF2B5EF4-FFF2-40B4-BE49-F238E27FC236}">
                <a16:creationId xmlns:a16="http://schemas.microsoft.com/office/drawing/2014/main" id="{59A01E3C-91C0-492A-8A74-6EDA94077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69" y="6342519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2667011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7231" y="6202194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B37F558-0DC6-4A90-8AE8-976DCA1F3C56}" type="slidenum">
              <a:rPr lang="en-US" sz="900"/>
              <a:pPr/>
              <a:t>22</a:t>
            </a:fld>
            <a:endParaRPr lang="en-US" sz="9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70100" y="303411"/>
            <a:ext cx="47863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i="0" dirty="0">
                <a:solidFill>
                  <a:schemeClr val="tx1"/>
                </a:solidFill>
                <a:latin typeface="Georgia" panose="02040502050405020303" pitchFamily="18" charset="0"/>
              </a:rPr>
              <a:t>ENROLLMENT </a:t>
            </a:r>
            <a:r>
              <a:rPr lang="en-US" sz="1300" i="0" dirty="0">
                <a:solidFill>
                  <a:srgbClr val="FF6600"/>
                </a:solidFill>
                <a:latin typeface="Georgia" panose="02040502050405020303" pitchFamily="18" charset="0"/>
              </a:rPr>
              <a:t>BY ETHNICITY, BY PLAN AND BY COUNTY</a:t>
            </a:r>
          </a:p>
        </p:txBody>
      </p:sp>
      <p:sp>
        <p:nvSpPr>
          <p:cNvPr id="11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2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5046" y="821847"/>
            <a:ext cx="1550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Southwest </a:t>
            </a:r>
            <a:r>
              <a:rPr lang="en-US" sz="10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cont.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17763" y="6063751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B316FE-C0FC-4486-9E24-0D59B96EA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85350"/>
              </p:ext>
            </p:extLst>
          </p:nvPr>
        </p:nvGraphicFramePr>
        <p:xfrm>
          <a:off x="457200" y="1946220"/>
          <a:ext cx="8122532" cy="3280466"/>
        </p:xfrm>
        <a:graphic>
          <a:graphicData uri="http://schemas.openxmlformats.org/drawingml/2006/table">
            <a:tbl>
              <a:tblPr/>
              <a:tblGrid>
                <a:gridCol w="1101270">
                  <a:extLst>
                    <a:ext uri="{9D8B030D-6E8A-4147-A177-3AD203B41FA5}">
                      <a16:colId xmlns:a16="http://schemas.microsoft.com/office/drawing/2014/main" val="70394268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404003945"/>
                    </a:ext>
                  </a:extLst>
                </a:gridCol>
                <a:gridCol w="706249">
                  <a:extLst>
                    <a:ext uri="{9D8B030D-6E8A-4147-A177-3AD203B41FA5}">
                      <a16:colId xmlns:a16="http://schemas.microsoft.com/office/drawing/2014/main" val="1585893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381227290"/>
                    </a:ext>
                  </a:extLst>
                </a:gridCol>
                <a:gridCol w="802012">
                  <a:extLst>
                    <a:ext uri="{9D8B030D-6E8A-4147-A177-3AD203B41FA5}">
                      <a16:colId xmlns:a16="http://schemas.microsoft.com/office/drawing/2014/main" val="146364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11786779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43490555"/>
                    </a:ext>
                  </a:extLst>
                </a:gridCol>
                <a:gridCol w="1032441">
                  <a:extLst>
                    <a:ext uri="{9D8B030D-6E8A-4147-A177-3AD203B41FA5}">
                      <a16:colId xmlns:a16="http://schemas.microsoft.com/office/drawing/2014/main" val="84970819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31489790"/>
                    </a:ext>
                  </a:extLst>
                </a:gridCol>
              </a:tblGrid>
              <a:tr h="2180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Greene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Indiana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Lawrence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Somerset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Washington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Westmoreland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</a:t>
                      </a:r>
                    </a:p>
                  </a:txBody>
                  <a:tcPr marL="9481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57951"/>
                  </a:ext>
                </a:extLst>
              </a:tr>
              <a:tr h="16117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Other/Unknown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69486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81755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221610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69620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132527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100198"/>
                  </a:ext>
                </a:extLst>
              </a:tr>
              <a:tr h="16117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145,451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24927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44,124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376,588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90839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24975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124059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91337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62,795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568,532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27267"/>
                  </a:ext>
                </a:extLst>
              </a:tr>
              <a:tr h="16117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93531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86229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08252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489005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02777"/>
                  </a:ext>
                </a:extLst>
              </a:tr>
              <a:tr h="161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MCOs</a:t>
                      </a:r>
                    </a:p>
                  </a:txBody>
                  <a:tcPr marL="85330" marR="9481" marT="9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9654"/>
                  </a:ext>
                </a:extLst>
              </a:tr>
              <a:tr h="1611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481" marR="9481" marT="9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63,919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582,060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084158"/>
                  </a:ext>
                </a:extLst>
              </a:tr>
            </a:tbl>
          </a:graphicData>
        </a:graphic>
      </p:graphicFrame>
      <p:sp>
        <p:nvSpPr>
          <p:cNvPr id="17" name="Rectangle 98">
            <a:extLst>
              <a:ext uri="{FF2B5EF4-FFF2-40B4-BE49-F238E27FC236}">
                <a16:creationId xmlns:a16="http://schemas.microsoft.com/office/drawing/2014/main" id="{FD7F12D4-8B32-49EE-95D0-40A8C9DFF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92" y="6127075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sp>
        <p:nvSpPr>
          <p:cNvPr id="19" name="Rectangle 98">
            <a:extLst>
              <a:ext uri="{FF2B5EF4-FFF2-40B4-BE49-F238E27FC236}">
                <a16:creationId xmlns:a16="http://schemas.microsoft.com/office/drawing/2014/main" id="{CA9E53DD-6DC9-4894-897C-216BA647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69" y="6342519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386165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23</a:t>
            </a:fld>
            <a:endParaRPr lang="en-US" sz="9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0099" y="321225"/>
            <a:ext cx="47863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i="0" dirty="0">
                <a:solidFill>
                  <a:schemeClr val="tx1"/>
                </a:solidFill>
                <a:latin typeface="Georgia" panose="02040502050405020303" pitchFamily="18" charset="0"/>
              </a:rPr>
              <a:t>ENROLLMENT </a:t>
            </a:r>
            <a:r>
              <a:rPr lang="en-US" sz="1300" i="0" dirty="0">
                <a:solidFill>
                  <a:srgbClr val="FF6600"/>
                </a:solidFill>
                <a:latin typeface="Georgia" panose="02040502050405020303" pitchFamily="18" charset="0"/>
              </a:rPr>
              <a:t>BY ETHNICITY, BY PLAN AND BY COUNTY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25046" y="821847"/>
            <a:ext cx="1608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Lehigh/Capital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86025" y="6116092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251978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48258"/>
              </p:ext>
            </p:extLst>
          </p:nvPr>
        </p:nvGraphicFramePr>
        <p:xfrm>
          <a:off x="610386" y="1588294"/>
          <a:ext cx="7923228" cy="3893820"/>
        </p:xfrm>
        <a:graphic>
          <a:graphicData uri="http://schemas.openxmlformats.org/drawingml/2006/table">
            <a:tbl>
              <a:tblPr/>
              <a:tblGrid>
                <a:gridCol w="1183326">
                  <a:extLst>
                    <a:ext uri="{9D8B030D-6E8A-4147-A177-3AD203B41FA5}">
                      <a16:colId xmlns:a16="http://schemas.microsoft.com/office/drawing/2014/main" val="1178085264"/>
                    </a:ext>
                  </a:extLst>
                </a:gridCol>
                <a:gridCol w="1186255">
                  <a:extLst>
                    <a:ext uri="{9D8B030D-6E8A-4147-A177-3AD203B41FA5}">
                      <a16:colId xmlns:a16="http://schemas.microsoft.com/office/drawing/2014/main" val="1325550665"/>
                    </a:ext>
                  </a:extLst>
                </a:gridCol>
                <a:gridCol w="749830">
                  <a:extLst>
                    <a:ext uri="{9D8B030D-6E8A-4147-A177-3AD203B41FA5}">
                      <a16:colId xmlns:a16="http://schemas.microsoft.com/office/drawing/2014/main" val="350742573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00055424"/>
                    </a:ext>
                  </a:extLst>
                </a:gridCol>
                <a:gridCol w="949004">
                  <a:extLst>
                    <a:ext uri="{9D8B030D-6E8A-4147-A177-3AD203B41FA5}">
                      <a16:colId xmlns:a16="http://schemas.microsoft.com/office/drawing/2014/main" val="266318516"/>
                    </a:ext>
                  </a:extLst>
                </a:gridCol>
                <a:gridCol w="773263">
                  <a:extLst>
                    <a:ext uri="{9D8B030D-6E8A-4147-A177-3AD203B41FA5}">
                      <a16:colId xmlns:a16="http://schemas.microsoft.com/office/drawing/2014/main" val="877383183"/>
                    </a:ext>
                  </a:extLst>
                </a:gridCol>
                <a:gridCol w="749830">
                  <a:extLst>
                    <a:ext uri="{9D8B030D-6E8A-4147-A177-3AD203B41FA5}">
                      <a16:colId xmlns:a16="http://schemas.microsoft.com/office/drawing/2014/main" val="43045225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6619744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4222899971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 Adams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 Berks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Cumberland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Dauphin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Franklin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Fulton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Huntingdon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28385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Other/Unknown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12838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146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8886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14673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161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06202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45992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2540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5874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58149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07576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62,502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62408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9854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5408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0529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10052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1389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49,993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5600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100,627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42,044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77,847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438184"/>
                  </a:ext>
                </a:extLst>
              </a:tr>
            </a:tbl>
          </a:graphicData>
        </a:graphic>
      </p:graphicFrame>
      <p:sp>
        <p:nvSpPr>
          <p:cNvPr id="19" name="Rectangle 98">
            <a:extLst>
              <a:ext uri="{FF2B5EF4-FFF2-40B4-BE49-F238E27FC236}">
                <a16:creationId xmlns:a16="http://schemas.microsoft.com/office/drawing/2014/main" id="{F23E623B-BC6A-42A7-AB33-6DAB18E90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67" y="5596782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sp>
        <p:nvSpPr>
          <p:cNvPr id="20" name="Rectangle 98">
            <a:extLst>
              <a:ext uri="{FF2B5EF4-FFF2-40B4-BE49-F238E27FC236}">
                <a16:creationId xmlns:a16="http://schemas.microsoft.com/office/drawing/2014/main" id="{F7B477D4-2542-4C4D-9784-7E94393B0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944" y="5812226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3254591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0099" y="302175"/>
            <a:ext cx="47863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300" i="0" dirty="0">
                <a:solidFill>
                  <a:srgbClr val="FF6600"/>
                </a:solidFill>
                <a:latin typeface="Georgia" panose="02040502050405020303" pitchFamily="18" charset="0"/>
              </a:rPr>
              <a:t>BY ETHNICITY, BY PLAN AND BY COUNTY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6856413" y="210908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25046" y="821847"/>
            <a:ext cx="1986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Lehigh/Capital </a:t>
            </a:r>
            <a:r>
              <a:rPr lang="en-US" sz="10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cont.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38400" y="6075887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1850"/>
              </p:ext>
            </p:extLst>
          </p:nvPr>
        </p:nvGraphicFramePr>
        <p:xfrm>
          <a:off x="711999" y="1462564"/>
          <a:ext cx="7732104" cy="3893820"/>
        </p:xfrm>
        <a:graphic>
          <a:graphicData uri="http://schemas.openxmlformats.org/drawingml/2006/table">
            <a:tbl>
              <a:tblPr/>
              <a:tblGrid>
                <a:gridCol w="1173712">
                  <a:extLst>
                    <a:ext uri="{9D8B030D-6E8A-4147-A177-3AD203B41FA5}">
                      <a16:colId xmlns:a16="http://schemas.microsoft.com/office/drawing/2014/main" val="166727172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3637529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871145430"/>
                    </a:ext>
                  </a:extLst>
                </a:gridCol>
                <a:gridCol w="755359">
                  <a:extLst>
                    <a:ext uri="{9D8B030D-6E8A-4147-A177-3AD203B41FA5}">
                      <a16:colId xmlns:a16="http://schemas.microsoft.com/office/drawing/2014/main" val="277954572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989365068"/>
                    </a:ext>
                  </a:extLst>
                </a:gridCol>
                <a:gridCol w="941832">
                  <a:extLst>
                    <a:ext uri="{9D8B030D-6E8A-4147-A177-3AD203B41FA5}">
                      <a16:colId xmlns:a16="http://schemas.microsoft.com/office/drawing/2014/main" val="3749676702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val="177065539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845565596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2735293436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Lancaster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Lebanon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Lehigh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Northampton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Perry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York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99945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Other/Unknown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442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973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419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31712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33044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27985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154,697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720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106,254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4447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159,970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9426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149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873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72,071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47,096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463,163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771407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55,612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279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141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103,932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239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885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26771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47,771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198,252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60508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94,881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54,871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661,516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4179"/>
                  </a:ext>
                </a:extLst>
              </a:tr>
            </a:tbl>
          </a:graphicData>
        </a:graphic>
      </p:graphicFrame>
      <p:sp>
        <p:nvSpPr>
          <p:cNvPr id="18" name="Rectangle 98">
            <a:extLst>
              <a:ext uri="{FF2B5EF4-FFF2-40B4-BE49-F238E27FC236}">
                <a16:creationId xmlns:a16="http://schemas.microsoft.com/office/drawing/2014/main" id="{988B90FB-DF81-4AC4-B17A-C2A066C2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79" y="5473880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sp>
        <p:nvSpPr>
          <p:cNvPr id="19" name="Rectangle 98">
            <a:extLst>
              <a:ext uri="{FF2B5EF4-FFF2-40B4-BE49-F238E27FC236}">
                <a16:creationId xmlns:a16="http://schemas.microsoft.com/office/drawing/2014/main" id="{318E6343-19E8-4387-970A-C086C79B7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56" y="5689324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3881240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0099" y="311700"/>
            <a:ext cx="47863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300" i="0" dirty="0">
                <a:solidFill>
                  <a:srgbClr val="FF6600"/>
                </a:solidFill>
                <a:latin typeface="Georgia" panose="02040502050405020303" pitchFamily="18" charset="0"/>
              </a:rPr>
              <a:t>BY ETHNICITY, BY PLAN AND BY COUNTY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25046" y="821847"/>
            <a:ext cx="1176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Northwest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57450" y="6137411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89077"/>
              </p:ext>
            </p:extLst>
          </p:nvPr>
        </p:nvGraphicFramePr>
        <p:xfrm>
          <a:off x="927234" y="1860709"/>
          <a:ext cx="7329788" cy="3322320"/>
        </p:xfrm>
        <a:graphic>
          <a:graphicData uri="http://schemas.openxmlformats.org/drawingml/2006/table">
            <a:tbl>
              <a:tblPr/>
              <a:tblGrid>
                <a:gridCol w="1099654">
                  <a:extLst>
                    <a:ext uri="{9D8B030D-6E8A-4147-A177-3AD203B41FA5}">
                      <a16:colId xmlns:a16="http://schemas.microsoft.com/office/drawing/2014/main" val="216070188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6200136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3703625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997660353"/>
                    </a:ext>
                  </a:extLst>
                </a:gridCol>
                <a:gridCol w="843274">
                  <a:extLst>
                    <a:ext uri="{9D8B030D-6E8A-4147-A177-3AD203B41FA5}">
                      <a16:colId xmlns:a16="http://schemas.microsoft.com/office/drawing/2014/main" val="2519832227"/>
                    </a:ext>
                  </a:extLst>
                </a:gridCol>
                <a:gridCol w="769140">
                  <a:extLst>
                    <a:ext uri="{9D8B030D-6E8A-4147-A177-3AD203B41FA5}">
                      <a16:colId xmlns:a16="http://schemas.microsoft.com/office/drawing/2014/main" val="426061767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22046181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41990727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519487172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Cameron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Clarion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Clearfield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Crawford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Elk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Erie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Forest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936856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Other/Unknown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5127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1629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72464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693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West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27963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45,275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7802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6238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77498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47013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West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66,292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8437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99117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3699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2075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86163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West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7332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71,818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14709"/>
                  </a:ext>
                </a:extLst>
              </a:tr>
            </a:tbl>
          </a:graphicData>
        </a:graphic>
      </p:graphicFrame>
      <p:sp>
        <p:nvSpPr>
          <p:cNvPr id="18" name="Rectangle 98">
            <a:extLst>
              <a:ext uri="{FF2B5EF4-FFF2-40B4-BE49-F238E27FC236}">
                <a16:creationId xmlns:a16="http://schemas.microsoft.com/office/drawing/2014/main" id="{73B5F2DD-6CD8-43C2-93B9-22507E06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062" y="5251174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3887827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0099" y="283125"/>
            <a:ext cx="47863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300" i="0" dirty="0">
                <a:solidFill>
                  <a:srgbClr val="FF6600"/>
                </a:solidFill>
                <a:latin typeface="Georgia" panose="02040502050405020303" pitchFamily="18" charset="0"/>
              </a:rPr>
              <a:t>BY ETHNICITY, BY PLAN AND BY COUNTY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25046" y="821847"/>
            <a:ext cx="15552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Northwest </a:t>
            </a:r>
            <a:r>
              <a:rPr lang="en-US" sz="10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cont.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17763" y="6035950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244358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60129"/>
              </p:ext>
            </p:extLst>
          </p:nvPr>
        </p:nvGraphicFramePr>
        <p:xfrm>
          <a:off x="839931" y="1756072"/>
          <a:ext cx="7477702" cy="3322320"/>
        </p:xfrm>
        <a:graphic>
          <a:graphicData uri="http://schemas.openxmlformats.org/drawingml/2006/table">
            <a:tbl>
              <a:tblPr/>
              <a:tblGrid>
                <a:gridCol w="1100124">
                  <a:extLst>
                    <a:ext uri="{9D8B030D-6E8A-4147-A177-3AD203B41FA5}">
                      <a16:colId xmlns:a16="http://schemas.microsoft.com/office/drawing/2014/main" val="25374280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2155196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6550769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1412225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981015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2543101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63550749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43700723"/>
                    </a:ext>
                  </a:extLst>
                </a:gridCol>
                <a:gridCol w="754018">
                  <a:extLst>
                    <a:ext uri="{9D8B030D-6E8A-4147-A177-3AD203B41FA5}">
                      <a16:colId xmlns:a16="http://schemas.microsoft.com/office/drawing/2014/main" val="1841092139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Jefferson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McKean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Mercer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Potter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Venango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Warren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09952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Other/Unknown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3994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374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13359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871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West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55253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136,903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726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30,396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873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285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0674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West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183,774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668866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1814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1978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6987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1882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West MCOs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5698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159812"/>
                  </a:ext>
                </a:extLst>
              </a:tr>
            </a:tbl>
          </a:graphicData>
        </a:graphic>
      </p:graphicFrame>
      <p:sp>
        <p:nvSpPr>
          <p:cNvPr id="18" name="Rectangle 98">
            <a:extLst>
              <a:ext uri="{FF2B5EF4-FFF2-40B4-BE49-F238E27FC236}">
                <a16:creationId xmlns:a16="http://schemas.microsoft.com/office/drawing/2014/main" id="{1669D03C-122A-498A-B310-9F5F587BA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276" y="5165449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148398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0099" y="302175"/>
            <a:ext cx="47863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300" i="0" dirty="0">
                <a:solidFill>
                  <a:srgbClr val="FF6600"/>
                </a:solidFill>
                <a:latin typeface="Georgia" panose="02040502050405020303" pitchFamily="18" charset="0"/>
              </a:rPr>
              <a:t>BY ETHNICITY, BY PLAN AND BY COUNTY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25046" y="821847"/>
            <a:ext cx="1127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Northeast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88780" y="6027488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2519783" y="633594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7B0ADE-CB2E-4BB1-9E0D-1C26B91C0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06336"/>
              </p:ext>
            </p:extLst>
          </p:nvPr>
        </p:nvGraphicFramePr>
        <p:xfrm>
          <a:off x="457200" y="1751999"/>
          <a:ext cx="8136851" cy="3120288"/>
        </p:xfrm>
        <a:graphic>
          <a:graphicData uri="http://schemas.openxmlformats.org/drawingml/2006/table">
            <a:tbl>
              <a:tblPr/>
              <a:tblGrid>
                <a:gridCol w="1044668">
                  <a:extLst>
                    <a:ext uri="{9D8B030D-6E8A-4147-A177-3AD203B41FA5}">
                      <a16:colId xmlns:a16="http://schemas.microsoft.com/office/drawing/2014/main" val="7955692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6441228"/>
                    </a:ext>
                  </a:extLst>
                </a:gridCol>
                <a:gridCol w="760791">
                  <a:extLst>
                    <a:ext uri="{9D8B030D-6E8A-4147-A177-3AD203B41FA5}">
                      <a16:colId xmlns:a16="http://schemas.microsoft.com/office/drawing/2014/main" val="2358201449"/>
                    </a:ext>
                  </a:extLst>
                </a:gridCol>
                <a:gridCol w="738080">
                  <a:extLst>
                    <a:ext uri="{9D8B030D-6E8A-4147-A177-3AD203B41FA5}">
                      <a16:colId xmlns:a16="http://schemas.microsoft.com/office/drawing/2014/main" val="54923251"/>
                    </a:ext>
                  </a:extLst>
                </a:gridCol>
                <a:gridCol w="681306">
                  <a:extLst>
                    <a:ext uri="{9D8B030D-6E8A-4147-A177-3AD203B41FA5}">
                      <a16:colId xmlns:a16="http://schemas.microsoft.com/office/drawing/2014/main" val="80273417"/>
                    </a:ext>
                  </a:extLst>
                </a:gridCol>
                <a:gridCol w="704016">
                  <a:extLst>
                    <a:ext uri="{9D8B030D-6E8A-4147-A177-3AD203B41FA5}">
                      <a16:colId xmlns:a16="http://schemas.microsoft.com/office/drawing/2014/main" val="3585475396"/>
                    </a:ext>
                  </a:extLst>
                </a:gridCol>
                <a:gridCol w="706854">
                  <a:extLst>
                    <a:ext uri="{9D8B030D-6E8A-4147-A177-3AD203B41FA5}">
                      <a16:colId xmlns:a16="http://schemas.microsoft.com/office/drawing/2014/main" val="372418027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701889236"/>
                    </a:ext>
                  </a:extLst>
                </a:gridCol>
                <a:gridCol w="919762">
                  <a:extLst>
                    <a:ext uri="{9D8B030D-6E8A-4147-A177-3AD203B41FA5}">
                      <a16:colId xmlns:a16="http://schemas.microsoft.com/office/drawing/2014/main" val="3055146857"/>
                    </a:ext>
                  </a:extLst>
                </a:gridCol>
                <a:gridCol w="706854">
                  <a:extLst>
                    <a:ext uri="{9D8B030D-6E8A-4147-A177-3AD203B41FA5}">
                      <a16:colId xmlns:a16="http://schemas.microsoft.com/office/drawing/2014/main" val="1931461352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 Bradford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Carbon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Centre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Clinton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Columbia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Juniata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Lackawanna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Luzerne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56362"/>
                  </a:ext>
                </a:extLst>
              </a:tr>
              <a:tr h="17787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Other/Unknown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190593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435605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471637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416157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34138"/>
                  </a:ext>
                </a:extLst>
              </a:tr>
              <a:tr h="17787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257100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32,602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45,605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736550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514702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454984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60076"/>
                  </a:ext>
                </a:extLst>
              </a:tr>
              <a:tr h="17787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57401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592621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556314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424010"/>
                  </a:ext>
                </a:extLst>
              </a:tr>
              <a:tr h="17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80043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538623"/>
                  </a:ext>
                </a:extLst>
              </a:tr>
              <a:tr h="1778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18180"/>
                  </a:ext>
                </a:extLst>
              </a:tr>
            </a:tbl>
          </a:graphicData>
        </a:graphic>
      </p:graphicFrame>
      <p:sp>
        <p:nvSpPr>
          <p:cNvPr id="18" name="Rectangle 98">
            <a:extLst>
              <a:ext uri="{FF2B5EF4-FFF2-40B4-BE49-F238E27FC236}">
                <a16:creationId xmlns:a16="http://schemas.microsoft.com/office/drawing/2014/main" id="{6DE32F30-B3FF-43BF-9998-A565B2532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04" y="4973387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3386029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0099" y="302175"/>
            <a:ext cx="47863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300" i="0" dirty="0">
                <a:solidFill>
                  <a:srgbClr val="FF6600"/>
                </a:solidFill>
                <a:latin typeface="Georgia" panose="02040502050405020303" pitchFamily="18" charset="0"/>
              </a:rPr>
              <a:t>BY ETHNICITY, BY PLAN AND BY COUNTY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25046" y="821847"/>
            <a:ext cx="1505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Northeast </a:t>
            </a:r>
            <a:r>
              <a:rPr lang="en-US" sz="10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cont.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34058" y="6027487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00D1F1-6C93-4A36-89A2-027466E32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6140"/>
              </p:ext>
            </p:extLst>
          </p:nvPr>
        </p:nvGraphicFramePr>
        <p:xfrm>
          <a:off x="517360" y="1823358"/>
          <a:ext cx="8098214" cy="3166128"/>
        </p:xfrm>
        <a:graphic>
          <a:graphicData uri="http://schemas.openxmlformats.org/drawingml/2006/table">
            <a:tbl>
              <a:tblPr/>
              <a:tblGrid>
                <a:gridCol w="1028001">
                  <a:extLst>
                    <a:ext uri="{9D8B030D-6E8A-4147-A177-3AD203B41FA5}">
                      <a16:colId xmlns:a16="http://schemas.microsoft.com/office/drawing/2014/main" val="21537064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8617797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84514081"/>
                    </a:ext>
                  </a:extLst>
                </a:gridCol>
                <a:gridCol w="662056">
                  <a:extLst>
                    <a:ext uri="{9D8B030D-6E8A-4147-A177-3AD203B41FA5}">
                      <a16:colId xmlns:a16="http://schemas.microsoft.com/office/drawing/2014/main" val="2266308864"/>
                    </a:ext>
                  </a:extLst>
                </a:gridCol>
                <a:gridCol w="662056">
                  <a:extLst>
                    <a:ext uri="{9D8B030D-6E8A-4147-A177-3AD203B41FA5}">
                      <a16:colId xmlns:a16="http://schemas.microsoft.com/office/drawing/2014/main" val="178253007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841090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35184886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91684455"/>
                    </a:ext>
                  </a:extLst>
                </a:gridCol>
                <a:gridCol w="762621">
                  <a:extLst>
                    <a:ext uri="{9D8B030D-6E8A-4147-A177-3AD203B41FA5}">
                      <a16:colId xmlns:a16="http://schemas.microsoft.com/office/drawing/2014/main" val="67650865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56190983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Lycoming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Mifflin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Monroe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Montour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Northumberland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Pike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Schuylkill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Snyder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550738"/>
                  </a:ext>
                </a:extLst>
              </a:tr>
              <a:tr h="180738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Other/Unknown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676154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305211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65311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618657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893858"/>
                  </a:ext>
                </a:extLst>
              </a:tr>
              <a:tr h="180738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232490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561484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443637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009996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6683"/>
                  </a:ext>
                </a:extLst>
              </a:tr>
              <a:tr h="180738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509423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267582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476698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28324"/>
                  </a:ext>
                </a:extLst>
              </a:tr>
              <a:tr h="180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81332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199511"/>
                  </a:ext>
                </a:extLst>
              </a:tr>
              <a:tr h="1807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24052"/>
                  </a:ext>
                </a:extLst>
              </a:tr>
            </a:tbl>
          </a:graphicData>
        </a:graphic>
      </p:graphicFrame>
      <p:sp>
        <p:nvSpPr>
          <p:cNvPr id="18" name="Rectangle 98">
            <a:extLst>
              <a:ext uri="{FF2B5EF4-FFF2-40B4-BE49-F238E27FC236}">
                <a16:creationId xmlns:a16="http://schemas.microsoft.com/office/drawing/2014/main" id="{AC9D4BFB-F4BE-4B19-8F07-9123520A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68" y="5052974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151700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0099" y="321225"/>
            <a:ext cx="47863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300" i="0" dirty="0">
                <a:solidFill>
                  <a:srgbClr val="FF6600"/>
                </a:solidFill>
                <a:latin typeface="Georgia" panose="02040502050405020303" pitchFamily="18" charset="0"/>
              </a:rPr>
              <a:t>BY ETHNICITY, BY PLAN AND BY COUNTY</a:t>
            </a:r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25046" y="821847"/>
            <a:ext cx="1505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Northeast </a:t>
            </a:r>
            <a:r>
              <a:rPr lang="en-US" sz="10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cont.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500733" y="6059374"/>
            <a:ext cx="44386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Racial/Ethnic information is self-reported by consumers.</a:t>
            </a: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FBDA98-0792-45E2-A836-5032E6015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25537"/>
              </p:ext>
            </p:extLst>
          </p:nvPr>
        </p:nvGraphicFramePr>
        <p:xfrm>
          <a:off x="803180" y="1772459"/>
          <a:ext cx="7576724" cy="3285152"/>
        </p:xfrm>
        <a:graphic>
          <a:graphicData uri="http://schemas.openxmlformats.org/drawingml/2006/table">
            <a:tbl>
              <a:tblPr/>
              <a:tblGrid>
                <a:gridCol w="1137118">
                  <a:extLst>
                    <a:ext uri="{9D8B030D-6E8A-4147-A177-3AD203B41FA5}">
                      <a16:colId xmlns:a16="http://schemas.microsoft.com/office/drawing/2014/main" val="2561409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1615848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169050475"/>
                    </a:ext>
                  </a:extLst>
                </a:gridCol>
                <a:gridCol w="1032689">
                  <a:extLst>
                    <a:ext uri="{9D8B030D-6E8A-4147-A177-3AD203B41FA5}">
                      <a16:colId xmlns:a16="http://schemas.microsoft.com/office/drawing/2014/main" val="332252026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9562686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915558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97940299"/>
                    </a:ext>
                  </a:extLst>
                </a:gridCol>
                <a:gridCol w="835433">
                  <a:extLst>
                    <a:ext uri="{9D8B030D-6E8A-4147-A177-3AD203B41FA5}">
                      <a16:colId xmlns:a16="http://schemas.microsoft.com/office/drawing/2014/main" val="1053502285"/>
                    </a:ext>
                  </a:extLst>
                </a:gridCol>
                <a:gridCol w="731004">
                  <a:extLst>
                    <a:ext uri="{9D8B030D-6E8A-4147-A177-3AD203B41FA5}">
                      <a16:colId xmlns:a16="http://schemas.microsoft.com/office/drawing/2014/main" val="889512400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Sullivan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Susquehanna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Tioga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Union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Wayne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Wyoming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48829"/>
                  </a:ext>
                </a:extLst>
              </a:tr>
              <a:tr h="18817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Other/Unknown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 NE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26358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47009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71271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06952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542611"/>
                  </a:ext>
                </a:extLst>
              </a:tr>
              <a:tr h="18817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 NE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7419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213,251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11729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9642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29247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347,607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33147"/>
                  </a:ext>
                </a:extLst>
              </a:tr>
              <a:tr h="18817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 NE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85895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8642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42679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63279"/>
                  </a:ext>
                </a:extLst>
              </a:tr>
              <a:tr h="188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East MCOs</a:t>
                      </a:r>
                    </a:p>
                  </a:txBody>
                  <a:tcPr marL="84680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65,681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82686"/>
                  </a:ext>
                </a:extLst>
              </a:tr>
              <a:tr h="1881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413,343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11848"/>
                  </a:ext>
                </a:extLst>
              </a:tr>
            </a:tbl>
          </a:graphicData>
        </a:graphic>
      </p:graphicFrame>
      <p:sp>
        <p:nvSpPr>
          <p:cNvPr id="18" name="Rectangle 98">
            <a:extLst>
              <a:ext uri="{FF2B5EF4-FFF2-40B4-BE49-F238E27FC236}">
                <a16:creationId xmlns:a16="http://schemas.microsoft.com/office/drawing/2014/main" id="{53912531-A6D2-460B-BB3C-5DE13ABC6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44" y="5127038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261810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2192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F10F4-7CD3-4EB1-8C28-A9E7A7F27A89}" type="slidenum">
              <a:rPr lang="en-US" sz="900" smtClean="0"/>
              <a:pPr>
                <a:defRPr/>
              </a:pPr>
              <a:t>3</a:t>
            </a:fld>
            <a:endParaRPr lang="en-US" sz="9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47650" y="160338"/>
            <a:ext cx="8648700" cy="6538912"/>
          </a:xfrm>
          <a:prstGeom prst="rect">
            <a:avLst/>
          </a:prstGeom>
          <a:noFill/>
          <a:ln w="95250" cmpd="tri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0" dirty="0">
              <a:solidFill>
                <a:srgbClr val="339933"/>
              </a:solidFill>
              <a:latin typeface="Tahoma" pitchFamily="34" charset="0"/>
            </a:endParaRP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455065" y="2082177"/>
            <a:ext cx="7980871" cy="2043069"/>
            <a:chOff x="216" y="177"/>
            <a:chExt cx="2928" cy="70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6" y="177"/>
              <a:ext cx="400" cy="41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4445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78" y="246"/>
              <a:ext cx="399" cy="4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4445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50" y="319"/>
              <a:ext cx="399" cy="4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426" y="398"/>
              <a:ext cx="400" cy="41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4445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493" y="480"/>
              <a:ext cx="2651" cy="40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4445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i="0" dirty="0">
                <a:solidFill>
                  <a:srgbClr val="666699"/>
                </a:solidFill>
                <a:latin typeface="Tahoma" pitchFamily="34" charset="0"/>
              </a:endParaRPr>
            </a:p>
            <a:p>
              <a:pPr algn="ctr">
                <a:defRPr/>
              </a:pPr>
              <a:r>
                <a:rPr lang="en-US" sz="1100" i="0" dirty="0">
                  <a:solidFill>
                    <a:srgbClr val="666699"/>
                  </a:solidFill>
                  <a:latin typeface="Tahoma" pitchFamily="34" charset="0"/>
                </a:rPr>
                <a:t>  </a:t>
              </a:r>
            </a:p>
            <a:p>
              <a:pPr algn="ctr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anose="02040502050405020303" pitchFamily="18" charset="0"/>
                </a:rPr>
                <a:t>HealthChoices</a:t>
              </a:r>
            </a:p>
            <a:p>
              <a:pPr algn="ctr">
                <a:defRPr/>
              </a:pPr>
              <a:endPara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endParaRPr>
            </a:p>
            <a:p>
              <a:pPr algn="ctr">
                <a:defRPr/>
              </a:pPr>
              <a:endPara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393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4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088762" y="288925"/>
            <a:ext cx="4795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PLAN MAKE UP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BY AGE GROUP AND GENDER</a:t>
            </a:r>
          </a:p>
        </p:txBody>
      </p:sp>
      <p:sp>
        <p:nvSpPr>
          <p:cNvPr id="147658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7659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F10F4-7CD3-4EB1-8C28-A9E7A7F27A89}" type="slidenum">
              <a:rPr lang="en-US" sz="900" smtClean="0"/>
              <a:pPr>
                <a:defRPr/>
              </a:pPr>
              <a:t>30</a:t>
            </a:fld>
            <a:endParaRPr lang="en-US" sz="900" dirty="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2308435" y="6423388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205C33F-1C5A-4CF1-BCE9-FB0983A95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19272"/>
              </p:ext>
            </p:extLst>
          </p:nvPr>
        </p:nvGraphicFramePr>
        <p:xfrm>
          <a:off x="2037468" y="1045577"/>
          <a:ext cx="4937759" cy="5097018"/>
        </p:xfrm>
        <a:graphic>
          <a:graphicData uri="http://schemas.openxmlformats.org/drawingml/2006/table">
            <a:tbl>
              <a:tblPr/>
              <a:tblGrid>
                <a:gridCol w="716772">
                  <a:extLst>
                    <a:ext uri="{9D8B030D-6E8A-4147-A177-3AD203B41FA5}">
                      <a16:colId xmlns:a16="http://schemas.microsoft.com/office/drawing/2014/main" val="604844332"/>
                    </a:ext>
                  </a:extLst>
                </a:gridCol>
                <a:gridCol w="477848">
                  <a:extLst>
                    <a:ext uri="{9D8B030D-6E8A-4147-A177-3AD203B41FA5}">
                      <a16:colId xmlns:a16="http://schemas.microsoft.com/office/drawing/2014/main" val="2985713145"/>
                    </a:ext>
                  </a:extLst>
                </a:gridCol>
                <a:gridCol w="637130">
                  <a:extLst>
                    <a:ext uri="{9D8B030D-6E8A-4147-A177-3AD203B41FA5}">
                      <a16:colId xmlns:a16="http://schemas.microsoft.com/office/drawing/2014/main" val="4171005675"/>
                    </a:ext>
                  </a:extLst>
                </a:gridCol>
                <a:gridCol w="637130">
                  <a:extLst>
                    <a:ext uri="{9D8B030D-6E8A-4147-A177-3AD203B41FA5}">
                      <a16:colId xmlns:a16="http://schemas.microsoft.com/office/drawing/2014/main" val="2739119396"/>
                    </a:ext>
                  </a:extLst>
                </a:gridCol>
                <a:gridCol w="637130">
                  <a:extLst>
                    <a:ext uri="{9D8B030D-6E8A-4147-A177-3AD203B41FA5}">
                      <a16:colId xmlns:a16="http://schemas.microsoft.com/office/drawing/2014/main" val="137725411"/>
                    </a:ext>
                  </a:extLst>
                </a:gridCol>
                <a:gridCol w="637130">
                  <a:extLst>
                    <a:ext uri="{9D8B030D-6E8A-4147-A177-3AD203B41FA5}">
                      <a16:colId xmlns:a16="http://schemas.microsoft.com/office/drawing/2014/main" val="1295650945"/>
                    </a:ext>
                  </a:extLst>
                </a:gridCol>
                <a:gridCol w="637130">
                  <a:extLst>
                    <a:ext uri="{9D8B030D-6E8A-4147-A177-3AD203B41FA5}">
                      <a16:colId xmlns:a16="http://schemas.microsoft.com/office/drawing/2014/main" val="644534540"/>
                    </a:ext>
                  </a:extLst>
                </a:gridCol>
                <a:gridCol w="557489">
                  <a:extLst>
                    <a:ext uri="{9D8B030D-6E8A-4147-A177-3AD203B41FA5}">
                      <a16:colId xmlns:a16="http://schemas.microsoft.com/office/drawing/2014/main" val="1678106658"/>
                    </a:ext>
                  </a:extLst>
                </a:gridCol>
              </a:tblGrid>
              <a:tr h="27432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SOUTHEAST</a:t>
                      </a: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469147"/>
                  </a:ext>
                </a:extLst>
              </a:tr>
              <a:tr h="118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31618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marL="0" indent="60325"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21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9" marR="5909" marT="5909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25,356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141,591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3,842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240,237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77178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26,893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69,400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153,457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2,966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256,978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6183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52,249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136,161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295,048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5,653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497,215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86050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22-45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26,192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112,621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4,560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212,855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6178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24,701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46,367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73,907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4,162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5,148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154,285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78099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50,893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112,469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186,528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7,542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9,708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367,140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36302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46-64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24,030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40,433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75,359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61191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9,732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21,748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35,810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70,496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26181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45,778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76,243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145,855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19274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5,123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64828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63639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3177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8,754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81264"/>
                  </a:ext>
                </a:extLst>
              </a:tr>
              <a:tr h="1554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122,487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297,076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562,314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1,018,964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17175"/>
                  </a:ext>
                </a:extLst>
              </a:tr>
              <a:tr h="27432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SOUTHWEST</a:t>
                      </a: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00513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Ameri-Health**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997045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marL="0" indent="60325"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21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9" marR="5909" marT="5909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34,060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89,877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2,869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132,738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110371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36,163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97,610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2,736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3,027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143,033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66514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70,223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187,487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5,896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6,893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275,771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63527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22-45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31,933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80,011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3,055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4,137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122,388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9840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22,254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54,835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3,590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3,565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4,374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88,618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33699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54,187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134,846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6,645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6,817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211,006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27558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46-64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34,006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50,462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47183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10,599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43,148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46845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23,582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62,123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93,610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2727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29500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424048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06906"/>
                  </a:ext>
                </a:extLst>
              </a:tr>
              <a:tr h="1554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148,364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385,595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18,707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582,060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66454"/>
                  </a:ext>
                </a:extLst>
              </a:tr>
            </a:tbl>
          </a:graphicData>
        </a:graphic>
      </p:graphicFrame>
      <p:sp>
        <p:nvSpPr>
          <p:cNvPr id="12" name="Rectangle 98">
            <a:extLst>
              <a:ext uri="{FF2B5EF4-FFF2-40B4-BE49-F238E27FC236}">
                <a16:creationId xmlns:a16="http://schemas.microsoft.com/office/drawing/2014/main" id="{6DD8982B-06F4-4F0F-AAAA-BB997FA85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9775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sp>
        <p:nvSpPr>
          <p:cNvPr id="10" name="Rectangle 98">
            <a:extLst>
              <a:ext uri="{FF2B5EF4-FFF2-40B4-BE49-F238E27FC236}">
                <a16:creationId xmlns:a16="http://schemas.microsoft.com/office/drawing/2014/main" id="{73836D54-E8F5-41A8-8C80-6C70FDF53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6978"/>
            <a:ext cx="11448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4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079237" y="288925"/>
            <a:ext cx="4795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PLAN MAKE UP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BY AGE GROUP AND GENDER</a:t>
            </a:r>
          </a:p>
        </p:txBody>
      </p:sp>
      <p:sp>
        <p:nvSpPr>
          <p:cNvPr id="147658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7659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F10F4-7CD3-4EB1-8C28-A9E7A7F27A89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901699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68D6ADA-E752-4738-9560-727CB69F4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10595"/>
              </p:ext>
            </p:extLst>
          </p:nvPr>
        </p:nvGraphicFramePr>
        <p:xfrm>
          <a:off x="1877027" y="1025245"/>
          <a:ext cx="5566664" cy="5082085"/>
        </p:xfrm>
        <a:graphic>
          <a:graphicData uri="http://schemas.openxmlformats.org/drawingml/2006/table">
            <a:tbl>
              <a:tblPr/>
              <a:tblGrid>
                <a:gridCol w="894080">
                  <a:extLst>
                    <a:ext uri="{9D8B030D-6E8A-4147-A177-3AD203B41FA5}">
                      <a16:colId xmlns:a16="http://schemas.microsoft.com/office/drawing/2014/main" val="60484433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98571314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521870584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417100567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7391193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377254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4453454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78106658"/>
                    </a:ext>
                  </a:extLst>
                </a:gridCol>
              </a:tblGrid>
              <a:tr h="271766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LEHIGH/CAPITAL</a:t>
                      </a:r>
                    </a:p>
                  </a:txBody>
                  <a:tcPr marL="5909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469147"/>
                  </a:ext>
                </a:extLst>
              </a:tr>
              <a:tr h="118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09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Ameri-Health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31618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marL="0" indent="60325"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21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9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54,839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31,663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67,264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5,979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6,222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165,967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77178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59,154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34,111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71,194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6,439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6,579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177,477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6183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113,993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65,774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138,458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12,418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12,801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343,444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86050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22-45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42,925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55,739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5,730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137,970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6178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25,390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32,779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4,930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4,936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87,966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78099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68,315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47,287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88,518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10,660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11,156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225,936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36302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46-64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15,323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9,609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20,373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49,010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61191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11,728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1,963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1,916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39,518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26181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27,051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18,509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35,384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88,528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19274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640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64828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344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63639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3177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984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81264"/>
                  </a:ext>
                </a:extLst>
              </a:tr>
              <a:tr h="1554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210,343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132,316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263,937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661,516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17175"/>
                  </a:ext>
                </a:extLst>
              </a:tr>
              <a:tr h="27432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NORTHWEST</a:t>
                      </a:r>
                    </a:p>
                  </a:txBody>
                  <a:tcPr marL="5909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00513"/>
                  </a:ext>
                </a:extLst>
              </a:tr>
              <a:tr h="24451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09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Ameri-Health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997045"/>
                  </a:ext>
                </a:extLst>
              </a:tr>
              <a:tr h="128723">
                <a:tc vMerge="1">
                  <a:txBody>
                    <a:bodyPr/>
                    <a:lstStyle/>
                    <a:p>
                      <a:pPr marL="0" indent="60325"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9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21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9" marR="5909" marT="59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34,756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6,872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45,336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110371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37,033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7,390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1,901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48,279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66514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71,789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63527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22-45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9" marR="5909" marT="59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28,905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6,542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38,992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9840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19,242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5,653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1,932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28,537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33699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48,147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3,805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67,529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27558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46-64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9" marR="5909" marT="59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15,991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47183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9,505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13,499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46845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21,623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29,490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2727"/>
                  </a:ext>
                </a:extLst>
              </a:tr>
              <a:tr h="15544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9" marR="5909" marT="59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5909" marR="5909" marT="5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29500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424048"/>
                  </a:ext>
                </a:extLst>
              </a:tr>
              <a:tr h="155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06906"/>
                  </a:ext>
                </a:extLst>
              </a:tr>
              <a:tr h="1554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5909" marR="5909" marT="59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141,786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31,817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190,968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66454"/>
                  </a:ext>
                </a:extLst>
              </a:tr>
            </a:tbl>
          </a:graphicData>
        </a:graphic>
      </p:graphicFrame>
      <p:sp>
        <p:nvSpPr>
          <p:cNvPr id="14" name="Rectangle 98">
            <a:extLst>
              <a:ext uri="{FF2B5EF4-FFF2-40B4-BE49-F238E27FC236}">
                <a16:creationId xmlns:a16="http://schemas.microsoft.com/office/drawing/2014/main" id="{6289B6D0-3889-4C83-850E-6A8A82EB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3682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sp>
        <p:nvSpPr>
          <p:cNvPr id="12" name="Rectangle 98">
            <a:extLst>
              <a:ext uri="{FF2B5EF4-FFF2-40B4-BE49-F238E27FC236}">
                <a16:creationId xmlns:a16="http://schemas.microsoft.com/office/drawing/2014/main" id="{CEF76DAE-CB71-44E1-B109-C89F2EA54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6978"/>
            <a:ext cx="11448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2052007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4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069712" y="279400"/>
            <a:ext cx="4795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PLAN MAKE UP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BY AGE GROUP AND GENDER</a:t>
            </a:r>
          </a:p>
        </p:txBody>
      </p:sp>
      <p:sp>
        <p:nvSpPr>
          <p:cNvPr id="147658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47659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F10F4-7CD3-4EB1-8C28-A9E7A7F27A89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901699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98"/>
          <p:cNvSpPr>
            <a:spLocks noChangeArrowheads="1"/>
          </p:cNvSpPr>
          <p:nvPr/>
        </p:nvSpPr>
        <p:spPr bwMode="auto">
          <a:xfrm>
            <a:off x="2394160" y="6334810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DD6580-147F-42FF-A69E-923B2D27C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96939"/>
              </p:ext>
            </p:extLst>
          </p:nvPr>
        </p:nvGraphicFramePr>
        <p:xfrm>
          <a:off x="780720" y="2099812"/>
          <a:ext cx="7550915" cy="2933700"/>
        </p:xfrm>
        <a:graphic>
          <a:graphicData uri="http://schemas.openxmlformats.org/drawingml/2006/table">
            <a:tbl>
              <a:tblPr/>
              <a:tblGrid>
                <a:gridCol w="659864">
                  <a:extLst>
                    <a:ext uri="{9D8B030D-6E8A-4147-A177-3AD203B41FA5}">
                      <a16:colId xmlns:a16="http://schemas.microsoft.com/office/drawing/2014/main" val="3328503750"/>
                    </a:ext>
                  </a:extLst>
                </a:gridCol>
                <a:gridCol w="659864">
                  <a:extLst>
                    <a:ext uri="{9D8B030D-6E8A-4147-A177-3AD203B41FA5}">
                      <a16:colId xmlns:a16="http://schemas.microsoft.com/office/drawing/2014/main" val="2519820564"/>
                    </a:ext>
                  </a:extLst>
                </a:gridCol>
                <a:gridCol w="656692">
                  <a:extLst>
                    <a:ext uri="{9D8B030D-6E8A-4147-A177-3AD203B41FA5}">
                      <a16:colId xmlns:a16="http://schemas.microsoft.com/office/drawing/2014/main" val="149521366"/>
                    </a:ext>
                  </a:extLst>
                </a:gridCol>
                <a:gridCol w="713796">
                  <a:extLst>
                    <a:ext uri="{9D8B030D-6E8A-4147-A177-3AD203B41FA5}">
                      <a16:colId xmlns:a16="http://schemas.microsoft.com/office/drawing/2014/main" val="233974747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60387321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32536864"/>
                    </a:ext>
                  </a:extLst>
                </a:gridCol>
                <a:gridCol w="1129383">
                  <a:extLst>
                    <a:ext uri="{9D8B030D-6E8A-4147-A177-3AD203B41FA5}">
                      <a16:colId xmlns:a16="http://schemas.microsoft.com/office/drawing/2014/main" val="24010243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1607770"/>
                    </a:ext>
                  </a:extLst>
                </a:gridCol>
                <a:gridCol w="713796">
                  <a:extLst>
                    <a:ext uri="{9D8B030D-6E8A-4147-A177-3AD203B41FA5}">
                      <a16:colId xmlns:a16="http://schemas.microsoft.com/office/drawing/2014/main" val="1629508250"/>
                    </a:ext>
                  </a:extLst>
                </a:gridCol>
              </a:tblGrid>
              <a:tr h="25717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NORTHEAST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225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 AmeriHealth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Geisinger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3F Health Partners**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3G UPMC**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23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 21 Yrs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31,844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13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64,077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2,735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104,805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341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65,744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123,889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7,851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202,729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539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22-45 Yrs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28,410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51,581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2,702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3,853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86,546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657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18,770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34,097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59,007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38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47,180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85,678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7,460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145,553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41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46-64 Yrs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11,143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21,757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35,293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72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8,848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16,929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28,312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54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19,991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38,686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3,049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63,605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32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Over 64 Yrs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Female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45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6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828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133,425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249,042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18,452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413,343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2758"/>
                  </a:ext>
                </a:extLst>
              </a:tr>
            </a:tbl>
          </a:graphicData>
        </a:graphic>
      </p:graphicFrame>
      <p:sp>
        <p:nvSpPr>
          <p:cNvPr id="13" name="Rectangle 98">
            <a:extLst>
              <a:ext uri="{FF2B5EF4-FFF2-40B4-BE49-F238E27FC236}">
                <a16:creationId xmlns:a16="http://schemas.microsoft.com/office/drawing/2014/main" id="{3D405ED7-2C5D-4071-86B6-6AB187C3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7" y="6456307"/>
            <a:ext cx="11448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260692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070099" y="301208"/>
            <a:ext cx="4786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PLAN MAKE UP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BY AGE GROUP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F10F4-7CD3-4EB1-8C28-A9E7A7F27A89}" type="slidenum">
              <a:rPr lang="en-US" sz="900" smtClean="0"/>
              <a:pPr>
                <a:defRPr/>
              </a:pPr>
              <a:t>33</a:t>
            </a:fld>
            <a:endParaRPr lang="en-US" sz="900" dirty="0"/>
          </a:p>
        </p:txBody>
      </p:sp>
      <p:sp>
        <p:nvSpPr>
          <p:cNvPr id="9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1" name="Text Box 203"/>
          <p:cNvSpPr txBox="1">
            <a:spLocks noChangeArrowheads="1"/>
          </p:cNvSpPr>
          <p:nvPr/>
        </p:nvSpPr>
        <p:spPr bwMode="auto">
          <a:xfrm>
            <a:off x="6856413" y="21945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78902"/>
              </p:ext>
            </p:extLst>
          </p:nvPr>
        </p:nvGraphicFramePr>
        <p:xfrm>
          <a:off x="1251483" y="1395889"/>
          <a:ext cx="6702552" cy="4623435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27027243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8340072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9170942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7210301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209712170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7656298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78675163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038599"/>
                  </a:ext>
                </a:extLst>
              </a:tr>
              <a:tr h="271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3D Geisinger**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101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21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52,249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136,161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295,048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5,653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497,215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09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22-45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50,893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112,469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186,528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7,542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9,708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367,140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14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46-64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18,208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45,778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76,243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145,855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78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 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2,668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8,754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76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122,487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297,076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562,314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1,018,964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17742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85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Ameri-Health**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00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21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70,223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187,487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5,896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6,893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275,771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23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22-45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54,187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134,846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6,645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6,817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211,006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988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46-64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23,582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62,123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93,610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30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 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929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148,364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385,595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18,707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582,060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96615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404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616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21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113,993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65,774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138,458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12,418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12,801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343,444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5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22-45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68,315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47,287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88,518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10,660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11,156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225,936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74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46-64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27,051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18,509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35,384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88,528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73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 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111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210,343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132,316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263,937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661,516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04148"/>
                  </a:ext>
                </a:extLst>
              </a:tr>
            </a:tbl>
          </a:graphicData>
        </a:graphic>
      </p:graphicFrame>
      <p:sp>
        <p:nvSpPr>
          <p:cNvPr id="10" name="Rectangle 98">
            <a:extLst>
              <a:ext uri="{FF2B5EF4-FFF2-40B4-BE49-F238E27FC236}">
                <a16:creationId xmlns:a16="http://schemas.microsoft.com/office/drawing/2014/main" id="{A9D6280D-E154-4259-A6A9-5DB1AC06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8" y="6338315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sp>
        <p:nvSpPr>
          <p:cNvPr id="13" name="Rectangle 98">
            <a:extLst>
              <a:ext uri="{FF2B5EF4-FFF2-40B4-BE49-F238E27FC236}">
                <a16:creationId xmlns:a16="http://schemas.microsoft.com/office/drawing/2014/main" id="{96CBE4ED-0EC7-4DD2-B6F9-463137498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7" y="6504435"/>
            <a:ext cx="11448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509851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070099" y="282158"/>
            <a:ext cx="4786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PLAN MAKE UP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BY AGE GROUP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F10F4-7CD3-4EB1-8C28-A9E7A7F27A89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1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901699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64448"/>
              </p:ext>
            </p:extLst>
          </p:nvPr>
        </p:nvGraphicFramePr>
        <p:xfrm>
          <a:off x="1147534" y="1970689"/>
          <a:ext cx="6848932" cy="3082290"/>
        </p:xfrm>
        <a:graphic>
          <a:graphicData uri="http://schemas.openxmlformats.org/drawingml/2006/table">
            <a:tbl>
              <a:tblPr/>
              <a:tblGrid>
                <a:gridCol w="723260">
                  <a:extLst>
                    <a:ext uri="{9D8B030D-6E8A-4147-A177-3AD203B41FA5}">
                      <a16:colId xmlns:a16="http://schemas.microsoft.com/office/drawing/2014/main" val="482330468"/>
                    </a:ext>
                  </a:extLst>
                </a:gridCol>
                <a:gridCol w="913592">
                  <a:extLst>
                    <a:ext uri="{9D8B030D-6E8A-4147-A177-3AD203B41FA5}">
                      <a16:colId xmlns:a16="http://schemas.microsoft.com/office/drawing/2014/main" val="243024245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86434192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44737724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4020648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50497435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4687712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607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77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21 Yrs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71,789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074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22-45 Yrs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48,147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3,805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67,529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60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46-64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21,623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29,490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75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 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43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141,786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31,817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190,968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738691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NORTHEAST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432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AmeriHealth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Geisinger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3F Health Partners**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 UPMC**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23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21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65,744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123,889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7,851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202,729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7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22-45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47,180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85,678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7,460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145,553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96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46-64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19,991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38,686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3,049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63,605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372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 64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673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133,425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249,042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12,424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18,452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413,343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31575"/>
                  </a:ext>
                </a:extLst>
              </a:tr>
            </a:tbl>
          </a:graphicData>
        </a:graphic>
      </p:graphicFrame>
      <p:sp>
        <p:nvSpPr>
          <p:cNvPr id="14" name="Rectangle 98">
            <a:extLst>
              <a:ext uri="{FF2B5EF4-FFF2-40B4-BE49-F238E27FC236}">
                <a16:creationId xmlns:a16="http://schemas.microsoft.com/office/drawing/2014/main" id="{0E6F27D3-A6E0-408D-B943-B174A32E1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7" y="6504435"/>
            <a:ext cx="11448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2103485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505869"/>
              </p:ext>
            </p:extLst>
          </p:nvPr>
        </p:nvGraphicFramePr>
        <p:xfrm>
          <a:off x="-269579" y="3761840"/>
          <a:ext cx="3838776" cy="295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598227"/>
              </p:ext>
            </p:extLst>
          </p:nvPr>
        </p:nvGraphicFramePr>
        <p:xfrm>
          <a:off x="5466091" y="3788101"/>
          <a:ext cx="397573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3109545" y="6282174"/>
            <a:ext cx="2867760" cy="26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marL="228600" indent="-228600"/>
            <a:r>
              <a:rPr lang="en-US" sz="1100" dirty="0">
                <a:solidFill>
                  <a:schemeClr val="tx1"/>
                </a:solidFill>
              </a:rPr>
              <a:t>Source:  Bureau of Fiscal Management</a:t>
            </a:r>
          </a:p>
        </p:txBody>
      </p:sp>
      <p:sp>
        <p:nvSpPr>
          <p:cNvPr id="3079" name="Line 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3315855" y="269442"/>
            <a:ext cx="3402557" cy="3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AID CATEGORY DISTRIBUTION</a:t>
            </a:r>
          </a:p>
        </p:txBody>
      </p:sp>
      <p:sp>
        <p:nvSpPr>
          <p:cNvPr id="3083" name="Text Box 7"/>
          <p:cNvSpPr txBox="1">
            <a:spLocks noChangeArrowheads="1"/>
          </p:cNvSpPr>
          <p:nvPr/>
        </p:nvSpPr>
        <p:spPr bwMode="auto">
          <a:xfrm>
            <a:off x="69850" y="993775"/>
            <a:ext cx="1122379" cy="3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Southeast</a:t>
            </a:r>
          </a:p>
        </p:txBody>
      </p:sp>
      <p:sp>
        <p:nvSpPr>
          <p:cNvPr id="3084" name="Text Box 8"/>
          <p:cNvSpPr txBox="1">
            <a:spLocks noChangeArrowheads="1"/>
          </p:cNvSpPr>
          <p:nvPr/>
        </p:nvSpPr>
        <p:spPr bwMode="auto">
          <a:xfrm>
            <a:off x="5837102" y="1004138"/>
            <a:ext cx="1172071" cy="3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Southwest</a:t>
            </a:r>
            <a:endParaRPr lang="en-US" sz="1000" i="1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85" name="Text Box 9"/>
          <p:cNvSpPr txBox="1">
            <a:spLocks noChangeArrowheads="1"/>
          </p:cNvSpPr>
          <p:nvPr/>
        </p:nvSpPr>
        <p:spPr bwMode="auto">
          <a:xfrm>
            <a:off x="2913745" y="2337141"/>
            <a:ext cx="1608088" cy="3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Lehigh/Capital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688335" y="219456"/>
            <a:ext cx="2267480" cy="369310"/>
          </a:xfrm>
          <a:prstGeom prst="rect">
            <a:avLst/>
          </a:prstGeom>
          <a:gradFill flip="none" rotWithShape="1">
            <a:gsLst>
              <a:gs pos="0">
                <a:srgbClr val="50AEC4">
                  <a:shade val="30000"/>
                  <a:satMod val="115000"/>
                </a:srgbClr>
              </a:gs>
              <a:gs pos="50000">
                <a:srgbClr val="50AEC4">
                  <a:shade val="67500"/>
                  <a:satMod val="115000"/>
                </a:srgbClr>
              </a:gs>
              <a:gs pos="100000">
                <a:srgbClr val="50AEC4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0">
            <a:solidFill>
              <a:srgbClr val="235A67"/>
            </a:solidFill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1800" b="1" baseline="3000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rd</a:t>
            </a:r>
            <a:r>
              <a:rPr lang="en-US" sz="18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Quarter 2022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6264" y="6338045"/>
            <a:ext cx="2133600" cy="392393"/>
          </a:xfrm>
        </p:spPr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35</a:t>
            </a:fld>
            <a:endParaRPr lang="en-US" sz="90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82880" y="219753"/>
            <a:ext cx="3232743" cy="353921"/>
          </a:xfrm>
          <a:prstGeom prst="rect">
            <a:avLst/>
          </a:prstGeom>
          <a:gradFill flip="none" rotWithShape="1">
            <a:gsLst>
              <a:gs pos="0">
                <a:srgbClr val="50AEC4">
                  <a:shade val="30000"/>
                  <a:satMod val="115000"/>
                </a:srgbClr>
              </a:gs>
              <a:gs pos="50000">
                <a:srgbClr val="50AEC4">
                  <a:shade val="67500"/>
                  <a:satMod val="115000"/>
                </a:srgbClr>
              </a:gs>
              <a:gs pos="100000">
                <a:srgbClr val="50AEC4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0">
            <a:solidFill>
              <a:srgbClr val="235A67"/>
            </a:solidFill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HealthChoices Enrollment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36525" y="3810000"/>
            <a:ext cx="1176881" cy="3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Northwest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013308" y="3810000"/>
            <a:ext cx="1127187" cy="3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Northeast</a:t>
            </a:r>
            <a:endParaRPr lang="en-US" sz="1000" i="1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36524" y="6582123"/>
            <a:ext cx="9007475" cy="2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marL="228600" indent="-228600"/>
            <a:r>
              <a:rPr lang="en-US" sz="1050" b="1" dirty="0">
                <a:solidFill>
                  <a:schemeClr val="tx1"/>
                </a:solidFill>
              </a:rPr>
              <a:t>New Categories of Aid: </a:t>
            </a:r>
            <a:r>
              <a:rPr lang="en-US" sz="1050" dirty="0">
                <a:solidFill>
                  <a:schemeClr val="tx1"/>
                </a:solidFill>
              </a:rPr>
              <a:t>TANF/HB/MAGI is Temporary Assistance for Needy Families, Healthy Beginnings, and Modified Adjusted Gross Income.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443463"/>
              </p:ext>
            </p:extLst>
          </p:nvPr>
        </p:nvGraphicFramePr>
        <p:xfrm>
          <a:off x="-269579" y="943936"/>
          <a:ext cx="3870960" cy="292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77697"/>
              </p:ext>
            </p:extLst>
          </p:nvPr>
        </p:nvGraphicFramePr>
        <p:xfrm>
          <a:off x="5407342" y="938125"/>
          <a:ext cx="395668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012872"/>
              </p:ext>
            </p:extLst>
          </p:nvPr>
        </p:nvGraphicFramePr>
        <p:xfrm>
          <a:off x="2511429" y="2434709"/>
          <a:ext cx="4097286" cy="302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0897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81"/>
          <p:cNvSpPr>
            <a:spLocks noChangeShapeType="1"/>
          </p:cNvSpPr>
          <p:nvPr/>
        </p:nvSpPr>
        <p:spPr bwMode="auto">
          <a:xfrm>
            <a:off x="0" y="10287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199" name="Text Box 83"/>
          <p:cNvSpPr txBox="1">
            <a:spLocks noChangeArrowheads="1"/>
          </p:cNvSpPr>
          <p:nvPr/>
        </p:nvSpPr>
        <p:spPr bwMode="auto">
          <a:xfrm>
            <a:off x="4018025" y="6454962"/>
            <a:ext cx="1107951" cy="23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900" i="0" dirty="0">
                <a:solidFill>
                  <a:schemeClr val="tx1"/>
                </a:solidFill>
              </a:rPr>
              <a:t>Source:  Maximus</a:t>
            </a:r>
          </a:p>
        </p:txBody>
      </p:sp>
      <p:sp>
        <p:nvSpPr>
          <p:cNvPr id="8202" name="Rectangle 87"/>
          <p:cNvSpPr>
            <a:spLocks noChangeArrowheads="1"/>
          </p:cNvSpPr>
          <p:nvPr/>
        </p:nvSpPr>
        <p:spPr bwMode="auto">
          <a:xfrm>
            <a:off x="1552575" y="4708525"/>
            <a:ext cx="1409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fontAlgn="ctr"/>
            <a:r>
              <a:rPr lang="en-US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en-US" sz="19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52160" y="219456"/>
            <a:ext cx="3107939" cy="369310"/>
          </a:xfrm>
          <a:prstGeom prst="rect">
            <a:avLst/>
          </a:prstGeom>
          <a:gradFill flip="none" rotWithShape="1">
            <a:gsLst>
              <a:gs pos="0">
                <a:srgbClr val="50AEC4">
                  <a:shade val="30000"/>
                  <a:satMod val="115000"/>
                </a:srgbClr>
              </a:gs>
              <a:gs pos="50000">
                <a:srgbClr val="50AEC4">
                  <a:shade val="67500"/>
                  <a:satMod val="115000"/>
                </a:srgbClr>
              </a:gs>
              <a:gs pos="100000">
                <a:srgbClr val="50AEC4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0">
            <a:solidFill>
              <a:srgbClr val="235A67"/>
            </a:solidFill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36</a:t>
            </a:fld>
            <a:endParaRPr lang="en-US" sz="900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82880" y="219456"/>
            <a:ext cx="3168309" cy="353921"/>
          </a:xfrm>
          <a:prstGeom prst="rect">
            <a:avLst/>
          </a:prstGeom>
          <a:gradFill flip="none" rotWithShape="1">
            <a:gsLst>
              <a:gs pos="0">
                <a:srgbClr val="50AEC4">
                  <a:shade val="30000"/>
                  <a:satMod val="115000"/>
                </a:srgbClr>
              </a:gs>
              <a:gs pos="50000">
                <a:srgbClr val="50AEC4">
                  <a:shade val="67500"/>
                  <a:satMod val="115000"/>
                </a:srgbClr>
              </a:gs>
              <a:gs pos="100000">
                <a:srgbClr val="50AEC4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0">
            <a:solidFill>
              <a:srgbClr val="235A67"/>
            </a:solidFill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HealthChoices Enrollment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834" y="1605834"/>
            <a:ext cx="7300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The table displays the total number of new members that voluntarily enrolled in HealthChoices and selected a PCP as a percentage of total new members that voluntarily enrolled in HealthChoices.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1188" y="289560"/>
            <a:ext cx="2500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PCP SELECTION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87755"/>
              </p:ext>
            </p:extLst>
          </p:nvPr>
        </p:nvGraphicFramePr>
        <p:xfrm>
          <a:off x="2946400" y="2853531"/>
          <a:ext cx="3251200" cy="21717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August 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Zone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Percentage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Southeast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78.5%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Southwest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78.5%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Lehigh/Capital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75.8%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Northwest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Northeast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78.0%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77.8%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746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82881" y="219456"/>
            <a:ext cx="256031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sz="1800" dirty="0">
                <a:latin typeface="Georgia" panose="02040502050405020303" pitchFamily="18" charset="0"/>
              </a:rPr>
              <a:t>Useful Information</a:t>
            </a:r>
          </a:p>
        </p:txBody>
      </p:sp>
      <p:sp>
        <p:nvSpPr>
          <p:cNvPr id="52270" name="Text Box 96"/>
          <p:cNvSpPr txBox="1">
            <a:spLocks noChangeArrowheads="1"/>
          </p:cNvSpPr>
          <p:nvPr/>
        </p:nvSpPr>
        <p:spPr bwMode="auto">
          <a:xfrm>
            <a:off x="923024" y="2429690"/>
            <a:ext cx="761491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tx1"/>
                </a:solidFill>
                <a:latin typeface="Georgia" panose="02040502050405020303" pitchFamily="18" charset="0"/>
              </a:rPr>
              <a:t>To view a complete Pennsylvania Medicaid Managed Care Organization (MCO) Directory go to </a:t>
            </a:r>
            <a:r>
              <a:rPr lang="en-US" sz="1800" i="0" dirty="0">
                <a:solidFill>
                  <a:srgbClr val="0000FF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Managed Care Information (pa.gov)</a:t>
            </a:r>
            <a:r>
              <a:rPr lang="en-US" sz="1800" i="0" u="sng" dirty="0">
                <a:solidFill>
                  <a:srgbClr val="0000FF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i="0" dirty="0">
                <a:solidFill>
                  <a:schemeClr val="tx1"/>
                </a:solidFill>
                <a:latin typeface="Georgia" panose="02040502050405020303" pitchFamily="18" charset="0"/>
              </a:rPr>
              <a:t>and choose the Pennsylvania Medicaid MCO Directory.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37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8885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7551738" y="6634163"/>
            <a:ext cx="1228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09575" eaLnBrk="0" hangingPunct="0">
              <a:buClr>
                <a:srgbClr val="000000"/>
              </a:buClr>
              <a:buSzPct val="90000"/>
              <a:buFont typeface="Monotype Sorts"/>
              <a:buNone/>
            </a:pPr>
            <a:endParaRPr lang="en-US" sz="2200" i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" name="Text Box 156"/>
          <p:cNvSpPr txBox="1">
            <a:spLocks noChangeArrowheads="1"/>
          </p:cNvSpPr>
          <p:nvPr/>
        </p:nvSpPr>
        <p:spPr bwMode="auto">
          <a:xfrm>
            <a:off x="370114" y="304801"/>
            <a:ext cx="2703513" cy="369332"/>
          </a:xfrm>
          <a:prstGeom prst="rect">
            <a:avLst/>
          </a:prstGeom>
          <a:solidFill>
            <a:srgbClr val="C0C1A3"/>
          </a:solidFill>
          <a:ln w="444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Managed Care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92" name="Freeform 4"/>
          <p:cNvSpPr>
            <a:spLocks/>
          </p:cNvSpPr>
          <p:nvPr/>
        </p:nvSpPr>
        <p:spPr bwMode="auto">
          <a:xfrm>
            <a:off x="1078973" y="1331773"/>
            <a:ext cx="1067460" cy="597366"/>
          </a:xfrm>
          <a:custGeom>
            <a:avLst/>
            <a:gdLst>
              <a:gd name="T0" fmla="*/ 294 w 296"/>
              <a:gd name="T1" fmla="*/ 182 h 182"/>
              <a:gd name="T2" fmla="*/ 296 w 296"/>
              <a:gd name="T3" fmla="*/ 119 h 182"/>
              <a:gd name="T4" fmla="*/ 250 w 296"/>
              <a:gd name="T5" fmla="*/ 119 h 182"/>
              <a:gd name="T6" fmla="*/ 251 w 296"/>
              <a:gd name="T7" fmla="*/ 0 h 182"/>
              <a:gd name="T8" fmla="*/ 194 w 296"/>
              <a:gd name="T9" fmla="*/ 27 h 182"/>
              <a:gd name="T10" fmla="*/ 169 w 296"/>
              <a:gd name="T11" fmla="*/ 44 h 182"/>
              <a:gd name="T12" fmla="*/ 127 w 296"/>
              <a:gd name="T13" fmla="*/ 65 h 182"/>
              <a:gd name="T14" fmla="*/ 129 w 296"/>
              <a:gd name="T15" fmla="*/ 58 h 182"/>
              <a:gd name="T16" fmla="*/ 134 w 296"/>
              <a:gd name="T17" fmla="*/ 50 h 182"/>
              <a:gd name="T18" fmla="*/ 144 w 296"/>
              <a:gd name="T19" fmla="*/ 44 h 182"/>
              <a:gd name="T20" fmla="*/ 152 w 296"/>
              <a:gd name="T21" fmla="*/ 42 h 182"/>
              <a:gd name="T22" fmla="*/ 152 w 296"/>
              <a:gd name="T23" fmla="*/ 36 h 182"/>
              <a:gd name="T24" fmla="*/ 138 w 296"/>
              <a:gd name="T25" fmla="*/ 40 h 182"/>
              <a:gd name="T26" fmla="*/ 127 w 296"/>
              <a:gd name="T27" fmla="*/ 46 h 182"/>
              <a:gd name="T28" fmla="*/ 123 w 296"/>
              <a:gd name="T29" fmla="*/ 56 h 182"/>
              <a:gd name="T30" fmla="*/ 117 w 296"/>
              <a:gd name="T31" fmla="*/ 71 h 182"/>
              <a:gd name="T32" fmla="*/ 75 w 296"/>
              <a:gd name="T33" fmla="*/ 90 h 182"/>
              <a:gd name="T34" fmla="*/ 40 w 296"/>
              <a:gd name="T35" fmla="*/ 106 h 182"/>
              <a:gd name="T36" fmla="*/ 12 w 296"/>
              <a:gd name="T37" fmla="*/ 117 h 182"/>
              <a:gd name="T38" fmla="*/ 0 w 296"/>
              <a:gd name="T39" fmla="*/ 119 h 182"/>
              <a:gd name="T40" fmla="*/ 0 w 296"/>
              <a:gd name="T41" fmla="*/ 175 h 182"/>
              <a:gd name="T42" fmla="*/ 294 w 296"/>
              <a:gd name="T43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6" h="182">
                <a:moveTo>
                  <a:pt x="294" y="182"/>
                </a:moveTo>
                <a:lnTo>
                  <a:pt x="296" y="119"/>
                </a:lnTo>
                <a:lnTo>
                  <a:pt x="250" y="119"/>
                </a:lnTo>
                <a:lnTo>
                  <a:pt x="251" y="0"/>
                </a:lnTo>
                <a:lnTo>
                  <a:pt x="194" y="27"/>
                </a:lnTo>
                <a:lnTo>
                  <a:pt x="169" y="44"/>
                </a:lnTo>
                <a:lnTo>
                  <a:pt x="127" y="65"/>
                </a:lnTo>
                <a:lnTo>
                  <a:pt x="129" y="58"/>
                </a:lnTo>
                <a:lnTo>
                  <a:pt x="134" y="50"/>
                </a:lnTo>
                <a:lnTo>
                  <a:pt x="144" y="44"/>
                </a:lnTo>
                <a:lnTo>
                  <a:pt x="152" y="42"/>
                </a:lnTo>
                <a:lnTo>
                  <a:pt x="152" y="36"/>
                </a:lnTo>
                <a:lnTo>
                  <a:pt x="138" y="40"/>
                </a:lnTo>
                <a:lnTo>
                  <a:pt x="127" y="46"/>
                </a:lnTo>
                <a:lnTo>
                  <a:pt x="123" y="56"/>
                </a:lnTo>
                <a:lnTo>
                  <a:pt x="117" y="71"/>
                </a:lnTo>
                <a:lnTo>
                  <a:pt x="75" y="90"/>
                </a:lnTo>
                <a:lnTo>
                  <a:pt x="40" y="106"/>
                </a:lnTo>
                <a:lnTo>
                  <a:pt x="12" y="117"/>
                </a:lnTo>
                <a:lnTo>
                  <a:pt x="0" y="119"/>
                </a:lnTo>
                <a:lnTo>
                  <a:pt x="0" y="175"/>
                </a:lnTo>
                <a:lnTo>
                  <a:pt x="294" y="182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3" name="Freeform 5"/>
          <p:cNvSpPr>
            <a:spLocks/>
          </p:cNvSpPr>
          <p:nvPr/>
        </p:nvSpPr>
        <p:spPr bwMode="auto">
          <a:xfrm>
            <a:off x="1066247" y="1906165"/>
            <a:ext cx="1073116" cy="509518"/>
          </a:xfrm>
          <a:custGeom>
            <a:avLst/>
            <a:gdLst>
              <a:gd name="T0" fmla="*/ 298 w 298"/>
              <a:gd name="T1" fmla="*/ 7 h 155"/>
              <a:gd name="T2" fmla="*/ 4 w 298"/>
              <a:gd name="T3" fmla="*/ 0 h 155"/>
              <a:gd name="T4" fmla="*/ 0 w 298"/>
              <a:gd name="T5" fmla="*/ 153 h 155"/>
              <a:gd name="T6" fmla="*/ 165 w 298"/>
              <a:gd name="T7" fmla="*/ 155 h 155"/>
              <a:gd name="T8" fmla="*/ 169 w 298"/>
              <a:gd name="T9" fmla="*/ 153 h 155"/>
              <a:gd name="T10" fmla="*/ 231 w 298"/>
              <a:gd name="T11" fmla="*/ 105 h 155"/>
              <a:gd name="T12" fmla="*/ 296 w 298"/>
              <a:gd name="T13" fmla="*/ 107 h 155"/>
              <a:gd name="T14" fmla="*/ 298 w 298"/>
              <a:gd name="T15" fmla="*/ 7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8" h="155">
                <a:moveTo>
                  <a:pt x="298" y="7"/>
                </a:moveTo>
                <a:lnTo>
                  <a:pt x="4" y="0"/>
                </a:lnTo>
                <a:lnTo>
                  <a:pt x="0" y="153"/>
                </a:lnTo>
                <a:lnTo>
                  <a:pt x="165" y="155"/>
                </a:lnTo>
                <a:lnTo>
                  <a:pt x="169" y="153"/>
                </a:lnTo>
                <a:lnTo>
                  <a:pt x="231" y="105"/>
                </a:lnTo>
                <a:lnTo>
                  <a:pt x="296" y="107"/>
                </a:lnTo>
                <a:lnTo>
                  <a:pt x="298" y="7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4" name="Freeform 6"/>
          <p:cNvSpPr>
            <a:spLocks/>
          </p:cNvSpPr>
          <p:nvPr/>
        </p:nvSpPr>
        <p:spPr bwMode="auto">
          <a:xfrm>
            <a:off x="2132295" y="1723710"/>
            <a:ext cx="814380" cy="547361"/>
          </a:xfrm>
          <a:custGeom>
            <a:avLst/>
            <a:gdLst>
              <a:gd name="T0" fmla="*/ 2 w 226"/>
              <a:gd name="T1" fmla="*/ 63 h 167"/>
              <a:gd name="T2" fmla="*/ 0 w 226"/>
              <a:gd name="T3" fmla="*/ 163 h 167"/>
              <a:gd name="T4" fmla="*/ 30 w 226"/>
              <a:gd name="T5" fmla="*/ 165 h 167"/>
              <a:gd name="T6" fmla="*/ 211 w 226"/>
              <a:gd name="T7" fmla="*/ 167 h 167"/>
              <a:gd name="T8" fmla="*/ 211 w 226"/>
              <a:gd name="T9" fmla="*/ 88 h 167"/>
              <a:gd name="T10" fmla="*/ 215 w 226"/>
              <a:gd name="T11" fmla="*/ 83 h 167"/>
              <a:gd name="T12" fmla="*/ 221 w 226"/>
              <a:gd name="T13" fmla="*/ 75 h 167"/>
              <a:gd name="T14" fmla="*/ 224 w 226"/>
              <a:gd name="T15" fmla="*/ 67 h 167"/>
              <a:gd name="T16" fmla="*/ 226 w 226"/>
              <a:gd name="T17" fmla="*/ 58 h 167"/>
              <a:gd name="T18" fmla="*/ 226 w 226"/>
              <a:gd name="T19" fmla="*/ 46 h 167"/>
              <a:gd name="T20" fmla="*/ 224 w 226"/>
              <a:gd name="T21" fmla="*/ 35 h 167"/>
              <a:gd name="T22" fmla="*/ 224 w 226"/>
              <a:gd name="T23" fmla="*/ 4 h 167"/>
              <a:gd name="T24" fmla="*/ 4 w 226"/>
              <a:gd name="T25" fmla="*/ 0 h 167"/>
              <a:gd name="T26" fmla="*/ 2 w 226"/>
              <a:gd name="T27" fmla="*/ 6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67">
                <a:moveTo>
                  <a:pt x="2" y="63"/>
                </a:moveTo>
                <a:lnTo>
                  <a:pt x="0" y="163"/>
                </a:lnTo>
                <a:lnTo>
                  <a:pt x="30" y="165"/>
                </a:lnTo>
                <a:lnTo>
                  <a:pt x="211" y="167"/>
                </a:lnTo>
                <a:lnTo>
                  <a:pt x="211" y="88"/>
                </a:lnTo>
                <a:lnTo>
                  <a:pt x="215" y="83"/>
                </a:lnTo>
                <a:lnTo>
                  <a:pt x="221" y="75"/>
                </a:lnTo>
                <a:lnTo>
                  <a:pt x="224" y="67"/>
                </a:lnTo>
                <a:lnTo>
                  <a:pt x="226" y="58"/>
                </a:lnTo>
                <a:lnTo>
                  <a:pt x="226" y="46"/>
                </a:lnTo>
                <a:lnTo>
                  <a:pt x="224" y="35"/>
                </a:lnTo>
                <a:lnTo>
                  <a:pt x="224" y="4"/>
                </a:lnTo>
                <a:lnTo>
                  <a:pt x="4" y="0"/>
                </a:lnTo>
                <a:lnTo>
                  <a:pt x="2" y="63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5" name="Freeform 7"/>
          <p:cNvSpPr>
            <a:spLocks/>
          </p:cNvSpPr>
          <p:nvPr/>
        </p:nvSpPr>
        <p:spPr bwMode="auto">
          <a:xfrm>
            <a:off x="2892949" y="1737226"/>
            <a:ext cx="872349" cy="573040"/>
          </a:xfrm>
          <a:custGeom>
            <a:avLst/>
            <a:gdLst>
              <a:gd name="T0" fmla="*/ 13 w 242"/>
              <a:gd name="T1" fmla="*/ 0 h 175"/>
              <a:gd name="T2" fmla="*/ 13 w 242"/>
              <a:gd name="T3" fmla="*/ 31 h 175"/>
              <a:gd name="T4" fmla="*/ 15 w 242"/>
              <a:gd name="T5" fmla="*/ 42 h 175"/>
              <a:gd name="T6" fmla="*/ 15 w 242"/>
              <a:gd name="T7" fmla="*/ 54 h 175"/>
              <a:gd name="T8" fmla="*/ 13 w 242"/>
              <a:gd name="T9" fmla="*/ 63 h 175"/>
              <a:gd name="T10" fmla="*/ 10 w 242"/>
              <a:gd name="T11" fmla="*/ 71 h 175"/>
              <a:gd name="T12" fmla="*/ 4 w 242"/>
              <a:gd name="T13" fmla="*/ 79 h 175"/>
              <a:gd name="T14" fmla="*/ 0 w 242"/>
              <a:gd name="T15" fmla="*/ 84 h 175"/>
              <a:gd name="T16" fmla="*/ 0 w 242"/>
              <a:gd name="T17" fmla="*/ 163 h 175"/>
              <a:gd name="T18" fmla="*/ 23 w 242"/>
              <a:gd name="T19" fmla="*/ 161 h 175"/>
              <a:gd name="T20" fmla="*/ 152 w 242"/>
              <a:gd name="T21" fmla="*/ 161 h 175"/>
              <a:gd name="T22" fmla="*/ 152 w 242"/>
              <a:gd name="T23" fmla="*/ 175 h 175"/>
              <a:gd name="T24" fmla="*/ 173 w 242"/>
              <a:gd name="T25" fmla="*/ 175 h 175"/>
              <a:gd name="T26" fmla="*/ 173 w 242"/>
              <a:gd name="T27" fmla="*/ 169 h 175"/>
              <a:gd name="T28" fmla="*/ 242 w 242"/>
              <a:gd name="T29" fmla="*/ 169 h 175"/>
              <a:gd name="T30" fmla="*/ 242 w 242"/>
              <a:gd name="T31" fmla="*/ 4 h 175"/>
              <a:gd name="T32" fmla="*/ 129 w 242"/>
              <a:gd name="T33" fmla="*/ 4 h 175"/>
              <a:gd name="T34" fmla="*/ 105 w 242"/>
              <a:gd name="T35" fmla="*/ 0 h 175"/>
              <a:gd name="T36" fmla="*/ 13 w 242"/>
              <a:gd name="T3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2" h="175">
                <a:moveTo>
                  <a:pt x="13" y="0"/>
                </a:moveTo>
                <a:lnTo>
                  <a:pt x="13" y="31"/>
                </a:lnTo>
                <a:lnTo>
                  <a:pt x="15" y="42"/>
                </a:lnTo>
                <a:lnTo>
                  <a:pt x="15" y="54"/>
                </a:lnTo>
                <a:lnTo>
                  <a:pt x="13" y="63"/>
                </a:lnTo>
                <a:lnTo>
                  <a:pt x="10" y="71"/>
                </a:lnTo>
                <a:lnTo>
                  <a:pt x="4" y="79"/>
                </a:lnTo>
                <a:lnTo>
                  <a:pt x="0" y="84"/>
                </a:lnTo>
                <a:lnTo>
                  <a:pt x="0" y="163"/>
                </a:lnTo>
                <a:lnTo>
                  <a:pt x="23" y="161"/>
                </a:lnTo>
                <a:lnTo>
                  <a:pt x="152" y="161"/>
                </a:lnTo>
                <a:lnTo>
                  <a:pt x="152" y="175"/>
                </a:lnTo>
                <a:lnTo>
                  <a:pt x="173" y="175"/>
                </a:lnTo>
                <a:lnTo>
                  <a:pt x="173" y="169"/>
                </a:lnTo>
                <a:lnTo>
                  <a:pt x="242" y="169"/>
                </a:lnTo>
                <a:lnTo>
                  <a:pt x="242" y="4"/>
                </a:lnTo>
                <a:lnTo>
                  <a:pt x="129" y="4"/>
                </a:lnTo>
                <a:lnTo>
                  <a:pt x="105" y="0"/>
                </a:lnTo>
                <a:lnTo>
                  <a:pt x="13" y="0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6" name="Freeform 8"/>
          <p:cNvSpPr>
            <a:spLocks/>
          </p:cNvSpPr>
          <p:nvPr/>
        </p:nvSpPr>
        <p:spPr bwMode="auto">
          <a:xfrm>
            <a:off x="3765299" y="1737226"/>
            <a:ext cx="706927" cy="747385"/>
          </a:xfrm>
          <a:custGeom>
            <a:avLst/>
            <a:gdLst>
              <a:gd name="T0" fmla="*/ 0 w 196"/>
              <a:gd name="T1" fmla="*/ 169 h 228"/>
              <a:gd name="T2" fmla="*/ 55 w 196"/>
              <a:gd name="T3" fmla="*/ 228 h 228"/>
              <a:gd name="T4" fmla="*/ 196 w 196"/>
              <a:gd name="T5" fmla="*/ 228 h 228"/>
              <a:gd name="T6" fmla="*/ 196 w 196"/>
              <a:gd name="T7" fmla="*/ 0 h 228"/>
              <a:gd name="T8" fmla="*/ 144 w 196"/>
              <a:gd name="T9" fmla="*/ 0 h 228"/>
              <a:gd name="T10" fmla="*/ 0 w 196"/>
              <a:gd name="T11" fmla="*/ 4 h 228"/>
              <a:gd name="T12" fmla="*/ 0 w 196"/>
              <a:gd name="T13" fmla="*/ 16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6" h="228">
                <a:moveTo>
                  <a:pt x="0" y="169"/>
                </a:moveTo>
                <a:lnTo>
                  <a:pt x="55" y="228"/>
                </a:lnTo>
                <a:lnTo>
                  <a:pt x="196" y="228"/>
                </a:lnTo>
                <a:lnTo>
                  <a:pt x="196" y="0"/>
                </a:lnTo>
                <a:lnTo>
                  <a:pt x="144" y="0"/>
                </a:lnTo>
                <a:lnTo>
                  <a:pt x="0" y="4"/>
                </a:lnTo>
                <a:lnTo>
                  <a:pt x="0" y="169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7" name="Freeform 9"/>
          <p:cNvSpPr>
            <a:spLocks/>
          </p:cNvSpPr>
          <p:nvPr/>
        </p:nvSpPr>
        <p:spPr bwMode="auto">
          <a:xfrm>
            <a:off x="4472226" y="1737226"/>
            <a:ext cx="904868" cy="671699"/>
          </a:xfrm>
          <a:custGeom>
            <a:avLst/>
            <a:gdLst>
              <a:gd name="T0" fmla="*/ 0 w 251"/>
              <a:gd name="T1" fmla="*/ 205 h 205"/>
              <a:gd name="T2" fmla="*/ 184 w 251"/>
              <a:gd name="T3" fmla="*/ 205 h 205"/>
              <a:gd name="T4" fmla="*/ 251 w 251"/>
              <a:gd name="T5" fmla="*/ 176 h 205"/>
              <a:gd name="T6" fmla="*/ 241 w 251"/>
              <a:gd name="T7" fmla="*/ 175 h 205"/>
              <a:gd name="T8" fmla="*/ 222 w 251"/>
              <a:gd name="T9" fmla="*/ 2 h 205"/>
              <a:gd name="T10" fmla="*/ 0 w 251"/>
              <a:gd name="T11" fmla="*/ 0 h 205"/>
              <a:gd name="T12" fmla="*/ 0 w 251"/>
              <a:gd name="T13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205">
                <a:moveTo>
                  <a:pt x="0" y="205"/>
                </a:moveTo>
                <a:lnTo>
                  <a:pt x="184" y="205"/>
                </a:lnTo>
                <a:lnTo>
                  <a:pt x="251" y="176"/>
                </a:lnTo>
                <a:lnTo>
                  <a:pt x="241" y="175"/>
                </a:lnTo>
                <a:lnTo>
                  <a:pt x="222" y="2"/>
                </a:lnTo>
                <a:lnTo>
                  <a:pt x="0" y="0"/>
                </a:lnTo>
                <a:lnTo>
                  <a:pt x="0" y="205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8" name="Freeform 10"/>
          <p:cNvSpPr>
            <a:spLocks/>
          </p:cNvSpPr>
          <p:nvPr/>
        </p:nvSpPr>
        <p:spPr bwMode="auto">
          <a:xfrm>
            <a:off x="5272469" y="1729116"/>
            <a:ext cx="926075" cy="644669"/>
          </a:xfrm>
          <a:custGeom>
            <a:avLst/>
            <a:gdLst>
              <a:gd name="T0" fmla="*/ 0 w 257"/>
              <a:gd name="T1" fmla="*/ 4 h 196"/>
              <a:gd name="T2" fmla="*/ 19 w 257"/>
              <a:gd name="T3" fmla="*/ 177 h 196"/>
              <a:gd name="T4" fmla="*/ 29 w 257"/>
              <a:gd name="T5" fmla="*/ 178 h 196"/>
              <a:gd name="T6" fmla="*/ 37 w 257"/>
              <a:gd name="T7" fmla="*/ 180 h 196"/>
              <a:gd name="T8" fmla="*/ 211 w 257"/>
              <a:gd name="T9" fmla="*/ 196 h 196"/>
              <a:gd name="T10" fmla="*/ 217 w 257"/>
              <a:gd name="T11" fmla="*/ 196 h 196"/>
              <a:gd name="T12" fmla="*/ 229 w 257"/>
              <a:gd name="T13" fmla="*/ 150 h 196"/>
              <a:gd name="T14" fmla="*/ 257 w 257"/>
              <a:gd name="T15" fmla="*/ 152 h 196"/>
              <a:gd name="T16" fmla="*/ 240 w 257"/>
              <a:gd name="T17" fmla="*/ 0 h 196"/>
              <a:gd name="T18" fmla="*/ 0 w 257"/>
              <a:gd name="T19" fmla="*/ 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" h="196">
                <a:moveTo>
                  <a:pt x="0" y="4"/>
                </a:moveTo>
                <a:lnTo>
                  <a:pt x="19" y="177"/>
                </a:lnTo>
                <a:lnTo>
                  <a:pt x="29" y="178"/>
                </a:lnTo>
                <a:lnTo>
                  <a:pt x="37" y="180"/>
                </a:lnTo>
                <a:lnTo>
                  <a:pt x="211" y="196"/>
                </a:lnTo>
                <a:lnTo>
                  <a:pt x="217" y="196"/>
                </a:lnTo>
                <a:lnTo>
                  <a:pt x="229" y="150"/>
                </a:lnTo>
                <a:lnTo>
                  <a:pt x="257" y="152"/>
                </a:lnTo>
                <a:lnTo>
                  <a:pt x="240" y="0"/>
                </a:lnTo>
                <a:lnTo>
                  <a:pt x="0" y="4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9" name="Freeform 11"/>
          <p:cNvSpPr>
            <a:spLocks/>
          </p:cNvSpPr>
          <p:nvPr/>
        </p:nvSpPr>
        <p:spPr bwMode="auto">
          <a:xfrm>
            <a:off x="6137748" y="1716954"/>
            <a:ext cx="822864" cy="514924"/>
          </a:xfrm>
          <a:custGeom>
            <a:avLst/>
            <a:gdLst>
              <a:gd name="T0" fmla="*/ 0 w 229"/>
              <a:gd name="T1" fmla="*/ 4 h 157"/>
              <a:gd name="T2" fmla="*/ 17 w 229"/>
              <a:gd name="T3" fmla="*/ 156 h 157"/>
              <a:gd name="T4" fmla="*/ 19 w 229"/>
              <a:gd name="T5" fmla="*/ 157 h 157"/>
              <a:gd name="T6" fmla="*/ 148 w 229"/>
              <a:gd name="T7" fmla="*/ 156 h 157"/>
              <a:gd name="T8" fmla="*/ 229 w 229"/>
              <a:gd name="T9" fmla="*/ 154 h 157"/>
              <a:gd name="T10" fmla="*/ 219 w 229"/>
              <a:gd name="T11" fmla="*/ 0 h 157"/>
              <a:gd name="T12" fmla="*/ 0 w 229"/>
              <a:gd name="T13" fmla="*/ 4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9" h="157">
                <a:moveTo>
                  <a:pt x="0" y="4"/>
                </a:moveTo>
                <a:lnTo>
                  <a:pt x="17" y="156"/>
                </a:lnTo>
                <a:lnTo>
                  <a:pt x="19" y="157"/>
                </a:lnTo>
                <a:lnTo>
                  <a:pt x="148" y="156"/>
                </a:lnTo>
                <a:lnTo>
                  <a:pt x="229" y="154"/>
                </a:lnTo>
                <a:lnTo>
                  <a:pt x="219" y="0"/>
                </a:lnTo>
                <a:lnTo>
                  <a:pt x="0" y="4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0" name="Freeform 12"/>
          <p:cNvSpPr>
            <a:spLocks/>
          </p:cNvSpPr>
          <p:nvPr/>
        </p:nvSpPr>
        <p:spPr bwMode="auto">
          <a:xfrm>
            <a:off x="6926680" y="1704790"/>
            <a:ext cx="524540" cy="1101479"/>
          </a:xfrm>
          <a:custGeom>
            <a:avLst/>
            <a:gdLst>
              <a:gd name="T0" fmla="*/ 0 w 146"/>
              <a:gd name="T1" fmla="*/ 4 h 336"/>
              <a:gd name="T2" fmla="*/ 10 w 146"/>
              <a:gd name="T3" fmla="*/ 158 h 336"/>
              <a:gd name="T4" fmla="*/ 25 w 146"/>
              <a:gd name="T5" fmla="*/ 336 h 336"/>
              <a:gd name="T6" fmla="*/ 48 w 146"/>
              <a:gd name="T7" fmla="*/ 334 h 336"/>
              <a:gd name="T8" fmla="*/ 61 w 146"/>
              <a:gd name="T9" fmla="*/ 300 h 336"/>
              <a:gd name="T10" fmla="*/ 54 w 146"/>
              <a:gd name="T11" fmla="*/ 288 h 336"/>
              <a:gd name="T12" fmla="*/ 54 w 146"/>
              <a:gd name="T13" fmla="*/ 275 h 336"/>
              <a:gd name="T14" fmla="*/ 65 w 146"/>
              <a:gd name="T15" fmla="*/ 271 h 336"/>
              <a:gd name="T16" fmla="*/ 77 w 146"/>
              <a:gd name="T17" fmla="*/ 271 h 336"/>
              <a:gd name="T18" fmla="*/ 86 w 146"/>
              <a:gd name="T19" fmla="*/ 248 h 336"/>
              <a:gd name="T20" fmla="*/ 105 w 146"/>
              <a:gd name="T21" fmla="*/ 236 h 336"/>
              <a:gd name="T22" fmla="*/ 115 w 146"/>
              <a:gd name="T23" fmla="*/ 219 h 336"/>
              <a:gd name="T24" fmla="*/ 144 w 146"/>
              <a:gd name="T25" fmla="*/ 167 h 336"/>
              <a:gd name="T26" fmla="*/ 146 w 146"/>
              <a:gd name="T27" fmla="*/ 121 h 336"/>
              <a:gd name="T28" fmla="*/ 140 w 146"/>
              <a:gd name="T29" fmla="*/ 102 h 336"/>
              <a:gd name="T30" fmla="*/ 129 w 146"/>
              <a:gd name="T31" fmla="*/ 102 h 336"/>
              <a:gd name="T32" fmla="*/ 123 w 146"/>
              <a:gd name="T33" fmla="*/ 92 h 336"/>
              <a:gd name="T34" fmla="*/ 125 w 146"/>
              <a:gd name="T35" fmla="*/ 87 h 336"/>
              <a:gd name="T36" fmla="*/ 130 w 146"/>
              <a:gd name="T37" fmla="*/ 83 h 336"/>
              <a:gd name="T38" fmla="*/ 125 w 146"/>
              <a:gd name="T39" fmla="*/ 73 h 336"/>
              <a:gd name="T40" fmla="*/ 117 w 146"/>
              <a:gd name="T41" fmla="*/ 67 h 336"/>
              <a:gd name="T42" fmla="*/ 105 w 146"/>
              <a:gd name="T43" fmla="*/ 62 h 336"/>
              <a:gd name="T44" fmla="*/ 102 w 146"/>
              <a:gd name="T45" fmla="*/ 56 h 336"/>
              <a:gd name="T46" fmla="*/ 96 w 146"/>
              <a:gd name="T47" fmla="*/ 54 h 336"/>
              <a:gd name="T48" fmla="*/ 94 w 146"/>
              <a:gd name="T49" fmla="*/ 58 h 336"/>
              <a:gd name="T50" fmla="*/ 75 w 146"/>
              <a:gd name="T51" fmla="*/ 58 h 336"/>
              <a:gd name="T52" fmla="*/ 67 w 146"/>
              <a:gd name="T53" fmla="*/ 35 h 336"/>
              <a:gd name="T54" fmla="*/ 59 w 146"/>
              <a:gd name="T55" fmla="*/ 14 h 336"/>
              <a:gd name="T56" fmla="*/ 54 w 146"/>
              <a:gd name="T57" fmla="*/ 16 h 336"/>
              <a:gd name="T58" fmla="*/ 40 w 146"/>
              <a:gd name="T59" fmla="*/ 0 h 336"/>
              <a:gd name="T60" fmla="*/ 38 w 146"/>
              <a:gd name="T61" fmla="*/ 4 h 336"/>
              <a:gd name="T62" fmla="*/ 0 w 146"/>
              <a:gd name="T63" fmla="*/ 4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336">
                <a:moveTo>
                  <a:pt x="0" y="4"/>
                </a:moveTo>
                <a:lnTo>
                  <a:pt x="10" y="158"/>
                </a:lnTo>
                <a:lnTo>
                  <a:pt x="25" y="336"/>
                </a:lnTo>
                <a:lnTo>
                  <a:pt x="48" y="334"/>
                </a:lnTo>
                <a:lnTo>
                  <a:pt x="61" y="300"/>
                </a:lnTo>
                <a:lnTo>
                  <a:pt x="54" y="288"/>
                </a:lnTo>
                <a:lnTo>
                  <a:pt x="54" y="275"/>
                </a:lnTo>
                <a:lnTo>
                  <a:pt x="65" y="271"/>
                </a:lnTo>
                <a:lnTo>
                  <a:pt x="77" y="271"/>
                </a:lnTo>
                <a:lnTo>
                  <a:pt x="86" y="248"/>
                </a:lnTo>
                <a:lnTo>
                  <a:pt x="105" y="236"/>
                </a:lnTo>
                <a:lnTo>
                  <a:pt x="115" y="219"/>
                </a:lnTo>
                <a:lnTo>
                  <a:pt x="144" y="167"/>
                </a:lnTo>
                <a:lnTo>
                  <a:pt x="146" y="121"/>
                </a:lnTo>
                <a:lnTo>
                  <a:pt x="140" y="102"/>
                </a:lnTo>
                <a:lnTo>
                  <a:pt x="129" y="102"/>
                </a:lnTo>
                <a:lnTo>
                  <a:pt x="123" y="92"/>
                </a:lnTo>
                <a:lnTo>
                  <a:pt x="125" y="87"/>
                </a:lnTo>
                <a:lnTo>
                  <a:pt x="130" y="83"/>
                </a:lnTo>
                <a:lnTo>
                  <a:pt x="125" y="73"/>
                </a:lnTo>
                <a:lnTo>
                  <a:pt x="117" y="67"/>
                </a:lnTo>
                <a:lnTo>
                  <a:pt x="105" y="62"/>
                </a:lnTo>
                <a:lnTo>
                  <a:pt x="102" y="56"/>
                </a:lnTo>
                <a:lnTo>
                  <a:pt x="96" y="54"/>
                </a:lnTo>
                <a:lnTo>
                  <a:pt x="94" y="58"/>
                </a:lnTo>
                <a:lnTo>
                  <a:pt x="75" y="58"/>
                </a:lnTo>
                <a:lnTo>
                  <a:pt x="67" y="35"/>
                </a:lnTo>
                <a:lnTo>
                  <a:pt x="59" y="14"/>
                </a:lnTo>
                <a:lnTo>
                  <a:pt x="54" y="16"/>
                </a:lnTo>
                <a:lnTo>
                  <a:pt x="40" y="0"/>
                </a:lnTo>
                <a:lnTo>
                  <a:pt x="38" y="4"/>
                </a:lnTo>
                <a:lnTo>
                  <a:pt x="0" y="4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1" name="Freeform 13"/>
          <p:cNvSpPr>
            <a:spLocks/>
          </p:cNvSpPr>
          <p:nvPr/>
        </p:nvSpPr>
        <p:spPr bwMode="auto">
          <a:xfrm>
            <a:off x="1050696" y="2408925"/>
            <a:ext cx="624924" cy="601421"/>
          </a:xfrm>
          <a:custGeom>
            <a:avLst/>
            <a:gdLst>
              <a:gd name="T0" fmla="*/ 4 w 173"/>
              <a:gd name="T1" fmla="*/ 0 h 183"/>
              <a:gd name="T2" fmla="*/ 0 w 173"/>
              <a:gd name="T3" fmla="*/ 158 h 183"/>
              <a:gd name="T4" fmla="*/ 116 w 173"/>
              <a:gd name="T5" fmla="*/ 162 h 183"/>
              <a:gd name="T6" fmla="*/ 139 w 173"/>
              <a:gd name="T7" fmla="*/ 183 h 183"/>
              <a:gd name="T8" fmla="*/ 171 w 173"/>
              <a:gd name="T9" fmla="*/ 142 h 183"/>
              <a:gd name="T10" fmla="*/ 173 w 173"/>
              <a:gd name="T11" fmla="*/ 0 h 183"/>
              <a:gd name="T12" fmla="*/ 169 w 173"/>
              <a:gd name="T13" fmla="*/ 2 h 183"/>
              <a:gd name="T14" fmla="*/ 4 w 173"/>
              <a:gd name="T15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" h="183">
                <a:moveTo>
                  <a:pt x="4" y="0"/>
                </a:moveTo>
                <a:lnTo>
                  <a:pt x="0" y="158"/>
                </a:lnTo>
                <a:lnTo>
                  <a:pt x="116" y="162"/>
                </a:lnTo>
                <a:lnTo>
                  <a:pt x="139" y="183"/>
                </a:lnTo>
                <a:lnTo>
                  <a:pt x="171" y="142"/>
                </a:lnTo>
                <a:lnTo>
                  <a:pt x="173" y="0"/>
                </a:lnTo>
                <a:lnTo>
                  <a:pt x="169" y="2"/>
                </a:lnTo>
                <a:lnTo>
                  <a:pt x="4" y="0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2" name="Freeform 14"/>
          <p:cNvSpPr>
            <a:spLocks/>
          </p:cNvSpPr>
          <p:nvPr/>
        </p:nvSpPr>
        <p:spPr bwMode="auto">
          <a:xfrm>
            <a:off x="1667137" y="2250799"/>
            <a:ext cx="609372" cy="624396"/>
          </a:xfrm>
          <a:custGeom>
            <a:avLst/>
            <a:gdLst>
              <a:gd name="T0" fmla="*/ 2 w 169"/>
              <a:gd name="T1" fmla="*/ 48 h 190"/>
              <a:gd name="T2" fmla="*/ 0 w 169"/>
              <a:gd name="T3" fmla="*/ 190 h 190"/>
              <a:gd name="T4" fmla="*/ 100 w 169"/>
              <a:gd name="T5" fmla="*/ 190 h 190"/>
              <a:gd name="T6" fmla="*/ 108 w 169"/>
              <a:gd name="T7" fmla="*/ 179 h 190"/>
              <a:gd name="T8" fmla="*/ 112 w 169"/>
              <a:gd name="T9" fmla="*/ 167 h 190"/>
              <a:gd name="T10" fmla="*/ 110 w 169"/>
              <a:gd name="T11" fmla="*/ 154 h 190"/>
              <a:gd name="T12" fmla="*/ 121 w 169"/>
              <a:gd name="T13" fmla="*/ 154 h 190"/>
              <a:gd name="T14" fmla="*/ 121 w 169"/>
              <a:gd name="T15" fmla="*/ 148 h 190"/>
              <a:gd name="T16" fmla="*/ 129 w 169"/>
              <a:gd name="T17" fmla="*/ 148 h 190"/>
              <a:gd name="T18" fmla="*/ 131 w 169"/>
              <a:gd name="T19" fmla="*/ 137 h 190"/>
              <a:gd name="T20" fmla="*/ 131 w 169"/>
              <a:gd name="T21" fmla="*/ 127 h 190"/>
              <a:gd name="T22" fmla="*/ 148 w 169"/>
              <a:gd name="T23" fmla="*/ 127 h 190"/>
              <a:gd name="T24" fmla="*/ 148 w 169"/>
              <a:gd name="T25" fmla="*/ 121 h 190"/>
              <a:gd name="T26" fmla="*/ 161 w 169"/>
              <a:gd name="T27" fmla="*/ 125 h 190"/>
              <a:gd name="T28" fmla="*/ 169 w 169"/>
              <a:gd name="T29" fmla="*/ 123 h 190"/>
              <a:gd name="T30" fmla="*/ 169 w 169"/>
              <a:gd name="T31" fmla="*/ 77 h 190"/>
              <a:gd name="T32" fmla="*/ 159 w 169"/>
              <a:gd name="T33" fmla="*/ 77 h 190"/>
              <a:gd name="T34" fmla="*/ 159 w 169"/>
              <a:gd name="T35" fmla="*/ 4 h 190"/>
              <a:gd name="T36" fmla="*/ 129 w 169"/>
              <a:gd name="T37" fmla="*/ 2 h 190"/>
              <a:gd name="T38" fmla="*/ 64 w 169"/>
              <a:gd name="T39" fmla="*/ 0 h 190"/>
              <a:gd name="T40" fmla="*/ 2 w 169"/>
              <a:gd name="T41" fmla="*/ 4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9" h="190">
                <a:moveTo>
                  <a:pt x="2" y="48"/>
                </a:moveTo>
                <a:lnTo>
                  <a:pt x="0" y="190"/>
                </a:lnTo>
                <a:lnTo>
                  <a:pt x="100" y="190"/>
                </a:lnTo>
                <a:lnTo>
                  <a:pt x="108" y="179"/>
                </a:lnTo>
                <a:lnTo>
                  <a:pt x="112" y="167"/>
                </a:lnTo>
                <a:lnTo>
                  <a:pt x="110" y="154"/>
                </a:lnTo>
                <a:lnTo>
                  <a:pt x="121" y="154"/>
                </a:lnTo>
                <a:lnTo>
                  <a:pt x="121" y="148"/>
                </a:lnTo>
                <a:lnTo>
                  <a:pt x="129" y="148"/>
                </a:lnTo>
                <a:lnTo>
                  <a:pt x="131" y="137"/>
                </a:lnTo>
                <a:lnTo>
                  <a:pt x="131" y="127"/>
                </a:lnTo>
                <a:lnTo>
                  <a:pt x="148" y="127"/>
                </a:lnTo>
                <a:lnTo>
                  <a:pt x="148" y="121"/>
                </a:lnTo>
                <a:lnTo>
                  <a:pt x="161" y="125"/>
                </a:lnTo>
                <a:lnTo>
                  <a:pt x="169" y="123"/>
                </a:lnTo>
                <a:lnTo>
                  <a:pt x="169" y="77"/>
                </a:lnTo>
                <a:lnTo>
                  <a:pt x="159" y="77"/>
                </a:lnTo>
                <a:lnTo>
                  <a:pt x="159" y="4"/>
                </a:lnTo>
                <a:lnTo>
                  <a:pt x="129" y="2"/>
                </a:lnTo>
                <a:lnTo>
                  <a:pt x="64" y="0"/>
                </a:lnTo>
                <a:lnTo>
                  <a:pt x="2" y="48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3" name="Freeform 15"/>
          <p:cNvSpPr>
            <a:spLocks/>
          </p:cNvSpPr>
          <p:nvPr/>
        </p:nvSpPr>
        <p:spPr bwMode="auto">
          <a:xfrm>
            <a:off x="2241162" y="2264314"/>
            <a:ext cx="651787" cy="424373"/>
          </a:xfrm>
          <a:custGeom>
            <a:avLst/>
            <a:gdLst>
              <a:gd name="T0" fmla="*/ 181 w 181"/>
              <a:gd name="T1" fmla="*/ 2 h 129"/>
              <a:gd name="T2" fmla="*/ 0 w 181"/>
              <a:gd name="T3" fmla="*/ 0 h 129"/>
              <a:gd name="T4" fmla="*/ 0 w 181"/>
              <a:gd name="T5" fmla="*/ 73 h 129"/>
              <a:gd name="T6" fmla="*/ 10 w 181"/>
              <a:gd name="T7" fmla="*/ 73 h 129"/>
              <a:gd name="T8" fmla="*/ 10 w 181"/>
              <a:gd name="T9" fmla="*/ 96 h 129"/>
              <a:gd name="T10" fmla="*/ 35 w 181"/>
              <a:gd name="T11" fmla="*/ 96 h 129"/>
              <a:gd name="T12" fmla="*/ 35 w 181"/>
              <a:gd name="T13" fmla="*/ 77 h 129"/>
              <a:gd name="T14" fmla="*/ 96 w 181"/>
              <a:gd name="T15" fmla="*/ 79 h 129"/>
              <a:gd name="T16" fmla="*/ 96 w 181"/>
              <a:gd name="T17" fmla="*/ 129 h 129"/>
              <a:gd name="T18" fmla="*/ 106 w 181"/>
              <a:gd name="T19" fmla="*/ 125 h 129"/>
              <a:gd name="T20" fmla="*/ 116 w 181"/>
              <a:gd name="T21" fmla="*/ 121 h 129"/>
              <a:gd name="T22" fmla="*/ 127 w 181"/>
              <a:gd name="T23" fmla="*/ 123 h 129"/>
              <a:gd name="T24" fmla="*/ 139 w 181"/>
              <a:gd name="T25" fmla="*/ 119 h 129"/>
              <a:gd name="T26" fmla="*/ 139 w 181"/>
              <a:gd name="T27" fmla="*/ 85 h 129"/>
              <a:gd name="T28" fmla="*/ 146 w 181"/>
              <a:gd name="T29" fmla="*/ 85 h 129"/>
              <a:gd name="T30" fmla="*/ 150 w 181"/>
              <a:gd name="T31" fmla="*/ 75 h 129"/>
              <a:gd name="T32" fmla="*/ 175 w 181"/>
              <a:gd name="T33" fmla="*/ 75 h 129"/>
              <a:gd name="T34" fmla="*/ 177 w 181"/>
              <a:gd name="T35" fmla="*/ 83 h 129"/>
              <a:gd name="T36" fmla="*/ 181 w 181"/>
              <a:gd name="T37" fmla="*/ 83 h 129"/>
              <a:gd name="T38" fmla="*/ 181 w 181"/>
              <a:gd name="T39" fmla="*/ 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1" h="129">
                <a:moveTo>
                  <a:pt x="181" y="2"/>
                </a:moveTo>
                <a:lnTo>
                  <a:pt x="0" y="0"/>
                </a:lnTo>
                <a:lnTo>
                  <a:pt x="0" y="73"/>
                </a:lnTo>
                <a:lnTo>
                  <a:pt x="10" y="73"/>
                </a:lnTo>
                <a:lnTo>
                  <a:pt x="10" y="96"/>
                </a:lnTo>
                <a:lnTo>
                  <a:pt x="35" y="96"/>
                </a:lnTo>
                <a:lnTo>
                  <a:pt x="35" y="77"/>
                </a:lnTo>
                <a:lnTo>
                  <a:pt x="96" y="79"/>
                </a:lnTo>
                <a:lnTo>
                  <a:pt x="96" y="129"/>
                </a:lnTo>
                <a:lnTo>
                  <a:pt x="106" y="125"/>
                </a:lnTo>
                <a:lnTo>
                  <a:pt x="116" y="121"/>
                </a:lnTo>
                <a:lnTo>
                  <a:pt x="127" y="123"/>
                </a:lnTo>
                <a:lnTo>
                  <a:pt x="139" y="119"/>
                </a:lnTo>
                <a:lnTo>
                  <a:pt x="139" y="85"/>
                </a:lnTo>
                <a:lnTo>
                  <a:pt x="146" y="85"/>
                </a:lnTo>
                <a:lnTo>
                  <a:pt x="150" y="75"/>
                </a:lnTo>
                <a:lnTo>
                  <a:pt x="175" y="75"/>
                </a:lnTo>
                <a:lnTo>
                  <a:pt x="177" y="83"/>
                </a:lnTo>
                <a:lnTo>
                  <a:pt x="181" y="83"/>
                </a:lnTo>
                <a:lnTo>
                  <a:pt x="181" y="2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4" name="Freeform 16"/>
          <p:cNvSpPr>
            <a:spLocks/>
          </p:cNvSpPr>
          <p:nvPr/>
        </p:nvSpPr>
        <p:spPr bwMode="auto">
          <a:xfrm>
            <a:off x="2741667" y="2264314"/>
            <a:ext cx="995354" cy="604125"/>
          </a:xfrm>
          <a:custGeom>
            <a:avLst/>
            <a:gdLst>
              <a:gd name="T0" fmla="*/ 42 w 276"/>
              <a:gd name="T1" fmla="*/ 2 h 184"/>
              <a:gd name="T2" fmla="*/ 42 w 276"/>
              <a:gd name="T3" fmla="*/ 83 h 184"/>
              <a:gd name="T4" fmla="*/ 38 w 276"/>
              <a:gd name="T5" fmla="*/ 83 h 184"/>
              <a:gd name="T6" fmla="*/ 36 w 276"/>
              <a:gd name="T7" fmla="*/ 75 h 184"/>
              <a:gd name="T8" fmla="*/ 11 w 276"/>
              <a:gd name="T9" fmla="*/ 75 h 184"/>
              <a:gd name="T10" fmla="*/ 7 w 276"/>
              <a:gd name="T11" fmla="*/ 85 h 184"/>
              <a:gd name="T12" fmla="*/ 0 w 276"/>
              <a:gd name="T13" fmla="*/ 85 h 184"/>
              <a:gd name="T14" fmla="*/ 0 w 276"/>
              <a:gd name="T15" fmla="*/ 119 h 184"/>
              <a:gd name="T16" fmla="*/ 9 w 276"/>
              <a:gd name="T17" fmla="*/ 117 h 184"/>
              <a:gd name="T18" fmla="*/ 28 w 276"/>
              <a:gd name="T19" fmla="*/ 117 h 184"/>
              <a:gd name="T20" fmla="*/ 48 w 276"/>
              <a:gd name="T21" fmla="*/ 110 h 184"/>
              <a:gd name="T22" fmla="*/ 113 w 276"/>
              <a:gd name="T23" fmla="*/ 159 h 184"/>
              <a:gd name="T24" fmla="*/ 109 w 276"/>
              <a:gd name="T25" fmla="*/ 173 h 184"/>
              <a:gd name="T26" fmla="*/ 124 w 276"/>
              <a:gd name="T27" fmla="*/ 173 h 184"/>
              <a:gd name="T28" fmla="*/ 124 w 276"/>
              <a:gd name="T29" fmla="*/ 184 h 184"/>
              <a:gd name="T30" fmla="*/ 136 w 276"/>
              <a:gd name="T31" fmla="*/ 181 h 184"/>
              <a:gd name="T32" fmla="*/ 146 w 276"/>
              <a:gd name="T33" fmla="*/ 173 h 184"/>
              <a:gd name="T34" fmla="*/ 144 w 276"/>
              <a:gd name="T35" fmla="*/ 163 h 184"/>
              <a:gd name="T36" fmla="*/ 276 w 276"/>
              <a:gd name="T37" fmla="*/ 175 h 184"/>
              <a:gd name="T38" fmla="*/ 276 w 276"/>
              <a:gd name="T39" fmla="*/ 131 h 184"/>
              <a:gd name="T40" fmla="*/ 270 w 276"/>
              <a:gd name="T41" fmla="*/ 129 h 184"/>
              <a:gd name="T42" fmla="*/ 268 w 276"/>
              <a:gd name="T43" fmla="*/ 96 h 184"/>
              <a:gd name="T44" fmla="*/ 215 w 276"/>
              <a:gd name="T45" fmla="*/ 94 h 184"/>
              <a:gd name="T46" fmla="*/ 215 w 276"/>
              <a:gd name="T47" fmla="*/ 14 h 184"/>
              <a:gd name="T48" fmla="*/ 194 w 276"/>
              <a:gd name="T49" fmla="*/ 14 h 184"/>
              <a:gd name="T50" fmla="*/ 194 w 276"/>
              <a:gd name="T51" fmla="*/ 0 h 184"/>
              <a:gd name="T52" fmla="*/ 65 w 276"/>
              <a:gd name="T53" fmla="*/ 0 h 184"/>
              <a:gd name="T54" fmla="*/ 42 w 276"/>
              <a:gd name="T55" fmla="*/ 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6" h="184">
                <a:moveTo>
                  <a:pt x="42" y="2"/>
                </a:moveTo>
                <a:lnTo>
                  <a:pt x="42" y="83"/>
                </a:lnTo>
                <a:lnTo>
                  <a:pt x="38" y="83"/>
                </a:lnTo>
                <a:lnTo>
                  <a:pt x="36" y="75"/>
                </a:lnTo>
                <a:lnTo>
                  <a:pt x="11" y="75"/>
                </a:lnTo>
                <a:lnTo>
                  <a:pt x="7" y="85"/>
                </a:lnTo>
                <a:lnTo>
                  <a:pt x="0" y="85"/>
                </a:lnTo>
                <a:lnTo>
                  <a:pt x="0" y="119"/>
                </a:lnTo>
                <a:lnTo>
                  <a:pt x="9" y="117"/>
                </a:lnTo>
                <a:lnTo>
                  <a:pt x="28" y="117"/>
                </a:lnTo>
                <a:lnTo>
                  <a:pt x="48" y="110"/>
                </a:lnTo>
                <a:lnTo>
                  <a:pt x="113" y="159"/>
                </a:lnTo>
                <a:lnTo>
                  <a:pt x="109" y="173"/>
                </a:lnTo>
                <a:lnTo>
                  <a:pt x="124" y="173"/>
                </a:lnTo>
                <a:lnTo>
                  <a:pt x="124" y="184"/>
                </a:lnTo>
                <a:lnTo>
                  <a:pt x="136" y="181"/>
                </a:lnTo>
                <a:lnTo>
                  <a:pt x="146" y="173"/>
                </a:lnTo>
                <a:lnTo>
                  <a:pt x="144" y="163"/>
                </a:lnTo>
                <a:lnTo>
                  <a:pt x="276" y="175"/>
                </a:lnTo>
                <a:lnTo>
                  <a:pt x="276" y="131"/>
                </a:lnTo>
                <a:lnTo>
                  <a:pt x="270" y="129"/>
                </a:lnTo>
                <a:lnTo>
                  <a:pt x="268" y="96"/>
                </a:lnTo>
                <a:lnTo>
                  <a:pt x="215" y="94"/>
                </a:lnTo>
                <a:lnTo>
                  <a:pt x="215" y="14"/>
                </a:lnTo>
                <a:lnTo>
                  <a:pt x="194" y="14"/>
                </a:lnTo>
                <a:lnTo>
                  <a:pt x="194" y="0"/>
                </a:lnTo>
                <a:lnTo>
                  <a:pt x="65" y="0"/>
                </a:lnTo>
                <a:lnTo>
                  <a:pt x="42" y="2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5" name="Freeform 17"/>
          <p:cNvSpPr>
            <a:spLocks/>
          </p:cNvSpPr>
          <p:nvPr/>
        </p:nvSpPr>
        <p:spPr bwMode="auto">
          <a:xfrm>
            <a:off x="3516460" y="2289994"/>
            <a:ext cx="517471" cy="562227"/>
          </a:xfrm>
          <a:custGeom>
            <a:avLst/>
            <a:gdLst>
              <a:gd name="T0" fmla="*/ 0 w 144"/>
              <a:gd name="T1" fmla="*/ 6 h 171"/>
              <a:gd name="T2" fmla="*/ 0 w 144"/>
              <a:gd name="T3" fmla="*/ 86 h 171"/>
              <a:gd name="T4" fmla="*/ 53 w 144"/>
              <a:gd name="T5" fmla="*/ 88 h 171"/>
              <a:gd name="T6" fmla="*/ 55 w 144"/>
              <a:gd name="T7" fmla="*/ 121 h 171"/>
              <a:gd name="T8" fmla="*/ 61 w 144"/>
              <a:gd name="T9" fmla="*/ 123 h 171"/>
              <a:gd name="T10" fmla="*/ 61 w 144"/>
              <a:gd name="T11" fmla="*/ 167 h 171"/>
              <a:gd name="T12" fmla="*/ 107 w 144"/>
              <a:gd name="T13" fmla="*/ 171 h 171"/>
              <a:gd name="T14" fmla="*/ 144 w 144"/>
              <a:gd name="T15" fmla="*/ 98 h 171"/>
              <a:gd name="T16" fmla="*/ 144 w 144"/>
              <a:gd name="T17" fmla="*/ 59 h 171"/>
              <a:gd name="T18" fmla="*/ 124 w 144"/>
              <a:gd name="T19" fmla="*/ 59 h 171"/>
              <a:gd name="T20" fmla="*/ 69 w 144"/>
              <a:gd name="T21" fmla="*/ 0 h 171"/>
              <a:gd name="T22" fmla="*/ 0 w 144"/>
              <a:gd name="T23" fmla="*/ 0 h 171"/>
              <a:gd name="T24" fmla="*/ 0 w 144"/>
              <a:gd name="T25" fmla="*/ 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171">
                <a:moveTo>
                  <a:pt x="0" y="6"/>
                </a:moveTo>
                <a:lnTo>
                  <a:pt x="0" y="86"/>
                </a:lnTo>
                <a:lnTo>
                  <a:pt x="53" y="88"/>
                </a:lnTo>
                <a:lnTo>
                  <a:pt x="55" y="121"/>
                </a:lnTo>
                <a:lnTo>
                  <a:pt x="61" y="123"/>
                </a:lnTo>
                <a:lnTo>
                  <a:pt x="61" y="167"/>
                </a:lnTo>
                <a:lnTo>
                  <a:pt x="107" y="171"/>
                </a:lnTo>
                <a:lnTo>
                  <a:pt x="144" y="98"/>
                </a:lnTo>
                <a:lnTo>
                  <a:pt x="144" y="59"/>
                </a:lnTo>
                <a:lnTo>
                  <a:pt x="124" y="59"/>
                </a:lnTo>
                <a:lnTo>
                  <a:pt x="69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6" name="Freeform 18"/>
          <p:cNvSpPr>
            <a:spLocks/>
          </p:cNvSpPr>
          <p:nvPr/>
        </p:nvSpPr>
        <p:spPr bwMode="auto">
          <a:xfrm>
            <a:off x="3902442" y="2484611"/>
            <a:ext cx="1136740" cy="750086"/>
          </a:xfrm>
          <a:custGeom>
            <a:avLst/>
            <a:gdLst>
              <a:gd name="T0" fmla="*/ 37 w 315"/>
              <a:gd name="T1" fmla="*/ 0 h 229"/>
              <a:gd name="T2" fmla="*/ 37 w 315"/>
              <a:gd name="T3" fmla="*/ 39 h 229"/>
              <a:gd name="T4" fmla="*/ 0 w 315"/>
              <a:gd name="T5" fmla="*/ 112 h 229"/>
              <a:gd name="T6" fmla="*/ 12 w 315"/>
              <a:gd name="T7" fmla="*/ 146 h 229"/>
              <a:gd name="T8" fmla="*/ 44 w 315"/>
              <a:gd name="T9" fmla="*/ 129 h 229"/>
              <a:gd name="T10" fmla="*/ 35 w 315"/>
              <a:gd name="T11" fmla="*/ 119 h 229"/>
              <a:gd name="T12" fmla="*/ 48 w 315"/>
              <a:gd name="T13" fmla="*/ 110 h 229"/>
              <a:gd name="T14" fmla="*/ 65 w 315"/>
              <a:gd name="T15" fmla="*/ 89 h 229"/>
              <a:gd name="T16" fmla="*/ 63 w 315"/>
              <a:gd name="T17" fmla="*/ 129 h 229"/>
              <a:gd name="T18" fmla="*/ 98 w 315"/>
              <a:gd name="T19" fmla="*/ 129 h 229"/>
              <a:gd name="T20" fmla="*/ 100 w 315"/>
              <a:gd name="T21" fmla="*/ 154 h 229"/>
              <a:gd name="T22" fmla="*/ 106 w 315"/>
              <a:gd name="T23" fmla="*/ 142 h 229"/>
              <a:gd name="T24" fmla="*/ 115 w 315"/>
              <a:gd name="T25" fmla="*/ 158 h 229"/>
              <a:gd name="T26" fmla="*/ 135 w 315"/>
              <a:gd name="T27" fmla="*/ 158 h 229"/>
              <a:gd name="T28" fmla="*/ 142 w 315"/>
              <a:gd name="T29" fmla="*/ 160 h 229"/>
              <a:gd name="T30" fmla="*/ 150 w 315"/>
              <a:gd name="T31" fmla="*/ 163 h 229"/>
              <a:gd name="T32" fmla="*/ 158 w 315"/>
              <a:gd name="T33" fmla="*/ 169 h 229"/>
              <a:gd name="T34" fmla="*/ 194 w 315"/>
              <a:gd name="T35" fmla="*/ 229 h 229"/>
              <a:gd name="T36" fmla="*/ 307 w 315"/>
              <a:gd name="T37" fmla="*/ 188 h 229"/>
              <a:gd name="T38" fmla="*/ 315 w 315"/>
              <a:gd name="T39" fmla="*/ 188 h 229"/>
              <a:gd name="T40" fmla="*/ 307 w 315"/>
              <a:gd name="T41" fmla="*/ 179 h 229"/>
              <a:gd name="T42" fmla="*/ 261 w 315"/>
              <a:gd name="T43" fmla="*/ 123 h 229"/>
              <a:gd name="T44" fmla="*/ 259 w 315"/>
              <a:gd name="T45" fmla="*/ 117 h 229"/>
              <a:gd name="T46" fmla="*/ 250 w 315"/>
              <a:gd name="T47" fmla="*/ 114 h 229"/>
              <a:gd name="T48" fmla="*/ 244 w 315"/>
              <a:gd name="T49" fmla="*/ 110 h 229"/>
              <a:gd name="T50" fmla="*/ 240 w 315"/>
              <a:gd name="T51" fmla="*/ 104 h 229"/>
              <a:gd name="T52" fmla="*/ 227 w 315"/>
              <a:gd name="T53" fmla="*/ 104 h 229"/>
              <a:gd name="T54" fmla="*/ 202 w 315"/>
              <a:gd name="T55" fmla="*/ 77 h 229"/>
              <a:gd name="T56" fmla="*/ 200 w 315"/>
              <a:gd name="T57" fmla="*/ 62 h 229"/>
              <a:gd name="T58" fmla="*/ 184 w 315"/>
              <a:gd name="T59" fmla="*/ 56 h 229"/>
              <a:gd name="T60" fmla="*/ 182 w 315"/>
              <a:gd name="T61" fmla="*/ 43 h 229"/>
              <a:gd name="T62" fmla="*/ 179 w 315"/>
              <a:gd name="T63" fmla="*/ 29 h 229"/>
              <a:gd name="T64" fmla="*/ 169 w 315"/>
              <a:gd name="T65" fmla="*/ 29 h 229"/>
              <a:gd name="T66" fmla="*/ 169 w 315"/>
              <a:gd name="T67" fmla="*/ 14 h 229"/>
              <a:gd name="T68" fmla="*/ 158 w 315"/>
              <a:gd name="T69" fmla="*/ 14 h 229"/>
              <a:gd name="T70" fmla="*/ 158 w 315"/>
              <a:gd name="T71" fmla="*/ 0 h 229"/>
              <a:gd name="T72" fmla="*/ 37 w 315"/>
              <a:gd name="T73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5" h="229">
                <a:moveTo>
                  <a:pt x="37" y="0"/>
                </a:moveTo>
                <a:lnTo>
                  <a:pt x="37" y="39"/>
                </a:lnTo>
                <a:lnTo>
                  <a:pt x="0" y="112"/>
                </a:lnTo>
                <a:lnTo>
                  <a:pt x="12" y="146"/>
                </a:lnTo>
                <a:lnTo>
                  <a:pt x="44" y="129"/>
                </a:lnTo>
                <a:lnTo>
                  <a:pt x="35" y="119"/>
                </a:lnTo>
                <a:lnTo>
                  <a:pt x="48" y="110"/>
                </a:lnTo>
                <a:lnTo>
                  <a:pt x="65" y="89"/>
                </a:lnTo>
                <a:lnTo>
                  <a:pt x="63" y="129"/>
                </a:lnTo>
                <a:lnTo>
                  <a:pt x="98" y="129"/>
                </a:lnTo>
                <a:lnTo>
                  <a:pt x="100" y="154"/>
                </a:lnTo>
                <a:lnTo>
                  <a:pt x="106" y="142"/>
                </a:lnTo>
                <a:lnTo>
                  <a:pt x="115" y="158"/>
                </a:lnTo>
                <a:lnTo>
                  <a:pt x="135" y="158"/>
                </a:lnTo>
                <a:lnTo>
                  <a:pt x="142" y="160"/>
                </a:lnTo>
                <a:lnTo>
                  <a:pt x="150" y="163"/>
                </a:lnTo>
                <a:lnTo>
                  <a:pt x="158" y="169"/>
                </a:lnTo>
                <a:lnTo>
                  <a:pt x="194" y="229"/>
                </a:lnTo>
                <a:lnTo>
                  <a:pt x="307" y="188"/>
                </a:lnTo>
                <a:lnTo>
                  <a:pt x="315" y="188"/>
                </a:lnTo>
                <a:lnTo>
                  <a:pt x="307" y="179"/>
                </a:lnTo>
                <a:lnTo>
                  <a:pt x="261" y="123"/>
                </a:lnTo>
                <a:lnTo>
                  <a:pt x="259" y="117"/>
                </a:lnTo>
                <a:lnTo>
                  <a:pt x="250" y="114"/>
                </a:lnTo>
                <a:lnTo>
                  <a:pt x="244" y="110"/>
                </a:lnTo>
                <a:lnTo>
                  <a:pt x="240" y="104"/>
                </a:lnTo>
                <a:lnTo>
                  <a:pt x="227" y="104"/>
                </a:lnTo>
                <a:lnTo>
                  <a:pt x="202" y="77"/>
                </a:lnTo>
                <a:lnTo>
                  <a:pt x="200" y="62"/>
                </a:lnTo>
                <a:lnTo>
                  <a:pt x="184" y="56"/>
                </a:lnTo>
                <a:lnTo>
                  <a:pt x="182" y="43"/>
                </a:lnTo>
                <a:lnTo>
                  <a:pt x="179" y="29"/>
                </a:lnTo>
                <a:lnTo>
                  <a:pt x="169" y="29"/>
                </a:lnTo>
                <a:lnTo>
                  <a:pt x="169" y="14"/>
                </a:lnTo>
                <a:lnTo>
                  <a:pt x="158" y="14"/>
                </a:lnTo>
                <a:lnTo>
                  <a:pt x="158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7" name="Freeform 19"/>
          <p:cNvSpPr>
            <a:spLocks/>
          </p:cNvSpPr>
          <p:nvPr/>
        </p:nvSpPr>
        <p:spPr bwMode="auto">
          <a:xfrm>
            <a:off x="4472226" y="2314320"/>
            <a:ext cx="1377096" cy="758195"/>
          </a:xfrm>
          <a:custGeom>
            <a:avLst/>
            <a:gdLst>
              <a:gd name="T0" fmla="*/ 0 w 382"/>
              <a:gd name="T1" fmla="*/ 52 h 231"/>
              <a:gd name="T2" fmla="*/ 0 w 382"/>
              <a:gd name="T3" fmla="*/ 66 h 231"/>
              <a:gd name="T4" fmla="*/ 11 w 382"/>
              <a:gd name="T5" fmla="*/ 66 h 231"/>
              <a:gd name="T6" fmla="*/ 11 w 382"/>
              <a:gd name="T7" fmla="*/ 81 h 231"/>
              <a:gd name="T8" fmla="*/ 21 w 382"/>
              <a:gd name="T9" fmla="*/ 81 h 231"/>
              <a:gd name="T10" fmla="*/ 24 w 382"/>
              <a:gd name="T11" fmla="*/ 95 h 231"/>
              <a:gd name="T12" fmla="*/ 26 w 382"/>
              <a:gd name="T13" fmla="*/ 108 h 231"/>
              <a:gd name="T14" fmla="*/ 42 w 382"/>
              <a:gd name="T15" fmla="*/ 114 h 231"/>
              <a:gd name="T16" fmla="*/ 44 w 382"/>
              <a:gd name="T17" fmla="*/ 129 h 231"/>
              <a:gd name="T18" fmla="*/ 69 w 382"/>
              <a:gd name="T19" fmla="*/ 156 h 231"/>
              <a:gd name="T20" fmla="*/ 82 w 382"/>
              <a:gd name="T21" fmla="*/ 156 h 231"/>
              <a:gd name="T22" fmla="*/ 86 w 382"/>
              <a:gd name="T23" fmla="*/ 162 h 231"/>
              <a:gd name="T24" fmla="*/ 92 w 382"/>
              <a:gd name="T25" fmla="*/ 166 h 231"/>
              <a:gd name="T26" fmla="*/ 101 w 382"/>
              <a:gd name="T27" fmla="*/ 169 h 231"/>
              <a:gd name="T28" fmla="*/ 103 w 382"/>
              <a:gd name="T29" fmla="*/ 175 h 231"/>
              <a:gd name="T30" fmla="*/ 149 w 382"/>
              <a:gd name="T31" fmla="*/ 231 h 231"/>
              <a:gd name="T32" fmla="*/ 168 w 382"/>
              <a:gd name="T33" fmla="*/ 229 h 231"/>
              <a:gd name="T34" fmla="*/ 168 w 382"/>
              <a:gd name="T35" fmla="*/ 225 h 231"/>
              <a:gd name="T36" fmla="*/ 174 w 382"/>
              <a:gd name="T37" fmla="*/ 223 h 231"/>
              <a:gd name="T38" fmla="*/ 207 w 382"/>
              <a:gd name="T39" fmla="*/ 223 h 231"/>
              <a:gd name="T40" fmla="*/ 218 w 382"/>
              <a:gd name="T41" fmla="*/ 191 h 231"/>
              <a:gd name="T42" fmla="*/ 234 w 382"/>
              <a:gd name="T43" fmla="*/ 194 h 231"/>
              <a:gd name="T44" fmla="*/ 270 w 382"/>
              <a:gd name="T45" fmla="*/ 185 h 231"/>
              <a:gd name="T46" fmla="*/ 280 w 382"/>
              <a:gd name="T47" fmla="*/ 183 h 231"/>
              <a:gd name="T48" fmla="*/ 291 w 382"/>
              <a:gd name="T49" fmla="*/ 185 h 231"/>
              <a:gd name="T50" fmla="*/ 310 w 382"/>
              <a:gd name="T51" fmla="*/ 192 h 231"/>
              <a:gd name="T52" fmla="*/ 320 w 382"/>
              <a:gd name="T53" fmla="*/ 191 h 231"/>
              <a:gd name="T54" fmla="*/ 337 w 382"/>
              <a:gd name="T55" fmla="*/ 189 h 231"/>
              <a:gd name="T56" fmla="*/ 382 w 382"/>
              <a:gd name="T57" fmla="*/ 141 h 231"/>
              <a:gd name="T58" fmla="*/ 322 w 382"/>
              <a:gd name="T59" fmla="*/ 119 h 231"/>
              <a:gd name="T60" fmla="*/ 276 w 382"/>
              <a:gd name="T61" fmla="*/ 75 h 231"/>
              <a:gd name="T62" fmla="*/ 259 w 382"/>
              <a:gd name="T63" fmla="*/ 2 h 231"/>
              <a:gd name="T64" fmla="*/ 251 w 382"/>
              <a:gd name="T65" fmla="*/ 0 h 231"/>
              <a:gd name="T66" fmla="*/ 184 w 382"/>
              <a:gd name="T67" fmla="*/ 29 h 231"/>
              <a:gd name="T68" fmla="*/ 0 w 382"/>
              <a:gd name="T69" fmla="*/ 29 h 231"/>
              <a:gd name="T70" fmla="*/ 0 w 382"/>
              <a:gd name="T71" fmla="*/ 5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2" h="231">
                <a:moveTo>
                  <a:pt x="0" y="52"/>
                </a:moveTo>
                <a:lnTo>
                  <a:pt x="0" y="66"/>
                </a:lnTo>
                <a:lnTo>
                  <a:pt x="11" y="66"/>
                </a:lnTo>
                <a:lnTo>
                  <a:pt x="11" y="81"/>
                </a:lnTo>
                <a:lnTo>
                  <a:pt x="21" y="81"/>
                </a:lnTo>
                <a:lnTo>
                  <a:pt x="24" y="95"/>
                </a:lnTo>
                <a:lnTo>
                  <a:pt x="26" y="108"/>
                </a:lnTo>
                <a:lnTo>
                  <a:pt x="42" y="114"/>
                </a:lnTo>
                <a:lnTo>
                  <a:pt x="44" y="129"/>
                </a:lnTo>
                <a:lnTo>
                  <a:pt x="69" y="156"/>
                </a:lnTo>
                <a:lnTo>
                  <a:pt x="82" y="156"/>
                </a:lnTo>
                <a:lnTo>
                  <a:pt x="86" y="162"/>
                </a:lnTo>
                <a:lnTo>
                  <a:pt x="92" y="166"/>
                </a:lnTo>
                <a:lnTo>
                  <a:pt x="101" y="169"/>
                </a:lnTo>
                <a:lnTo>
                  <a:pt x="103" y="175"/>
                </a:lnTo>
                <a:lnTo>
                  <a:pt x="149" y="231"/>
                </a:lnTo>
                <a:lnTo>
                  <a:pt x="168" y="229"/>
                </a:lnTo>
                <a:lnTo>
                  <a:pt x="168" y="225"/>
                </a:lnTo>
                <a:lnTo>
                  <a:pt x="174" y="223"/>
                </a:lnTo>
                <a:lnTo>
                  <a:pt x="207" y="223"/>
                </a:lnTo>
                <a:lnTo>
                  <a:pt x="218" y="191"/>
                </a:lnTo>
                <a:lnTo>
                  <a:pt x="234" y="194"/>
                </a:lnTo>
                <a:lnTo>
                  <a:pt x="270" y="185"/>
                </a:lnTo>
                <a:lnTo>
                  <a:pt x="280" y="183"/>
                </a:lnTo>
                <a:lnTo>
                  <a:pt x="291" y="185"/>
                </a:lnTo>
                <a:lnTo>
                  <a:pt x="310" y="192"/>
                </a:lnTo>
                <a:lnTo>
                  <a:pt x="320" y="191"/>
                </a:lnTo>
                <a:lnTo>
                  <a:pt x="337" y="189"/>
                </a:lnTo>
                <a:lnTo>
                  <a:pt x="382" y="141"/>
                </a:lnTo>
                <a:lnTo>
                  <a:pt x="322" y="119"/>
                </a:lnTo>
                <a:lnTo>
                  <a:pt x="276" y="75"/>
                </a:lnTo>
                <a:lnTo>
                  <a:pt x="259" y="2"/>
                </a:lnTo>
                <a:lnTo>
                  <a:pt x="251" y="0"/>
                </a:lnTo>
                <a:lnTo>
                  <a:pt x="184" y="29"/>
                </a:lnTo>
                <a:lnTo>
                  <a:pt x="0" y="29"/>
                </a:lnTo>
                <a:lnTo>
                  <a:pt x="0" y="52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8" name="Freeform 20"/>
          <p:cNvSpPr>
            <a:spLocks/>
          </p:cNvSpPr>
          <p:nvPr/>
        </p:nvSpPr>
        <p:spPr bwMode="auto">
          <a:xfrm>
            <a:off x="5405371" y="2321078"/>
            <a:ext cx="641891" cy="455458"/>
          </a:xfrm>
          <a:custGeom>
            <a:avLst/>
            <a:gdLst>
              <a:gd name="T0" fmla="*/ 174 w 178"/>
              <a:gd name="T1" fmla="*/ 16 h 139"/>
              <a:gd name="T2" fmla="*/ 0 w 178"/>
              <a:gd name="T3" fmla="*/ 0 h 139"/>
              <a:gd name="T4" fmla="*/ 17 w 178"/>
              <a:gd name="T5" fmla="*/ 73 h 139"/>
              <a:gd name="T6" fmla="*/ 63 w 178"/>
              <a:gd name="T7" fmla="*/ 117 h 139"/>
              <a:gd name="T8" fmla="*/ 123 w 178"/>
              <a:gd name="T9" fmla="*/ 139 h 139"/>
              <a:gd name="T10" fmla="*/ 134 w 178"/>
              <a:gd name="T11" fmla="*/ 123 h 139"/>
              <a:gd name="T12" fmla="*/ 167 w 178"/>
              <a:gd name="T13" fmla="*/ 121 h 139"/>
              <a:gd name="T14" fmla="*/ 178 w 178"/>
              <a:gd name="T15" fmla="*/ 87 h 139"/>
              <a:gd name="T16" fmla="*/ 174 w 178"/>
              <a:gd name="T17" fmla="*/ 50 h 139"/>
              <a:gd name="T18" fmla="*/ 174 w 178"/>
              <a:gd name="T19" fmla="*/ 1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39">
                <a:moveTo>
                  <a:pt x="174" y="16"/>
                </a:moveTo>
                <a:lnTo>
                  <a:pt x="0" y="0"/>
                </a:lnTo>
                <a:lnTo>
                  <a:pt x="17" y="73"/>
                </a:lnTo>
                <a:lnTo>
                  <a:pt x="63" y="117"/>
                </a:lnTo>
                <a:lnTo>
                  <a:pt x="123" y="139"/>
                </a:lnTo>
                <a:lnTo>
                  <a:pt x="134" y="123"/>
                </a:lnTo>
                <a:lnTo>
                  <a:pt x="167" y="121"/>
                </a:lnTo>
                <a:lnTo>
                  <a:pt x="178" y="87"/>
                </a:lnTo>
                <a:lnTo>
                  <a:pt x="174" y="50"/>
                </a:lnTo>
                <a:lnTo>
                  <a:pt x="174" y="16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9" name="Freeform 21"/>
          <p:cNvSpPr>
            <a:spLocks/>
          </p:cNvSpPr>
          <p:nvPr/>
        </p:nvSpPr>
        <p:spPr bwMode="auto">
          <a:xfrm>
            <a:off x="6031709" y="2222417"/>
            <a:ext cx="639063" cy="389234"/>
          </a:xfrm>
          <a:custGeom>
            <a:avLst/>
            <a:gdLst>
              <a:gd name="T0" fmla="*/ 46 w 177"/>
              <a:gd name="T1" fmla="*/ 2 h 119"/>
              <a:gd name="T2" fmla="*/ 18 w 177"/>
              <a:gd name="T3" fmla="*/ 0 h 119"/>
              <a:gd name="T4" fmla="*/ 6 w 177"/>
              <a:gd name="T5" fmla="*/ 46 h 119"/>
              <a:gd name="T6" fmla="*/ 0 w 177"/>
              <a:gd name="T7" fmla="*/ 46 h 119"/>
              <a:gd name="T8" fmla="*/ 0 w 177"/>
              <a:gd name="T9" fmla="*/ 80 h 119"/>
              <a:gd name="T10" fmla="*/ 4 w 177"/>
              <a:gd name="T11" fmla="*/ 117 h 119"/>
              <a:gd name="T12" fmla="*/ 68 w 177"/>
              <a:gd name="T13" fmla="*/ 119 h 119"/>
              <a:gd name="T14" fmla="*/ 129 w 177"/>
              <a:gd name="T15" fmla="*/ 98 h 119"/>
              <a:gd name="T16" fmla="*/ 142 w 177"/>
              <a:gd name="T17" fmla="val 21030145"/>
              <a:gd name="T18" fmla="*/ 158 w 177"/>
              <a:gd name="T19" fmla="*/ 61 h 119"/>
              <a:gd name="T20" fmla="*/ 152 w 177"/>
              <a:gd name="T21" fmla="*/ 59 h 119"/>
              <a:gd name="T22" fmla="*/ 177 w 177"/>
              <a:gd name="T23" fmla="*/ 2 h 119"/>
              <a:gd name="T24" fmla="*/ 48 w 177"/>
              <a:gd name="T25" fmla="*/ 3 h 119"/>
              <a:gd name="T26" fmla="*/ 46 w 177"/>
              <a:gd name="T27" fmla="*/ 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7" h="119">
                <a:moveTo>
                  <a:pt x="46" y="2"/>
                </a:moveTo>
                <a:lnTo>
                  <a:pt x="18" y="0"/>
                </a:lnTo>
                <a:lnTo>
                  <a:pt x="6" y="46"/>
                </a:lnTo>
                <a:lnTo>
                  <a:pt x="0" y="46"/>
                </a:lnTo>
                <a:lnTo>
                  <a:pt x="0" y="80"/>
                </a:lnTo>
                <a:lnTo>
                  <a:pt x="4" y="117"/>
                </a:lnTo>
                <a:lnTo>
                  <a:pt x="68" y="119"/>
                </a:lnTo>
                <a:lnTo>
                  <a:pt x="129" y="98"/>
                </a:lnTo>
                <a:lnTo>
                  <a:pt x="142" y="94"/>
                </a:lnTo>
                <a:lnTo>
                  <a:pt x="158" y="61"/>
                </a:lnTo>
                <a:lnTo>
                  <a:pt x="152" y="59"/>
                </a:lnTo>
                <a:lnTo>
                  <a:pt x="177" y="2"/>
                </a:lnTo>
                <a:lnTo>
                  <a:pt x="48" y="3"/>
                </a:lnTo>
                <a:lnTo>
                  <a:pt x="46" y="2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0" name="Freeform 22"/>
          <p:cNvSpPr>
            <a:spLocks/>
          </p:cNvSpPr>
          <p:nvPr/>
        </p:nvSpPr>
        <p:spPr bwMode="auto">
          <a:xfrm>
            <a:off x="6498281" y="2222417"/>
            <a:ext cx="517471" cy="705487"/>
          </a:xfrm>
          <a:custGeom>
            <a:avLst/>
            <a:gdLst>
              <a:gd name="T0" fmla="*/ 129 w 144"/>
              <a:gd name="T1" fmla="*/ 0 h 215"/>
              <a:gd name="T2" fmla="*/ 48 w 144"/>
              <a:gd name="T3" fmla="*/ 2 h 215"/>
              <a:gd name="T4" fmla="*/ 23 w 144"/>
              <a:gd name="T5" fmla="*/ 59 h 215"/>
              <a:gd name="T6" fmla="*/ 29 w 144"/>
              <a:gd name="T7" fmla="*/ 61 h 215"/>
              <a:gd name="T8" fmla="*/ 13 w 144"/>
              <a:gd name="T9" fmla="*/ 94 h 215"/>
              <a:gd name="T10" fmla="*/ 0 w 144"/>
              <a:gd name="T11" fmla="*/ 98 h 215"/>
              <a:gd name="T12" fmla="*/ 56 w 144"/>
              <a:gd name="T13" fmla="*/ 136 h 215"/>
              <a:gd name="T14" fmla="*/ 58 w 144"/>
              <a:gd name="T15" fmla="*/ 155 h 215"/>
              <a:gd name="T16" fmla="*/ 63 w 144"/>
              <a:gd name="T17" fmla="*/ 161 h 215"/>
              <a:gd name="T18" fmla="*/ 67 w 144"/>
              <a:gd name="T19" fmla="*/ 171 h 215"/>
              <a:gd name="T20" fmla="*/ 75 w 144"/>
              <a:gd name="T21" fmla="*/ 171 h 215"/>
              <a:gd name="T22" fmla="*/ 71 w 144"/>
              <a:gd name="T23" fmla="*/ 186 h 215"/>
              <a:gd name="T24" fmla="*/ 73 w 144"/>
              <a:gd name="T25" fmla="*/ 192 h 215"/>
              <a:gd name="T26" fmla="*/ 81 w 144"/>
              <a:gd name="T27" fmla="*/ 192 h 215"/>
              <a:gd name="T28" fmla="*/ 81 w 144"/>
              <a:gd name="T29" fmla="*/ 207 h 215"/>
              <a:gd name="T30" fmla="*/ 84 w 144"/>
              <a:gd name="T31" fmla="*/ 215 h 215"/>
              <a:gd name="T32" fmla="*/ 96 w 144"/>
              <a:gd name="T33" fmla="*/ 199 h 215"/>
              <a:gd name="T34" fmla="*/ 105 w 144"/>
              <a:gd name="T35" fmla="*/ 186 h 215"/>
              <a:gd name="T36" fmla="*/ 107 w 144"/>
              <a:gd name="T37" fmla="*/ 182 h 215"/>
              <a:gd name="T38" fmla="*/ 115 w 144"/>
              <a:gd name="T39" fmla="*/ 184 h 215"/>
              <a:gd name="T40" fmla="*/ 119 w 144"/>
              <a:gd name="T41" fmla="*/ 182 h 215"/>
              <a:gd name="T42" fmla="*/ 144 w 144"/>
              <a:gd name="T43" fmla="*/ 178 h 215"/>
              <a:gd name="T44" fmla="*/ 129 w 144"/>
              <a:gd name="T45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4" h="215">
                <a:moveTo>
                  <a:pt x="129" y="0"/>
                </a:moveTo>
                <a:lnTo>
                  <a:pt x="48" y="2"/>
                </a:lnTo>
                <a:lnTo>
                  <a:pt x="23" y="59"/>
                </a:lnTo>
                <a:lnTo>
                  <a:pt x="29" y="61"/>
                </a:lnTo>
                <a:lnTo>
                  <a:pt x="13" y="94"/>
                </a:lnTo>
                <a:lnTo>
                  <a:pt x="0" y="98"/>
                </a:lnTo>
                <a:lnTo>
                  <a:pt x="56" y="136"/>
                </a:lnTo>
                <a:lnTo>
                  <a:pt x="58" y="155"/>
                </a:lnTo>
                <a:lnTo>
                  <a:pt x="63" y="161"/>
                </a:lnTo>
                <a:lnTo>
                  <a:pt x="67" y="171"/>
                </a:lnTo>
                <a:lnTo>
                  <a:pt x="75" y="171"/>
                </a:lnTo>
                <a:lnTo>
                  <a:pt x="71" y="186"/>
                </a:lnTo>
                <a:lnTo>
                  <a:pt x="73" y="192"/>
                </a:lnTo>
                <a:lnTo>
                  <a:pt x="81" y="192"/>
                </a:lnTo>
                <a:lnTo>
                  <a:pt x="81" y="207"/>
                </a:lnTo>
                <a:lnTo>
                  <a:pt x="84" y="215"/>
                </a:lnTo>
                <a:lnTo>
                  <a:pt x="96" y="199"/>
                </a:lnTo>
                <a:lnTo>
                  <a:pt x="105" y="186"/>
                </a:lnTo>
                <a:lnTo>
                  <a:pt x="107" y="182"/>
                </a:lnTo>
                <a:lnTo>
                  <a:pt x="115" y="184"/>
                </a:lnTo>
                <a:lnTo>
                  <a:pt x="119" y="182"/>
                </a:lnTo>
                <a:lnTo>
                  <a:pt x="144" y="178"/>
                </a:lnTo>
                <a:lnTo>
                  <a:pt x="129" y="0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1" name="Freeform 23"/>
          <p:cNvSpPr>
            <a:spLocks/>
          </p:cNvSpPr>
          <p:nvPr/>
        </p:nvSpPr>
        <p:spPr bwMode="auto">
          <a:xfrm>
            <a:off x="7099170" y="2250799"/>
            <a:ext cx="821450" cy="801444"/>
          </a:xfrm>
          <a:custGeom>
            <a:avLst/>
            <a:gdLst>
              <a:gd name="T0" fmla="*/ 0 w 228"/>
              <a:gd name="T1" fmla="*/ 167 h 244"/>
              <a:gd name="T2" fmla="*/ 73 w 228"/>
              <a:gd name="T3" fmla="*/ 160 h 244"/>
              <a:gd name="T4" fmla="*/ 69 w 228"/>
              <a:gd name="T5" fmla="*/ 204 h 244"/>
              <a:gd name="T6" fmla="*/ 98 w 228"/>
              <a:gd name="T7" fmla="*/ 206 h 244"/>
              <a:gd name="T8" fmla="*/ 115 w 228"/>
              <a:gd name="T9" fmla="*/ 244 h 244"/>
              <a:gd name="T10" fmla="*/ 123 w 228"/>
              <a:gd name="T11" fmla="*/ 236 h 244"/>
              <a:gd name="T12" fmla="*/ 132 w 228"/>
              <a:gd name="T13" fmla="*/ 231 h 244"/>
              <a:gd name="T14" fmla="*/ 132 w 228"/>
              <a:gd name="T15" fmla="*/ 221 h 244"/>
              <a:gd name="T16" fmla="*/ 121 w 228"/>
              <a:gd name="T17" fmla="*/ 227 h 244"/>
              <a:gd name="T18" fmla="*/ 155 w 228"/>
              <a:gd name="T19" fmla="*/ 190 h 244"/>
              <a:gd name="T20" fmla="*/ 159 w 228"/>
              <a:gd name="T21" fmla="*/ 177 h 244"/>
              <a:gd name="T22" fmla="*/ 169 w 228"/>
              <a:gd name="T23" fmla="*/ 152 h 244"/>
              <a:gd name="T24" fmla="*/ 180 w 228"/>
              <a:gd name="T25" fmla="*/ 138 h 244"/>
              <a:gd name="T26" fmla="*/ 201 w 228"/>
              <a:gd name="T27" fmla="*/ 117 h 244"/>
              <a:gd name="T28" fmla="*/ 228 w 228"/>
              <a:gd name="T29" fmla="*/ 108 h 244"/>
              <a:gd name="T30" fmla="*/ 205 w 228"/>
              <a:gd name="T31" fmla="*/ 87 h 244"/>
              <a:gd name="T32" fmla="*/ 188 w 228"/>
              <a:gd name="T33" fmla="*/ 81 h 244"/>
              <a:gd name="T34" fmla="*/ 182 w 228"/>
              <a:gd name="T35" fmla="*/ 71 h 244"/>
              <a:gd name="T36" fmla="*/ 175 w 228"/>
              <a:gd name="T37" fmla="*/ 79 h 244"/>
              <a:gd name="T38" fmla="*/ 161 w 228"/>
              <a:gd name="T39" fmla="*/ 77 h 244"/>
              <a:gd name="T40" fmla="*/ 159 w 228"/>
              <a:gd name="T41" fmla="*/ 71 h 244"/>
              <a:gd name="T42" fmla="*/ 134 w 228"/>
              <a:gd name="T43" fmla="*/ 56 h 244"/>
              <a:gd name="T44" fmla="*/ 125 w 228"/>
              <a:gd name="T45" fmla="*/ 60 h 244"/>
              <a:gd name="T46" fmla="*/ 119 w 228"/>
              <a:gd name="T47" fmla="*/ 54 h 244"/>
              <a:gd name="T48" fmla="*/ 98 w 228"/>
              <a:gd name="T49" fmla="*/ 12 h 244"/>
              <a:gd name="T50" fmla="*/ 96 w 228"/>
              <a:gd name="T51" fmla="*/ 0 h 244"/>
              <a:gd name="T52" fmla="*/ 67 w 228"/>
              <a:gd name="T53" fmla="*/ 52 h 244"/>
              <a:gd name="T54" fmla="*/ 57 w 228"/>
              <a:gd name="T55" fmla="*/ 69 h 244"/>
              <a:gd name="T56" fmla="*/ 38 w 228"/>
              <a:gd name="T57" fmla="*/ 81 h 244"/>
              <a:gd name="T58" fmla="*/ 29 w 228"/>
              <a:gd name="T59" fmla="*/ 104 h 244"/>
              <a:gd name="T60" fmla="*/ 17 w 228"/>
              <a:gd name="T61" fmla="*/ 104 h 244"/>
              <a:gd name="T62" fmla="*/ 6 w 228"/>
              <a:gd name="T63" fmla="*/ 108 h 244"/>
              <a:gd name="T64" fmla="*/ 6 w 228"/>
              <a:gd name="T65" fmla="*/ 121 h 244"/>
              <a:gd name="T66" fmla="*/ 13 w 228"/>
              <a:gd name="T67" fmla="*/ 133 h 244"/>
              <a:gd name="T68" fmla="*/ 0 w 228"/>
              <a:gd name="T69" fmla="*/ 16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8" h="244">
                <a:moveTo>
                  <a:pt x="0" y="167"/>
                </a:moveTo>
                <a:lnTo>
                  <a:pt x="73" y="160"/>
                </a:lnTo>
                <a:lnTo>
                  <a:pt x="69" y="204"/>
                </a:lnTo>
                <a:lnTo>
                  <a:pt x="98" y="206"/>
                </a:lnTo>
                <a:lnTo>
                  <a:pt x="115" y="244"/>
                </a:lnTo>
                <a:lnTo>
                  <a:pt x="123" y="236"/>
                </a:lnTo>
                <a:lnTo>
                  <a:pt x="132" y="231"/>
                </a:lnTo>
                <a:lnTo>
                  <a:pt x="132" y="221"/>
                </a:lnTo>
                <a:lnTo>
                  <a:pt x="121" y="227"/>
                </a:lnTo>
                <a:lnTo>
                  <a:pt x="155" y="190"/>
                </a:lnTo>
                <a:lnTo>
                  <a:pt x="159" y="177"/>
                </a:lnTo>
                <a:lnTo>
                  <a:pt x="169" y="152"/>
                </a:lnTo>
                <a:lnTo>
                  <a:pt x="180" y="138"/>
                </a:lnTo>
                <a:lnTo>
                  <a:pt x="201" y="117"/>
                </a:lnTo>
                <a:lnTo>
                  <a:pt x="228" y="108"/>
                </a:lnTo>
                <a:lnTo>
                  <a:pt x="205" y="87"/>
                </a:lnTo>
                <a:lnTo>
                  <a:pt x="188" y="81"/>
                </a:lnTo>
                <a:lnTo>
                  <a:pt x="182" y="71"/>
                </a:lnTo>
                <a:lnTo>
                  <a:pt x="175" y="79"/>
                </a:lnTo>
                <a:lnTo>
                  <a:pt x="161" y="77"/>
                </a:lnTo>
                <a:lnTo>
                  <a:pt x="159" y="71"/>
                </a:lnTo>
                <a:lnTo>
                  <a:pt x="134" y="56"/>
                </a:lnTo>
                <a:lnTo>
                  <a:pt x="125" y="60"/>
                </a:lnTo>
                <a:lnTo>
                  <a:pt x="119" y="54"/>
                </a:lnTo>
                <a:lnTo>
                  <a:pt x="98" y="12"/>
                </a:lnTo>
                <a:lnTo>
                  <a:pt x="96" y="0"/>
                </a:lnTo>
                <a:lnTo>
                  <a:pt x="67" y="52"/>
                </a:lnTo>
                <a:lnTo>
                  <a:pt x="57" y="69"/>
                </a:lnTo>
                <a:lnTo>
                  <a:pt x="38" y="81"/>
                </a:lnTo>
                <a:lnTo>
                  <a:pt x="29" y="104"/>
                </a:lnTo>
                <a:lnTo>
                  <a:pt x="17" y="104"/>
                </a:lnTo>
                <a:lnTo>
                  <a:pt x="6" y="108"/>
                </a:lnTo>
                <a:lnTo>
                  <a:pt x="6" y="121"/>
                </a:lnTo>
                <a:lnTo>
                  <a:pt x="13" y="133"/>
                </a:lnTo>
                <a:lnTo>
                  <a:pt x="0" y="167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" name="Freeform 24"/>
          <p:cNvSpPr>
            <a:spLocks/>
          </p:cNvSpPr>
          <p:nvPr/>
        </p:nvSpPr>
        <p:spPr bwMode="auto">
          <a:xfrm>
            <a:off x="1043626" y="2927905"/>
            <a:ext cx="508988" cy="404101"/>
          </a:xfrm>
          <a:custGeom>
            <a:avLst/>
            <a:gdLst>
              <a:gd name="T0" fmla="*/ 141 w 141"/>
              <a:gd name="T1" fmla="*/ 25 h 123"/>
              <a:gd name="T2" fmla="*/ 118 w 141"/>
              <a:gd name="T3" fmla="*/ 4 h 123"/>
              <a:gd name="T4" fmla="*/ 2 w 141"/>
              <a:gd name="T5" fmla="*/ 0 h 123"/>
              <a:gd name="T6" fmla="*/ 0 w 141"/>
              <a:gd name="T7" fmla="*/ 123 h 123"/>
              <a:gd name="T8" fmla="*/ 118 w 141"/>
              <a:gd name="T9" fmla="*/ 123 h 123"/>
              <a:gd name="T10" fmla="*/ 118 w 141"/>
              <a:gd name="T11" fmla="*/ 59 h 123"/>
              <a:gd name="T12" fmla="*/ 141 w 141"/>
              <a:gd name="T13" fmla="*/ 2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123">
                <a:moveTo>
                  <a:pt x="141" y="25"/>
                </a:moveTo>
                <a:lnTo>
                  <a:pt x="118" y="4"/>
                </a:lnTo>
                <a:lnTo>
                  <a:pt x="2" y="0"/>
                </a:lnTo>
                <a:lnTo>
                  <a:pt x="0" y="123"/>
                </a:lnTo>
                <a:lnTo>
                  <a:pt x="118" y="123"/>
                </a:lnTo>
                <a:lnTo>
                  <a:pt x="118" y="59"/>
                </a:lnTo>
                <a:lnTo>
                  <a:pt x="141" y="25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3" name="Freeform 25"/>
          <p:cNvSpPr>
            <a:spLocks/>
          </p:cNvSpPr>
          <p:nvPr/>
        </p:nvSpPr>
        <p:spPr bwMode="auto">
          <a:xfrm>
            <a:off x="1469197" y="2875196"/>
            <a:ext cx="559886" cy="725760"/>
          </a:xfrm>
          <a:custGeom>
            <a:avLst/>
            <a:gdLst>
              <a:gd name="T0" fmla="*/ 55 w 155"/>
              <a:gd name="T1" fmla="*/ 0 h 221"/>
              <a:gd name="T2" fmla="*/ 23 w 155"/>
              <a:gd name="T3" fmla="*/ 41 h 221"/>
              <a:gd name="T4" fmla="*/ 0 w 155"/>
              <a:gd name="T5" fmla="*/ 75 h 221"/>
              <a:gd name="T6" fmla="*/ 0 w 155"/>
              <a:gd name="T7" fmla="*/ 217 h 221"/>
              <a:gd name="T8" fmla="*/ 145 w 155"/>
              <a:gd name="T9" fmla="*/ 221 h 221"/>
              <a:gd name="T10" fmla="*/ 149 w 155"/>
              <a:gd name="T11" fmla="*/ 221 h 221"/>
              <a:gd name="T12" fmla="*/ 153 w 155"/>
              <a:gd name="T13" fmla="*/ 37 h 221"/>
              <a:gd name="T14" fmla="*/ 155 w 155"/>
              <a:gd name="T15" fmla="*/ 0 h 221"/>
              <a:gd name="T16" fmla="*/ 55 w 155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" h="221">
                <a:moveTo>
                  <a:pt x="55" y="0"/>
                </a:moveTo>
                <a:lnTo>
                  <a:pt x="23" y="41"/>
                </a:lnTo>
                <a:lnTo>
                  <a:pt x="0" y="75"/>
                </a:lnTo>
                <a:lnTo>
                  <a:pt x="0" y="217"/>
                </a:lnTo>
                <a:lnTo>
                  <a:pt x="145" y="221"/>
                </a:lnTo>
                <a:lnTo>
                  <a:pt x="149" y="221"/>
                </a:lnTo>
                <a:lnTo>
                  <a:pt x="153" y="37"/>
                </a:lnTo>
                <a:lnTo>
                  <a:pt x="155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4" name="Freeform 26"/>
          <p:cNvSpPr>
            <a:spLocks/>
          </p:cNvSpPr>
          <p:nvPr/>
        </p:nvSpPr>
        <p:spPr bwMode="auto">
          <a:xfrm>
            <a:off x="2022014" y="2518397"/>
            <a:ext cx="565543" cy="655482"/>
          </a:xfrm>
          <a:custGeom>
            <a:avLst/>
            <a:gdLst>
              <a:gd name="T0" fmla="*/ 2 w 157"/>
              <a:gd name="T1" fmla="*/ 109 h 200"/>
              <a:gd name="T2" fmla="*/ 0 w 157"/>
              <a:gd name="T3" fmla="*/ 146 h 200"/>
              <a:gd name="T4" fmla="*/ 6 w 157"/>
              <a:gd name="T5" fmla="*/ 152 h 200"/>
              <a:gd name="T6" fmla="*/ 8 w 157"/>
              <a:gd name="T7" fmla="*/ 157 h 200"/>
              <a:gd name="T8" fmla="*/ 12 w 157"/>
              <a:gd name="T9" fmla="*/ 163 h 200"/>
              <a:gd name="T10" fmla="*/ 12 w 157"/>
              <a:gd name="T11" fmla="*/ 167 h 200"/>
              <a:gd name="T12" fmla="*/ 14 w 157"/>
              <a:gd name="T13" fmla="*/ 173 h 200"/>
              <a:gd name="T14" fmla="*/ 17 w 157"/>
              <a:gd name="T15" fmla="*/ 173 h 200"/>
              <a:gd name="T16" fmla="*/ 25 w 157"/>
              <a:gd name="T17" fmla="*/ 175 h 200"/>
              <a:gd name="T18" fmla="*/ 25 w 157"/>
              <a:gd name="T19" fmla="*/ 186 h 200"/>
              <a:gd name="T20" fmla="*/ 23 w 157"/>
              <a:gd name="T21" fmla="*/ 200 h 200"/>
              <a:gd name="T22" fmla="*/ 42 w 157"/>
              <a:gd name="T23" fmla="*/ 192 h 200"/>
              <a:gd name="T24" fmla="*/ 56 w 157"/>
              <a:gd name="T25" fmla="*/ 196 h 200"/>
              <a:gd name="T26" fmla="*/ 113 w 157"/>
              <a:gd name="T27" fmla="*/ 186 h 200"/>
              <a:gd name="T28" fmla="*/ 127 w 157"/>
              <a:gd name="T29" fmla="*/ 182 h 200"/>
              <a:gd name="T30" fmla="*/ 138 w 157"/>
              <a:gd name="T31" fmla="*/ 177 h 200"/>
              <a:gd name="T32" fmla="*/ 157 w 157"/>
              <a:gd name="T33" fmla="*/ 171 h 200"/>
              <a:gd name="T34" fmla="*/ 157 w 157"/>
              <a:gd name="T35" fmla="*/ 2 h 200"/>
              <a:gd name="T36" fmla="*/ 96 w 157"/>
              <a:gd name="T37" fmla="*/ 0 h 200"/>
              <a:gd name="T38" fmla="*/ 96 w 157"/>
              <a:gd name="T39" fmla="*/ 19 h 200"/>
              <a:gd name="T40" fmla="*/ 71 w 157"/>
              <a:gd name="T41" fmla="*/ 19 h 200"/>
              <a:gd name="T42" fmla="*/ 71 w 157"/>
              <a:gd name="T43" fmla="*/ 42 h 200"/>
              <a:gd name="T44" fmla="*/ 63 w 157"/>
              <a:gd name="T45" fmla="*/ 44 h 200"/>
              <a:gd name="T46" fmla="*/ 50 w 157"/>
              <a:gd name="T47" fmla="*/ 40 h 200"/>
              <a:gd name="T48" fmla="*/ 50 w 157"/>
              <a:gd name="T49" fmla="*/ 46 h 200"/>
              <a:gd name="T50" fmla="*/ 33 w 157"/>
              <a:gd name="T51" fmla="*/ 46 h 200"/>
              <a:gd name="T52" fmla="*/ 33 w 157"/>
              <a:gd name="T53" fmla="*/ 56 h 200"/>
              <a:gd name="T54" fmla="*/ 31 w 157"/>
              <a:gd name="T55" fmla="*/ 67 h 200"/>
              <a:gd name="T56" fmla="*/ 23 w 157"/>
              <a:gd name="T57" fmla="*/ 67 h 200"/>
              <a:gd name="T58" fmla="*/ 23 w 157"/>
              <a:gd name="T59" fmla="*/ 73 h 200"/>
              <a:gd name="T60" fmla="*/ 12 w 157"/>
              <a:gd name="T61" fmla="*/ 73 h 200"/>
              <a:gd name="T62" fmla="*/ 14 w 157"/>
              <a:gd name="T63" fmla="*/ 86 h 200"/>
              <a:gd name="T64" fmla="*/ 10 w 157"/>
              <a:gd name="T65" fmla="*/ 98 h 200"/>
              <a:gd name="T66" fmla="*/ 2 w 157"/>
              <a:gd name="T67" fmla="*/ 10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" h="200">
                <a:moveTo>
                  <a:pt x="2" y="109"/>
                </a:moveTo>
                <a:lnTo>
                  <a:pt x="0" y="146"/>
                </a:lnTo>
                <a:lnTo>
                  <a:pt x="6" y="152"/>
                </a:lnTo>
                <a:lnTo>
                  <a:pt x="8" y="157"/>
                </a:lnTo>
                <a:lnTo>
                  <a:pt x="12" y="163"/>
                </a:lnTo>
                <a:lnTo>
                  <a:pt x="12" y="167"/>
                </a:lnTo>
                <a:lnTo>
                  <a:pt x="14" y="173"/>
                </a:lnTo>
                <a:lnTo>
                  <a:pt x="17" y="173"/>
                </a:lnTo>
                <a:lnTo>
                  <a:pt x="25" y="175"/>
                </a:lnTo>
                <a:lnTo>
                  <a:pt x="25" y="186"/>
                </a:lnTo>
                <a:lnTo>
                  <a:pt x="23" y="200"/>
                </a:lnTo>
                <a:lnTo>
                  <a:pt x="42" y="192"/>
                </a:lnTo>
                <a:lnTo>
                  <a:pt x="56" y="196"/>
                </a:lnTo>
                <a:lnTo>
                  <a:pt x="113" y="186"/>
                </a:lnTo>
                <a:lnTo>
                  <a:pt x="127" y="182"/>
                </a:lnTo>
                <a:lnTo>
                  <a:pt x="138" y="177"/>
                </a:lnTo>
                <a:lnTo>
                  <a:pt x="157" y="171"/>
                </a:lnTo>
                <a:lnTo>
                  <a:pt x="157" y="2"/>
                </a:lnTo>
                <a:lnTo>
                  <a:pt x="96" y="0"/>
                </a:lnTo>
                <a:lnTo>
                  <a:pt x="96" y="19"/>
                </a:lnTo>
                <a:lnTo>
                  <a:pt x="71" y="19"/>
                </a:lnTo>
                <a:lnTo>
                  <a:pt x="71" y="42"/>
                </a:lnTo>
                <a:lnTo>
                  <a:pt x="63" y="44"/>
                </a:lnTo>
                <a:lnTo>
                  <a:pt x="50" y="40"/>
                </a:lnTo>
                <a:lnTo>
                  <a:pt x="50" y="46"/>
                </a:lnTo>
                <a:lnTo>
                  <a:pt x="33" y="46"/>
                </a:lnTo>
                <a:lnTo>
                  <a:pt x="33" y="56"/>
                </a:lnTo>
                <a:lnTo>
                  <a:pt x="31" y="67"/>
                </a:lnTo>
                <a:lnTo>
                  <a:pt x="23" y="67"/>
                </a:lnTo>
                <a:lnTo>
                  <a:pt x="23" y="73"/>
                </a:lnTo>
                <a:lnTo>
                  <a:pt x="12" y="73"/>
                </a:lnTo>
                <a:lnTo>
                  <a:pt x="14" y="86"/>
                </a:lnTo>
                <a:lnTo>
                  <a:pt x="10" y="98"/>
                </a:lnTo>
                <a:lnTo>
                  <a:pt x="2" y="109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5" name="Freeform 27"/>
          <p:cNvSpPr>
            <a:spLocks/>
          </p:cNvSpPr>
          <p:nvPr/>
        </p:nvSpPr>
        <p:spPr bwMode="auto">
          <a:xfrm>
            <a:off x="2006462" y="2996831"/>
            <a:ext cx="581094" cy="814959"/>
          </a:xfrm>
          <a:custGeom>
            <a:avLst/>
            <a:gdLst>
              <a:gd name="T0" fmla="*/ 161 w 161"/>
              <a:gd name="T1" fmla="*/ 25 h 249"/>
              <a:gd name="T2" fmla="*/ 142 w 161"/>
              <a:gd name="T3" fmla="*/ 31 h 249"/>
              <a:gd name="T4" fmla="*/ 131 w 161"/>
              <a:gd name="T5" fmla="*/ 36 h 249"/>
              <a:gd name="T6" fmla="*/ 117 w 161"/>
              <a:gd name="T7" fmla="*/ 40 h 249"/>
              <a:gd name="T8" fmla="*/ 60 w 161"/>
              <a:gd name="T9" fmla="*/ 50 h 249"/>
              <a:gd name="T10" fmla="*/ 46 w 161"/>
              <a:gd name="T11" fmla="*/ 46 h 249"/>
              <a:gd name="T12" fmla="*/ 27 w 161"/>
              <a:gd name="T13" fmla="*/ 54 h 249"/>
              <a:gd name="T14" fmla="*/ 29 w 161"/>
              <a:gd name="T15" fmla="*/ 40 h 249"/>
              <a:gd name="T16" fmla="*/ 29 w 161"/>
              <a:gd name="T17" fmla="*/ 29 h 249"/>
              <a:gd name="T18" fmla="*/ 21 w 161"/>
              <a:gd name="T19" fmla="*/ 27 h 249"/>
              <a:gd name="T20" fmla="*/ 18 w 161"/>
              <a:gd name="T21" fmla="*/ 27 h 249"/>
              <a:gd name="T22" fmla="*/ 16 w 161"/>
              <a:gd name="T23" fmla="*/ 21 h 249"/>
              <a:gd name="T24" fmla="*/ 16 w 161"/>
              <a:gd name="T25" fmla="*/ 17 h 249"/>
              <a:gd name="T26" fmla="*/ 12 w 161"/>
              <a:gd name="T27" fmla="*/ 11 h 249"/>
              <a:gd name="T28" fmla="*/ 10 w 161"/>
              <a:gd name="T29" fmla="*/ 6 h 249"/>
              <a:gd name="T30" fmla="*/ 4 w 161"/>
              <a:gd name="T31" fmla="*/ 0 h 249"/>
              <a:gd name="T32" fmla="*/ 0 w 161"/>
              <a:gd name="T33" fmla="*/ 184 h 249"/>
              <a:gd name="T34" fmla="*/ 18 w 161"/>
              <a:gd name="T35" fmla="*/ 180 h 249"/>
              <a:gd name="T36" fmla="*/ 23 w 161"/>
              <a:gd name="T37" fmla="*/ 198 h 249"/>
              <a:gd name="T38" fmla="*/ 37 w 161"/>
              <a:gd name="T39" fmla="*/ 198 h 249"/>
              <a:gd name="T40" fmla="*/ 41 w 161"/>
              <a:gd name="T41" fmla="*/ 207 h 249"/>
              <a:gd name="T42" fmla="*/ 46 w 161"/>
              <a:gd name="T43" fmla="*/ 217 h 249"/>
              <a:gd name="T44" fmla="*/ 42 w 161"/>
              <a:gd name="T45" fmla="*/ 230 h 249"/>
              <a:gd name="T46" fmla="*/ 52 w 161"/>
              <a:gd name="T47" fmla="*/ 240 h 249"/>
              <a:gd name="T48" fmla="*/ 58 w 161"/>
              <a:gd name="T49" fmla="*/ 240 h 249"/>
              <a:gd name="T50" fmla="*/ 81 w 161"/>
              <a:gd name="T51" fmla="*/ 249 h 249"/>
              <a:gd name="T52" fmla="*/ 161 w 161"/>
              <a:gd name="T53" fmla="*/ 136 h 249"/>
              <a:gd name="T54" fmla="*/ 161 w 161"/>
              <a:gd name="T55" fmla="*/ 2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1" h="249">
                <a:moveTo>
                  <a:pt x="161" y="25"/>
                </a:moveTo>
                <a:lnTo>
                  <a:pt x="142" y="31"/>
                </a:lnTo>
                <a:lnTo>
                  <a:pt x="131" y="36"/>
                </a:lnTo>
                <a:lnTo>
                  <a:pt x="117" y="40"/>
                </a:lnTo>
                <a:lnTo>
                  <a:pt x="60" y="50"/>
                </a:lnTo>
                <a:lnTo>
                  <a:pt x="46" y="46"/>
                </a:lnTo>
                <a:lnTo>
                  <a:pt x="27" y="54"/>
                </a:lnTo>
                <a:lnTo>
                  <a:pt x="29" y="40"/>
                </a:lnTo>
                <a:lnTo>
                  <a:pt x="29" y="29"/>
                </a:lnTo>
                <a:lnTo>
                  <a:pt x="21" y="27"/>
                </a:lnTo>
                <a:lnTo>
                  <a:pt x="18" y="27"/>
                </a:lnTo>
                <a:lnTo>
                  <a:pt x="16" y="21"/>
                </a:lnTo>
                <a:lnTo>
                  <a:pt x="16" y="17"/>
                </a:lnTo>
                <a:lnTo>
                  <a:pt x="12" y="11"/>
                </a:lnTo>
                <a:lnTo>
                  <a:pt x="10" y="6"/>
                </a:lnTo>
                <a:lnTo>
                  <a:pt x="4" y="0"/>
                </a:lnTo>
                <a:lnTo>
                  <a:pt x="0" y="184"/>
                </a:lnTo>
                <a:lnTo>
                  <a:pt x="18" y="180"/>
                </a:lnTo>
                <a:lnTo>
                  <a:pt x="23" y="198"/>
                </a:lnTo>
                <a:lnTo>
                  <a:pt x="37" y="198"/>
                </a:lnTo>
                <a:lnTo>
                  <a:pt x="41" y="207"/>
                </a:lnTo>
                <a:lnTo>
                  <a:pt x="46" y="217"/>
                </a:lnTo>
                <a:lnTo>
                  <a:pt x="42" y="230"/>
                </a:lnTo>
                <a:lnTo>
                  <a:pt x="52" y="240"/>
                </a:lnTo>
                <a:lnTo>
                  <a:pt x="58" y="240"/>
                </a:lnTo>
                <a:lnTo>
                  <a:pt x="81" y="249"/>
                </a:lnTo>
                <a:lnTo>
                  <a:pt x="161" y="136"/>
                </a:lnTo>
                <a:lnTo>
                  <a:pt x="161" y="25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6" name="Freeform 28"/>
          <p:cNvSpPr>
            <a:spLocks/>
          </p:cNvSpPr>
          <p:nvPr/>
        </p:nvSpPr>
        <p:spPr bwMode="auto">
          <a:xfrm>
            <a:off x="2587556" y="2625167"/>
            <a:ext cx="600889" cy="640614"/>
          </a:xfrm>
          <a:custGeom>
            <a:avLst/>
            <a:gdLst>
              <a:gd name="T0" fmla="*/ 43 w 167"/>
              <a:gd name="T1" fmla="*/ 9 h 195"/>
              <a:gd name="T2" fmla="*/ 31 w 167"/>
              <a:gd name="T3" fmla="*/ 13 h 195"/>
              <a:gd name="T4" fmla="*/ 20 w 167"/>
              <a:gd name="T5" fmla="*/ 11 h 195"/>
              <a:gd name="T6" fmla="*/ 10 w 167"/>
              <a:gd name="T7" fmla="*/ 15 h 195"/>
              <a:gd name="T8" fmla="*/ 0 w 167"/>
              <a:gd name="T9" fmla="*/ 19 h 195"/>
              <a:gd name="T10" fmla="*/ 0 w 167"/>
              <a:gd name="T11" fmla="*/ 195 h 195"/>
              <a:gd name="T12" fmla="*/ 133 w 167"/>
              <a:gd name="T13" fmla="*/ 195 h 195"/>
              <a:gd name="T14" fmla="*/ 133 w 167"/>
              <a:gd name="T15" fmla="*/ 97 h 195"/>
              <a:gd name="T16" fmla="*/ 148 w 167"/>
              <a:gd name="T17" fmla="*/ 76 h 195"/>
              <a:gd name="T18" fmla="*/ 158 w 167"/>
              <a:gd name="T19" fmla="*/ 76 h 195"/>
              <a:gd name="T20" fmla="*/ 167 w 167"/>
              <a:gd name="T21" fmla="*/ 74 h 195"/>
              <a:gd name="T22" fmla="*/ 167 w 167"/>
              <a:gd name="T23" fmla="*/ 63 h 195"/>
              <a:gd name="T24" fmla="*/ 152 w 167"/>
              <a:gd name="T25" fmla="*/ 63 h 195"/>
              <a:gd name="T26" fmla="*/ 156 w 167"/>
              <a:gd name="T27" fmla="*/ 49 h 195"/>
              <a:gd name="T28" fmla="*/ 91 w 167"/>
              <a:gd name="T29" fmla="*/ 0 h 195"/>
              <a:gd name="T30" fmla="*/ 71 w 167"/>
              <a:gd name="T31" fmla="*/ 7 h 195"/>
              <a:gd name="T32" fmla="*/ 52 w 167"/>
              <a:gd name="T33" fmla="*/ 7 h 195"/>
              <a:gd name="T34" fmla="*/ 43 w 167"/>
              <a:gd name="T35" fmla="*/ 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" h="195">
                <a:moveTo>
                  <a:pt x="43" y="9"/>
                </a:moveTo>
                <a:lnTo>
                  <a:pt x="31" y="13"/>
                </a:lnTo>
                <a:lnTo>
                  <a:pt x="20" y="11"/>
                </a:lnTo>
                <a:lnTo>
                  <a:pt x="10" y="15"/>
                </a:lnTo>
                <a:lnTo>
                  <a:pt x="0" y="19"/>
                </a:lnTo>
                <a:lnTo>
                  <a:pt x="0" y="195"/>
                </a:lnTo>
                <a:lnTo>
                  <a:pt x="133" y="195"/>
                </a:lnTo>
                <a:lnTo>
                  <a:pt x="133" y="97"/>
                </a:lnTo>
                <a:lnTo>
                  <a:pt x="148" y="76"/>
                </a:lnTo>
                <a:lnTo>
                  <a:pt x="158" y="76"/>
                </a:lnTo>
                <a:lnTo>
                  <a:pt x="167" y="74"/>
                </a:lnTo>
                <a:lnTo>
                  <a:pt x="167" y="63"/>
                </a:lnTo>
                <a:lnTo>
                  <a:pt x="152" y="63"/>
                </a:lnTo>
                <a:lnTo>
                  <a:pt x="156" y="49"/>
                </a:lnTo>
                <a:lnTo>
                  <a:pt x="91" y="0"/>
                </a:lnTo>
                <a:lnTo>
                  <a:pt x="71" y="7"/>
                </a:lnTo>
                <a:lnTo>
                  <a:pt x="52" y="7"/>
                </a:lnTo>
                <a:lnTo>
                  <a:pt x="43" y="9"/>
                </a:lnTo>
                <a:close/>
              </a:path>
            </a:pathLst>
          </a:custGeom>
          <a:solidFill>
            <a:srgbClr val="81D581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7" name="Freeform 29"/>
          <p:cNvSpPr>
            <a:spLocks/>
          </p:cNvSpPr>
          <p:nvPr/>
        </p:nvSpPr>
        <p:spPr bwMode="auto">
          <a:xfrm>
            <a:off x="2299129" y="3265782"/>
            <a:ext cx="767724" cy="786578"/>
          </a:xfrm>
          <a:custGeom>
            <a:avLst/>
            <a:gdLst>
              <a:gd name="T0" fmla="*/ 213 w 213"/>
              <a:gd name="T1" fmla="*/ 0 h 240"/>
              <a:gd name="T2" fmla="*/ 80 w 213"/>
              <a:gd name="T3" fmla="*/ 0 h 240"/>
              <a:gd name="T4" fmla="*/ 80 w 213"/>
              <a:gd name="T5" fmla="*/ 54 h 240"/>
              <a:gd name="T6" fmla="*/ 0 w 213"/>
              <a:gd name="T7" fmla="*/ 167 h 240"/>
              <a:gd name="T8" fmla="*/ 6 w 213"/>
              <a:gd name="T9" fmla="*/ 188 h 240"/>
              <a:gd name="T10" fmla="*/ 9 w 213"/>
              <a:gd name="T11" fmla="*/ 188 h 240"/>
              <a:gd name="T12" fmla="*/ 9 w 213"/>
              <a:gd name="T13" fmla="*/ 194 h 240"/>
              <a:gd name="T14" fmla="*/ 63 w 213"/>
              <a:gd name="T15" fmla="*/ 213 h 240"/>
              <a:gd name="T16" fmla="*/ 73 w 213"/>
              <a:gd name="T17" fmla="*/ 223 h 240"/>
              <a:gd name="T18" fmla="*/ 79 w 213"/>
              <a:gd name="T19" fmla="*/ 223 h 240"/>
              <a:gd name="T20" fmla="*/ 84 w 213"/>
              <a:gd name="T21" fmla="*/ 221 h 240"/>
              <a:gd name="T22" fmla="*/ 107 w 213"/>
              <a:gd name="T23" fmla="*/ 229 h 240"/>
              <a:gd name="T24" fmla="*/ 111 w 213"/>
              <a:gd name="T25" fmla="*/ 235 h 240"/>
              <a:gd name="T26" fmla="*/ 109 w 213"/>
              <a:gd name="T27" fmla="*/ 240 h 240"/>
              <a:gd name="T28" fmla="*/ 127 w 213"/>
              <a:gd name="T29" fmla="*/ 236 h 240"/>
              <a:gd name="T30" fmla="*/ 138 w 213"/>
              <a:gd name="T31" fmla="*/ 231 h 240"/>
              <a:gd name="T32" fmla="*/ 146 w 213"/>
              <a:gd name="T33" fmla="*/ 225 h 240"/>
              <a:gd name="T34" fmla="*/ 155 w 213"/>
              <a:gd name="T35" fmla="*/ 223 h 240"/>
              <a:gd name="T36" fmla="*/ 213 w 213"/>
              <a:gd name="T37" fmla="*/ 85 h 240"/>
              <a:gd name="T38" fmla="*/ 213 w 213"/>
              <a:gd name="T3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3" h="240">
                <a:moveTo>
                  <a:pt x="213" y="0"/>
                </a:moveTo>
                <a:lnTo>
                  <a:pt x="80" y="0"/>
                </a:lnTo>
                <a:lnTo>
                  <a:pt x="80" y="54"/>
                </a:lnTo>
                <a:lnTo>
                  <a:pt x="0" y="167"/>
                </a:lnTo>
                <a:lnTo>
                  <a:pt x="6" y="188"/>
                </a:lnTo>
                <a:lnTo>
                  <a:pt x="9" y="188"/>
                </a:lnTo>
                <a:lnTo>
                  <a:pt x="9" y="194"/>
                </a:lnTo>
                <a:lnTo>
                  <a:pt x="63" y="213"/>
                </a:lnTo>
                <a:lnTo>
                  <a:pt x="73" y="223"/>
                </a:lnTo>
                <a:lnTo>
                  <a:pt x="79" y="223"/>
                </a:lnTo>
                <a:lnTo>
                  <a:pt x="84" y="221"/>
                </a:lnTo>
                <a:lnTo>
                  <a:pt x="107" y="229"/>
                </a:lnTo>
                <a:lnTo>
                  <a:pt x="111" y="235"/>
                </a:lnTo>
                <a:lnTo>
                  <a:pt x="109" y="240"/>
                </a:lnTo>
                <a:lnTo>
                  <a:pt x="127" y="236"/>
                </a:lnTo>
                <a:lnTo>
                  <a:pt x="138" y="231"/>
                </a:lnTo>
                <a:lnTo>
                  <a:pt x="146" y="225"/>
                </a:lnTo>
                <a:lnTo>
                  <a:pt x="155" y="223"/>
                </a:lnTo>
                <a:lnTo>
                  <a:pt x="213" y="85"/>
                </a:lnTo>
                <a:lnTo>
                  <a:pt x="213" y="0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8" name="Freeform 30"/>
          <p:cNvSpPr>
            <a:spLocks/>
          </p:cNvSpPr>
          <p:nvPr/>
        </p:nvSpPr>
        <p:spPr bwMode="auto">
          <a:xfrm>
            <a:off x="3063083" y="2799511"/>
            <a:ext cx="878004" cy="744682"/>
          </a:xfrm>
          <a:custGeom>
            <a:avLst/>
            <a:gdLst>
              <a:gd name="T0" fmla="*/ 186 w 244"/>
              <a:gd name="T1" fmla="*/ 12 h 227"/>
              <a:gd name="T2" fmla="*/ 54 w 244"/>
              <a:gd name="T3" fmla="*/ 0 h 227"/>
              <a:gd name="T4" fmla="*/ 56 w 244"/>
              <a:gd name="T5" fmla="*/ 10 h 227"/>
              <a:gd name="T6" fmla="*/ 46 w 244"/>
              <a:gd name="T7" fmla="*/ 18 h 227"/>
              <a:gd name="T8" fmla="*/ 34 w 244"/>
              <a:gd name="T9" fmla="*/ 21 h 227"/>
              <a:gd name="T10" fmla="*/ 25 w 244"/>
              <a:gd name="T11" fmla="*/ 23 h 227"/>
              <a:gd name="T12" fmla="*/ 15 w 244"/>
              <a:gd name="T13" fmla="*/ 23 h 227"/>
              <a:gd name="T14" fmla="*/ 0 w 244"/>
              <a:gd name="T15" fmla="*/ 44 h 227"/>
              <a:gd name="T16" fmla="*/ 0 w 244"/>
              <a:gd name="T17" fmla="*/ 227 h 227"/>
              <a:gd name="T18" fmla="*/ 140 w 244"/>
              <a:gd name="T19" fmla="*/ 225 h 227"/>
              <a:gd name="T20" fmla="*/ 140 w 244"/>
              <a:gd name="T21" fmla="*/ 221 h 227"/>
              <a:gd name="T22" fmla="*/ 175 w 244"/>
              <a:gd name="T23" fmla="*/ 171 h 227"/>
              <a:gd name="T24" fmla="*/ 180 w 244"/>
              <a:gd name="T25" fmla="*/ 167 h 227"/>
              <a:gd name="T26" fmla="*/ 184 w 244"/>
              <a:gd name="T27" fmla="*/ 163 h 227"/>
              <a:gd name="T28" fmla="*/ 186 w 244"/>
              <a:gd name="T29" fmla="*/ 154 h 227"/>
              <a:gd name="T30" fmla="*/ 194 w 244"/>
              <a:gd name="T31" fmla="*/ 148 h 227"/>
              <a:gd name="T32" fmla="*/ 230 w 244"/>
              <a:gd name="T33" fmla="*/ 127 h 227"/>
              <a:gd name="T34" fmla="*/ 236 w 244"/>
              <a:gd name="T35" fmla="*/ 121 h 227"/>
              <a:gd name="T36" fmla="*/ 240 w 244"/>
              <a:gd name="T37" fmla="*/ 96 h 227"/>
              <a:gd name="T38" fmla="*/ 238 w 244"/>
              <a:gd name="T39" fmla="*/ 91 h 227"/>
              <a:gd name="T40" fmla="*/ 226 w 244"/>
              <a:gd name="T41" fmla="*/ 62 h 227"/>
              <a:gd name="T42" fmla="*/ 240 w 244"/>
              <a:gd name="T43" fmla="*/ 54 h 227"/>
              <a:gd name="T44" fmla="*/ 244 w 244"/>
              <a:gd name="T45" fmla="*/ 50 h 227"/>
              <a:gd name="T46" fmla="*/ 232 w 244"/>
              <a:gd name="T47" fmla="*/ 16 h 227"/>
              <a:gd name="T48" fmla="*/ 186 w 244"/>
              <a:gd name="T49" fmla="*/ 1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4" h="227">
                <a:moveTo>
                  <a:pt x="186" y="12"/>
                </a:moveTo>
                <a:lnTo>
                  <a:pt x="54" y="0"/>
                </a:lnTo>
                <a:lnTo>
                  <a:pt x="56" y="10"/>
                </a:lnTo>
                <a:lnTo>
                  <a:pt x="46" y="18"/>
                </a:lnTo>
                <a:lnTo>
                  <a:pt x="34" y="21"/>
                </a:lnTo>
                <a:lnTo>
                  <a:pt x="25" y="23"/>
                </a:lnTo>
                <a:lnTo>
                  <a:pt x="15" y="23"/>
                </a:lnTo>
                <a:lnTo>
                  <a:pt x="0" y="44"/>
                </a:lnTo>
                <a:lnTo>
                  <a:pt x="0" y="227"/>
                </a:lnTo>
                <a:lnTo>
                  <a:pt x="140" y="225"/>
                </a:lnTo>
                <a:lnTo>
                  <a:pt x="140" y="221"/>
                </a:lnTo>
                <a:lnTo>
                  <a:pt x="175" y="171"/>
                </a:lnTo>
                <a:lnTo>
                  <a:pt x="180" y="167"/>
                </a:lnTo>
                <a:lnTo>
                  <a:pt x="184" y="163"/>
                </a:lnTo>
                <a:lnTo>
                  <a:pt x="186" y="154"/>
                </a:lnTo>
                <a:lnTo>
                  <a:pt x="194" y="148"/>
                </a:lnTo>
                <a:lnTo>
                  <a:pt x="230" y="127"/>
                </a:lnTo>
                <a:lnTo>
                  <a:pt x="236" y="121"/>
                </a:lnTo>
                <a:lnTo>
                  <a:pt x="240" y="96"/>
                </a:lnTo>
                <a:lnTo>
                  <a:pt x="238" y="91"/>
                </a:lnTo>
                <a:lnTo>
                  <a:pt x="226" y="62"/>
                </a:lnTo>
                <a:lnTo>
                  <a:pt x="240" y="54"/>
                </a:lnTo>
                <a:lnTo>
                  <a:pt x="244" y="50"/>
                </a:lnTo>
                <a:lnTo>
                  <a:pt x="232" y="16"/>
                </a:lnTo>
                <a:lnTo>
                  <a:pt x="186" y="12"/>
                </a:lnTo>
                <a:close/>
              </a:path>
            </a:pathLst>
          </a:custGeom>
          <a:solidFill>
            <a:srgbClr val="81D581"/>
          </a:solidFill>
          <a:ln w="31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9" name="Freeform 31"/>
          <p:cNvSpPr>
            <a:spLocks/>
          </p:cNvSpPr>
          <p:nvPr/>
        </p:nvSpPr>
        <p:spPr bwMode="auto">
          <a:xfrm>
            <a:off x="3571599" y="2776535"/>
            <a:ext cx="1437891" cy="831177"/>
          </a:xfrm>
          <a:custGeom>
            <a:avLst/>
            <a:gdLst>
              <a:gd name="T0" fmla="*/ 399 w 399"/>
              <a:gd name="T1" fmla="*/ 99 h 253"/>
              <a:gd name="T2" fmla="*/ 286 w 399"/>
              <a:gd name="T3" fmla="*/ 140 h 253"/>
              <a:gd name="T4" fmla="*/ 250 w 399"/>
              <a:gd name="T5" fmla="*/ 80 h 253"/>
              <a:gd name="T6" fmla="*/ 242 w 399"/>
              <a:gd name="T7" fmla="*/ 74 h 253"/>
              <a:gd name="T8" fmla="*/ 234 w 399"/>
              <a:gd name="T9" fmla="*/ 71 h 253"/>
              <a:gd name="T10" fmla="*/ 227 w 399"/>
              <a:gd name="T11" fmla="*/ 69 h 253"/>
              <a:gd name="T12" fmla="*/ 207 w 399"/>
              <a:gd name="T13" fmla="*/ 69 h 253"/>
              <a:gd name="T14" fmla="*/ 198 w 399"/>
              <a:gd name="T15" fmla="*/ 53 h 253"/>
              <a:gd name="T16" fmla="*/ 192 w 399"/>
              <a:gd name="T17" fmla="*/ 65 h 253"/>
              <a:gd name="T18" fmla="*/ 190 w 399"/>
              <a:gd name="T19" fmla="*/ 40 h 253"/>
              <a:gd name="T20" fmla="*/ 155 w 399"/>
              <a:gd name="T21" fmla="*/ 40 h 253"/>
              <a:gd name="T22" fmla="*/ 157 w 399"/>
              <a:gd name="T23" fmla="*/ 0 h 253"/>
              <a:gd name="T24" fmla="*/ 140 w 399"/>
              <a:gd name="T25" fmla="*/ 21 h 253"/>
              <a:gd name="T26" fmla="*/ 127 w 399"/>
              <a:gd name="T27" fmla="*/ 30 h 253"/>
              <a:gd name="T28" fmla="*/ 136 w 399"/>
              <a:gd name="T29" fmla="*/ 40 h 253"/>
              <a:gd name="T30" fmla="*/ 104 w 399"/>
              <a:gd name="T31" fmla="*/ 57 h 253"/>
              <a:gd name="T32" fmla="*/ 100 w 399"/>
              <a:gd name="T33" fmla="*/ 61 h 253"/>
              <a:gd name="T34" fmla="*/ 86 w 399"/>
              <a:gd name="T35" fmla="*/ 69 h 253"/>
              <a:gd name="T36" fmla="*/ 98 w 399"/>
              <a:gd name="T37" fmla="*/ 98 h 253"/>
              <a:gd name="T38" fmla="*/ 100 w 399"/>
              <a:gd name="T39" fmla="*/ 103 h 253"/>
              <a:gd name="T40" fmla="*/ 96 w 399"/>
              <a:gd name="T41" fmla="*/ 128 h 253"/>
              <a:gd name="T42" fmla="*/ 90 w 399"/>
              <a:gd name="T43" fmla="*/ 134 h 253"/>
              <a:gd name="T44" fmla="*/ 54 w 399"/>
              <a:gd name="T45" fmla="*/ 155 h 253"/>
              <a:gd name="T46" fmla="*/ 46 w 399"/>
              <a:gd name="T47" fmla="*/ 161 h 253"/>
              <a:gd name="T48" fmla="*/ 44 w 399"/>
              <a:gd name="T49" fmla="*/ 170 h 253"/>
              <a:gd name="T50" fmla="*/ 40 w 399"/>
              <a:gd name="T51" fmla="*/ 174 h 253"/>
              <a:gd name="T52" fmla="*/ 35 w 399"/>
              <a:gd name="T53" fmla="*/ 178 h 253"/>
              <a:gd name="T54" fmla="*/ 0 w 399"/>
              <a:gd name="T55" fmla="*/ 228 h 253"/>
              <a:gd name="T56" fmla="*/ 0 w 399"/>
              <a:gd name="T57" fmla="*/ 232 h 253"/>
              <a:gd name="T58" fmla="*/ 83 w 399"/>
              <a:gd name="T59" fmla="*/ 232 h 253"/>
              <a:gd name="T60" fmla="*/ 144 w 399"/>
              <a:gd name="T61" fmla="*/ 253 h 253"/>
              <a:gd name="T62" fmla="*/ 182 w 399"/>
              <a:gd name="T63" fmla="*/ 230 h 253"/>
              <a:gd name="T64" fmla="*/ 188 w 399"/>
              <a:gd name="T65" fmla="*/ 234 h 253"/>
              <a:gd name="T66" fmla="*/ 194 w 399"/>
              <a:gd name="T67" fmla="*/ 240 h 253"/>
              <a:gd name="T68" fmla="*/ 202 w 399"/>
              <a:gd name="T69" fmla="*/ 243 h 253"/>
              <a:gd name="T70" fmla="*/ 217 w 399"/>
              <a:gd name="T71" fmla="*/ 238 h 253"/>
              <a:gd name="T72" fmla="*/ 223 w 399"/>
              <a:gd name="T73" fmla="*/ 249 h 253"/>
              <a:gd name="T74" fmla="*/ 238 w 399"/>
              <a:gd name="T75" fmla="*/ 240 h 253"/>
              <a:gd name="T76" fmla="*/ 236 w 399"/>
              <a:gd name="T77" fmla="*/ 232 h 253"/>
              <a:gd name="T78" fmla="*/ 322 w 399"/>
              <a:gd name="T79" fmla="*/ 193 h 253"/>
              <a:gd name="T80" fmla="*/ 336 w 399"/>
              <a:gd name="T81" fmla="*/ 188 h 253"/>
              <a:gd name="T82" fmla="*/ 351 w 399"/>
              <a:gd name="T83" fmla="*/ 176 h 253"/>
              <a:gd name="T84" fmla="*/ 367 w 399"/>
              <a:gd name="T85" fmla="*/ 157 h 253"/>
              <a:gd name="T86" fmla="*/ 399 w 399"/>
              <a:gd name="T87" fmla="*/ 99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9" h="253">
                <a:moveTo>
                  <a:pt x="399" y="99"/>
                </a:moveTo>
                <a:lnTo>
                  <a:pt x="286" y="140"/>
                </a:lnTo>
                <a:lnTo>
                  <a:pt x="250" y="80"/>
                </a:lnTo>
                <a:lnTo>
                  <a:pt x="242" y="74"/>
                </a:lnTo>
                <a:lnTo>
                  <a:pt x="234" y="71"/>
                </a:lnTo>
                <a:lnTo>
                  <a:pt x="227" y="69"/>
                </a:lnTo>
                <a:lnTo>
                  <a:pt x="207" y="69"/>
                </a:lnTo>
                <a:lnTo>
                  <a:pt x="198" y="53"/>
                </a:lnTo>
                <a:lnTo>
                  <a:pt x="192" y="65"/>
                </a:lnTo>
                <a:lnTo>
                  <a:pt x="190" y="40"/>
                </a:lnTo>
                <a:lnTo>
                  <a:pt x="155" y="40"/>
                </a:lnTo>
                <a:lnTo>
                  <a:pt x="157" y="0"/>
                </a:lnTo>
                <a:lnTo>
                  <a:pt x="140" y="21"/>
                </a:lnTo>
                <a:lnTo>
                  <a:pt x="127" y="30"/>
                </a:lnTo>
                <a:lnTo>
                  <a:pt x="136" y="40"/>
                </a:lnTo>
                <a:lnTo>
                  <a:pt x="104" y="57"/>
                </a:lnTo>
                <a:lnTo>
                  <a:pt x="100" y="61"/>
                </a:lnTo>
                <a:lnTo>
                  <a:pt x="86" y="69"/>
                </a:lnTo>
                <a:lnTo>
                  <a:pt x="98" y="98"/>
                </a:lnTo>
                <a:lnTo>
                  <a:pt x="100" y="103"/>
                </a:lnTo>
                <a:lnTo>
                  <a:pt x="96" y="128"/>
                </a:lnTo>
                <a:lnTo>
                  <a:pt x="90" y="134"/>
                </a:lnTo>
                <a:lnTo>
                  <a:pt x="54" y="155"/>
                </a:lnTo>
                <a:lnTo>
                  <a:pt x="46" y="161"/>
                </a:lnTo>
                <a:lnTo>
                  <a:pt x="44" y="170"/>
                </a:lnTo>
                <a:lnTo>
                  <a:pt x="40" y="174"/>
                </a:lnTo>
                <a:lnTo>
                  <a:pt x="35" y="178"/>
                </a:lnTo>
                <a:lnTo>
                  <a:pt x="0" y="228"/>
                </a:lnTo>
                <a:lnTo>
                  <a:pt x="0" y="232"/>
                </a:lnTo>
                <a:lnTo>
                  <a:pt x="83" y="232"/>
                </a:lnTo>
                <a:lnTo>
                  <a:pt x="144" y="253"/>
                </a:lnTo>
                <a:lnTo>
                  <a:pt x="182" y="230"/>
                </a:lnTo>
                <a:lnTo>
                  <a:pt x="188" y="234"/>
                </a:lnTo>
                <a:lnTo>
                  <a:pt x="194" y="240"/>
                </a:lnTo>
                <a:lnTo>
                  <a:pt x="202" y="243"/>
                </a:lnTo>
                <a:lnTo>
                  <a:pt x="217" y="238"/>
                </a:lnTo>
                <a:lnTo>
                  <a:pt x="223" y="249"/>
                </a:lnTo>
                <a:lnTo>
                  <a:pt x="238" y="240"/>
                </a:lnTo>
                <a:lnTo>
                  <a:pt x="236" y="232"/>
                </a:lnTo>
                <a:lnTo>
                  <a:pt x="322" y="193"/>
                </a:lnTo>
                <a:lnTo>
                  <a:pt x="336" y="188"/>
                </a:lnTo>
                <a:lnTo>
                  <a:pt x="351" y="176"/>
                </a:lnTo>
                <a:lnTo>
                  <a:pt x="367" y="157"/>
                </a:lnTo>
                <a:lnTo>
                  <a:pt x="399" y="99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0" name="Freeform 32"/>
          <p:cNvSpPr>
            <a:spLocks/>
          </p:cNvSpPr>
          <p:nvPr/>
        </p:nvSpPr>
        <p:spPr bwMode="auto">
          <a:xfrm>
            <a:off x="4783275" y="2940067"/>
            <a:ext cx="633407" cy="504113"/>
          </a:xfrm>
          <a:custGeom>
            <a:avLst/>
            <a:gdLst>
              <a:gd name="T0" fmla="*/ 63 w 176"/>
              <a:gd name="T1" fmla="*/ 40 h 153"/>
              <a:gd name="T2" fmla="*/ 71 w 176"/>
              <a:gd name="T3" fmla="*/ 49 h 153"/>
              <a:gd name="T4" fmla="*/ 63 w 176"/>
              <a:gd name="T5" fmla="*/ 49 h 153"/>
              <a:gd name="T6" fmla="*/ 31 w 176"/>
              <a:gd name="T7" fmla="*/ 107 h 153"/>
              <a:gd name="T8" fmla="*/ 15 w 176"/>
              <a:gd name="T9" fmla="*/ 126 h 153"/>
              <a:gd name="T10" fmla="*/ 0 w 176"/>
              <a:gd name="T11" fmla="*/ 138 h 153"/>
              <a:gd name="T12" fmla="*/ 0 w 176"/>
              <a:gd name="T13" fmla="*/ 153 h 153"/>
              <a:gd name="T14" fmla="*/ 88 w 176"/>
              <a:gd name="T15" fmla="*/ 120 h 153"/>
              <a:gd name="T16" fmla="*/ 96 w 176"/>
              <a:gd name="T17" fmla="*/ 124 h 153"/>
              <a:gd name="T18" fmla="*/ 105 w 176"/>
              <a:gd name="T19" fmla="*/ 126 h 153"/>
              <a:gd name="T20" fmla="*/ 132 w 176"/>
              <a:gd name="T21" fmla="*/ 117 h 153"/>
              <a:gd name="T22" fmla="*/ 176 w 176"/>
              <a:gd name="T23" fmla="*/ 117 h 153"/>
              <a:gd name="T24" fmla="*/ 157 w 176"/>
              <a:gd name="T25" fmla="*/ 86 h 153"/>
              <a:gd name="T26" fmla="*/ 161 w 176"/>
              <a:gd name="T27" fmla="*/ 40 h 153"/>
              <a:gd name="T28" fmla="*/ 148 w 176"/>
              <a:gd name="T29" fmla="*/ 3 h 153"/>
              <a:gd name="T30" fmla="*/ 132 w 176"/>
              <a:gd name="T31" fmla="*/ 0 h 153"/>
              <a:gd name="T32" fmla="*/ 121 w 176"/>
              <a:gd name="T33" fmla="*/ 32 h 153"/>
              <a:gd name="T34" fmla="*/ 88 w 176"/>
              <a:gd name="T35" fmla="*/ 32 h 153"/>
              <a:gd name="T36" fmla="*/ 82 w 176"/>
              <a:gd name="T37" fmla="*/ 34 h 153"/>
              <a:gd name="T38" fmla="*/ 82 w 176"/>
              <a:gd name="T39" fmla="*/ 38 h 153"/>
              <a:gd name="T40" fmla="*/ 63 w 176"/>
              <a:gd name="T41" fmla="*/ 4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6" h="153">
                <a:moveTo>
                  <a:pt x="63" y="40"/>
                </a:moveTo>
                <a:lnTo>
                  <a:pt x="71" y="49"/>
                </a:lnTo>
                <a:lnTo>
                  <a:pt x="63" y="49"/>
                </a:lnTo>
                <a:lnTo>
                  <a:pt x="31" y="107"/>
                </a:lnTo>
                <a:lnTo>
                  <a:pt x="15" y="126"/>
                </a:lnTo>
                <a:lnTo>
                  <a:pt x="0" y="138"/>
                </a:lnTo>
                <a:lnTo>
                  <a:pt x="0" y="153"/>
                </a:lnTo>
                <a:lnTo>
                  <a:pt x="88" y="120"/>
                </a:lnTo>
                <a:lnTo>
                  <a:pt x="96" y="124"/>
                </a:lnTo>
                <a:lnTo>
                  <a:pt x="105" y="126"/>
                </a:lnTo>
                <a:lnTo>
                  <a:pt x="132" y="117"/>
                </a:lnTo>
                <a:lnTo>
                  <a:pt x="176" y="117"/>
                </a:lnTo>
                <a:lnTo>
                  <a:pt x="157" y="86"/>
                </a:lnTo>
                <a:lnTo>
                  <a:pt x="161" y="40"/>
                </a:lnTo>
                <a:lnTo>
                  <a:pt x="148" y="3"/>
                </a:lnTo>
                <a:lnTo>
                  <a:pt x="132" y="0"/>
                </a:lnTo>
                <a:lnTo>
                  <a:pt x="121" y="32"/>
                </a:lnTo>
                <a:lnTo>
                  <a:pt x="88" y="32"/>
                </a:lnTo>
                <a:lnTo>
                  <a:pt x="82" y="34"/>
                </a:lnTo>
                <a:lnTo>
                  <a:pt x="82" y="38"/>
                </a:lnTo>
                <a:lnTo>
                  <a:pt x="63" y="40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1" name="Freeform 33"/>
          <p:cNvSpPr>
            <a:spLocks/>
          </p:cNvSpPr>
          <p:nvPr/>
        </p:nvSpPr>
        <p:spPr bwMode="auto">
          <a:xfrm>
            <a:off x="5258330" y="2914390"/>
            <a:ext cx="672995" cy="800093"/>
          </a:xfrm>
          <a:custGeom>
            <a:avLst/>
            <a:gdLst>
              <a:gd name="T0" fmla="*/ 16 w 187"/>
              <a:gd name="T1" fmla="*/ 11 h 244"/>
              <a:gd name="T2" fmla="*/ 29 w 187"/>
              <a:gd name="T3" fmla="*/ 48 h 244"/>
              <a:gd name="T4" fmla="*/ 25 w 187"/>
              <a:gd name="T5" fmla="*/ 94 h 244"/>
              <a:gd name="T6" fmla="*/ 44 w 187"/>
              <a:gd name="T7" fmla="*/ 125 h 244"/>
              <a:gd name="T8" fmla="*/ 50 w 187"/>
              <a:gd name="T9" fmla="*/ 132 h 244"/>
              <a:gd name="T10" fmla="*/ 33 w 187"/>
              <a:gd name="T11" fmla="*/ 157 h 244"/>
              <a:gd name="T12" fmla="*/ 37 w 187"/>
              <a:gd name="T13" fmla="*/ 190 h 244"/>
              <a:gd name="T14" fmla="*/ 0 w 187"/>
              <a:gd name="T15" fmla="*/ 234 h 244"/>
              <a:gd name="T16" fmla="*/ 0 w 187"/>
              <a:gd name="T17" fmla="*/ 240 h 244"/>
              <a:gd name="T18" fmla="*/ 29 w 187"/>
              <a:gd name="T19" fmla="*/ 244 h 244"/>
              <a:gd name="T20" fmla="*/ 29 w 187"/>
              <a:gd name="T21" fmla="*/ 234 h 244"/>
              <a:gd name="T22" fmla="*/ 81 w 187"/>
              <a:gd name="T23" fmla="*/ 224 h 244"/>
              <a:gd name="T24" fmla="*/ 187 w 187"/>
              <a:gd name="T25" fmla="*/ 173 h 244"/>
              <a:gd name="T26" fmla="*/ 179 w 187"/>
              <a:gd name="T27" fmla="*/ 151 h 244"/>
              <a:gd name="T28" fmla="*/ 154 w 187"/>
              <a:gd name="T29" fmla="*/ 148 h 244"/>
              <a:gd name="T30" fmla="*/ 156 w 187"/>
              <a:gd name="T31" fmla="*/ 121 h 244"/>
              <a:gd name="T32" fmla="*/ 135 w 187"/>
              <a:gd name="T33" fmla="*/ 121 h 244"/>
              <a:gd name="T34" fmla="*/ 129 w 187"/>
              <a:gd name="T35" fmla="*/ 103 h 244"/>
              <a:gd name="T36" fmla="*/ 110 w 187"/>
              <a:gd name="T37" fmla="*/ 92 h 244"/>
              <a:gd name="T38" fmla="*/ 83 w 187"/>
              <a:gd name="T39" fmla="*/ 90 h 244"/>
              <a:gd name="T40" fmla="*/ 54 w 187"/>
              <a:gd name="T41" fmla="*/ 100 h 244"/>
              <a:gd name="T42" fmla="*/ 62 w 187"/>
              <a:gd name="T43" fmla="*/ 71 h 244"/>
              <a:gd name="T44" fmla="*/ 73 w 187"/>
              <a:gd name="T45" fmla="*/ 46 h 244"/>
              <a:gd name="T46" fmla="*/ 73 w 187"/>
              <a:gd name="T47" fmla="*/ 2 h 244"/>
              <a:gd name="T48" fmla="*/ 62 w 187"/>
              <a:gd name="T49" fmla="*/ 0 h 244"/>
              <a:gd name="T50" fmla="*/ 52 w 187"/>
              <a:gd name="T51" fmla="*/ 2 h 244"/>
              <a:gd name="T52" fmla="*/ 16 w 187"/>
              <a:gd name="T53" fmla="*/ 11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7" h="244">
                <a:moveTo>
                  <a:pt x="16" y="11"/>
                </a:moveTo>
                <a:lnTo>
                  <a:pt x="29" y="48"/>
                </a:lnTo>
                <a:lnTo>
                  <a:pt x="25" y="94"/>
                </a:lnTo>
                <a:lnTo>
                  <a:pt x="44" y="125"/>
                </a:lnTo>
                <a:lnTo>
                  <a:pt x="50" y="132"/>
                </a:lnTo>
                <a:lnTo>
                  <a:pt x="33" y="157"/>
                </a:lnTo>
                <a:lnTo>
                  <a:pt x="37" y="190"/>
                </a:lnTo>
                <a:lnTo>
                  <a:pt x="0" y="234"/>
                </a:lnTo>
                <a:lnTo>
                  <a:pt x="0" y="240"/>
                </a:lnTo>
                <a:lnTo>
                  <a:pt x="29" y="244"/>
                </a:lnTo>
                <a:lnTo>
                  <a:pt x="29" y="234"/>
                </a:lnTo>
                <a:lnTo>
                  <a:pt x="81" y="224"/>
                </a:lnTo>
                <a:lnTo>
                  <a:pt x="187" y="173"/>
                </a:lnTo>
                <a:lnTo>
                  <a:pt x="179" y="151"/>
                </a:lnTo>
                <a:lnTo>
                  <a:pt x="154" y="148"/>
                </a:lnTo>
                <a:lnTo>
                  <a:pt x="156" y="121"/>
                </a:lnTo>
                <a:lnTo>
                  <a:pt x="135" y="121"/>
                </a:lnTo>
                <a:lnTo>
                  <a:pt x="129" y="103"/>
                </a:lnTo>
                <a:lnTo>
                  <a:pt x="110" y="92"/>
                </a:lnTo>
                <a:lnTo>
                  <a:pt x="83" y="90"/>
                </a:lnTo>
                <a:lnTo>
                  <a:pt x="54" y="100"/>
                </a:lnTo>
                <a:lnTo>
                  <a:pt x="62" y="71"/>
                </a:lnTo>
                <a:lnTo>
                  <a:pt x="73" y="46"/>
                </a:lnTo>
                <a:lnTo>
                  <a:pt x="73" y="2"/>
                </a:lnTo>
                <a:lnTo>
                  <a:pt x="62" y="0"/>
                </a:lnTo>
                <a:lnTo>
                  <a:pt x="52" y="2"/>
                </a:lnTo>
                <a:lnTo>
                  <a:pt x="16" y="11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2" name="Freeform 34"/>
          <p:cNvSpPr>
            <a:spLocks/>
          </p:cNvSpPr>
          <p:nvPr/>
        </p:nvSpPr>
        <p:spPr bwMode="auto">
          <a:xfrm>
            <a:off x="5453442" y="2919795"/>
            <a:ext cx="330842" cy="391937"/>
          </a:xfrm>
          <a:custGeom>
            <a:avLst/>
            <a:gdLst>
              <a:gd name="T0" fmla="*/ 19 w 92"/>
              <a:gd name="T1" fmla="*/ 0 h 119"/>
              <a:gd name="T2" fmla="*/ 19 w 92"/>
              <a:gd name="T3" fmla="*/ 44 h 119"/>
              <a:gd name="T4" fmla="*/ 8 w 92"/>
              <a:gd name="T5" fmla="*/ 69 h 119"/>
              <a:gd name="T6" fmla="*/ 0 w 92"/>
              <a:gd name="T7" fmla="*/ 98 h 119"/>
              <a:gd name="T8" fmla="*/ 29 w 92"/>
              <a:gd name="T9" fmla="*/ 88 h 119"/>
              <a:gd name="T10" fmla="*/ 56 w 92"/>
              <a:gd name="T11" fmla="*/ 90 h 119"/>
              <a:gd name="T12" fmla="*/ 75 w 92"/>
              <a:gd name="T13" fmla="*/ 101 h 119"/>
              <a:gd name="T14" fmla="*/ 81 w 92"/>
              <a:gd name="T15" fmla="*/ 119 h 119"/>
              <a:gd name="T16" fmla="*/ 92 w 92"/>
              <a:gd name="T17" fmla="*/ 119 h 119"/>
              <a:gd name="T18" fmla="*/ 90 w 92"/>
              <a:gd name="T19" fmla="*/ 92 h 119"/>
              <a:gd name="T20" fmla="*/ 81 w 92"/>
              <a:gd name="T21" fmla="*/ 84 h 119"/>
              <a:gd name="T22" fmla="*/ 71 w 92"/>
              <a:gd name="T23" fmla="*/ 52 h 119"/>
              <a:gd name="T24" fmla="*/ 58 w 92"/>
              <a:gd name="T25" fmla="*/ 46 h 119"/>
              <a:gd name="T26" fmla="*/ 48 w 92"/>
              <a:gd name="T27" fmla="*/ 6 h 119"/>
              <a:gd name="T28" fmla="*/ 38 w 92"/>
              <a:gd name="T29" fmla="*/ 7 h 119"/>
              <a:gd name="T30" fmla="*/ 19 w 92"/>
              <a:gd name="T3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2" h="119">
                <a:moveTo>
                  <a:pt x="19" y="0"/>
                </a:moveTo>
                <a:lnTo>
                  <a:pt x="19" y="44"/>
                </a:lnTo>
                <a:lnTo>
                  <a:pt x="8" y="69"/>
                </a:lnTo>
                <a:lnTo>
                  <a:pt x="0" y="98"/>
                </a:lnTo>
                <a:lnTo>
                  <a:pt x="29" y="88"/>
                </a:lnTo>
                <a:lnTo>
                  <a:pt x="56" y="90"/>
                </a:lnTo>
                <a:lnTo>
                  <a:pt x="75" y="101"/>
                </a:lnTo>
                <a:lnTo>
                  <a:pt x="81" y="119"/>
                </a:lnTo>
                <a:lnTo>
                  <a:pt x="92" y="119"/>
                </a:lnTo>
                <a:lnTo>
                  <a:pt x="90" y="92"/>
                </a:lnTo>
                <a:lnTo>
                  <a:pt x="81" y="84"/>
                </a:lnTo>
                <a:lnTo>
                  <a:pt x="71" y="52"/>
                </a:lnTo>
                <a:lnTo>
                  <a:pt x="58" y="46"/>
                </a:lnTo>
                <a:lnTo>
                  <a:pt x="48" y="6"/>
                </a:lnTo>
                <a:lnTo>
                  <a:pt x="38" y="7"/>
                </a:lnTo>
                <a:lnTo>
                  <a:pt x="19" y="0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3" name="Freeform 35"/>
          <p:cNvSpPr>
            <a:spLocks/>
          </p:cNvSpPr>
          <p:nvPr/>
        </p:nvSpPr>
        <p:spPr bwMode="auto">
          <a:xfrm>
            <a:off x="5627346" y="2717069"/>
            <a:ext cx="487780" cy="764954"/>
          </a:xfrm>
          <a:custGeom>
            <a:avLst/>
            <a:gdLst>
              <a:gd name="T0" fmla="*/ 0 w 136"/>
              <a:gd name="T1" fmla="*/ 68 h 233"/>
              <a:gd name="T2" fmla="*/ 10 w 136"/>
              <a:gd name="T3" fmla="*/ 108 h 233"/>
              <a:gd name="T4" fmla="*/ 23 w 136"/>
              <a:gd name="T5" fmla="*/ 114 h 233"/>
              <a:gd name="T6" fmla="*/ 33 w 136"/>
              <a:gd name="T7" fmla="*/ 146 h 233"/>
              <a:gd name="T8" fmla="*/ 42 w 136"/>
              <a:gd name="T9" fmla="*/ 154 h 233"/>
              <a:gd name="T10" fmla="*/ 44 w 136"/>
              <a:gd name="T11" fmla="*/ 181 h 233"/>
              <a:gd name="T12" fmla="*/ 54 w 136"/>
              <a:gd name="T13" fmla="*/ 181 h 233"/>
              <a:gd name="T14" fmla="*/ 52 w 136"/>
              <a:gd name="T15" fmla="*/ 208 h 233"/>
              <a:gd name="T16" fmla="*/ 77 w 136"/>
              <a:gd name="T17" fmla="*/ 211 h 233"/>
              <a:gd name="T18" fmla="*/ 85 w 136"/>
              <a:gd name="T19" fmla="*/ 233 h 233"/>
              <a:gd name="T20" fmla="*/ 119 w 136"/>
              <a:gd name="T21" fmla="*/ 213 h 233"/>
              <a:gd name="T22" fmla="*/ 119 w 136"/>
              <a:gd name="T23" fmla="*/ 169 h 233"/>
              <a:gd name="T24" fmla="*/ 136 w 136"/>
              <a:gd name="T25" fmla="*/ 160 h 233"/>
              <a:gd name="T26" fmla="*/ 129 w 136"/>
              <a:gd name="T27" fmla="*/ 117 h 233"/>
              <a:gd name="T28" fmla="*/ 125 w 136"/>
              <a:gd name="T29" fmla="*/ 73 h 233"/>
              <a:gd name="T30" fmla="*/ 115 w 136"/>
              <a:gd name="T31" fmla="*/ 71 h 233"/>
              <a:gd name="T32" fmla="*/ 106 w 136"/>
              <a:gd name="T33" fmla="*/ 48 h 233"/>
              <a:gd name="T34" fmla="*/ 106 w 136"/>
              <a:gd name="T35" fmla="*/ 0 h 233"/>
              <a:gd name="T36" fmla="*/ 73 w 136"/>
              <a:gd name="T37" fmla="*/ 2 h 233"/>
              <a:gd name="T38" fmla="*/ 62 w 136"/>
              <a:gd name="T39" fmla="*/ 18 h 233"/>
              <a:gd name="T40" fmla="*/ 17 w 136"/>
              <a:gd name="T41" fmla="*/ 66 h 233"/>
              <a:gd name="T42" fmla="*/ 0 w 136"/>
              <a:gd name="T43" fmla="*/ 6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6" h="233">
                <a:moveTo>
                  <a:pt x="0" y="68"/>
                </a:moveTo>
                <a:lnTo>
                  <a:pt x="10" y="108"/>
                </a:lnTo>
                <a:lnTo>
                  <a:pt x="23" y="114"/>
                </a:lnTo>
                <a:lnTo>
                  <a:pt x="33" y="146"/>
                </a:lnTo>
                <a:lnTo>
                  <a:pt x="42" y="154"/>
                </a:lnTo>
                <a:lnTo>
                  <a:pt x="44" y="181"/>
                </a:lnTo>
                <a:lnTo>
                  <a:pt x="54" y="181"/>
                </a:lnTo>
                <a:lnTo>
                  <a:pt x="52" y="208"/>
                </a:lnTo>
                <a:lnTo>
                  <a:pt x="77" y="211"/>
                </a:lnTo>
                <a:lnTo>
                  <a:pt x="85" y="233"/>
                </a:lnTo>
                <a:lnTo>
                  <a:pt x="119" y="213"/>
                </a:lnTo>
                <a:lnTo>
                  <a:pt x="119" y="169"/>
                </a:lnTo>
                <a:lnTo>
                  <a:pt x="136" y="160"/>
                </a:lnTo>
                <a:lnTo>
                  <a:pt x="129" y="117"/>
                </a:lnTo>
                <a:lnTo>
                  <a:pt x="125" y="73"/>
                </a:lnTo>
                <a:lnTo>
                  <a:pt x="115" y="71"/>
                </a:lnTo>
                <a:lnTo>
                  <a:pt x="106" y="48"/>
                </a:lnTo>
                <a:lnTo>
                  <a:pt x="106" y="0"/>
                </a:lnTo>
                <a:lnTo>
                  <a:pt x="73" y="2"/>
                </a:lnTo>
                <a:lnTo>
                  <a:pt x="62" y="18"/>
                </a:lnTo>
                <a:lnTo>
                  <a:pt x="17" y="66"/>
                </a:lnTo>
                <a:lnTo>
                  <a:pt x="0" y="68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4" name="Freeform 36"/>
          <p:cNvSpPr>
            <a:spLocks/>
          </p:cNvSpPr>
          <p:nvPr/>
        </p:nvSpPr>
        <p:spPr bwMode="auto">
          <a:xfrm>
            <a:off x="6007673" y="2544077"/>
            <a:ext cx="793173" cy="748735"/>
          </a:xfrm>
          <a:custGeom>
            <a:avLst/>
            <a:gdLst>
              <a:gd name="T0" fmla="*/ 0 w 220"/>
              <a:gd name="T1" fmla="*/ 53 h 228"/>
              <a:gd name="T2" fmla="*/ 0 w 220"/>
              <a:gd name="T3" fmla="*/ 101 h 228"/>
              <a:gd name="T4" fmla="*/ 9 w 220"/>
              <a:gd name="T5" fmla="*/ 124 h 228"/>
              <a:gd name="T6" fmla="*/ 19 w 220"/>
              <a:gd name="T7" fmla="*/ 126 h 228"/>
              <a:gd name="T8" fmla="*/ 23 w 220"/>
              <a:gd name="T9" fmla="*/ 170 h 228"/>
              <a:gd name="T10" fmla="*/ 30 w 220"/>
              <a:gd name="T11" fmla="*/ 213 h 228"/>
              <a:gd name="T12" fmla="*/ 86 w 220"/>
              <a:gd name="T13" fmla="*/ 228 h 228"/>
              <a:gd name="T14" fmla="*/ 98 w 220"/>
              <a:gd name="T15" fmla="*/ 224 h 228"/>
              <a:gd name="T16" fmla="*/ 184 w 220"/>
              <a:gd name="T17" fmla="*/ 180 h 228"/>
              <a:gd name="T18" fmla="*/ 182 w 220"/>
              <a:gd name="T19" fmla="*/ 169 h 228"/>
              <a:gd name="T20" fmla="*/ 172 w 220"/>
              <a:gd name="T21" fmla="*/ 169 h 228"/>
              <a:gd name="T22" fmla="*/ 165 w 220"/>
              <a:gd name="T23" fmla="*/ 142 h 228"/>
              <a:gd name="T24" fmla="*/ 201 w 220"/>
              <a:gd name="T25" fmla="*/ 121 h 228"/>
              <a:gd name="T26" fmla="*/ 211 w 220"/>
              <a:gd name="T27" fmla="*/ 126 h 228"/>
              <a:gd name="T28" fmla="*/ 220 w 220"/>
              <a:gd name="T29" fmla="*/ 117 h 228"/>
              <a:gd name="T30" fmla="*/ 217 w 220"/>
              <a:gd name="T31" fmla="*/ 109 h 228"/>
              <a:gd name="T32" fmla="*/ 217 w 220"/>
              <a:gd name="T33" fmla="*/ 94 h 228"/>
              <a:gd name="T34" fmla="*/ 209 w 220"/>
              <a:gd name="T35" fmla="*/ 94 h 228"/>
              <a:gd name="T36" fmla="*/ 207 w 220"/>
              <a:gd name="T37" fmla="*/ 88 h 228"/>
              <a:gd name="T38" fmla="*/ 211 w 220"/>
              <a:gd name="T39" fmla="*/ 73 h 228"/>
              <a:gd name="T40" fmla="*/ 203 w 220"/>
              <a:gd name="T41" fmla="*/ 73 h 228"/>
              <a:gd name="T42" fmla="*/ 199 w 220"/>
              <a:gd name="T43" fmla="*/ 63 h 228"/>
              <a:gd name="T44" fmla="*/ 194 w 220"/>
              <a:gd name="T45" fmla="*/ 57 h 228"/>
              <a:gd name="T46" fmla="*/ 192 w 220"/>
              <a:gd name="T47" fmla="*/ 38 h 228"/>
              <a:gd name="T48" fmla="*/ 136 w 220"/>
              <a:gd name="T49" fmla="*/ 0 h 228"/>
              <a:gd name="T50" fmla="*/ 75 w 220"/>
              <a:gd name="T51" fmla="*/ 21 h 228"/>
              <a:gd name="T52" fmla="*/ 11 w 220"/>
              <a:gd name="T53" fmla="*/ 19 h 228"/>
              <a:gd name="T54" fmla="*/ 0 w 220"/>
              <a:gd name="T55" fmla="*/ 5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0" h="228">
                <a:moveTo>
                  <a:pt x="0" y="53"/>
                </a:moveTo>
                <a:lnTo>
                  <a:pt x="0" y="101"/>
                </a:lnTo>
                <a:lnTo>
                  <a:pt x="9" y="124"/>
                </a:lnTo>
                <a:lnTo>
                  <a:pt x="19" y="126"/>
                </a:lnTo>
                <a:lnTo>
                  <a:pt x="23" y="170"/>
                </a:lnTo>
                <a:lnTo>
                  <a:pt x="30" y="213"/>
                </a:lnTo>
                <a:lnTo>
                  <a:pt x="86" y="228"/>
                </a:lnTo>
                <a:lnTo>
                  <a:pt x="98" y="224"/>
                </a:lnTo>
                <a:lnTo>
                  <a:pt x="184" y="180"/>
                </a:lnTo>
                <a:lnTo>
                  <a:pt x="182" y="169"/>
                </a:lnTo>
                <a:lnTo>
                  <a:pt x="172" y="169"/>
                </a:lnTo>
                <a:lnTo>
                  <a:pt x="165" y="142"/>
                </a:lnTo>
                <a:lnTo>
                  <a:pt x="201" y="121"/>
                </a:lnTo>
                <a:lnTo>
                  <a:pt x="211" y="126"/>
                </a:lnTo>
                <a:lnTo>
                  <a:pt x="220" y="117"/>
                </a:lnTo>
                <a:lnTo>
                  <a:pt x="217" y="109"/>
                </a:lnTo>
                <a:lnTo>
                  <a:pt x="217" y="94"/>
                </a:lnTo>
                <a:lnTo>
                  <a:pt x="209" y="94"/>
                </a:lnTo>
                <a:lnTo>
                  <a:pt x="207" y="88"/>
                </a:lnTo>
                <a:lnTo>
                  <a:pt x="211" y="73"/>
                </a:lnTo>
                <a:lnTo>
                  <a:pt x="203" y="73"/>
                </a:lnTo>
                <a:lnTo>
                  <a:pt x="199" y="63"/>
                </a:lnTo>
                <a:lnTo>
                  <a:pt x="194" y="57"/>
                </a:lnTo>
                <a:lnTo>
                  <a:pt x="192" y="38"/>
                </a:lnTo>
                <a:lnTo>
                  <a:pt x="136" y="0"/>
                </a:lnTo>
                <a:lnTo>
                  <a:pt x="75" y="21"/>
                </a:lnTo>
                <a:lnTo>
                  <a:pt x="11" y="19"/>
                </a:lnTo>
                <a:lnTo>
                  <a:pt x="0" y="53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5" name="Freeform 37"/>
          <p:cNvSpPr>
            <a:spLocks/>
          </p:cNvSpPr>
          <p:nvPr/>
        </p:nvSpPr>
        <p:spPr bwMode="auto">
          <a:xfrm>
            <a:off x="6361137" y="2940067"/>
            <a:ext cx="654615" cy="583852"/>
          </a:xfrm>
          <a:custGeom>
            <a:avLst/>
            <a:gdLst>
              <a:gd name="T0" fmla="*/ 0 w 182"/>
              <a:gd name="T1" fmla="*/ 103 h 178"/>
              <a:gd name="T2" fmla="*/ 51 w 182"/>
              <a:gd name="T3" fmla="*/ 155 h 178"/>
              <a:gd name="T4" fmla="*/ 82 w 182"/>
              <a:gd name="T5" fmla="*/ 178 h 178"/>
              <a:gd name="T6" fmla="*/ 119 w 182"/>
              <a:gd name="T7" fmla="*/ 157 h 178"/>
              <a:gd name="T8" fmla="*/ 122 w 182"/>
              <a:gd name="T9" fmla="*/ 155 h 178"/>
              <a:gd name="T10" fmla="*/ 182 w 182"/>
              <a:gd name="T11" fmla="*/ 140 h 178"/>
              <a:gd name="T12" fmla="*/ 178 w 182"/>
              <a:gd name="T13" fmla="*/ 134 h 178"/>
              <a:gd name="T14" fmla="*/ 172 w 182"/>
              <a:gd name="T15" fmla="*/ 128 h 178"/>
              <a:gd name="T16" fmla="*/ 165 w 182"/>
              <a:gd name="T17" fmla="*/ 122 h 178"/>
              <a:gd name="T18" fmla="*/ 143 w 182"/>
              <a:gd name="T19" fmla="*/ 82 h 178"/>
              <a:gd name="T20" fmla="*/ 163 w 182"/>
              <a:gd name="T21" fmla="*/ 65 h 178"/>
              <a:gd name="T22" fmla="*/ 113 w 182"/>
              <a:gd name="T23" fmla="*/ 5 h 178"/>
              <a:gd name="T24" fmla="*/ 103 w 182"/>
              <a:gd name="T25" fmla="*/ 0 h 178"/>
              <a:gd name="T26" fmla="*/ 67 w 182"/>
              <a:gd name="T27" fmla="*/ 21 h 178"/>
              <a:gd name="T28" fmla="*/ 74 w 182"/>
              <a:gd name="T29" fmla="*/ 48 h 178"/>
              <a:gd name="T30" fmla="*/ 84 w 182"/>
              <a:gd name="T31" fmla="*/ 48 h 178"/>
              <a:gd name="T32" fmla="*/ 86 w 182"/>
              <a:gd name="T33" fmla="*/ 59 h 178"/>
              <a:gd name="T34" fmla="*/ 0 w 182"/>
              <a:gd name="T35" fmla="*/ 103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2" h="178">
                <a:moveTo>
                  <a:pt x="0" y="103"/>
                </a:moveTo>
                <a:lnTo>
                  <a:pt x="51" y="155"/>
                </a:lnTo>
                <a:lnTo>
                  <a:pt x="82" y="178"/>
                </a:lnTo>
                <a:lnTo>
                  <a:pt x="119" y="157"/>
                </a:lnTo>
                <a:lnTo>
                  <a:pt x="122" y="155"/>
                </a:lnTo>
                <a:lnTo>
                  <a:pt x="182" y="140"/>
                </a:lnTo>
                <a:lnTo>
                  <a:pt x="178" y="134"/>
                </a:lnTo>
                <a:lnTo>
                  <a:pt x="172" y="128"/>
                </a:lnTo>
                <a:lnTo>
                  <a:pt x="165" y="122"/>
                </a:lnTo>
                <a:lnTo>
                  <a:pt x="143" y="82"/>
                </a:lnTo>
                <a:lnTo>
                  <a:pt x="163" y="65"/>
                </a:lnTo>
                <a:lnTo>
                  <a:pt x="113" y="5"/>
                </a:lnTo>
                <a:lnTo>
                  <a:pt x="103" y="0"/>
                </a:lnTo>
                <a:lnTo>
                  <a:pt x="67" y="21"/>
                </a:lnTo>
                <a:lnTo>
                  <a:pt x="74" y="48"/>
                </a:lnTo>
                <a:lnTo>
                  <a:pt x="84" y="48"/>
                </a:lnTo>
                <a:lnTo>
                  <a:pt x="86" y="59"/>
                </a:lnTo>
                <a:lnTo>
                  <a:pt x="0" y="103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6" name="Freeform 38"/>
          <p:cNvSpPr>
            <a:spLocks/>
          </p:cNvSpPr>
          <p:nvPr/>
        </p:nvSpPr>
        <p:spPr bwMode="auto">
          <a:xfrm>
            <a:off x="6766913" y="2776535"/>
            <a:ext cx="747930" cy="624396"/>
          </a:xfrm>
          <a:custGeom>
            <a:avLst/>
            <a:gdLst>
              <a:gd name="T0" fmla="*/ 69 w 207"/>
              <a:gd name="T1" fmla="*/ 9 h 190"/>
              <a:gd name="T2" fmla="*/ 44 w 207"/>
              <a:gd name="T3" fmla="*/ 13 h 190"/>
              <a:gd name="T4" fmla="*/ 40 w 207"/>
              <a:gd name="T5" fmla="*/ 15 h 190"/>
              <a:gd name="T6" fmla="*/ 32 w 207"/>
              <a:gd name="T7" fmla="*/ 13 h 190"/>
              <a:gd name="T8" fmla="*/ 30 w 207"/>
              <a:gd name="T9" fmla="*/ 17 h 190"/>
              <a:gd name="T10" fmla="*/ 21 w 207"/>
              <a:gd name="T11" fmla="*/ 30 h 190"/>
              <a:gd name="T12" fmla="*/ 9 w 207"/>
              <a:gd name="T13" fmla="*/ 46 h 190"/>
              <a:gd name="T14" fmla="*/ 0 w 207"/>
              <a:gd name="T15" fmla="*/ 55 h 190"/>
              <a:gd name="T16" fmla="*/ 50 w 207"/>
              <a:gd name="T17" fmla="*/ 115 h 190"/>
              <a:gd name="T18" fmla="*/ 30 w 207"/>
              <a:gd name="T19" fmla="*/ 132 h 190"/>
              <a:gd name="T20" fmla="*/ 52 w 207"/>
              <a:gd name="T21" fmla="*/ 172 h 190"/>
              <a:gd name="T22" fmla="*/ 59 w 207"/>
              <a:gd name="T23" fmla="*/ 178 h 190"/>
              <a:gd name="T24" fmla="*/ 65 w 207"/>
              <a:gd name="T25" fmla="*/ 184 h 190"/>
              <a:gd name="T26" fmla="*/ 69 w 207"/>
              <a:gd name="T27" fmla="*/ 190 h 190"/>
              <a:gd name="T28" fmla="*/ 113 w 207"/>
              <a:gd name="T29" fmla="*/ 176 h 190"/>
              <a:gd name="T30" fmla="*/ 159 w 207"/>
              <a:gd name="T31" fmla="*/ 128 h 190"/>
              <a:gd name="T32" fmla="*/ 161 w 207"/>
              <a:gd name="T33" fmla="*/ 122 h 190"/>
              <a:gd name="T34" fmla="*/ 167 w 207"/>
              <a:gd name="T35" fmla="*/ 119 h 190"/>
              <a:gd name="T36" fmla="*/ 173 w 207"/>
              <a:gd name="T37" fmla="*/ 115 h 190"/>
              <a:gd name="T38" fmla="*/ 169 w 207"/>
              <a:gd name="T39" fmla="*/ 107 h 190"/>
              <a:gd name="T40" fmla="*/ 174 w 207"/>
              <a:gd name="T41" fmla="*/ 101 h 190"/>
              <a:gd name="T42" fmla="*/ 184 w 207"/>
              <a:gd name="T43" fmla="*/ 99 h 190"/>
              <a:gd name="T44" fmla="*/ 190 w 207"/>
              <a:gd name="T45" fmla="*/ 99 h 190"/>
              <a:gd name="T46" fmla="*/ 199 w 207"/>
              <a:gd name="T47" fmla="*/ 94 h 190"/>
              <a:gd name="T48" fmla="*/ 207 w 207"/>
              <a:gd name="T49" fmla="*/ 84 h 190"/>
              <a:gd name="T50" fmla="*/ 190 w 207"/>
              <a:gd name="T51" fmla="*/ 46 h 190"/>
              <a:gd name="T52" fmla="*/ 161 w 207"/>
              <a:gd name="T53" fmla="*/ 44 h 190"/>
              <a:gd name="T54" fmla="*/ 165 w 207"/>
              <a:gd name="T55" fmla="*/ 0 h 190"/>
              <a:gd name="T56" fmla="*/ 92 w 207"/>
              <a:gd name="T57" fmla="*/ 7 h 190"/>
              <a:gd name="T58" fmla="*/ 69 w 207"/>
              <a:gd name="T59" fmla="*/ 9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7" h="190">
                <a:moveTo>
                  <a:pt x="69" y="9"/>
                </a:moveTo>
                <a:lnTo>
                  <a:pt x="44" y="13"/>
                </a:lnTo>
                <a:lnTo>
                  <a:pt x="40" y="15"/>
                </a:lnTo>
                <a:lnTo>
                  <a:pt x="32" y="13"/>
                </a:lnTo>
                <a:lnTo>
                  <a:pt x="30" y="17"/>
                </a:lnTo>
                <a:lnTo>
                  <a:pt x="21" y="30"/>
                </a:lnTo>
                <a:lnTo>
                  <a:pt x="9" y="46"/>
                </a:lnTo>
                <a:lnTo>
                  <a:pt x="0" y="55"/>
                </a:lnTo>
                <a:lnTo>
                  <a:pt x="50" y="115"/>
                </a:lnTo>
                <a:lnTo>
                  <a:pt x="30" y="132"/>
                </a:lnTo>
                <a:lnTo>
                  <a:pt x="52" y="172"/>
                </a:lnTo>
                <a:lnTo>
                  <a:pt x="59" y="178"/>
                </a:lnTo>
                <a:lnTo>
                  <a:pt x="65" y="184"/>
                </a:lnTo>
                <a:lnTo>
                  <a:pt x="69" y="190"/>
                </a:lnTo>
                <a:lnTo>
                  <a:pt x="113" y="176"/>
                </a:lnTo>
                <a:lnTo>
                  <a:pt x="159" y="128"/>
                </a:lnTo>
                <a:lnTo>
                  <a:pt x="161" y="122"/>
                </a:lnTo>
                <a:lnTo>
                  <a:pt x="167" y="119"/>
                </a:lnTo>
                <a:lnTo>
                  <a:pt x="173" y="115"/>
                </a:lnTo>
                <a:lnTo>
                  <a:pt x="169" y="107"/>
                </a:lnTo>
                <a:lnTo>
                  <a:pt x="174" y="101"/>
                </a:lnTo>
                <a:lnTo>
                  <a:pt x="184" y="99"/>
                </a:lnTo>
                <a:lnTo>
                  <a:pt x="190" y="99"/>
                </a:lnTo>
                <a:lnTo>
                  <a:pt x="199" y="94"/>
                </a:lnTo>
                <a:lnTo>
                  <a:pt x="207" y="84"/>
                </a:lnTo>
                <a:lnTo>
                  <a:pt x="190" y="46"/>
                </a:lnTo>
                <a:lnTo>
                  <a:pt x="161" y="44"/>
                </a:lnTo>
                <a:lnTo>
                  <a:pt x="165" y="0"/>
                </a:lnTo>
                <a:lnTo>
                  <a:pt x="92" y="7"/>
                </a:lnTo>
                <a:lnTo>
                  <a:pt x="69" y="9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7" name="Freeform 39"/>
          <p:cNvSpPr>
            <a:spLocks/>
          </p:cNvSpPr>
          <p:nvPr/>
        </p:nvSpPr>
        <p:spPr bwMode="auto">
          <a:xfrm>
            <a:off x="1033730" y="3332005"/>
            <a:ext cx="435468" cy="513573"/>
          </a:xfrm>
          <a:custGeom>
            <a:avLst/>
            <a:gdLst>
              <a:gd name="T0" fmla="*/ 3 w 121"/>
              <a:gd name="T1" fmla="*/ 0 h 157"/>
              <a:gd name="T2" fmla="*/ 0 w 121"/>
              <a:gd name="T3" fmla="*/ 157 h 157"/>
              <a:gd name="T4" fmla="*/ 51 w 121"/>
              <a:gd name="T5" fmla="*/ 157 h 157"/>
              <a:gd name="T6" fmla="*/ 121 w 121"/>
              <a:gd name="T7" fmla="*/ 97 h 157"/>
              <a:gd name="T8" fmla="*/ 121 w 121"/>
              <a:gd name="T9" fmla="*/ 0 h 157"/>
              <a:gd name="T10" fmla="*/ 3 w 121"/>
              <a:gd name="T11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" h="157">
                <a:moveTo>
                  <a:pt x="3" y="0"/>
                </a:moveTo>
                <a:lnTo>
                  <a:pt x="0" y="157"/>
                </a:lnTo>
                <a:lnTo>
                  <a:pt x="51" y="157"/>
                </a:lnTo>
                <a:lnTo>
                  <a:pt x="121" y="97"/>
                </a:lnTo>
                <a:lnTo>
                  <a:pt x="121" y="0"/>
                </a:lnTo>
                <a:lnTo>
                  <a:pt x="3" y="0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8" name="Freeform 40"/>
          <p:cNvSpPr>
            <a:spLocks/>
          </p:cNvSpPr>
          <p:nvPr/>
        </p:nvSpPr>
        <p:spPr bwMode="auto">
          <a:xfrm>
            <a:off x="1012521" y="3845578"/>
            <a:ext cx="800242" cy="746032"/>
          </a:xfrm>
          <a:custGeom>
            <a:avLst/>
            <a:gdLst>
              <a:gd name="T0" fmla="*/ 6 w 222"/>
              <a:gd name="T1" fmla="*/ 0 h 227"/>
              <a:gd name="T2" fmla="*/ 0 w 222"/>
              <a:gd name="T3" fmla="*/ 227 h 227"/>
              <a:gd name="T4" fmla="*/ 19 w 222"/>
              <a:gd name="T5" fmla="*/ 227 h 227"/>
              <a:gd name="T6" fmla="*/ 46 w 222"/>
              <a:gd name="T7" fmla="*/ 215 h 227"/>
              <a:gd name="T8" fmla="*/ 73 w 222"/>
              <a:gd name="T9" fmla="*/ 211 h 227"/>
              <a:gd name="T10" fmla="*/ 69 w 222"/>
              <a:gd name="T11" fmla="*/ 200 h 227"/>
              <a:gd name="T12" fmla="*/ 92 w 222"/>
              <a:gd name="T13" fmla="*/ 205 h 227"/>
              <a:gd name="T14" fmla="*/ 125 w 222"/>
              <a:gd name="T15" fmla="*/ 207 h 227"/>
              <a:gd name="T16" fmla="*/ 130 w 222"/>
              <a:gd name="T17" fmla="*/ 209 h 227"/>
              <a:gd name="T18" fmla="*/ 132 w 222"/>
              <a:gd name="T19" fmla="*/ 215 h 227"/>
              <a:gd name="T20" fmla="*/ 163 w 222"/>
              <a:gd name="T21" fmla="*/ 217 h 227"/>
              <a:gd name="T22" fmla="*/ 178 w 222"/>
              <a:gd name="T23" fmla="*/ 205 h 227"/>
              <a:gd name="T24" fmla="*/ 194 w 222"/>
              <a:gd name="T25" fmla="*/ 217 h 227"/>
              <a:gd name="T26" fmla="*/ 201 w 222"/>
              <a:gd name="T27" fmla="*/ 209 h 227"/>
              <a:gd name="T28" fmla="*/ 207 w 222"/>
              <a:gd name="T29" fmla="*/ 207 h 227"/>
              <a:gd name="T30" fmla="*/ 211 w 222"/>
              <a:gd name="T31" fmla="*/ 205 h 227"/>
              <a:gd name="T32" fmla="*/ 207 w 222"/>
              <a:gd name="T33" fmla="*/ 194 h 227"/>
              <a:gd name="T34" fmla="*/ 201 w 222"/>
              <a:gd name="T35" fmla="*/ 182 h 227"/>
              <a:gd name="T36" fmla="*/ 213 w 222"/>
              <a:gd name="T37" fmla="*/ 180 h 227"/>
              <a:gd name="T38" fmla="*/ 222 w 222"/>
              <a:gd name="T39" fmla="*/ 180 h 227"/>
              <a:gd name="T40" fmla="*/ 221 w 222"/>
              <a:gd name="T41" fmla="*/ 163 h 227"/>
              <a:gd name="T42" fmla="*/ 203 w 222"/>
              <a:gd name="T43" fmla="*/ 152 h 227"/>
              <a:gd name="T44" fmla="*/ 215 w 222"/>
              <a:gd name="T45" fmla="*/ 142 h 227"/>
              <a:gd name="T46" fmla="*/ 215 w 222"/>
              <a:gd name="T47" fmla="*/ 127 h 227"/>
              <a:gd name="T48" fmla="*/ 205 w 222"/>
              <a:gd name="T49" fmla="*/ 129 h 227"/>
              <a:gd name="T50" fmla="*/ 198 w 222"/>
              <a:gd name="T51" fmla="*/ 127 h 227"/>
              <a:gd name="T52" fmla="*/ 190 w 222"/>
              <a:gd name="T53" fmla="*/ 121 h 227"/>
              <a:gd name="T54" fmla="*/ 186 w 222"/>
              <a:gd name="T55" fmla="*/ 117 h 227"/>
              <a:gd name="T56" fmla="*/ 205 w 222"/>
              <a:gd name="T57" fmla="*/ 104 h 227"/>
              <a:gd name="T58" fmla="*/ 115 w 222"/>
              <a:gd name="T59" fmla="*/ 65 h 227"/>
              <a:gd name="T60" fmla="*/ 57 w 222"/>
              <a:gd name="T61" fmla="*/ 0 h 227"/>
              <a:gd name="T62" fmla="*/ 6 w 222"/>
              <a:gd name="T6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2" h="227">
                <a:moveTo>
                  <a:pt x="6" y="0"/>
                </a:moveTo>
                <a:lnTo>
                  <a:pt x="0" y="227"/>
                </a:lnTo>
                <a:lnTo>
                  <a:pt x="19" y="227"/>
                </a:lnTo>
                <a:lnTo>
                  <a:pt x="46" y="215"/>
                </a:lnTo>
                <a:lnTo>
                  <a:pt x="73" y="211"/>
                </a:lnTo>
                <a:lnTo>
                  <a:pt x="69" y="200"/>
                </a:lnTo>
                <a:lnTo>
                  <a:pt x="92" y="205"/>
                </a:lnTo>
                <a:lnTo>
                  <a:pt x="125" y="207"/>
                </a:lnTo>
                <a:lnTo>
                  <a:pt x="130" y="209"/>
                </a:lnTo>
                <a:lnTo>
                  <a:pt x="132" y="215"/>
                </a:lnTo>
                <a:lnTo>
                  <a:pt x="163" y="217"/>
                </a:lnTo>
                <a:lnTo>
                  <a:pt x="178" y="205"/>
                </a:lnTo>
                <a:lnTo>
                  <a:pt x="194" y="217"/>
                </a:lnTo>
                <a:lnTo>
                  <a:pt x="201" y="209"/>
                </a:lnTo>
                <a:lnTo>
                  <a:pt x="207" y="207"/>
                </a:lnTo>
                <a:lnTo>
                  <a:pt x="211" y="205"/>
                </a:lnTo>
                <a:lnTo>
                  <a:pt x="207" y="194"/>
                </a:lnTo>
                <a:lnTo>
                  <a:pt x="201" y="182"/>
                </a:lnTo>
                <a:lnTo>
                  <a:pt x="213" y="180"/>
                </a:lnTo>
                <a:lnTo>
                  <a:pt x="222" y="180"/>
                </a:lnTo>
                <a:lnTo>
                  <a:pt x="221" y="163"/>
                </a:lnTo>
                <a:lnTo>
                  <a:pt x="203" y="152"/>
                </a:lnTo>
                <a:lnTo>
                  <a:pt x="215" y="142"/>
                </a:lnTo>
                <a:lnTo>
                  <a:pt x="215" y="127"/>
                </a:lnTo>
                <a:lnTo>
                  <a:pt x="205" y="129"/>
                </a:lnTo>
                <a:lnTo>
                  <a:pt x="198" y="127"/>
                </a:lnTo>
                <a:lnTo>
                  <a:pt x="190" y="121"/>
                </a:lnTo>
                <a:lnTo>
                  <a:pt x="186" y="117"/>
                </a:lnTo>
                <a:lnTo>
                  <a:pt x="205" y="104"/>
                </a:lnTo>
                <a:lnTo>
                  <a:pt x="115" y="65"/>
                </a:lnTo>
                <a:lnTo>
                  <a:pt x="57" y="0"/>
                </a:lnTo>
                <a:lnTo>
                  <a:pt x="6" y="0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9" name="Freeform 41"/>
          <p:cNvSpPr>
            <a:spLocks/>
          </p:cNvSpPr>
          <p:nvPr/>
        </p:nvSpPr>
        <p:spPr bwMode="auto">
          <a:xfrm>
            <a:off x="1216117" y="3587440"/>
            <a:ext cx="790346" cy="681160"/>
          </a:xfrm>
          <a:custGeom>
            <a:avLst/>
            <a:gdLst>
              <a:gd name="T0" fmla="*/ 70 w 219"/>
              <a:gd name="T1" fmla="*/ 0 h 208"/>
              <a:gd name="T2" fmla="*/ 70 w 219"/>
              <a:gd name="T3" fmla="*/ 19 h 208"/>
              <a:gd name="T4" fmla="*/ 0 w 219"/>
              <a:gd name="T5" fmla="*/ 79 h 208"/>
              <a:gd name="T6" fmla="*/ 58 w 219"/>
              <a:gd name="T7" fmla="*/ 144 h 208"/>
              <a:gd name="T8" fmla="*/ 148 w 219"/>
              <a:gd name="T9" fmla="*/ 183 h 208"/>
              <a:gd name="T10" fmla="*/ 129 w 219"/>
              <a:gd name="T11" fmla="*/ 196 h 208"/>
              <a:gd name="T12" fmla="*/ 133 w 219"/>
              <a:gd name="T13" fmla="*/ 200 h 208"/>
              <a:gd name="T14" fmla="*/ 141 w 219"/>
              <a:gd name="T15" fmla="*/ 206 h 208"/>
              <a:gd name="T16" fmla="*/ 148 w 219"/>
              <a:gd name="T17" fmla="*/ 208 h 208"/>
              <a:gd name="T18" fmla="*/ 158 w 219"/>
              <a:gd name="T19" fmla="*/ 206 h 208"/>
              <a:gd name="T20" fmla="*/ 187 w 219"/>
              <a:gd name="T21" fmla="*/ 194 h 208"/>
              <a:gd name="T22" fmla="*/ 192 w 219"/>
              <a:gd name="T23" fmla="*/ 131 h 208"/>
              <a:gd name="T24" fmla="*/ 217 w 219"/>
              <a:gd name="T25" fmla="*/ 112 h 208"/>
              <a:gd name="T26" fmla="*/ 215 w 219"/>
              <a:gd name="T27" fmla="*/ 92 h 208"/>
              <a:gd name="T28" fmla="*/ 219 w 219"/>
              <a:gd name="T29" fmla="*/ 67 h 208"/>
              <a:gd name="T30" fmla="*/ 196 w 219"/>
              <a:gd name="T31" fmla="*/ 60 h 208"/>
              <a:gd name="T32" fmla="*/ 190 w 219"/>
              <a:gd name="T33" fmla="*/ 44 h 208"/>
              <a:gd name="T34" fmla="*/ 219 w 219"/>
              <a:gd name="T35" fmla="*/ 21 h 208"/>
              <a:gd name="T36" fmla="*/ 219 w 219"/>
              <a:gd name="T37" fmla="*/ 10 h 208"/>
              <a:gd name="T38" fmla="*/ 215 w 219"/>
              <a:gd name="T39" fmla="*/ 4 h 208"/>
              <a:gd name="T40" fmla="*/ 70 w 219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" h="208">
                <a:moveTo>
                  <a:pt x="70" y="0"/>
                </a:moveTo>
                <a:lnTo>
                  <a:pt x="70" y="19"/>
                </a:lnTo>
                <a:lnTo>
                  <a:pt x="0" y="79"/>
                </a:lnTo>
                <a:lnTo>
                  <a:pt x="58" y="144"/>
                </a:lnTo>
                <a:lnTo>
                  <a:pt x="148" y="183"/>
                </a:lnTo>
                <a:lnTo>
                  <a:pt x="129" y="196"/>
                </a:lnTo>
                <a:lnTo>
                  <a:pt x="133" y="200"/>
                </a:lnTo>
                <a:lnTo>
                  <a:pt x="141" y="206"/>
                </a:lnTo>
                <a:lnTo>
                  <a:pt x="148" y="208"/>
                </a:lnTo>
                <a:lnTo>
                  <a:pt x="158" y="206"/>
                </a:lnTo>
                <a:lnTo>
                  <a:pt x="187" y="194"/>
                </a:lnTo>
                <a:lnTo>
                  <a:pt x="192" y="131"/>
                </a:lnTo>
                <a:lnTo>
                  <a:pt x="217" y="112"/>
                </a:lnTo>
                <a:lnTo>
                  <a:pt x="215" y="92"/>
                </a:lnTo>
                <a:lnTo>
                  <a:pt x="219" y="67"/>
                </a:lnTo>
                <a:lnTo>
                  <a:pt x="196" y="60"/>
                </a:lnTo>
                <a:lnTo>
                  <a:pt x="190" y="44"/>
                </a:lnTo>
                <a:lnTo>
                  <a:pt x="219" y="21"/>
                </a:lnTo>
                <a:lnTo>
                  <a:pt x="219" y="10"/>
                </a:lnTo>
                <a:lnTo>
                  <a:pt x="215" y="4"/>
                </a:lnTo>
                <a:lnTo>
                  <a:pt x="70" y="0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0" name="Freeform 42"/>
          <p:cNvSpPr>
            <a:spLocks/>
          </p:cNvSpPr>
          <p:nvPr/>
        </p:nvSpPr>
        <p:spPr bwMode="auto">
          <a:xfrm>
            <a:off x="1742070" y="3587440"/>
            <a:ext cx="1115533" cy="931189"/>
          </a:xfrm>
          <a:custGeom>
            <a:avLst/>
            <a:gdLst>
              <a:gd name="T0" fmla="*/ 69 w 309"/>
              <a:gd name="T1" fmla="*/ 4 h 284"/>
              <a:gd name="T2" fmla="*/ 73 w 309"/>
              <a:gd name="T3" fmla="*/ 10 h 284"/>
              <a:gd name="T4" fmla="*/ 73 w 309"/>
              <a:gd name="T5" fmla="*/ 21 h 284"/>
              <a:gd name="T6" fmla="*/ 44 w 309"/>
              <a:gd name="T7" fmla="*/ 44 h 284"/>
              <a:gd name="T8" fmla="*/ 50 w 309"/>
              <a:gd name="T9" fmla="*/ 60 h 284"/>
              <a:gd name="T10" fmla="*/ 73 w 309"/>
              <a:gd name="T11" fmla="*/ 67 h 284"/>
              <a:gd name="T12" fmla="*/ 69 w 309"/>
              <a:gd name="T13" fmla="*/ 92 h 284"/>
              <a:gd name="T14" fmla="*/ 71 w 309"/>
              <a:gd name="T15" fmla="*/ 112 h 284"/>
              <a:gd name="T16" fmla="*/ 46 w 309"/>
              <a:gd name="T17" fmla="*/ 131 h 284"/>
              <a:gd name="T18" fmla="*/ 41 w 309"/>
              <a:gd name="T19" fmla="*/ 194 h 284"/>
              <a:gd name="T20" fmla="*/ 12 w 309"/>
              <a:gd name="T21" fmla="*/ 206 h 284"/>
              <a:gd name="T22" fmla="*/ 12 w 309"/>
              <a:gd name="T23" fmla="*/ 221 h 284"/>
              <a:gd name="T24" fmla="*/ 0 w 309"/>
              <a:gd name="T25" fmla="*/ 231 h 284"/>
              <a:gd name="T26" fmla="*/ 18 w 309"/>
              <a:gd name="T27" fmla="*/ 242 h 284"/>
              <a:gd name="T28" fmla="*/ 58 w 309"/>
              <a:gd name="T29" fmla="*/ 238 h 284"/>
              <a:gd name="T30" fmla="*/ 62 w 309"/>
              <a:gd name="T31" fmla="*/ 244 h 284"/>
              <a:gd name="T32" fmla="*/ 73 w 309"/>
              <a:gd name="T33" fmla="*/ 254 h 284"/>
              <a:gd name="T34" fmla="*/ 102 w 309"/>
              <a:gd name="T35" fmla="*/ 259 h 284"/>
              <a:gd name="T36" fmla="*/ 137 w 309"/>
              <a:gd name="T37" fmla="*/ 236 h 284"/>
              <a:gd name="T38" fmla="*/ 204 w 309"/>
              <a:gd name="T39" fmla="*/ 284 h 284"/>
              <a:gd name="T40" fmla="*/ 227 w 309"/>
              <a:gd name="T41" fmla="*/ 254 h 284"/>
              <a:gd name="T42" fmla="*/ 233 w 309"/>
              <a:gd name="T43" fmla="*/ 252 h 284"/>
              <a:gd name="T44" fmla="*/ 238 w 309"/>
              <a:gd name="T45" fmla="*/ 250 h 284"/>
              <a:gd name="T46" fmla="*/ 242 w 309"/>
              <a:gd name="T47" fmla="*/ 246 h 284"/>
              <a:gd name="T48" fmla="*/ 282 w 309"/>
              <a:gd name="T49" fmla="*/ 175 h 284"/>
              <a:gd name="T50" fmla="*/ 294 w 309"/>
              <a:gd name="T51" fmla="*/ 148 h 284"/>
              <a:gd name="T52" fmla="*/ 304 w 309"/>
              <a:gd name="T53" fmla="*/ 144 h 284"/>
              <a:gd name="T54" fmla="*/ 309 w 309"/>
              <a:gd name="T55" fmla="*/ 125 h 284"/>
              <a:gd name="T56" fmla="*/ 300 w 309"/>
              <a:gd name="T57" fmla="*/ 127 h 284"/>
              <a:gd name="T58" fmla="*/ 292 w 309"/>
              <a:gd name="T59" fmla="*/ 133 h 284"/>
              <a:gd name="T60" fmla="*/ 281 w 309"/>
              <a:gd name="T61" fmla="*/ 138 h 284"/>
              <a:gd name="T62" fmla="*/ 263 w 309"/>
              <a:gd name="T63" fmla="*/ 142 h 284"/>
              <a:gd name="T64" fmla="*/ 265 w 309"/>
              <a:gd name="T65" fmla="*/ 137 h 284"/>
              <a:gd name="T66" fmla="*/ 261 w 309"/>
              <a:gd name="T67" fmla="*/ 131 h 284"/>
              <a:gd name="T68" fmla="*/ 238 w 309"/>
              <a:gd name="T69" fmla="*/ 123 h 284"/>
              <a:gd name="T70" fmla="*/ 233 w 309"/>
              <a:gd name="T71" fmla="*/ 125 h 284"/>
              <a:gd name="T72" fmla="*/ 227 w 309"/>
              <a:gd name="T73" fmla="*/ 125 h 284"/>
              <a:gd name="T74" fmla="*/ 217 w 309"/>
              <a:gd name="T75" fmla="*/ 115 h 284"/>
              <a:gd name="T76" fmla="*/ 163 w 309"/>
              <a:gd name="T77" fmla="*/ 96 h 284"/>
              <a:gd name="T78" fmla="*/ 163 w 309"/>
              <a:gd name="T79" fmla="*/ 90 h 284"/>
              <a:gd name="T80" fmla="*/ 160 w 309"/>
              <a:gd name="T81" fmla="*/ 90 h 284"/>
              <a:gd name="T82" fmla="*/ 154 w 309"/>
              <a:gd name="T83" fmla="*/ 69 h 284"/>
              <a:gd name="T84" fmla="*/ 131 w 309"/>
              <a:gd name="T85" fmla="*/ 60 h 284"/>
              <a:gd name="T86" fmla="*/ 125 w 309"/>
              <a:gd name="T87" fmla="*/ 60 h 284"/>
              <a:gd name="T88" fmla="*/ 115 w 309"/>
              <a:gd name="T89" fmla="*/ 50 h 284"/>
              <a:gd name="T90" fmla="*/ 119 w 309"/>
              <a:gd name="T91" fmla="*/ 37 h 284"/>
              <a:gd name="T92" fmla="*/ 114 w 309"/>
              <a:gd name="T93" fmla="*/ 27 h 284"/>
              <a:gd name="T94" fmla="*/ 110 w 309"/>
              <a:gd name="T95" fmla="*/ 18 h 284"/>
              <a:gd name="T96" fmla="*/ 96 w 309"/>
              <a:gd name="T97" fmla="*/ 18 h 284"/>
              <a:gd name="T98" fmla="*/ 91 w 309"/>
              <a:gd name="T99" fmla="*/ 0 h 284"/>
              <a:gd name="T100" fmla="*/ 73 w 309"/>
              <a:gd name="T101" fmla="*/ 4 h 284"/>
              <a:gd name="T102" fmla="*/ 69 w 309"/>
              <a:gd name="T103" fmla="*/ 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9" h="284">
                <a:moveTo>
                  <a:pt x="69" y="4"/>
                </a:moveTo>
                <a:lnTo>
                  <a:pt x="73" y="10"/>
                </a:lnTo>
                <a:lnTo>
                  <a:pt x="73" y="21"/>
                </a:lnTo>
                <a:lnTo>
                  <a:pt x="44" y="44"/>
                </a:lnTo>
                <a:lnTo>
                  <a:pt x="50" y="60"/>
                </a:lnTo>
                <a:lnTo>
                  <a:pt x="73" y="67"/>
                </a:lnTo>
                <a:lnTo>
                  <a:pt x="69" y="92"/>
                </a:lnTo>
                <a:lnTo>
                  <a:pt x="71" y="112"/>
                </a:lnTo>
                <a:lnTo>
                  <a:pt x="46" y="131"/>
                </a:lnTo>
                <a:lnTo>
                  <a:pt x="41" y="194"/>
                </a:lnTo>
                <a:lnTo>
                  <a:pt x="12" y="206"/>
                </a:lnTo>
                <a:lnTo>
                  <a:pt x="12" y="221"/>
                </a:lnTo>
                <a:lnTo>
                  <a:pt x="0" y="231"/>
                </a:lnTo>
                <a:lnTo>
                  <a:pt x="18" y="242"/>
                </a:lnTo>
                <a:lnTo>
                  <a:pt x="58" y="238"/>
                </a:lnTo>
                <a:lnTo>
                  <a:pt x="62" y="244"/>
                </a:lnTo>
                <a:lnTo>
                  <a:pt x="73" y="254"/>
                </a:lnTo>
                <a:lnTo>
                  <a:pt x="102" y="259"/>
                </a:lnTo>
                <a:lnTo>
                  <a:pt x="137" y="236"/>
                </a:lnTo>
                <a:lnTo>
                  <a:pt x="204" y="284"/>
                </a:lnTo>
                <a:lnTo>
                  <a:pt x="227" y="254"/>
                </a:lnTo>
                <a:lnTo>
                  <a:pt x="233" y="252"/>
                </a:lnTo>
                <a:lnTo>
                  <a:pt x="238" y="250"/>
                </a:lnTo>
                <a:lnTo>
                  <a:pt x="242" y="246"/>
                </a:lnTo>
                <a:lnTo>
                  <a:pt x="282" y="175"/>
                </a:lnTo>
                <a:lnTo>
                  <a:pt x="294" y="148"/>
                </a:lnTo>
                <a:lnTo>
                  <a:pt x="304" y="144"/>
                </a:lnTo>
                <a:lnTo>
                  <a:pt x="309" y="125"/>
                </a:lnTo>
                <a:lnTo>
                  <a:pt x="300" y="127"/>
                </a:lnTo>
                <a:lnTo>
                  <a:pt x="292" y="133"/>
                </a:lnTo>
                <a:lnTo>
                  <a:pt x="281" y="138"/>
                </a:lnTo>
                <a:lnTo>
                  <a:pt x="263" y="142"/>
                </a:lnTo>
                <a:lnTo>
                  <a:pt x="265" y="137"/>
                </a:lnTo>
                <a:lnTo>
                  <a:pt x="261" y="131"/>
                </a:lnTo>
                <a:lnTo>
                  <a:pt x="238" y="123"/>
                </a:lnTo>
                <a:lnTo>
                  <a:pt x="233" y="125"/>
                </a:lnTo>
                <a:lnTo>
                  <a:pt x="227" y="125"/>
                </a:lnTo>
                <a:lnTo>
                  <a:pt x="217" y="115"/>
                </a:lnTo>
                <a:lnTo>
                  <a:pt x="163" y="96"/>
                </a:lnTo>
                <a:lnTo>
                  <a:pt x="163" y="90"/>
                </a:lnTo>
                <a:lnTo>
                  <a:pt x="160" y="90"/>
                </a:lnTo>
                <a:lnTo>
                  <a:pt x="154" y="69"/>
                </a:lnTo>
                <a:lnTo>
                  <a:pt x="131" y="60"/>
                </a:lnTo>
                <a:lnTo>
                  <a:pt x="125" y="60"/>
                </a:lnTo>
                <a:lnTo>
                  <a:pt x="115" y="50"/>
                </a:lnTo>
                <a:lnTo>
                  <a:pt x="119" y="37"/>
                </a:lnTo>
                <a:lnTo>
                  <a:pt x="114" y="27"/>
                </a:lnTo>
                <a:lnTo>
                  <a:pt x="110" y="18"/>
                </a:lnTo>
                <a:lnTo>
                  <a:pt x="96" y="18"/>
                </a:lnTo>
                <a:lnTo>
                  <a:pt x="91" y="0"/>
                </a:lnTo>
                <a:lnTo>
                  <a:pt x="73" y="4"/>
                </a:lnTo>
                <a:lnTo>
                  <a:pt x="69" y="4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1" name="Freeform 43"/>
          <p:cNvSpPr>
            <a:spLocks/>
          </p:cNvSpPr>
          <p:nvPr/>
        </p:nvSpPr>
        <p:spPr bwMode="auto">
          <a:xfrm>
            <a:off x="2758633" y="3538787"/>
            <a:ext cx="812966" cy="704135"/>
          </a:xfrm>
          <a:custGeom>
            <a:avLst/>
            <a:gdLst>
              <a:gd name="T0" fmla="*/ 85 w 225"/>
              <a:gd name="T1" fmla="*/ 2 h 215"/>
              <a:gd name="T2" fmla="*/ 27 w 225"/>
              <a:gd name="T3" fmla="*/ 140 h 215"/>
              <a:gd name="T4" fmla="*/ 22 w 225"/>
              <a:gd name="T5" fmla="*/ 159 h 215"/>
              <a:gd name="T6" fmla="*/ 12 w 225"/>
              <a:gd name="T7" fmla="*/ 163 h 215"/>
              <a:gd name="T8" fmla="*/ 0 w 225"/>
              <a:gd name="T9" fmla="*/ 190 h 215"/>
              <a:gd name="T10" fmla="*/ 48 w 225"/>
              <a:gd name="T11" fmla="*/ 194 h 215"/>
              <a:gd name="T12" fmla="*/ 56 w 225"/>
              <a:gd name="T13" fmla="*/ 196 h 215"/>
              <a:gd name="T14" fmla="*/ 56 w 225"/>
              <a:gd name="T15" fmla="*/ 209 h 215"/>
              <a:gd name="T16" fmla="*/ 127 w 225"/>
              <a:gd name="T17" fmla="*/ 211 h 215"/>
              <a:gd name="T18" fmla="*/ 129 w 225"/>
              <a:gd name="T19" fmla="*/ 215 h 215"/>
              <a:gd name="T20" fmla="*/ 137 w 225"/>
              <a:gd name="T21" fmla="*/ 209 h 215"/>
              <a:gd name="T22" fmla="*/ 146 w 225"/>
              <a:gd name="T23" fmla="*/ 169 h 215"/>
              <a:gd name="T24" fmla="*/ 162 w 225"/>
              <a:gd name="T25" fmla="*/ 161 h 215"/>
              <a:gd name="T26" fmla="*/ 171 w 225"/>
              <a:gd name="T27" fmla="*/ 98 h 215"/>
              <a:gd name="T28" fmla="*/ 190 w 225"/>
              <a:gd name="T29" fmla="*/ 82 h 215"/>
              <a:gd name="T30" fmla="*/ 196 w 225"/>
              <a:gd name="T31" fmla="*/ 77 h 215"/>
              <a:gd name="T32" fmla="*/ 200 w 225"/>
              <a:gd name="T33" fmla="*/ 69 h 215"/>
              <a:gd name="T34" fmla="*/ 200 w 225"/>
              <a:gd name="T35" fmla="*/ 50 h 215"/>
              <a:gd name="T36" fmla="*/ 204 w 225"/>
              <a:gd name="T37" fmla="*/ 40 h 215"/>
              <a:gd name="T38" fmla="*/ 215 w 225"/>
              <a:gd name="T39" fmla="*/ 44 h 215"/>
              <a:gd name="T40" fmla="*/ 225 w 225"/>
              <a:gd name="T41" fmla="*/ 0 h 215"/>
              <a:gd name="T42" fmla="*/ 85 w 225"/>
              <a:gd name="T43" fmla="*/ 2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5" h="215">
                <a:moveTo>
                  <a:pt x="85" y="2"/>
                </a:moveTo>
                <a:lnTo>
                  <a:pt x="27" y="140"/>
                </a:lnTo>
                <a:lnTo>
                  <a:pt x="22" y="159"/>
                </a:lnTo>
                <a:lnTo>
                  <a:pt x="12" y="163"/>
                </a:lnTo>
                <a:lnTo>
                  <a:pt x="0" y="190"/>
                </a:lnTo>
                <a:lnTo>
                  <a:pt x="48" y="194"/>
                </a:lnTo>
                <a:lnTo>
                  <a:pt x="56" y="196"/>
                </a:lnTo>
                <a:lnTo>
                  <a:pt x="56" y="209"/>
                </a:lnTo>
                <a:lnTo>
                  <a:pt x="127" y="211"/>
                </a:lnTo>
                <a:lnTo>
                  <a:pt x="129" y="215"/>
                </a:lnTo>
                <a:lnTo>
                  <a:pt x="137" y="209"/>
                </a:lnTo>
                <a:lnTo>
                  <a:pt x="146" y="169"/>
                </a:lnTo>
                <a:lnTo>
                  <a:pt x="162" y="161"/>
                </a:lnTo>
                <a:lnTo>
                  <a:pt x="171" y="98"/>
                </a:lnTo>
                <a:lnTo>
                  <a:pt x="190" y="82"/>
                </a:lnTo>
                <a:lnTo>
                  <a:pt x="196" y="77"/>
                </a:lnTo>
                <a:lnTo>
                  <a:pt x="200" y="69"/>
                </a:lnTo>
                <a:lnTo>
                  <a:pt x="200" y="50"/>
                </a:lnTo>
                <a:lnTo>
                  <a:pt x="204" y="40"/>
                </a:lnTo>
                <a:lnTo>
                  <a:pt x="215" y="44"/>
                </a:lnTo>
                <a:lnTo>
                  <a:pt x="225" y="0"/>
                </a:lnTo>
                <a:lnTo>
                  <a:pt x="85" y="2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2" name="Freeform 44"/>
          <p:cNvSpPr>
            <a:spLocks/>
          </p:cNvSpPr>
          <p:nvPr/>
        </p:nvSpPr>
        <p:spPr bwMode="auto">
          <a:xfrm>
            <a:off x="3286001" y="3538787"/>
            <a:ext cx="583923" cy="724408"/>
          </a:xfrm>
          <a:custGeom>
            <a:avLst/>
            <a:gdLst>
              <a:gd name="T0" fmla="*/ 16 w 162"/>
              <a:gd name="T1" fmla="*/ 161 h 221"/>
              <a:gd name="T2" fmla="*/ 0 w 162"/>
              <a:gd name="T3" fmla="*/ 169 h 221"/>
              <a:gd name="T4" fmla="*/ 52 w 162"/>
              <a:gd name="T5" fmla="*/ 213 h 221"/>
              <a:gd name="T6" fmla="*/ 62 w 162"/>
              <a:gd name="T7" fmla="*/ 192 h 221"/>
              <a:gd name="T8" fmla="*/ 100 w 162"/>
              <a:gd name="T9" fmla="*/ 221 h 221"/>
              <a:gd name="T10" fmla="*/ 117 w 162"/>
              <a:gd name="T11" fmla="*/ 190 h 221"/>
              <a:gd name="T12" fmla="*/ 162 w 162"/>
              <a:gd name="T13" fmla="*/ 107 h 221"/>
              <a:gd name="T14" fmla="*/ 162 w 162"/>
              <a:gd name="T15" fmla="*/ 104 h 221"/>
              <a:gd name="T16" fmla="*/ 160 w 162"/>
              <a:gd name="T17" fmla="*/ 100 h 221"/>
              <a:gd name="T18" fmla="*/ 156 w 162"/>
              <a:gd name="T19" fmla="*/ 102 h 221"/>
              <a:gd name="T20" fmla="*/ 152 w 162"/>
              <a:gd name="T21" fmla="*/ 98 h 221"/>
              <a:gd name="T22" fmla="*/ 162 w 162"/>
              <a:gd name="T23" fmla="*/ 81 h 221"/>
              <a:gd name="T24" fmla="*/ 160 w 162"/>
              <a:gd name="T25" fmla="*/ 79 h 221"/>
              <a:gd name="T26" fmla="*/ 146 w 162"/>
              <a:gd name="T27" fmla="*/ 84 h 221"/>
              <a:gd name="T28" fmla="*/ 142 w 162"/>
              <a:gd name="T29" fmla="*/ 75 h 221"/>
              <a:gd name="T30" fmla="*/ 144 w 162"/>
              <a:gd name="T31" fmla="*/ 63 h 221"/>
              <a:gd name="T32" fmla="*/ 150 w 162"/>
              <a:gd name="T33" fmla="*/ 50 h 221"/>
              <a:gd name="T34" fmla="*/ 137 w 162"/>
              <a:gd name="T35" fmla="*/ 38 h 221"/>
              <a:gd name="T36" fmla="*/ 133 w 162"/>
              <a:gd name="T37" fmla="*/ 23 h 221"/>
              <a:gd name="T38" fmla="*/ 137 w 162"/>
              <a:gd name="T39" fmla="*/ 19 h 221"/>
              <a:gd name="T40" fmla="*/ 140 w 162"/>
              <a:gd name="T41" fmla="*/ 17 h 221"/>
              <a:gd name="T42" fmla="*/ 162 w 162"/>
              <a:gd name="T43" fmla="*/ 0 h 221"/>
              <a:gd name="T44" fmla="*/ 79 w 162"/>
              <a:gd name="T45" fmla="*/ 0 h 221"/>
              <a:gd name="T46" fmla="*/ 79 w 162"/>
              <a:gd name="T47" fmla="*/ 2 h 221"/>
              <a:gd name="T48" fmla="*/ 69 w 162"/>
              <a:gd name="T49" fmla="*/ 44 h 221"/>
              <a:gd name="T50" fmla="*/ 58 w 162"/>
              <a:gd name="T51" fmla="*/ 40 h 221"/>
              <a:gd name="T52" fmla="*/ 54 w 162"/>
              <a:gd name="T53" fmla="*/ 50 h 221"/>
              <a:gd name="T54" fmla="*/ 54 w 162"/>
              <a:gd name="T55" fmla="val 4268932"/>
              <a:gd name="T56" fmla="*/ 50 w 162"/>
              <a:gd name="T57" fmla="*/ 77 h 221"/>
              <a:gd name="T58" fmla="*/ 44 w 162"/>
              <a:gd name="T59" fmla="*/ 82 h 221"/>
              <a:gd name="T60" fmla="*/ 25 w 162"/>
              <a:gd name="T61" fmla="*/ 98 h 221"/>
              <a:gd name="T62" fmla="*/ 16 w 162"/>
              <a:gd name="T63" fmla="*/ 16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2" h="221">
                <a:moveTo>
                  <a:pt x="16" y="161"/>
                </a:moveTo>
                <a:lnTo>
                  <a:pt x="0" y="169"/>
                </a:lnTo>
                <a:lnTo>
                  <a:pt x="52" y="213"/>
                </a:lnTo>
                <a:lnTo>
                  <a:pt x="62" y="192"/>
                </a:lnTo>
                <a:lnTo>
                  <a:pt x="100" y="221"/>
                </a:lnTo>
                <a:lnTo>
                  <a:pt x="117" y="190"/>
                </a:lnTo>
                <a:lnTo>
                  <a:pt x="162" y="107"/>
                </a:lnTo>
                <a:lnTo>
                  <a:pt x="162" y="104"/>
                </a:lnTo>
                <a:lnTo>
                  <a:pt x="160" y="100"/>
                </a:lnTo>
                <a:lnTo>
                  <a:pt x="156" y="102"/>
                </a:lnTo>
                <a:lnTo>
                  <a:pt x="152" y="98"/>
                </a:lnTo>
                <a:lnTo>
                  <a:pt x="162" y="81"/>
                </a:lnTo>
                <a:lnTo>
                  <a:pt x="160" y="79"/>
                </a:lnTo>
                <a:lnTo>
                  <a:pt x="146" y="84"/>
                </a:lnTo>
                <a:lnTo>
                  <a:pt x="142" y="75"/>
                </a:lnTo>
                <a:lnTo>
                  <a:pt x="144" y="63"/>
                </a:lnTo>
                <a:lnTo>
                  <a:pt x="150" y="50"/>
                </a:lnTo>
                <a:lnTo>
                  <a:pt x="137" y="38"/>
                </a:lnTo>
                <a:lnTo>
                  <a:pt x="133" y="23"/>
                </a:lnTo>
                <a:lnTo>
                  <a:pt x="137" y="19"/>
                </a:lnTo>
                <a:lnTo>
                  <a:pt x="140" y="17"/>
                </a:lnTo>
                <a:lnTo>
                  <a:pt x="162" y="0"/>
                </a:lnTo>
                <a:lnTo>
                  <a:pt x="79" y="0"/>
                </a:lnTo>
                <a:lnTo>
                  <a:pt x="79" y="2"/>
                </a:lnTo>
                <a:lnTo>
                  <a:pt x="69" y="44"/>
                </a:lnTo>
                <a:lnTo>
                  <a:pt x="58" y="40"/>
                </a:lnTo>
                <a:lnTo>
                  <a:pt x="54" y="50"/>
                </a:lnTo>
                <a:lnTo>
                  <a:pt x="54" y="69"/>
                </a:lnTo>
                <a:lnTo>
                  <a:pt x="50" y="77"/>
                </a:lnTo>
                <a:lnTo>
                  <a:pt x="44" y="82"/>
                </a:lnTo>
                <a:lnTo>
                  <a:pt x="25" y="98"/>
                </a:lnTo>
                <a:lnTo>
                  <a:pt x="16" y="161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3" name="Freeform 45"/>
          <p:cNvSpPr>
            <a:spLocks/>
          </p:cNvSpPr>
          <p:nvPr/>
        </p:nvSpPr>
        <p:spPr bwMode="auto">
          <a:xfrm>
            <a:off x="3708744" y="3532028"/>
            <a:ext cx="664512" cy="975788"/>
          </a:xfrm>
          <a:custGeom>
            <a:avLst/>
            <a:gdLst>
              <a:gd name="T0" fmla="*/ 45 w 185"/>
              <a:gd name="T1" fmla="*/ 2 h 298"/>
              <a:gd name="T2" fmla="*/ 23 w 185"/>
              <a:gd name="T3" fmla="*/ 19 h 298"/>
              <a:gd name="T4" fmla="*/ 20 w 185"/>
              <a:gd name="T5" fmla="*/ 21 h 298"/>
              <a:gd name="T6" fmla="*/ 16 w 185"/>
              <a:gd name="T7" fmla="*/ 25 h 298"/>
              <a:gd name="T8" fmla="*/ 20 w 185"/>
              <a:gd name="T9" fmla="*/ 40 h 298"/>
              <a:gd name="T10" fmla="*/ 33 w 185"/>
              <a:gd name="T11" fmla="*/ 52 h 298"/>
              <a:gd name="T12" fmla="*/ 27 w 185"/>
              <a:gd name="T13" fmla="*/ 65 h 298"/>
              <a:gd name="T14" fmla="*/ 25 w 185"/>
              <a:gd name="T15" fmla="*/ 77 h 298"/>
              <a:gd name="T16" fmla="*/ 29 w 185"/>
              <a:gd name="T17" fmla="*/ 86 h 298"/>
              <a:gd name="T18" fmla="*/ 43 w 185"/>
              <a:gd name="T19" fmla="*/ 81 h 298"/>
              <a:gd name="T20" fmla="*/ 45 w 185"/>
              <a:gd name="T21" fmla="*/ 83 h 298"/>
              <a:gd name="T22" fmla="*/ 35 w 185"/>
              <a:gd name="T23" fmla="*/ 100 h 298"/>
              <a:gd name="T24" fmla="*/ 39 w 185"/>
              <a:gd name="T25" fmla="*/ 104 h 298"/>
              <a:gd name="T26" fmla="*/ 43 w 185"/>
              <a:gd name="T27" fmla="*/ 102 h 298"/>
              <a:gd name="T28" fmla="*/ 45 w 185"/>
              <a:gd name="T29" fmla="*/ 106 h 298"/>
              <a:gd name="T30" fmla="*/ 45 w 185"/>
              <a:gd name="T31" fmla="*/ 109 h 298"/>
              <a:gd name="T32" fmla="*/ 0 w 185"/>
              <a:gd name="T33" fmla="*/ 192 h 298"/>
              <a:gd name="T34" fmla="*/ 12 w 185"/>
              <a:gd name="T35" fmla="*/ 228 h 298"/>
              <a:gd name="T36" fmla="*/ 41 w 185"/>
              <a:gd name="T37" fmla="*/ 246 h 298"/>
              <a:gd name="T38" fmla="*/ 73 w 185"/>
              <a:gd name="T39" fmla="*/ 273 h 298"/>
              <a:gd name="T40" fmla="*/ 116 w 185"/>
              <a:gd name="T41" fmla="*/ 284 h 298"/>
              <a:gd name="T42" fmla="*/ 131 w 185"/>
              <a:gd name="T43" fmla="*/ 298 h 298"/>
              <a:gd name="T44" fmla="*/ 139 w 185"/>
              <a:gd name="T45" fmla="*/ 284 h 298"/>
              <a:gd name="T46" fmla="*/ 183 w 185"/>
              <a:gd name="T47" fmla="*/ 211 h 298"/>
              <a:gd name="T48" fmla="*/ 167 w 185"/>
              <a:gd name="T49" fmla="*/ 163 h 298"/>
              <a:gd name="T50" fmla="*/ 127 w 185"/>
              <a:gd name="T51" fmla="*/ 163 h 298"/>
              <a:gd name="T52" fmla="*/ 119 w 185"/>
              <a:gd name="T53" fmla="*/ 150 h 298"/>
              <a:gd name="T54" fmla="*/ 146 w 185"/>
              <a:gd name="T55" fmla="*/ 111 h 298"/>
              <a:gd name="T56" fmla="*/ 137 w 185"/>
              <a:gd name="T57" fmla="*/ 86 h 298"/>
              <a:gd name="T58" fmla="*/ 185 w 185"/>
              <a:gd name="T59" fmla="*/ 33 h 298"/>
              <a:gd name="T60" fmla="*/ 185 w 185"/>
              <a:gd name="T61" fmla="*/ 19 h 298"/>
              <a:gd name="T62" fmla="*/ 179 w 185"/>
              <a:gd name="T63" fmla="*/ 8 h 298"/>
              <a:gd name="T64" fmla="*/ 164 w 185"/>
              <a:gd name="T65" fmla="*/ 13 h 298"/>
              <a:gd name="T66" fmla="*/ 156 w 185"/>
              <a:gd name="T67" fmla="*/ 10 h 298"/>
              <a:gd name="T68" fmla="*/ 150 w 185"/>
              <a:gd name="T69" fmla="*/ 4 h 298"/>
              <a:gd name="T70" fmla="*/ 144 w 185"/>
              <a:gd name="T71" fmla="*/ 0 h 298"/>
              <a:gd name="T72" fmla="*/ 106 w 185"/>
              <a:gd name="T73" fmla="*/ 23 h 298"/>
              <a:gd name="T74" fmla="*/ 45 w 185"/>
              <a:gd name="T75" fmla="*/ 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5" h="298">
                <a:moveTo>
                  <a:pt x="45" y="2"/>
                </a:moveTo>
                <a:lnTo>
                  <a:pt x="23" y="19"/>
                </a:lnTo>
                <a:lnTo>
                  <a:pt x="20" y="21"/>
                </a:lnTo>
                <a:lnTo>
                  <a:pt x="16" y="25"/>
                </a:lnTo>
                <a:lnTo>
                  <a:pt x="20" y="40"/>
                </a:lnTo>
                <a:lnTo>
                  <a:pt x="33" y="52"/>
                </a:lnTo>
                <a:lnTo>
                  <a:pt x="27" y="65"/>
                </a:lnTo>
                <a:lnTo>
                  <a:pt x="25" y="77"/>
                </a:lnTo>
                <a:lnTo>
                  <a:pt x="29" y="86"/>
                </a:lnTo>
                <a:lnTo>
                  <a:pt x="43" y="81"/>
                </a:lnTo>
                <a:lnTo>
                  <a:pt x="45" y="83"/>
                </a:lnTo>
                <a:lnTo>
                  <a:pt x="35" y="100"/>
                </a:lnTo>
                <a:lnTo>
                  <a:pt x="39" y="104"/>
                </a:lnTo>
                <a:lnTo>
                  <a:pt x="43" y="102"/>
                </a:lnTo>
                <a:lnTo>
                  <a:pt x="45" y="106"/>
                </a:lnTo>
                <a:lnTo>
                  <a:pt x="45" y="109"/>
                </a:lnTo>
                <a:lnTo>
                  <a:pt x="0" y="192"/>
                </a:lnTo>
                <a:lnTo>
                  <a:pt x="12" y="228"/>
                </a:lnTo>
                <a:lnTo>
                  <a:pt x="41" y="246"/>
                </a:lnTo>
                <a:lnTo>
                  <a:pt x="73" y="273"/>
                </a:lnTo>
                <a:lnTo>
                  <a:pt x="116" y="284"/>
                </a:lnTo>
                <a:lnTo>
                  <a:pt x="131" y="298"/>
                </a:lnTo>
                <a:lnTo>
                  <a:pt x="139" y="284"/>
                </a:lnTo>
                <a:lnTo>
                  <a:pt x="183" y="211"/>
                </a:lnTo>
                <a:lnTo>
                  <a:pt x="167" y="163"/>
                </a:lnTo>
                <a:lnTo>
                  <a:pt x="127" y="163"/>
                </a:lnTo>
                <a:lnTo>
                  <a:pt x="119" y="150"/>
                </a:lnTo>
                <a:lnTo>
                  <a:pt x="146" y="111"/>
                </a:lnTo>
                <a:lnTo>
                  <a:pt x="137" y="86"/>
                </a:lnTo>
                <a:lnTo>
                  <a:pt x="185" y="33"/>
                </a:lnTo>
                <a:lnTo>
                  <a:pt x="185" y="19"/>
                </a:lnTo>
                <a:lnTo>
                  <a:pt x="179" y="8"/>
                </a:lnTo>
                <a:lnTo>
                  <a:pt x="164" y="13"/>
                </a:lnTo>
                <a:lnTo>
                  <a:pt x="156" y="10"/>
                </a:lnTo>
                <a:lnTo>
                  <a:pt x="150" y="4"/>
                </a:lnTo>
                <a:lnTo>
                  <a:pt x="144" y="0"/>
                </a:lnTo>
                <a:lnTo>
                  <a:pt x="106" y="23"/>
                </a:lnTo>
                <a:lnTo>
                  <a:pt x="45" y="2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4" name="Freeform 46"/>
          <p:cNvSpPr>
            <a:spLocks/>
          </p:cNvSpPr>
          <p:nvPr/>
        </p:nvSpPr>
        <p:spPr bwMode="auto">
          <a:xfrm>
            <a:off x="4137142" y="3394174"/>
            <a:ext cx="684306" cy="671699"/>
          </a:xfrm>
          <a:custGeom>
            <a:avLst/>
            <a:gdLst>
              <a:gd name="T0" fmla="*/ 179 w 190"/>
              <a:gd name="T1" fmla="*/ 15 h 205"/>
              <a:gd name="T2" fmla="*/ 179 w 190"/>
              <a:gd name="T3" fmla="*/ 0 h 205"/>
              <a:gd name="T4" fmla="val 14673672"/>
              <a:gd name="T5" fmla="*/ 5 h 205"/>
              <a:gd name="T6" fmla="*/ 79 w 190"/>
              <a:gd name="T7" fmla="*/ 44 h 205"/>
              <a:gd name="T8" fmla="*/ 81 w 190"/>
              <a:gd name="T9" fmla="*/ 52 h 205"/>
              <a:gd name="T10" fmla="*/ 66 w 190"/>
              <a:gd name="T11" fmla="*/ 61 h 205"/>
              <a:gd name="T12" fmla="*/ 66 w 190"/>
              <a:gd name="T13" fmla="*/ 75 h 205"/>
              <a:gd name="T14" fmla="*/ 18 w 190"/>
              <a:gd name="T15" fmla="*/ 128 h 205"/>
              <a:gd name="T16" fmla="*/ 27 w 190"/>
              <a:gd name="T17" fmla="*/ 153 h 205"/>
              <a:gd name="T18" fmla="*/ 0 w 190"/>
              <a:gd name="T19" fmla="*/ 192 h 205"/>
              <a:gd name="T20" fmla="*/ 8 w 190"/>
              <a:gd name="T21" fmla="*/ 205 h 205"/>
              <a:gd name="T22" fmla="*/ 48 w 190"/>
              <a:gd name="T23" fmla="*/ 205 h 205"/>
              <a:gd name="T24" fmla="*/ 104 w 190"/>
              <a:gd name="T25" fmla="*/ 149 h 205"/>
              <a:gd name="T26" fmla="*/ 96 w 190"/>
              <a:gd name="T27" fmla="*/ 142 h 205"/>
              <a:gd name="T28" fmla="*/ 117 w 190"/>
              <a:gd name="T29" fmla="*/ 126 h 205"/>
              <a:gd name="T30" fmla="*/ 139 w 190"/>
              <a:gd name="T31" fmla="*/ 109 h 205"/>
              <a:gd name="T32" fmla="*/ 133 w 190"/>
              <a:gd name="T33" fmla="*/ 100 h 205"/>
              <a:gd name="T34" fmla="*/ 162 w 190"/>
              <a:gd name="T35" fmla="*/ 80 h 205"/>
              <a:gd name="T36" fmla="*/ 190 w 190"/>
              <a:gd name="T37" fmla="*/ 65 h 205"/>
              <a:gd name="T38" fmla="*/ 181 w 190"/>
              <a:gd name="T39" fmla="*/ 59 h 205"/>
              <a:gd name="T40" fmla="*/ 179 w 190"/>
              <a:gd name="T41" fmla="*/ 1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0" h="205">
                <a:moveTo>
                  <a:pt x="179" y="15"/>
                </a:moveTo>
                <a:lnTo>
                  <a:pt x="179" y="0"/>
                </a:lnTo>
                <a:lnTo>
                  <a:pt x="165" y="5"/>
                </a:lnTo>
                <a:lnTo>
                  <a:pt x="79" y="44"/>
                </a:lnTo>
                <a:lnTo>
                  <a:pt x="81" y="52"/>
                </a:lnTo>
                <a:lnTo>
                  <a:pt x="66" y="61"/>
                </a:lnTo>
                <a:lnTo>
                  <a:pt x="66" y="75"/>
                </a:lnTo>
                <a:lnTo>
                  <a:pt x="18" y="128"/>
                </a:lnTo>
                <a:lnTo>
                  <a:pt x="27" y="153"/>
                </a:lnTo>
                <a:lnTo>
                  <a:pt x="0" y="192"/>
                </a:lnTo>
                <a:lnTo>
                  <a:pt x="8" y="205"/>
                </a:lnTo>
                <a:lnTo>
                  <a:pt x="48" y="205"/>
                </a:lnTo>
                <a:lnTo>
                  <a:pt x="104" y="149"/>
                </a:lnTo>
                <a:lnTo>
                  <a:pt x="96" y="142"/>
                </a:lnTo>
                <a:lnTo>
                  <a:pt x="117" y="126"/>
                </a:lnTo>
                <a:lnTo>
                  <a:pt x="139" y="109"/>
                </a:lnTo>
                <a:lnTo>
                  <a:pt x="133" y="100"/>
                </a:lnTo>
                <a:lnTo>
                  <a:pt x="162" y="80"/>
                </a:lnTo>
                <a:lnTo>
                  <a:pt x="190" y="65"/>
                </a:lnTo>
                <a:lnTo>
                  <a:pt x="181" y="59"/>
                </a:lnTo>
                <a:lnTo>
                  <a:pt x="179" y="15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5" name="Freeform 47"/>
          <p:cNvSpPr>
            <a:spLocks/>
          </p:cNvSpPr>
          <p:nvPr/>
        </p:nvSpPr>
        <p:spPr bwMode="auto">
          <a:xfrm>
            <a:off x="4783275" y="3325248"/>
            <a:ext cx="654615" cy="356798"/>
          </a:xfrm>
          <a:custGeom>
            <a:avLst/>
            <a:gdLst>
              <a:gd name="T0" fmla="*/ 0 w 182"/>
              <a:gd name="T1" fmla="*/ 36 h 109"/>
              <a:gd name="T2" fmla="*/ 2 w 182"/>
              <a:gd name="T3" fmla="*/ 80 h 109"/>
              <a:gd name="T4" fmla="*/ 11 w 182"/>
              <a:gd name="T5" fmla="*/ 86 h 109"/>
              <a:gd name="T6" fmla="*/ 73 w 182"/>
              <a:gd name="T7" fmla="*/ 96 h 109"/>
              <a:gd name="T8" fmla="*/ 77 w 182"/>
              <a:gd name="T9" fmla="*/ 90 h 109"/>
              <a:gd name="T10" fmla="*/ 104 w 182"/>
              <a:gd name="T11" fmla="*/ 90 h 109"/>
              <a:gd name="T12" fmla="*/ 111 w 182"/>
              <a:gd name="T13" fmla="*/ 96 h 109"/>
              <a:gd name="T14" fmla="*/ 119 w 182"/>
              <a:gd name="T15" fmla="*/ 99 h 109"/>
              <a:gd name="T16" fmla="*/ 121 w 182"/>
              <a:gd name="T17" fmla="*/ 107 h 109"/>
              <a:gd name="T18" fmla="*/ 132 w 182"/>
              <a:gd name="T19" fmla="*/ 109 h 109"/>
              <a:gd name="T20" fmla="*/ 169 w 182"/>
              <a:gd name="T21" fmla="*/ 65 h 109"/>
              <a:gd name="T22" fmla="*/ 165 w 182"/>
              <a:gd name="T23" fmla="*/ 32 h 109"/>
              <a:gd name="T24" fmla="*/ 182 w 182"/>
              <a:gd name="T25" fmla="*/ 7 h 109"/>
              <a:gd name="T26" fmla="*/ 176 w 182"/>
              <a:gd name="T27" fmla="*/ 0 h 109"/>
              <a:gd name="T28" fmla="*/ 132 w 182"/>
              <a:gd name="T29" fmla="*/ 0 h 109"/>
              <a:gd name="T30" fmla="*/ 105 w 182"/>
              <a:gd name="T31" fmla="*/ 9 h 109"/>
              <a:gd name="T32" fmla="*/ 96 w 182"/>
              <a:gd name="T33" fmla="*/ 7 h 109"/>
              <a:gd name="T34" fmla="*/ 88 w 182"/>
              <a:gd name="T35" fmla="*/ 3 h 109"/>
              <a:gd name="T36" fmla="*/ 0 w 182"/>
              <a:gd name="T37" fmla="*/ 3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2" h="109">
                <a:moveTo>
                  <a:pt x="0" y="36"/>
                </a:moveTo>
                <a:lnTo>
                  <a:pt x="2" y="80"/>
                </a:lnTo>
                <a:lnTo>
                  <a:pt x="11" y="86"/>
                </a:lnTo>
                <a:lnTo>
                  <a:pt x="73" y="96"/>
                </a:lnTo>
                <a:lnTo>
                  <a:pt x="77" y="90"/>
                </a:lnTo>
                <a:lnTo>
                  <a:pt x="104" y="90"/>
                </a:lnTo>
                <a:lnTo>
                  <a:pt x="111" y="96"/>
                </a:lnTo>
                <a:lnTo>
                  <a:pt x="119" y="99"/>
                </a:lnTo>
                <a:lnTo>
                  <a:pt x="121" y="107"/>
                </a:lnTo>
                <a:lnTo>
                  <a:pt x="132" y="109"/>
                </a:lnTo>
                <a:lnTo>
                  <a:pt x="169" y="65"/>
                </a:lnTo>
                <a:lnTo>
                  <a:pt x="165" y="32"/>
                </a:lnTo>
                <a:lnTo>
                  <a:pt x="182" y="7"/>
                </a:lnTo>
                <a:lnTo>
                  <a:pt x="176" y="0"/>
                </a:lnTo>
                <a:lnTo>
                  <a:pt x="132" y="0"/>
                </a:lnTo>
                <a:lnTo>
                  <a:pt x="105" y="9"/>
                </a:lnTo>
                <a:lnTo>
                  <a:pt x="96" y="7"/>
                </a:lnTo>
                <a:lnTo>
                  <a:pt x="88" y="3"/>
                </a:lnTo>
                <a:lnTo>
                  <a:pt x="0" y="36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6" name="Freeform 48"/>
          <p:cNvSpPr>
            <a:spLocks/>
          </p:cNvSpPr>
          <p:nvPr/>
        </p:nvSpPr>
        <p:spPr bwMode="auto">
          <a:xfrm>
            <a:off x="4308219" y="3607712"/>
            <a:ext cx="950111" cy="616287"/>
          </a:xfrm>
          <a:custGeom>
            <a:avLst/>
            <a:gdLst>
              <a:gd name="T0" fmla="*/ 263 w 263"/>
              <a:gd name="T1" fmla="*/ 23 h 188"/>
              <a:gd name="T2" fmla="*/ 252 w 263"/>
              <a:gd name="T3" fmla="*/ 21 h 188"/>
              <a:gd name="T4" fmla="*/ 250 w 263"/>
              <a:gd name="T5" fmla="*/ 13 h 188"/>
              <a:gd name="T6" fmla="*/ 242 w 263"/>
              <a:gd name="T7" fmla="*/ 10 h 188"/>
              <a:gd name="T8" fmla="*/ 235 w 263"/>
              <a:gd name="T9" fmla="*/ 4 h 188"/>
              <a:gd name="T10" fmla="*/ 208 w 263"/>
              <a:gd name="T11" fmla="*/ 4 h 188"/>
              <a:gd name="T12" fmla="*/ 204 w 263"/>
              <a:gd name="T13" fmla="*/ 10 h 188"/>
              <a:gd name="T14" fmla="*/ 142 w 263"/>
              <a:gd name="T15" fmla="*/ 0 h 188"/>
              <a:gd name="T16" fmla="*/ 114 w 263"/>
              <a:gd name="T17" fmla="*/ 15 h 188"/>
              <a:gd name="T18" fmla="*/ 85 w 263"/>
              <a:gd name="T19" fmla="*/ 35 h 188"/>
              <a:gd name="T20" fmla="*/ 91 w 263"/>
              <a:gd name="T21" fmla="*/ 44 h 188"/>
              <a:gd name="T22" fmla="*/ 69 w 263"/>
              <a:gd name="T23" fmla="*/ 61 h 188"/>
              <a:gd name="T24" fmla="*/ 48 w 263"/>
              <a:gd name="T25" fmla="*/ 77 h 188"/>
              <a:gd name="T26" fmla="*/ 56 w 263"/>
              <a:gd name="T27" fmla="*/ 84 h 188"/>
              <a:gd name="T28" fmla="*/ 0 w 263"/>
              <a:gd name="T29" fmla="*/ 140 h 188"/>
              <a:gd name="T30" fmla="*/ 16 w 263"/>
              <a:gd name="T31" fmla="*/ 188 h 188"/>
              <a:gd name="T32" fmla="*/ 29 w 263"/>
              <a:gd name="T33" fmla="*/ 188 h 188"/>
              <a:gd name="T34" fmla="*/ 46 w 263"/>
              <a:gd name="T35" fmla="*/ 154 h 188"/>
              <a:gd name="T36" fmla="*/ 73 w 263"/>
              <a:gd name="T37" fmla="*/ 136 h 188"/>
              <a:gd name="T38" fmla="*/ 69 w 263"/>
              <a:gd name="T39" fmla="*/ 129 h 188"/>
              <a:gd name="T40" fmla="*/ 194 w 263"/>
              <a:gd name="T41" fmla="*/ 56 h 188"/>
              <a:gd name="T42" fmla="*/ 187 w 263"/>
              <a:gd name="T43" fmla="*/ 48 h 188"/>
              <a:gd name="T44" fmla="*/ 206 w 263"/>
              <a:gd name="T45" fmla="*/ 44 h 188"/>
              <a:gd name="T46" fmla="*/ 263 w 263"/>
              <a:gd name="T47" fmla="*/ 29 h 188"/>
              <a:gd name="T48" fmla="*/ 263 w 263"/>
              <a:gd name="T49" fmla="*/ 2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3" h="188">
                <a:moveTo>
                  <a:pt x="263" y="23"/>
                </a:moveTo>
                <a:lnTo>
                  <a:pt x="252" y="21"/>
                </a:lnTo>
                <a:lnTo>
                  <a:pt x="250" y="13"/>
                </a:lnTo>
                <a:lnTo>
                  <a:pt x="242" y="10"/>
                </a:lnTo>
                <a:lnTo>
                  <a:pt x="235" y="4"/>
                </a:lnTo>
                <a:lnTo>
                  <a:pt x="208" y="4"/>
                </a:lnTo>
                <a:lnTo>
                  <a:pt x="204" y="10"/>
                </a:lnTo>
                <a:lnTo>
                  <a:pt x="142" y="0"/>
                </a:lnTo>
                <a:lnTo>
                  <a:pt x="114" y="15"/>
                </a:lnTo>
                <a:lnTo>
                  <a:pt x="85" y="35"/>
                </a:lnTo>
                <a:lnTo>
                  <a:pt x="91" y="44"/>
                </a:lnTo>
                <a:lnTo>
                  <a:pt x="69" y="61"/>
                </a:lnTo>
                <a:lnTo>
                  <a:pt x="48" y="77"/>
                </a:lnTo>
                <a:lnTo>
                  <a:pt x="56" y="84"/>
                </a:lnTo>
                <a:lnTo>
                  <a:pt x="0" y="140"/>
                </a:lnTo>
                <a:lnTo>
                  <a:pt x="16" y="188"/>
                </a:lnTo>
                <a:lnTo>
                  <a:pt x="29" y="188"/>
                </a:lnTo>
                <a:lnTo>
                  <a:pt x="46" y="154"/>
                </a:lnTo>
                <a:lnTo>
                  <a:pt x="73" y="136"/>
                </a:lnTo>
                <a:lnTo>
                  <a:pt x="69" y="129"/>
                </a:lnTo>
                <a:lnTo>
                  <a:pt x="194" y="56"/>
                </a:lnTo>
                <a:lnTo>
                  <a:pt x="187" y="48"/>
                </a:lnTo>
                <a:lnTo>
                  <a:pt x="206" y="44"/>
                </a:lnTo>
                <a:lnTo>
                  <a:pt x="263" y="29"/>
                </a:lnTo>
                <a:lnTo>
                  <a:pt x="263" y="23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7" name="Freeform 49"/>
          <p:cNvSpPr>
            <a:spLocks/>
          </p:cNvSpPr>
          <p:nvPr/>
        </p:nvSpPr>
        <p:spPr bwMode="auto">
          <a:xfrm>
            <a:off x="4414258" y="3702318"/>
            <a:ext cx="894972" cy="616287"/>
          </a:xfrm>
          <a:custGeom>
            <a:avLst/>
            <a:gdLst>
              <a:gd name="T0" fmla="*/ 234 w 248"/>
              <a:gd name="T1" fmla="*/ 0 h 188"/>
              <a:gd name="T2" fmla="*/ 177 w 248"/>
              <a:gd name="T3" fmla="*/ 15 h 188"/>
              <a:gd name="T4" fmla="*/ 158 w 248"/>
              <a:gd name="T5" fmla="*/ 19 h 188"/>
              <a:gd name="T6" fmla="*/ 165 w 248"/>
              <a:gd name="T7" fmla="*/ 27 h 188"/>
              <a:gd name="T8" fmla="*/ 40 w 248"/>
              <a:gd name="T9" fmla="*/ 100 h 188"/>
              <a:gd name="T10" fmla="*/ 44 w 248"/>
              <a:gd name="T11" fmla="*/ 107 h 188"/>
              <a:gd name="T12" fmla="*/ 17 w 248"/>
              <a:gd name="T13" fmla="*/ 125 h 188"/>
              <a:gd name="T14" fmla="*/ 0 w 248"/>
              <a:gd name="T15" fmla="*/ 159 h 188"/>
              <a:gd name="T16" fmla="*/ 8 w 248"/>
              <a:gd name="T17" fmla="*/ 175 h 188"/>
              <a:gd name="T18" fmla="*/ 17 w 248"/>
              <a:gd name="T19" fmla="*/ 173 h 188"/>
              <a:gd name="T20" fmla="*/ 25 w 248"/>
              <a:gd name="T21" fmla="*/ 188 h 188"/>
              <a:gd name="T22" fmla="*/ 77 w 248"/>
              <a:gd name="T23" fmla="*/ 155 h 188"/>
              <a:gd name="T24" fmla="*/ 88 w 248"/>
              <a:gd name="T25" fmla="*/ 148 h 188"/>
              <a:gd name="T26" fmla="*/ 104 w 248"/>
              <a:gd name="T27" fmla="*/ 140 h 188"/>
              <a:gd name="T28" fmla="*/ 104 w 248"/>
              <a:gd name="T29" fmla="*/ 144 h 188"/>
              <a:gd name="T30" fmla="*/ 94 w 248"/>
              <a:gd name="T31" fmla="*/ 150 h 188"/>
              <a:gd name="T32" fmla="*/ 88 w 248"/>
              <a:gd name="T33" fmla="*/ 155 h 188"/>
              <a:gd name="T34" fmla="*/ 92 w 248"/>
              <a:gd name="T35" fmla="*/ 159 h 188"/>
              <a:gd name="T36" fmla="*/ 100 w 248"/>
              <a:gd name="T37" fmla="*/ 157 h 188"/>
              <a:gd name="T38" fmla="*/ 108 w 248"/>
              <a:gd name="T39" fmla="*/ 151 h 188"/>
              <a:gd name="T40" fmla="*/ 113 w 248"/>
              <a:gd name="T41" fmla="*/ 144 h 188"/>
              <a:gd name="T42" fmla="*/ 125 w 248"/>
              <a:gd name="T43" fmla="*/ 150 h 188"/>
              <a:gd name="T44" fmla="*/ 248 w 248"/>
              <a:gd name="T45" fmla="*/ 128 h 188"/>
              <a:gd name="T46" fmla="*/ 244 w 248"/>
              <a:gd name="T47" fmla="*/ 115 h 188"/>
              <a:gd name="T48" fmla="*/ 215 w 248"/>
              <a:gd name="T49" fmla="*/ 111 h 188"/>
              <a:gd name="T50" fmla="*/ 211 w 248"/>
              <a:gd name="T51" fmla="*/ 96 h 188"/>
              <a:gd name="T52" fmla="*/ 221 w 248"/>
              <a:gd name="T53" fmla="*/ 94 h 188"/>
              <a:gd name="T54" fmla="*/ 229 w 248"/>
              <a:gd name="T55" fmla="*/ 71 h 188"/>
              <a:gd name="T56" fmla="*/ 238 w 248"/>
              <a:gd name="T57" fmla="*/ 67 h 188"/>
              <a:gd name="T58" fmla="*/ 244 w 248"/>
              <a:gd name="T59" fmla="*/ 55 h 188"/>
              <a:gd name="T60" fmla="*/ 225 w 248"/>
              <a:gd name="T61" fmla="*/ 48 h 188"/>
              <a:gd name="T62" fmla="*/ 223 w 248"/>
              <a:gd name="T63" fmla="*/ 21 h 188"/>
              <a:gd name="T64" fmla="*/ 234 w 248"/>
              <a:gd name="T65" fmla="*/ 9 h 188"/>
              <a:gd name="T66" fmla="*/ 234 w 248"/>
              <a:gd name="T67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8" h="188">
                <a:moveTo>
                  <a:pt x="234" y="0"/>
                </a:moveTo>
                <a:lnTo>
                  <a:pt x="177" y="15"/>
                </a:lnTo>
                <a:lnTo>
                  <a:pt x="158" y="19"/>
                </a:lnTo>
                <a:lnTo>
                  <a:pt x="165" y="27"/>
                </a:lnTo>
                <a:lnTo>
                  <a:pt x="40" y="100"/>
                </a:lnTo>
                <a:lnTo>
                  <a:pt x="44" y="107"/>
                </a:lnTo>
                <a:lnTo>
                  <a:pt x="17" y="125"/>
                </a:lnTo>
                <a:lnTo>
                  <a:pt x="0" y="159"/>
                </a:lnTo>
                <a:lnTo>
                  <a:pt x="8" y="175"/>
                </a:lnTo>
                <a:lnTo>
                  <a:pt x="17" y="173"/>
                </a:lnTo>
                <a:lnTo>
                  <a:pt x="25" y="188"/>
                </a:lnTo>
                <a:lnTo>
                  <a:pt x="77" y="155"/>
                </a:lnTo>
                <a:lnTo>
                  <a:pt x="88" y="148"/>
                </a:lnTo>
                <a:lnTo>
                  <a:pt x="104" y="140"/>
                </a:lnTo>
                <a:lnTo>
                  <a:pt x="104" y="144"/>
                </a:lnTo>
                <a:lnTo>
                  <a:pt x="94" y="150"/>
                </a:lnTo>
                <a:lnTo>
                  <a:pt x="88" y="155"/>
                </a:lnTo>
                <a:lnTo>
                  <a:pt x="92" y="159"/>
                </a:lnTo>
                <a:lnTo>
                  <a:pt x="100" y="157"/>
                </a:lnTo>
                <a:lnTo>
                  <a:pt x="108" y="151"/>
                </a:lnTo>
                <a:lnTo>
                  <a:pt x="113" y="144"/>
                </a:lnTo>
                <a:lnTo>
                  <a:pt x="125" y="150"/>
                </a:lnTo>
                <a:lnTo>
                  <a:pt x="248" y="128"/>
                </a:lnTo>
                <a:lnTo>
                  <a:pt x="244" y="115"/>
                </a:lnTo>
                <a:lnTo>
                  <a:pt x="215" y="111"/>
                </a:lnTo>
                <a:lnTo>
                  <a:pt x="211" y="96"/>
                </a:lnTo>
                <a:lnTo>
                  <a:pt x="221" y="94"/>
                </a:lnTo>
                <a:lnTo>
                  <a:pt x="229" y="71"/>
                </a:lnTo>
                <a:lnTo>
                  <a:pt x="238" y="67"/>
                </a:lnTo>
                <a:lnTo>
                  <a:pt x="244" y="55"/>
                </a:lnTo>
                <a:lnTo>
                  <a:pt x="225" y="48"/>
                </a:lnTo>
                <a:lnTo>
                  <a:pt x="223" y="21"/>
                </a:lnTo>
                <a:lnTo>
                  <a:pt x="234" y="9"/>
                </a:lnTo>
                <a:lnTo>
                  <a:pt x="234" y="0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8" name="Freeform 50"/>
          <p:cNvSpPr>
            <a:spLocks/>
          </p:cNvSpPr>
          <p:nvPr/>
        </p:nvSpPr>
        <p:spPr bwMode="auto">
          <a:xfrm>
            <a:off x="4482122" y="4119934"/>
            <a:ext cx="930317" cy="546010"/>
          </a:xfrm>
          <a:custGeom>
            <a:avLst/>
            <a:gdLst>
              <a:gd name="T0" fmla="*/ 6 w 258"/>
              <a:gd name="T1" fmla="*/ 60 h 166"/>
              <a:gd name="T2" fmla="*/ 0 w 258"/>
              <a:gd name="T3" fmla="*/ 64 h 166"/>
              <a:gd name="T4" fmla="*/ 50 w 258"/>
              <a:gd name="T5" fmla="*/ 166 h 166"/>
              <a:gd name="T6" fmla="*/ 66 w 258"/>
              <a:gd name="T7" fmla="*/ 146 h 166"/>
              <a:gd name="T8" fmla="*/ 129 w 258"/>
              <a:gd name="T9" fmla="*/ 137 h 166"/>
              <a:gd name="T10" fmla="*/ 137 w 258"/>
              <a:gd name="T11" fmla="*/ 133 h 166"/>
              <a:gd name="T12" fmla="*/ 165 w 258"/>
              <a:gd name="T13" fmla="*/ 108 h 166"/>
              <a:gd name="T14" fmla="*/ 200 w 258"/>
              <a:gd name="T15" fmla="*/ 73 h 166"/>
              <a:gd name="T16" fmla="*/ 229 w 258"/>
              <a:gd name="T17" fmla="*/ 73 h 166"/>
              <a:gd name="T18" fmla="*/ 229 w 258"/>
              <a:gd name="T19" fmla="*/ 56 h 166"/>
              <a:gd name="T20" fmla="*/ 244 w 258"/>
              <a:gd name="T21" fmla="*/ 50 h 166"/>
              <a:gd name="T22" fmla="*/ 258 w 258"/>
              <a:gd name="T23" fmla="*/ 47 h 166"/>
              <a:gd name="T24" fmla="*/ 238 w 258"/>
              <a:gd name="T25" fmla="*/ 35 h 166"/>
              <a:gd name="T26" fmla="*/ 235 w 258"/>
              <a:gd name="T27" fmla="*/ 27 h 166"/>
              <a:gd name="T28" fmla="*/ 229 w 258"/>
              <a:gd name="T29" fmla="*/ 0 h 166"/>
              <a:gd name="T30" fmla="*/ 106 w 258"/>
              <a:gd name="T31" fmla="*/ 22 h 166"/>
              <a:gd name="T32" fmla="*/ 94 w 258"/>
              <a:gd name="T33" fmla="*/ 16 h 166"/>
              <a:gd name="T34" fmla="*/ 89 w 258"/>
              <a:gd name="T35" fmla="*/ 23 h 166"/>
              <a:gd name="T36" fmla="*/ 81 w 258"/>
              <a:gd name="T37" fmla="*/ 29 h 166"/>
              <a:gd name="T38" fmla="*/ 73 w 258"/>
              <a:gd name="T39" fmla="*/ 31 h 166"/>
              <a:gd name="T40" fmla="*/ 69 w 258"/>
              <a:gd name="T41" fmla="*/ 27 h 166"/>
              <a:gd name="T42" fmla="*/ 75 w 258"/>
              <a:gd name="T43" fmla="*/ 22 h 166"/>
              <a:gd name="T44" fmla="*/ 85 w 258"/>
              <a:gd name="T45" fmla="*/ 16 h 166"/>
              <a:gd name="T46" fmla="*/ 85 w 258"/>
              <a:gd name="T47" fmla="*/ 12 h 166"/>
              <a:gd name="T48" fmla="*/ 69 w 258"/>
              <a:gd name="T49" fmla="*/ 20 h 166"/>
              <a:gd name="T50" fmla="*/ 58 w 258"/>
              <a:gd name="T51" fmla="*/ 27 h 166"/>
              <a:gd name="T52" fmla="*/ 6 w 258"/>
              <a:gd name="T53" fmla="*/ 6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8" h="166">
                <a:moveTo>
                  <a:pt x="6" y="60"/>
                </a:moveTo>
                <a:lnTo>
                  <a:pt x="0" y="64"/>
                </a:lnTo>
                <a:lnTo>
                  <a:pt x="50" y="166"/>
                </a:lnTo>
                <a:lnTo>
                  <a:pt x="66" y="146"/>
                </a:lnTo>
                <a:lnTo>
                  <a:pt x="129" y="137"/>
                </a:lnTo>
                <a:lnTo>
                  <a:pt x="137" y="133"/>
                </a:lnTo>
                <a:lnTo>
                  <a:pt x="165" y="108"/>
                </a:lnTo>
                <a:lnTo>
                  <a:pt x="200" y="73"/>
                </a:lnTo>
                <a:lnTo>
                  <a:pt x="229" y="73"/>
                </a:lnTo>
                <a:lnTo>
                  <a:pt x="229" y="56"/>
                </a:lnTo>
                <a:lnTo>
                  <a:pt x="244" y="50"/>
                </a:lnTo>
                <a:lnTo>
                  <a:pt x="258" y="47"/>
                </a:lnTo>
                <a:lnTo>
                  <a:pt x="238" y="35"/>
                </a:lnTo>
                <a:lnTo>
                  <a:pt x="235" y="27"/>
                </a:lnTo>
                <a:lnTo>
                  <a:pt x="229" y="0"/>
                </a:lnTo>
                <a:lnTo>
                  <a:pt x="106" y="22"/>
                </a:lnTo>
                <a:lnTo>
                  <a:pt x="94" y="16"/>
                </a:lnTo>
                <a:lnTo>
                  <a:pt x="89" y="23"/>
                </a:lnTo>
                <a:lnTo>
                  <a:pt x="81" y="29"/>
                </a:lnTo>
                <a:lnTo>
                  <a:pt x="73" y="31"/>
                </a:lnTo>
                <a:lnTo>
                  <a:pt x="69" y="27"/>
                </a:lnTo>
                <a:lnTo>
                  <a:pt x="75" y="22"/>
                </a:lnTo>
                <a:lnTo>
                  <a:pt x="85" y="16"/>
                </a:lnTo>
                <a:lnTo>
                  <a:pt x="85" y="12"/>
                </a:lnTo>
                <a:lnTo>
                  <a:pt x="69" y="20"/>
                </a:lnTo>
                <a:lnTo>
                  <a:pt x="58" y="27"/>
                </a:lnTo>
                <a:lnTo>
                  <a:pt x="6" y="60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9" name="Freeform 51"/>
          <p:cNvSpPr>
            <a:spLocks/>
          </p:cNvSpPr>
          <p:nvPr/>
        </p:nvSpPr>
        <p:spPr bwMode="auto">
          <a:xfrm>
            <a:off x="5176326" y="3649610"/>
            <a:ext cx="586749" cy="751439"/>
          </a:xfrm>
          <a:custGeom>
            <a:avLst/>
            <a:gdLst>
              <a:gd name="T0" fmla="*/ 23 w 163"/>
              <a:gd name="T1" fmla="*/ 16 h 229"/>
              <a:gd name="T2" fmla="*/ 23 w 163"/>
              <a:gd name="T3" fmla="*/ 25 h 229"/>
              <a:gd name="T4" fmla="*/ 12 w 163"/>
              <a:gd name="T5" fmla="*/ 37 h 229"/>
              <a:gd name="T6" fmla="*/ 14 w 163"/>
              <a:gd name="T7" fmla="*/ 64 h 229"/>
              <a:gd name="T8" fmla="*/ 33 w 163"/>
              <a:gd name="T9" fmla="*/ 71 h 229"/>
              <a:gd name="T10" fmla="*/ 27 w 163"/>
              <a:gd name="T11" fmla="*/ 83 h 229"/>
              <a:gd name="T12" fmla="*/ 18 w 163"/>
              <a:gd name="T13" fmla="*/ 87 h 229"/>
              <a:gd name="T14" fmla="*/ 10 w 163"/>
              <a:gd name="T15" fmla="*/ 110 h 229"/>
              <a:gd name="T16" fmla="*/ 0 w 163"/>
              <a:gd name="T17" fmla="*/ 112 h 229"/>
              <a:gd name="T18" fmla="*/ 4 w 163"/>
              <a:gd name="T19" fmla="*/ 127 h 229"/>
              <a:gd name="T20" fmla="*/ 33 w 163"/>
              <a:gd name="T21" fmla="*/ 131 h 229"/>
              <a:gd name="T22" fmla="*/ 37 w 163"/>
              <a:gd name="T23" fmla="*/ 144 h 229"/>
              <a:gd name="T24" fmla="*/ 43 w 163"/>
              <a:gd name="T25" fmla="*/ 171 h 229"/>
              <a:gd name="T26" fmla="*/ 46 w 163"/>
              <a:gd name="T27" fmla="*/ 179 h 229"/>
              <a:gd name="T28" fmla="*/ 66 w 163"/>
              <a:gd name="T29" fmla="*/ 191 h 229"/>
              <a:gd name="T30" fmla="*/ 96 w 163"/>
              <a:gd name="T31" fmla="*/ 212 h 229"/>
              <a:gd name="T32" fmla="*/ 100 w 163"/>
              <a:gd name="T33" fmla="*/ 221 h 229"/>
              <a:gd name="T34" fmla="*/ 106 w 163"/>
              <a:gd name="T35" fmla="*/ 229 h 229"/>
              <a:gd name="T36" fmla="*/ 129 w 163"/>
              <a:gd name="T37" fmla="*/ 212 h 229"/>
              <a:gd name="T38" fmla="*/ 156 w 163"/>
              <a:gd name="T39" fmla="*/ 198 h 229"/>
              <a:gd name="T40" fmla="*/ 119 w 163"/>
              <a:gd name="T41" fmla="*/ 79 h 229"/>
              <a:gd name="T42" fmla="*/ 163 w 163"/>
              <a:gd name="T43" fmla="*/ 45 h 229"/>
              <a:gd name="T44" fmla="*/ 104 w 163"/>
              <a:gd name="T45" fmla="*/ 0 h 229"/>
              <a:gd name="T46" fmla="*/ 52 w 163"/>
              <a:gd name="T47" fmla="*/ 10 h 229"/>
              <a:gd name="T48" fmla="*/ 52 w 163"/>
              <a:gd name="T49" fmla="*/ 20 h 229"/>
              <a:gd name="T50" fmla="*/ 23 w 163"/>
              <a:gd name="T51" fmla="*/ 1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3" h="229">
                <a:moveTo>
                  <a:pt x="23" y="16"/>
                </a:moveTo>
                <a:lnTo>
                  <a:pt x="23" y="25"/>
                </a:lnTo>
                <a:lnTo>
                  <a:pt x="12" y="37"/>
                </a:lnTo>
                <a:lnTo>
                  <a:pt x="14" y="64"/>
                </a:lnTo>
                <a:lnTo>
                  <a:pt x="33" y="71"/>
                </a:lnTo>
                <a:lnTo>
                  <a:pt x="27" y="83"/>
                </a:lnTo>
                <a:lnTo>
                  <a:pt x="18" y="87"/>
                </a:lnTo>
                <a:lnTo>
                  <a:pt x="10" y="110"/>
                </a:lnTo>
                <a:lnTo>
                  <a:pt x="0" y="112"/>
                </a:lnTo>
                <a:lnTo>
                  <a:pt x="4" y="127"/>
                </a:lnTo>
                <a:lnTo>
                  <a:pt x="33" y="131"/>
                </a:lnTo>
                <a:lnTo>
                  <a:pt x="37" y="144"/>
                </a:lnTo>
                <a:lnTo>
                  <a:pt x="43" y="171"/>
                </a:lnTo>
                <a:lnTo>
                  <a:pt x="46" y="179"/>
                </a:lnTo>
                <a:lnTo>
                  <a:pt x="66" y="191"/>
                </a:lnTo>
                <a:lnTo>
                  <a:pt x="96" y="212"/>
                </a:lnTo>
                <a:lnTo>
                  <a:pt x="100" y="221"/>
                </a:lnTo>
                <a:lnTo>
                  <a:pt x="106" y="229"/>
                </a:lnTo>
                <a:lnTo>
                  <a:pt x="129" y="212"/>
                </a:lnTo>
                <a:lnTo>
                  <a:pt x="156" y="198"/>
                </a:lnTo>
                <a:lnTo>
                  <a:pt x="119" y="79"/>
                </a:lnTo>
                <a:lnTo>
                  <a:pt x="163" y="45"/>
                </a:lnTo>
                <a:lnTo>
                  <a:pt x="104" y="0"/>
                </a:lnTo>
                <a:lnTo>
                  <a:pt x="52" y="10"/>
                </a:lnTo>
                <a:lnTo>
                  <a:pt x="52" y="20"/>
                </a:lnTo>
                <a:lnTo>
                  <a:pt x="23" y="16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0" name="Freeform 52"/>
          <p:cNvSpPr>
            <a:spLocks/>
          </p:cNvSpPr>
          <p:nvPr/>
        </p:nvSpPr>
        <p:spPr bwMode="auto">
          <a:xfrm>
            <a:off x="5604724" y="3796924"/>
            <a:ext cx="615028" cy="501410"/>
          </a:xfrm>
          <a:custGeom>
            <a:avLst/>
            <a:gdLst>
              <a:gd name="T0" fmla="*/ 44 w 171"/>
              <a:gd name="T1" fmla="*/ 0 h 153"/>
              <a:gd name="T2" fmla="*/ 0 w 171"/>
              <a:gd name="T3" fmla="*/ 34 h 153"/>
              <a:gd name="T4" fmla="*/ 37 w 171"/>
              <a:gd name="T5" fmla="*/ 153 h 153"/>
              <a:gd name="T6" fmla="*/ 171 w 171"/>
              <a:gd name="T7" fmla="*/ 101 h 153"/>
              <a:gd name="T8" fmla="*/ 154 w 171"/>
              <a:gd name="T9" fmla="*/ 86 h 153"/>
              <a:gd name="T10" fmla="*/ 152 w 171"/>
              <a:gd name="T11" fmla="*/ 86 h 153"/>
              <a:gd name="T12" fmla="*/ 87 w 171"/>
              <a:gd name="T13" fmla="*/ 30 h 153"/>
              <a:gd name="T14" fmla="*/ 44 w 171"/>
              <a:gd name="T15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153">
                <a:moveTo>
                  <a:pt x="44" y="0"/>
                </a:moveTo>
                <a:lnTo>
                  <a:pt x="0" y="34"/>
                </a:lnTo>
                <a:lnTo>
                  <a:pt x="37" y="153"/>
                </a:lnTo>
                <a:lnTo>
                  <a:pt x="171" y="101"/>
                </a:lnTo>
                <a:lnTo>
                  <a:pt x="154" y="86"/>
                </a:lnTo>
                <a:lnTo>
                  <a:pt x="152" y="86"/>
                </a:lnTo>
                <a:lnTo>
                  <a:pt x="87" y="30"/>
                </a:lnTo>
                <a:lnTo>
                  <a:pt x="44" y="0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1" name="Freeform 53"/>
          <p:cNvSpPr>
            <a:spLocks/>
          </p:cNvSpPr>
          <p:nvPr/>
        </p:nvSpPr>
        <p:spPr bwMode="auto">
          <a:xfrm>
            <a:off x="5549585" y="3242805"/>
            <a:ext cx="1107048" cy="651426"/>
          </a:xfrm>
          <a:custGeom>
            <a:avLst/>
            <a:gdLst>
              <a:gd name="T0" fmla="*/ 106 w 307"/>
              <a:gd name="T1" fmla="*/ 73 h 199"/>
              <a:gd name="T2" fmla="*/ 0 w 307"/>
              <a:gd name="T3" fmla="*/ 124 h 199"/>
              <a:gd name="T4" fmla="*/ 59 w 307"/>
              <a:gd name="T5" fmla="*/ 169 h 199"/>
              <a:gd name="T6" fmla="*/ 102 w 307"/>
              <a:gd name="T7" fmla="*/ 199 h 199"/>
              <a:gd name="T8" fmla="*/ 178 w 307"/>
              <a:gd name="T9" fmla="*/ 174 h 199"/>
              <a:gd name="T10" fmla="*/ 223 w 307"/>
              <a:gd name="T11" fmla="*/ 153 h 199"/>
              <a:gd name="T12" fmla="*/ 232 w 307"/>
              <a:gd name="T13" fmla="*/ 126 h 199"/>
              <a:gd name="T14" fmla="*/ 263 w 307"/>
              <a:gd name="T15" fmla="*/ 109 h 199"/>
              <a:gd name="T16" fmla="*/ 307 w 307"/>
              <a:gd name="T17" fmla="*/ 86 h 199"/>
              <a:gd name="T18" fmla="*/ 276 w 307"/>
              <a:gd name="T19" fmla="*/ 63 h 199"/>
              <a:gd name="T20" fmla="*/ 225 w 307"/>
              <a:gd name="T21" fmla="*/ 11 h 199"/>
              <a:gd name="T22" fmla="*/ 213 w 307"/>
              <a:gd name="T23" fmla="*/ 15 h 199"/>
              <a:gd name="T24" fmla="*/ 157 w 307"/>
              <a:gd name="T25" fmla="*/ 0 h 199"/>
              <a:gd name="T26" fmla="*/ 140 w 307"/>
              <a:gd name="T27" fmla="*/ 9 h 199"/>
              <a:gd name="T28" fmla="*/ 140 w 307"/>
              <a:gd name="T29" fmla="*/ 53 h 199"/>
              <a:gd name="T30" fmla="*/ 106 w 307"/>
              <a:gd name="T31" fmla="*/ 7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7" h="199">
                <a:moveTo>
                  <a:pt x="106" y="73"/>
                </a:moveTo>
                <a:lnTo>
                  <a:pt x="0" y="124"/>
                </a:lnTo>
                <a:lnTo>
                  <a:pt x="59" y="169"/>
                </a:lnTo>
                <a:lnTo>
                  <a:pt x="102" y="199"/>
                </a:lnTo>
                <a:lnTo>
                  <a:pt x="178" y="174"/>
                </a:lnTo>
                <a:lnTo>
                  <a:pt x="223" y="153"/>
                </a:lnTo>
                <a:lnTo>
                  <a:pt x="232" y="126"/>
                </a:lnTo>
                <a:lnTo>
                  <a:pt x="263" y="109"/>
                </a:lnTo>
                <a:lnTo>
                  <a:pt x="307" y="86"/>
                </a:lnTo>
                <a:lnTo>
                  <a:pt x="276" y="63"/>
                </a:lnTo>
                <a:lnTo>
                  <a:pt x="225" y="11"/>
                </a:lnTo>
                <a:lnTo>
                  <a:pt x="213" y="15"/>
                </a:lnTo>
                <a:lnTo>
                  <a:pt x="157" y="0"/>
                </a:lnTo>
                <a:lnTo>
                  <a:pt x="140" y="9"/>
                </a:lnTo>
                <a:lnTo>
                  <a:pt x="140" y="53"/>
                </a:lnTo>
                <a:lnTo>
                  <a:pt x="106" y="73"/>
                </a:lnTo>
                <a:close/>
              </a:path>
            </a:pathLst>
          </a:custGeom>
          <a:solidFill>
            <a:srgbClr val="FFC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2" name="Freeform 54"/>
          <p:cNvSpPr>
            <a:spLocks/>
          </p:cNvSpPr>
          <p:nvPr/>
        </p:nvSpPr>
        <p:spPr bwMode="auto">
          <a:xfrm>
            <a:off x="1005452" y="4502410"/>
            <a:ext cx="730963" cy="452755"/>
          </a:xfrm>
          <a:custGeom>
            <a:avLst/>
            <a:gdLst>
              <a:gd name="T0" fmla="*/ 2 w 203"/>
              <a:gd name="T1" fmla="*/ 27 h 138"/>
              <a:gd name="T2" fmla="*/ 0 w 203"/>
              <a:gd name="T3" fmla="*/ 132 h 138"/>
              <a:gd name="T4" fmla="*/ 201 w 203"/>
              <a:gd name="T5" fmla="*/ 138 h 138"/>
              <a:gd name="T6" fmla="*/ 201 w 203"/>
              <a:gd name="T7" fmla="*/ 128 h 138"/>
              <a:gd name="T8" fmla="*/ 196 w 203"/>
              <a:gd name="T9" fmla="*/ 123 h 138"/>
              <a:gd name="T10" fmla="*/ 192 w 203"/>
              <a:gd name="T11" fmla="*/ 117 h 138"/>
              <a:gd name="T12" fmla="*/ 192 w 203"/>
              <a:gd name="T13" fmla="*/ 109 h 138"/>
              <a:gd name="T14" fmla="*/ 196 w 203"/>
              <a:gd name="T15" fmla="*/ 107 h 138"/>
              <a:gd name="T16" fmla="*/ 203 w 203"/>
              <a:gd name="T17" fmla="*/ 103 h 138"/>
              <a:gd name="T18" fmla="*/ 200 w 203"/>
              <a:gd name="T19" fmla="*/ 96 h 138"/>
              <a:gd name="T20" fmla="*/ 196 w 203"/>
              <a:gd name="T21" fmla="*/ 71 h 138"/>
              <a:gd name="T22" fmla="*/ 196 w 203"/>
              <a:gd name="T23" fmla="*/ 48 h 138"/>
              <a:gd name="T24" fmla="*/ 188 w 203"/>
              <a:gd name="T25" fmla="*/ 34 h 138"/>
              <a:gd name="T26" fmla="*/ 173 w 203"/>
              <a:gd name="T27" fmla="*/ 32 h 138"/>
              <a:gd name="T28" fmla="*/ 165 w 203"/>
              <a:gd name="T29" fmla="*/ 17 h 138"/>
              <a:gd name="T30" fmla="*/ 134 w 203"/>
              <a:gd name="T31" fmla="*/ 15 h 138"/>
              <a:gd name="T32" fmla="*/ 132 w 203"/>
              <a:gd name="T33" fmla="*/ 9 h 138"/>
              <a:gd name="T34" fmla="*/ 127 w 203"/>
              <a:gd name="T35" fmla="*/ 7 h 138"/>
              <a:gd name="T36" fmla="*/ 94 w 203"/>
              <a:gd name="T37" fmla="*/ 5 h 138"/>
              <a:gd name="T38" fmla="*/ 71 w 203"/>
              <a:gd name="T39" fmla="*/ 0 h 138"/>
              <a:gd name="T40" fmla="*/ 75 w 203"/>
              <a:gd name="T41" fmla="*/ 11 h 138"/>
              <a:gd name="T42" fmla="*/ 48 w 203"/>
              <a:gd name="T43" fmla="*/ 15 h 138"/>
              <a:gd name="T44" fmla="*/ 21 w 203"/>
              <a:gd name="T45" fmla="*/ 27 h 138"/>
              <a:gd name="T46" fmla="*/ 2 w 203"/>
              <a:gd name="T47" fmla="*/ 2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3" h="138">
                <a:moveTo>
                  <a:pt x="2" y="27"/>
                </a:moveTo>
                <a:lnTo>
                  <a:pt x="0" y="132"/>
                </a:lnTo>
                <a:lnTo>
                  <a:pt x="201" y="138"/>
                </a:lnTo>
                <a:lnTo>
                  <a:pt x="201" y="128"/>
                </a:lnTo>
                <a:lnTo>
                  <a:pt x="196" y="123"/>
                </a:lnTo>
                <a:lnTo>
                  <a:pt x="192" y="117"/>
                </a:lnTo>
                <a:lnTo>
                  <a:pt x="192" y="109"/>
                </a:lnTo>
                <a:lnTo>
                  <a:pt x="196" y="107"/>
                </a:lnTo>
                <a:lnTo>
                  <a:pt x="203" y="103"/>
                </a:lnTo>
                <a:lnTo>
                  <a:pt x="200" y="96"/>
                </a:lnTo>
                <a:lnTo>
                  <a:pt x="196" y="71"/>
                </a:lnTo>
                <a:lnTo>
                  <a:pt x="196" y="48"/>
                </a:lnTo>
                <a:lnTo>
                  <a:pt x="188" y="34"/>
                </a:lnTo>
                <a:lnTo>
                  <a:pt x="173" y="32"/>
                </a:lnTo>
                <a:lnTo>
                  <a:pt x="165" y="17"/>
                </a:lnTo>
                <a:lnTo>
                  <a:pt x="134" y="15"/>
                </a:lnTo>
                <a:lnTo>
                  <a:pt x="132" y="9"/>
                </a:lnTo>
                <a:lnTo>
                  <a:pt x="127" y="7"/>
                </a:lnTo>
                <a:lnTo>
                  <a:pt x="94" y="5"/>
                </a:lnTo>
                <a:lnTo>
                  <a:pt x="71" y="0"/>
                </a:lnTo>
                <a:lnTo>
                  <a:pt x="75" y="11"/>
                </a:lnTo>
                <a:lnTo>
                  <a:pt x="48" y="15"/>
                </a:lnTo>
                <a:lnTo>
                  <a:pt x="21" y="27"/>
                </a:lnTo>
                <a:lnTo>
                  <a:pt x="2" y="27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3" name="Freeform 55"/>
          <p:cNvSpPr>
            <a:spLocks/>
          </p:cNvSpPr>
          <p:nvPr/>
        </p:nvSpPr>
        <p:spPr bwMode="auto">
          <a:xfrm>
            <a:off x="1599271" y="4361854"/>
            <a:ext cx="878004" cy="613584"/>
          </a:xfrm>
          <a:custGeom>
            <a:avLst/>
            <a:gdLst>
              <a:gd name="T0" fmla="*/ 0 w 244"/>
              <a:gd name="T1" fmla="*/ 60 h 187"/>
              <a:gd name="T2" fmla="*/ 8 w 244"/>
              <a:gd name="T3" fmla="*/ 75 h 187"/>
              <a:gd name="T4" fmla="*/ 23 w 244"/>
              <a:gd name="T5" fmla="*/ 77 h 187"/>
              <a:gd name="T6" fmla="*/ 31 w 244"/>
              <a:gd name="T7" fmla="*/ 91 h 187"/>
              <a:gd name="T8" fmla="*/ 31 w 244"/>
              <a:gd name="T9" fmla="*/ 114 h 187"/>
              <a:gd name="T10" fmla="*/ 35 w 244"/>
              <a:gd name="T11" fmla="*/ 139 h 187"/>
              <a:gd name="T12" fmla="*/ 38 w 244"/>
              <a:gd name="T13" fmla="*/ 146 h 187"/>
              <a:gd name="T14" fmla="*/ 31 w 244"/>
              <a:gd name="T15" fmla="*/ 150 h 187"/>
              <a:gd name="T16" fmla="*/ 27 w 244"/>
              <a:gd name="T17" fmla="*/ 152 h 187"/>
              <a:gd name="T18" fmla="*/ 27 w 244"/>
              <a:gd name="T19" fmla="*/ 160 h 187"/>
              <a:gd name="T20" fmla="*/ 31 w 244"/>
              <a:gd name="T21" fmla="*/ 166 h 187"/>
              <a:gd name="T22" fmla="*/ 36 w 244"/>
              <a:gd name="T23" fmla="*/ 171 h 187"/>
              <a:gd name="T24" fmla="*/ 36 w 244"/>
              <a:gd name="T25" fmla="*/ 181 h 187"/>
              <a:gd name="T26" fmla="*/ 200 w 244"/>
              <a:gd name="T27" fmla="*/ 187 h 187"/>
              <a:gd name="T28" fmla="*/ 203 w 244"/>
              <a:gd name="T29" fmla="*/ 166 h 187"/>
              <a:gd name="T30" fmla="*/ 205 w 244"/>
              <a:gd name="T31" fmla="*/ 152 h 187"/>
              <a:gd name="T32" fmla="*/ 211 w 244"/>
              <a:gd name="T33" fmla="*/ 144 h 187"/>
              <a:gd name="T34" fmla="*/ 213 w 244"/>
              <a:gd name="T35" fmla="*/ 141 h 187"/>
              <a:gd name="T36" fmla="*/ 213 w 244"/>
              <a:gd name="T37" fmla="*/ 135 h 187"/>
              <a:gd name="T38" fmla="*/ 211 w 244"/>
              <a:gd name="T39" fmla="*/ 131 h 187"/>
              <a:gd name="T40" fmla="*/ 205 w 244"/>
              <a:gd name="T41" fmla="*/ 123 h 187"/>
              <a:gd name="T42" fmla="*/ 202 w 244"/>
              <a:gd name="T43" fmla="*/ 118 h 187"/>
              <a:gd name="T44" fmla="*/ 203 w 244"/>
              <a:gd name="T45" fmla="*/ 108 h 187"/>
              <a:gd name="T46" fmla="*/ 244 w 244"/>
              <a:gd name="T47" fmla="*/ 48 h 187"/>
              <a:gd name="T48" fmla="*/ 177 w 244"/>
              <a:gd name="T49" fmla="*/ 0 h 187"/>
              <a:gd name="T50" fmla="*/ 142 w 244"/>
              <a:gd name="T51" fmla="*/ 23 h 187"/>
              <a:gd name="T52" fmla="*/ 113 w 244"/>
              <a:gd name="T53" fmla="*/ 18 h 187"/>
              <a:gd name="T54" fmla="*/ 102 w 244"/>
              <a:gd name="T55" fmla="*/ 8 h 187"/>
              <a:gd name="T56" fmla="*/ 98 w 244"/>
              <a:gd name="T57" fmla="*/ 2 h 187"/>
              <a:gd name="T58" fmla="*/ 58 w 244"/>
              <a:gd name="T59" fmla="*/ 6 h 187"/>
              <a:gd name="T60" fmla="*/ 59 w 244"/>
              <a:gd name="T61" fmla="*/ 23 h 187"/>
              <a:gd name="T62" fmla="*/ 50 w 244"/>
              <a:gd name="T63" fmla="*/ 23 h 187"/>
              <a:gd name="T64" fmla="*/ 38 w 244"/>
              <a:gd name="T65" fmla="*/ 25 h 187"/>
              <a:gd name="T66" fmla="*/ 44 w 244"/>
              <a:gd name="T67" fmla="*/ 37 h 187"/>
              <a:gd name="T68" fmla="*/ 48 w 244"/>
              <a:gd name="T69" fmla="*/ 48 h 187"/>
              <a:gd name="T70" fmla="*/ 44 w 244"/>
              <a:gd name="T71" fmla="*/ 50 h 187"/>
              <a:gd name="T72" fmla="*/ 38 w 244"/>
              <a:gd name="T73" fmla="*/ 52 h 187"/>
              <a:gd name="T74" fmla="*/ 31 w 244"/>
              <a:gd name="T75" fmla="*/ 60 h 187"/>
              <a:gd name="T76" fmla="*/ 15 w 244"/>
              <a:gd name="T77" fmla="*/ 48 h 187"/>
              <a:gd name="T78" fmla="*/ 0 w 244"/>
              <a:gd name="T79" fmla="*/ 6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4" h="187">
                <a:moveTo>
                  <a:pt x="0" y="60"/>
                </a:moveTo>
                <a:lnTo>
                  <a:pt x="8" y="75"/>
                </a:lnTo>
                <a:lnTo>
                  <a:pt x="23" y="77"/>
                </a:lnTo>
                <a:lnTo>
                  <a:pt x="31" y="91"/>
                </a:lnTo>
                <a:lnTo>
                  <a:pt x="31" y="114"/>
                </a:lnTo>
                <a:lnTo>
                  <a:pt x="35" y="139"/>
                </a:lnTo>
                <a:lnTo>
                  <a:pt x="38" y="146"/>
                </a:lnTo>
                <a:lnTo>
                  <a:pt x="31" y="150"/>
                </a:lnTo>
                <a:lnTo>
                  <a:pt x="27" y="152"/>
                </a:lnTo>
                <a:lnTo>
                  <a:pt x="27" y="160"/>
                </a:lnTo>
                <a:lnTo>
                  <a:pt x="31" y="166"/>
                </a:lnTo>
                <a:lnTo>
                  <a:pt x="36" y="171"/>
                </a:lnTo>
                <a:lnTo>
                  <a:pt x="36" y="181"/>
                </a:lnTo>
                <a:lnTo>
                  <a:pt x="200" y="187"/>
                </a:lnTo>
                <a:lnTo>
                  <a:pt x="203" y="166"/>
                </a:lnTo>
                <a:lnTo>
                  <a:pt x="205" y="152"/>
                </a:lnTo>
                <a:lnTo>
                  <a:pt x="211" y="144"/>
                </a:lnTo>
                <a:lnTo>
                  <a:pt x="213" y="141"/>
                </a:lnTo>
                <a:lnTo>
                  <a:pt x="213" y="135"/>
                </a:lnTo>
                <a:lnTo>
                  <a:pt x="211" y="131"/>
                </a:lnTo>
                <a:lnTo>
                  <a:pt x="205" y="123"/>
                </a:lnTo>
                <a:lnTo>
                  <a:pt x="202" y="118"/>
                </a:lnTo>
                <a:lnTo>
                  <a:pt x="203" y="108"/>
                </a:lnTo>
                <a:lnTo>
                  <a:pt x="244" y="48"/>
                </a:lnTo>
                <a:lnTo>
                  <a:pt x="177" y="0"/>
                </a:lnTo>
                <a:lnTo>
                  <a:pt x="142" y="23"/>
                </a:lnTo>
                <a:lnTo>
                  <a:pt x="113" y="18"/>
                </a:lnTo>
                <a:lnTo>
                  <a:pt x="102" y="8"/>
                </a:lnTo>
                <a:lnTo>
                  <a:pt x="98" y="2"/>
                </a:lnTo>
                <a:lnTo>
                  <a:pt x="58" y="6"/>
                </a:lnTo>
                <a:lnTo>
                  <a:pt x="59" y="23"/>
                </a:lnTo>
                <a:lnTo>
                  <a:pt x="50" y="23"/>
                </a:lnTo>
                <a:lnTo>
                  <a:pt x="38" y="25"/>
                </a:lnTo>
                <a:lnTo>
                  <a:pt x="44" y="37"/>
                </a:lnTo>
                <a:lnTo>
                  <a:pt x="48" y="48"/>
                </a:lnTo>
                <a:lnTo>
                  <a:pt x="44" y="50"/>
                </a:lnTo>
                <a:lnTo>
                  <a:pt x="38" y="52"/>
                </a:lnTo>
                <a:lnTo>
                  <a:pt x="31" y="60"/>
                </a:lnTo>
                <a:lnTo>
                  <a:pt x="15" y="48"/>
                </a:lnTo>
                <a:lnTo>
                  <a:pt x="0" y="60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4" name="Freeform 56"/>
          <p:cNvSpPr>
            <a:spLocks/>
          </p:cNvSpPr>
          <p:nvPr/>
        </p:nvSpPr>
        <p:spPr bwMode="auto">
          <a:xfrm>
            <a:off x="2320338" y="4160479"/>
            <a:ext cx="904868" cy="824420"/>
          </a:xfrm>
          <a:custGeom>
            <a:avLst/>
            <a:gdLst>
              <a:gd name="T0" fmla="*/ 251 w 251"/>
              <a:gd name="T1" fmla="*/ 25 h 251"/>
              <a:gd name="T2" fmla="*/ 249 w 251"/>
              <a:gd name="T3" fmla="*/ 21 h 251"/>
              <a:gd name="T4" fmla="*/ 178 w 251"/>
              <a:gd name="T5" fmla="*/ 19 h 251"/>
              <a:gd name="T6" fmla="*/ 178 w 251"/>
              <a:gd name="T7" fmla="*/ 6 h 251"/>
              <a:gd name="T8" fmla="*/ 170 w 251"/>
              <a:gd name="T9" fmla="*/ 4 h 251"/>
              <a:gd name="T10" fmla="*/ 122 w 251"/>
              <a:gd name="T11" fmla="*/ 0 h 251"/>
              <a:gd name="T12" fmla="*/ 82 w 251"/>
              <a:gd name="T13" fmla="*/ 71 h 251"/>
              <a:gd name="T14" fmla="*/ 78 w 251"/>
              <a:gd name="T15" fmla="*/ 75 h 251"/>
              <a:gd name="T16" fmla="*/ 73 w 251"/>
              <a:gd name="T17" fmla="*/ 77 h 251"/>
              <a:gd name="T18" fmla="*/ 67 w 251"/>
              <a:gd name="T19" fmla="*/ 79 h 251"/>
              <a:gd name="T20" fmla="*/ 44 w 251"/>
              <a:gd name="T21" fmla="*/ 109 h 251"/>
              <a:gd name="T22" fmla="*/ 3 w 251"/>
              <a:gd name="T23" fmla="*/ 169 h 251"/>
              <a:gd name="T24" fmla="*/ 2 w 251"/>
              <a:gd name="T25" fmla="*/ 179 h 251"/>
              <a:gd name="T26" fmla="*/ 5 w 251"/>
              <a:gd name="T27" fmla="*/ 184 h 251"/>
              <a:gd name="T28" fmla="*/ 11 w 251"/>
              <a:gd name="T29" fmla="*/ 192 h 251"/>
              <a:gd name="T30" fmla="*/ 13 w 251"/>
              <a:gd name="T31" fmla="*/ 196 h 251"/>
              <a:gd name="T32" fmla="*/ 13 w 251"/>
              <a:gd name="T33" fmla="*/ 202 h 251"/>
              <a:gd name="T34" fmla="*/ 11 w 251"/>
              <a:gd name="T35" fmla="*/ 205 h 251"/>
              <a:gd name="T36" fmla="*/ 5 w 251"/>
              <a:gd name="T37" fmla="*/ 213 h 251"/>
              <a:gd name="T38" fmla="*/ 3 w 251"/>
              <a:gd name="T39" fmla="*/ 227 h 251"/>
              <a:gd name="T40" fmla="*/ 0 w 251"/>
              <a:gd name="T41" fmla="*/ 248 h 251"/>
              <a:gd name="T42" fmla="*/ 197 w 251"/>
              <a:gd name="T43" fmla="*/ 251 h 251"/>
              <a:gd name="T44" fmla="*/ 218 w 251"/>
              <a:gd name="T45" fmla="*/ 215 h 251"/>
              <a:gd name="T46" fmla="*/ 220 w 251"/>
              <a:gd name="T47" fmla="*/ 203 h 251"/>
              <a:gd name="T48" fmla="*/ 218 w 251"/>
              <a:gd name="T49" fmla="*/ 177 h 251"/>
              <a:gd name="T50" fmla="*/ 215 w 251"/>
              <a:gd name="T51" fmla="*/ 154 h 251"/>
              <a:gd name="T52" fmla="*/ 215 w 251"/>
              <a:gd name="T53" fmla="*/ 129 h 251"/>
              <a:gd name="T54" fmla="*/ 220 w 251"/>
              <a:gd name="T55" fmla="*/ 106 h 251"/>
              <a:gd name="T56" fmla="*/ 230 w 251"/>
              <a:gd name="T57" fmla="*/ 84 h 251"/>
              <a:gd name="T58" fmla="*/ 251 w 251"/>
              <a:gd name="T59" fmla="*/ 25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1" h="251">
                <a:moveTo>
                  <a:pt x="251" y="25"/>
                </a:moveTo>
                <a:lnTo>
                  <a:pt x="249" y="21"/>
                </a:lnTo>
                <a:lnTo>
                  <a:pt x="178" y="19"/>
                </a:lnTo>
                <a:lnTo>
                  <a:pt x="178" y="6"/>
                </a:lnTo>
                <a:lnTo>
                  <a:pt x="170" y="4"/>
                </a:lnTo>
                <a:lnTo>
                  <a:pt x="122" y="0"/>
                </a:lnTo>
                <a:lnTo>
                  <a:pt x="82" y="71"/>
                </a:lnTo>
                <a:lnTo>
                  <a:pt x="78" y="75"/>
                </a:lnTo>
                <a:lnTo>
                  <a:pt x="73" y="77"/>
                </a:lnTo>
                <a:lnTo>
                  <a:pt x="67" y="79"/>
                </a:lnTo>
                <a:lnTo>
                  <a:pt x="44" y="109"/>
                </a:lnTo>
                <a:lnTo>
                  <a:pt x="3" y="169"/>
                </a:lnTo>
                <a:lnTo>
                  <a:pt x="2" y="179"/>
                </a:lnTo>
                <a:lnTo>
                  <a:pt x="5" y="184"/>
                </a:lnTo>
                <a:lnTo>
                  <a:pt x="11" y="192"/>
                </a:lnTo>
                <a:lnTo>
                  <a:pt x="13" y="196"/>
                </a:lnTo>
                <a:lnTo>
                  <a:pt x="13" y="202"/>
                </a:lnTo>
                <a:lnTo>
                  <a:pt x="11" y="205"/>
                </a:lnTo>
                <a:lnTo>
                  <a:pt x="5" y="213"/>
                </a:lnTo>
                <a:lnTo>
                  <a:pt x="3" y="227"/>
                </a:lnTo>
                <a:lnTo>
                  <a:pt x="0" y="248"/>
                </a:lnTo>
                <a:lnTo>
                  <a:pt x="197" y="251"/>
                </a:lnTo>
                <a:lnTo>
                  <a:pt x="218" y="215"/>
                </a:lnTo>
                <a:lnTo>
                  <a:pt x="220" y="203"/>
                </a:lnTo>
                <a:lnTo>
                  <a:pt x="218" y="177"/>
                </a:lnTo>
                <a:lnTo>
                  <a:pt x="215" y="154"/>
                </a:lnTo>
                <a:lnTo>
                  <a:pt x="215" y="129"/>
                </a:lnTo>
                <a:lnTo>
                  <a:pt x="220" y="106"/>
                </a:lnTo>
                <a:lnTo>
                  <a:pt x="230" y="84"/>
                </a:lnTo>
                <a:lnTo>
                  <a:pt x="251" y="25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5" name="Freeform 57"/>
          <p:cNvSpPr>
            <a:spLocks/>
          </p:cNvSpPr>
          <p:nvPr/>
        </p:nvSpPr>
        <p:spPr bwMode="auto">
          <a:xfrm>
            <a:off x="3030093" y="4091552"/>
            <a:ext cx="824278" cy="906862"/>
          </a:xfrm>
          <a:custGeom>
            <a:avLst/>
            <a:gdLst>
              <a:gd name="T0" fmla="*/ 71 w 229"/>
              <a:gd name="T1" fmla="*/ 0 h 276"/>
              <a:gd name="T2" fmla="*/ 62 w 229"/>
              <a:gd name="T3" fmla="*/ 40 h 276"/>
              <a:gd name="T4" fmla="*/ 54 w 229"/>
              <a:gd name="T5" fmla="*/ 46 h 276"/>
              <a:gd name="T6" fmla="*/ 33 w 229"/>
              <a:gd name="T7" fmla="*/ 105 h 276"/>
              <a:gd name="T8" fmla="*/ 23 w 229"/>
              <a:gd name="T9" fmla="*/ 127 h 276"/>
              <a:gd name="T10" fmla="*/ 18 w 229"/>
              <a:gd name="T11" fmla="*/ 150 h 276"/>
              <a:gd name="T12" fmla="*/ 18 w 229"/>
              <a:gd name="T13" fmla="*/ 175 h 276"/>
              <a:gd name="T14" fmla="*/ 21 w 229"/>
              <a:gd name="T15" fmla="*/ 198 h 276"/>
              <a:gd name="T16" fmla="*/ 23 w 229"/>
              <a:gd name="T17" fmla="*/ 224 h 276"/>
              <a:gd name="T18" fmla="*/ 21 w 229"/>
              <a:gd name="T19" fmla="*/ 236 h 276"/>
              <a:gd name="T20" fmla="*/ 0 w 229"/>
              <a:gd name="T21" fmla="*/ 272 h 276"/>
              <a:gd name="T22" fmla="*/ 137 w 229"/>
              <a:gd name="T23" fmla="*/ 276 h 276"/>
              <a:gd name="T24" fmla="*/ 160 w 229"/>
              <a:gd name="T25" fmla="*/ 248 h 276"/>
              <a:gd name="T26" fmla="*/ 175 w 229"/>
              <a:gd name="T27" fmla="*/ 226 h 276"/>
              <a:gd name="T28" fmla="*/ 188 w 229"/>
              <a:gd name="T29" fmla="*/ 176 h 276"/>
              <a:gd name="T30" fmla="*/ 198 w 229"/>
              <a:gd name="T31" fmla="*/ 171 h 276"/>
              <a:gd name="T32" fmla="*/ 202 w 229"/>
              <a:gd name="T33" fmla="*/ 152 h 276"/>
              <a:gd name="T34" fmla="*/ 210 w 229"/>
              <a:gd name="T35" fmla="*/ 148 h 276"/>
              <a:gd name="T36" fmla="*/ 208 w 229"/>
              <a:gd name="T37" fmla="*/ 136 h 276"/>
              <a:gd name="T38" fmla="*/ 217 w 229"/>
              <a:gd name="T39" fmla="*/ 125 h 276"/>
              <a:gd name="T40" fmla="*/ 208 w 229"/>
              <a:gd name="T41" fmla="*/ 123 h 276"/>
              <a:gd name="T42" fmla="*/ 204 w 229"/>
              <a:gd name="T43" fmla="*/ 111 h 276"/>
              <a:gd name="T44" fmla="*/ 223 w 229"/>
              <a:gd name="T45" fmla="*/ 98 h 276"/>
              <a:gd name="T46" fmla="*/ 229 w 229"/>
              <a:gd name="T47" fmla="*/ 75 h 276"/>
              <a:gd name="T48" fmla="*/ 200 w 229"/>
              <a:gd name="T49" fmla="*/ 57 h 276"/>
              <a:gd name="T50" fmla="*/ 188 w 229"/>
              <a:gd name="T51" fmla="*/ 21 h 276"/>
              <a:gd name="T52" fmla="*/ 171 w 229"/>
              <a:gd name="T53" fmla="*/ 52 h 276"/>
              <a:gd name="T54" fmla="*/ 133 w 229"/>
              <a:gd name="T55" fmla="*/ 23 h 276"/>
              <a:gd name="T56" fmla="*/ 123 w 229"/>
              <a:gd name="T57" fmla="*/ 44 h 276"/>
              <a:gd name="T58" fmla="*/ 71 w 229"/>
              <a:gd name="T59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9" h="276">
                <a:moveTo>
                  <a:pt x="71" y="0"/>
                </a:moveTo>
                <a:lnTo>
                  <a:pt x="62" y="40"/>
                </a:lnTo>
                <a:lnTo>
                  <a:pt x="54" y="46"/>
                </a:lnTo>
                <a:lnTo>
                  <a:pt x="33" y="105"/>
                </a:lnTo>
                <a:lnTo>
                  <a:pt x="23" y="127"/>
                </a:lnTo>
                <a:lnTo>
                  <a:pt x="18" y="150"/>
                </a:lnTo>
                <a:lnTo>
                  <a:pt x="18" y="175"/>
                </a:lnTo>
                <a:lnTo>
                  <a:pt x="21" y="198"/>
                </a:lnTo>
                <a:lnTo>
                  <a:pt x="23" y="224"/>
                </a:lnTo>
                <a:lnTo>
                  <a:pt x="21" y="236"/>
                </a:lnTo>
                <a:lnTo>
                  <a:pt x="0" y="272"/>
                </a:lnTo>
                <a:lnTo>
                  <a:pt x="137" y="276"/>
                </a:lnTo>
                <a:lnTo>
                  <a:pt x="160" y="248"/>
                </a:lnTo>
                <a:lnTo>
                  <a:pt x="175" y="226"/>
                </a:lnTo>
                <a:lnTo>
                  <a:pt x="188" y="176"/>
                </a:lnTo>
                <a:lnTo>
                  <a:pt x="198" y="171"/>
                </a:lnTo>
                <a:lnTo>
                  <a:pt x="202" y="152"/>
                </a:lnTo>
                <a:lnTo>
                  <a:pt x="210" y="148"/>
                </a:lnTo>
                <a:lnTo>
                  <a:pt x="208" y="136"/>
                </a:lnTo>
                <a:lnTo>
                  <a:pt x="217" y="125"/>
                </a:lnTo>
                <a:lnTo>
                  <a:pt x="208" y="123"/>
                </a:lnTo>
                <a:lnTo>
                  <a:pt x="204" y="111"/>
                </a:lnTo>
                <a:lnTo>
                  <a:pt x="223" y="98"/>
                </a:lnTo>
                <a:lnTo>
                  <a:pt x="229" y="75"/>
                </a:lnTo>
                <a:lnTo>
                  <a:pt x="200" y="57"/>
                </a:lnTo>
                <a:lnTo>
                  <a:pt x="188" y="21"/>
                </a:lnTo>
                <a:lnTo>
                  <a:pt x="171" y="52"/>
                </a:lnTo>
                <a:lnTo>
                  <a:pt x="133" y="23"/>
                </a:lnTo>
                <a:lnTo>
                  <a:pt x="123" y="44"/>
                </a:lnTo>
                <a:lnTo>
                  <a:pt x="71" y="0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6" name="Freeform 58"/>
          <p:cNvSpPr>
            <a:spLocks/>
          </p:cNvSpPr>
          <p:nvPr/>
        </p:nvSpPr>
        <p:spPr bwMode="auto">
          <a:xfrm>
            <a:off x="3523529" y="4337527"/>
            <a:ext cx="656029" cy="660888"/>
          </a:xfrm>
          <a:custGeom>
            <a:avLst/>
            <a:gdLst>
              <a:gd name="T0" fmla="*/ 182 w 182"/>
              <a:gd name="T1" fmla="*/ 52 h 201"/>
              <a:gd name="T2" fmla="*/ 167 w 182"/>
              <a:gd name="T3" fmla="*/ 38 h 201"/>
              <a:gd name="T4" fmla="*/ 124 w 182"/>
              <a:gd name="T5" fmla="*/ 27 h 201"/>
              <a:gd name="T6" fmla="*/ 92 w 182"/>
              <a:gd name="T7" fmla="*/ 0 h 201"/>
              <a:gd name="T8" fmla="*/ 86 w 182"/>
              <a:gd name="T9" fmla="*/ 23 h 201"/>
              <a:gd name="T10" fmla="*/ 67 w 182"/>
              <a:gd name="T11" fmla="*/ 36 h 201"/>
              <a:gd name="T12" fmla="*/ 71 w 182"/>
              <a:gd name="T13" fmla="*/ 48 h 201"/>
              <a:gd name="T14" fmla="*/ 80 w 182"/>
              <a:gd name="T15" fmla="*/ 50 h 201"/>
              <a:gd name="T16" fmla="*/ 71 w 182"/>
              <a:gd name="T17" fmla="*/ 61 h 201"/>
              <a:gd name="T18" fmla="*/ 73 w 182"/>
              <a:gd name="T19" fmla="*/ 73 h 201"/>
              <a:gd name="T20" fmla="*/ 65 w 182"/>
              <a:gd name="T21" fmla="*/ 77 h 201"/>
              <a:gd name="T22" fmla="*/ 61 w 182"/>
              <a:gd name="T23" fmla="*/ 96 h 201"/>
              <a:gd name="T24" fmla="*/ 51 w 182"/>
              <a:gd name="T25" fmla="*/ 101 h 201"/>
              <a:gd name="T26" fmla="*/ 38 w 182"/>
              <a:gd name="T27" fmla="*/ 151 h 201"/>
              <a:gd name="T28" fmla="*/ 23 w 182"/>
              <a:gd name="T29" fmla="*/ 173 h 201"/>
              <a:gd name="T30" fmla="*/ 0 w 182"/>
              <a:gd name="T31" fmla="*/ 201 h 201"/>
              <a:gd name="T32" fmla="*/ 99 w 182"/>
              <a:gd name="T33" fmla="*/ 201 h 201"/>
              <a:gd name="T34" fmla="*/ 119 w 182"/>
              <a:gd name="T35" fmla="*/ 169 h 201"/>
              <a:gd name="T36" fmla="*/ 126 w 182"/>
              <a:gd name="T37" fmla="*/ 163 h 201"/>
              <a:gd name="T38" fmla="*/ 136 w 182"/>
              <a:gd name="T39" fmla="*/ 155 h 201"/>
              <a:gd name="T40" fmla="*/ 140 w 182"/>
              <a:gd name="T41" fmla="*/ 148 h 201"/>
              <a:gd name="T42" fmla="*/ 147 w 182"/>
              <a:gd name="T43" fmla="*/ 136 h 201"/>
              <a:gd name="T44" fmla="*/ 153 w 182"/>
              <a:gd name="T45" fmla="*/ 126 h 201"/>
              <a:gd name="T46" fmla="*/ 157 w 182"/>
              <a:gd name="T47" fmla="*/ 119 h 201"/>
              <a:gd name="T48" fmla="*/ 159 w 182"/>
              <a:gd name="T49" fmla="*/ 103 h 201"/>
              <a:gd name="T50" fmla="*/ 163 w 182"/>
              <a:gd name="T51" fmla="*/ 90 h 201"/>
              <a:gd name="T52" fmla="*/ 168 w 182"/>
              <a:gd name="T53" fmla="*/ 80 h 201"/>
              <a:gd name="T54" fmla="*/ 176 w 182"/>
              <a:gd name="T55" fmla="*/ 67 h 201"/>
              <a:gd name="T56" fmla="*/ 182 w 182"/>
              <a:gd name="T57" fmla="*/ 5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2" h="201">
                <a:moveTo>
                  <a:pt x="182" y="52"/>
                </a:moveTo>
                <a:lnTo>
                  <a:pt x="167" y="38"/>
                </a:lnTo>
                <a:lnTo>
                  <a:pt x="124" y="27"/>
                </a:lnTo>
                <a:lnTo>
                  <a:pt x="92" y="0"/>
                </a:lnTo>
                <a:lnTo>
                  <a:pt x="86" y="23"/>
                </a:lnTo>
                <a:lnTo>
                  <a:pt x="67" y="36"/>
                </a:lnTo>
                <a:lnTo>
                  <a:pt x="71" y="48"/>
                </a:lnTo>
                <a:lnTo>
                  <a:pt x="80" y="50"/>
                </a:lnTo>
                <a:lnTo>
                  <a:pt x="71" y="61"/>
                </a:lnTo>
                <a:lnTo>
                  <a:pt x="73" y="73"/>
                </a:lnTo>
                <a:lnTo>
                  <a:pt x="65" y="77"/>
                </a:lnTo>
                <a:lnTo>
                  <a:pt x="61" y="96"/>
                </a:lnTo>
                <a:lnTo>
                  <a:pt x="51" y="101"/>
                </a:lnTo>
                <a:lnTo>
                  <a:pt x="38" y="151"/>
                </a:lnTo>
                <a:lnTo>
                  <a:pt x="23" y="173"/>
                </a:lnTo>
                <a:lnTo>
                  <a:pt x="0" y="201"/>
                </a:lnTo>
                <a:lnTo>
                  <a:pt x="99" y="201"/>
                </a:lnTo>
                <a:lnTo>
                  <a:pt x="119" y="169"/>
                </a:lnTo>
                <a:lnTo>
                  <a:pt x="126" y="163"/>
                </a:lnTo>
                <a:lnTo>
                  <a:pt x="136" y="155"/>
                </a:lnTo>
                <a:lnTo>
                  <a:pt x="140" y="148"/>
                </a:lnTo>
                <a:lnTo>
                  <a:pt x="147" y="136"/>
                </a:lnTo>
                <a:lnTo>
                  <a:pt x="153" y="126"/>
                </a:lnTo>
                <a:lnTo>
                  <a:pt x="157" y="119"/>
                </a:lnTo>
                <a:lnTo>
                  <a:pt x="159" y="103"/>
                </a:lnTo>
                <a:lnTo>
                  <a:pt x="163" y="90"/>
                </a:lnTo>
                <a:lnTo>
                  <a:pt x="168" y="80"/>
                </a:lnTo>
                <a:lnTo>
                  <a:pt x="176" y="67"/>
                </a:lnTo>
                <a:lnTo>
                  <a:pt x="182" y="52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7" name="Freeform 59"/>
          <p:cNvSpPr>
            <a:spLocks/>
          </p:cNvSpPr>
          <p:nvPr/>
        </p:nvSpPr>
        <p:spPr bwMode="auto">
          <a:xfrm>
            <a:off x="3881235" y="4223999"/>
            <a:ext cx="817208" cy="774415"/>
          </a:xfrm>
          <a:custGeom>
            <a:avLst/>
            <a:gdLst>
              <a:gd name="T0" fmla="*/ 135 w 227"/>
              <a:gd name="T1" fmla="*/ 0 h 236"/>
              <a:gd name="T2" fmla="*/ 91 w 227"/>
              <a:gd name="T3" fmla="*/ 73 h 236"/>
              <a:gd name="T4" fmla="*/ 83 w 227"/>
              <a:gd name="T5" fmla="*/ 87 h 236"/>
              <a:gd name="T6" fmla="*/ 77 w 227"/>
              <a:gd name="T7" fmla="*/ 102 h 236"/>
              <a:gd name="T8" fmla="*/ 69 w 227"/>
              <a:gd name="T9" fmla="*/ 115 h 236"/>
              <a:gd name="T10" fmla="*/ 64 w 227"/>
              <a:gd name="T11" fmla="*/ 125 h 236"/>
              <a:gd name="T12" fmla="*/ 60 w 227"/>
              <a:gd name="T13" fmla="*/ 138 h 236"/>
              <a:gd name="T14" fmla="*/ 58 w 227"/>
              <a:gd name="T15" fmla="*/ 154 h 236"/>
              <a:gd name="T16" fmla="*/ 54 w 227"/>
              <a:gd name="T17" fmla="*/ 161 h 236"/>
              <a:gd name="T18" fmla="*/ 48 w 227"/>
              <a:gd name="T19" fmla="*/ 171 h 236"/>
              <a:gd name="T20" fmla="*/ 41 w 227"/>
              <a:gd name="T21" fmla="*/ 183 h 236"/>
              <a:gd name="T22" fmla="*/ 37 w 227"/>
              <a:gd name="T23" fmla="*/ 190 h 236"/>
              <a:gd name="T24" fmla="*/ 27 w 227"/>
              <a:gd name="T25" fmla="*/ 198 h 236"/>
              <a:gd name="T26" fmla="*/ 20 w 227"/>
              <a:gd name="T27" fmla="*/ 204 h 236"/>
              <a:gd name="T28" fmla="*/ 0 w 227"/>
              <a:gd name="T29" fmla="*/ 236 h 236"/>
              <a:gd name="T30" fmla="*/ 227 w 227"/>
              <a:gd name="T31" fmla="*/ 236 h 236"/>
              <a:gd name="T32" fmla="*/ 217 w 227"/>
              <a:gd name="T33" fmla="*/ 135 h 236"/>
              <a:gd name="T34" fmla="*/ 167 w 227"/>
              <a:gd name="T35" fmla="*/ 33 h 236"/>
              <a:gd name="T36" fmla="*/ 173 w 227"/>
              <a:gd name="T37" fmla="*/ 29 h 236"/>
              <a:gd name="T38" fmla="*/ 165 w 227"/>
              <a:gd name="T39" fmla="*/ 14 h 236"/>
              <a:gd name="T40" fmla="*/ 156 w 227"/>
              <a:gd name="T41" fmla="*/ 16 h 236"/>
              <a:gd name="T42" fmla="*/ 148 w 227"/>
              <a:gd name="T43" fmla="*/ 0 h 236"/>
              <a:gd name="T44" fmla="*/ 135 w 227"/>
              <a:gd name="T45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7" h="236">
                <a:moveTo>
                  <a:pt x="135" y="0"/>
                </a:moveTo>
                <a:lnTo>
                  <a:pt x="91" y="73"/>
                </a:lnTo>
                <a:lnTo>
                  <a:pt x="83" y="87"/>
                </a:lnTo>
                <a:lnTo>
                  <a:pt x="77" y="102"/>
                </a:lnTo>
                <a:lnTo>
                  <a:pt x="69" y="115"/>
                </a:lnTo>
                <a:lnTo>
                  <a:pt x="64" y="125"/>
                </a:lnTo>
                <a:lnTo>
                  <a:pt x="60" y="138"/>
                </a:lnTo>
                <a:lnTo>
                  <a:pt x="58" y="154"/>
                </a:lnTo>
                <a:lnTo>
                  <a:pt x="54" y="161"/>
                </a:lnTo>
                <a:lnTo>
                  <a:pt x="48" y="171"/>
                </a:lnTo>
                <a:lnTo>
                  <a:pt x="41" y="183"/>
                </a:lnTo>
                <a:lnTo>
                  <a:pt x="37" y="190"/>
                </a:lnTo>
                <a:lnTo>
                  <a:pt x="27" y="198"/>
                </a:lnTo>
                <a:lnTo>
                  <a:pt x="20" y="204"/>
                </a:lnTo>
                <a:lnTo>
                  <a:pt x="0" y="236"/>
                </a:lnTo>
                <a:lnTo>
                  <a:pt x="227" y="236"/>
                </a:lnTo>
                <a:lnTo>
                  <a:pt x="217" y="135"/>
                </a:lnTo>
                <a:lnTo>
                  <a:pt x="167" y="33"/>
                </a:lnTo>
                <a:lnTo>
                  <a:pt x="173" y="29"/>
                </a:lnTo>
                <a:lnTo>
                  <a:pt x="165" y="14"/>
                </a:lnTo>
                <a:lnTo>
                  <a:pt x="156" y="16"/>
                </a:lnTo>
                <a:lnTo>
                  <a:pt x="148" y="0"/>
                </a:lnTo>
                <a:lnTo>
                  <a:pt x="135" y="0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8" name="Freeform 60"/>
          <p:cNvSpPr>
            <a:spLocks/>
          </p:cNvSpPr>
          <p:nvPr/>
        </p:nvSpPr>
        <p:spPr bwMode="auto">
          <a:xfrm>
            <a:off x="4663096" y="4475380"/>
            <a:ext cx="637649" cy="523034"/>
          </a:xfrm>
          <a:custGeom>
            <a:avLst/>
            <a:gdLst>
              <a:gd name="T0" fmla="*/ 10 w 177"/>
              <a:gd name="T1" fmla="*/ 159 h 159"/>
              <a:gd name="T2" fmla="*/ 158 w 177"/>
              <a:gd name="T3" fmla="*/ 159 h 159"/>
              <a:gd name="T4" fmla="*/ 156 w 177"/>
              <a:gd name="T5" fmla="*/ 115 h 159"/>
              <a:gd name="T6" fmla="*/ 160 w 177"/>
              <a:gd name="T7" fmla="*/ 107 h 159"/>
              <a:gd name="T8" fmla="*/ 163 w 177"/>
              <a:gd name="T9" fmla="*/ 102 h 159"/>
              <a:gd name="T10" fmla="*/ 169 w 177"/>
              <a:gd name="T11" fmla="*/ 96 h 159"/>
              <a:gd name="T12" fmla="*/ 177 w 177"/>
              <a:gd name="T13" fmla="*/ 92 h 159"/>
              <a:gd name="T14" fmla="*/ 169 w 177"/>
              <a:gd name="T15" fmla="*/ 86 h 159"/>
              <a:gd name="T16" fmla="*/ 167 w 177"/>
              <a:gd name="T17" fmla="*/ 79 h 159"/>
              <a:gd name="T18" fmla="*/ 167 w 177"/>
              <a:gd name="T19" fmla="*/ 48 h 159"/>
              <a:gd name="T20" fmla="*/ 152 w 177"/>
              <a:gd name="T21" fmla="*/ 40 h 159"/>
              <a:gd name="T22" fmla="*/ 115 w 177"/>
              <a:gd name="T23" fmla="*/ 0 h 159"/>
              <a:gd name="T24" fmla="*/ 87 w 177"/>
              <a:gd name="T25" fmla="*/ 25 h 159"/>
              <a:gd name="T26" fmla="*/ 79 w 177"/>
              <a:gd name="T27" fmla="*/ 29 h 159"/>
              <a:gd name="T28" fmla="*/ 16 w 177"/>
              <a:gd name="T29" fmla="*/ 38 h 159"/>
              <a:gd name="T30" fmla="*/ 0 w 177"/>
              <a:gd name="T31" fmla="*/ 58 h 159"/>
              <a:gd name="T32" fmla="*/ 10 w 177"/>
              <a:gd name="T3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7" h="159">
                <a:moveTo>
                  <a:pt x="10" y="159"/>
                </a:moveTo>
                <a:lnTo>
                  <a:pt x="158" y="159"/>
                </a:lnTo>
                <a:lnTo>
                  <a:pt x="156" y="115"/>
                </a:lnTo>
                <a:lnTo>
                  <a:pt x="160" y="107"/>
                </a:lnTo>
                <a:lnTo>
                  <a:pt x="163" y="102"/>
                </a:lnTo>
                <a:lnTo>
                  <a:pt x="169" y="96"/>
                </a:lnTo>
                <a:lnTo>
                  <a:pt x="177" y="92"/>
                </a:lnTo>
                <a:lnTo>
                  <a:pt x="169" y="86"/>
                </a:lnTo>
                <a:lnTo>
                  <a:pt x="167" y="79"/>
                </a:lnTo>
                <a:lnTo>
                  <a:pt x="167" y="48"/>
                </a:lnTo>
                <a:lnTo>
                  <a:pt x="152" y="40"/>
                </a:lnTo>
                <a:lnTo>
                  <a:pt x="115" y="0"/>
                </a:lnTo>
                <a:lnTo>
                  <a:pt x="87" y="25"/>
                </a:lnTo>
                <a:lnTo>
                  <a:pt x="79" y="29"/>
                </a:lnTo>
                <a:lnTo>
                  <a:pt x="16" y="38"/>
                </a:lnTo>
                <a:lnTo>
                  <a:pt x="0" y="58"/>
                </a:lnTo>
                <a:lnTo>
                  <a:pt x="10" y="159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9" name="Freeform 61"/>
          <p:cNvSpPr>
            <a:spLocks/>
          </p:cNvSpPr>
          <p:nvPr/>
        </p:nvSpPr>
        <p:spPr bwMode="auto">
          <a:xfrm>
            <a:off x="5077357" y="4275358"/>
            <a:ext cx="1053322" cy="723057"/>
          </a:xfrm>
          <a:custGeom>
            <a:avLst/>
            <a:gdLst>
              <a:gd name="T0" fmla="*/ 133 w 292"/>
              <a:gd name="T1" fmla="*/ 38 h 220"/>
              <a:gd name="T2" fmla="*/ 127 w 292"/>
              <a:gd name="T3" fmla="*/ 30 h 220"/>
              <a:gd name="T4" fmla="*/ 123 w 292"/>
              <a:gd name="T5" fmla="*/ 21 h 220"/>
              <a:gd name="T6" fmla="*/ 93 w 292"/>
              <a:gd name="T7" fmla="*/ 0 h 220"/>
              <a:gd name="T8" fmla="*/ 79 w 292"/>
              <a:gd name="T9" fmla="*/ 3 h 220"/>
              <a:gd name="T10" fmla="*/ 64 w 292"/>
              <a:gd name="T11" fmla="*/ 9 h 220"/>
              <a:gd name="T12" fmla="*/ 64 w 292"/>
              <a:gd name="T13" fmla="*/ 26 h 220"/>
              <a:gd name="T14" fmla="*/ 35 w 292"/>
              <a:gd name="T15" fmla="*/ 26 h 220"/>
              <a:gd name="T16" fmla="*/ 0 w 292"/>
              <a:gd name="T17" fmla="*/ 61 h 220"/>
              <a:gd name="T18" fmla="*/ 37 w 292"/>
              <a:gd name="T19" fmla="*/ 101 h 220"/>
              <a:gd name="T20" fmla="*/ 52 w 292"/>
              <a:gd name="T21" fmla="*/ 109 h 220"/>
              <a:gd name="T22" fmla="*/ 52 w 292"/>
              <a:gd name="T23" fmla="*/ 140 h 220"/>
              <a:gd name="T24" fmla="*/ 54 w 292"/>
              <a:gd name="T25" fmla="*/ 147 h 220"/>
              <a:gd name="T26" fmla="*/ 62 w 292"/>
              <a:gd name="T27" fmla="*/ 153 h 220"/>
              <a:gd name="T28" fmla="*/ 54 w 292"/>
              <a:gd name="T29" fmla="*/ 157 h 220"/>
              <a:gd name="T30" fmla="*/ 48 w 292"/>
              <a:gd name="T31" fmla="*/ 163 h 220"/>
              <a:gd name="T32" fmla="*/ 45 w 292"/>
              <a:gd name="T33" fmla="*/ 168 h 220"/>
              <a:gd name="T34" fmla="*/ 41 w 292"/>
              <a:gd name="T35" fmla="*/ 176 h 220"/>
              <a:gd name="T36" fmla="*/ 43 w 292"/>
              <a:gd name="T37" fmla="*/ 220 h 220"/>
              <a:gd name="T38" fmla="*/ 292 w 292"/>
              <a:gd name="T39" fmla="*/ 215 h 220"/>
              <a:gd name="T40" fmla="*/ 290 w 292"/>
              <a:gd name="T41" fmla="*/ 199 h 220"/>
              <a:gd name="T42" fmla="*/ 283 w 292"/>
              <a:gd name="T43" fmla="*/ 193 h 220"/>
              <a:gd name="T44" fmla="*/ 279 w 292"/>
              <a:gd name="T45" fmla="*/ 192 h 220"/>
              <a:gd name="T46" fmla="*/ 273 w 292"/>
              <a:gd name="T47" fmla="*/ 186 h 220"/>
              <a:gd name="T48" fmla="*/ 261 w 292"/>
              <a:gd name="T49" fmla="*/ 172 h 220"/>
              <a:gd name="T50" fmla="*/ 244 w 292"/>
              <a:gd name="T51" fmla="*/ 128 h 220"/>
              <a:gd name="T52" fmla="*/ 225 w 292"/>
              <a:gd name="T53" fmla="*/ 120 h 220"/>
              <a:gd name="T54" fmla="*/ 200 w 292"/>
              <a:gd name="T55" fmla="*/ 78 h 220"/>
              <a:gd name="T56" fmla="*/ 160 w 292"/>
              <a:gd name="T57" fmla="*/ 71 h 220"/>
              <a:gd name="T58" fmla="*/ 133 w 292"/>
              <a:gd name="T59" fmla="*/ 3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2" h="220">
                <a:moveTo>
                  <a:pt x="133" y="38"/>
                </a:moveTo>
                <a:lnTo>
                  <a:pt x="127" y="30"/>
                </a:lnTo>
                <a:lnTo>
                  <a:pt x="123" y="21"/>
                </a:lnTo>
                <a:lnTo>
                  <a:pt x="93" y="0"/>
                </a:lnTo>
                <a:lnTo>
                  <a:pt x="79" y="3"/>
                </a:lnTo>
                <a:lnTo>
                  <a:pt x="64" y="9"/>
                </a:lnTo>
                <a:lnTo>
                  <a:pt x="64" y="26"/>
                </a:lnTo>
                <a:lnTo>
                  <a:pt x="35" y="26"/>
                </a:lnTo>
                <a:lnTo>
                  <a:pt x="0" y="61"/>
                </a:lnTo>
                <a:lnTo>
                  <a:pt x="37" y="101"/>
                </a:lnTo>
                <a:lnTo>
                  <a:pt x="52" y="109"/>
                </a:lnTo>
                <a:lnTo>
                  <a:pt x="52" y="140"/>
                </a:lnTo>
                <a:lnTo>
                  <a:pt x="54" y="147"/>
                </a:lnTo>
                <a:lnTo>
                  <a:pt x="62" y="153"/>
                </a:lnTo>
                <a:lnTo>
                  <a:pt x="54" y="157"/>
                </a:lnTo>
                <a:lnTo>
                  <a:pt x="48" y="163"/>
                </a:lnTo>
                <a:lnTo>
                  <a:pt x="45" y="168"/>
                </a:lnTo>
                <a:lnTo>
                  <a:pt x="41" y="176"/>
                </a:lnTo>
                <a:lnTo>
                  <a:pt x="43" y="220"/>
                </a:lnTo>
                <a:lnTo>
                  <a:pt x="292" y="215"/>
                </a:lnTo>
                <a:lnTo>
                  <a:pt x="290" y="199"/>
                </a:lnTo>
                <a:lnTo>
                  <a:pt x="283" y="193"/>
                </a:lnTo>
                <a:lnTo>
                  <a:pt x="279" y="192"/>
                </a:lnTo>
                <a:lnTo>
                  <a:pt x="273" y="186"/>
                </a:lnTo>
                <a:lnTo>
                  <a:pt x="261" y="172"/>
                </a:lnTo>
                <a:lnTo>
                  <a:pt x="244" y="128"/>
                </a:lnTo>
                <a:lnTo>
                  <a:pt x="225" y="120"/>
                </a:lnTo>
                <a:lnTo>
                  <a:pt x="200" y="78"/>
                </a:lnTo>
                <a:lnTo>
                  <a:pt x="160" y="71"/>
                </a:lnTo>
                <a:lnTo>
                  <a:pt x="133" y="38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0" name="Freeform 62"/>
          <p:cNvSpPr>
            <a:spLocks/>
          </p:cNvSpPr>
          <p:nvPr/>
        </p:nvSpPr>
        <p:spPr bwMode="auto">
          <a:xfrm>
            <a:off x="5556653" y="4128044"/>
            <a:ext cx="986871" cy="852802"/>
          </a:xfrm>
          <a:custGeom>
            <a:avLst/>
            <a:gdLst>
              <a:gd name="T0" fmla="*/ 50 w 274"/>
              <a:gd name="T1" fmla="*/ 52 h 260"/>
              <a:gd name="T2" fmla="*/ 23 w 274"/>
              <a:gd name="T3" fmla="*/ 66 h 260"/>
              <a:gd name="T4" fmla="*/ 0 w 274"/>
              <a:gd name="T5" fmla="*/ 83 h 260"/>
              <a:gd name="T6" fmla="*/ 27 w 274"/>
              <a:gd name="T7" fmla="*/ 116 h 260"/>
              <a:gd name="T8" fmla="*/ 67 w 274"/>
              <a:gd name="T9" fmla="*/ 123 h 260"/>
              <a:gd name="T10" fmla="*/ 92 w 274"/>
              <a:gd name="T11" fmla="*/ 165 h 260"/>
              <a:gd name="T12" fmla="*/ 111 w 274"/>
              <a:gd name="T13" fmla="*/ 173 h 260"/>
              <a:gd name="T14" fmla="*/ 128 w 274"/>
              <a:gd name="T15" fmla="*/ 217 h 260"/>
              <a:gd name="T16" fmla="*/ 140 w 274"/>
              <a:gd name="T17" fmla="*/ 231 h 260"/>
              <a:gd name="T18" fmla="*/ 146 w 274"/>
              <a:gd name="T19" fmla="*/ 237 h 260"/>
              <a:gd name="T20" fmla="*/ 150 w 274"/>
              <a:gd name="T21" fmla="*/ 238 h 260"/>
              <a:gd name="T22" fmla="*/ 157 w 274"/>
              <a:gd name="T23" fmla="*/ 244 h 260"/>
              <a:gd name="T24" fmla="*/ 159 w 274"/>
              <a:gd name="T25" fmla="*/ 260 h 260"/>
              <a:gd name="T26" fmla="*/ 194 w 274"/>
              <a:gd name="T27" fmla="*/ 260 h 260"/>
              <a:gd name="T28" fmla="*/ 221 w 274"/>
              <a:gd name="T29" fmla="*/ 233 h 260"/>
              <a:gd name="T30" fmla="*/ 223 w 274"/>
              <a:gd name="T31" fmla="*/ 210 h 260"/>
              <a:gd name="T32" fmla="*/ 244 w 274"/>
              <a:gd name="T33" fmla="*/ 192 h 260"/>
              <a:gd name="T34" fmla="*/ 232 w 274"/>
              <a:gd name="T35" fmla="*/ 165 h 260"/>
              <a:gd name="T36" fmla="*/ 257 w 274"/>
              <a:gd name="T37" fmla="*/ 125 h 260"/>
              <a:gd name="T38" fmla="*/ 251 w 274"/>
              <a:gd name="T39" fmla="*/ 87 h 260"/>
              <a:gd name="T40" fmla="*/ 257 w 274"/>
              <a:gd name="T41" fmla="*/ 87 h 260"/>
              <a:gd name="T42" fmla="*/ 263 w 274"/>
              <a:gd name="T43" fmla="*/ 85 h 260"/>
              <a:gd name="T44" fmla="*/ 274 w 274"/>
              <a:gd name="T45" fmla="*/ 79 h 260"/>
              <a:gd name="T46" fmla="*/ 184 w 274"/>
              <a:gd name="T47" fmla="*/ 0 h 260"/>
              <a:gd name="T48" fmla="*/ 50 w 274"/>
              <a:gd name="T49" fmla="*/ 5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4" h="260">
                <a:moveTo>
                  <a:pt x="50" y="52"/>
                </a:moveTo>
                <a:lnTo>
                  <a:pt x="23" y="66"/>
                </a:lnTo>
                <a:lnTo>
                  <a:pt x="0" y="83"/>
                </a:lnTo>
                <a:lnTo>
                  <a:pt x="27" y="116"/>
                </a:lnTo>
                <a:lnTo>
                  <a:pt x="67" y="123"/>
                </a:lnTo>
                <a:lnTo>
                  <a:pt x="92" y="165"/>
                </a:lnTo>
                <a:lnTo>
                  <a:pt x="111" y="173"/>
                </a:lnTo>
                <a:lnTo>
                  <a:pt x="128" y="217"/>
                </a:lnTo>
                <a:lnTo>
                  <a:pt x="140" y="231"/>
                </a:lnTo>
                <a:lnTo>
                  <a:pt x="146" y="237"/>
                </a:lnTo>
                <a:lnTo>
                  <a:pt x="150" y="238"/>
                </a:lnTo>
                <a:lnTo>
                  <a:pt x="157" y="244"/>
                </a:lnTo>
                <a:lnTo>
                  <a:pt x="159" y="260"/>
                </a:lnTo>
                <a:lnTo>
                  <a:pt x="194" y="260"/>
                </a:lnTo>
                <a:lnTo>
                  <a:pt x="221" y="233"/>
                </a:lnTo>
                <a:lnTo>
                  <a:pt x="223" y="210"/>
                </a:lnTo>
                <a:lnTo>
                  <a:pt x="244" y="192"/>
                </a:lnTo>
                <a:lnTo>
                  <a:pt x="232" y="165"/>
                </a:lnTo>
                <a:lnTo>
                  <a:pt x="257" y="125"/>
                </a:lnTo>
                <a:lnTo>
                  <a:pt x="251" y="87"/>
                </a:lnTo>
                <a:lnTo>
                  <a:pt x="257" y="87"/>
                </a:lnTo>
                <a:lnTo>
                  <a:pt x="263" y="85"/>
                </a:lnTo>
                <a:lnTo>
                  <a:pt x="274" y="79"/>
                </a:lnTo>
                <a:lnTo>
                  <a:pt x="184" y="0"/>
                </a:lnTo>
                <a:lnTo>
                  <a:pt x="50" y="52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1" name="Freeform 63"/>
          <p:cNvSpPr>
            <a:spLocks/>
          </p:cNvSpPr>
          <p:nvPr/>
        </p:nvSpPr>
        <p:spPr bwMode="auto">
          <a:xfrm>
            <a:off x="6255098" y="4223999"/>
            <a:ext cx="899212" cy="756844"/>
          </a:xfrm>
          <a:custGeom>
            <a:avLst/>
            <a:gdLst>
              <a:gd name="T0" fmla="*/ 80 w 249"/>
              <a:gd name="T1" fmla="*/ 50 h 231"/>
              <a:gd name="T2" fmla="*/ 69 w 249"/>
              <a:gd name="T3" fmla="*/ 56 h 231"/>
              <a:gd name="T4" fmla="*/ 63 w 249"/>
              <a:gd name="T5" fmla="*/ 58 h 231"/>
              <a:gd name="T6" fmla="*/ 57 w 249"/>
              <a:gd name="T7" fmla="*/ 58 h 231"/>
              <a:gd name="T8" fmla="*/ 63 w 249"/>
              <a:gd name="T9" fmla="*/ 96 h 231"/>
              <a:gd name="T10" fmla="*/ 38 w 249"/>
              <a:gd name="T11" fmla="*/ 136 h 231"/>
              <a:gd name="T12" fmla="*/ 50 w 249"/>
              <a:gd name="T13" fmla="*/ 163 h 231"/>
              <a:gd name="T14" fmla="*/ 29 w 249"/>
              <a:gd name="T15" fmla="*/ 181 h 231"/>
              <a:gd name="T16" fmla="*/ 27 w 249"/>
              <a:gd name="T17" fmla="*/ 204 h 231"/>
              <a:gd name="T18" fmla="*/ 0 w 249"/>
              <a:gd name="T19" fmla="*/ 231 h 231"/>
              <a:gd name="T20" fmla="*/ 119 w 249"/>
              <a:gd name="T21" fmla="*/ 227 h 231"/>
              <a:gd name="T22" fmla="*/ 123 w 249"/>
              <a:gd name="T23" fmla="*/ 217 h 231"/>
              <a:gd name="T24" fmla="*/ 132 w 249"/>
              <a:gd name="T25" fmla="*/ 204 h 231"/>
              <a:gd name="T26" fmla="*/ 142 w 249"/>
              <a:gd name="T27" fmla="*/ 194 h 231"/>
              <a:gd name="T28" fmla="*/ 153 w 249"/>
              <a:gd name="T29" fmla="*/ 186 h 231"/>
              <a:gd name="T30" fmla="*/ 167 w 249"/>
              <a:gd name="T31" fmla="*/ 181 h 231"/>
              <a:gd name="T32" fmla="*/ 180 w 249"/>
              <a:gd name="T33" fmla="*/ 177 h 231"/>
              <a:gd name="T34" fmla="*/ 174 w 249"/>
              <a:gd name="T35" fmla="*/ 163 h 231"/>
              <a:gd name="T36" fmla="*/ 205 w 249"/>
              <a:gd name="T37" fmla="*/ 138 h 231"/>
              <a:gd name="T38" fmla="*/ 201 w 249"/>
              <a:gd name="T39" fmla="*/ 131 h 231"/>
              <a:gd name="T40" fmla="*/ 224 w 249"/>
              <a:gd name="T41" fmla="*/ 117 h 231"/>
              <a:gd name="T42" fmla="*/ 220 w 249"/>
              <a:gd name="T43" fmla="*/ 106 h 231"/>
              <a:gd name="T44" fmla="*/ 249 w 249"/>
              <a:gd name="T45" fmla="*/ 83 h 231"/>
              <a:gd name="T46" fmla="*/ 240 w 249"/>
              <a:gd name="T47" fmla="*/ 69 h 231"/>
              <a:gd name="T48" fmla="*/ 228 w 249"/>
              <a:gd name="T49" fmla="*/ 65 h 231"/>
              <a:gd name="T50" fmla="*/ 165 w 249"/>
              <a:gd name="T51" fmla="*/ 2 h 231"/>
              <a:gd name="T52" fmla="*/ 134 w 249"/>
              <a:gd name="T53" fmla="*/ 0 h 231"/>
              <a:gd name="T54" fmla="*/ 80 w 249"/>
              <a:gd name="T55" fmla="*/ 5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49" h="231">
                <a:moveTo>
                  <a:pt x="80" y="50"/>
                </a:moveTo>
                <a:lnTo>
                  <a:pt x="69" y="56"/>
                </a:lnTo>
                <a:lnTo>
                  <a:pt x="63" y="58"/>
                </a:lnTo>
                <a:lnTo>
                  <a:pt x="57" y="58"/>
                </a:lnTo>
                <a:lnTo>
                  <a:pt x="63" y="96"/>
                </a:lnTo>
                <a:lnTo>
                  <a:pt x="38" y="136"/>
                </a:lnTo>
                <a:lnTo>
                  <a:pt x="50" y="163"/>
                </a:lnTo>
                <a:lnTo>
                  <a:pt x="29" y="181"/>
                </a:lnTo>
                <a:lnTo>
                  <a:pt x="27" y="204"/>
                </a:lnTo>
                <a:lnTo>
                  <a:pt x="0" y="231"/>
                </a:lnTo>
                <a:lnTo>
                  <a:pt x="119" y="227"/>
                </a:lnTo>
                <a:lnTo>
                  <a:pt x="123" y="217"/>
                </a:lnTo>
                <a:lnTo>
                  <a:pt x="132" y="204"/>
                </a:lnTo>
                <a:lnTo>
                  <a:pt x="142" y="194"/>
                </a:lnTo>
                <a:lnTo>
                  <a:pt x="153" y="186"/>
                </a:lnTo>
                <a:lnTo>
                  <a:pt x="167" y="181"/>
                </a:lnTo>
                <a:lnTo>
                  <a:pt x="180" y="177"/>
                </a:lnTo>
                <a:lnTo>
                  <a:pt x="174" y="163"/>
                </a:lnTo>
                <a:lnTo>
                  <a:pt x="205" y="138"/>
                </a:lnTo>
                <a:lnTo>
                  <a:pt x="201" y="131"/>
                </a:lnTo>
                <a:lnTo>
                  <a:pt x="224" y="117"/>
                </a:lnTo>
                <a:lnTo>
                  <a:pt x="220" y="106"/>
                </a:lnTo>
                <a:lnTo>
                  <a:pt x="249" y="83"/>
                </a:lnTo>
                <a:lnTo>
                  <a:pt x="240" y="69"/>
                </a:lnTo>
                <a:lnTo>
                  <a:pt x="228" y="65"/>
                </a:lnTo>
                <a:lnTo>
                  <a:pt x="165" y="2"/>
                </a:lnTo>
                <a:lnTo>
                  <a:pt x="134" y="0"/>
                </a:lnTo>
                <a:lnTo>
                  <a:pt x="80" y="50"/>
                </a:lnTo>
                <a:close/>
              </a:path>
            </a:pathLst>
          </a:custGeom>
          <a:solidFill>
            <a:srgbClr val="2D2D8A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2" name="Freeform 64"/>
          <p:cNvSpPr>
            <a:spLocks/>
          </p:cNvSpPr>
          <p:nvPr/>
        </p:nvSpPr>
        <p:spPr bwMode="auto">
          <a:xfrm>
            <a:off x="6738636" y="3941535"/>
            <a:ext cx="870935" cy="636560"/>
          </a:xfrm>
          <a:custGeom>
            <a:avLst/>
            <a:gdLst>
              <a:gd name="T0" fmla="*/ 0 w 242"/>
              <a:gd name="T1" fmla="*/ 86 h 194"/>
              <a:gd name="T2" fmla="*/ 31 w 242"/>
              <a:gd name="T3" fmla="*/ 88 h 194"/>
              <a:gd name="T4" fmla="*/ 94 w 242"/>
              <a:gd name="T5" fmla="*/ 151 h 194"/>
              <a:gd name="T6" fmla="*/ 106 w 242"/>
              <a:gd name="T7" fmla="*/ 155 h 194"/>
              <a:gd name="T8" fmla="*/ 115 w 242"/>
              <a:gd name="T9" fmla="*/ 169 h 194"/>
              <a:gd name="T10" fmla="*/ 121 w 242"/>
              <a:gd name="T11" fmla="*/ 171 h 194"/>
              <a:gd name="T12" fmla="*/ 138 w 242"/>
              <a:gd name="T13" fmla="*/ 188 h 194"/>
              <a:gd name="T14" fmla="*/ 150 w 242"/>
              <a:gd name="T15" fmla="*/ 194 h 194"/>
              <a:gd name="T16" fmla="*/ 169 w 242"/>
              <a:gd name="T17" fmla="*/ 182 h 194"/>
              <a:gd name="T18" fmla="*/ 150 w 242"/>
              <a:gd name="T19" fmla="*/ 163 h 194"/>
              <a:gd name="T20" fmla="*/ 167 w 242"/>
              <a:gd name="T21" fmla="*/ 151 h 194"/>
              <a:gd name="T22" fmla="*/ 198 w 242"/>
              <a:gd name="T23" fmla="*/ 169 h 194"/>
              <a:gd name="T24" fmla="*/ 205 w 242"/>
              <a:gd name="T25" fmla="*/ 163 h 194"/>
              <a:gd name="T26" fmla="*/ 204 w 242"/>
              <a:gd name="T27" fmla="*/ 155 h 194"/>
              <a:gd name="T28" fmla="*/ 242 w 242"/>
              <a:gd name="T29" fmla="*/ 128 h 194"/>
              <a:gd name="T30" fmla="*/ 217 w 242"/>
              <a:gd name="T31" fmla="*/ 121 h 194"/>
              <a:gd name="T32" fmla="*/ 71 w 242"/>
              <a:gd name="T33" fmla="*/ 11 h 194"/>
              <a:gd name="T34" fmla="*/ 56 w 242"/>
              <a:gd name="T35" fmla="*/ 0 h 194"/>
              <a:gd name="T36" fmla="*/ 0 w 242"/>
              <a:gd name="T37" fmla="*/ 8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2" h="194">
                <a:moveTo>
                  <a:pt x="0" y="86"/>
                </a:moveTo>
                <a:lnTo>
                  <a:pt x="31" y="88"/>
                </a:lnTo>
                <a:lnTo>
                  <a:pt x="94" y="151"/>
                </a:lnTo>
                <a:lnTo>
                  <a:pt x="106" y="155"/>
                </a:lnTo>
                <a:lnTo>
                  <a:pt x="115" y="169"/>
                </a:lnTo>
                <a:lnTo>
                  <a:pt x="121" y="171"/>
                </a:lnTo>
                <a:lnTo>
                  <a:pt x="138" y="188"/>
                </a:lnTo>
                <a:lnTo>
                  <a:pt x="150" y="194"/>
                </a:lnTo>
                <a:lnTo>
                  <a:pt x="169" y="182"/>
                </a:lnTo>
                <a:lnTo>
                  <a:pt x="150" y="163"/>
                </a:lnTo>
                <a:lnTo>
                  <a:pt x="167" y="151"/>
                </a:lnTo>
                <a:lnTo>
                  <a:pt x="198" y="169"/>
                </a:lnTo>
                <a:lnTo>
                  <a:pt x="205" y="163"/>
                </a:lnTo>
                <a:lnTo>
                  <a:pt x="204" y="155"/>
                </a:lnTo>
                <a:lnTo>
                  <a:pt x="242" y="128"/>
                </a:lnTo>
                <a:lnTo>
                  <a:pt x="217" y="121"/>
                </a:lnTo>
                <a:lnTo>
                  <a:pt x="71" y="11"/>
                </a:lnTo>
                <a:lnTo>
                  <a:pt x="56" y="0"/>
                </a:lnTo>
                <a:lnTo>
                  <a:pt x="0" y="86"/>
                </a:lnTo>
                <a:close/>
              </a:path>
            </a:pathLst>
          </a:custGeom>
          <a:solidFill>
            <a:srgbClr val="2D2D8A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3" name="Freeform 65"/>
          <p:cNvSpPr>
            <a:spLocks/>
          </p:cNvSpPr>
          <p:nvPr/>
        </p:nvSpPr>
        <p:spPr bwMode="auto">
          <a:xfrm>
            <a:off x="6994544" y="3702318"/>
            <a:ext cx="909109" cy="793336"/>
          </a:xfrm>
          <a:custGeom>
            <a:avLst/>
            <a:gdLst>
              <a:gd name="T0" fmla="*/ 0 w 252"/>
              <a:gd name="T1" fmla="*/ 84 h 242"/>
              <a:gd name="T2" fmla="*/ 146 w 252"/>
              <a:gd name="T3" fmla="*/ 194 h 242"/>
              <a:gd name="T4" fmla="*/ 171 w 252"/>
              <a:gd name="T5" fmla="*/ 201 h 242"/>
              <a:gd name="T6" fmla="*/ 182 w 252"/>
              <a:gd name="T7" fmla="*/ 217 h 242"/>
              <a:gd name="T8" fmla="*/ 175 w 252"/>
              <a:gd name="T9" fmla="*/ 224 h 242"/>
              <a:gd name="T10" fmla="*/ 171 w 252"/>
              <a:gd name="T11" fmla="*/ 242 h 242"/>
              <a:gd name="T12" fmla="*/ 221 w 252"/>
              <a:gd name="T13" fmla="*/ 221 h 242"/>
              <a:gd name="T14" fmla="*/ 225 w 252"/>
              <a:gd name="T15" fmla="*/ 201 h 242"/>
              <a:gd name="T16" fmla="*/ 238 w 252"/>
              <a:gd name="T17" fmla="*/ 201 h 242"/>
              <a:gd name="T18" fmla="*/ 248 w 252"/>
              <a:gd name="T19" fmla="*/ 196 h 242"/>
              <a:gd name="T20" fmla="*/ 252 w 252"/>
              <a:gd name="T21" fmla="*/ 184 h 242"/>
              <a:gd name="T22" fmla="*/ 242 w 252"/>
              <a:gd name="T23" fmla="*/ 165 h 242"/>
              <a:gd name="T24" fmla="*/ 213 w 252"/>
              <a:gd name="T25" fmla="*/ 140 h 242"/>
              <a:gd name="T26" fmla="*/ 209 w 252"/>
              <a:gd name="T27" fmla="*/ 128 h 242"/>
              <a:gd name="T28" fmla="*/ 205 w 252"/>
              <a:gd name="T29" fmla="*/ 127 h 242"/>
              <a:gd name="T30" fmla="*/ 200 w 252"/>
              <a:gd name="T31" fmla="*/ 127 h 242"/>
              <a:gd name="T32" fmla="*/ 190 w 252"/>
              <a:gd name="T33" fmla="*/ 119 h 242"/>
              <a:gd name="T34" fmla="*/ 181 w 252"/>
              <a:gd name="T35" fmla="*/ 113 h 242"/>
              <a:gd name="T36" fmla="*/ 184 w 252"/>
              <a:gd name="T37" fmla="*/ 100 h 242"/>
              <a:gd name="T38" fmla="*/ 165 w 252"/>
              <a:gd name="T39" fmla="*/ 80 h 242"/>
              <a:gd name="T40" fmla="*/ 156 w 252"/>
              <a:gd name="T41" fmla="*/ 86 h 242"/>
              <a:gd name="T42" fmla="*/ 156 w 252"/>
              <a:gd name="T43" fmla="*/ 82 h 242"/>
              <a:gd name="T44" fmla="*/ 152 w 252"/>
              <a:gd name="T45" fmla="*/ 80 h 242"/>
              <a:gd name="T46" fmla="*/ 144 w 252"/>
              <a:gd name="T47" fmla="*/ 80 h 242"/>
              <a:gd name="T48" fmla="*/ 140 w 252"/>
              <a:gd name="T49" fmla="*/ 52 h 242"/>
              <a:gd name="T50" fmla="*/ 138 w 252"/>
              <a:gd name="T51" fmla="*/ 25 h 242"/>
              <a:gd name="T52" fmla="*/ 117 w 252"/>
              <a:gd name="T53" fmla="*/ 11 h 242"/>
              <a:gd name="T54" fmla="*/ 102 w 252"/>
              <a:gd name="T55" fmla="*/ 17 h 242"/>
              <a:gd name="T56" fmla="*/ 92 w 252"/>
              <a:gd name="T57" fmla="*/ 0 h 242"/>
              <a:gd name="T58" fmla="*/ 44 w 252"/>
              <a:gd name="T59" fmla="*/ 32 h 242"/>
              <a:gd name="T60" fmla="*/ 31 w 252"/>
              <a:gd name="T61" fmla="*/ 42 h 242"/>
              <a:gd name="T62" fmla="*/ 0 w 252"/>
              <a:gd name="T63" fmla="*/ 8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2" h="242">
                <a:moveTo>
                  <a:pt x="0" y="84"/>
                </a:moveTo>
                <a:lnTo>
                  <a:pt x="146" y="194"/>
                </a:lnTo>
                <a:lnTo>
                  <a:pt x="171" y="201"/>
                </a:lnTo>
                <a:lnTo>
                  <a:pt x="182" y="217"/>
                </a:lnTo>
                <a:lnTo>
                  <a:pt x="175" y="224"/>
                </a:lnTo>
                <a:lnTo>
                  <a:pt x="171" y="242"/>
                </a:lnTo>
                <a:lnTo>
                  <a:pt x="221" y="221"/>
                </a:lnTo>
                <a:lnTo>
                  <a:pt x="225" y="201"/>
                </a:lnTo>
                <a:lnTo>
                  <a:pt x="238" y="201"/>
                </a:lnTo>
                <a:lnTo>
                  <a:pt x="248" y="196"/>
                </a:lnTo>
                <a:lnTo>
                  <a:pt x="252" y="184"/>
                </a:lnTo>
                <a:lnTo>
                  <a:pt x="242" y="165"/>
                </a:lnTo>
                <a:lnTo>
                  <a:pt x="213" y="140"/>
                </a:lnTo>
                <a:lnTo>
                  <a:pt x="209" y="128"/>
                </a:lnTo>
                <a:lnTo>
                  <a:pt x="205" y="127"/>
                </a:lnTo>
                <a:lnTo>
                  <a:pt x="200" y="127"/>
                </a:lnTo>
                <a:lnTo>
                  <a:pt x="190" y="119"/>
                </a:lnTo>
                <a:lnTo>
                  <a:pt x="181" y="113"/>
                </a:lnTo>
                <a:lnTo>
                  <a:pt x="184" y="100"/>
                </a:lnTo>
                <a:lnTo>
                  <a:pt x="165" y="80"/>
                </a:lnTo>
                <a:lnTo>
                  <a:pt x="156" y="86"/>
                </a:lnTo>
                <a:lnTo>
                  <a:pt x="156" y="82"/>
                </a:lnTo>
                <a:lnTo>
                  <a:pt x="152" y="80"/>
                </a:lnTo>
                <a:lnTo>
                  <a:pt x="144" y="80"/>
                </a:lnTo>
                <a:lnTo>
                  <a:pt x="140" y="52"/>
                </a:lnTo>
                <a:lnTo>
                  <a:pt x="138" y="25"/>
                </a:lnTo>
                <a:lnTo>
                  <a:pt x="117" y="11"/>
                </a:lnTo>
                <a:lnTo>
                  <a:pt x="102" y="17"/>
                </a:lnTo>
                <a:lnTo>
                  <a:pt x="92" y="0"/>
                </a:lnTo>
                <a:lnTo>
                  <a:pt x="44" y="32"/>
                </a:lnTo>
                <a:lnTo>
                  <a:pt x="31" y="42"/>
                </a:lnTo>
                <a:lnTo>
                  <a:pt x="0" y="84"/>
                </a:lnTo>
                <a:close/>
              </a:path>
            </a:pathLst>
          </a:custGeom>
          <a:solidFill>
            <a:srgbClr val="2D2D8A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4" name="Freeform 66"/>
          <p:cNvSpPr>
            <a:spLocks/>
          </p:cNvSpPr>
          <p:nvPr/>
        </p:nvSpPr>
        <p:spPr bwMode="auto">
          <a:xfrm>
            <a:off x="6881436" y="4495653"/>
            <a:ext cx="445364" cy="339228"/>
          </a:xfrm>
          <a:custGeom>
            <a:avLst/>
            <a:gdLst>
              <a:gd name="T0" fmla="*/ 6 w 123"/>
              <a:gd name="T1" fmla="*/ 94 h 103"/>
              <a:gd name="T2" fmla="*/ 20 w 123"/>
              <a:gd name="T3" fmla="*/ 92 h 103"/>
              <a:gd name="T4" fmla="*/ 33 w 123"/>
              <a:gd name="T5" fmla="*/ 94 h 103"/>
              <a:gd name="T6" fmla="*/ 46 w 123"/>
              <a:gd name="T7" fmla="*/ 98 h 103"/>
              <a:gd name="T8" fmla="*/ 60 w 123"/>
              <a:gd name="T9" fmla="*/ 103 h 103"/>
              <a:gd name="T10" fmla="*/ 64 w 123"/>
              <a:gd name="T11" fmla="*/ 103 h 103"/>
              <a:gd name="T12" fmla="*/ 79 w 123"/>
              <a:gd name="T13" fmla="*/ 96 h 103"/>
              <a:gd name="T14" fmla="*/ 85 w 123"/>
              <a:gd name="T15" fmla="*/ 92 h 103"/>
              <a:gd name="T16" fmla="*/ 93 w 123"/>
              <a:gd name="T17" fmla="*/ 86 h 103"/>
              <a:gd name="T18" fmla="*/ 100 w 123"/>
              <a:gd name="T19" fmla="*/ 82 h 103"/>
              <a:gd name="T20" fmla="*/ 117 w 123"/>
              <a:gd name="T21" fmla="*/ 82 h 103"/>
              <a:gd name="T22" fmla="*/ 123 w 123"/>
              <a:gd name="T23" fmla="*/ 78 h 103"/>
              <a:gd name="T24" fmla="*/ 116 w 123"/>
              <a:gd name="T25" fmla="*/ 63 h 103"/>
              <a:gd name="T26" fmla="*/ 116 w 123"/>
              <a:gd name="T27" fmla="*/ 57 h 103"/>
              <a:gd name="T28" fmla="*/ 117 w 123"/>
              <a:gd name="T29" fmla="*/ 48 h 103"/>
              <a:gd name="T30" fmla="*/ 110 w 123"/>
              <a:gd name="T31" fmla="*/ 25 h 103"/>
              <a:gd name="T32" fmla="*/ 98 w 123"/>
              <a:gd name="T33" fmla="*/ 19 h 103"/>
              <a:gd name="T34" fmla="*/ 81 w 123"/>
              <a:gd name="T35" fmla="*/ 2 h 103"/>
              <a:gd name="T36" fmla="*/ 75 w 123"/>
              <a:gd name="T37" fmla="*/ 0 h 103"/>
              <a:gd name="T38" fmla="*/ 46 w 123"/>
              <a:gd name="T39" fmla="*/ 23 h 103"/>
              <a:gd name="T40" fmla="*/ 50 w 123"/>
              <a:gd name="T41" fmla="*/ 34 h 103"/>
              <a:gd name="T42" fmla="*/ 27 w 123"/>
              <a:gd name="T43" fmla="*/ 48 h 103"/>
              <a:gd name="T44" fmla="*/ 31 w 123"/>
              <a:gd name="T45" fmla="*/ 55 h 103"/>
              <a:gd name="T46" fmla="*/ 0 w 123"/>
              <a:gd name="T47" fmla="*/ 80 h 103"/>
              <a:gd name="T48" fmla="*/ 6 w 123"/>
              <a:gd name="T49" fmla="*/ 9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3" h="103">
                <a:moveTo>
                  <a:pt x="6" y="94"/>
                </a:moveTo>
                <a:lnTo>
                  <a:pt x="20" y="92"/>
                </a:lnTo>
                <a:lnTo>
                  <a:pt x="33" y="94"/>
                </a:lnTo>
                <a:lnTo>
                  <a:pt x="46" y="98"/>
                </a:lnTo>
                <a:lnTo>
                  <a:pt x="60" y="103"/>
                </a:lnTo>
                <a:lnTo>
                  <a:pt x="64" y="103"/>
                </a:lnTo>
                <a:lnTo>
                  <a:pt x="79" y="96"/>
                </a:lnTo>
                <a:lnTo>
                  <a:pt x="85" y="92"/>
                </a:lnTo>
                <a:lnTo>
                  <a:pt x="93" y="86"/>
                </a:lnTo>
                <a:lnTo>
                  <a:pt x="100" y="82"/>
                </a:lnTo>
                <a:lnTo>
                  <a:pt x="117" y="82"/>
                </a:lnTo>
                <a:lnTo>
                  <a:pt x="123" y="78"/>
                </a:lnTo>
                <a:lnTo>
                  <a:pt x="116" y="63"/>
                </a:lnTo>
                <a:lnTo>
                  <a:pt x="116" y="57"/>
                </a:lnTo>
                <a:lnTo>
                  <a:pt x="117" y="48"/>
                </a:lnTo>
                <a:lnTo>
                  <a:pt x="110" y="25"/>
                </a:lnTo>
                <a:lnTo>
                  <a:pt x="98" y="19"/>
                </a:lnTo>
                <a:lnTo>
                  <a:pt x="81" y="2"/>
                </a:lnTo>
                <a:lnTo>
                  <a:pt x="75" y="0"/>
                </a:lnTo>
                <a:lnTo>
                  <a:pt x="46" y="23"/>
                </a:lnTo>
                <a:lnTo>
                  <a:pt x="50" y="34"/>
                </a:lnTo>
                <a:lnTo>
                  <a:pt x="27" y="48"/>
                </a:lnTo>
                <a:lnTo>
                  <a:pt x="31" y="55"/>
                </a:lnTo>
                <a:lnTo>
                  <a:pt x="0" y="80"/>
                </a:lnTo>
                <a:lnTo>
                  <a:pt x="6" y="94"/>
                </a:lnTo>
                <a:close/>
              </a:path>
            </a:pathLst>
          </a:custGeom>
          <a:solidFill>
            <a:srgbClr val="2D2D8A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5" name="Freeform 67"/>
          <p:cNvSpPr>
            <a:spLocks/>
          </p:cNvSpPr>
          <p:nvPr/>
        </p:nvSpPr>
        <p:spPr bwMode="auto">
          <a:xfrm>
            <a:off x="7280143" y="4361854"/>
            <a:ext cx="371843" cy="389234"/>
          </a:xfrm>
          <a:custGeom>
            <a:avLst/>
            <a:gdLst>
              <a:gd name="T0" fmla="*/ 92 w 103"/>
              <a:gd name="T1" fmla="*/ 0 h 119"/>
              <a:gd name="T2" fmla="*/ 54 w 103"/>
              <a:gd name="T3" fmla="*/ 27 h 119"/>
              <a:gd name="T4" fmla="*/ 55 w 103"/>
              <a:gd name="T5" fmla="*/ 35 h 119"/>
              <a:gd name="T6" fmla="*/ 48 w 103"/>
              <a:gd name="T7" fmla="*/ 41 h 119"/>
              <a:gd name="T8" fmla="*/ 17 w 103"/>
              <a:gd name="T9" fmla="*/ 23 h 119"/>
              <a:gd name="T10" fmla="*/ 0 w 103"/>
              <a:gd name="T11" fmla="*/ 35 h 119"/>
              <a:gd name="T12" fmla="*/ 19 w 103"/>
              <a:gd name="T13" fmla="*/ 54 h 119"/>
              <a:gd name="T14" fmla="*/ 0 w 103"/>
              <a:gd name="T15" fmla="*/ 66 h 119"/>
              <a:gd name="T16" fmla="*/ 7 w 103"/>
              <a:gd name="T17" fmla="*/ 89 h 119"/>
              <a:gd name="T18" fmla="*/ 6 w 103"/>
              <a:gd name="T19" fmla="*/ 98 h 119"/>
              <a:gd name="T20" fmla="*/ 6 w 103"/>
              <a:gd name="T21" fmla="*/ 104 h 119"/>
              <a:gd name="T22" fmla="*/ 13 w 103"/>
              <a:gd name="T23" fmla="*/ 119 h 119"/>
              <a:gd name="T24" fmla="*/ 23 w 103"/>
              <a:gd name="T25" fmla="*/ 114 h 119"/>
              <a:gd name="T26" fmla="*/ 42 w 103"/>
              <a:gd name="T27" fmla="*/ 110 h 119"/>
              <a:gd name="T28" fmla="*/ 48 w 103"/>
              <a:gd name="T29" fmla="*/ 104 h 119"/>
              <a:gd name="T30" fmla="*/ 42 w 103"/>
              <a:gd name="T31" fmla="*/ 85 h 119"/>
              <a:gd name="T32" fmla="*/ 55 w 103"/>
              <a:gd name="T33" fmla="*/ 75 h 119"/>
              <a:gd name="T34" fmla="*/ 65 w 103"/>
              <a:gd name="T35" fmla="*/ 60 h 119"/>
              <a:gd name="T36" fmla="*/ 71 w 103"/>
              <a:gd name="T37" fmla="*/ 62 h 119"/>
              <a:gd name="T38" fmla="*/ 71 w 103"/>
              <a:gd name="T39" fmla="*/ 56 h 119"/>
              <a:gd name="T40" fmla="*/ 82 w 103"/>
              <a:gd name="T41" fmla="*/ 50 h 119"/>
              <a:gd name="T42" fmla="*/ 86 w 103"/>
              <a:gd name="T43" fmla="*/ 48 h 119"/>
              <a:gd name="T44" fmla="*/ 92 w 103"/>
              <a:gd name="T45" fmla="*/ 41 h 119"/>
              <a:gd name="T46" fmla="*/ 96 w 103"/>
              <a:gd name="T47" fmla="*/ 23 h 119"/>
              <a:gd name="T48" fmla="*/ 103 w 103"/>
              <a:gd name="T49" fmla="*/ 16 h 119"/>
              <a:gd name="T50" fmla="*/ 92 w 103"/>
              <a:gd name="T5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" h="119">
                <a:moveTo>
                  <a:pt x="92" y="0"/>
                </a:moveTo>
                <a:lnTo>
                  <a:pt x="54" y="27"/>
                </a:lnTo>
                <a:lnTo>
                  <a:pt x="55" y="35"/>
                </a:lnTo>
                <a:lnTo>
                  <a:pt x="48" y="41"/>
                </a:lnTo>
                <a:lnTo>
                  <a:pt x="17" y="23"/>
                </a:lnTo>
                <a:lnTo>
                  <a:pt x="0" y="35"/>
                </a:lnTo>
                <a:lnTo>
                  <a:pt x="19" y="54"/>
                </a:lnTo>
                <a:lnTo>
                  <a:pt x="0" y="66"/>
                </a:lnTo>
                <a:lnTo>
                  <a:pt x="7" y="89"/>
                </a:lnTo>
                <a:lnTo>
                  <a:pt x="6" y="98"/>
                </a:lnTo>
                <a:lnTo>
                  <a:pt x="6" y="104"/>
                </a:lnTo>
                <a:lnTo>
                  <a:pt x="13" y="119"/>
                </a:lnTo>
                <a:lnTo>
                  <a:pt x="23" y="114"/>
                </a:lnTo>
                <a:lnTo>
                  <a:pt x="42" y="110"/>
                </a:lnTo>
                <a:lnTo>
                  <a:pt x="48" y="104"/>
                </a:lnTo>
                <a:lnTo>
                  <a:pt x="42" y="85"/>
                </a:lnTo>
                <a:lnTo>
                  <a:pt x="55" y="75"/>
                </a:lnTo>
                <a:lnTo>
                  <a:pt x="65" y="60"/>
                </a:lnTo>
                <a:lnTo>
                  <a:pt x="71" y="62"/>
                </a:lnTo>
                <a:lnTo>
                  <a:pt x="71" y="56"/>
                </a:lnTo>
                <a:lnTo>
                  <a:pt x="82" y="50"/>
                </a:lnTo>
                <a:lnTo>
                  <a:pt x="86" y="48"/>
                </a:lnTo>
                <a:lnTo>
                  <a:pt x="92" y="41"/>
                </a:lnTo>
                <a:lnTo>
                  <a:pt x="96" y="23"/>
                </a:lnTo>
                <a:lnTo>
                  <a:pt x="103" y="16"/>
                </a:lnTo>
                <a:lnTo>
                  <a:pt x="92" y="0"/>
                </a:lnTo>
                <a:close/>
              </a:path>
            </a:pathLst>
          </a:custGeom>
          <a:solidFill>
            <a:srgbClr val="2D2D8A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6" name="Line 68"/>
          <p:cNvSpPr>
            <a:spLocks noChangeShapeType="1"/>
          </p:cNvSpPr>
          <p:nvPr/>
        </p:nvSpPr>
        <p:spPr bwMode="auto">
          <a:xfrm flipV="1">
            <a:off x="4473640" y="4313199"/>
            <a:ext cx="19794" cy="2838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7" name="Line 69"/>
          <p:cNvSpPr>
            <a:spLocks noChangeShapeType="1"/>
          </p:cNvSpPr>
          <p:nvPr/>
        </p:nvSpPr>
        <p:spPr bwMode="auto">
          <a:xfrm flipV="1">
            <a:off x="1006866" y="4575393"/>
            <a:ext cx="5655" cy="371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8" name="Line 70"/>
          <p:cNvSpPr>
            <a:spLocks noChangeShapeType="1"/>
          </p:cNvSpPr>
          <p:nvPr/>
        </p:nvSpPr>
        <p:spPr bwMode="auto">
          <a:xfrm flipH="1" flipV="1">
            <a:off x="1476982" y="4955167"/>
            <a:ext cx="585336" cy="2027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9" name="Line 72"/>
          <p:cNvSpPr>
            <a:spLocks noChangeShapeType="1"/>
          </p:cNvSpPr>
          <p:nvPr/>
        </p:nvSpPr>
        <p:spPr bwMode="auto">
          <a:xfrm flipV="1">
            <a:off x="1012521" y="3842876"/>
            <a:ext cx="21209" cy="73251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0" name="Line 73"/>
          <p:cNvSpPr>
            <a:spLocks noChangeShapeType="1"/>
          </p:cNvSpPr>
          <p:nvPr/>
        </p:nvSpPr>
        <p:spPr bwMode="auto">
          <a:xfrm flipV="1">
            <a:off x="1033730" y="3244157"/>
            <a:ext cx="11311" cy="61088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1" name="Line 74"/>
          <p:cNvSpPr>
            <a:spLocks noChangeShapeType="1"/>
          </p:cNvSpPr>
          <p:nvPr/>
        </p:nvSpPr>
        <p:spPr bwMode="auto">
          <a:xfrm flipV="1">
            <a:off x="1045040" y="2923849"/>
            <a:ext cx="4241" cy="32976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2" name="Freeform 75"/>
          <p:cNvSpPr>
            <a:spLocks/>
          </p:cNvSpPr>
          <p:nvPr/>
        </p:nvSpPr>
        <p:spPr bwMode="auto">
          <a:xfrm>
            <a:off x="6682082" y="4364557"/>
            <a:ext cx="1124016" cy="610882"/>
          </a:xfrm>
          <a:custGeom>
            <a:avLst/>
            <a:gdLst>
              <a:gd name="T0" fmla="*/ 0 w 837"/>
              <a:gd name="T1" fmla="*/ 492 h 492"/>
              <a:gd name="T2" fmla="*/ 27 w 837"/>
              <a:gd name="T3" fmla="*/ 444 h 492"/>
              <a:gd name="T4" fmla="*/ 69 w 837"/>
              <a:gd name="T5" fmla="*/ 393 h 492"/>
              <a:gd name="T6" fmla="*/ 150 w 837"/>
              <a:gd name="T7" fmla="*/ 357 h 492"/>
              <a:gd name="T8" fmla="*/ 183 w 837"/>
              <a:gd name="T9" fmla="*/ 348 h 492"/>
              <a:gd name="T10" fmla="*/ 243 w 837"/>
              <a:gd name="T11" fmla="*/ 351 h 492"/>
              <a:gd name="T12" fmla="*/ 315 w 837"/>
              <a:gd name="T13" fmla="*/ 378 h 492"/>
              <a:gd name="T14" fmla="*/ 357 w 837"/>
              <a:gd name="T15" fmla="*/ 366 h 492"/>
              <a:gd name="T16" fmla="*/ 402 w 837"/>
              <a:gd name="T17" fmla="*/ 330 h 492"/>
              <a:gd name="T18" fmla="*/ 456 w 837"/>
              <a:gd name="T19" fmla="*/ 321 h 492"/>
              <a:gd name="T20" fmla="*/ 510 w 837"/>
              <a:gd name="T21" fmla="*/ 294 h 492"/>
              <a:gd name="T22" fmla="*/ 558 w 837"/>
              <a:gd name="T23" fmla="*/ 288 h 492"/>
              <a:gd name="T24" fmla="*/ 555 w 837"/>
              <a:gd name="T25" fmla="*/ 231 h 492"/>
              <a:gd name="T26" fmla="*/ 573 w 837"/>
              <a:gd name="T27" fmla="*/ 219 h 492"/>
              <a:gd name="T28" fmla="*/ 594 w 837"/>
              <a:gd name="T29" fmla="*/ 198 h 492"/>
              <a:gd name="T30" fmla="*/ 612 w 837"/>
              <a:gd name="T31" fmla="*/ 171 h 492"/>
              <a:gd name="T32" fmla="*/ 630 w 837"/>
              <a:gd name="T33" fmla="*/ 159 h 492"/>
              <a:gd name="T34" fmla="*/ 633 w 837"/>
              <a:gd name="T35" fmla="*/ 150 h 492"/>
              <a:gd name="T36" fmla="*/ 663 w 837"/>
              <a:gd name="T37" fmla="*/ 129 h 492"/>
              <a:gd name="T38" fmla="*/ 702 w 837"/>
              <a:gd name="T39" fmla="*/ 105 h 492"/>
              <a:gd name="T40" fmla="*/ 735 w 837"/>
              <a:gd name="T41" fmla="*/ 90 h 492"/>
              <a:gd name="T42" fmla="*/ 783 w 837"/>
              <a:gd name="T43" fmla="*/ 72 h 492"/>
              <a:gd name="T44" fmla="*/ 801 w 837"/>
              <a:gd name="T45" fmla="*/ 60 h 492"/>
              <a:gd name="T46" fmla="*/ 825 w 837"/>
              <a:gd name="T47" fmla="*/ 54 h 492"/>
              <a:gd name="T48" fmla="*/ 837 w 837"/>
              <a:gd name="T49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7" h="492">
                <a:moveTo>
                  <a:pt x="0" y="492"/>
                </a:moveTo>
                <a:cubicBezTo>
                  <a:pt x="12" y="476"/>
                  <a:pt x="16" y="460"/>
                  <a:pt x="27" y="444"/>
                </a:cubicBezTo>
                <a:cubicBezTo>
                  <a:pt x="32" y="424"/>
                  <a:pt x="52" y="404"/>
                  <a:pt x="69" y="393"/>
                </a:cubicBezTo>
                <a:cubicBezTo>
                  <a:pt x="85" y="369"/>
                  <a:pt x="124" y="360"/>
                  <a:pt x="150" y="357"/>
                </a:cubicBezTo>
                <a:cubicBezTo>
                  <a:pt x="161" y="354"/>
                  <a:pt x="172" y="351"/>
                  <a:pt x="183" y="348"/>
                </a:cubicBezTo>
                <a:cubicBezTo>
                  <a:pt x="203" y="349"/>
                  <a:pt x="223" y="349"/>
                  <a:pt x="243" y="351"/>
                </a:cubicBezTo>
                <a:cubicBezTo>
                  <a:pt x="271" y="353"/>
                  <a:pt x="289" y="372"/>
                  <a:pt x="315" y="378"/>
                </a:cubicBezTo>
                <a:cubicBezTo>
                  <a:pt x="329" y="373"/>
                  <a:pt x="344" y="372"/>
                  <a:pt x="357" y="366"/>
                </a:cubicBezTo>
                <a:cubicBezTo>
                  <a:pt x="375" y="358"/>
                  <a:pt x="386" y="341"/>
                  <a:pt x="402" y="330"/>
                </a:cubicBezTo>
                <a:cubicBezTo>
                  <a:pt x="415" y="310"/>
                  <a:pt x="433" y="319"/>
                  <a:pt x="456" y="321"/>
                </a:cubicBezTo>
                <a:cubicBezTo>
                  <a:pt x="476" y="328"/>
                  <a:pt x="494" y="305"/>
                  <a:pt x="510" y="294"/>
                </a:cubicBezTo>
                <a:cubicBezTo>
                  <a:pt x="523" y="285"/>
                  <a:pt x="542" y="289"/>
                  <a:pt x="558" y="288"/>
                </a:cubicBezTo>
                <a:cubicBezTo>
                  <a:pt x="579" y="281"/>
                  <a:pt x="559" y="248"/>
                  <a:pt x="555" y="231"/>
                </a:cubicBezTo>
                <a:cubicBezTo>
                  <a:pt x="561" y="227"/>
                  <a:pt x="571" y="226"/>
                  <a:pt x="573" y="219"/>
                </a:cubicBezTo>
                <a:cubicBezTo>
                  <a:pt x="578" y="205"/>
                  <a:pt x="579" y="202"/>
                  <a:pt x="594" y="198"/>
                </a:cubicBezTo>
                <a:cubicBezTo>
                  <a:pt x="602" y="190"/>
                  <a:pt x="604" y="178"/>
                  <a:pt x="612" y="171"/>
                </a:cubicBezTo>
                <a:cubicBezTo>
                  <a:pt x="617" y="166"/>
                  <a:pt x="630" y="159"/>
                  <a:pt x="630" y="159"/>
                </a:cubicBezTo>
                <a:cubicBezTo>
                  <a:pt x="637" y="181"/>
                  <a:pt x="635" y="155"/>
                  <a:pt x="633" y="150"/>
                </a:cubicBezTo>
                <a:cubicBezTo>
                  <a:pt x="643" y="140"/>
                  <a:pt x="653" y="139"/>
                  <a:pt x="663" y="129"/>
                </a:cubicBezTo>
                <a:cubicBezTo>
                  <a:pt x="668" y="113"/>
                  <a:pt x="689" y="114"/>
                  <a:pt x="702" y="105"/>
                </a:cubicBezTo>
                <a:cubicBezTo>
                  <a:pt x="711" y="91"/>
                  <a:pt x="718" y="93"/>
                  <a:pt x="735" y="90"/>
                </a:cubicBezTo>
                <a:cubicBezTo>
                  <a:pt x="749" y="81"/>
                  <a:pt x="767" y="77"/>
                  <a:pt x="783" y="72"/>
                </a:cubicBezTo>
                <a:cubicBezTo>
                  <a:pt x="790" y="70"/>
                  <a:pt x="795" y="64"/>
                  <a:pt x="801" y="60"/>
                </a:cubicBezTo>
                <a:cubicBezTo>
                  <a:pt x="808" y="55"/>
                  <a:pt x="817" y="57"/>
                  <a:pt x="825" y="54"/>
                </a:cubicBezTo>
                <a:cubicBezTo>
                  <a:pt x="828" y="45"/>
                  <a:pt x="824" y="0"/>
                  <a:pt x="837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3" name="Freeform 76"/>
          <p:cNvSpPr>
            <a:spLocks/>
          </p:cNvSpPr>
          <p:nvPr/>
        </p:nvSpPr>
        <p:spPr bwMode="auto">
          <a:xfrm>
            <a:off x="5917187" y="3600956"/>
            <a:ext cx="1022217" cy="786578"/>
          </a:xfrm>
          <a:custGeom>
            <a:avLst/>
            <a:gdLst>
              <a:gd name="T0" fmla="*/ 161 w 284"/>
              <a:gd name="T1" fmla="*/ 0 h 240"/>
              <a:gd name="T2" fmla="*/ 130 w 284"/>
              <a:gd name="T3" fmla="*/ 17 h 240"/>
              <a:gd name="T4" fmla="*/ 121 w 284"/>
              <a:gd name="T5" fmla="*/ 44 h 240"/>
              <a:gd name="T6" fmla="*/ 76 w 284"/>
              <a:gd name="T7" fmla="*/ 65 h 240"/>
              <a:gd name="T8" fmla="*/ 0 w 284"/>
              <a:gd name="T9" fmla="*/ 90 h 240"/>
              <a:gd name="T10" fmla="*/ 65 w 284"/>
              <a:gd name="T11" fmla="*/ 146 h 240"/>
              <a:gd name="T12" fmla="*/ 67 w 284"/>
              <a:gd name="T13" fmla="*/ 146 h 240"/>
              <a:gd name="T14" fmla="*/ 84 w 284"/>
              <a:gd name="T15" fmla="*/ 161 h 240"/>
              <a:gd name="T16" fmla="*/ 174 w 284"/>
              <a:gd name="T17" fmla="*/ 240 h 240"/>
              <a:gd name="T18" fmla="*/ 228 w 284"/>
              <a:gd name="T19" fmla="*/ 190 h 240"/>
              <a:gd name="T20" fmla="*/ 284 w 284"/>
              <a:gd name="T21" fmla="*/ 104 h 240"/>
              <a:gd name="T22" fmla="*/ 161 w 284"/>
              <a:gd name="T2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240">
                <a:moveTo>
                  <a:pt x="161" y="0"/>
                </a:moveTo>
                <a:lnTo>
                  <a:pt x="130" y="17"/>
                </a:lnTo>
                <a:lnTo>
                  <a:pt x="121" y="44"/>
                </a:lnTo>
                <a:lnTo>
                  <a:pt x="76" y="65"/>
                </a:lnTo>
                <a:lnTo>
                  <a:pt x="0" y="90"/>
                </a:lnTo>
                <a:lnTo>
                  <a:pt x="65" y="146"/>
                </a:lnTo>
                <a:lnTo>
                  <a:pt x="67" y="146"/>
                </a:lnTo>
                <a:lnTo>
                  <a:pt x="84" y="161"/>
                </a:lnTo>
                <a:lnTo>
                  <a:pt x="174" y="240"/>
                </a:lnTo>
                <a:lnTo>
                  <a:pt x="228" y="190"/>
                </a:lnTo>
                <a:lnTo>
                  <a:pt x="284" y="104"/>
                </a:lnTo>
                <a:lnTo>
                  <a:pt x="161" y="0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4" name="Freeform 77"/>
          <p:cNvSpPr>
            <a:spLocks/>
          </p:cNvSpPr>
          <p:nvPr/>
        </p:nvSpPr>
        <p:spPr bwMode="auto">
          <a:xfrm>
            <a:off x="6498281" y="3449586"/>
            <a:ext cx="656029" cy="527088"/>
          </a:xfrm>
          <a:custGeom>
            <a:avLst/>
            <a:gdLst>
              <a:gd name="T0" fmla="*/ 84 w 182"/>
              <a:gd name="T1" fmla="*/ 0 h 161"/>
              <a:gd name="T2" fmla="*/ 81 w 182"/>
              <a:gd name="T3" fmla="*/ 2 h 161"/>
              <a:gd name="T4" fmla="*/ 44 w 182"/>
              <a:gd name="T5" fmla="*/ 23 h 161"/>
              <a:gd name="T6" fmla="*/ 0 w 182"/>
              <a:gd name="T7" fmla="*/ 46 h 161"/>
              <a:gd name="T8" fmla="*/ 123 w 182"/>
              <a:gd name="T9" fmla="*/ 150 h 161"/>
              <a:gd name="T10" fmla="*/ 138 w 182"/>
              <a:gd name="T11" fmla="*/ 161 h 161"/>
              <a:gd name="T12" fmla="*/ 169 w 182"/>
              <a:gd name="T13" fmla="*/ 119 h 161"/>
              <a:gd name="T14" fmla="*/ 182 w 182"/>
              <a:gd name="T15" fmla="*/ 109 h 161"/>
              <a:gd name="T16" fmla="*/ 167 w 182"/>
              <a:gd name="T17" fmla="*/ 84 h 161"/>
              <a:gd name="T18" fmla="*/ 169 w 182"/>
              <a:gd name="T19" fmla="*/ 71 h 161"/>
              <a:gd name="T20" fmla="*/ 150 w 182"/>
              <a:gd name="T21" fmla="*/ 48 h 161"/>
              <a:gd name="T22" fmla="*/ 146 w 182"/>
              <a:gd name="T23" fmla="*/ 48 h 161"/>
              <a:gd name="T24" fmla="*/ 140 w 182"/>
              <a:gd name="T25" fmla="*/ 50 h 161"/>
              <a:gd name="T26" fmla="*/ 132 w 182"/>
              <a:gd name="T27" fmla="*/ 48 h 161"/>
              <a:gd name="T28" fmla="*/ 117 w 182"/>
              <a:gd name="T29" fmla="*/ 13 h 161"/>
              <a:gd name="T30" fmla="*/ 111 w 182"/>
              <a:gd name="T31" fmla="*/ 13 h 161"/>
              <a:gd name="T32" fmla="*/ 113 w 182"/>
              <a:gd name="T33" fmla="*/ 29 h 161"/>
              <a:gd name="T34" fmla="*/ 109 w 182"/>
              <a:gd name="T35" fmla="*/ 29 h 161"/>
              <a:gd name="T36" fmla="*/ 84 w 182"/>
              <a:gd name="T3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2" h="161">
                <a:moveTo>
                  <a:pt x="84" y="0"/>
                </a:moveTo>
                <a:lnTo>
                  <a:pt x="81" y="2"/>
                </a:lnTo>
                <a:lnTo>
                  <a:pt x="44" y="23"/>
                </a:lnTo>
                <a:lnTo>
                  <a:pt x="0" y="46"/>
                </a:lnTo>
                <a:lnTo>
                  <a:pt x="123" y="150"/>
                </a:lnTo>
                <a:lnTo>
                  <a:pt x="138" y="161"/>
                </a:lnTo>
                <a:lnTo>
                  <a:pt x="169" y="119"/>
                </a:lnTo>
                <a:lnTo>
                  <a:pt x="182" y="109"/>
                </a:lnTo>
                <a:lnTo>
                  <a:pt x="167" y="84"/>
                </a:lnTo>
                <a:lnTo>
                  <a:pt x="169" y="71"/>
                </a:lnTo>
                <a:lnTo>
                  <a:pt x="150" y="48"/>
                </a:lnTo>
                <a:lnTo>
                  <a:pt x="146" y="48"/>
                </a:lnTo>
                <a:lnTo>
                  <a:pt x="140" y="50"/>
                </a:lnTo>
                <a:lnTo>
                  <a:pt x="132" y="48"/>
                </a:lnTo>
                <a:lnTo>
                  <a:pt x="117" y="13"/>
                </a:lnTo>
                <a:lnTo>
                  <a:pt x="111" y="13"/>
                </a:lnTo>
                <a:lnTo>
                  <a:pt x="113" y="29"/>
                </a:lnTo>
                <a:lnTo>
                  <a:pt x="109" y="29"/>
                </a:lnTo>
                <a:lnTo>
                  <a:pt x="84" y="0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5" name="Freeform 78"/>
          <p:cNvSpPr>
            <a:spLocks/>
          </p:cNvSpPr>
          <p:nvPr/>
        </p:nvSpPr>
        <p:spPr bwMode="auto">
          <a:xfrm>
            <a:off x="6800846" y="3154958"/>
            <a:ext cx="698445" cy="651426"/>
          </a:xfrm>
          <a:custGeom>
            <a:avLst/>
            <a:gdLst>
              <a:gd name="T0" fmla="*/ 60 w 194"/>
              <a:gd name="T1" fmla="*/ 75 h 199"/>
              <a:gd name="T2" fmla="*/ 0 w 194"/>
              <a:gd name="T3" fmla="*/ 90 h 199"/>
              <a:gd name="T4" fmla="*/ 25 w 194"/>
              <a:gd name="T5" fmla="*/ 119 h 199"/>
              <a:gd name="T6" fmla="*/ 29 w 194"/>
              <a:gd name="T7" fmla="*/ 119 h 199"/>
              <a:gd name="T8" fmla="*/ 27 w 194"/>
              <a:gd name="T9" fmla="*/ 103 h 199"/>
              <a:gd name="T10" fmla="*/ 33 w 194"/>
              <a:gd name="T11" fmla="*/ 103 h 199"/>
              <a:gd name="T12" fmla="*/ 48 w 194"/>
              <a:gd name="T13" fmla="*/ 138 h 199"/>
              <a:gd name="T14" fmla="*/ 56 w 194"/>
              <a:gd name="T15" fmla="*/ 140 h 199"/>
              <a:gd name="T16" fmla="*/ 62 w 194"/>
              <a:gd name="T17" fmla="*/ 138 h 199"/>
              <a:gd name="T18" fmla="*/ 66 w 194"/>
              <a:gd name="T19" fmla="*/ 138 h 199"/>
              <a:gd name="T20" fmla="*/ 85 w 194"/>
              <a:gd name="T21" fmla="*/ 161 h 199"/>
              <a:gd name="T22" fmla="*/ 83 w 194"/>
              <a:gd name="T23" fmla="*/ 174 h 199"/>
              <a:gd name="T24" fmla="*/ 98 w 194"/>
              <a:gd name="T25" fmla="*/ 199 h 199"/>
              <a:gd name="T26" fmla="*/ 146 w 194"/>
              <a:gd name="T27" fmla="*/ 167 h 199"/>
              <a:gd name="T28" fmla="*/ 150 w 194"/>
              <a:gd name="T29" fmla="*/ 163 h 199"/>
              <a:gd name="T30" fmla="*/ 150 w 194"/>
              <a:gd name="T31" fmla="*/ 142 h 199"/>
              <a:gd name="T32" fmla="*/ 152 w 194"/>
              <a:gd name="T33" fmla="*/ 138 h 199"/>
              <a:gd name="T34" fmla="*/ 144 w 194"/>
              <a:gd name="T35" fmla="*/ 132 h 199"/>
              <a:gd name="T36" fmla="*/ 144 w 194"/>
              <a:gd name="T37" fmla="*/ 126 h 199"/>
              <a:gd name="T38" fmla="*/ 150 w 194"/>
              <a:gd name="T39" fmla="*/ 123 h 199"/>
              <a:gd name="T40" fmla="*/ 150 w 194"/>
              <a:gd name="T41" fmla="*/ 113 h 199"/>
              <a:gd name="T42" fmla="*/ 152 w 194"/>
              <a:gd name="T43" fmla="*/ 109 h 199"/>
              <a:gd name="T44" fmla="*/ 152 w 194"/>
              <a:gd name="T45" fmla="*/ 105 h 199"/>
              <a:gd name="T46" fmla="*/ 156 w 194"/>
              <a:gd name="T47" fmla="*/ 102 h 199"/>
              <a:gd name="T48" fmla="*/ 156 w 194"/>
              <a:gd name="T49" fmla="*/ 94 h 199"/>
              <a:gd name="T50" fmla="*/ 165 w 194"/>
              <a:gd name="T51" fmla="*/ 98 h 199"/>
              <a:gd name="T52" fmla="*/ 179 w 194"/>
              <a:gd name="T53" fmla="*/ 71 h 199"/>
              <a:gd name="T54" fmla="*/ 194 w 194"/>
              <a:gd name="T55" fmla="*/ 50 h 199"/>
              <a:gd name="T56" fmla="*/ 177 w 194"/>
              <a:gd name="T57" fmla="*/ 27 h 199"/>
              <a:gd name="T58" fmla="*/ 164 w 194"/>
              <a:gd name="T59" fmla="*/ 0 h 199"/>
              <a:gd name="T60" fmla="*/ 158 w 194"/>
              <a:gd name="T61" fmla="*/ 4 h 199"/>
              <a:gd name="T62" fmla="*/ 152 w 194"/>
              <a:gd name="T63" fmla="*/ 7 h 199"/>
              <a:gd name="T64" fmla="*/ 150 w 194"/>
              <a:gd name="T65" fmla="*/ 13 h 199"/>
              <a:gd name="T66" fmla="*/ 104 w 194"/>
              <a:gd name="T67" fmla="*/ 61 h 199"/>
              <a:gd name="T68" fmla="*/ 60 w 194"/>
              <a:gd name="T69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" h="199">
                <a:moveTo>
                  <a:pt x="60" y="75"/>
                </a:moveTo>
                <a:lnTo>
                  <a:pt x="0" y="90"/>
                </a:lnTo>
                <a:lnTo>
                  <a:pt x="25" y="119"/>
                </a:lnTo>
                <a:lnTo>
                  <a:pt x="29" y="119"/>
                </a:lnTo>
                <a:lnTo>
                  <a:pt x="27" y="103"/>
                </a:lnTo>
                <a:lnTo>
                  <a:pt x="33" y="103"/>
                </a:lnTo>
                <a:lnTo>
                  <a:pt x="48" y="138"/>
                </a:lnTo>
                <a:lnTo>
                  <a:pt x="56" y="140"/>
                </a:lnTo>
                <a:lnTo>
                  <a:pt x="62" y="138"/>
                </a:lnTo>
                <a:lnTo>
                  <a:pt x="66" y="138"/>
                </a:lnTo>
                <a:lnTo>
                  <a:pt x="85" y="161"/>
                </a:lnTo>
                <a:lnTo>
                  <a:pt x="83" y="174"/>
                </a:lnTo>
                <a:lnTo>
                  <a:pt x="98" y="199"/>
                </a:lnTo>
                <a:lnTo>
                  <a:pt x="146" y="167"/>
                </a:lnTo>
                <a:lnTo>
                  <a:pt x="150" y="163"/>
                </a:lnTo>
                <a:lnTo>
                  <a:pt x="150" y="142"/>
                </a:lnTo>
                <a:lnTo>
                  <a:pt x="152" y="138"/>
                </a:lnTo>
                <a:lnTo>
                  <a:pt x="144" y="132"/>
                </a:lnTo>
                <a:lnTo>
                  <a:pt x="144" y="126"/>
                </a:lnTo>
                <a:lnTo>
                  <a:pt x="150" y="123"/>
                </a:lnTo>
                <a:lnTo>
                  <a:pt x="150" y="113"/>
                </a:lnTo>
                <a:lnTo>
                  <a:pt x="152" y="109"/>
                </a:lnTo>
                <a:lnTo>
                  <a:pt x="152" y="105"/>
                </a:lnTo>
                <a:lnTo>
                  <a:pt x="156" y="102"/>
                </a:lnTo>
                <a:lnTo>
                  <a:pt x="156" y="94"/>
                </a:lnTo>
                <a:lnTo>
                  <a:pt x="165" y="98"/>
                </a:lnTo>
                <a:lnTo>
                  <a:pt x="179" y="71"/>
                </a:lnTo>
                <a:lnTo>
                  <a:pt x="194" y="50"/>
                </a:lnTo>
                <a:lnTo>
                  <a:pt x="177" y="27"/>
                </a:lnTo>
                <a:lnTo>
                  <a:pt x="164" y="0"/>
                </a:lnTo>
                <a:lnTo>
                  <a:pt x="158" y="4"/>
                </a:lnTo>
                <a:lnTo>
                  <a:pt x="152" y="7"/>
                </a:lnTo>
                <a:lnTo>
                  <a:pt x="150" y="13"/>
                </a:lnTo>
                <a:lnTo>
                  <a:pt x="104" y="61"/>
                </a:lnTo>
                <a:lnTo>
                  <a:pt x="60" y="75"/>
                </a:lnTo>
                <a:close/>
              </a:path>
            </a:pathLst>
          </a:custGeom>
          <a:solidFill>
            <a:srgbClr val="FF8787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6" name="Line 79"/>
          <p:cNvSpPr>
            <a:spLocks noChangeShapeType="1"/>
          </p:cNvSpPr>
          <p:nvPr/>
        </p:nvSpPr>
        <p:spPr bwMode="auto">
          <a:xfrm>
            <a:off x="5879729" y="4979493"/>
            <a:ext cx="16683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7" name="Line 80"/>
          <p:cNvSpPr>
            <a:spLocks noChangeShapeType="1"/>
          </p:cNvSpPr>
          <p:nvPr/>
        </p:nvSpPr>
        <p:spPr bwMode="auto">
          <a:xfrm flipV="1">
            <a:off x="5998492" y="4970032"/>
            <a:ext cx="432640" cy="67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8" name="Line 81"/>
          <p:cNvSpPr>
            <a:spLocks noChangeShapeType="1"/>
          </p:cNvSpPr>
          <p:nvPr/>
        </p:nvSpPr>
        <p:spPr bwMode="auto">
          <a:xfrm flipV="1">
            <a:off x="4405076" y="4983548"/>
            <a:ext cx="1594829" cy="1486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9" name="Line 82"/>
          <p:cNvSpPr>
            <a:spLocks noChangeShapeType="1"/>
          </p:cNvSpPr>
          <p:nvPr/>
        </p:nvSpPr>
        <p:spPr bwMode="auto">
          <a:xfrm flipV="1">
            <a:off x="6525144" y="4223999"/>
            <a:ext cx="209251" cy="17839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0" name="Line 83"/>
          <p:cNvSpPr>
            <a:spLocks noChangeShapeType="1"/>
          </p:cNvSpPr>
          <p:nvPr/>
        </p:nvSpPr>
        <p:spPr bwMode="auto">
          <a:xfrm flipV="1">
            <a:off x="6725912" y="3936130"/>
            <a:ext cx="209251" cy="29463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1" name="Line 84"/>
          <p:cNvSpPr>
            <a:spLocks noChangeShapeType="1"/>
          </p:cNvSpPr>
          <p:nvPr/>
        </p:nvSpPr>
        <p:spPr bwMode="auto">
          <a:xfrm>
            <a:off x="6928094" y="3929372"/>
            <a:ext cx="72107" cy="486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2" name="Line 85"/>
          <p:cNvSpPr>
            <a:spLocks noChangeShapeType="1"/>
          </p:cNvSpPr>
          <p:nvPr/>
        </p:nvSpPr>
        <p:spPr bwMode="auto">
          <a:xfrm flipV="1">
            <a:off x="6987475" y="3829359"/>
            <a:ext cx="121591" cy="15542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3" name="Line 86"/>
          <p:cNvSpPr>
            <a:spLocks noChangeShapeType="1"/>
          </p:cNvSpPr>
          <p:nvPr/>
        </p:nvSpPr>
        <p:spPr bwMode="auto">
          <a:xfrm flipV="1">
            <a:off x="7104825" y="3795573"/>
            <a:ext cx="60796" cy="405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4" name="Line 87"/>
          <p:cNvSpPr>
            <a:spLocks noChangeShapeType="1"/>
          </p:cNvSpPr>
          <p:nvPr/>
        </p:nvSpPr>
        <p:spPr bwMode="auto">
          <a:xfrm flipH="1">
            <a:off x="7157138" y="3702318"/>
            <a:ext cx="173905" cy="9730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5" name="Text Box 88"/>
          <p:cNvSpPr txBox="1">
            <a:spLocks noChangeArrowheads="1"/>
          </p:cNvSpPr>
          <p:nvPr/>
        </p:nvSpPr>
        <p:spPr bwMode="auto">
          <a:xfrm>
            <a:off x="1453172" y="1630457"/>
            <a:ext cx="834175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Erie</a:t>
            </a:r>
          </a:p>
        </p:txBody>
      </p:sp>
      <p:sp>
        <p:nvSpPr>
          <p:cNvPr id="576" name="Text Box 89"/>
          <p:cNvSpPr txBox="1">
            <a:spLocks noChangeArrowheads="1"/>
          </p:cNvSpPr>
          <p:nvPr/>
        </p:nvSpPr>
        <p:spPr bwMode="auto">
          <a:xfrm>
            <a:off x="1264045" y="2041594"/>
            <a:ext cx="742274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Crawford</a:t>
            </a:r>
          </a:p>
        </p:txBody>
      </p:sp>
      <p:sp>
        <p:nvSpPr>
          <p:cNvPr id="577" name="Text Box 90"/>
          <p:cNvSpPr txBox="1">
            <a:spLocks noChangeArrowheads="1"/>
          </p:cNvSpPr>
          <p:nvPr/>
        </p:nvSpPr>
        <p:spPr bwMode="auto">
          <a:xfrm>
            <a:off x="1086041" y="2562997"/>
            <a:ext cx="581095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Mercer</a:t>
            </a:r>
          </a:p>
        </p:txBody>
      </p:sp>
      <p:sp>
        <p:nvSpPr>
          <p:cNvPr id="578" name="Text Box 91"/>
          <p:cNvSpPr txBox="1">
            <a:spLocks noChangeArrowheads="1"/>
          </p:cNvSpPr>
          <p:nvPr/>
        </p:nvSpPr>
        <p:spPr bwMode="auto">
          <a:xfrm>
            <a:off x="2256243" y="1886032"/>
            <a:ext cx="639063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Warren</a:t>
            </a:r>
          </a:p>
        </p:txBody>
      </p:sp>
      <p:sp>
        <p:nvSpPr>
          <p:cNvPr id="579" name="Text Box 92"/>
          <p:cNvSpPr txBox="1">
            <a:spLocks noChangeArrowheads="1"/>
          </p:cNvSpPr>
          <p:nvPr/>
        </p:nvSpPr>
        <p:spPr bwMode="auto">
          <a:xfrm>
            <a:off x="3049192" y="1912386"/>
            <a:ext cx="677237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McKean</a:t>
            </a:r>
          </a:p>
        </p:txBody>
      </p:sp>
      <p:sp>
        <p:nvSpPr>
          <p:cNvPr id="580" name="Text Box 93"/>
          <p:cNvSpPr txBox="1">
            <a:spLocks noChangeArrowheads="1"/>
          </p:cNvSpPr>
          <p:nvPr/>
        </p:nvSpPr>
        <p:spPr bwMode="auto">
          <a:xfrm>
            <a:off x="3915167" y="1988810"/>
            <a:ext cx="688547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Potter</a:t>
            </a:r>
          </a:p>
        </p:txBody>
      </p:sp>
      <p:sp>
        <p:nvSpPr>
          <p:cNvPr id="581" name="Text Box 94"/>
          <p:cNvSpPr txBox="1">
            <a:spLocks noChangeArrowheads="1"/>
          </p:cNvSpPr>
          <p:nvPr/>
        </p:nvSpPr>
        <p:spPr bwMode="auto">
          <a:xfrm>
            <a:off x="4631521" y="1961715"/>
            <a:ext cx="664512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Tioga</a:t>
            </a:r>
          </a:p>
        </p:txBody>
      </p:sp>
      <p:sp>
        <p:nvSpPr>
          <p:cNvPr id="582" name="Text Box 95"/>
          <p:cNvSpPr txBox="1">
            <a:spLocks noChangeArrowheads="1"/>
          </p:cNvSpPr>
          <p:nvPr/>
        </p:nvSpPr>
        <p:spPr bwMode="auto">
          <a:xfrm>
            <a:off x="5412440" y="1912386"/>
            <a:ext cx="67723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Bradford</a:t>
            </a:r>
          </a:p>
        </p:txBody>
      </p:sp>
      <p:sp>
        <p:nvSpPr>
          <p:cNvPr id="583" name="Text Box 96"/>
          <p:cNvSpPr txBox="1">
            <a:spLocks noChangeArrowheads="1"/>
          </p:cNvSpPr>
          <p:nvPr/>
        </p:nvSpPr>
        <p:spPr bwMode="auto">
          <a:xfrm>
            <a:off x="6130649" y="1869674"/>
            <a:ext cx="914764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Susquehanna</a:t>
            </a:r>
          </a:p>
        </p:txBody>
      </p:sp>
      <p:sp>
        <p:nvSpPr>
          <p:cNvPr id="584" name="Text Box 97"/>
          <p:cNvSpPr txBox="1">
            <a:spLocks noChangeArrowheads="1"/>
          </p:cNvSpPr>
          <p:nvPr/>
        </p:nvSpPr>
        <p:spPr bwMode="auto">
          <a:xfrm>
            <a:off x="6929035" y="2023745"/>
            <a:ext cx="639063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Wayne</a:t>
            </a:r>
          </a:p>
        </p:txBody>
      </p:sp>
      <p:sp>
        <p:nvSpPr>
          <p:cNvPr id="585" name="Text Box 98"/>
          <p:cNvSpPr txBox="1">
            <a:spLocks noChangeArrowheads="1"/>
          </p:cNvSpPr>
          <p:nvPr/>
        </p:nvSpPr>
        <p:spPr bwMode="auto">
          <a:xfrm>
            <a:off x="7281557" y="2550834"/>
            <a:ext cx="411432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Pike</a:t>
            </a:r>
          </a:p>
        </p:txBody>
      </p:sp>
      <p:sp>
        <p:nvSpPr>
          <p:cNvPr id="586" name="Text Box 99"/>
          <p:cNvSpPr txBox="1">
            <a:spLocks noChangeArrowheads="1"/>
          </p:cNvSpPr>
          <p:nvPr/>
        </p:nvSpPr>
        <p:spPr bwMode="auto">
          <a:xfrm>
            <a:off x="6547062" y="2324171"/>
            <a:ext cx="706927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Lacka-wanna</a:t>
            </a:r>
            <a:endParaRPr lang="en-US" sz="900" i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7" name="Text Box 100"/>
          <p:cNvSpPr txBox="1">
            <a:spLocks noChangeArrowheads="1"/>
          </p:cNvSpPr>
          <p:nvPr/>
        </p:nvSpPr>
        <p:spPr bwMode="auto">
          <a:xfrm>
            <a:off x="6874366" y="2908983"/>
            <a:ext cx="603717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Monroe</a:t>
            </a:r>
          </a:p>
        </p:txBody>
      </p:sp>
      <p:sp>
        <p:nvSpPr>
          <p:cNvPr id="588" name="Text Box 101"/>
          <p:cNvSpPr txBox="1">
            <a:spLocks noChangeArrowheads="1"/>
          </p:cNvSpPr>
          <p:nvPr/>
        </p:nvSpPr>
        <p:spPr bwMode="auto">
          <a:xfrm>
            <a:off x="6074124" y="2763021"/>
            <a:ext cx="749344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Luzerne</a:t>
            </a:r>
          </a:p>
        </p:txBody>
      </p:sp>
      <p:sp>
        <p:nvSpPr>
          <p:cNvPr id="589" name="Text Box 102"/>
          <p:cNvSpPr txBox="1">
            <a:spLocks noChangeArrowheads="1"/>
          </p:cNvSpPr>
          <p:nvPr/>
        </p:nvSpPr>
        <p:spPr bwMode="auto">
          <a:xfrm>
            <a:off x="5994949" y="2304323"/>
            <a:ext cx="845485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Wyoming</a:t>
            </a:r>
          </a:p>
        </p:txBody>
      </p:sp>
      <p:sp>
        <p:nvSpPr>
          <p:cNvPr id="590" name="Text Box 103"/>
          <p:cNvSpPr txBox="1">
            <a:spLocks noChangeArrowheads="1"/>
          </p:cNvSpPr>
          <p:nvPr/>
        </p:nvSpPr>
        <p:spPr bwMode="auto">
          <a:xfrm>
            <a:off x="6412036" y="3199557"/>
            <a:ext cx="821450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Carbon</a:t>
            </a:r>
          </a:p>
        </p:txBody>
      </p:sp>
      <p:sp>
        <p:nvSpPr>
          <p:cNvPr id="591" name="Text Box 104"/>
          <p:cNvSpPr txBox="1">
            <a:spLocks noChangeArrowheads="1"/>
          </p:cNvSpPr>
          <p:nvPr/>
        </p:nvSpPr>
        <p:spPr bwMode="auto">
          <a:xfrm>
            <a:off x="5757420" y="3503647"/>
            <a:ext cx="906281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Schuylkill</a:t>
            </a:r>
          </a:p>
        </p:txBody>
      </p:sp>
      <p:sp>
        <p:nvSpPr>
          <p:cNvPr id="592" name="Text Box 105"/>
          <p:cNvSpPr txBox="1">
            <a:spLocks noChangeArrowheads="1"/>
          </p:cNvSpPr>
          <p:nvPr/>
        </p:nvSpPr>
        <p:spPr bwMode="auto">
          <a:xfrm>
            <a:off x="5569494" y="2900147"/>
            <a:ext cx="749344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Columbia</a:t>
            </a:r>
          </a:p>
        </p:txBody>
      </p:sp>
      <p:sp>
        <p:nvSpPr>
          <p:cNvPr id="593" name="Text Box 106"/>
          <p:cNvSpPr txBox="1">
            <a:spLocks noChangeArrowheads="1"/>
          </p:cNvSpPr>
          <p:nvPr/>
        </p:nvSpPr>
        <p:spPr bwMode="auto">
          <a:xfrm>
            <a:off x="5456034" y="2408925"/>
            <a:ext cx="641891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Sullivan</a:t>
            </a:r>
          </a:p>
        </p:txBody>
      </p:sp>
      <p:sp>
        <p:nvSpPr>
          <p:cNvPr id="594" name="Text Box 107"/>
          <p:cNvSpPr txBox="1">
            <a:spLocks noChangeArrowheads="1"/>
          </p:cNvSpPr>
          <p:nvPr/>
        </p:nvSpPr>
        <p:spPr bwMode="auto">
          <a:xfrm>
            <a:off x="4777619" y="2561645"/>
            <a:ext cx="803070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Lycoming</a:t>
            </a:r>
          </a:p>
        </p:txBody>
      </p:sp>
      <p:sp>
        <p:nvSpPr>
          <p:cNvPr id="595" name="Text Box 108"/>
          <p:cNvSpPr txBox="1">
            <a:spLocks noChangeArrowheads="1"/>
          </p:cNvSpPr>
          <p:nvPr/>
        </p:nvSpPr>
        <p:spPr bwMode="auto">
          <a:xfrm>
            <a:off x="5414798" y="3049091"/>
            <a:ext cx="760654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Montour</a:t>
            </a:r>
          </a:p>
        </p:txBody>
      </p:sp>
      <p:sp>
        <p:nvSpPr>
          <p:cNvPr id="596" name="Text Box 109"/>
          <p:cNvSpPr txBox="1">
            <a:spLocks noChangeArrowheads="1"/>
          </p:cNvSpPr>
          <p:nvPr/>
        </p:nvSpPr>
        <p:spPr bwMode="auto">
          <a:xfrm>
            <a:off x="5361541" y="3230068"/>
            <a:ext cx="86528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North-</a:t>
            </a:r>
            <a:r>
              <a:rPr lang="en-US" sz="900" i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umberland</a:t>
            </a:r>
            <a:endParaRPr lang="en-US" sz="900" i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7" name="Text Box 110"/>
          <p:cNvSpPr txBox="1">
            <a:spLocks noChangeArrowheads="1"/>
          </p:cNvSpPr>
          <p:nvPr/>
        </p:nvSpPr>
        <p:spPr bwMode="auto">
          <a:xfrm>
            <a:off x="4834880" y="3404311"/>
            <a:ext cx="73661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Snyder</a:t>
            </a:r>
          </a:p>
        </p:txBody>
      </p:sp>
      <p:sp>
        <p:nvSpPr>
          <p:cNvPr id="598" name="Text Box 111"/>
          <p:cNvSpPr txBox="1">
            <a:spLocks noChangeArrowheads="1"/>
          </p:cNvSpPr>
          <p:nvPr/>
        </p:nvSpPr>
        <p:spPr bwMode="auto">
          <a:xfrm>
            <a:off x="4913349" y="3113061"/>
            <a:ext cx="544334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Union</a:t>
            </a:r>
          </a:p>
        </p:txBody>
      </p:sp>
      <p:sp>
        <p:nvSpPr>
          <p:cNvPr id="599" name="Text Box 112"/>
          <p:cNvSpPr txBox="1">
            <a:spLocks noChangeArrowheads="1"/>
          </p:cNvSpPr>
          <p:nvPr/>
        </p:nvSpPr>
        <p:spPr bwMode="auto">
          <a:xfrm>
            <a:off x="4445354" y="3649619"/>
            <a:ext cx="989699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Juniata</a:t>
            </a:r>
          </a:p>
        </p:txBody>
      </p:sp>
      <p:sp>
        <p:nvSpPr>
          <p:cNvPr id="600" name="Text Box 113"/>
          <p:cNvSpPr txBox="1">
            <a:spLocks noChangeArrowheads="1"/>
          </p:cNvSpPr>
          <p:nvPr/>
        </p:nvSpPr>
        <p:spPr bwMode="auto">
          <a:xfrm>
            <a:off x="4221159" y="3627227"/>
            <a:ext cx="55634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Mifflin</a:t>
            </a:r>
          </a:p>
        </p:txBody>
      </p:sp>
      <p:sp>
        <p:nvSpPr>
          <p:cNvPr id="601" name="Text Box 114"/>
          <p:cNvSpPr txBox="1">
            <a:spLocks noChangeArrowheads="1"/>
          </p:cNvSpPr>
          <p:nvPr/>
        </p:nvSpPr>
        <p:spPr bwMode="auto">
          <a:xfrm>
            <a:off x="3951928" y="3148201"/>
            <a:ext cx="979802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Centre</a:t>
            </a:r>
          </a:p>
        </p:txBody>
      </p:sp>
      <p:sp>
        <p:nvSpPr>
          <p:cNvPr id="602" name="Text Box 115"/>
          <p:cNvSpPr txBox="1">
            <a:spLocks noChangeArrowheads="1"/>
          </p:cNvSpPr>
          <p:nvPr/>
        </p:nvSpPr>
        <p:spPr bwMode="auto">
          <a:xfrm>
            <a:off x="4082708" y="2623419"/>
            <a:ext cx="67723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Clinton</a:t>
            </a:r>
          </a:p>
        </p:txBody>
      </p:sp>
      <p:sp>
        <p:nvSpPr>
          <p:cNvPr id="603" name="Text Box 116"/>
          <p:cNvSpPr txBox="1">
            <a:spLocks noChangeArrowheads="1"/>
          </p:cNvSpPr>
          <p:nvPr/>
        </p:nvSpPr>
        <p:spPr bwMode="auto">
          <a:xfrm>
            <a:off x="3464147" y="2409828"/>
            <a:ext cx="1027873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Cameron</a:t>
            </a:r>
          </a:p>
        </p:txBody>
      </p:sp>
      <p:sp>
        <p:nvSpPr>
          <p:cNvPr id="604" name="Text Box 117"/>
          <p:cNvSpPr txBox="1">
            <a:spLocks noChangeArrowheads="1"/>
          </p:cNvSpPr>
          <p:nvPr/>
        </p:nvSpPr>
        <p:spPr bwMode="auto">
          <a:xfrm>
            <a:off x="3044406" y="2408111"/>
            <a:ext cx="555645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Elk</a:t>
            </a:r>
          </a:p>
        </p:txBody>
      </p:sp>
      <p:sp>
        <p:nvSpPr>
          <p:cNvPr id="605" name="Text Box 118"/>
          <p:cNvSpPr txBox="1">
            <a:spLocks noChangeArrowheads="1"/>
          </p:cNvSpPr>
          <p:nvPr/>
        </p:nvSpPr>
        <p:spPr bwMode="auto">
          <a:xfrm>
            <a:off x="3106442" y="3045318"/>
            <a:ext cx="917592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Clearfield</a:t>
            </a:r>
          </a:p>
        </p:txBody>
      </p:sp>
      <p:sp>
        <p:nvSpPr>
          <p:cNvPr id="606" name="Text Box 119"/>
          <p:cNvSpPr txBox="1">
            <a:spLocks noChangeArrowheads="1"/>
          </p:cNvSpPr>
          <p:nvPr/>
        </p:nvSpPr>
        <p:spPr bwMode="auto">
          <a:xfrm>
            <a:off x="2519332" y="2808512"/>
            <a:ext cx="991113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Jefferson</a:t>
            </a:r>
          </a:p>
        </p:txBody>
      </p:sp>
      <p:sp>
        <p:nvSpPr>
          <p:cNvPr id="607" name="Text Box 120"/>
          <p:cNvSpPr txBox="1">
            <a:spLocks noChangeArrowheads="1"/>
          </p:cNvSpPr>
          <p:nvPr/>
        </p:nvSpPr>
        <p:spPr bwMode="auto">
          <a:xfrm>
            <a:off x="2037567" y="2752208"/>
            <a:ext cx="846899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Clarion</a:t>
            </a:r>
          </a:p>
        </p:txBody>
      </p:sp>
      <p:sp>
        <p:nvSpPr>
          <p:cNvPr id="608" name="Text Box 121"/>
          <p:cNvSpPr txBox="1">
            <a:spLocks noChangeArrowheads="1"/>
          </p:cNvSpPr>
          <p:nvPr/>
        </p:nvSpPr>
        <p:spPr bwMode="auto">
          <a:xfrm>
            <a:off x="2320335" y="2299005"/>
            <a:ext cx="688547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Forest</a:t>
            </a:r>
          </a:p>
        </p:txBody>
      </p:sp>
      <p:sp>
        <p:nvSpPr>
          <p:cNvPr id="609" name="Text Box 122"/>
          <p:cNvSpPr txBox="1">
            <a:spLocks noChangeArrowheads="1"/>
          </p:cNvSpPr>
          <p:nvPr/>
        </p:nvSpPr>
        <p:spPr bwMode="auto">
          <a:xfrm>
            <a:off x="1651533" y="2443529"/>
            <a:ext cx="725309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Venango</a:t>
            </a:r>
          </a:p>
        </p:txBody>
      </p:sp>
      <p:sp>
        <p:nvSpPr>
          <p:cNvPr id="610" name="Text Box 123"/>
          <p:cNvSpPr txBox="1">
            <a:spLocks noChangeArrowheads="1"/>
          </p:cNvSpPr>
          <p:nvPr/>
        </p:nvSpPr>
        <p:spPr bwMode="auto">
          <a:xfrm>
            <a:off x="3416076" y="3772598"/>
            <a:ext cx="808725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Blair</a:t>
            </a:r>
          </a:p>
        </p:txBody>
      </p:sp>
      <p:sp>
        <p:nvSpPr>
          <p:cNvPr id="611" name="Text Box 124"/>
          <p:cNvSpPr txBox="1">
            <a:spLocks noChangeArrowheads="1"/>
          </p:cNvSpPr>
          <p:nvPr/>
        </p:nvSpPr>
        <p:spPr bwMode="auto">
          <a:xfrm>
            <a:off x="3150858" y="4494753"/>
            <a:ext cx="893557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Bedford</a:t>
            </a:r>
          </a:p>
        </p:txBody>
      </p:sp>
      <p:sp>
        <p:nvSpPr>
          <p:cNvPr id="612" name="Text Box 125"/>
          <p:cNvSpPr txBox="1">
            <a:spLocks noChangeArrowheads="1"/>
          </p:cNvSpPr>
          <p:nvPr/>
        </p:nvSpPr>
        <p:spPr bwMode="auto">
          <a:xfrm>
            <a:off x="3671984" y="4026680"/>
            <a:ext cx="887901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Huntingdon</a:t>
            </a:r>
          </a:p>
        </p:txBody>
      </p:sp>
      <p:sp>
        <p:nvSpPr>
          <p:cNvPr id="613" name="Text Box 126"/>
          <p:cNvSpPr txBox="1">
            <a:spLocks noChangeArrowheads="1"/>
          </p:cNvSpPr>
          <p:nvPr/>
        </p:nvSpPr>
        <p:spPr bwMode="auto">
          <a:xfrm>
            <a:off x="3684711" y="4561930"/>
            <a:ext cx="991112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Fulton</a:t>
            </a:r>
          </a:p>
        </p:txBody>
      </p:sp>
      <p:sp>
        <p:nvSpPr>
          <p:cNvPr id="614" name="Text Box 127"/>
          <p:cNvSpPr txBox="1">
            <a:spLocks noChangeArrowheads="1"/>
          </p:cNvSpPr>
          <p:nvPr/>
        </p:nvSpPr>
        <p:spPr bwMode="auto">
          <a:xfrm>
            <a:off x="4058172" y="4638465"/>
            <a:ext cx="712584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Franklin</a:t>
            </a:r>
          </a:p>
        </p:txBody>
      </p:sp>
      <p:sp>
        <p:nvSpPr>
          <p:cNvPr id="615" name="Text Box 128"/>
          <p:cNvSpPr txBox="1">
            <a:spLocks noChangeArrowheads="1"/>
          </p:cNvSpPr>
          <p:nvPr/>
        </p:nvSpPr>
        <p:spPr bwMode="auto">
          <a:xfrm>
            <a:off x="2457829" y="4514177"/>
            <a:ext cx="66075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Somerset</a:t>
            </a:r>
          </a:p>
        </p:txBody>
      </p:sp>
      <p:sp>
        <p:nvSpPr>
          <p:cNvPr id="616" name="Text Box 129"/>
          <p:cNvSpPr txBox="1">
            <a:spLocks noChangeArrowheads="1"/>
          </p:cNvSpPr>
          <p:nvPr/>
        </p:nvSpPr>
        <p:spPr bwMode="auto">
          <a:xfrm>
            <a:off x="2850189" y="3774485"/>
            <a:ext cx="603050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Cambria</a:t>
            </a:r>
          </a:p>
        </p:txBody>
      </p:sp>
      <p:sp>
        <p:nvSpPr>
          <p:cNvPr id="617" name="Text Box 130"/>
          <p:cNvSpPr txBox="1">
            <a:spLocks noChangeArrowheads="1"/>
          </p:cNvSpPr>
          <p:nvPr/>
        </p:nvSpPr>
        <p:spPr bwMode="auto">
          <a:xfrm>
            <a:off x="977287" y="2941866"/>
            <a:ext cx="668773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Lawrence</a:t>
            </a:r>
          </a:p>
        </p:txBody>
      </p:sp>
      <p:sp>
        <p:nvSpPr>
          <p:cNvPr id="618" name="Text Box 131"/>
          <p:cNvSpPr txBox="1">
            <a:spLocks noChangeArrowheads="1"/>
          </p:cNvSpPr>
          <p:nvPr/>
        </p:nvSpPr>
        <p:spPr bwMode="auto">
          <a:xfrm>
            <a:off x="995556" y="3396877"/>
            <a:ext cx="534121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Beaver</a:t>
            </a:r>
          </a:p>
        </p:txBody>
      </p:sp>
      <p:sp>
        <p:nvSpPr>
          <p:cNvPr id="619" name="Text Box 132"/>
          <p:cNvSpPr txBox="1">
            <a:spLocks noChangeArrowheads="1"/>
          </p:cNvSpPr>
          <p:nvPr/>
        </p:nvSpPr>
        <p:spPr bwMode="auto">
          <a:xfrm>
            <a:off x="965089" y="4127709"/>
            <a:ext cx="784189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Washington</a:t>
            </a:r>
          </a:p>
        </p:txBody>
      </p:sp>
      <p:sp>
        <p:nvSpPr>
          <p:cNvPr id="620" name="Text Box 133"/>
          <p:cNvSpPr txBox="1">
            <a:spLocks noChangeArrowheads="1"/>
          </p:cNvSpPr>
          <p:nvPr/>
        </p:nvSpPr>
        <p:spPr bwMode="auto">
          <a:xfrm>
            <a:off x="1034348" y="4617289"/>
            <a:ext cx="550151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Greene</a:t>
            </a:r>
          </a:p>
        </p:txBody>
      </p:sp>
      <p:sp>
        <p:nvSpPr>
          <p:cNvPr id="621" name="Text Box 134"/>
          <p:cNvSpPr txBox="1">
            <a:spLocks noChangeArrowheads="1"/>
          </p:cNvSpPr>
          <p:nvPr/>
        </p:nvSpPr>
        <p:spPr bwMode="auto">
          <a:xfrm>
            <a:off x="1510672" y="3133338"/>
            <a:ext cx="482824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Butler</a:t>
            </a:r>
          </a:p>
        </p:txBody>
      </p:sp>
      <p:sp>
        <p:nvSpPr>
          <p:cNvPr id="622" name="Text Box 135"/>
          <p:cNvSpPr txBox="1">
            <a:spLocks noChangeArrowheads="1"/>
          </p:cNvSpPr>
          <p:nvPr/>
        </p:nvSpPr>
        <p:spPr bwMode="auto">
          <a:xfrm>
            <a:off x="1319328" y="3768543"/>
            <a:ext cx="67678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Allegheny</a:t>
            </a:r>
          </a:p>
        </p:txBody>
      </p:sp>
      <p:sp>
        <p:nvSpPr>
          <p:cNvPr id="623" name="Text Box 136"/>
          <p:cNvSpPr txBox="1">
            <a:spLocks noChangeArrowheads="1"/>
          </p:cNvSpPr>
          <p:nvPr/>
        </p:nvSpPr>
        <p:spPr bwMode="auto">
          <a:xfrm>
            <a:off x="1754795" y="4572689"/>
            <a:ext cx="562975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Fayette</a:t>
            </a:r>
          </a:p>
        </p:txBody>
      </p:sp>
      <p:sp>
        <p:nvSpPr>
          <p:cNvPr id="624" name="Text Box 137"/>
          <p:cNvSpPr txBox="1">
            <a:spLocks noChangeArrowheads="1"/>
          </p:cNvSpPr>
          <p:nvPr/>
        </p:nvSpPr>
        <p:spPr bwMode="auto">
          <a:xfrm>
            <a:off x="1874973" y="4025329"/>
            <a:ext cx="915635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Westmoreland</a:t>
            </a:r>
          </a:p>
        </p:txBody>
      </p:sp>
      <p:sp>
        <p:nvSpPr>
          <p:cNvPr id="625" name="Text Box 138"/>
          <p:cNvSpPr txBox="1">
            <a:spLocks noChangeArrowheads="1"/>
          </p:cNvSpPr>
          <p:nvPr/>
        </p:nvSpPr>
        <p:spPr bwMode="auto">
          <a:xfrm>
            <a:off x="1954564" y="3253617"/>
            <a:ext cx="713657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Armstrong</a:t>
            </a:r>
          </a:p>
        </p:txBody>
      </p:sp>
      <p:sp>
        <p:nvSpPr>
          <p:cNvPr id="626" name="Text Box 139"/>
          <p:cNvSpPr txBox="1">
            <a:spLocks noChangeArrowheads="1"/>
          </p:cNvSpPr>
          <p:nvPr/>
        </p:nvSpPr>
        <p:spPr bwMode="auto">
          <a:xfrm>
            <a:off x="2467379" y="3503647"/>
            <a:ext cx="567784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Indiana</a:t>
            </a:r>
          </a:p>
        </p:txBody>
      </p:sp>
      <p:sp>
        <p:nvSpPr>
          <p:cNvPr id="627" name="Text Box 140"/>
          <p:cNvSpPr txBox="1">
            <a:spLocks noChangeArrowheads="1"/>
          </p:cNvSpPr>
          <p:nvPr/>
        </p:nvSpPr>
        <p:spPr bwMode="auto">
          <a:xfrm>
            <a:off x="4671580" y="3914050"/>
            <a:ext cx="450764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Perry</a:t>
            </a:r>
          </a:p>
        </p:txBody>
      </p:sp>
      <p:sp>
        <p:nvSpPr>
          <p:cNvPr id="628" name="Text Box 141"/>
          <p:cNvSpPr txBox="1">
            <a:spLocks noChangeArrowheads="1"/>
          </p:cNvSpPr>
          <p:nvPr/>
        </p:nvSpPr>
        <p:spPr bwMode="auto">
          <a:xfrm>
            <a:off x="4476582" y="4221354"/>
            <a:ext cx="795411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Cumberland</a:t>
            </a:r>
          </a:p>
        </p:txBody>
      </p:sp>
      <p:sp>
        <p:nvSpPr>
          <p:cNvPr id="629" name="Text Box 142"/>
          <p:cNvSpPr txBox="1">
            <a:spLocks noChangeArrowheads="1"/>
          </p:cNvSpPr>
          <p:nvPr/>
        </p:nvSpPr>
        <p:spPr bwMode="auto">
          <a:xfrm>
            <a:off x="4688458" y="4663335"/>
            <a:ext cx="526106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Adams</a:t>
            </a:r>
          </a:p>
        </p:txBody>
      </p:sp>
      <p:sp>
        <p:nvSpPr>
          <p:cNvPr id="630" name="Text Box 143"/>
          <p:cNvSpPr txBox="1">
            <a:spLocks noChangeArrowheads="1"/>
          </p:cNvSpPr>
          <p:nvPr/>
        </p:nvSpPr>
        <p:spPr bwMode="auto">
          <a:xfrm>
            <a:off x="5338147" y="4591333"/>
            <a:ext cx="412292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York</a:t>
            </a:r>
          </a:p>
        </p:txBody>
      </p:sp>
      <p:sp>
        <p:nvSpPr>
          <p:cNvPr id="631" name="Text Box 144"/>
          <p:cNvSpPr txBox="1">
            <a:spLocks noChangeArrowheads="1"/>
          </p:cNvSpPr>
          <p:nvPr/>
        </p:nvSpPr>
        <p:spPr bwMode="auto">
          <a:xfrm>
            <a:off x="5818704" y="4393218"/>
            <a:ext cx="673582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Lancaster</a:t>
            </a:r>
          </a:p>
        </p:txBody>
      </p:sp>
      <p:sp>
        <p:nvSpPr>
          <p:cNvPr id="632" name="Text Box 145"/>
          <p:cNvSpPr txBox="1">
            <a:spLocks noChangeArrowheads="1"/>
          </p:cNvSpPr>
          <p:nvPr/>
        </p:nvSpPr>
        <p:spPr bwMode="auto">
          <a:xfrm>
            <a:off x="5147805" y="3900989"/>
            <a:ext cx="606256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Dauphin</a:t>
            </a:r>
          </a:p>
        </p:txBody>
      </p:sp>
      <p:sp>
        <p:nvSpPr>
          <p:cNvPr id="633" name="Text Box 146"/>
          <p:cNvSpPr txBox="1">
            <a:spLocks noChangeArrowheads="1"/>
          </p:cNvSpPr>
          <p:nvPr/>
        </p:nvSpPr>
        <p:spPr bwMode="auto">
          <a:xfrm>
            <a:off x="5614377" y="3976674"/>
            <a:ext cx="619080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Lebanon</a:t>
            </a:r>
          </a:p>
        </p:txBody>
      </p:sp>
      <p:sp>
        <p:nvSpPr>
          <p:cNvPr id="634" name="Text Box 147"/>
          <p:cNvSpPr txBox="1">
            <a:spLocks noChangeArrowheads="1"/>
          </p:cNvSpPr>
          <p:nvPr/>
        </p:nvSpPr>
        <p:spPr bwMode="auto">
          <a:xfrm>
            <a:off x="6226820" y="3878014"/>
            <a:ext cx="463588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Berks</a:t>
            </a:r>
          </a:p>
        </p:txBody>
      </p:sp>
      <p:sp>
        <p:nvSpPr>
          <p:cNvPr id="635" name="Text Box 148"/>
          <p:cNvSpPr txBox="1">
            <a:spLocks noChangeArrowheads="1"/>
          </p:cNvSpPr>
          <p:nvPr/>
        </p:nvSpPr>
        <p:spPr bwMode="auto">
          <a:xfrm>
            <a:off x="6612804" y="3579334"/>
            <a:ext cx="521297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Lehigh</a:t>
            </a:r>
          </a:p>
        </p:txBody>
      </p:sp>
      <p:sp>
        <p:nvSpPr>
          <p:cNvPr id="636" name="Text Box 149"/>
          <p:cNvSpPr txBox="1">
            <a:spLocks noChangeArrowheads="1"/>
          </p:cNvSpPr>
          <p:nvPr/>
        </p:nvSpPr>
        <p:spPr bwMode="auto">
          <a:xfrm>
            <a:off x="6854573" y="3355430"/>
            <a:ext cx="854721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Northampton</a:t>
            </a:r>
          </a:p>
        </p:txBody>
      </p:sp>
      <p:sp>
        <p:nvSpPr>
          <p:cNvPr id="637" name="Text Box 150"/>
          <p:cNvSpPr txBox="1">
            <a:spLocks noChangeArrowheads="1"/>
          </p:cNvSpPr>
          <p:nvPr/>
        </p:nvSpPr>
        <p:spPr bwMode="auto">
          <a:xfrm>
            <a:off x="7135776" y="3882931"/>
            <a:ext cx="478016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Bucks</a:t>
            </a:r>
          </a:p>
        </p:txBody>
      </p:sp>
      <p:sp>
        <p:nvSpPr>
          <p:cNvPr id="638" name="Text Box 151"/>
          <p:cNvSpPr txBox="1">
            <a:spLocks noChangeArrowheads="1"/>
          </p:cNvSpPr>
          <p:nvPr/>
        </p:nvSpPr>
        <p:spPr bwMode="auto">
          <a:xfrm>
            <a:off x="6867927" y="4119872"/>
            <a:ext cx="821059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Montgomery</a:t>
            </a:r>
          </a:p>
        </p:txBody>
      </p:sp>
      <p:sp>
        <p:nvSpPr>
          <p:cNvPr id="639" name="Text Box 152"/>
          <p:cNvSpPr txBox="1">
            <a:spLocks noChangeArrowheads="1"/>
          </p:cNvSpPr>
          <p:nvPr/>
        </p:nvSpPr>
        <p:spPr bwMode="auto">
          <a:xfrm>
            <a:off x="6455866" y="4477010"/>
            <a:ext cx="570990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Chester</a:t>
            </a:r>
          </a:p>
        </p:txBody>
      </p:sp>
      <p:sp>
        <p:nvSpPr>
          <p:cNvPr id="640" name="Text Box 153"/>
          <p:cNvSpPr txBox="1">
            <a:spLocks noChangeArrowheads="1"/>
          </p:cNvSpPr>
          <p:nvPr/>
        </p:nvSpPr>
        <p:spPr bwMode="auto">
          <a:xfrm>
            <a:off x="7261632" y="4804624"/>
            <a:ext cx="659155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Delaware</a:t>
            </a:r>
          </a:p>
        </p:txBody>
      </p:sp>
      <p:sp>
        <p:nvSpPr>
          <p:cNvPr id="641" name="Text Box 154"/>
          <p:cNvSpPr txBox="1">
            <a:spLocks noChangeArrowheads="1"/>
          </p:cNvSpPr>
          <p:nvPr/>
        </p:nvSpPr>
        <p:spPr bwMode="auto">
          <a:xfrm>
            <a:off x="7610447" y="4599465"/>
            <a:ext cx="790601" cy="2308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 i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Philadelphia</a:t>
            </a:r>
          </a:p>
        </p:txBody>
      </p:sp>
      <p:sp>
        <p:nvSpPr>
          <p:cNvPr id="642" name="Line 155"/>
          <p:cNvSpPr>
            <a:spLocks noChangeShapeType="1"/>
          </p:cNvSpPr>
          <p:nvPr/>
        </p:nvSpPr>
        <p:spPr bwMode="auto">
          <a:xfrm>
            <a:off x="7467588" y="4592603"/>
            <a:ext cx="210665" cy="11014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3" name="Line 155"/>
          <p:cNvSpPr>
            <a:spLocks noChangeShapeType="1"/>
          </p:cNvSpPr>
          <p:nvPr/>
        </p:nvSpPr>
        <p:spPr bwMode="auto">
          <a:xfrm>
            <a:off x="7153508" y="4790556"/>
            <a:ext cx="182387" cy="1062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6" name="Rectangle 645"/>
          <p:cNvSpPr/>
          <p:nvPr/>
        </p:nvSpPr>
        <p:spPr>
          <a:xfrm>
            <a:off x="1650267" y="5115998"/>
            <a:ext cx="359152" cy="203951"/>
          </a:xfrm>
          <a:prstGeom prst="rect">
            <a:avLst/>
          </a:prstGeom>
          <a:solidFill>
            <a:srgbClr val="2D2D8A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7" name="Rectangle 646"/>
          <p:cNvSpPr/>
          <p:nvPr/>
        </p:nvSpPr>
        <p:spPr>
          <a:xfrm>
            <a:off x="1650150" y="5378222"/>
            <a:ext cx="359152" cy="203951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8" name="Rectangle 647"/>
          <p:cNvSpPr/>
          <p:nvPr/>
        </p:nvSpPr>
        <p:spPr>
          <a:xfrm>
            <a:off x="1650150" y="5650156"/>
            <a:ext cx="359152" cy="203951"/>
          </a:xfrm>
          <a:prstGeom prst="rect">
            <a:avLst/>
          </a:prstGeom>
          <a:solidFill>
            <a:srgbClr val="FF8787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9" name="Rectangle 648"/>
          <p:cNvSpPr/>
          <p:nvPr/>
        </p:nvSpPr>
        <p:spPr>
          <a:xfrm>
            <a:off x="1650150" y="5922091"/>
            <a:ext cx="359152" cy="203951"/>
          </a:xfrm>
          <a:prstGeom prst="rect">
            <a:avLst/>
          </a:prstGeom>
          <a:solidFill>
            <a:srgbClr val="81D582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50" name="Rectangle 649"/>
          <p:cNvSpPr/>
          <p:nvPr/>
        </p:nvSpPr>
        <p:spPr>
          <a:xfrm>
            <a:off x="1650150" y="6194026"/>
            <a:ext cx="359152" cy="20395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51" name="TextBox 650"/>
          <p:cNvSpPr txBox="1"/>
          <p:nvPr/>
        </p:nvSpPr>
        <p:spPr>
          <a:xfrm>
            <a:off x="2023467" y="5089660"/>
            <a:ext cx="590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HC SE – 1997 </a:t>
            </a:r>
          </a:p>
        </p:txBody>
      </p:sp>
      <p:sp>
        <p:nvSpPr>
          <p:cNvPr id="652" name="TextBox 651"/>
          <p:cNvSpPr txBox="1"/>
          <p:nvPr/>
        </p:nvSpPr>
        <p:spPr>
          <a:xfrm>
            <a:off x="2025880" y="5345874"/>
            <a:ext cx="5809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HC SW – 1999</a:t>
            </a:r>
          </a:p>
        </p:txBody>
      </p:sp>
      <p:sp>
        <p:nvSpPr>
          <p:cNvPr id="653" name="TextBox 652"/>
          <p:cNvSpPr txBox="1"/>
          <p:nvPr/>
        </p:nvSpPr>
        <p:spPr>
          <a:xfrm>
            <a:off x="2023235" y="6161679"/>
            <a:ext cx="496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HC NE – 2013</a:t>
            </a:r>
          </a:p>
        </p:txBody>
      </p:sp>
      <p:sp>
        <p:nvSpPr>
          <p:cNvPr id="654" name="TextBox 653"/>
          <p:cNvSpPr txBox="1"/>
          <p:nvPr/>
        </p:nvSpPr>
        <p:spPr>
          <a:xfrm>
            <a:off x="2025879" y="5617810"/>
            <a:ext cx="6008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HC L/C – 2001</a:t>
            </a:r>
          </a:p>
        </p:txBody>
      </p:sp>
      <p:sp>
        <p:nvSpPr>
          <p:cNvPr id="655" name="TextBox 654"/>
          <p:cNvSpPr txBox="1"/>
          <p:nvPr/>
        </p:nvSpPr>
        <p:spPr>
          <a:xfrm>
            <a:off x="2023235" y="5889744"/>
            <a:ext cx="5926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dirty="0">
                <a:solidFill>
                  <a:srgbClr val="0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HC NW – 2012 </a:t>
            </a:r>
          </a:p>
        </p:txBody>
      </p:sp>
    </p:spTree>
    <p:extLst>
      <p:ext uri="{BB962C8B-B14F-4D97-AF65-F5344CB8AC3E}">
        <p14:creationId xmlns:p14="http://schemas.microsoft.com/office/powerpoint/2010/main" val="199597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19300" y="250825"/>
            <a:ext cx="498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 AND BY COUNTY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60F10F4-7CD3-4EB1-8C28-A9E7A7F27A89}" type="slidenum">
              <a:rPr lang="en-US" sz="900" smtClean="0"/>
              <a:pPr>
                <a:defRPr/>
              </a:pPr>
              <a:t>5</a:t>
            </a:fld>
            <a:endParaRPr lang="en-US" sz="900" dirty="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2673258" y="6393091"/>
            <a:ext cx="44117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sp>
        <p:nvSpPr>
          <p:cNvPr id="9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0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59929"/>
              </p:ext>
            </p:extLst>
          </p:nvPr>
        </p:nvGraphicFramePr>
        <p:xfrm>
          <a:off x="457200" y="1283607"/>
          <a:ext cx="8128497" cy="4817334"/>
        </p:xfrm>
        <a:graphic>
          <a:graphicData uri="http://schemas.openxmlformats.org/drawingml/2006/table">
            <a:tbl>
              <a:tblPr/>
              <a:tblGrid>
                <a:gridCol w="1204937">
                  <a:extLst>
                    <a:ext uri="{9D8B030D-6E8A-4147-A177-3AD203B41FA5}">
                      <a16:colId xmlns:a16="http://schemas.microsoft.com/office/drawing/2014/main" val="208053736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86764405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715218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4520100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59449399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49092669"/>
                    </a:ext>
                  </a:extLst>
                </a:gridCol>
                <a:gridCol w="1071400">
                  <a:extLst>
                    <a:ext uri="{9D8B030D-6E8A-4147-A177-3AD203B41FA5}">
                      <a16:colId xmlns:a16="http://schemas.microsoft.com/office/drawing/2014/main" val="1247624014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SOUTHEAST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235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United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Health Partners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Keystone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3D Geisinger**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3E UPMC**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70134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 Bucks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88,483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49749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Chester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60,412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59297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Delaware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93,073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407201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Montgomery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18,843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117,545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20619"/>
                  </a:ext>
                </a:extLst>
              </a:tr>
              <a:tr h="127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Philadelphia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68,035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237,768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301,152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626,325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8773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122,487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297,076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562,314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1,018,964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689760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82424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4145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Highmark*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UPMC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 Geisinger**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3B Health Partners**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3C AmeriHealth**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15078"/>
                  </a:ext>
                </a:extLst>
              </a:tr>
              <a:tr h="139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 Allegheny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73,087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140,459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232,341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28697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 Armstrong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733684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 Beaver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70543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 Bedford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133167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 Blair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21,096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30,865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76305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Butler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167914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Cambria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31,797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88414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Fayette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28,451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37,783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002462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Greene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23655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Indiana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28560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Lawrence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14503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Somerset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41156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Washington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90919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Westmoreland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44,874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63,919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393826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148,364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385,595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582,060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641681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36051"/>
                  </a:ext>
                </a:extLst>
              </a:tr>
            </a:tbl>
          </a:graphicData>
        </a:graphic>
      </p:graphicFrame>
      <p:sp>
        <p:nvSpPr>
          <p:cNvPr id="11" name="Rectangle 98">
            <a:extLst>
              <a:ext uri="{FF2B5EF4-FFF2-40B4-BE49-F238E27FC236}">
                <a16:creationId xmlns:a16="http://schemas.microsoft.com/office/drawing/2014/main" id="{AF77A9FB-4E21-496C-81C2-34281307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08" y="6141404"/>
            <a:ext cx="1648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392850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19300" y="250825"/>
            <a:ext cx="498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 AND BY COUNTY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60F10F4-7CD3-4EB1-8C28-A9E7A7F27A89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0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724" y="909250"/>
            <a:ext cx="1146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cont.</a:t>
            </a:r>
          </a:p>
        </p:txBody>
      </p:sp>
      <p:sp>
        <p:nvSpPr>
          <p:cNvPr id="13" name="Rectangle 98"/>
          <p:cNvSpPr>
            <a:spLocks noChangeArrowheads="1"/>
          </p:cNvSpPr>
          <p:nvPr/>
        </p:nvSpPr>
        <p:spPr bwMode="auto">
          <a:xfrm>
            <a:off x="2539279" y="6427112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10508"/>
              </p:ext>
            </p:extLst>
          </p:nvPr>
        </p:nvGraphicFramePr>
        <p:xfrm>
          <a:off x="1301823" y="863978"/>
          <a:ext cx="7012778" cy="5748481"/>
        </p:xfrm>
        <a:graphic>
          <a:graphicData uri="http://schemas.openxmlformats.org/drawingml/2006/table">
            <a:tbl>
              <a:tblPr/>
              <a:tblGrid>
                <a:gridCol w="1001568">
                  <a:extLst>
                    <a:ext uri="{9D8B030D-6E8A-4147-A177-3AD203B41FA5}">
                      <a16:colId xmlns:a16="http://schemas.microsoft.com/office/drawing/2014/main" val="140346716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19361162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73569836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2904811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943505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578237965"/>
                    </a:ext>
                  </a:extLst>
                </a:gridCol>
                <a:gridCol w="890570">
                  <a:extLst>
                    <a:ext uri="{9D8B030D-6E8A-4147-A177-3AD203B41FA5}">
                      <a16:colId xmlns:a16="http://schemas.microsoft.com/office/drawing/2014/main" val="2378015592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LEHIGH/CAPITAL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7731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Highmark*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UPMC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AmeriHealth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3K Geisinger**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3L Health Partners**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448683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 Adams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3770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 Berks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100,627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61864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Cumberland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42,044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26873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Dauphin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77,847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986964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Franklin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60754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Fulton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062183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Huntingdon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61696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Lancaster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40,857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05048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Lebanon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19856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Lehigh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94,881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49761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Northampton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54,871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11759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Perry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51827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York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33,843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28,529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757310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210,343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132,316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263,937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661,516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066464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8399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NORTHWEST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81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UPMC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AmeriHealth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3H Geisinger**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3J Health Partners**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368069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Cameron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44818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Clarion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941536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Clearfield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394412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Crawford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969272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Elk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6437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Erie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48,922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71,818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64091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Forest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82715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Jefferson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11749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McKean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671972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Mercer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6532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Potter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07797"/>
                  </a:ext>
                </a:extLst>
              </a:tr>
              <a:tr h="1896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Venango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85565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Warren</a:t>
                      </a:r>
                    </a:p>
                  </a:txBody>
                  <a:tcPr marL="13949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195030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141,786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39332"/>
                  </a:ext>
                </a:extLst>
              </a:tr>
              <a:tr h="13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PERCENTAGE</a:t>
                      </a:r>
                    </a:p>
                  </a:txBody>
                  <a:tcPr marL="69749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44698"/>
                  </a:ext>
                </a:extLst>
              </a:tr>
            </a:tbl>
          </a:graphicData>
        </a:graphic>
      </p:graphicFrame>
      <p:sp>
        <p:nvSpPr>
          <p:cNvPr id="14" name="Rectangle 98">
            <a:extLst>
              <a:ext uri="{FF2B5EF4-FFF2-40B4-BE49-F238E27FC236}">
                <a16:creationId xmlns:a16="http://schemas.microsoft.com/office/drawing/2014/main" id="{11D18CAC-EEA2-40BA-BFDA-4A7737C78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243350"/>
            <a:ext cx="1301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26038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0" y="798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19300" y="250825"/>
            <a:ext cx="498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Georgia" panose="02040502050405020303" pitchFamily="18" charset="0"/>
              </a:rPr>
              <a:t>ENROLLMENT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 AND BY COUNTY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60F10F4-7CD3-4EB1-8C28-A9E7A7F27A89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0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724" y="909250"/>
            <a:ext cx="1146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cont.</a:t>
            </a:r>
          </a:p>
        </p:txBody>
      </p:sp>
      <p:sp>
        <p:nvSpPr>
          <p:cNvPr id="13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38233"/>
              </p:ext>
            </p:extLst>
          </p:nvPr>
        </p:nvGraphicFramePr>
        <p:xfrm>
          <a:off x="646542" y="1481017"/>
          <a:ext cx="7863840" cy="4317621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36461454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89452906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606611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4485877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96548505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3044317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31152164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NORTHEAST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10172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County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 AmeriHealth</a:t>
                      </a:r>
                    </a:p>
                  </a:txBody>
                  <a:tcPr marL="93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Geisinger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3F Health Partners**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3G UPMC**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22113"/>
                  </a:ext>
                </a:extLst>
              </a:tr>
              <a:tr h="78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 Bradford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088091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Carbon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76083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Centre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28826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Clinton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364192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 Columbia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58581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 Juniata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2942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 Lackawanna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56,199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767918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Luzerne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62,470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84427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 Lycoming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20798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 Mifflin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51268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Monroe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72793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 Montour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96408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Northumberland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10746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 Pike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15437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Schuylkill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302731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Snyder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9357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Sullivan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4807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 Susquehanna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5234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Tioga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1975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Union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03205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Wayne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93577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Wyoming</a:t>
                      </a:r>
                    </a:p>
                  </a:txBody>
                  <a:tcPr marL="167824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297966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133,425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249,042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413,343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69850"/>
                  </a:ext>
                </a:extLst>
              </a:tr>
              <a:tr h="15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PERCENTAGE</a:t>
                      </a:r>
                    </a:p>
                  </a:txBody>
                  <a:tcPr marL="83912" marR="9324" marT="9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93269"/>
                  </a:ext>
                </a:extLst>
              </a:tr>
            </a:tbl>
          </a:graphicData>
        </a:graphic>
      </p:graphicFrame>
      <p:sp>
        <p:nvSpPr>
          <p:cNvPr id="14" name="Rectangle 98">
            <a:extLst>
              <a:ext uri="{FF2B5EF4-FFF2-40B4-BE49-F238E27FC236}">
                <a16:creationId xmlns:a16="http://schemas.microsoft.com/office/drawing/2014/main" id="{99D2465D-907D-454B-BD4D-4D1A11051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42" y="5828499"/>
            <a:ext cx="1301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** New MCO in Zone</a:t>
            </a:r>
          </a:p>
        </p:txBody>
      </p:sp>
    </p:spTree>
    <p:extLst>
      <p:ext uri="{BB962C8B-B14F-4D97-AF65-F5344CB8AC3E}">
        <p14:creationId xmlns:p14="http://schemas.microsoft.com/office/powerpoint/2010/main" val="425867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40"/>
          <p:cNvSpPr>
            <a:spLocks noChangeArrowheads="1"/>
          </p:cNvSpPr>
          <p:nvPr/>
        </p:nvSpPr>
        <p:spPr bwMode="auto">
          <a:xfrm>
            <a:off x="12192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20491" name="Text Box 41"/>
          <p:cNvSpPr txBox="1">
            <a:spLocks noChangeArrowheads="1"/>
          </p:cNvSpPr>
          <p:nvPr/>
        </p:nvSpPr>
        <p:spPr bwMode="auto">
          <a:xfrm>
            <a:off x="2668859" y="202281"/>
            <a:ext cx="38062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</a:rPr>
              <a:t>MARKET SHARE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PLAN – STATEWIDE</a:t>
            </a:r>
          </a:p>
        </p:txBody>
      </p:sp>
      <p:sp>
        <p:nvSpPr>
          <p:cNvPr id="20492" name="Line 42"/>
          <p:cNvSpPr>
            <a:spLocks noChangeShapeType="1"/>
          </p:cNvSpPr>
          <p:nvPr/>
        </p:nvSpPr>
        <p:spPr bwMode="auto">
          <a:xfrm>
            <a:off x="0" y="92868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15250" y="6410985"/>
            <a:ext cx="1036320" cy="255338"/>
          </a:xfrm>
        </p:spPr>
        <p:txBody>
          <a:bodyPr/>
          <a:lstStyle/>
          <a:p>
            <a:pPr>
              <a:defRPr/>
            </a:pPr>
            <a:fld id="{560F10F4-7CD3-4EB1-8C28-A9E7A7F27A89}" type="slidenum">
              <a:rPr lang="en-US" sz="900" smtClean="0"/>
              <a:pPr>
                <a:defRPr/>
              </a:pPr>
              <a:t>8</a:t>
            </a:fld>
            <a:endParaRPr lang="en-US" sz="900" dirty="0"/>
          </a:p>
        </p:txBody>
      </p:sp>
      <p:sp>
        <p:nvSpPr>
          <p:cNvPr id="12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274" y="1054241"/>
            <a:ext cx="33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>Total Enrollment = 2,866,851</a:t>
            </a:r>
          </a:p>
        </p:txBody>
      </p:sp>
      <p:sp>
        <p:nvSpPr>
          <p:cNvPr id="15" name="Rectangle 98"/>
          <p:cNvSpPr>
            <a:spLocks noChangeArrowheads="1"/>
          </p:cNvSpPr>
          <p:nvPr/>
        </p:nvSpPr>
        <p:spPr bwMode="auto">
          <a:xfrm>
            <a:off x="2394160" y="6410985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sp>
        <p:nvSpPr>
          <p:cNvPr id="16" name="Rectangle 98">
            <a:extLst>
              <a:ext uri="{FF2B5EF4-FFF2-40B4-BE49-F238E27FC236}">
                <a16:creationId xmlns:a16="http://schemas.microsoft.com/office/drawing/2014/main" id="{61163677-866B-49AD-AC2A-930CE223E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8" y="6574965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412867"/>
              </p:ext>
            </p:extLst>
          </p:nvPr>
        </p:nvGraphicFramePr>
        <p:xfrm>
          <a:off x="416074" y="928688"/>
          <a:ext cx="8335496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9" name="Line 2"/>
          <p:cNvSpPr>
            <a:spLocks noChangeShapeType="1"/>
          </p:cNvSpPr>
          <p:nvPr/>
        </p:nvSpPr>
        <p:spPr bwMode="auto">
          <a:xfrm>
            <a:off x="-167" y="9144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5"/>
          <p:cNvSpPr txBox="1">
            <a:spLocks noChangeArrowheads="1"/>
          </p:cNvSpPr>
          <p:nvPr/>
        </p:nvSpPr>
        <p:spPr bwMode="auto">
          <a:xfrm>
            <a:off x="2499732" y="277812"/>
            <a:ext cx="4144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tx1"/>
                </a:solidFill>
                <a:latin typeface="Georgia" panose="02040502050405020303" pitchFamily="18" charset="0"/>
              </a:rPr>
              <a:t>MARKET SHARE </a:t>
            </a:r>
            <a:r>
              <a:rPr lang="en-US" sz="1400" i="0" dirty="0">
                <a:solidFill>
                  <a:srgbClr val="FF6600"/>
                </a:solidFill>
                <a:latin typeface="Georgia" panose="02040502050405020303" pitchFamily="18" charset="0"/>
              </a:rPr>
              <a:t>BY ZONE AND BY PLAN</a:t>
            </a:r>
          </a:p>
        </p:txBody>
      </p:sp>
      <p:sp>
        <p:nvSpPr>
          <p:cNvPr id="33813" name="Text Box 6"/>
          <p:cNvSpPr txBox="1">
            <a:spLocks noChangeArrowheads="1"/>
          </p:cNvSpPr>
          <p:nvPr/>
        </p:nvSpPr>
        <p:spPr bwMode="auto">
          <a:xfrm>
            <a:off x="3090084" y="2234773"/>
            <a:ext cx="14013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Lehigh/Capital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14" name="Text Box 7"/>
          <p:cNvSpPr txBox="1">
            <a:spLocks noChangeArrowheads="1"/>
          </p:cNvSpPr>
          <p:nvPr/>
        </p:nvSpPr>
        <p:spPr bwMode="auto">
          <a:xfrm>
            <a:off x="5865436" y="1041398"/>
            <a:ext cx="10310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Southwest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74320" y="1033069"/>
            <a:ext cx="9877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Southeast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7F558-0DC6-4A90-8AE8-976DCA1F3C56}" type="slidenum">
              <a:rPr lang="en-US" sz="900" smtClean="0"/>
              <a:pPr>
                <a:defRPr/>
              </a:pPr>
              <a:t>9</a:t>
            </a:fld>
            <a:endParaRPr lang="en-US" sz="900" dirty="0"/>
          </a:p>
        </p:txBody>
      </p:sp>
      <p:sp>
        <p:nvSpPr>
          <p:cNvPr id="21" name="Text Box 202"/>
          <p:cNvSpPr txBox="1">
            <a:spLocks noChangeArrowheads="1"/>
          </p:cNvSpPr>
          <p:nvPr/>
        </p:nvSpPr>
        <p:spPr bwMode="auto">
          <a:xfrm>
            <a:off x="184150" y="219456"/>
            <a:ext cx="188595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Mandatory</a:t>
            </a:r>
          </a:p>
        </p:txBody>
      </p:sp>
      <p:sp>
        <p:nvSpPr>
          <p:cNvPr id="23" name="Text Box 203"/>
          <p:cNvSpPr txBox="1">
            <a:spLocks noChangeArrowheads="1"/>
          </p:cNvSpPr>
          <p:nvPr/>
        </p:nvSpPr>
        <p:spPr bwMode="auto">
          <a:xfrm>
            <a:off x="6856413" y="222806"/>
            <a:ext cx="215106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August 2023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74320" y="3923902"/>
            <a:ext cx="10342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Northwest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865436" y="3947938"/>
            <a:ext cx="990977" cy="2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Northeast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98"/>
          <p:cNvSpPr>
            <a:spLocks noChangeArrowheads="1"/>
          </p:cNvSpPr>
          <p:nvPr/>
        </p:nvSpPr>
        <p:spPr bwMode="auto">
          <a:xfrm>
            <a:off x="2500733" y="6393091"/>
            <a:ext cx="43556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Source: PA Department of Human Services Enterprise Data Warehouse – Updated 9/08/23</a:t>
            </a:r>
          </a:p>
        </p:txBody>
      </p:sp>
      <p:sp>
        <p:nvSpPr>
          <p:cNvPr id="33" name="Rectangle 98">
            <a:extLst>
              <a:ext uri="{FF2B5EF4-FFF2-40B4-BE49-F238E27FC236}">
                <a16:creationId xmlns:a16="http://schemas.microsoft.com/office/drawing/2014/main" id="{A1D38230-873A-45B1-A79C-CD218EAAE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41865"/>
            <a:ext cx="1648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latin typeface="Tahoma" pitchFamily="34" charset="0"/>
              </a:rPr>
              <a:t>* Formerly Gateway Health Plan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900039"/>
              </p:ext>
            </p:extLst>
          </p:nvPr>
        </p:nvGraphicFramePr>
        <p:xfrm>
          <a:off x="-353779" y="886414"/>
          <a:ext cx="4144536" cy="381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546285"/>
              </p:ext>
            </p:extLst>
          </p:nvPr>
        </p:nvGraphicFramePr>
        <p:xfrm>
          <a:off x="5249585" y="407472"/>
          <a:ext cx="4292444" cy="363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049452"/>
              </p:ext>
            </p:extLst>
          </p:nvPr>
        </p:nvGraphicFramePr>
        <p:xfrm>
          <a:off x="2466099" y="2282157"/>
          <a:ext cx="4207846" cy="360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050830"/>
              </p:ext>
            </p:extLst>
          </p:nvPr>
        </p:nvGraphicFramePr>
        <p:xfrm>
          <a:off x="-328679" y="3333639"/>
          <a:ext cx="3953774" cy="340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864929"/>
              </p:ext>
            </p:extLst>
          </p:nvPr>
        </p:nvGraphicFramePr>
        <p:xfrm>
          <a:off x="5278347" y="3519387"/>
          <a:ext cx="4145451" cy="304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56F62CA20F846870A2686BB7E6E50" ma:contentTypeVersion="1" ma:contentTypeDescription="Create a new document." ma:contentTypeScope="" ma:versionID="972100d3985c9c1cd1c96da8a3df52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E504EB-CEE7-44D0-8E45-CD56DF082007}"/>
</file>

<file path=customXml/itemProps2.xml><?xml version="1.0" encoding="utf-8"?>
<ds:datastoreItem xmlns:ds="http://schemas.openxmlformats.org/officeDocument/2006/customXml" ds:itemID="{75A7FE44-821F-4FBE-934D-0340A7164DFA}"/>
</file>

<file path=customXml/itemProps3.xml><?xml version="1.0" encoding="utf-8"?>
<ds:datastoreItem xmlns:ds="http://schemas.openxmlformats.org/officeDocument/2006/customXml" ds:itemID="{99E796D2-3A8A-416E-8B38-AE0148651E25}"/>
</file>

<file path=docProps/app.xml><?xml version="1.0" encoding="utf-8"?>
<Properties xmlns="http://schemas.openxmlformats.org/officeDocument/2006/extended-properties" xmlns:vt="http://schemas.openxmlformats.org/officeDocument/2006/docPropsVTypes">
  <TotalTime>183581</TotalTime>
  <Words>10072</Words>
  <Application>Microsoft Office PowerPoint</Application>
  <PresentationFormat>On-screen Show (4:3)</PresentationFormat>
  <Paragraphs>7043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Georgia</vt:lpstr>
      <vt:lpstr>Monotype Sorts</vt:lpstr>
      <vt:lpstr>Tahoma</vt:lpstr>
      <vt:lpstr>Times New Roman</vt:lpstr>
      <vt:lpstr>Verdana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DPW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sknox</dc:creator>
  <cp:lastModifiedBy>Engle, Marte</cp:lastModifiedBy>
  <cp:revision>4336</cp:revision>
  <cp:lastPrinted>2020-01-16T15:57:02Z</cp:lastPrinted>
  <dcterms:created xsi:type="dcterms:W3CDTF">2004-11-18T15:51:03Z</dcterms:created>
  <dcterms:modified xsi:type="dcterms:W3CDTF">2023-10-02T11:57:17Z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0x010100A9956F62CA20F846870A2686BB7E6E50</vt:lpwstr>
  </property>
  <property fmtid="{D5CDD505-2E9C-101B-9397-08002B2CF9AE}" pid="3" name="Order">
    <vt:r8>233600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