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76" r:id="rId10"/>
    <p:sldId id="264" r:id="rId11"/>
    <p:sldId id="265" r:id="rId12"/>
    <p:sldId id="266" r:id="rId13"/>
    <p:sldId id="267" r:id="rId14"/>
    <p:sldId id="268" r:id="rId15"/>
    <p:sldId id="269" r:id="rId16"/>
    <p:sldId id="270" r:id="rId17"/>
    <p:sldId id="271" r:id="rId18"/>
    <p:sldId id="273" r:id="rId19"/>
    <p:sldId id="274" r:id="rId20"/>
    <p:sldId id="275" r:id="rId21"/>
  </p:sldIdLst>
  <p:sldSz cx="9144000" cy="6858000" type="screen4x3"/>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56" autoAdjust="0"/>
    <p:restoredTop sz="94660"/>
  </p:normalViewPr>
  <p:slideViewPr>
    <p:cSldViewPr>
      <p:cViewPr varScale="1">
        <p:scale>
          <a:sx n="90" d="100"/>
          <a:sy n="90" d="100"/>
        </p:scale>
        <p:origin x="612"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11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5273541" y="0"/>
            <a:ext cx="4033943" cy="351155"/>
          </a:xfrm>
          <a:prstGeom prst="rect">
            <a:avLst/>
          </a:prstGeom>
        </p:spPr>
        <p:txBody>
          <a:bodyPr vert="horz" lIns="93324" tIns="46662" rIns="93324" bIns="46662" rtlCol="0"/>
          <a:lstStyle>
            <a:lvl1pPr algn="r">
              <a:defRPr sz="1200"/>
            </a:lvl1pPr>
          </a:lstStyle>
          <a:p>
            <a:fld id="{477CBECC-1819-4CDA-9B2C-3664E6517546}" type="datetimeFigureOut">
              <a:rPr lang="en-US" smtClean="0"/>
              <a:t>8/21/2019</a:t>
            </a:fld>
            <a:endParaRPr lang="en-US"/>
          </a:p>
        </p:txBody>
      </p:sp>
      <p:sp>
        <p:nvSpPr>
          <p:cNvPr id="4" name="Slide Image Placeholder 3"/>
          <p:cNvSpPr>
            <a:spLocks noGrp="1" noRot="1" noChangeAspect="1"/>
          </p:cNvSpPr>
          <p:nvPr>
            <p:ph type="sldImg" idx="2"/>
          </p:nvPr>
        </p:nvSpPr>
        <p:spPr>
          <a:xfrm>
            <a:off x="2900363" y="527050"/>
            <a:ext cx="3509962" cy="263366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930910" y="3335973"/>
            <a:ext cx="7447280" cy="31603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70320"/>
            <a:ext cx="4033943" cy="3511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5273541" y="6670320"/>
            <a:ext cx="4033943" cy="351155"/>
          </a:xfrm>
          <a:prstGeom prst="rect">
            <a:avLst/>
          </a:prstGeom>
        </p:spPr>
        <p:txBody>
          <a:bodyPr vert="horz" lIns="93324" tIns="46662" rIns="93324" bIns="46662" rtlCol="0" anchor="b"/>
          <a:lstStyle>
            <a:lvl1pPr algn="r">
              <a:defRPr sz="1200"/>
            </a:lvl1pPr>
          </a:lstStyle>
          <a:p>
            <a:fld id="{3BBDAC55-2AE4-4FC7-819A-41B117F9152F}" type="slidenum">
              <a:rPr lang="en-US" smtClean="0"/>
              <a:t>‹#›</a:t>
            </a:fld>
            <a:endParaRPr lang="en-US"/>
          </a:p>
        </p:txBody>
      </p:sp>
    </p:spTree>
    <p:extLst>
      <p:ext uri="{BB962C8B-B14F-4D97-AF65-F5344CB8AC3E}">
        <p14:creationId xmlns:p14="http://schemas.microsoft.com/office/powerpoint/2010/main" val="538555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389954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682743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382143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646718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46157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701880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211408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008998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307944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412902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68975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252945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824429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338425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380866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569986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214694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586885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056000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defRPr sz="1100" b="0" i="0">
                <a:solidFill>
                  <a:schemeClr val="bg1"/>
                </a:solidFill>
                <a:latin typeface="Arial"/>
                <a:cs typeface="Arial"/>
              </a:defRPr>
            </a:lvl1pPr>
          </a:lstStyle>
          <a:p>
            <a:pPr marL="12700">
              <a:lnSpc>
                <a:spcPct val="100000"/>
              </a:lnSpc>
            </a:pPr>
            <a:r>
              <a:rPr lang="en-US"/>
              <a:t>7/6/2017</a:t>
            </a:r>
            <a:endParaRPr dirty="0"/>
          </a:p>
        </p:txBody>
      </p:sp>
      <p:sp>
        <p:nvSpPr>
          <p:cNvPr id="6" name="Holder 6"/>
          <p:cNvSpPr>
            <a:spLocks noGrp="1"/>
          </p:cNvSpPr>
          <p:nvPr>
            <p:ph type="sldNum" sz="quarter" idx="7"/>
          </p:nvPr>
        </p:nvSpPr>
        <p:spPr/>
        <p:txBody>
          <a:bodyPr lIns="0" tIns="0" rIns="0" bIns="0"/>
          <a:lstStyle>
            <a:lvl1pPr>
              <a:defRPr sz="1100" b="0" i="0">
                <a:solidFill>
                  <a:schemeClr val="tx1"/>
                </a:solidFill>
                <a:latin typeface="Arial"/>
                <a:cs typeface="Arial"/>
              </a:defRPr>
            </a:lvl1pPr>
          </a:lstStyle>
          <a:p>
            <a:pPr marL="25400">
              <a:lnSpc>
                <a:spcPct val="10000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defRPr sz="1100" b="0" i="0">
                <a:solidFill>
                  <a:schemeClr val="bg1"/>
                </a:solidFill>
                <a:latin typeface="Arial"/>
                <a:cs typeface="Arial"/>
              </a:defRPr>
            </a:lvl1pPr>
          </a:lstStyle>
          <a:p>
            <a:pPr marL="12700">
              <a:lnSpc>
                <a:spcPct val="100000"/>
              </a:lnSpc>
            </a:pPr>
            <a:r>
              <a:rPr lang="en-US"/>
              <a:t>7/6/2017</a:t>
            </a:r>
            <a:endParaRPr dirty="0"/>
          </a:p>
        </p:txBody>
      </p:sp>
      <p:sp>
        <p:nvSpPr>
          <p:cNvPr id="6" name="Holder 6"/>
          <p:cNvSpPr>
            <a:spLocks noGrp="1"/>
          </p:cNvSpPr>
          <p:nvPr>
            <p:ph type="sldNum" sz="quarter" idx="7"/>
          </p:nvPr>
        </p:nvSpPr>
        <p:spPr/>
        <p:txBody>
          <a:bodyPr lIns="0" tIns="0" rIns="0" bIns="0"/>
          <a:lstStyle>
            <a:lvl1pPr>
              <a:defRPr sz="1100" b="0" i="0">
                <a:solidFill>
                  <a:schemeClr val="tx1"/>
                </a:solidFill>
                <a:latin typeface="Arial"/>
                <a:cs typeface="Arial"/>
              </a:defRPr>
            </a:lvl1pPr>
          </a:lstStyle>
          <a:p>
            <a:pPr marL="25400">
              <a:lnSpc>
                <a:spcPct val="10000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defRPr sz="1100" b="0" i="0">
                <a:solidFill>
                  <a:schemeClr val="bg1"/>
                </a:solidFill>
                <a:latin typeface="Arial"/>
                <a:cs typeface="Arial"/>
              </a:defRPr>
            </a:lvl1pPr>
          </a:lstStyle>
          <a:p>
            <a:pPr marL="12700">
              <a:lnSpc>
                <a:spcPct val="100000"/>
              </a:lnSpc>
            </a:pPr>
            <a:r>
              <a:rPr lang="en-US"/>
              <a:t>7/6/2017</a:t>
            </a:r>
            <a:endParaRPr dirty="0"/>
          </a:p>
        </p:txBody>
      </p:sp>
      <p:sp>
        <p:nvSpPr>
          <p:cNvPr id="7" name="Holder 7"/>
          <p:cNvSpPr>
            <a:spLocks noGrp="1"/>
          </p:cNvSpPr>
          <p:nvPr>
            <p:ph type="sldNum" sz="quarter" idx="7"/>
          </p:nvPr>
        </p:nvSpPr>
        <p:spPr/>
        <p:txBody>
          <a:bodyPr lIns="0" tIns="0" rIns="0" bIns="0"/>
          <a:lstStyle>
            <a:lvl1pPr>
              <a:defRPr sz="1100" b="0" i="0">
                <a:solidFill>
                  <a:schemeClr val="tx1"/>
                </a:solidFill>
                <a:latin typeface="Arial"/>
                <a:cs typeface="Arial"/>
              </a:defRPr>
            </a:lvl1pPr>
          </a:lstStyle>
          <a:p>
            <a:pPr marL="25400">
              <a:lnSpc>
                <a:spcPct val="10000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defRPr sz="1100" b="0" i="0">
                <a:solidFill>
                  <a:schemeClr val="bg1"/>
                </a:solidFill>
                <a:latin typeface="Arial"/>
                <a:cs typeface="Arial"/>
              </a:defRPr>
            </a:lvl1pPr>
          </a:lstStyle>
          <a:p>
            <a:pPr marL="12700">
              <a:lnSpc>
                <a:spcPct val="100000"/>
              </a:lnSpc>
            </a:pPr>
            <a:r>
              <a:rPr lang="en-US"/>
              <a:t>7/6/2017</a:t>
            </a:r>
            <a:endParaRPr dirty="0"/>
          </a:p>
        </p:txBody>
      </p:sp>
      <p:sp>
        <p:nvSpPr>
          <p:cNvPr id="5" name="Holder 5"/>
          <p:cNvSpPr>
            <a:spLocks noGrp="1"/>
          </p:cNvSpPr>
          <p:nvPr>
            <p:ph type="sldNum" sz="quarter" idx="7"/>
          </p:nvPr>
        </p:nvSpPr>
        <p:spPr/>
        <p:txBody>
          <a:bodyPr lIns="0" tIns="0" rIns="0" bIns="0"/>
          <a:lstStyle>
            <a:lvl1pPr>
              <a:defRPr sz="1100" b="0" i="0">
                <a:solidFill>
                  <a:schemeClr val="tx1"/>
                </a:solidFill>
                <a:latin typeface="Arial"/>
                <a:cs typeface="Arial"/>
              </a:defRPr>
            </a:lvl1pPr>
          </a:lstStyle>
          <a:p>
            <a:pPr marL="25400">
              <a:lnSpc>
                <a:spcPct val="10000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defRPr sz="1100" b="0" i="0">
                <a:solidFill>
                  <a:schemeClr val="bg1"/>
                </a:solidFill>
                <a:latin typeface="Arial"/>
                <a:cs typeface="Arial"/>
              </a:defRPr>
            </a:lvl1pPr>
          </a:lstStyle>
          <a:p>
            <a:pPr marL="12700">
              <a:lnSpc>
                <a:spcPct val="100000"/>
              </a:lnSpc>
            </a:pPr>
            <a:r>
              <a:rPr lang="en-US"/>
              <a:t>7/6/2017</a:t>
            </a:r>
            <a:endParaRPr dirty="0"/>
          </a:p>
        </p:txBody>
      </p:sp>
      <p:sp>
        <p:nvSpPr>
          <p:cNvPr id="4" name="Holder 4"/>
          <p:cNvSpPr>
            <a:spLocks noGrp="1"/>
          </p:cNvSpPr>
          <p:nvPr>
            <p:ph type="sldNum" sz="quarter" idx="7"/>
          </p:nvPr>
        </p:nvSpPr>
        <p:spPr/>
        <p:txBody>
          <a:bodyPr lIns="0" tIns="0" rIns="0" bIns="0"/>
          <a:lstStyle>
            <a:lvl1pPr>
              <a:defRPr sz="1100" b="0" i="0">
                <a:solidFill>
                  <a:schemeClr val="tx1"/>
                </a:solidFill>
                <a:latin typeface="Arial"/>
                <a:cs typeface="Arial"/>
              </a:defRPr>
            </a:lvl1pPr>
          </a:lstStyle>
          <a:p>
            <a:pPr marL="25400">
              <a:lnSpc>
                <a:spcPct val="10000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6076950"/>
            <a:ext cx="8229600" cy="400050"/>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7696200" y="6076950"/>
            <a:ext cx="990600" cy="400050"/>
          </a:xfrm>
          <a:custGeom>
            <a:avLst/>
            <a:gdLst/>
            <a:ahLst/>
            <a:cxnLst/>
            <a:rect l="l" t="t" r="r" b="b"/>
            <a:pathLst>
              <a:path w="990600" h="400050">
                <a:moveTo>
                  <a:pt x="0" y="400050"/>
                </a:moveTo>
                <a:lnTo>
                  <a:pt x="990600" y="400050"/>
                </a:lnTo>
                <a:lnTo>
                  <a:pt x="990600" y="0"/>
                </a:lnTo>
                <a:lnTo>
                  <a:pt x="0" y="0"/>
                </a:lnTo>
                <a:lnTo>
                  <a:pt x="0" y="400050"/>
                </a:lnTo>
                <a:close/>
              </a:path>
            </a:pathLst>
          </a:custGeom>
          <a:solidFill>
            <a:srgbClr val="73ACDD"/>
          </a:solidFill>
        </p:spPr>
        <p:txBody>
          <a:bodyPr wrap="square" lIns="0" tIns="0" rIns="0" bIns="0" rtlCol="0"/>
          <a:lstStyle/>
          <a:p>
            <a:endParaRPr/>
          </a:p>
        </p:txBody>
      </p:sp>
      <p:sp>
        <p:nvSpPr>
          <p:cNvPr id="18" name="bk object 18"/>
          <p:cNvSpPr/>
          <p:nvPr/>
        </p:nvSpPr>
        <p:spPr>
          <a:xfrm>
            <a:off x="7696200" y="6076950"/>
            <a:ext cx="990600" cy="400050"/>
          </a:xfrm>
          <a:custGeom>
            <a:avLst/>
            <a:gdLst/>
            <a:ahLst/>
            <a:cxnLst/>
            <a:rect l="l" t="t" r="r" b="b"/>
            <a:pathLst>
              <a:path w="990600" h="400050">
                <a:moveTo>
                  <a:pt x="0" y="400050"/>
                </a:moveTo>
                <a:lnTo>
                  <a:pt x="990600" y="400050"/>
                </a:lnTo>
                <a:lnTo>
                  <a:pt x="990600" y="0"/>
                </a:lnTo>
                <a:lnTo>
                  <a:pt x="0" y="0"/>
                </a:lnTo>
                <a:lnTo>
                  <a:pt x="0" y="400050"/>
                </a:lnTo>
                <a:close/>
              </a:path>
            </a:pathLst>
          </a:custGeom>
          <a:ln w="9525">
            <a:solidFill>
              <a:srgbClr val="B6DCDF"/>
            </a:solidFill>
          </a:ln>
        </p:spPr>
        <p:txBody>
          <a:bodyPr wrap="square" lIns="0" tIns="0" rIns="0" bIns="0" rtlCol="0"/>
          <a:lstStyle/>
          <a:p>
            <a:endParaRPr/>
          </a:p>
        </p:txBody>
      </p:sp>
      <p:sp>
        <p:nvSpPr>
          <p:cNvPr id="19" name="bk object 19"/>
          <p:cNvSpPr/>
          <p:nvPr/>
        </p:nvSpPr>
        <p:spPr>
          <a:xfrm>
            <a:off x="5992495" y="350799"/>
            <a:ext cx="2899410" cy="593699"/>
          </a:xfrm>
          <a:prstGeom prst="rect">
            <a:avLst/>
          </a:prstGeom>
          <a:blipFill>
            <a:blip r:embed="rId8" cstate="print"/>
            <a:stretch>
              <a:fillRect/>
            </a:stretch>
          </a:blipFill>
        </p:spPr>
        <p:txBody>
          <a:bodyPr wrap="square" lIns="0" tIns="0" rIns="0" bIns="0" rtlCol="0"/>
          <a:lstStyle/>
          <a:p>
            <a:endParaRPr/>
          </a:p>
        </p:txBody>
      </p:sp>
      <p:sp>
        <p:nvSpPr>
          <p:cNvPr id="20" name="bk object 20"/>
          <p:cNvSpPr/>
          <p:nvPr/>
        </p:nvSpPr>
        <p:spPr>
          <a:xfrm>
            <a:off x="457200" y="304800"/>
            <a:ext cx="5410200" cy="685800"/>
          </a:xfrm>
          <a:prstGeom prst="rect">
            <a:avLst/>
          </a:prstGeom>
          <a:blipFill>
            <a:blip r:embed="rId9" cstate="print"/>
            <a:stretch>
              <a:fillRect/>
            </a:stretch>
          </a:blipFill>
        </p:spPr>
        <p:txBody>
          <a:bodyPr wrap="square" lIns="0" tIns="0" rIns="0" bIns="0" rtlCol="0"/>
          <a:lstStyle/>
          <a:p>
            <a:endParaRPr/>
          </a:p>
        </p:txBody>
      </p:sp>
      <p:sp>
        <p:nvSpPr>
          <p:cNvPr id="2" name="Holder 2"/>
          <p:cNvSpPr>
            <a:spLocks noGrp="1"/>
          </p:cNvSpPr>
          <p:nvPr>
            <p:ph type="title"/>
          </p:nvPr>
        </p:nvSpPr>
        <p:spPr>
          <a:xfrm>
            <a:off x="535940" y="364027"/>
            <a:ext cx="8072119" cy="381000"/>
          </a:xfrm>
          <a:prstGeom prst="rect">
            <a:avLst/>
          </a:prstGeom>
        </p:spPr>
        <p:txBody>
          <a:bodyPr wrap="square" lIns="0" tIns="0" rIns="0" bIns="0">
            <a:spAutoFit/>
          </a:bodyPr>
          <a:lstStyle>
            <a:lvl1pPr>
              <a:defRPr sz="2800" b="0" i="0">
                <a:solidFill>
                  <a:schemeClr val="bg1"/>
                </a:solidFill>
                <a:latin typeface="Arial"/>
                <a:cs typeface="Arial"/>
              </a:defRPr>
            </a:lvl1pPr>
          </a:lstStyle>
          <a:p>
            <a:endParaRPr/>
          </a:p>
        </p:txBody>
      </p:sp>
      <p:sp>
        <p:nvSpPr>
          <p:cNvPr id="3" name="Holder 3"/>
          <p:cNvSpPr>
            <a:spLocks noGrp="1"/>
          </p:cNvSpPr>
          <p:nvPr>
            <p:ph type="body" idx="1"/>
          </p:nvPr>
        </p:nvSpPr>
        <p:spPr>
          <a:xfrm>
            <a:off x="409574" y="2144164"/>
            <a:ext cx="8324850" cy="3182620"/>
          </a:xfrm>
          <a:prstGeom prst="rect">
            <a:avLst/>
          </a:prstGeom>
        </p:spPr>
        <p:txBody>
          <a:bodyPr wrap="square" lIns="0" tIns="0" rIns="0" bIns="0">
            <a:spAutoFit/>
          </a:bodyPr>
          <a:lstStyle>
            <a:lvl1pPr>
              <a:defRPr sz="20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5940" y="6194934"/>
            <a:ext cx="571500" cy="165735"/>
          </a:xfrm>
          <a:prstGeom prst="rect">
            <a:avLst/>
          </a:prstGeom>
        </p:spPr>
        <p:txBody>
          <a:bodyPr wrap="square" lIns="0" tIns="0" rIns="0" bIns="0">
            <a:spAutoFit/>
          </a:bodyPr>
          <a:lstStyle>
            <a:lvl1pPr>
              <a:defRPr sz="1100" b="0" i="0">
                <a:solidFill>
                  <a:schemeClr val="bg1"/>
                </a:solidFill>
                <a:latin typeface="Arial"/>
                <a:cs typeface="Arial"/>
              </a:defRPr>
            </a:lvl1pPr>
          </a:lstStyle>
          <a:p>
            <a:pPr marL="12700">
              <a:lnSpc>
                <a:spcPct val="100000"/>
              </a:lnSpc>
            </a:pPr>
            <a:r>
              <a:rPr lang="en-US"/>
              <a:t>7/6/2017</a:t>
            </a:r>
            <a:endParaRPr dirty="0"/>
          </a:p>
        </p:txBody>
      </p:sp>
      <p:sp>
        <p:nvSpPr>
          <p:cNvPr id="6" name="Holder 6"/>
          <p:cNvSpPr>
            <a:spLocks noGrp="1"/>
          </p:cNvSpPr>
          <p:nvPr>
            <p:ph type="sldNum" sz="quarter" idx="7"/>
          </p:nvPr>
        </p:nvSpPr>
        <p:spPr>
          <a:xfrm>
            <a:off x="8089138" y="6195544"/>
            <a:ext cx="180975" cy="165735"/>
          </a:xfrm>
          <a:prstGeom prst="rect">
            <a:avLst/>
          </a:prstGeom>
        </p:spPr>
        <p:txBody>
          <a:bodyPr wrap="square" lIns="0" tIns="0" rIns="0" bIns="0">
            <a:spAutoFit/>
          </a:bodyPr>
          <a:lstStyle>
            <a:lvl1pPr>
              <a:defRPr sz="1100" b="0" i="0">
                <a:solidFill>
                  <a:schemeClr val="tx1"/>
                </a:solidFill>
                <a:latin typeface="Arial"/>
                <a:cs typeface="Arial"/>
              </a:defRPr>
            </a:lvl1pPr>
          </a:lstStyle>
          <a:p>
            <a:pPr marL="25400">
              <a:lnSpc>
                <a:spcPct val="10000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http://www.dhs.state.pa.us/provider/informationforliheapvendor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mailto:RA-LIHEAPVendors@p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hyperlink" Target="http://liheap.dpw.state.pa.u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liheap.dpw.state.pa.u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74545" y="3941696"/>
            <a:ext cx="4993005" cy="1732782"/>
          </a:xfrm>
          <a:prstGeom prst="rect">
            <a:avLst/>
          </a:prstGeom>
        </p:spPr>
        <p:txBody>
          <a:bodyPr vert="horz" wrap="square" lIns="0" tIns="0" rIns="0" bIns="0" rtlCol="0">
            <a:spAutoFit/>
          </a:bodyPr>
          <a:lstStyle/>
          <a:p>
            <a:pPr marL="1905" algn="ctr">
              <a:lnSpc>
                <a:spcPct val="100000"/>
              </a:lnSpc>
            </a:pPr>
            <a:r>
              <a:rPr sz="4000" spc="-25" dirty="0">
                <a:latin typeface="Arial"/>
                <a:cs typeface="Arial"/>
              </a:rPr>
              <a:t>CRISIS</a:t>
            </a:r>
            <a:r>
              <a:rPr sz="4000" spc="-5" dirty="0">
                <a:latin typeface="Arial"/>
                <a:cs typeface="Arial"/>
              </a:rPr>
              <a:t> </a:t>
            </a:r>
            <a:r>
              <a:rPr sz="4000" spc="-25" dirty="0">
                <a:latin typeface="Arial"/>
                <a:cs typeface="Arial"/>
              </a:rPr>
              <a:t>101</a:t>
            </a:r>
            <a:endParaRPr sz="4000" dirty="0">
              <a:latin typeface="Arial"/>
              <a:cs typeface="Arial"/>
            </a:endParaRPr>
          </a:p>
          <a:p>
            <a:pPr marL="12700" marR="5080" algn="ctr">
              <a:lnSpc>
                <a:spcPct val="110100"/>
              </a:lnSpc>
              <a:spcBef>
                <a:spcPts val="45"/>
              </a:spcBef>
            </a:pPr>
            <a:r>
              <a:rPr sz="2200" spc="-15" dirty="0">
                <a:latin typeface="Arial"/>
                <a:cs typeface="Arial"/>
              </a:rPr>
              <a:t>A</a:t>
            </a:r>
            <a:r>
              <a:rPr sz="2200" spc="-5" dirty="0">
                <a:latin typeface="Arial"/>
                <a:cs typeface="Arial"/>
              </a:rPr>
              <a:t> </a:t>
            </a:r>
            <a:r>
              <a:rPr sz="2200" spc="-15" dirty="0">
                <a:latin typeface="Arial"/>
                <a:cs typeface="Arial"/>
              </a:rPr>
              <a:t>LIHEAP</a:t>
            </a:r>
            <a:r>
              <a:rPr sz="2200" spc="-5" dirty="0">
                <a:latin typeface="Arial"/>
                <a:cs typeface="Arial"/>
              </a:rPr>
              <a:t> </a:t>
            </a:r>
            <a:r>
              <a:rPr sz="2200" spc="-15" dirty="0">
                <a:latin typeface="Arial"/>
                <a:cs typeface="Arial"/>
              </a:rPr>
              <a:t>Ve</a:t>
            </a:r>
            <a:r>
              <a:rPr sz="2200" spc="-10" dirty="0">
                <a:latin typeface="Arial"/>
                <a:cs typeface="Arial"/>
              </a:rPr>
              <a:t>ndor’s</a:t>
            </a:r>
            <a:r>
              <a:rPr sz="2200" spc="5" dirty="0">
                <a:latin typeface="Arial"/>
                <a:cs typeface="Arial"/>
              </a:rPr>
              <a:t> </a:t>
            </a:r>
            <a:r>
              <a:rPr sz="2200" spc="-15" dirty="0">
                <a:latin typeface="Arial"/>
                <a:cs typeface="Arial"/>
              </a:rPr>
              <a:t>Guide</a:t>
            </a:r>
            <a:r>
              <a:rPr sz="2200" spc="10" dirty="0">
                <a:latin typeface="Arial"/>
                <a:cs typeface="Arial"/>
              </a:rPr>
              <a:t> </a:t>
            </a:r>
            <a:r>
              <a:rPr sz="2200" spc="-10" dirty="0">
                <a:latin typeface="Arial"/>
                <a:cs typeface="Arial"/>
              </a:rPr>
              <a:t>to</a:t>
            </a:r>
            <a:r>
              <a:rPr sz="2200" spc="-5" dirty="0">
                <a:latin typeface="Arial"/>
                <a:cs typeface="Arial"/>
              </a:rPr>
              <a:t> </a:t>
            </a:r>
            <a:r>
              <a:rPr sz="2200" spc="-15" dirty="0">
                <a:latin typeface="Arial"/>
                <a:cs typeface="Arial"/>
              </a:rPr>
              <a:t>S</a:t>
            </a:r>
            <a:r>
              <a:rPr sz="2200" spc="-10" dirty="0">
                <a:latin typeface="Arial"/>
                <a:cs typeface="Arial"/>
              </a:rPr>
              <a:t>ubmitt</a:t>
            </a:r>
            <a:r>
              <a:rPr sz="2200" dirty="0">
                <a:latin typeface="Arial"/>
                <a:cs typeface="Arial"/>
              </a:rPr>
              <a:t>i</a:t>
            </a:r>
            <a:r>
              <a:rPr sz="2200" spc="-15" dirty="0">
                <a:latin typeface="Arial"/>
                <a:cs typeface="Arial"/>
              </a:rPr>
              <a:t>ng</a:t>
            </a:r>
            <a:r>
              <a:rPr sz="2200" spc="-10" dirty="0">
                <a:latin typeface="Arial"/>
                <a:cs typeface="Arial"/>
              </a:rPr>
              <a:t> Cris</a:t>
            </a:r>
            <a:r>
              <a:rPr sz="2200" dirty="0">
                <a:latin typeface="Arial"/>
                <a:cs typeface="Arial"/>
              </a:rPr>
              <a:t>i</a:t>
            </a:r>
            <a:r>
              <a:rPr sz="2200" spc="-15" dirty="0">
                <a:latin typeface="Arial"/>
                <a:cs typeface="Arial"/>
              </a:rPr>
              <a:t>s</a:t>
            </a:r>
            <a:r>
              <a:rPr sz="2200" spc="-5" dirty="0">
                <a:latin typeface="Arial"/>
                <a:cs typeface="Arial"/>
              </a:rPr>
              <a:t> </a:t>
            </a:r>
            <a:r>
              <a:rPr sz="2200" spc="-15" dirty="0">
                <a:latin typeface="Arial"/>
                <a:cs typeface="Arial"/>
              </a:rPr>
              <a:t>Claims</a:t>
            </a:r>
            <a:r>
              <a:rPr sz="2200" spc="15" dirty="0">
                <a:latin typeface="Arial"/>
                <a:cs typeface="Arial"/>
              </a:rPr>
              <a:t> </a:t>
            </a:r>
            <a:r>
              <a:rPr sz="2200" spc="-15" dirty="0">
                <a:latin typeface="Arial"/>
                <a:cs typeface="Arial"/>
              </a:rPr>
              <a:t>through</a:t>
            </a:r>
            <a:r>
              <a:rPr sz="2200" spc="15" dirty="0">
                <a:latin typeface="Arial"/>
                <a:cs typeface="Arial"/>
              </a:rPr>
              <a:t> </a:t>
            </a:r>
            <a:r>
              <a:rPr sz="2200" spc="-20" dirty="0">
                <a:latin typeface="Arial"/>
                <a:cs typeface="Arial"/>
              </a:rPr>
              <a:t>PR</a:t>
            </a:r>
            <a:r>
              <a:rPr sz="2200" spc="-35" dirty="0">
                <a:latin typeface="Arial"/>
                <a:cs typeface="Arial"/>
              </a:rPr>
              <a:t>O</a:t>
            </a:r>
            <a:r>
              <a:rPr sz="2200" spc="-30" dirty="0">
                <a:latin typeface="Arial"/>
                <a:cs typeface="Arial"/>
              </a:rPr>
              <a:t>M</a:t>
            </a:r>
            <a:r>
              <a:rPr sz="2200" spc="-10" dirty="0">
                <a:latin typeface="Arial"/>
                <a:cs typeface="Arial"/>
              </a:rPr>
              <a:t>I</a:t>
            </a:r>
            <a:r>
              <a:rPr sz="2200" spc="-20" dirty="0">
                <a:latin typeface="Arial"/>
                <a:cs typeface="Arial"/>
              </a:rPr>
              <a:t>S</a:t>
            </a:r>
            <a:r>
              <a:rPr sz="2200" i="1" spc="-15" dirty="0">
                <a:latin typeface="Arial"/>
                <a:cs typeface="Arial"/>
              </a:rPr>
              <a:t>e™ </a:t>
            </a:r>
            <a:r>
              <a:rPr sz="2200" spc="-15" dirty="0">
                <a:latin typeface="Arial"/>
                <a:cs typeface="Arial"/>
              </a:rPr>
              <a:t>LIHEAP</a:t>
            </a:r>
            <a:r>
              <a:rPr sz="2200" dirty="0">
                <a:latin typeface="Arial"/>
                <a:cs typeface="Arial"/>
              </a:rPr>
              <a:t> </a:t>
            </a:r>
            <a:r>
              <a:rPr sz="2200" spc="-15" dirty="0">
                <a:latin typeface="Arial"/>
                <a:cs typeface="Arial"/>
              </a:rPr>
              <a:t>201</a:t>
            </a:r>
            <a:r>
              <a:rPr lang="en-US" sz="2200" spc="-15" dirty="0">
                <a:latin typeface="Arial"/>
                <a:cs typeface="Arial"/>
              </a:rPr>
              <a:t>9/20 Season</a:t>
            </a:r>
            <a:endParaRPr sz="2200" dirty="0">
              <a:latin typeface="Arial"/>
              <a:cs typeface="Arial"/>
            </a:endParaRPr>
          </a:p>
        </p:txBody>
      </p:sp>
      <p:sp>
        <p:nvSpPr>
          <p:cNvPr id="3" name="object 3"/>
          <p:cNvSpPr/>
          <p:nvPr/>
        </p:nvSpPr>
        <p:spPr>
          <a:xfrm>
            <a:off x="2286000" y="1295400"/>
            <a:ext cx="4495800" cy="2200275"/>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8128761" y="6195544"/>
            <a:ext cx="103505" cy="165735"/>
          </a:xfrm>
          <a:prstGeom prst="rect">
            <a:avLst/>
          </a:prstGeom>
        </p:spPr>
        <p:txBody>
          <a:bodyPr vert="horz" wrap="square" lIns="0" tIns="0" rIns="0" bIns="0" rtlCol="0">
            <a:spAutoFit/>
          </a:bodyPr>
          <a:lstStyle/>
          <a:p>
            <a:pPr marL="12700">
              <a:lnSpc>
                <a:spcPct val="100000"/>
              </a:lnSpc>
            </a:pPr>
            <a:r>
              <a:rPr sz="1100" dirty="0">
                <a:latin typeface="Arial"/>
                <a:cs typeface="Arial"/>
              </a:rPr>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799" y="1196522"/>
            <a:ext cx="4419600" cy="3603551"/>
          </a:xfrm>
          <a:prstGeom prst="rect">
            <a:avLst/>
          </a:prstGeom>
        </p:spPr>
        <p:txBody>
          <a:bodyPr vert="horz" wrap="square" lIns="0" tIns="0" rIns="0" bIns="0" rtlCol="0">
            <a:spAutoFit/>
          </a:bodyPr>
          <a:lstStyle/>
          <a:p>
            <a:pPr marL="12700" marR="688340" algn="just">
              <a:lnSpc>
                <a:spcPct val="100000"/>
              </a:lnSpc>
              <a:tabLst>
                <a:tab pos="470534" algn="l"/>
              </a:tabLst>
            </a:pPr>
            <a:r>
              <a:rPr lang="en-US" sz="1600" b="1" dirty="0">
                <a:latin typeface="Arial"/>
                <a:cs typeface="Arial"/>
              </a:rPr>
              <a:t>The Express Claim Processing box is still available if you want to process just one claim.</a:t>
            </a:r>
          </a:p>
          <a:p>
            <a:pPr marL="12700" marR="688340" algn="just">
              <a:lnSpc>
                <a:spcPct val="100000"/>
              </a:lnSpc>
              <a:tabLst>
                <a:tab pos="470534" algn="l"/>
              </a:tabLst>
            </a:pPr>
            <a:endParaRPr lang="en-US" sz="1600" b="1" dirty="0">
              <a:latin typeface="Arial"/>
              <a:cs typeface="Arial"/>
            </a:endParaRPr>
          </a:p>
          <a:p>
            <a:pPr marL="12700" marR="688340" algn="just">
              <a:lnSpc>
                <a:spcPct val="100000"/>
              </a:lnSpc>
              <a:tabLst>
                <a:tab pos="470534" algn="l"/>
              </a:tabLst>
            </a:pPr>
            <a:r>
              <a:rPr lang="en-US" sz="1600" b="1" dirty="0">
                <a:latin typeface="Arial"/>
                <a:cs typeface="Arial"/>
              </a:rPr>
              <a:t>Use one of these search criteria:</a:t>
            </a:r>
            <a:endParaRPr sz="1500" dirty="0">
              <a:latin typeface="Arial"/>
              <a:cs typeface="Arial"/>
            </a:endParaRPr>
          </a:p>
          <a:p>
            <a:pPr marL="756285" lvl="1" indent="-286385">
              <a:lnSpc>
                <a:spcPct val="100000"/>
              </a:lnSpc>
              <a:spcBef>
                <a:spcPts val="1545"/>
              </a:spcBef>
              <a:buFont typeface="Arial"/>
              <a:buChar char="–"/>
              <a:tabLst>
                <a:tab pos="756920" algn="l"/>
              </a:tabLst>
            </a:pPr>
            <a:r>
              <a:rPr sz="1500" spc="-10" dirty="0">
                <a:latin typeface="Arial"/>
                <a:cs typeface="Arial"/>
              </a:rPr>
              <a:t>Crisis Authori</a:t>
            </a:r>
            <a:r>
              <a:rPr sz="1500" spc="-5" dirty="0">
                <a:latin typeface="Arial"/>
                <a:cs typeface="Arial"/>
              </a:rPr>
              <a:t>z</a:t>
            </a:r>
            <a:r>
              <a:rPr sz="1500" spc="-10" dirty="0">
                <a:latin typeface="Arial"/>
                <a:cs typeface="Arial"/>
              </a:rPr>
              <a:t>ation Number</a:t>
            </a:r>
            <a:r>
              <a:rPr sz="1500" spc="15" dirty="0">
                <a:latin typeface="Arial"/>
                <a:cs typeface="Arial"/>
              </a:rPr>
              <a:t> </a:t>
            </a:r>
            <a:r>
              <a:rPr sz="1500" spc="-10" dirty="0">
                <a:latin typeface="Arial"/>
                <a:cs typeface="Arial"/>
              </a:rPr>
              <a:t>and</a:t>
            </a:r>
            <a:endParaRPr sz="1500" dirty="0">
              <a:latin typeface="Arial"/>
              <a:cs typeface="Arial"/>
            </a:endParaRPr>
          </a:p>
          <a:p>
            <a:pPr marL="756285">
              <a:lnSpc>
                <a:spcPct val="100000"/>
              </a:lnSpc>
            </a:pPr>
            <a:r>
              <a:rPr sz="1500" spc="-10" dirty="0">
                <a:latin typeface="Arial"/>
                <a:cs typeface="Arial"/>
              </a:rPr>
              <a:t>“A</a:t>
            </a:r>
            <a:r>
              <a:rPr sz="1500" spc="-5" dirty="0">
                <a:latin typeface="Arial"/>
                <a:cs typeface="Arial"/>
              </a:rPr>
              <a:t>c</a:t>
            </a:r>
            <a:r>
              <a:rPr sz="1500" spc="-10" dirty="0">
                <a:latin typeface="Arial"/>
                <a:cs typeface="Arial"/>
              </a:rPr>
              <a:t>tive”</a:t>
            </a:r>
            <a:r>
              <a:rPr sz="1500" spc="5" dirty="0">
                <a:latin typeface="Arial"/>
                <a:cs typeface="Arial"/>
              </a:rPr>
              <a:t> </a:t>
            </a:r>
            <a:r>
              <a:rPr sz="1500" spc="-10" dirty="0">
                <a:latin typeface="Arial"/>
                <a:cs typeface="Arial"/>
              </a:rPr>
              <a:t>statu</a:t>
            </a:r>
            <a:r>
              <a:rPr sz="1500" spc="-5" dirty="0">
                <a:latin typeface="Arial"/>
                <a:cs typeface="Arial"/>
              </a:rPr>
              <a:t>s.</a:t>
            </a:r>
            <a:endParaRPr sz="1500" dirty="0">
              <a:latin typeface="Arial"/>
              <a:cs typeface="Arial"/>
            </a:endParaRPr>
          </a:p>
          <a:p>
            <a:pPr marL="756285" marR="308610" lvl="1" indent="-286385">
              <a:lnSpc>
                <a:spcPct val="100000"/>
              </a:lnSpc>
              <a:spcBef>
                <a:spcPts val="380"/>
              </a:spcBef>
              <a:buFont typeface="Arial"/>
              <a:buChar char="–"/>
              <a:tabLst>
                <a:tab pos="756920" algn="l"/>
              </a:tabLst>
            </a:pPr>
            <a:r>
              <a:rPr sz="1500" spc="-10" dirty="0">
                <a:latin typeface="Arial"/>
                <a:cs typeface="Arial"/>
              </a:rPr>
              <a:t>First</a:t>
            </a:r>
            <a:r>
              <a:rPr sz="1500" spc="10" dirty="0">
                <a:latin typeface="Arial"/>
                <a:cs typeface="Arial"/>
              </a:rPr>
              <a:t> </a:t>
            </a:r>
            <a:r>
              <a:rPr sz="1500" spc="-10" dirty="0">
                <a:latin typeface="Arial"/>
                <a:cs typeface="Arial"/>
              </a:rPr>
              <a:t>name,</a:t>
            </a:r>
            <a:r>
              <a:rPr sz="1500" spc="10" dirty="0">
                <a:latin typeface="Arial"/>
                <a:cs typeface="Arial"/>
              </a:rPr>
              <a:t> </a:t>
            </a:r>
            <a:r>
              <a:rPr sz="1500" spc="-10" dirty="0">
                <a:latin typeface="Arial"/>
                <a:cs typeface="Arial"/>
              </a:rPr>
              <a:t>last</a:t>
            </a:r>
            <a:r>
              <a:rPr sz="1500" spc="-5" dirty="0">
                <a:latin typeface="Arial"/>
                <a:cs typeface="Arial"/>
              </a:rPr>
              <a:t> </a:t>
            </a:r>
            <a:r>
              <a:rPr sz="1500" spc="-10" dirty="0">
                <a:latin typeface="Arial"/>
                <a:cs typeface="Arial"/>
              </a:rPr>
              <a:t>name,</a:t>
            </a:r>
            <a:r>
              <a:rPr sz="1500" spc="10" dirty="0">
                <a:latin typeface="Arial"/>
                <a:cs typeface="Arial"/>
              </a:rPr>
              <a:t> </a:t>
            </a:r>
            <a:r>
              <a:rPr sz="1500" spc="-10" dirty="0">
                <a:latin typeface="Arial"/>
                <a:cs typeface="Arial"/>
              </a:rPr>
              <a:t>3</a:t>
            </a:r>
            <a:r>
              <a:rPr sz="1500" dirty="0">
                <a:latin typeface="Arial"/>
                <a:cs typeface="Arial"/>
              </a:rPr>
              <a:t>0</a:t>
            </a:r>
            <a:r>
              <a:rPr sz="1500" spc="-15" dirty="0">
                <a:latin typeface="Arial"/>
                <a:cs typeface="Arial"/>
              </a:rPr>
              <a:t>-</a:t>
            </a:r>
            <a:r>
              <a:rPr sz="1500" spc="-10" dirty="0">
                <a:latin typeface="Arial"/>
                <a:cs typeface="Arial"/>
              </a:rPr>
              <a:t>day</a:t>
            </a:r>
            <a:r>
              <a:rPr sz="1500" spc="15" dirty="0">
                <a:latin typeface="Arial"/>
                <a:cs typeface="Arial"/>
              </a:rPr>
              <a:t> </a:t>
            </a:r>
            <a:r>
              <a:rPr sz="1500" spc="-10" dirty="0">
                <a:latin typeface="Arial"/>
                <a:cs typeface="Arial"/>
              </a:rPr>
              <a:t>date</a:t>
            </a:r>
            <a:r>
              <a:rPr sz="1500" spc="-5" dirty="0">
                <a:latin typeface="Arial"/>
                <a:cs typeface="Arial"/>
              </a:rPr>
              <a:t> </a:t>
            </a:r>
            <a:r>
              <a:rPr sz="1500" spc="-10" dirty="0">
                <a:latin typeface="Arial"/>
                <a:cs typeface="Arial"/>
              </a:rPr>
              <a:t>range</a:t>
            </a:r>
            <a:r>
              <a:rPr sz="1500" spc="5" dirty="0">
                <a:latin typeface="Arial"/>
                <a:cs typeface="Arial"/>
              </a:rPr>
              <a:t> </a:t>
            </a:r>
            <a:r>
              <a:rPr sz="1500" spc="-10" dirty="0">
                <a:latin typeface="Arial"/>
                <a:cs typeface="Arial"/>
              </a:rPr>
              <a:t>and</a:t>
            </a:r>
            <a:r>
              <a:rPr sz="1500" spc="-5" dirty="0">
                <a:latin typeface="Arial"/>
                <a:cs typeface="Arial"/>
              </a:rPr>
              <a:t> </a:t>
            </a:r>
            <a:r>
              <a:rPr sz="1500" spc="-10" dirty="0">
                <a:latin typeface="Arial"/>
                <a:cs typeface="Arial"/>
              </a:rPr>
              <a:t>“A</a:t>
            </a:r>
            <a:r>
              <a:rPr sz="1500" spc="-5" dirty="0">
                <a:latin typeface="Arial"/>
                <a:cs typeface="Arial"/>
              </a:rPr>
              <a:t>c</a:t>
            </a:r>
            <a:r>
              <a:rPr sz="1500" spc="-10" dirty="0">
                <a:latin typeface="Arial"/>
                <a:cs typeface="Arial"/>
              </a:rPr>
              <a:t>tive”</a:t>
            </a:r>
            <a:r>
              <a:rPr sz="1500" spc="5" dirty="0">
                <a:latin typeface="Arial"/>
                <a:cs typeface="Arial"/>
              </a:rPr>
              <a:t> </a:t>
            </a:r>
            <a:r>
              <a:rPr sz="1500" spc="-10" dirty="0">
                <a:latin typeface="Arial"/>
                <a:cs typeface="Arial"/>
              </a:rPr>
              <a:t>statu</a:t>
            </a:r>
            <a:r>
              <a:rPr sz="1500" spc="-5" dirty="0">
                <a:latin typeface="Arial"/>
                <a:cs typeface="Arial"/>
              </a:rPr>
              <a:t>s.</a:t>
            </a:r>
            <a:endParaRPr sz="1500" dirty="0">
              <a:latin typeface="Arial"/>
              <a:cs typeface="Arial"/>
            </a:endParaRPr>
          </a:p>
          <a:p>
            <a:pPr marL="756285" lvl="1" indent="-286385">
              <a:lnSpc>
                <a:spcPct val="100000"/>
              </a:lnSpc>
              <a:spcBef>
                <a:spcPts val="384"/>
              </a:spcBef>
              <a:buFont typeface="Arial"/>
              <a:buChar char="–"/>
              <a:tabLst>
                <a:tab pos="756920" algn="l"/>
              </a:tabLst>
            </a:pPr>
            <a:r>
              <a:rPr sz="1500" spc="-10" dirty="0">
                <a:latin typeface="Arial"/>
                <a:cs typeface="Arial"/>
              </a:rPr>
              <a:t>30</a:t>
            </a:r>
            <a:r>
              <a:rPr sz="1500" spc="-15" dirty="0">
                <a:latin typeface="Arial"/>
                <a:cs typeface="Arial"/>
              </a:rPr>
              <a:t>-</a:t>
            </a:r>
            <a:r>
              <a:rPr sz="1500" spc="-10" dirty="0">
                <a:latin typeface="Arial"/>
                <a:cs typeface="Arial"/>
              </a:rPr>
              <a:t>day</a:t>
            </a:r>
            <a:r>
              <a:rPr sz="1500" spc="15" dirty="0">
                <a:latin typeface="Arial"/>
                <a:cs typeface="Arial"/>
              </a:rPr>
              <a:t> </a:t>
            </a:r>
            <a:r>
              <a:rPr sz="1500" spc="-10" dirty="0">
                <a:latin typeface="Arial"/>
                <a:cs typeface="Arial"/>
              </a:rPr>
              <a:t>date</a:t>
            </a:r>
            <a:r>
              <a:rPr sz="1500" spc="10" dirty="0">
                <a:latin typeface="Arial"/>
                <a:cs typeface="Arial"/>
              </a:rPr>
              <a:t> </a:t>
            </a:r>
            <a:r>
              <a:rPr sz="1500" spc="-10" dirty="0">
                <a:latin typeface="Arial"/>
                <a:cs typeface="Arial"/>
              </a:rPr>
              <a:t>range</a:t>
            </a:r>
            <a:r>
              <a:rPr sz="1500" spc="5" dirty="0">
                <a:latin typeface="Arial"/>
                <a:cs typeface="Arial"/>
              </a:rPr>
              <a:t> </a:t>
            </a:r>
            <a:r>
              <a:rPr sz="1500" spc="-10" dirty="0">
                <a:latin typeface="Arial"/>
                <a:cs typeface="Arial"/>
              </a:rPr>
              <a:t>and</a:t>
            </a:r>
            <a:r>
              <a:rPr sz="1500" spc="-5" dirty="0">
                <a:latin typeface="Arial"/>
                <a:cs typeface="Arial"/>
              </a:rPr>
              <a:t> </a:t>
            </a:r>
            <a:r>
              <a:rPr sz="1500" spc="-10" dirty="0">
                <a:latin typeface="Arial"/>
                <a:cs typeface="Arial"/>
              </a:rPr>
              <a:t>“A</a:t>
            </a:r>
            <a:r>
              <a:rPr sz="1500" spc="-5" dirty="0">
                <a:latin typeface="Arial"/>
                <a:cs typeface="Arial"/>
              </a:rPr>
              <a:t>c</a:t>
            </a:r>
            <a:r>
              <a:rPr sz="1500" spc="-10" dirty="0">
                <a:latin typeface="Arial"/>
                <a:cs typeface="Arial"/>
              </a:rPr>
              <a:t>tive”</a:t>
            </a:r>
            <a:r>
              <a:rPr sz="1500" spc="5" dirty="0">
                <a:latin typeface="Arial"/>
                <a:cs typeface="Arial"/>
              </a:rPr>
              <a:t> </a:t>
            </a:r>
            <a:r>
              <a:rPr sz="1500" spc="-10" dirty="0">
                <a:latin typeface="Arial"/>
                <a:cs typeface="Arial"/>
              </a:rPr>
              <a:t>statu</a:t>
            </a:r>
            <a:r>
              <a:rPr sz="1500" spc="-5" dirty="0">
                <a:latin typeface="Arial"/>
                <a:cs typeface="Arial"/>
              </a:rPr>
              <a:t>s.</a:t>
            </a:r>
            <a:endParaRPr sz="1500" dirty="0">
              <a:latin typeface="Arial"/>
              <a:cs typeface="Arial"/>
            </a:endParaRPr>
          </a:p>
          <a:p>
            <a:pPr lvl="1">
              <a:lnSpc>
                <a:spcPct val="100000"/>
              </a:lnSpc>
              <a:spcBef>
                <a:spcPts val="29"/>
              </a:spcBef>
            </a:pPr>
            <a:endParaRPr sz="1500" dirty="0">
              <a:latin typeface="Times New Roman"/>
              <a:cs typeface="Times New Roman"/>
            </a:endParaRPr>
          </a:p>
          <a:p>
            <a:pPr marL="70484" marR="132715">
              <a:lnSpc>
                <a:spcPct val="100000"/>
              </a:lnSpc>
              <a:tabLst>
                <a:tab pos="414020" algn="l"/>
              </a:tabLst>
            </a:pPr>
            <a:r>
              <a:rPr sz="1500" spc="5" dirty="0">
                <a:latin typeface="Arial"/>
                <a:cs typeface="Arial"/>
              </a:rPr>
              <a:t>W</a:t>
            </a:r>
            <a:r>
              <a:rPr sz="1500" dirty="0">
                <a:latin typeface="Arial"/>
                <a:cs typeface="Arial"/>
              </a:rPr>
              <a:t>hen</a:t>
            </a:r>
            <a:r>
              <a:rPr sz="1500" spc="-10" dirty="0">
                <a:latin typeface="Arial"/>
                <a:cs typeface="Arial"/>
              </a:rPr>
              <a:t> </a:t>
            </a:r>
            <a:r>
              <a:rPr lang="en-US" sz="1500" spc="-10" dirty="0">
                <a:latin typeface="Arial"/>
                <a:cs typeface="Arial"/>
              </a:rPr>
              <a:t>a</a:t>
            </a:r>
            <a:r>
              <a:rPr sz="1500" dirty="0">
                <a:latin typeface="Arial"/>
                <a:cs typeface="Arial"/>
              </a:rPr>
              <a:t> resu</a:t>
            </a:r>
            <a:r>
              <a:rPr sz="1500" spc="-10" dirty="0">
                <a:latin typeface="Arial"/>
                <a:cs typeface="Arial"/>
              </a:rPr>
              <a:t>l</a:t>
            </a:r>
            <a:r>
              <a:rPr sz="1500" dirty="0">
                <a:latin typeface="Arial"/>
                <a:cs typeface="Arial"/>
              </a:rPr>
              <a:t>t</a:t>
            </a:r>
            <a:r>
              <a:rPr lang="en-US" sz="1500" dirty="0">
                <a:latin typeface="Arial"/>
                <a:cs typeface="Arial"/>
              </a:rPr>
              <a:t> is</a:t>
            </a:r>
            <a:r>
              <a:rPr sz="1500" spc="15" dirty="0">
                <a:latin typeface="Arial"/>
                <a:cs typeface="Arial"/>
              </a:rPr>
              <a:t> </a:t>
            </a:r>
            <a:r>
              <a:rPr sz="1500" dirty="0">
                <a:latin typeface="Arial"/>
                <a:cs typeface="Arial"/>
              </a:rPr>
              <a:t>d</a:t>
            </a:r>
            <a:r>
              <a:rPr sz="1500" spc="-10" dirty="0">
                <a:latin typeface="Arial"/>
                <a:cs typeface="Arial"/>
              </a:rPr>
              <a:t>i</a:t>
            </a:r>
            <a:r>
              <a:rPr sz="1500" dirty="0">
                <a:latin typeface="Arial"/>
                <a:cs typeface="Arial"/>
              </a:rPr>
              <a:t>sp</a:t>
            </a:r>
            <a:r>
              <a:rPr sz="1500" spc="-10" dirty="0">
                <a:latin typeface="Arial"/>
                <a:cs typeface="Arial"/>
              </a:rPr>
              <a:t>l</a:t>
            </a:r>
            <a:r>
              <a:rPr sz="1500" dirty="0">
                <a:latin typeface="Arial"/>
                <a:cs typeface="Arial"/>
              </a:rPr>
              <a:t>a</a:t>
            </a:r>
            <a:r>
              <a:rPr sz="1500" spc="-30" dirty="0">
                <a:latin typeface="Arial"/>
                <a:cs typeface="Arial"/>
              </a:rPr>
              <a:t>y</a:t>
            </a:r>
            <a:r>
              <a:rPr lang="en-US" sz="1500" spc="-30" dirty="0">
                <a:latin typeface="Arial"/>
                <a:cs typeface="Arial"/>
              </a:rPr>
              <a:t>ed</a:t>
            </a:r>
            <a:r>
              <a:rPr sz="1500" dirty="0">
                <a:latin typeface="Arial"/>
                <a:cs typeface="Arial"/>
              </a:rPr>
              <a:t>,</a:t>
            </a:r>
            <a:r>
              <a:rPr lang="en-US" sz="1500" spc="40" dirty="0">
                <a:latin typeface="Arial"/>
                <a:cs typeface="Arial"/>
              </a:rPr>
              <a:t> </a:t>
            </a:r>
            <a:r>
              <a:rPr sz="1500" dirty="0">
                <a:latin typeface="Arial"/>
                <a:cs typeface="Arial"/>
              </a:rPr>
              <a:t>cl</a:t>
            </a:r>
            <a:r>
              <a:rPr sz="1500" spc="-10" dirty="0">
                <a:latin typeface="Arial"/>
                <a:cs typeface="Arial"/>
              </a:rPr>
              <a:t>i</a:t>
            </a:r>
            <a:r>
              <a:rPr sz="1500" dirty="0">
                <a:latin typeface="Arial"/>
                <a:cs typeface="Arial"/>
              </a:rPr>
              <a:t>ck </a:t>
            </a:r>
            <a:r>
              <a:rPr sz="1500" spc="5" dirty="0">
                <a:latin typeface="Arial"/>
                <a:cs typeface="Arial"/>
              </a:rPr>
              <a:t>t</a:t>
            </a:r>
            <a:r>
              <a:rPr sz="1500" dirty="0">
                <a:latin typeface="Arial"/>
                <a:cs typeface="Arial"/>
              </a:rPr>
              <a:t>he l</a:t>
            </a:r>
            <a:r>
              <a:rPr sz="1500" spc="-10" dirty="0">
                <a:latin typeface="Arial"/>
                <a:cs typeface="Arial"/>
              </a:rPr>
              <a:t>i</a:t>
            </a:r>
            <a:r>
              <a:rPr sz="1500" dirty="0">
                <a:latin typeface="Arial"/>
                <a:cs typeface="Arial"/>
              </a:rPr>
              <a:t>nk</a:t>
            </a:r>
            <a:r>
              <a:rPr sz="1500" spc="10" dirty="0">
                <a:latin typeface="Arial"/>
                <a:cs typeface="Arial"/>
              </a:rPr>
              <a:t> </a:t>
            </a:r>
            <a:r>
              <a:rPr sz="1500" dirty="0">
                <a:latin typeface="Arial"/>
                <a:cs typeface="Arial"/>
              </a:rPr>
              <a:t>on the Cris</a:t>
            </a:r>
            <a:r>
              <a:rPr sz="1500" spc="-10" dirty="0">
                <a:latin typeface="Arial"/>
                <a:cs typeface="Arial"/>
              </a:rPr>
              <a:t>i</a:t>
            </a:r>
            <a:r>
              <a:rPr sz="1500" dirty="0">
                <a:latin typeface="Arial"/>
                <a:cs typeface="Arial"/>
              </a:rPr>
              <a:t>s</a:t>
            </a:r>
            <a:r>
              <a:rPr sz="1500" spc="10" dirty="0">
                <a:latin typeface="Arial"/>
                <a:cs typeface="Arial"/>
              </a:rPr>
              <a:t> </a:t>
            </a:r>
            <a:r>
              <a:rPr sz="1500" dirty="0">
                <a:latin typeface="Arial"/>
                <a:cs typeface="Arial"/>
              </a:rPr>
              <a:t>Authoriz</a:t>
            </a:r>
            <a:r>
              <a:rPr sz="1500" spc="-10" dirty="0">
                <a:latin typeface="Arial"/>
                <a:cs typeface="Arial"/>
              </a:rPr>
              <a:t>a</a:t>
            </a:r>
            <a:r>
              <a:rPr sz="1500" dirty="0">
                <a:latin typeface="Arial"/>
                <a:cs typeface="Arial"/>
              </a:rPr>
              <a:t>tion</a:t>
            </a:r>
            <a:r>
              <a:rPr sz="1500" spc="5" dirty="0">
                <a:latin typeface="Arial"/>
                <a:cs typeface="Arial"/>
              </a:rPr>
              <a:t> </a:t>
            </a:r>
            <a:r>
              <a:rPr sz="1500" dirty="0">
                <a:latin typeface="Arial"/>
                <a:cs typeface="Arial"/>
              </a:rPr>
              <a:t># </a:t>
            </a:r>
            <a:r>
              <a:rPr lang="en-US" sz="1500" dirty="0">
                <a:latin typeface="Arial"/>
                <a:cs typeface="Arial"/>
              </a:rPr>
              <a:t>for the</a:t>
            </a:r>
            <a:r>
              <a:rPr sz="1500" dirty="0">
                <a:latin typeface="Arial"/>
                <a:cs typeface="Arial"/>
              </a:rPr>
              <a:t> customer </a:t>
            </a:r>
            <a:r>
              <a:rPr sz="1500" spc="-35" dirty="0">
                <a:latin typeface="Arial"/>
                <a:cs typeface="Arial"/>
              </a:rPr>
              <a:t>w</a:t>
            </a:r>
            <a:r>
              <a:rPr sz="1500" dirty="0">
                <a:latin typeface="Arial"/>
                <a:cs typeface="Arial"/>
              </a:rPr>
              <a:t>hose</a:t>
            </a:r>
            <a:r>
              <a:rPr sz="1500" spc="40" dirty="0">
                <a:latin typeface="Arial"/>
                <a:cs typeface="Arial"/>
              </a:rPr>
              <a:t> </a:t>
            </a:r>
            <a:r>
              <a:rPr sz="1500" dirty="0">
                <a:latin typeface="Arial"/>
                <a:cs typeface="Arial"/>
              </a:rPr>
              <a:t>cl</a:t>
            </a:r>
            <a:r>
              <a:rPr sz="1500" spc="-10" dirty="0">
                <a:latin typeface="Arial"/>
                <a:cs typeface="Arial"/>
              </a:rPr>
              <a:t>a</a:t>
            </a:r>
            <a:r>
              <a:rPr sz="1500" dirty="0">
                <a:latin typeface="Arial"/>
                <a:cs typeface="Arial"/>
              </a:rPr>
              <a:t>im </a:t>
            </a:r>
            <a:r>
              <a:rPr sz="1500" spc="-25" dirty="0">
                <a:latin typeface="Arial"/>
                <a:cs typeface="Arial"/>
              </a:rPr>
              <a:t>y</a:t>
            </a:r>
            <a:r>
              <a:rPr sz="1500" dirty="0">
                <a:latin typeface="Arial"/>
                <a:cs typeface="Arial"/>
              </a:rPr>
              <a:t>ou</a:t>
            </a:r>
            <a:r>
              <a:rPr sz="1500" spc="20" dirty="0">
                <a:latin typeface="Arial"/>
                <a:cs typeface="Arial"/>
              </a:rPr>
              <a:t> </a:t>
            </a:r>
            <a:r>
              <a:rPr sz="1500" spc="-40" dirty="0">
                <a:latin typeface="Arial"/>
                <a:cs typeface="Arial"/>
              </a:rPr>
              <a:t>w</a:t>
            </a:r>
            <a:r>
              <a:rPr sz="1500" dirty="0">
                <a:latin typeface="Arial"/>
                <a:cs typeface="Arial"/>
              </a:rPr>
              <a:t>ant</a:t>
            </a:r>
            <a:r>
              <a:rPr sz="1500" spc="45" dirty="0">
                <a:latin typeface="Arial"/>
                <a:cs typeface="Arial"/>
              </a:rPr>
              <a:t> </a:t>
            </a:r>
            <a:r>
              <a:rPr sz="1500" dirty="0">
                <a:latin typeface="Arial"/>
                <a:cs typeface="Arial"/>
              </a:rPr>
              <a:t>to</a:t>
            </a:r>
            <a:r>
              <a:rPr sz="1500" spc="-10" dirty="0">
                <a:latin typeface="Arial"/>
                <a:cs typeface="Arial"/>
              </a:rPr>
              <a:t> </a:t>
            </a:r>
            <a:r>
              <a:rPr sz="1500" dirty="0">
                <a:latin typeface="Arial"/>
                <a:cs typeface="Arial"/>
              </a:rPr>
              <a:t>proc</a:t>
            </a:r>
            <a:r>
              <a:rPr sz="1500" spc="-10" dirty="0">
                <a:latin typeface="Arial"/>
                <a:cs typeface="Arial"/>
              </a:rPr>
              <a:t>e</a:t>
            </a:r>
            <a:r>
              <a:rPr sz="1500" dirty="0">
                <a:latin typeface="Arial"/>
                <a:cs typeface="Arial"/>
              </a:rPr>
              <a:t>ss.</a:t>
            </a:r>
          </a:p>
        </p:txBody>
      </p:sp>
      <p:sp>
        <p:nvSpPr>
          <p:cNvPr id="3" name="object 3"/>
          <p:cNvSpPr txBox="1"/>
          <p:nvPr/>
        </p:nvSpPr>
        <p:spPr>
          <a:xfrm>
            <a:off x="533400" y="440227"/>
            <a:ext cx="5791200" cy="369332"/>
          </a:xfrm>
          <a:prstGeom prst="rect">
            <a:avLst/>
          </a:prstGeom>
        </p:spPr>
        <p:txBody>
          <a:bodyPr vert="horz" wrap="square" lIns="0" tIns="0" rIns="0" bIns="0" rtlCol="0">
            <a:spAutoFit/>
          </a:bodyPr>
          <a:lstStyle/>
          <a:p>
            <a:pPr marL="12700">
              <a:lnSpc>
                <a:spcPct val="100000"/>
              </a:lnSpc>
            </a:pPr>
            <a:r>
              <a:rPr lang="en-US" sz="2400" spc="-20" dirty="0">
                <a:solidFill>
                  <a:srgbClr val="FFFFFF"/>
                </a:solidFill>
                <a:latin typeface="Arial"/>
                <a:cs typeface="Arial"/>
              </a:rPr>
              <a:t>The Express </a:t>
            </a:r>
            <a:r>
              <a:rPr lang="en-US" sz="2400" dirty="0">
                <a:solidFill>
                  <a:srgbClr val="FFFFFF"/>
                </a:solidFill>
                <a:latin typeface="Arial"/>
                <a:cs typeface="Arial"/>
              </a:rPr>
              <a:t>Claim Processing Box</a:t>
            </a:r>
            <a:endParaRPr sz="2400" dirty="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2700">
              <a:lnSpc>
                <a:spcPct val="100000"/>
              </a:lnSpc>
            </a:pPr>
            <a:fld id="{81D60167-4931-47E6-BA6A-407CBD079E47}" type="slidenum">
              <a:rPr dirty="0"/>
              <a:t>10</a:t>
            </a:fld>
            <a:endParaRPr dirty="0"/>
          </a:p>
        </p:txBody>
      </p:sp>
      <p:pic>
        <p:nvPicPr>
          <p:cNvPr id="4" name="Picture 3">
            <a:extLst>
              <a:ext uri="{FF2B5EF4-FFF2-40B4-BE49-F238E27FC236}">
                <a16:creationId xmlns:a16="http://schemas.microsoft.com/office/drawing/2014/main" id="{847A7157-110A-41FD-B905-71D66210E92B}"/>
              </a:ext>
            </a:extLst>
          </p:cNvPr>
          <p:cNvPicPr>
            <a:picLocks noChangeAspect="1"/>
          </p:cNvPicPr>
          <p:nvPr/>
        </p:nvPicPr>
        <p:blipFill>
          <a:blip r:embed="rId3"/>
          <a:stretch>
            <a:fillRect/>
          </a:stretch>
        </p:blipFill>
        <p:spPr>
          <a:xfrm>
            <a:off x="4271704" y="1307068"/>
            <a:ext cx="4846896" cy="372023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62000" y="1676400"/>
            <a:ext cx="3200400" cy="3454792"/>
          </a:xfrm>
          <a:prstGeom prst="rect">
            <a:avLst/>
          </a:prstGeom>
        </p:spPr>
        <p:txBody>
          <a:bodyPr vert="horz" wrap="square" lIns="0" tIns="0" rIns="0" bIns="0" rtlCol="0">
            <a:spAutoFit/>
          </a:bodyPr>
          <a:lstStyle/>
          <a:p>
            <a:pPr marL="12700" indent="514984" algn="ctr">
              <a:lnSpc>
                <a:spcPct val="100000"/>
              </a:lnSpc>
            </a:pPr>
            <a:r>
              <a:rPr lang="en-US" sz="1600" b="1" dirty="0">
                <a:latin typeface="Arial"/>
                <a:cs typeface="Arial"/>
              </a:rPr>
              <a:t>Request an Attachment Control Number (ACN) or </a:t>
            </a:r>
            <a:r>
              <a:rPr sz="1600" b="1" dirty="0">
                <a:latin typeface="Arial"/>
                <a:cs typeface="Arial"/>
              </a:rPr>
              <a:t>s</a:t>
            </a:r>
            <a:r>
              <a:rPr sz="1600" b="1" spc="5" dirty="0">
                <a:latin typeface="Arial"/>
                <a:cs typeface="Arial"/>
              </a:rPr>
              <a:t>e</a:t>
            </a:r>
            <a:r>
              <a:rPr sz="1600" b="1" dirty="0">
                <a:latin typeface="Arial"/>
                <a:cs typeface="Arial"/>
              </a:rPr>
              <a:t>arch</a:t>
            </a:r>
            <a:r>
              <a:rPr sz="1600" b="1" spc="-30" dirty="0">
                <a:latin typeface="Arial"/>
                <a:cs typeface="Arial"/>
              </a:rPr>
              <a:t> </a:t>
            </a:r>
            <a:r>
              <a:rPr sz="1600" b="1" dirty="0">
                <a:latin typeface="Arial"/>
                <a:cs typeface="Arial"/>
              </a:rPr>
              <a:t>for</a:t>
            </a:r>
            <a:r>
              <a:rPr sz="1600" b="1" spc="-30" dirty="0">
                <a:latin typeface="Arial"/>
                <a:cs typeface="Arial"/>
              </a:rPr>
              <a:t> </a:t>
            </a:r>
            <a:r>
              <a:rPr sz="1600" b="1" dirty="0">
                <a:latin typeface="Arial"/>
                <a:cs typeface="Arial"/>
              </a:rPr>
              <a:t>an</a:t>
            </a:r>
            <a:r>
              <a:rPr sz="1600" b="1" spc="-5" dirty="0">
                <a:latin typeface="Arial"/>
                <a:cs typeface="Arial"/>
              </a:rPr>
              <a:t> </a:t>
            </a:r>
            <a:r>
              <a:rPr sz="1600" b="1" dirty="0">
                <a:latin typeface="Arial"/>
                <a:cs typeface="Arial"/>
              </a:rPr>
              <a:t>existing</a:t>
            </a:r>
            <a:r>
              <a:rPr sz="1600" b="1" spc="-15" dirty="0">
                <a:latin typeface="Arial"/>
                <a:cs typeface="Arial"/>
              </a:rPr>
              <a:t> </a:t>
            </a:r>
            <a:r>
              <a:rPr sz="1600" b="1" dirty="0">
                <a:latin typeface="Arial"/>
                <a:cs typeface="Arial"/>
              </a:rPr>
              <a:t>AC</a:t>
            </a:r>
            <a:r>
              <a:rPr sz="1600" b="1" spc="5" dirty="0">
                <a:latin typeface="Arial"/>
                <a:cs typeface="Arial"/>
              </a:rPr>
              <a:t>N</a:t>
            </a:r>
            <a:r>
              <a:rPr sz="1600" b="1" dirty="0">
                <a:latin typeface="Arial"/>
                <a:cs typeface="Arial"/>
              </a:rPr>
              <a:t>.</a:t>
            </a:r>
          </a:p>
          <a:p>
            <a:pPr>
              <a:lnSpc>
                <a:spcPct val="100000"/>
              </a:lnSpc>
            </a:pPr>
            <a:endParaRPr sz="1600" dirty="0">
              <a:latin typeface="Times New Roman"/>
              <a:cs typeface="Times New Roman"/>
            </a:endParaRPr>
          </a:p>
          <a:p>
            <a:pPr marL="12700" marR="5080" algn="just">
              <a:lnSpc>
                <a:spcPct val="100000"/>
              </a:lnSpc>
              <a:spcBef>
                <a:spcPts val="1305"/>
              </a:spcBef>
            </a:pPr>
            <a:r>
              <a:rPr sz="1600" b="1" dirty="0">
                <a:latin typeface="Arial"/>
                <a:cs typeface="Arial"/>
              </a:rPr>
              <a:t>IMP</a:t>
            </a:r>
            <a:r>
              <a:rPr sz="1600" b="1" spc="5" dirty="0">
                <a:latin typeface="Arial"/>
                <a:cs typeface="Arial"/>
              </a:rPr>
              <a:t>O</a:t>
            </a:r>
            <a:r>
              <a:rPr sz="1600" b="1" spc="-20" dirty="0">
                <a:latin typeface="Arial"/>
                <a:cs typeface="Arial"/>
              </a:rPr>
              <a:t>R</a:t>
            </a:r>
            <a:r>
              <a:rPr sz="1600" b="1" spc="10" dirty="0">
                <a:latin typeface="Arial"/>
                <a:cs typeface="Arial"/>
              </a:rPr>
              <a:t>T</a:t>
            </a:r>
            <a:r>
              <a:rPr sz="1600" b="1" dirty="0">
                <a:latin typeface="Arial"/>
                <a:cs typeface="Arial"/>
              </a:rPr>
              <a:t>A</a:t>
            </a:r>
            <a:r>
              <a:rPr sz="1600" b="1" spc="-20" dirty="0">
                <a:latin typeface="Arial"/>
                <a:cs typeface="Arial"/>
              </a:rPr>
              <a:t>N</a:t>
            </a:r>
            <a:r>
              <a:rPr sz="1600" b="1" spc="20" dirty="0">
                <a:latin typeface="Arial"/>
                <a:cs typeface="Arial"/>
              </a:rPr>
              <a:t>T</a:t>
            </a:r>
            <a:r>
              <a:rPr sz="1600" b="1" dirty="0">
                <a:latin typeface="Arial"/>
                <a:cs typeface="Arial"/>
              </a:rPr>
              <a:t>:</a:t>
            </a:r>
            <a:r>
              <a:rPr sz="1600" b="1" spc="160" dirty="0">
                <a:latin typeface="Arial"/>
                <a:cs typeface="Arial"/>
              </a:rPr>
              <a:t> </a:t>
            </a:r>
            <a:endParaRPr lang="en-US" sz="1600" b="1" spc="160" dirty="0">
              <a:latin typeface="Arial"/>
              <a:cs typeface="Arial"/>
            </a:endParaRPr>
          </a:p>
          <a:p>
            <a:pPr marL="298450" marR="5080" indent="-285750">
              <a:lnSpc>
                <a:spcPct val="100000"/>
              </a:lnSpc>
              <a:spcBef>
                <a:spcPts val="1305"/>
              </a:spcBef>
              <a:buFont typeface="Arial" panose="020B0604020202020204" pitchFamily="34" charset="0"/>
              <a:buChar char="•"/>
            </a:pPr>
            <a:r>
              <a:rPr sz="1600" spc="-5" dirty="0">
                <a:latin typeface="Arial"/>
                <a:cs typeface="Arial"/>
              </a:rPr>
              <a:t>A</a:t>
            </a:r>
            <a:r>
              <a:rPr sz="1600" dirty="0">
                <a:latin typeface="Arial"/>
                <a:cs typeface="Arial"/>
              </a:rPr>
              <a:t>n</a:t>
            </a:r>
            <a:r>
              <a:rPr sz="1600" spc="165" dirty="0">
                <a:latin typeface="Arial"/>
                <a:cs typeface="Arial"/>
              </a:rPr>
              <a:t> </a:t>
            </a:r>
            <a:r>
              <a:rPr sz="1600" dirty="0">
                <a:latin typeface="Arial"/>
                <a:cs typeface="Arial"/>
              </a:rPr>
              <a:t>ACN</a:t>
            </a:r>
            <a:r>
              <a:rPr sz="1600" spc="165" dirty="0">
                <a:latin typeface="Arial"/>
                <a:cs typeface="Arial"/>
              </a:rPr>
              <a:t> </a:t>
            </a:r>
            <a:r>
              <a:rPr sz="1600" dirty="0">
                <a:latin typeface="Arial"/>
                <a:cs typeface="Arial"/>
              </a:rPr>
              <a:t>m</a:t>
            </a:r>
            <a:r>
              <a:rPr sz="1600" spc="5" dirty="0">
                <a:latin typeface="Arial"/>
                <a:cs typeface="Arial"/>
              </a:rPr>
              <a:t>a</a:t>
            </a:r>
            <a:r>
              <a:rPr sz="1600" dirty="0">
                <a:latin typeface="Arial"/>
                <a:cs typeface="Arial"/>
              </a:rPr>
              <a:t>y</a:t>
            </a:r>
            <a:r>
              <a:rPr sz="1600" spc="170" dirty="0">
                <a:latin typeface="Arial"/>
                <a:cs typeface="Arial"/>
              </a:rPr>
              <a:t> </a:t>
            </a:r>
            <a:r>
              <a:rPr sz="1600" dirty="0">
                <a:latin typeface="Arial"/>
                <a:cs typeface="Arial"/>
              </a:rPr>
              <a:t>o</a:t>
            </a:r>
            <a:r>
              <a:rPr sz="1600" spc="-10" dirty="0">
                <a:latin typeface="Arial"/>
                <a:cs typeface="Arial"/>
              </a:rPr>
              <a:t>n</a:t>
            </a:r>
            <a:r>
              <a:rPr sz="1600" spc="5" dirty="0">
                <a:latin typeface="Arial"/>
                <a:cs typeface="Arial"/>
              </a:rPr>
              <a:t>l</a:t>
            </a:r>
            <a:r>
              <a:rPr sz="1600" dirty="0">
                <a:latin typeface="Arial"/>
                <a:cs typeface="Arial"/>
              </a:rPr>
              <a:t>y</a:t>
            </a:r>
            <a:r>
              <a:rPr sz="1600" spc="160" dirty="0">
                <a:latin typeface="Arial"/>
                <a:cs typeface="Arial"/>
              </a:rPr>
              <a:t> </a:t>
            </a:r>
            <a:r>
              <a:rPr sz="1600" spc="-5" dirty="0">
                <a:latin typeface="Arial"/>
                <a:cs typeface="Arial"/>
              </a:rPr>
              <a:t>be </a:t>
            </a:r>
            <a:r>
              <a:rPr sz="1600" dirty="0">
                <a:latin typeface="Arial"/>
                <a:cs typeface="Arial"/>
              </a:rPr>
              <a:t>re</a:t>
            </a:r>
            <a:r>
              <a:rPr sz="1600" spc="-10" dirty="0">
                <a:latin typeface="Arial"/>
                <a:cs typeface="Arial"/>
              </a:rPr>
              <a:t>q</a:t>
            </a:r>
            <a:r>
              <a:rPr sz="1600" dirty="0">
                <a:latin typeface="Arial"/>
                <a:cs typeface="Arial"/>
              </a:rPr>
              <a:t>u</a:t>
            </a:r>
            <a:r>
              <a:rPr sz="1600" spc="-10" dirty="0">
                <a:latin typeface="Arial"/>
                <a:cs typeface="Arial"/>
              </a:rPr>
              <a:t>e</a:t>
            </a:r>
            <a:r>
              <a:rPr sz="1600" dirty="0">
                <a:latin typeface="Arial"/>
                <a:cs typeface="Arial"/>
              </a:rPr>
              <a:t>st</a:t>
            </a:r>
            <a:r>
              <a:rPr sz="1600" spc="5" dirty="0">
                <a:latin typeface="Arial"/>
                <a:cs typeface="Arial"/>
              </a:rPr>
              <a:t>e</a:t>
            </a:r>
            <a:r>
              <a:rPr sz="1600" dirty="0">
                <a:latin typeface="Arial"/>
                <a:cs typeface="Arial"/>
              </a:rPr>
              <a:t>d </a:t>
            </a:r>
            <a:r>
              <a:rPr sz="1600" spc="50" dirty="0">
                <a:latin typeface="Arial"/>
                <a:cs typeface="Arial"/>
              </a:rPr>
              <a:t> </a:t>
            </a:r>
            <a:r>
              <a:rPr sz="1600" spc="-5" dirty="0">
                <a:latin typeface="Arial"/>
                <a:cs typeface="Arial"/>
              </a:rPr>
              <a:t>on</a:t>
            </a:r>
            <a:r>
              <a:rPr sz="1600" dirty="0">
                <a:latin typeface="Arial"/>
                <a:cs typeface="Arial"/>
              </a:rPr>
              <a:t>e </a:t>
            </a:r>
            <a:r>
              <a:rPr sz="1600" spc="60" dirty="0">
                <a:latin typeface="Arial"/>
                <a:cs typeface="Arial"/>
              </a:rPr>
              <a:t> </a:t>
            </a:r>
            <a:r>
              <a:rPr sz="1600" dirty="0">
                <a:latin typeface="Arial"/>
                <a:cs typeface="Arial"/>
              </a:rPr>
              <a:t>(</a:t>
            </a:r>
            <a:r>
              <a:rPr sz="1600" spc="-5" dirty="0">
                <a:latin typeface="Arial"/>
                <a:cs typeface="Arial"/>
              </a:rPr>
              <a:t>1</a:t>
            </a:r>
            <a:r>
              <a:rPr sz="1600" dirty="0">
                <a:latin typeface="Arial"/>
                <a:cs typeface="Arial"/>
              </a:rPr>
              <a:t>) </a:t>
            </a:r>
            <a:r>
              <a:rPr sz="1600" spc="55" dirty="0">
                <a:latin typeface="Arial"/>
                <a:cs typeface="Arial"/>
              </a:rPr>
              <a:t> </a:t>
            </a:r>
            <a:r>
              <a:rPr sz="1600" dirty="0">
                <a:latin typeface="Arial"/>
                <a:cs typeface="Arial"/>
              </a:rPr>
              <a:t>time </a:t>
            </a:r>
            <a:r>
              <a:rPr sz="1600" spc="50" dirty="0">
                <a:latin typeface="Arial"/>
                <a:cs typeface="Arial"/>
              </a:rPr>
              <a:t> </a:t>
            </a:r>
            <a:r>
              <a:rPr lang="en-US" sz="1600" spc="50" dirty="0">
                <a:latin typeface="Arial"/>
                <a:cs typeface="Arial"/>
              </a:rPr>
              <a:t>p</a:t>
            </a:r>
            <a:r>
              <a:rPr sz="1600" spc="-5" dirty="0">
                <a:latin typeface="Arial"/>
                <a:cs typeface="Arial"/>
              </a:rPr>
              <a:t>e</a:t>
            </a:r>
            <a:r>
              <a:rPr sz="1600" dirty="0">
                <a:latin typeface="Arial"/>
                <a:cs typeface="Arial"/>
              </a:rPr>
              <a:t>r </a:t>
            </a:r>
            <a:r>
              <a:rPr sz="1600" spc="-10" dirty="0">
                <a:latin typeface="Arial"/>
                <a:cs typeface="Arial"/>
              </a:rPr>
              <a:t>au</a:t>
            </a:r>
            <a:r>
              <a:rPr sz="1600" dirty="0">
                <a:latin typeface="Arial"/>
                <a:cs typeface="Arial"/>
              </a:rPr>
              <a:t>th</a:t>
            </a:r>
            <a:r>
              <a:rPr sz="1600" spc="-10" dirty="0">
                <a:latin typeface="Arial"/>
                <a:cs typeface="Arial"/>
              </a:rPr>
              <a:t>o</a:t>
            </a:r>
            <a:r>
              <a:rPr sz="1600" dirty="0">
                <a:latin typeface="Arial"/>
                <a:cs typeface="Arial"/>
              </a:rPr>
              <a:t>ri</a:t>
            </a:r>
            <a:r>
              <a:rPr sz="1600" spc="5" dirty="0">
                <a:latin typeface="Arial"/>
                <a:cs typeface="Arial"/>
              </a:rPr>
              <a:t>z</a:t>
            </a:r>
            <a:r>
              <a:rPr sz="1600" spc="-10" dirty="0">
                <a:latin typeface="Arial"/>
                <a:cs typeface="Arial"/>
              </a:rPr>
              <a:t>a</a:t>
            </a:r>
            <a:r>
              <a:rPr sz="1600" dirty="0">
                <a:latin typeface="Arial"/>
                <a:cs typeface="Arial"/>
              </a:rPr>
              <a:t>ti</a:t>
            </a:r>
            <a:r>
              <a:rPr sz="1600" spc="-10" dirty="0">
                <a:latin typeface="Arial"/>
                <a:cs typeface="Arial"/>
              </a:rPr>
              <a:t>on</a:t>
            </a:r>
            <a:r>
              <a:rPr sz="1600" dirty="0">
                <a:latin typeface="Arial"/>
                <a:cs typeface="Arial"/>
              </a:rPr>
              <a:t>.</a:t>
            </a:r>
            <a:r>
              <a:rPr lang="en-US" sz="1600" dirty="0">
                <a:latin typeface="Arial"/>
                <a:cs typeface="Arial"/>
              </a:rPr>
              <a:t> </a:t>
            </a:r>
          </a:p>
          <a:p>
            <a:pPr marL="298450" marR="5080" indent="-285750">
              <a:lnSpc>
                <a:spcPct val="100000"/>
              </a:lnSpc>
              <a:spcBef>
                <a:spcPts val="1305"/>
              </a:spcBef>
              <a:buFont typeface="Arial" panose="020B0604020202020204" pitchFamily="34" charset="0"/>
              <a:buChar char="•"/>
            </a:pPr>
            <a:r>
              <a:rPr sz="1600" dirty="0">
                <a:latin typeface="Arial"/>
                <a:cs typeface="Arial"/>
              </a:rPr>
              <a:t>After  </a:t>
            </a:r>
            <a:r>
              <a:rPr sz="1600" spc="-40" dirty="0">
                <a:latin typeface="Arial"/>
                <a:cs typeface="Arial"/>
              </a:rPr>
              <a:t> </a:t>
            </a:r>
            <a:r>
              <a:rPr sz="1600" spc="-10" dirty="0">
                <a:latin typeface="Arial"/>
                <a:cs typeface="Arial"/>
              </a:rPr>
              <a:t>a</a:t>
            </a:r>
            <a:r>
              <a:rPr sz="1600" dirty="0">
                <a:latin typeface="Arial"/>
                <a:cs typeface="Arial"/>
              </a:rPr>
              <a:t>n  </a:t>
            </a:r>
            <a:r>
              <a:rPr sz="1600" spc="-45" dirty="0">
                <a:latin typeface="Arial"/>
                <a:cs typeface="Arial"/>
              </a:rPr>
              <a:t> </a:t>
            </a:r>
            <a:r>
              <a:rPr sz="1600" dirty="0">
                <a:latin typeface="Arial"/>
                <a:cs typeface="Arial"/>
              </a:rPr>
              <a:t>A</a:t>
            </a:r>
            <a:r>
              <a:rPr sz="1600" spc="-10" dirty="0">
                <a:latin typeface="Arial"/>
                <a:cs typeface="Arial"/>
              </a:rPr>
              <a:t>C</a:t>
            </a:r>
            <a:r>
              <a:rPr sz="1600" dirty="0">
                <a:latin typeface="Arial"/>
                <a:cs typeface="Arial"/>
              </a:rPr>
              <a:t>N  </a:t>
            </a:r>
            <a:r>
              <a:rPr sz="1600" spc="-45" dirty="0">
                <a:latin typeface="Arial"/>
                <a:cs typeface="Arial"/>
              </a:rPr>
              <a:t> </a:t>
            </a:r>
            <a:r>
              <a:rPr sz="1600" spc="-10" dirty="0">
                <a:latin typeface="Arial"/>
                <a:cs typeface="Arial"/>
              </a:rPr>
              <a:t>has </a:t>
            </a:r>
            <a:r>
              <a:rPr sz="1600" spc="-5" dirty="0">
                <a:latin typeface="Arial"/>
                <a:cs typeface="Arial"/>
              </a:rPr>
              <a:t>bee</a:t>
            </a:r>
            <a:r>
              <a:rPr sz="1600" dirty="0">
                <a:latin typeface="Arial"/>
                <a:cs typeface="Arial"/>
              </a:rPr>
              <a:t>n</a:t>
            </a:r>
            <a:r>
              <a:rPr sz="1600" spc="120" dirty="0">
                <a:latin typeface="Arial"/>
                <a:cs typeface="Arial"/>
              </a:rPr>
              <a:t> </a:t>
            </a:r>
            <a:r>
              <a:rPr sz="1600" dirty="0">
                <a:latin typeface="Arial"/>
                <a:cs typeface="Arial"/>
              </a:rPr>
              <a:t>requ</a:t>
            </a:r>
            <a:r>
              <a:rPr sz="1600" spc="-10" dirty="0">
                <a:latin typeface="Arial"/>
                <a:cs typeface="Arial"/>
              </a:rPr>
              <a:t>e</a:t>
            </a:r>
            <a:r>
              <a:rPr sz="1600" dirty="0">
                <a:latin typeface="Arial"/>
                <a:cs typeface="Arial"/>
              </a:rPr>
              <a:t>st</a:t>
            </a:r>
            <a:r>
              <a:rPr sz="1600" spc="5" dirty="0">
                <a:latin typeface="Arial"/>
                <a:cs typeface="Arial"/>
              </a:rPr>
              <a:t>e</a:t>
            </a:r>
            <a:r>
              <a:rPr sz="1600" dirty="0">
                <a:latin typeface="Arial"/>
                <a:cs typeface="Arial"/>
              </a:rPr>
              <a:t>d,</a:t>
            </a:r>
            <a:r>
              <a:rPr sz="1600" spc="120" dirty="0">
                <a:latin typeface="Arial"/>
                <a:cs typeface="Arial"/>
              </a:rPr>
              <a:t> </a:t>
            </a:r>
            <a:r>
              <a:rPr sz="1600" dirty="0">
                <a:latin typeface="Arial"/>
                <a:cs typeface="Arial"/>
              </a:rPr>
              <a:t>su</a:t>
            </a:r>
            <a:r>
              <a:rPr sz="1600" spc="-10" dirty="0">
                <a:latin typeface="Arial"/>
                <a:cs typeface="Arial"/>
              </a:rPr>
              <a:t>b</a:t>
            </a:r>
            <a:r>
              <a:rPr sz="1600" dirty="0">
                <a:latin typeface="Arial"/>
                <a:cs typeface="Arial"/>
              </a:rPr>
              <a:t>se</a:t>
            </a:r>
            <a:r>
              <a:rPr sz="1600" spc="-10" dirty="0">
                <a:latin typeface="Arial"/>
                <a:cs typeface="Arial"/>
              </a:rPr>
              <a:t>q</a:t>
            </a:r>
            <a:r>
              <a:rPr sz="1600" dirty="0">
                <a:latin typeface="Arial"/>
                <a:cs typeface="Arial"/>
              </a:rPr>
              <a:t>uent</a:t>
            </a:r>
            <a:r>
              <a:rPr sz="1600" spc="125" dirty="0">
                <a:latin typeface="Arial"/>
                <a:cs typeface="Arial"/>
              </a:rPr>
              <a:t> </a:t>
            </a:r>
            <a:r>
              <a:rPr sz="1600" dirty="0">
                <a:latin typeface="Arial"/>
                <a:cs typeface="Arial"/>
              </a:rPr>
              <a:t>activ</a:t>
            </a:r>
            <a:r>
              <a:rPr sz="1600" spc="-10" dirty="0">
                <a:latin typeface="Arial"/>
                <a:cs typeface="Arial"/>
              </a:rPr>
              <a:t>i</a:t>
            </a:r>
            <a:r>
              <a:rPr sz="1600" spc="10" dirty="0">
                <a:latin typeface="Arial"/>
                <a:cs typeface="Arial"/>
              </a:rPr>
              <a:t>t</a:t>
            </a:r>
            <a:r>
              <a:rPr sz="1600" dirty="0">
                <a:latin typeface="Arial"/>
                <a:cs typeface="Arial"/>
              </a:rPr>
              <a:t>y </a:t>
            </a:r>
            <a:r>
              <a:rPr sz="1600" spc="-5" dirty="0">
                <a:latin typeface="Arial"/>
                <a:cs typeface="Arial"/>
              </a:rPr>
              <a:t>o</a:t>
            </a:r>
            <a:r>
              <a:rPr sz="1600" dirty="0">
                <a:latin typeface="Arial"/>
                <a:cs typeface="Arial"/>
              </a:rPr>
              <a:t>n  </a:t>
            </a:r>
            <a:r>
              <a:rPr sz="1600" spc="-40" dirty="0">
                <a:latin typeface="Arial"/>
                <a:cs typeface="Arial"/>
              </a:rPr>
              <a:t> </a:t>
            </a:r>
            <a:r>
              <a:rPr sz="1600" dirty="0">
                <a:latin typeface="Arial"/>
                <a:cs typeface="Arial"/>
              </a:rPr>
              <a:t>this  </a:t>
            </a:r>
            <a:r>
              <a:rPr sz="1600" spc="-45" dirty="0">
                <a:latin typeface="Arial"/>
                <a:cs typeface="Arial"/>
              </a:rPr>
              <a:t> </a:t>
            </a:r>
            <a:r>
              <a:rPr sz="1600" spc="-5" dirty="0">
                <a:latin typeface="Arial"/>
                <a:cs typeface="Arial"/>
              </a:rPr>
              <a:t>pag</a:t>
            </a:r>
            <a:r>
              <a:rPr sz="1600" dirty="0">
                <a:latin typeface="Arial"/>
                <a:cs typeface="Arial"/>
              </a:rPr>
              <a:t>e  </a:t>
            </a:r>
            <a:r>
              <a:rPr sz="1600" spc="-30" dirty="0">
                <a:latin typeface="Arial"/>
                <a:cs typeface="Arial"/>
              </a:rPr>
              <a:t> </a:t>
            </a:r>
            <a:r>
              <a:rPr sz="1600" dirty="0">
                <a:latin typeface="Arial"/>
                <a:cs typeface="Arial"/>
              </a:rPr>
              <a:t>must  </a:t>
            </a:r>
            <a:r>
              <a:rPr sz="1600" spc="-35" dirty="0">
                <a:latin typeface="Arial"/>
                <a:cs typeface="Arial"/>
              </a:rPr>
              <a:t> </a:t>
            </a:r>
            <a:r>
              <a:rPr sz="1600" spc="-5" dirty="0">
                <a:latin typeface="Arial"/>
                <a:cs typeface="Arial"/>
              </a:rPr>
              <a:t>b</a:t>
            </a:r>
            <a:r>
              <a:rPr sz="1600" dirty="0">
                <a:latin typeface="Arial"/>
                <a:cs typeface="Arial"/>
              </a:rPr>
              <a:t>e  </a:t>
            </a:r>
            <a:r>
              <a:rPr sz="1600" spc="-30" dirty="0">
                <a:latin typeface="Arial"/>
                <a:cs typeface="Arial"/>
              </a:rPr>
              <a:t> w</a:t>
            </a:r>
            <a:r>
              <a:rPr sz="1600" spc="5" dirty="0">
                <a:latin typeface="Arial"/>
                <a:cs typeface="Arial"/>
              </a:rPr>
              <a:t>i</a:t>
            </a:r>
            <a:r>
              <a:rPr sz="1600" dirty="0">
                <a:latin typeface="Arial"/>
                <a:cs typeface="Arial"/>
              </a:rPr>
              <a:t>th  </a:t>
            </a:r>
            <a:r>
              <a:rPr sz="1600" spc="-40" dirty="0">
                <a:latin typeface="Arial"/>
                <a:cs typeface="Arial"/>
              </a:rPr>
              <a:t> </a:t>
            </a:r>
            <a:r>
              <a:rPr sz="1600" dirty="0">
                <a:latin typeface="Arial"/>
                <a:cs typeface="Arial"/>
              </a:rPr>
              <a:t>the se</a:t>
            </a:r>
            <a:r>
              <a:rPr sz="1600" spc="-10" dirty="0">
                <a:latin typeface="Arial"/>
                <a:cs typeface="Arial"/>
              </a:rPr>
              <a:t>a</a:t>
            </a:r>
            <a:r>
              <a:rPr sz="1600" dirty="0">
                <a:latin typeface="Arial"/>
                <a:cs typeface="Arial"/>
              </a:rPr>
              <a:t>rch</a:t>
            </a:r>
            <a:r>
              <a:rPr sz="1600" spc="10" dirty="0">
                <a:latin typeface="Arial"/>
                <a:cs typeface="Arial"/>
              </a:rPr>
              <a:t> </a:t>
            </a:r>
            <a:r>
              <a:rPr sz="1600" dirty="0">
                <a:latin typeface="Arial"/>
                <a:cs typeface="Arial"/>
              </a:rPr>
              <a:t>b</a:t>
            </a:r>
            <a:r>
              <a:rPr sz="1600" spc="-10" dirty="0">
                <a:latin typeface="Arial"/>
                <a:cs typeface="Arial"/>
              </a:rPr>
              <a:t>u</a:t>
            </a:r>
            <a:r>
              <a:rPr sz="1600" dirty="0">
                <a:latin typeface="Arial"/>
                <a:cs typeface="Arial"/>
              </a:rPr>
              <a:t>t</a:t>
            </a:r>
            <a:r>
              <a:rPr sz="1600" spc="5" dirty="0">
                <a:latin typeface="Arial"/>
                <a:cs typeface="Arial"/>
              </a:rPr>
              <a:t>t</a:t>
            </a:r>
            <a:r>
              <a:rPr sz="1600" dirty="0">
                <a:latin typeface="Arial"/>
                <a:cs typeface="Arial"/>
              </a:rPr>
              <a:t>o</a:t>
            </a:r>
            <a:r>
              <a:rPr sz="1600" spc="-10" dirty="0">
                <a:latin typeface="Arial"/>
                <a:cs typeface="Arial"/>
              </a:rPr>
              <a:t>n</a:t>
            </a:r>
            <a:r>
              <a:rPr sz="1600" dirty="0">
                <a:latin typeface="Arial"/>
                <a:cs typeface="Arial"/>
              </a:rPr>
              <a:t>.</a:t>
            </a:r>
          </a:p>
        </p:txBody>
      </p:sp>
      <p:sp>
        <p:nvSpPr>
          <p:cNvPr id="5" name="object 5"/>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5" dirty="0"/>
              <a:t>Atta</a:t>
            </a:r>
            <a:r>
              <a:rPr spc="-10" dirty="0"/>
              <a:t>c</a:t>
            </a:r>
            <a:r>
              <a:rPr spc="-20" dirty="0"/>
              <a:t>hm</a:t>
            </a:r>
            <a:r>
              <a:rPr spc="-15" dirty="0"/>
              <a:t>ent</a:t>
            </a:r>
            <a:r>
              <a:rPr spc="5" dirty="0"/>
              <a:t> </a:t>
            </a:r>
            <a:r>
              <a:rPr spc="-20" dirty="0"/>
              <a:t>Con</a:t>
            </a:r>
            <a:r>
              <a:rPr spc="-5" dirty="0"/>
              <a:t>t</a:t>
            </a:r>
            <a:r>
              <a:rPr spc="-10" dirty="0"/>
              <a:t>r</a:t>
            </a:r>
            <a:r>
              <a:rPr spc="-15" dirty="0"/>
              <a:t>o</a:t>
            </a:r>
            <a:r>
              <a:rPr spc="-10" dirty="0"/>
              <a:t>l</a:t>
            </a:r>
            <a:r>
              <a:rPr spc="10" dirty="0"/>
              <a:t> </a:t>
            </a:r>
            <a:r>
              <a:rPr spc="-20" dirty="0"/>
              <a:t>Numb</a:t>
            </a:r>
            <a:r>
              <a:rPr spc="-15" dirty="0"/>
              <a:t>e</a:t>
            </a:r>
            <a:r>
              <a:rPr spc="-10" dirty="0"/>
              <a:t>r</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2700">
              <a:lnSpc>
                <a:spcPct val="100000"/>
              </a:lnSpc>
            </a:pPr>
            <a:fld id="{81D60167-4931-47E6-BA6A-407CBD079E47}" type="slidenum">
              <a:rPr dirty="0"/>
              <a:t>11</a:t>
            </a:fld>
            <a:endParaRPr dirty="0"/>
          </a:p>
        </p:txBody>
      </p:sp>
      <p:pic>
        <p:nvPicPr>
          <p:cNvPr id="3" name="Picture 2">
            <a:extLst>
              <a:ext uri="{FF2B5EF4-FFF2-40B4-BE49-F238E27FC236}">
                <a16:creationId xmlns:a16="http://schemas.microsoft.com/office/drawing/2014/main" id="{58953942-9B40-4253-A6BC-332A8063A99A}"/>
              </a:ext>
            </a:extLst>
          </p:cNvPr>
          <p:cNvPicPr>
            <a:picLocks noChangeAspect="1"/>
          </p:cNvPicPr>
          <p:nvPr/>
        </p:nvPicPr>
        <p:blipFill>
          <a:blip r:embed="rId3"/>
          <a:stretch>
            <a:fillRect/>
          </a:stretch>
        </p:blipFill>
        <p:spPr>
          <a:xfrm>
            <a:off x="4094563" y="1600200"/>
            <a:ext cx="4898022" cy="441002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 y="914400"/>
            <a:ext cx="4724400" cy="5429692"/>
          </a:xfrm>
          <a:prstGeom prst="rect">
            <a:avLst/>
          </a:prstGeom>
        </p:spPr>
        <p:txBody>
          <a:bodyPr vert="horz" wrap="square" lIns="0" tIns="0" rIns="0" bIns="0" rtlCol="0">
            <a:spAutoFit/>
          </a:bodyPr>
          <a:lstStyle/>
          <a:p>
            <a:pPr marL="12701" marR="5080" algn="just">
              <a:lnSpc>
                <a:spcPct val="100000"/>
              </a:lnSpc>
              <a:tabLst>
                <a:tab pos="528320" algn="l"/>
              </a:tabLst>
            </a:pPr>
            <a:endParaRPr lang="en-US" sz="1600" dirty="0">
              <a:latin typeface="Arial"/>
              <a:cs typeface="Arial"/>
            </a:endParaRPr>
          </a:p>
          <a:p>
            <a:pPr marL="12701" marR="5080" algn="just">
              <a:lnSpc>
                <a:spcPct val="100000"/>
              </a:lnSpc>
              <a:tabLst>
                <a:tab pos="528320" algn="l"/>
              </a:tabLst>
            </a:pPr>
            <a:r>
              <a:rPr lang="en-US" sz="1600" b="1" dirty="0">
                <a:latin typeface="Arial"/>
                <a:cs typeface="Arial"/>
              </a:rPr>
              <a:t>The customer’s last name on documentation must be the SAME as the recipient last name displayed in PROMISe (including spelling) or the claim won’t be paid. </a:t>
            </a:r>
            <a:r>
              <a:rPr lang="en-US" sz="1600" dirty="0">
                <a:latin typeface="Arial"/>
                <a:cs typeface="Arial"/>
              </a:rPr>
              <a:t>If the last names do not match exactly (including spelling), be sure to write either the recipient’s </a:t>
            </a:r>
            <a:r>
              <a:rPr lang="en-US" sz="1600" u="sng" dirty="0">
                <a:latin typeface="Arial"/>
                <a:cs typeface="Arial"/>
              </a:rPr>
              <a:t>last </a:t>
            </a:r>
            <a:r>
              <a:rPr lang="en-US" sz="1600" dirty="0">
                <a:latin typeface="Arial"/>
                <a:cs typeface="Arial"/>
              </a:rPr>
              <a:t>name OR the ACN OR all 10 digits of the Crisis </a:t>
            </a:r>
            <a:r>
              <a:rPr lang="en-US" sz="1600" dirty="0" err="1">
                <a:latin typeface="Arial"/>
                <a:cs typeface="Arial"/>
              </a:rPr>
              <a:t>Auth</a:t>
            </a:r>
            <a:r>
              <a:rPr lang="en-US" sz="1600" dirty="0">
                <a:latin typeface="Arial"/>
                <a:cs typeface="Arial"/>
              </a:rPr>
              <a:t> # on the documentation.</a:t>
            </a:r>
          </a:p>
          <a:p>
            <a:pPr marL="12701" marR="5080" algn="just">
              <a:lnSpc>
                <a:spcPct val="100000"/>
              </a:lnSpc>
              <a:tabLst>
                <a:tab pos="528320" algn="l"/>
              </a:tabLst>
            </a:pPr>
            <a:endParaRPr lang="en-US" sz="1600" dirty="0">
              <a:latin typeface="Arial"/>
              <a:cs typeface="Arial"/>
            </a:endParaRPr>
          </a:p>
          <a:p>
            <a:pPr marL="12701" marR="5080" algn="just">
              <a:lnSpc>
                <a:spcPct val="100000"/>
              </a:lnSpc>
              <a:tabLst>
                <a:tab pos="528320" algn="l"/>
              </a:tabLst>
            </a:pPr>
            <a:r>
              <a:rPr sz="1500" dirty="0">
                <a:latin typeface="Arial"/>
                <a:cs typeface="Arial"/>
              </a:rPr>
              <a:t>R</a:t>
            </a:r>
            <a:r>
              <a:rPr sz="1500" spc="-10" dirty="0">
                <a:latin typeface="Arial"/>
                <a:cs typeface="Arial"/>
              </a:rPr>
              <a:t>e</a:t>
            </a:r>
            <a:r>
              <a:rPr sz="1500" dirty="0">
                <a:latin typeface="Arial"/>
                <a:cs typeface="Arial"/>
              </a:rPr>
              <a:t>q</a:t>
            </a:r>
            <a:r>
              <a:rPr sz="1500" spc="-10" dirty="0">
                <a:latin typeface="Arial"/>
                <a:cs typeface="Arial"/>
              </a:rPr>
              <a:t>u</a:t>
            </a:r>
            <a:r>
              <a:rPr sz="1500" dirty="0">
                <a:latin typeface="Arial"/>
                <a:cs typeface="Arial"/>
              </a:rPr>
              <a:t>esti</a:t>
            </a:r>
            <a:r>
              <a:rPr sz="1500" spc="-10" dirty="0">
                <a:latin typeface="Arial"/>
                <a:cs typeface="Arial"/>
              </a:rPr>
              <a:t>n</a:t>
            </a:r>
            <a:r>
              <a:rPr sz="1500" dirty="0">
                <a:latin typeface="Arial"/>
                <a:cs typeface="Arial"/>
              </a:rPr>
              <a:t>g</a:t>
            </a:r>
            <a:r>
              <a:rPr sz="1500" spc="20" dirty="0">
                <a:latin typeface="Arial"/>
                <a:cs typeface="Arial"/>
              </a:rPr>
              <a:t> </a:t>
            </a:r>
            <a:r>
              <a:rPr sz="1500" dirty="0">
                <a:latin typeface="Arial"/>
                <a:cs typeface="Arial"/>
              </a:rPr>
              <a:t>an</a:t>
            </a:r>
            <a:r>
              <a:rPr sz="1500" spc="-10" dirty="0">
                <a:latin typeface="Arial"/>
                <a:cs typeface="Arial"/>
              </a:rPr>
              <a:t> </a:t>
            </a:r>
            <a:r>
              <a:rPr sz="1500" dirty="0">
                <a:latin typeface="Arial"/>
                <a:cs typeface="Arial"/>
              </a:rPr>
              <a:t>ACN</a:t>
            </a:r>
            <a:r>
              <a:rPr sz="1500" spc="5" dirty="0">
                <a:latin typeface="Arial"/>
                <a:cs typeface="Arial"/>
              </a:rPr>
              <a:t> </a:t>
            </a:r>
            <a:r>
              <a:rPr lang="en-US" sz="1500" dirty="0">
                <a:latin typeface="Arial"/>
                <a:cs typeface="Arial"/>
              </a:rPr>
              <a:t>gives you the option </a:t>
            </a:r>
            <a:r>
              <a:rPr sz="1500" dirty="0">
                <a:latin typeface="Arial"/>
                <a:cs typeface="Arial"/>
              </a:rPr>
              <a:t>to</a:t>
            </a:r>
            <a:r>
              <a:rPr sz="1500" spc="-10" dirty="0">
                <a:latin typeface="Arial"/>
                <a:cs typeface="Arial"/>
              </a:rPr>
              <a:t> </a:t>
            </a:r>
            <a:r>
              <a:rPr sz="1500" dirty="0">
                <a:latin typeface="Arial"/>
                <a:cs typeface="Arial"/>
              </a:rPr>
              <a:t>pr</a:t>
            </a:r>
            <a:r>
              <a:rPr sz="1500" spc="-10" dirty="0">
                <a:latin typeface="Arial"/>
                <a:cs typeface="Arial"/>
              </a:rPr>
              <a:t>i</a:t>
            </a:r>
            <a:r>
              <a:rPr sz="1500" dirty="0">
                <a:latin typeface="Arial"/>
                <a:cs typeface="Arial"/>
              </a:rPr>
              <a:t>nt</a:t>
            </a:r>
            <a:r>
              <a:rPr sz="1500" spc="10" dirty="0">
                <a:latin typeface="Arial"/>
                <a:cs typeface="Arial"/>
              </a:rPr>
              <a:t> </a:t>
            </a:r>
            <a:r>
              <a:rPr lang="en-US" sz="1500" dirty="0">
                <a:latin typeface="Arial"/>
                <a:cs typeface="Arial"/>
              </a:rPr>
              <a:t>the LIHEAP</a:t>
            </a:r>
            <a:r>
              <a:rPr sz="1500" dirty="0">
                <a:latin typeface="Arial"/>
                <a:cs typeface="Arial"/>
              </a:rPr>
              <a:t> C</a:t>
            </a:r>
            <a:r>
              <a:rPr sz="1500" spc="-10" dirty="0">
                <a:latin typeface="Arial"/>
                <a:cs typeface="Arial"/>
              </a:rPr>
              <a:t>o</a:t>
            </a:r>
            <a:r>
              <a:rPr sz="1500" dirty="0">
                <a:latin typeface="Arial"/>
                <a:cs typeface="Arial"/>
              </a:rPr>
              <a:t>ver S</a:t>
            </a:r>
            <a:r>
              <a:rPr sz="1500" spc="-10" dirty="0">
                <a:latin typeface="Arial"/>
                <a:cs typeface="Arial"/>
              </a:rPr>
              <a:t>hee</a:t>
            </a:r>
            <a:r>
              <a:rPr sz="1500" dirty="0">
                <a:latin typeface="Arial"/>
                <a:cs typeface="Arial"/>
              </a:rPr>
              <a:t>t</a:t>
            </a:r>
            <a:r>
              <a:rPr sz="1500" spc="5" dirty="0">
                <a:latin typeface="Arial"/>
                <a:cs typeface="Arial"/>
              </a:rPr>
              <a:t> </a:t>
            </a:r>
            <a:r>
              <a:rPr sz="1500" spc="-10" dirty="0">
                <a:latin typeface="Arial"/>
                <a:cs typeface="Arial"/>
              </a:rPr>
              <a:t>o</a:t>
            </a:r>
            <a:r>
              <a:rPr sz="1500" dirty="0">
                <a:latin typeface="Arial"/>
                <a:cs typeface="Arial"/>
              </a:rPr>
              <a:t>r U</a:t>
            </a:r>
            <a:r>
              <a:rPr sz="1500" spc="-15" dirty="0">
                <a:latin typeface="Arial"/>
                <a:cs typeface="Arial"/>
              </a:rPr>
              <a:t>p</a:t>
            </a:r>
            <a:r>
              <a:rPr sz="1500" dirty="0">
                <a:latin typeface="Arial"/>
                <a:cs typeface="Arial"/>
              </a:rPr>
              <a:t>l</a:t>
            </a:r>
            <a:r>
              <a:rPr sz="1500" spc="-15" dirty="0">
                <a:latin typeface="Arial"/>
                <a:cs typeface="Arial"/>
              </a:rPr>
              <a:t>o</a:t>
            </a:r>
            <a:r>
              <a:rPr sz="1500" spc="-10" dirty="0">
                <a:latin typeface="Arial"/>
                <a:cs typeface="Arial"/>
              </a:rPr>
              <a:t>a</a:t>
            </a:r>
            <a:r>
              <a:rPr sz="1500" dirty="0">
                <a:latin typeface="Arial"/>
                <a:cs typeface="Arial"/>
              </a:rPr>
              <a:t>d</a:t>
            </a:r>
            <a:r>
              <a:rPr sz="1500" spc="20" dirty="0">
                <a:latin typeface="Arial"/>
                <a:cs typeface="Arial"/>
              </a:rPr>
              <a:t> </a:t>
            </a:r>
            <a:r>
              <a:rPr sz="1500" spc="-10" dirty="0">
                <a:latin typeface="Arial"/>
                <a:cs typeface="Arial"/>
              </a:rPr>
              <a:t>do</a:t>
            </a:r>
            <a:r>
              <a:rPr sz="1500" dirty="0">
                <a:latin typeface="Arial"/>
                <a:cs typeface="Arial"/>
              </a:rPr>
              <a:t>c</a:t>
            </a:r>
            <a:r>
              <a:rPr sz="1500" spc="-10" dirty="0">
                <a:latin typeface="Arial"/>
                <a:cs typeface="Arial"/>
              </a:rPr>
              <a:t>u</a:t>
            </a:r>
            <a:r>
              <a:rPr sz="1500" dirty="0">
                <a:latin typeface="Arial"/>
                <a:cs typeface="Arial"/>
              </a:rPr>
              <a:t>m</a:t>
            </a:r>
            <a:r>
              <a:rPr sz="1500" spc="-10" dirty="0">
                <a:latin typeface="Arial"/>
                <a:cs typeface="Arial"/>
              </a:rPr>
              <a:t>en</a:t>
            </a:r>
            <a:r>
              <a:rPr sz="1500" dirty="0">
                <a:latin typeface="Arial"/>
                <a:cs typeface="Arial"/>
              </a:rPr>
              <a:t>tati</a:t>
            </a:r>
            <a:r>
              <a:rPr sz="1500" spc="-15" dirty="0">
                <a:latin typeface="Arial"/>
                <a:cs typeface="Arial"/>
              </a:rPr>
              <a:t>o</a:t>
            </a:r>
            <a:r>
              <a:rPr sz="1500" spc="-10" dirty="0">
                <a:latin typeface="Arial"/>
                <a:cs typeface="Arial"/>
              </a:rPr>
              <a:t>n</a:t>
            </a:r>
            <a:r>
              <a:rPr sz="1500" dirty="0">
                <a:latin typeface="Arial"/>
                <a:cs typeface="Arial"/>
              </a:rPr>
              <a:t>.</a:t>
            </a:r>
          </a:p>
          <a:p>
            <a:pPr>
              <a:lnSpc>
                <a:spcPct val="100000"/>
              </a:lnSpc>
              <a:spcBef>
                <a:spcPts val="51"/>
              </a:spcBef>
            </a:pPr>
            <a:endParaRPr sz="1500" dirty="0">
              <a:latin typeface="Times New Roman"/>
              <a:cs typeface="Times New Roman"/>
            </a:endParaRPr>
          </a:p>
          <a:p>
            <a:pPr marL="756285" marR="55880" lvl="1" indent="-286385">
              <a:lnSpc>
                <a:spcPct val="100000"/>
              </a:lnSpc>
              <a:buFont typeface="Wingdings"/>
              <a:buChar char=""/>
              <a:tabLst>
                <a:tab pos="756920" algn="l"/>
              </a:tabLst>
            </a:pPr>
            <a:r>
              <a:rPr sz="1500" u="sng" spc="-25" dirty="0">
                <a:latin typeface="Arial"/>
                <a:cs typeface="Arial"/>
              </a:rPr>
              <a:t>O</a:t>
            </a:r>
            <a:r>
              <a:rPr sz="1500" u="sng" spc="-10" dirty="0">
                <a:latin typeface="Arial"/>
                <a:cs typeface="Arial"/>
              </a:rPr>
              <a:t>nly</a:t>
            </a:r>
            <a:r>
              <a:rPr sz="1500" spc="5" dirty="0">
                <a:latin typeface="Arial"/>
                <a:cs typeface="Arial"/>
              </a:rPr>
              <a:t> </a:t>
            </a:r>
            <a:r>
              <a:rPr sz="1500" spc="-10" dirty="0">
                <a:latin typeface="Arial"/>
                <a:cs typeface="Arial"/>
              </a:rPr>
              <a:t>print</a:t>
            </a:r>
            <a:r>
              <a:rPr sz="1500" spc="15" dirty="0">
                <a:latin typeface="Arial"/>
                <a:cs typeface="Arial"/>
              </a:rPr>
              <a:t> </a:t>
            </a:r>
            <a:r>
              <a:rPr sz="1500" spc="-10" dirty="0">
                <a:latin typeface="Arial"/>
                <a:cs typeface="Arial"/>
              </a:rPr>
              <a:t>the</a:t>
            </a:r>
            <a:r>
              <a:rPr sz="1500" spc="10" dirty="0">
                <a:latin typeface="Arial"/>
                <a:cs typeface="Arial"/>
              </a:rPr>
              <a:t> </a:t>
            </a:r>
            <a:r>
              <a:rPr sz="1500" spc="-10" dirty="0">
                <a:latin typeface="Arial"/>
                <a:cs typeface="Arial"/>
              </a:rPr>
              <a:t>cover</a:t>
            </a:r>
            <a:r>
              <a:rPr sz="1500" spc="5" dirty="0">
                <a:latin typeface="Arial"/>
                <a:cs typeface="Arial"/>
              </a:rPr>
              <a:t> </a:t>
            </a:r>
            <a:r>
              <a:rPr sz="1500" spc="-10" dirty="0">
                <a:latin typeface="Arial"/>
                <a:cs typeface="Arial"/>
              </a:rPr>
              <a:t>sheet</a:t>
            </a:r>
            <a:r>
              <a:rPr sz="1500" spc="-5" dirty="0">
                <a:latin typeface="Arial"/>
                <a:cs typeface="Arial"/>
              </a:rPr>
              <a:t> </a:t>
            </a:r>
            <a:r>
              <a:rPr sz="1500" dirty="0">
                <a:latin typeface="Arial"/>
                <a:cs typeface="Arial"/>
              </a:rPr>
              <a:t>i</a:t>
            </a:r>
            <a:r>
              <a:rPr sz="1500" spc="-5" dirty="0">
                <a:latin typeface="Arial"/>
                <a:cs typeface="Arial"/>
              </a:rPr>
              <a:t>f</a:t>
            </a:r>
            <a:r>
              <a:rPr sz="1500" spc="10" dirty="0">
                <a:latin typeface="Arial"/>
                <a:cs typeface="Arial"/>
              </a:rPr>
              <a:t> </a:t>
            </a:r>
            <a:r>
              <a:rPr sz="1500" spc="-30" dirty="0">
                <a:latin typeface="Arial"/>
                <a:cs typeface="Arial"/>
              </a:rPr>
              <a:t>y</a:t>
            </a:r>
            <a:r>
              <a:rPr sz="1500" spc="-10" dirty="0">
                <a:latin typeface="Arial"/>
                <a:cs typeface="Arial"/>
              </a:rPr>
              <a:t>ou plan</a:t>
            </a:r>
            <a:r>
              <a:rPr sz="1500" spc="-5" dirty="0">
                <a:latin typeface="Arial"/>
                <a:cs typeface="Arial"/>
              </a:rPr>
              <a:t> </a:t>
            </a:r>
            <a:r>
              <a:rPr sz="1500" spc="-10" dirty="0">
                <a:latin typeface="Arial"/>
                <a:cs typeface="Arial"/>
              </a:rPr>
              <a:t>to</a:t>
            </a:r>
            <a:r>
              <a:rPr sz="1500" spc="-5" dirty="0">
                <a:latin typeface="Arial"/>
                <a:cs typeface="Arial"/>
              </a:rPr>
              <a:t> </a:t>
            </a:r>
            <a:r>
              <a:rPr sz="1500" spc="-10" dirty="0">
                <a:latin typeface="Arial"/>
                <a:cs typeface="Arial"/>
              </a:rPr>
              <a:t>mail</a:t>
            </a:r>
            <a:r>
              <a:rPr sz="1500" dirty="0">
                <a:latin typeface="Arial"/>
                <a:cs typeface="Arial"/>
              </a:rPr>
              <a:t> </a:t>
            </a:r>
            <a:r>
              <a:rPr sz="1500" spc="-10" dirty="0">
                <a:latin typeface="Arial"/>
                <a:cs typeface="Arial"/>
              </a:rPr>
              <a:t>or</a:t>
            </a:r>
            <a:r>
              <a:rPr sz="1500" spc="5" dirty="0">
                <a:latin typeface="Arial"/>
                <a:cs typeface="Arial"/>
              </a:rPr>
              <a:t> </a:t>
            </a:r>
            <a:r>
              <a:rPr sz="1500" spc="-10" dirty="0">
                <a:latin typeface="Arial"/>
                <a:cs typeface="Arial"/>
              </a:rPr>
              <a:t>fax</a:t>
            </a:r>
            <a:r>
              <a:rPr sz="1500" spc="25" dirty="0">
                <a:latin typeface="Arial"/>
                <a:cs typeface="Arial"/>
              </a:rPr>
              <a:t> </a:t>
            </a:r>
            <a:r>
              <a:rPr sz="1500" spc="-10" dirty="0">
                <a:latin typeface="Arial"/>
                <a:cs typeface="Arial"/>
              </a:rPr>
              <a:t>do</a:t>
            </a:r>
            <a:r>
              <a:rPr sz="1500" spc="-5" dirty="0">
                <a:latin typeface="Arial"/>
                <a:cs typeface="Arial"/>
              </a:rPr>
              <a:t>c</a:t>
            </a:r>
            <a:r>
              <a:rPr sz="1500" spc="-10" dirty="0">
                <a:latin typeface="Arial"/>
                <a:cs typeface="Arial"/>
              </a:rPr>
              <a:t>umentation</a:t>
            </a:r>
            <a:r>
              <a:rPr sz="1500" spc="-5" dirty="0">
                <a:latin typeface="Arial"/>
                <a:cs typeface="Arial"/>
              </a:rPr>
              <a:t> </a:t>
            </a:r>
            <a:r>
              <a:rPr sz="1500" spc="-10" dirty="0">
                <a:latin typeface="Arial"/>
                <a:cs typeface="Arial"/>
              </a:rPr>
              <a:t>associated</a:t>
            </a:r>
            <a:r>
              <a:rPr sz="1500" spc="-15" dirty="0">
                <a:latin typeface="Arial"/>
                <a:cs typeface="Arial"/>
              </a:rPr>
              <a:t> </a:t>
            </a:r>
            <a:r>
              <a:rPr sz="1500" spc="-30" dirty="0">
                <a:latin typeface="Arial"/>
                <a:cs typeface="Arial"/>
              </a:rPr>
              <a:t>w</a:t>
            </a:r>
            <a:r>
              <a:rPr sz="1500" spc="-10" dirty="0">
                <a:latin typeface="Arial"/>
                <a:cs typeface="Arial"/>
              </a:rPr>
              <a:t>ith</a:t>
            </a:r>
            <a:r>
              <a:rPr sz="1500" spc="10" dirty="0">
                <a:latin typeface="Arial"/>
                <a:cs typeface="Arial"/>
              </a:rPr>
              <a:t> </a:t>
            </a:r>
            <a:r>
              <a:rPr sz="1500" spc="-10" dirty="0">
                <a:latin typeface="Arial"/>
                <a:cs typeface="Arial"/>
              </a:rPr>
              <a:t>this</a:t>
            </a:r>
            <a:r>
              <a:rPr sz="1500" dirty="0">
                <a:latin typeface="Arial"/>
                <a:cs typeface="Arial"/>
              </a:rPr>
              <a:t> </a:t>
            </a:r>
            <a:r>
              <a:rPr sz="1500" spc="-10" dirty="0">
                <a:latin typeface="Arial"/>
                <a:cs typeface="Arial"/>
              </a:rPr>
              <a:t>customer’s</a:t>
            </a:r>
            <a:r>
              <a:rPr sz="1500" spc="-5" dirty="0">
                <a:latin typeface="Arial"/>
                <a:cs typeface="Arial"/>
              </a:rPr>
              <a:t> </a:t>
            </a:r>
            <a:r>
              <a:rPr sz="1500" spc="-15" dirty="0">
                <a:latin typeface="Arial"/>
                <a:cs typeface="Arial"/>
              </a:rPr>
              <a:t>C</a:t>
            </a:r>
            <a:r>
              <a:rPr sz="1500" spc="-20" dirty="0">
                <a:latin typeface="Arial"/>
                <a:cs typeface="Arial"/>
              </a:rPr>
              <a:t>r</a:t>
            </a:r>
            <a:r>
              <a:rPr sz="1500" spc="-10" dirty="0">
                <a:latin typeface="Arial"/>
                <a:cs typeface="Arial"/>
              </a:rPr>
              <a:t>isis Autho</a:t>
            </a:r>
            <a:r>
              <a:rPr sz="1500" spc="-15" dirty="0">
                <a:latin typeface="Arial"/>
                <a:cs typeface="Arial"/>
              </a:rPr>
              <a:t>r</a:t>
            </a:r>
            <a:r>
              <a:rPr sz="1500" spc="-10" dirty="0">
                <a:latin typeface="Arial"/>
                <a:cs typeface="Arial"/>
              </a:rPr>
              <a:t>ization </a:t>
            </a:r>
            <a:r>
              <a:rPr sz="1500" spc="-15" dirty="0">
                <a:latin typeface="Arial"/>
                <a:cs typeface="Arial"/>
              </a:rPr>
              <a:t>Numbe</a:t>
            </a:r>
            <a:r>
              <a:rPr sz="1500" spc="-20" dirty="0">
                <a:latin typeface="Arial"/>
                <a:cs typeface="Arial"/>
              </a:rPr>
              <a:t>r</a:t>
            </a:r>
            <a:r>
              <a:rPr sz="1500" spc="-5" dirty="0">
                <a:latin typeface="Arial"/>
                <a:cs typeface="Arial"/>
              </a:rPr>
              <a:t>.</a:t>
            </a:r>
            <a:endParaRPr sz="1500" dirty="0">
              <a:latin typeface="Arial"/>
              <a:cs typeface="Arial"/>
            </a:endParaRPr>
          </a:p>
          <a:p>
            <a:pPr lvl="1">
              <a:lnSpc>
                <a:spcPct val="100000"/>
              </a:lnSpc>
              <a:spcBef>
                <a:spcPts val="43"/>
              </a:spcBef>
            </a:pPr>
            <a:endParaRPr sz="1500" dirty="0">
              <a:latin typeface="Times New Roman"/>
              <a:cs typeface="Times New Roman"/>
            </a:endParaRPr>
          </a:p>
          <a:p>
            <a:pPr marL="756285" marR="285115" lvl="1" indent="-286385">
              <a:lnSpc>
                <a:spcPct val="100000"/>
              </a:lnSpc>
              <a:buFont typeface="Wingdings"/>
              <a:buChar char=""/>
              <a:tabLst>
                <a:tab pos="756920" algn="l"/>
              </a:tabLst>
            </a:pPr>
            <a:r>
              <a:rPr sz="1500" spc="-10" dirty="0">
                <a:latin typeface="Arial"/>
                <a:cs typeface="Arial"/>
              </a:rPr>
              <a:t>Atta</a:t>
            </a:r>
            <a:r>
              <a:rPr sz="1500" spc="-5" dirty="0">
                <a:latin typeface="Arial"/>
                <a:cs typeface="Arial"/>
              </a:rPr>
              <a:t>c</a:t>
            </a:r>
            <a:r>
              <a:rPr sz="1500" spc="-10" dirty="0">
                <a:latin typeface="Arial"/>
                <a:cs typeface="Arial"/>
              </a:rPr>
              <a:t>hing</a:t>
            </a:r>
            <a:r>
              <a:rPr sz="1500" dirty="0">
                <a:latin typeface="Arial"/>
                <a:cs typeface="Arial"/>
              </a:rPr>
              <a:t> </a:t>
            </a:r>
            <a:r>
              <a:rPr sz="1500" spc="-10" dirty="0">
                <a:latin typeface="Arial"/>
                <a:cs typeface="Arial"/>
              </a:rPr>
              <a:t>do</a:t>
            </a:r>
            <a:r>
              <a:rPr sz="1500" spc="-5" dirty="0">
                <a:latin typeface="Arial"/>
                <a:cs typeface="Arial"/>
              </a:rPr>
              <a:t>c</a:t>
            </a:r>
            <a:r>
              <a:rPr sz="1500" spc="-10" dirty="0">
                <a:latin typeface="Arial"/>
                <a:cs typeface="Arial"/>
              </a:rPr>
              <a:t>umentation</a:t>
            </a:r>
            <a:r>
              <a:rPr sz="1500" spc="10" dirty="0">
                <a:latin typeface="Arial"/>
                <a:cs typeface="Arial"/>
              </a:rPr>
              <a:t> </a:t>
            </a:r>
            <a:r>
              <a:rPr sz="1500" spc="-10" dirty="0">
                <a:latin typeface="Arial"/>
                <a:cs typeface="Arial"/>
              </a:rPr>
              <a:t>via</a:t>
            </a:r>
            <a:r>
              <a:rPr sz="1500" spc="-5" dirty="0">
                <a:latin typeface="Arial"/>
                <a:cs typeface="Arial"/>
              </a:rPr>
              <a:t> </a:t>
            </a:r>
            <a:r>
              <a:rPr sz="1500" spc="-10" dirty="0">
                <a:latin typeface="Arial"/>
                <a:cs typeface="Arial"/>
              </a:rPr>
              <a:t>Upload</a:t>
            </a:r>
            <a:r>
              <a:rPr sz="1500" spc="-5" dirty="0">
                <a:latin typeface="Arial"/>
                <a:cs typeface="Arial"/>
              </a:rPr>
              <a:t> </a:t>
            </a:r>
            <a:r>
              <a:rPr sz="1500" spc="-10" dirty="0">
                <a:latin typeface="Arial"/>
                <a:cs typeface="Arial"/>
              </a:rPr>
              <a:t>does</a:t>
            </a:r>
            <a:r>
              <a:rPr sz="1500" spc="5" dirty="0">
                <a:latin typeface="Arial"/>
                <a:cs typeface="Arial"/>
              </a:rPr>
              <a:t> </a:t>
            </a:r>
            <a:r>
              <a:rPr sz="1500" spc="-10" dirty="0">
                <a:latin typeface="Arial"/>
                <a:cs typeface="Arial"/>
              </a:rPr>
              <a:t>not require</a:t>
            </a:r>
            <a:r>
              <a:rPr sz="1500" spc="10" dirty="0">
                <a:latin typeface="Arial"/>
                <a:cs typeface="Arial"/>
              </a:rPr>
              <a:t> </a:t>
            </a:r>
            <a:r>
              <a:rPr sz="1500" spc="-10" dirty="0">
                <a:latin typeface="Arial"/>
                <a:cs typeface="Arial"/>
              </a:rPr>
              <a:t>a</a:t>
            </a:r>
            <a:r>
              <a:rPr sz="1500" spc="10" dirty="0">
                <a:latin typeface="Arial"/>
                <a:cs typeface="Arial"/>
              </a:rPr>
              <a:t> </a:t>
            </a:r>
            <a:r>
              <a:rPr sz="1500" spc="-10" dirty="0">
                <a:latin typeface="Arial"/>
                <a:cs typeface="Arial"/>
              </a:rPr>
              <a:t>cover</a:t>
            </a:r>
            <a:r>
              <a:rPr sz="1500" spc="-5" dirty="0">
                <a:latin typeface="Arial"/>
                <a:cs typeface="Arial"/>
              </a:rPr>
              <a:t> </a:t>
            </a:r>
            <a:r>
              <a:rPr sz="1500" spc="-10" dirty="0">
                <a:latin typeface="Arial"/>
                <a:cs typeface="Arial"/>
              </a:rPr>
              <a:t>sheet.</a:t>
            </a:r>
            <a:endParaRPr lang="en-US" sz="1500" spc="-10" dirty="0">
              <a:latin typeface="Arial"/>
              <a:cs typeface="Arial"/>
            </a:endParaRPr>
          </a:p>
          <a:p>
            <a:pPr marL="469900" marR="285115" lvl="1">
              <a:lnSpc>
                <a:spcPct val="100000"/>
              </a:lnSpc>
              <a:tabLst>
                <a:tab pos="756920" algn="l"/>
              </a:tabLst>
            </a:pPr>
            <a:endParaRPr lang="en-US" sz="1500" spc="-10" dirty="0">
              <a:latin typeface="Arial"/>
              <a:cs typeface="Arial"/>
            </a:endParaRPr>
          </a:p>
          <a:p>
            <a:pPr marL="469900" marR="285115" lvl="1">
              <a:lnSpc>
                <a:spcPct val="100000"/>
              </a:lnSpc>
              <a:tabLst>
                <a:tab pos="756920" algn="l"/>
              </a:tabLst>
            </a:pPr>
            <a:r>
              <a:rPr lang="en-US" sz="1500" spc="-10" dirty="0">
                <a:latin typeface="Arial"/>
                <a:cs typeface="Arial"/>
              </a:rPr>
              <a:t>NOTE:  If you receive LIHEAP Vouchers via </a:t>
            </a:r>
            <a:r>
              <a:rPr lang="en-US" sz="1500" spc="-10" dirty="0" err="1">
                <a:latin typeface="Arial"/>
                <a:cs typeface="Arial"/>
              </a:rPr>
              <a:t>SeGOV</a:t>
            </a:r>
            <a:r>
              <a:rPr lang="en-US" sz="1500" spc="-10" dirty="0">
                <a:latin typeface="Arial"/>
                <a:cs typeface="Arial"/>
              </a:rPr>
              <a:t> (</a:t>
            </a:r>
            <a:r>
              <a:rPr lang="en-US" sz="1500" spc="-10" dirty="0" err="1">
                <a:latin typeface="Arial"/>
                <a:cs typeface="Arial"/>
              </a:rPr>
              <a:t>MOVEiT</a:t>
            </a:r>
            <a:r>
              <a:rPr lang="en-US" sz="1500" spc="-10" dirty="0">
                <a:latin typeface="Arial"/>
                <a:cs typeface="Arial"/>
              </a:rPr>
              <a:t>), you have the option to upload Crisis claims through this process.  </a:t>
            </a:r>
          </a:p>
        </p:txBody>
      </p:sp>
      <p:sp>
        <p:nvSpPr>
          <p:cNvPr id="3" name="object 3"/>
          <p:cNvSpPr txBox="1">
            <a:spLocks noGrp="1"/>
          </p:cNvSpPr>
          <p:nvPr>
            <p:ph type="title"/>
          </p:nvPr>
        </p:nvSpPr>
        <p:spPr>
          <a:xfrm>
            <a:off x="535940" y="364027"/>
            <a:ext cx="8072119" cy="430887"/>
          </a:xfrm>
          <a:prstGeom prst="rect">
            <a:avLst/>
          </a:prstGeom>
        </p:spPr>
        <p:txBody>
          <a:bodyPr vert="horz" wrap="square" lIns="0" tIns="0" rIns="0" bIns="0" rtlCol="0">
            <a:spAutoFit/>
          </a:bodyPr>
          <a:lstStyle/>
          <a:p>
            <a:pPr marL="12700">
              <a:lnSpc>
                <a:spcPct val="100000"/>
              </a:lnSpc>
            </a:pPr>
            <a:r>
              <a:rPr lang="en-US" spc="-15" dirty="0"/>
              <a:t>Providing documentation</a:t>
            </a:r>
            <a:endParaRPr spc="-20"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2700">
              <a:lnSpc>
                <a:spcPct val="100000"/>
              </a:lnSpc>
            </a:pPr>
            <a:fld id="{81D60167-4931-47E6-BA6A-407CBD079E47}" type="slidenum">
              <a:rPr dirty="0"/>
              <a:t>12</a:t>
            </a:fld>
            <a:endParaRPr dirty="0"/>
          </a:p>
        </p:txBody>
      </p:sp>
      <p:pic>
        <p:nvPicPr>
          <p:cNvPr id="5" name="Picture 4">
            <a:extLst>
              <a:ext uri="{FF2B5EF4-FFF2-40B4-BE49-F238E27FC236}">
                <a16:creationId xmlns:a16="http://schemas.microsoft.com/office/drawing/2014/main" id="{0DBCE809-08C8-4967-8B3F-D8825BD50F9D}"/>
              </a:ext>
            </a:extLst>
          </p:cNvPr>
          <p:cNvPicPr>
            <a:picLocks noChangeAspect="1"/>
          </p:cNvPicPr>
          <p:nvPr/>
        </p:nvPicPr>
        <p:blipFill>
          <a:blip r:embed="rId3"/>
          <a:stretch>
            <a:fillRect/>
          </a:stretch>
        </p:blipFill>
        <p:spPr>
          <a:xfrm>
            <a:off x="5105400" y="1219200"/>
            <a:ext cx="3969511" cy="48006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2400" y="1161381"/>
            <a:ext cx="4057828" cy="5009577"/>
          </a:xfrm>
          <a:prstGeom prst="rect">
            <a:avLst/>
          </a:prstGeom>
        </p:spPr>
        <p:txBody>
          <a:bodyPr vert="horz" wrap="square" lIns="0" tIns="0" rIns="0" bIns="0" rtlCol="0">
            <a:spAutoFit/>
          </a:bodyPr>
          <a:lstStyle/>
          <a:p>
            <a:pPr marL="12700">
              <a:lnSpc>
                <a:spcPct val="100000"/>
              </a:lnSpc>
            </a:pPr>
            <a:r>
              <a:rPr lang="en-US" sz="1400" b="1" spc="-10" dirty="0">
                <a:latin typeface="Arial"/>
                <a:cs typeface="Arial"/>
              </a:rPr>
              <a:t>Uploading allows you to completely process a claim with one effort without having to send documentation by fax or mail.  </a:t>
            </a:r>
          </a:p>
          <a:p>
            <a:pPr marL="12700">
              <a:lnSpc>
                <a:spcPct val="100000"/>
              </a:lnSpc>
            </a:pPr>
            <a:endParaRPr lang="en-US" sz="900" b="1" spc="-10" dirty="0">
              <a:latin typeface="Arial"/>
              <a:cs typeface="Arial"/>
            </a:endParaRPr>
          </a:p>
          <a:p>
            <a:pPr marL="12700">
              <a:lnSpc>
                <a:spcPct val="100000"/>
              </a:lnSpc>
            </a:pPr>
            <a:r>
              <a:rPr sz="1400" b="1" spc="-10" dirty="0">
                <a:latin typeface="Arial"/>
                <a:cs typeface="Arial"/>
              </a:rPr>
              <a:t>Fol</a:t>
            </a:r>
            <a:r>
              <a:rPr sz="1400" b="1" dirty="0">
                <a:latin typeface="Arial"/>
                <a:cs typeface="Arial"/>
              </a:rPr>
              <a:t>l</a:t>
            </a:r>
            <a:r>
              <a:rPr sz="1400" b="1" spc="-15" dirty="0">
                <a:latin typeface="Arial"/>
                <a:cs typeface="Arial"/>
              </a:rPr>
              <a:t>ow</a:t>
            </a:r>
            <a:r>
              <a:rPr sz="1400" b="1" spc="-10" dirty="0">
                <a:latin typeface="Arial"/>
                <a:cs typeface="Arial"/>
              </a:rPr>
              <a:t> the</a:t>
            </a:r>
            <a:r>
              <a:rPr sz="1400" b="1" spc="-5" dirty="0">
                <a:latin typeface="Arial"/>
                <a:cs typeface="Arial"/>
              </a:rPr>
              <a:t>s</a:t>
            </a:r>
            <a:r>
              <a:rPr sz="1400" b="1" spc="-10" dirty="0">
                <a:latin typeface="Arial"/>
                <a:cs typeface="Arial"/>
              </a:rPr>
              <a:t>e</a:t>
            </a:r>
            <a:r>
              <a:rPr sz="1400" b="1" dirty="0">
                <a:latin typeface="Arial"/>
                <a:cs typeface="Arial"/>
              </a:rPr>
              <a:t> </a:t>
            </a:r>
            <a:r>
              <a:rPr sz="1400" b="1" spc="-10" dirty="0">
                <a:latin typeface="Arial"/>
                <a:cs typeface="Arial"/>
              </a:rPr>
              <a:t>steps</a:t>
            </a:r>
            <a:r>
              <a:rPr sz="1400" b="1" spc="15" dirty="0">
                <a:latin typeface="Arial"/>
                <a:cs typeface="Arial"/>
              </a:rPr>
              <a:t> </a:t>
            </a:r>
            <a:r>
              <a:rPr sz="1400" b="1" spc="-10" dirty="0">
                <a:latin typeface="Arial"/>
                <a:cs typeface="Arial"/>
              </a:rPr>
              <a:t>to</a:t>
            </a:r>
            <a:r>
              <a:rPr sz="1400" b="1" spc="10" dirty="0">
                <a:latin typeface="Arial"/>
                <a:cs typeface="Arial"/>
              </a:rPr>
              <a:t> </a:t>
            </a:r>
            <a:r>
              <a:rPr sz="1400" b="1" spc="-10" dirty="0">
                <a:latin typeface="Arial"/>
                <a:cs typeface="Arial"/>
              </a:rPr>
              <a:t>Upload</a:t>
            </a:r>
            <a:r>
              <a:rPr sz="1400" b="1" spc="-15" dirty="0">
                <a:latin typeface="Arial"/>
                <a:cs typeface="Arial"/>
              </a:rPr>
              <a:t> </a:t>
            </a:r>
            <a:r>
              <a:rPr sz="1400" b="1" spc="-10" dirty="0">
                <a:latin typeface="Arial"/>
                <a:cs typeface="Arial"/>
              </a:rPr>
              <a:t>do</a:t>
            </a:r>
            <a:r>
              <a:rPr sz="1400" b="1" spc="-5" dirty="0">
                <a:latin typeface="Arial"/>
                <a:cs typeface="Arial"/>
              </a:rPr>
              <a:t>c</a:t>
            </a:r>
            <a:r>
              <a:rPr sz="1400" b="1" spc="-10" dirty="0">
                <a:latin typeface="Arial"/>
                <a:cs typeface="Arial"/>
              </a:rPr>
              <a:t>ument</a:t>
            </a:r>
            <a:r>
              <a:rPr sz="1400" b="1" spc="-5" dirty="0">
                <a:latin typeface="Arial"/>
                <a:cs typeface="Arial"/>
              </a:rPr>
              <a:t>s:</a:t>
            </a:r>
            <a:endParaRPr lang="en-US" sz="1400" b="1" spc="-5" dirty="0">
              <a:latin typeface="Arial"/>
              <a:cs typeface="Arial"/>
            </a:endParaRPr>
          </a:p>
          <a:p>
            <a:pPr marL="12700">
              <a:lnSpc>
                <a:spcPct val="100000"/>
              </a:lnSpc>
            </a:pPr>
            <a:endParaRPr sz="900" b="1" dirty="0">
              <a:latin typeface="Arial"/>
              <a:cs typeface="Arial"/>
            </a:endParaRPr>
          </a:p>
          <a:p>
            <a:pPr marL="355600" marR="5080" indent="-342900">
              <a:lnSpc>
                <a:spcPct val="80000"/>
              </a:lnSpc>
              <a:buFont typeface="Arial"/>
              <a:buChar char="•"/>
              <a:tabLst>
                <a:tab pos="355600" algn="l"/>
              </a:tabLst>
            </a:pPr>
            <a:r>
              <a:rPr sz="1200" spc="-15" dirty="0">
                <a:latin typeface="Arial"/>
                <a:cs typeface="Arial"/>
              </a:rPr>
              <a:t>Sca</a:t>
            </a:r>
            <a:r>
              <a:rPr sz="1200" spc="-10" dirty="0">
                <a:latin typeface="Arial"/>
                <a:cs typeface="Arial"/>
              </a:rPr>
              <a:t>n</a:t>
            </a:r>
            <a:r>
              <a:rPr sz="1200" dirty="0">
                <a:latin typeface="Arial"/>
                <a:cs typeface="Arial"/>
              </a:rPr>
              <a:t> </a:t>
            </a:r>
            <a:r>
              <a:rPr sz="1200" spc="35" dirty="0">
                <a:latin typeface="Arial"/>
                <a:cs typeface="Arial"/>
              </a:rPr>
              <a:t> </a:t>
            </a:r>
            <a:r>
              <a:rPr sz="1200" dirty="0">
                <a:latin typeface="Arial"/>
                <a:cs typeface="Arial"/>
              </a:rPr>
              <a:t>a</a:t>
            </a:r>
            <a:r>
              <a:rPr sz="1200" spc="-10" dirty="0">
                <a:latin typeface="Arial"/>
                <a:cs typeface="Arial"/>
              </a:rPr>
              <a:t>nd</a:t>
            </a:r>
            <a:r>
              <a:rPr sz="1200" dirty="0">
                <a:latin typeface="Arial"/>
                <a:cs typeface="Arial"/>
              </a:rPr>
              <a:t> </a:t>
            </a:r>
            <a:r>
              <a:rPr sz="1200" spc="30" dirty="0">
                <a:latin typeface="Arial"/>
                <a:cs typeface="Arial"/>
              </a:rPr>
              <a:t> </a:t>
            </a:r>
            <a:r>
              <a:rPr sz="1200" dirty="0">
                <a:latin typeface="Arial"/>
                <a:cs typeface="Arial"/>
              </a:rPr>
              <a:t>s</a:t>
            </a:r>
            <a:r>
              <a:rPr sz="1200" spc="-10" dirty="0">
                <a:latin typeface="Arial"/>
                <a:cs typeface="Arial"/>
              </a:rPr>
              <a:t>to</a:t>
            </a:r>
            <a:r>
              <a:rPr sz="1200" spc="0" dirty="0">
                <a:latin typeface="Arial"/>
                <a:cs typeface="Arial"/>
              </a:rPr>
              <a:t>r</a:t>
            </a:r>
            <a:r>
              <a:rPr sz="1200" spc="-10" dirty="0">
                <a:latin typeface="Arial"/>
                <a:cs typeface="Arial"/>
              </a:rPr>
              <a:t>e</a:t>
            </a:r>
            <a:r>
              <a:rPr sz="1200" dirty="0">
                <a:latin typeface="Arial"/>
                <a:cs typeface="Arial"/>
              </a:rPr>
              <a:t> </a:t>
            </a:r>
            <a:r>
              <a:rPr sz="1200" spc="35" dirty="0">
                <a:latin typeface="Arial"/>
                <a:cs typeface="Arial"/>
              </a:rPr>
              <a:t> </a:t>
            </a:r>
            <a:r>
              <a:rPr sz="1200" dirty="0">
                <a:latin typeface="Arial"/>
                <a:cs typeface="Arial"/>
              </a:rPr>
              <a:t>d</a:t>
            </a:r>
            <a:r>
              <a:rPr sz="1200" spc="-10" dirty="0">
                <a:latin typeface="Arial"/>
                <a:cs typeface="Arial"/>
              </a:rPr>
              <a:t>e</a:t>
            </a:r>
            <a:r>
              <a:rPr sz="1200" spc="0" dirty="0">
                <a:latin typeface="Arial"/>
                <a:cs typeface="Arial"/>
              </a:rPr>
              <a:t>l</a:t>
            </a:r>
            <a:r>
              <a:rPr sz="1200" spc="-10" dirty="0">
                <a:latin typeface="Arial"/>
                <a:cs typeface="Arial"/>
              </a:rPr>
              <a:t>ive</a:t>
            </a:r>
            <a:r>
              <a:rPr sz="1200" spc="0" dirty="0">
                <a:latin typeface="Arial"/>
                <a:cs typeface="Arial"/>
              </a:rPr>
              <a:t>r</a:t>
            </a:r>
            <a:r>
              <a:rPr sz="1200" spc="-10" dirty="0">
                <a:latin typeface="Arial"/>
                <a:cs typeface="Arial"/>
              </a:rPr>
              <a:t>y</a:t>
            </a:r>
            <a:r>
              <a:rPr sz="1200" dirty="0">
                <a:latin typeface="Arial"/>
                <a:cs typeface="Arial"/>
              </a:rPr>
              <a:t> </a:t>
            </a:r>
            <a:r>
              <a:rPr sz="1200" spc="25" dirty="0">
                <a:latin typeface="Arial"/>
                <a:cs typeface="Arial"/>
              </a:rPr>
              <a:t> </a:t>
            </a:r>
            <a:r>
              <a:rPr sz="1200" spc="-5" dirty="0">
                <a:latin typeface="Arial"/>
                <a:cs typeface="Arial"/>
              </a:rPr>
              <a:t>ti</a:t>
            </a:r>
            <a:r>
              <a:rPr sz="1200" dirty="0">
                <a:latin typeface="Arial"/>
                <a:cs typeface="Arial"/>
              </a:rPr>
              <a:t>c</a:t>
            </a:r>
            <a:r>
              <a:rPr sz="1200" spc="-10" dirty="0">
                <a:latin typeface="Arial"/>
                <a:cs typeface="Arial"/>
              </a:rPr>
              <a:t>ket</a:t>
            </a:r>
            <a:r>
              <a:rPr sz="1200" dirty="0">
                <a:latin typeface="Arial"/>
                <a:cs typeface="Arial"/>
              </a:rPr>
              <a:t>s</a:t>
            </a:r>
            <a:r>
              <a:rPr sz="1200" spc="-5" dirty="0">
                <a:latin typeface="Arial"/>
                <a:cs typeface="Arial"/>
              </a:rPr>
              <a:t>/utili</a:t>
            </a:r>
            <a:r>
              <a:rPr sz="1200" spc="0" dirty="0">
                <a:latin typeface="Arial"/>
                <a:cs typeface="Arial"/>
              </a:rPr>
              <a:t>t</a:t>
            </a:r>
            <a:r>
              <a:rPr sz="1200" spc="-10" dirty="0">
                <a:latin typeface="Arial"/>
                <a:cs typeface="Arial"/>
              </a:rPr>
              <a:t>y</a:t>
            </a:r>
            <a:r>
              <a:rPr sz="1200" dirty="0">
                <a:latin typeface="Arial"/>
                <a:cs typeface="Arial"/>
              </a:rPr>
              <a:t> </a:t>
            </a:r>
            <a:r>
              <a:rPr sz="1200" spc="35" dirty="0">
                <a:latin typeface="Arial"/>
                <a:cs typeface="Arial"/>
              </a:rPr>
              <a:t> </a:t>
            </a:r>
            <a:r>
              <a:rPr sz="1200" dirty="0">
                <a:latin typeface="Arial"/>
                <a:cs typeface="Arial"/>
              </a:rPr>
              <a:t>b</a:t>
            </a:r>
            <a:r>
              <a:rPr sz="1200" spc="-5" dirty="0">
                <a:latin typeface="Arial"/>
                <a:cs typeface="Arial"/>
              </a:rPr>
              <a:t>ills</a:t>
            </a:r>
            <a:r>
              <a:rPr sz="1200" dirty="0">
                <a:latin typeface="Arial"/>
                <a:cs typeface="Arial"/>
              </a:rPr>
              <a:t> </a:t>
            </a:r>
            <a:r>
              <a:rPr sz="1200" spc="35" dirty="0">
                <a:latin typeface="Arial"/>
                <a:cs typeface="Arial"/>
              </a:rPr>
              <a:t> </a:t>
            </a:r>
            <a:r>
              <a:rPr lang="en-US" sz="1200" spc="35" dirty="0">
                <a:latin typeface="Arial"/>
                <a:cs typeface="Arial"/>
              </a:rPr>
              <a:t>into a current season file folder </a:t>
            </a:r>
            <a:r>
              <a:rPr sz="1200" spc="-15" dirty="0">
                <a:latin typeface="Arial"/>
                <a:cs typeface="Arial"/>
              </a:rPr>
              <a:t>on</a:t>
            </a:r>
            <a:r>
              <a:rPr sz="1200" spc="-10" dirty="0">
                <a:latin typeface="Arial"/>
                <a:cs typeface="Arial"/>
              </a:rPr>
              <a:t> your</a:t>
            </a:r>
            <a:r>
              <a:rPr sz="1200" spc="70" dirty="0">
                <a:latin typeface="Arial"/>
                <a:cs typeface="Arial"/>
              </a:rPr>
              <a:t> </a:t>
            </a:r>
            <a:r>
              <a:rPr sz="1200" dirty="0">
                <a:latin typeface="Arial"/>
                <a:cs typeface="Arial"/>
              </a:rPr>
              <a:t>c</a:t>
            </a:r>
            <a:r>
              <a:rPr sz="1200" spc="-10" dirty="0">
                <a:latin typeface="Arial"/>
                <a:cs typeface="Arial"/>
              </a:rPr>
              <a:t>o</a:t>
            </a:r>
            <a:r>
              <a:rPr sz="1200" spc="-5" dirty="0">
                <a:latin typeface="Arial"/>
                <a:cs typeface="Arial"/>
              </a:rPr>
              <a:t>m</a:t>
            </a:r>
            <a:r>
              <a:rPr sz="1200" spc="-10" dirty="0">
                <a:latin typeface="Arial"/>
                <a:cs typeface="Arial"/>
              </a:rPr>
              <a:t>pu</a:t>
            </a:r>
            <a:r>
              <a:rPr sz="1200" dirty="0">
                <a:latin typeface="Arial"/>
                <a:cs typeface="Arial"/>
              </a:rPr>
              <a:t>t</a:t>
            </a:r>
            <a:r>
              <a:rPr sz="1200" spc="-10" dirty="0">
                <a:latin typeface="Arial"/>
                <a:cs typeface="Arial"/>
              </a:rPr>
              <a:t>er</a:t>
            </a:r>
            <a:r>
              <a:rPr sz="1200" spc="70" dirty="0">
                <a:latin typeface="Arial"/>
                <a:cs typeface="Arial"/>
              </a:rPr>
              <a:t> </a:t>
            </a:r>
            <a:r>
              <a:rPr sz="1200" dirty="0">
                <a:latin typeface="Arial"/>
                <a:cs typeface="Arial"/>
              </a:rPr>
              <a:t>o</a:t>
            </a:r>
            <a:r>
              <a:rPr sz="1200" spc="-5" dirty="0">
                <a:latin typeface="Arial"/>
                <a:cs typeface="Arial"/>
              </a:rPr>
              <a:t>r</a:t>
            </a:r>
            <a:r>
              <a:rPr sz="1200" spc="70" dirty="0">
                <a:latin typeface="Arial"/>
                <a:cs typeface="Arial"/>
              </a:rPr>
              <a:t> </a:t>
            </a:r>
            <a:r>
              <a:rPr sz="1200" spc="-5" dirty="0">
                <a:latin typeface="Arial"/>
                <a:cs typeface="Arial"/>
              </a:rPr>
              <a:t>fla</a:t>
            </a:r>
            <a:r>
              <a:rPr sz="1200" dirty="0">
                <a:latin typeface="Arial"/>
                <a:cs typeface="Arial"/>
              </a:rPr>
              <a:t>s</a:t>
            </a:r>
            <a:r>
              <a:rPr sz="1200" spc="-10" dirty="0">
                <a:latin typeface="Arial"/>
                <a:cs typeface="Arial"/>
              </a:rPr>
              <a:t>h</a:t>
            </a:r>
            <a:r>
              <a:rPr sz="1200" spc="70" dirty="0">
                <a:latin typeface="Arial"/>
                <a:cs typeface="Arial"/>
              </a:rPr>
              <a:t> </a:t>
            </a:r>
            <a:r>
              <a:rPr sz="1200" spc="-10" dirty="0">
                <a:latin typeface="Arial"/>
                <a:cs typeface="Arial"/>
              </a:rPr>
              <a:t>dr</a:t>
            </a:r>
            <a:r>
              <a:rPr sz="1200" spc="0" dirty="0">
                <a:latin typeface="Arial"/>
                <a:cs typeface="Arial"/>
              </a:rPr>
              <a:t>i</a:t>
            </a:r>
            <a:r>
              <a:rPr sz="1200" spc="-10" dirty="0">
                <a:latin typeface="Arial"/>
                <a:cs typeface="Arial"/>
              </a:rPr>
              <a:t>ve</a:t>
            </a:r>
            <a:r>
              <a:rPr lang="en-US" sz="1200" spc="-10" dirty="0">
                <a:latin typeface="Arial"/>
                <a:cs typeface="Arial"/>
              </a:rPr>
              <a:t>.  Name</a:t>
            </a:r>
            <a:r>
              <a:rPr sz="1200" spc="60" dirty="0">
                <a:latin typeface="Arial"/>
                <a:cs typeface="Arial"/>
              </a:rPr>
              <a:t> </a:t>
            </a:r>
            <a:r>
              <a:rPr sz="1200" spc="0" dirty="0">
                <a:latin typeface="Arial"/>
                <a:cs typeface="Arial"/>
              </a:rPr>
              <a:t>t</a:t>
            </a:r>
            <a:r>
              <a:rPr sz="1200" spc="-10" dirty="0">
                <a:latin typeface="Arial"/>
                <a:cs typeface="Arial"/>
              </a:rPr>
              <a:t>he</a:t>
            </a:r>
            <a:r>
              <a:rPr sz="1200" spc="70" dirty="0">
                <a:latin typeface="Arial"/>
                <a:cs typeface="Arial"/>
              </a:rPr>
              <a:t> </a:t>
            </a:r>
            <a:r>
              <a:rPr lang="en-US" sz="1200" spc="70" dirty="0">
                <a:latin typeface="Arial"/>
                <a:cs typeface="Arial"/>
              </a:rPr>
              <a:t>PDF </a:t>
            </a:r>
            <a:r>
              <a:rPr sz="1200" spc="-10" dirty="0">
                <a:latin typeface="Arial"/>
                <a:cs typeface="Arial"/>
              </a:rPr>
              <a:t>file </a:t>
            </a:r>
            <a:r>
              <a:rPr sz="1200" dirty="0">
                <a:latin typeface="Arial"/>
                <a:cs typeface="Arial"/>
              </a:rPr>
              <a:t>b</a:t>
            </a:r>
            <a:r>
              <a:rPr sz="1200" spc="-10" dirty="0">
                <a:latin typeface="Arial"/>
                <a:cs typeface="Arial"/>
              </a:rPr>
              <a:t>y</a:t>
            </a:r>
            <a:r>
              <a:rPr sz="1200" dirty="0">
                <a:latin typeface="Arial"/>
                <a:cs typeface="Arial"/>
              </a:rPr>
              <a:t> </a:t>
            </a:r>
            <a:r>
              <a:rPr sz="1200" spc="20" dirty="0">
                <a:latin typeface="Arial"/>
                <a:cs typeface="Arial"/>
              </a:rPr>
              <a:t> </a:t>
            </a:r>
            <a:r>
              <a:rPr sz="1200" spc="-5" dirty="0">
                <a:latin typeface="Arial"/>
                <a:cs typeface="Arial"/>
              </a:rPr>
              <a:t>t</a:t>
            </a:r>
            <a:r>
              <a:rPr sz="1200" dirty="0">
                <a:latin typeface="Arial"/>
                <a:cs typeface="Arial"/>
              </a:rPr>
              <a:t>h</a:t>
            </a:r>
            <a:r>
              <a:rPr sz="1200" spc="-10" dirty="0">
                <a:latin typeface="Arial"/>
                <a:cs typeface="Arial"/>
              </a:rPr>
              <a:t>e</a:t>
            </a:r>
            <a:r>
              <a:rPr sz="1200" dirty="0">
                <a:latin typeface="Arial"/>
                <a:cs typeface="Arial"/>
              </a:rPr>
              <a:t> </a:t>
            </a:r>
            <a:r>
              <a:rPr sz="1200" spc="35" dirty="0">
                <a:latin typeface="Arial"/>
                <a:cs typeface="Arial"/>
              </a:rPr>
              <a:t> </a:t>
            </a:r>
            <a:r>
              <a:rPr sz="1200" spc="-10" dirty="0">
                <a:latin typeface="Arial"/>
                <a:cs typeface="Arial"/>
              </a:rPr>
              <a:t>Au</a:t>
            </a:r>
            <a:r>
              <a:rPr sz="1200" dirty="0">
                <a:latin typeface="Arial"/>
                <a:cs typeface="Arial"/>
              </a:rPr>
              <a:t>t</a:t>
            </a:r>
            <a:r>
              <a:rPr sz="1200" spc="-10" dirty="0">
                <a:latin typeface="Arial"/>
                <a:cs typeface="Arial"/>
              </a:rPr>
              <a:t>h</a:t>
            </a:r>
            <a:r>
              <a:rPr sz="1200" spc="-5" dirty="0">
                <a:latin typeface="Arial"/>
                <a:cs typeface="Arial"/>
              </a:rPr>
              <a:t>orizat</a:t>
            </a:r>
            <a:r>
              <a:rPr sz="1200" spc="0" dirty="0">
                <a:latin typeface="Arial"/>
                <a:cs typeface="Arial"/>
              </a:rPr>
              <a:t>i</a:t>
            </a:r>
            <a:r>
              <a:rPr sz="1200" dirty="0">
                <a:latin typeface="Arial"/>
                <a:cs typeface="Arial"/>
              </a:rPr>
              <a:t>o</a:t>
            </a:r>
            <a:r>
              <a:rPr sz="1200" spc="-10" dirty="0">
                <a:latin typeface="Arial"/>
                <a:cs typeface="Arial"/>
              </a:rPr>
              <a:t>n</a:t>
            </a:r>
            <a:r>
              <a:rPr sz="1200" dirty="0">
                <a:latin typeface="Arial"/>
                <a:cs typeface="Arial"/>
              </a:rPr>
              <a:t> </a:t>
            </a:r>
            <a:r>
              <a:rPr sz="1200" spc="35" dirty="0">
                <a:latin typeface="Arial"/>
                <a:cs typeface="Arial"/>
              </a:rPr>
              <a:t> </a:t>
            </a:r>
            <a:r>
              <a:rPr sz="1200" spc="-10" dirty="0">
                <a:latin typeface="Arial"/>
                <a:cs typeface="Arial"/>
              </a:rPr>
              <a:t>n</a:t>
            </a:r>
            <a:r>
              <a:rPr sz="1200" spc="-5" dirty="0">
                <a:latin typeface="Arial"/>
                <a:cs typeface="Arial"/>
              </a:rPr>
              <a:t>u</a:t>
            </a:r>
            <a:r>
              <a:rPr sz="1200" spc="-15" dirty="0">
                <a:latin typeface="Arial"/>
                <a:cs typeface="Arial"/>
              </a:rPr>
              <a:t>m</a:t>
            </a:r>
            <a:r>
              <a:rPr sz="1200" dirty="0">
                <a:latin typeface="Arial"/>
                <a:cs typeface="Arial"/>
              </a:rPr>
              <a:t>b</a:t>
            </a:r>
            <a:r>
              <a:rPr sz="1200" spc="-10" dirty="0">
                <a:latin typeface="Arial"/>
                <a:cs typeface="Arial"/>
              </a:rPr>
              <a:t>er</a:t>
            </a:r>
            <a:r>
              <a:rPr sz="1200" dirty="0">
                <a:latin typeface="Arial"/>
                <a:cs typeface="Arial"/>
              </a:rPr>
              <a:t> </a:t>
            </a:r>
            <a:r>
              <a:rPr sz="1200" spc="50" dirty="0">
                <a:latin typeface="Arial"/>
                <a:cs typeface="Arial"/>
              </a:rPr>
              <a:t> </a:t>
            </a:r>
            <a:r>
              <a:rPr sz="1200" spc="-10" dirty="0">
                <a:latin typeface="Arial"/>
                <a:cs typeface="Arial"/>
              </a:rPr>
              <a:t>a</a:t>
            </a:r>
            <a:r>
              <a:rPr sz="1200" spc="-5" dirty="0">
                <a:latin typeface="Arial"/>
                <a:cs typeface="Arial"/>
              </a:rPr>
              <a:t>n</a:t>
            </a:r>
            <a:r>
              <a:rPr sz="1200" spc="-10" dirty="0">
                <a:latin typeface="Arial"/>
                <a:cs typeface="Arial"/>
              </a:rPr>
              <a:t>d</a:t>
            </a:r>
            <a:r>
              <a:rPr sz="1200" dirty="0">
                <a:latin typeface="Arial"/>
                <a:cs typeface="Arial"/>
              </a:rPr>
              <a:t> </a:t>
            </a:r>
            <a:r>
              <a:rPr sz="1200" spc="30" dirty="0">
                <a:latin typeface="Arial"/>
                <a:cs typeface="Arial"/>
              </a:rPr>
              <a:t> </a:t>
            </a:r>
            <a:r>
              <a:rPr sz="1200" spc="-10" dirty="0">
                <a:latin typeface="Arial"/>
                <a:cs typeface="Arial"/>
              </a:rPr>
              <a:t>n</a:t>
            </a:r>
            <a:r>
              <a:rPr sz="1200" spc="-5" dirty="0">
                <a:latin typeface="Arial"/>
                <a:cs typeface="Arial"/>
              </a:rPr>
              <a:t>am</a:t>
            </a:r>
            <a:r>
              <a:rPr sz="1200" spc="-10" dirty="0">
                <a:latin typeface="Arial"/>
                <a:cs typeface="Arial"/>
              </a:rPr>
              <a:t>e</a:t>
            </a:r>
            <a:r>
              <a:rPr sz="1200" dirty="0">
                <a:latin typeface="Arial"/>
                <a:cs typeface="Arial"/>
              </a:rPr>
              <a:t> </a:t>
            </a:r>
            <a:r>
              <a:rPr sz="1200" spc="35" dirty="0">
                <a:latin typeface="Arial"/>
                <a:cs typeface="Arial"/>
              </a:rPr>
              <a:t> </a:t>
            </a:r>
            <a:r>
              <a:rPr sz="1200" spc="-15" dirty="0">
                <a:latin typeface="Arial"/>
                <a:cs typeface="Arial"/>
              </a:rPr>
              <a:t>o</a:t>
            </a:r>
            <a:r>
              <a:rPr sz="1200" spc="-5" dirty="0">
                <a:latin typeface="Arial"/>
                <a:cs typeface="Arial"/>
              </a:rPr>
              <a:t>f</a:t>
            </a:r>
            <a:r>
              <a:rPr sz="1200" dirty="0">
                <a:latin typeface="Arial"/>
                <a:cs typeface="Arial"/>
              </a:rPr>
              <a:t> </a:t>
            </a:r>
            <a:r>
              <a:rPr sz="1200" spc="30" dirty="0">
                <a:latin typeface="Arial"/>
                <a:cs typeface="Arial"/>
              </a:rPr>
              <a:t> </a:t>
            </a:r>
            <a:r>
              <a:rPr sz="1200" spc="0" dirty="0">
                <a:latin typeface="Arial"/>
                <a:cs typeface="Arial"/>
              </a:rPr>
              <a:t>t</a:t>
            </a:r>
            <a:r>
              <a:rPr sz="1200" spc="-10" dirty="0">
                <a:latin typeface="Arial"/>
                <a:cs typeface="Arial"/>
              </a:rPr>
              <a:t>he </a:t>
            </a:r>
            <a:r>
              <a:rPr lang="en-US" sz="1200" spc="-10" dirty="0">
                <a:latin typeface="Arial"/>
                <a:cs typeface="Arial"/>
              </a:rPr>
              <a:t>customer receiving</a:t>
            </a:r>
            <a:r>
              <a:rPr sz="1200" dirty="0">
                <a:latin typeface="Arial"/>
                <a:cs typeface="Arial"/>
              </a:rPr>
              <a:t>  </a:t>
            </a:r>
            <a:r>
              <a:rPr sz="1200" spc="170" dirty="0">
                <a:latin typeface="Arial"/>
                <a:cs typeface="Arial"/>
              </a:rPr>
              <a:t> </a:t>
            </a:r>
            <a:r>
              <a:rPr sz="1200" spc="0" dirty="0">
                <a:latin typeface="Arial"/>
                <a:cs typeface="Arial"/>
              </a:rPr>
              <a:t>t</a:t>
            </a:r>
            <a:r>
              <a:rPr sz="1200" spc="-10" dirty="0">
                <a:latin typeface="Arial"/>
                <a:cs typeface="Arial"/>
              </a:rPr>
              <a:t>he</a:t>
            </a:r>
            <a:r>
              <a:rPr sz="1200" dirty="0">
                <a:latin typeface="Arial"/>
                <a:cs typeface="Arial"/>
              </a:rPr>
              <a:t>  </a:t>
            </a:r>
            <a:r>
              <a:rPr sz="1200" spc="160" dirty="0">
                <a:latin typeface="Arial"/>
                <a:cs typeface="Arial"/>
              </a:rPr>
              <a:t> </a:t>
            </a:r>
            <a:r>
              <a:rPr sz="1200" spc="-10" dirty="0">
                <a:latin typeface="Arial"/>
                <a:cs typeface="Arial"/>
              </a:rPr>
              <a:t>Cris</a:t>
            </a:r>
            <a:r>
              <a:rPr sz="1200" dirty="0">
                <a:latin typeface="Arial"/>
                <a:cs typeface="Arial"/>
              </a:rPr>
              <a:t>i</a:t>
            </a:r>
            <a:r>
              <a:rPr sz="1200" spc="-10" dirty="0">
                <a:latin typeface="Arial"/>
                <a:cs typeface="Arial"/>
              </a:rPr>
              <a:t>s</a:t>
            </a:r>
            <a:r>
              <a:rPr sz="1200" spc="-5" dirty="0">
                <a:latin typeface="Arial"/>
                <a:cs typeface="Arial"/>
              </a:rPr>
              <a:t> </a:t>
            </a:r>
            <a:r>
              <a:rPr sz="1200" spc="-15" dirty="0">
                <a:latin typeface="Arial"/>
                <a:cs typeface="Arial"/>
              </a:rPr>
              <a:t>benefi</a:t>
            </a:r>
            <a:r>
              <a:rPr sz="1200" spc="-5" dirty="0">
                <a:latin typeface="Arial"/>
                <a:cs typeface="Arial"/>
              </a:rPr>
              <a:t>t.</a:t>
            </a:r>
            <a:r>
              <a:rPr sz="1200" dirty="0">
                <a:latin typeface="Arial"/>
                <a:cs typeface="Arial"/>
              </a:rPr>
              <a:t> </a:t>
            </a:r>
            <a:r>
              <a:rPr sz="1200" spc="30" dirty="0">
                <a:latin typeface="Arial"/>
                <a:cs typeface="Arial"/>
              </a:rPr>
              <a:t> </a:t>
            </a:r>
            <a:endParaRPr lang="en-US" sz="1200" spc="30" dirty="0">
              <a:latin typeface="Arial"/>
              <a:cs typeface="Arial"/>
            </a:endParaRPr>
          </a:p>
          <a:p>
            <a:pPr marL="12700" marR="5080">
              <a:lnSpc>
                <a:spcPct val="80000"/>
              </a:lnSpc>
              <a:tabLst>
                <a:tab pos="355600" algn="l"/>
              </a:tabLst>
            </a:pPr>
            <a:r>
              <a:rPr lang="en-US" sz="1200" spc="30" dirty="0">
                <a:latin typeface="Arial"/>
                <a:cs typeface="Arial"/>
              </a:rPr>
              <a:t>	</a:t>
            </a:r>
            <a:r>
              <a:rPr sz="1200" spc="-10" dirty="0">
                <a:latin typeface="Arial"/>
                <a:cs typeface="Arial"/>
              </a:rPr>
              <a:t>E</a:t>
            </a:r>
            <a:r>
              <a:rPr sz="1200" spc="-25" dirty="0">
                <a:latin typeface="Arial"/>
                <a:cs typeface="Arial"/>
              </a:rPr>
              <a:t>x</a:t>
            </a:r>
            <a:r>
              <a:rPr sz="1200" spc="-10" dirty="0">
                <a:latin typeface="Arial"/>
                <a:cs typeface="Arial"/>
              </a:rPr>
              <a:t>ampl</a:t>
            </a:r>
            <a:r>
              <a:rPr sz="1200" spc="-15" dirty="0">
                <a:latin typeface="Arial"/>
                <a:cs typeface="Arial"/>
              </a:rPr>
              <a:t>e</a:t>
            </a:r>
            <a:r>
              <a:rPr sz="1200" spc="-5" dirty="0">
                <a:latin typeface="Arial"/>
                <a:cs typeface="Arial"/>
              </a:rPr>
              <a:t>:</a:t>
            </a:r>
            <a:r>
              <a:rPr sz="1200" spc="30" dirty="0">
                <a:latin typeface="Arial"/>
                <a:cs typeface="Arial"/>
              </a:rPr>
              <a:t> </a:t>
            </a:r>
            <a:r>
              <a:rPr sz="1200" spc="-15" dirty="0">
                <a:latin typeface="Arial"/>
                <a:cs typeface="Arial"/>
              </a:rPr>
              <a:t>123123123</a:t>
            </a:r>
            <a:r>
              <a:rPr sz="1200" spc="-10" dirty="0">
                <a:latin typeface="Arial"/>
                <a:cs typeface="Arial"/>
              </a:rPr>
              <a:t>Ma</a:t>
            </a:r>
            <a:r>
              <a:rPr sz="1200" spc="0" dirty="0">
                <a:latin typeface="Arial"/>
                <a:cs typeface="Arial"/>
              </a:rPr>
              <a:t>r</a:t>
            </a:r>
            <a:r>
              <a:rPr sz="1200" spc="-10" dirty="0">
                <a:latin typeface="Arial"/>
                <a:cs typeface="Arial"/>
              </a:rPr>
              <a:t>yJo</a:t>
            </a:r>
            <a:r>
              <a:rPr sz="1200" spc="-5" dirty="0">
                <a:latin typeface="Arial"/>
                <a:cs typeface="Arial"/>
              </a:rPr>
              <a:t>n</a:t>
            </a:r>
            <a:r>
              <a:rPr sz="1200" spc="-10" dirty="0">
                <a:latin typeface="Arial"/>
                <a:cs typeface="Arial"/>
              </a:rPr>
              <a:t>e</a:t>
            </a:r>
            <a:r>
              <a:rPr sz="1200" spc="-5" dirty="0">
                <a:latin typeface="Arial"/>
                <a:cs typeface="Arial"/>
              </a:rPr>
              <a:t>s</a:t>
            </a:r>
            <a:r>
              <a:rPr sz="1200" spc="0" dirty="0">
                <a:latin typeface="Arial"/>
                <a:cs typeface="Arial"/>
              </a:rPr>
              <a:t>.</a:t>
            </a:r>
            <a:r>
              <a:rPr sz="1200" spc="-15" dirty="0">
                <a:latin typeface="Arial"/>
                <a:cs typeface="Arial"/>
              </a:rPr>
              <a:t>pdf</a:t>
            </a:r>
            <a:endParaRPr sz="1200" dirty="0">
              <a:latin typeface="Arial"/>
              <a:cs typeface="Arial"/>
            </a:endParaRPr>
          </a:p>
          <a:p>
            <a:pPr>
              <a:lnSpc>
                <a:spcPct val="100000"/>
              </a:lnSpc>
              <a:spcBef>
                <a:spcPts val="32"/>
              </a:spcBef>
              <a:buFont typeface="Arial"/>
              <a:buChar char="•"/>
            </a:pPr>
            <a:endParaRPr sz="1200" dirty="0">
              <a:latin typeface="Times New Roman"/>
              <a:cs typeface="Times New Roman"/>
            </a:endParaRPr>
          </a:p>
          <a:p>
            <a:pPr marL="355600" marR="6350" indent="-342900" algn="just">
              <a:lnSpc>
                <a:spcPct val="80000"/>
              </a:lnSpc>
              <a:buFont typeface="Arial"/>
              <a:buChar char="•"/>
              <a:tabLst>
                <a:tab pos="355600" algn="l"/>
              </a:tabLst>
            </a:pPr>
            <a:r>
              <a:rPr sz="1200" spc="-10" dirty="0">
                <a:latin typeface="Arial"/>
                <a:cs typeface="Arial"/>
              </a:rPr>
              <a:t>Loc</a:t>
            </a:r>
            <a:r>
              <a:rPr sz="1200" spc="-5" dirty="0">
                <a:latin typeface="Arial"/>
                <a:cs typeface="Arial"/>
              </a:rPr>
              <a:t>a</a:t>
            </a:r>
            <a:r>
              <a:rPr sz="1200" spc="-10" dirty="0">
                <a:latin typeface="Arial"/>
                <a:cs typeface="Arial"/>
              </a:rPr>
              <a:t>te</a:t>
            </a:r>
            <a:r>
              <a:rPr sz="1200" dirty="0">
                <a:latin typeface="Arial"/>
                <a:cs typeface="Arial"/>
              </a:rPr>
              <a:t> </a:t>
            </a:r>
            <a:r>
              <a:rPr sz="1200" spc="-15" dirty="0">
                <a:latin typeface="Arial"/>
                <a:cs typeface="Arial"/>
              </a:rPr>
              <a:t> </a:t>
            </a:r>
            <a:r>
              <a:rPr sz="1200" spc="-5" dirty="0">
                <a:latin typeface="Arial"/>
                <a:cs typeface="Arial"/>
              </a:rPr>
              <a:t>fil</a:t>
            </a:r>
            <a:r>
              <a:rPr sz="1200" dirty="0">
                <a:latin typeface="Arial"/>
                <a:cs typeface="Arial"/>
              </a:rPr>
              <a:t>e</a:t>
            </a:r>
            <a:r>
              <a:rPr sz="1200" spc="-10" dirty="0">
                <a:latin typeface="Arial"/>
                <a:cs typeface="Arial"/>
              </a:rPr>
              <a:t>s(</a:t>
            </a:r>
            <a:r>
              <a:rPr sz="1200" dirty="0">
                <a:latin typeface="Arial"/>
                <a:cs typeface="Arial"/>
              </a:rPr>
              <a:t>s</a:t>
            </a:r>
            <a:r>
              <a:rPr sz="1200" spc="-5" dirty="0">
                <a:latin typeface="Arial"/>
                <a:cs typeface="Arial"/>
              </a:rPr>
              <a:t>)</a:t>
            </a:r>
            <a:r>
              <a:rPr sz="1200" dirty="0">
                <a:latin typeface="Arial"/>
                <a:cs typeface="Arial"/>
              </a:rPr>
              <a:t> </a:t>
            </a:r>
            <a:r>
              <a:rPr sz="1200" spc="-15" dirty="0">
                <a:latin typeface="Arial"/>
                <a:cs typeface="Arial"/>
              </a:rPr>
              <a:t> o</a:t>
            </a:r>
            <a:r>
              <a:rPr sz="1200" spc="-10" dirty="0">
                <a:latin typeface="Arial"/>
                <a:cs typeface="Arial"/>
              </a:rPr>
              <a:t>n</a:t>
            </a:r>
            <a:r>
              <a:rPr sz="1200" dirty="0">
                <a:latin typeface="Arial"/>
                <a:cs typeface="Arial"/>
              </a:rPr>
              <a:t> </a:t>
            </a:r>
            <a:r>
              <a:rPr sz="1200" spc="-5" dirty="0">
                <a:latin typeface="Arial"/>
                <a:cs typeface="Arial"/>
              </a:rPr>
              <a:t> </a:t>
            </a:r>
            <a:r>
              <a:rPr sz="1200" spc="-10" dirty="0">
                <a:latin typeface="Arial"/>
                <a:cs typeface="Arial"/>
              </a:rPr>
              <a:t>your</a:t>
            </a:r>
            <a:r>
              <a:rPr sz="1200" dirty="0">
                <a:latin typeface="Arial"/>
                <a:cs typeface="Arial"/>
              </a:rPr>
              <a:t> </a:t>
            </a:r>
            <a:r>
              <a:rPr sz="1200" spc="-20" dirty="0">
                <a:latin typeface="Arial"/>
                <a:cs typeface="Arial"/>
              </a:rPr>
              <a:t> </a:t>
            </a:r>
            <a:r>
              <a:rPr sz="1200" dirty="0">
                <a:latin typeface="Arial"/>
                <a:cs typeface="Arial"/>
              </a:rPr>
              <a:t>c</a:t>
            </a:r>
            <a:r>
              <a:rPr sz="1200" spc="-10" dirty="0">
                <a:latin typeface="Arial"/>
                <a:cs typeface="Arial"/>
              </a:rPr>
              <a:t>o</a:t>
            </a:r>
            <a:r>
              <a:rPr sz="1200" spc="-5" dirty="0">
                <a:latin typeface="Arial"/>
                <a:cs typeface="Arial"/>
              </a:rPr>
              <a:t>m</a:t>
            </a:r>
            <a:r>
              <a:rPr sz="1200" spc="-10" dirty="0">
                <a:latin typeface="Arial"/>
                <a:cs typeface="Arial"/>
              </a:rPr>
              <a:t>pu</a:t>
            </a:r>
            <a:r>
              <a:rPr sz="1200" dirty="0">
                <a:latin typeface="Arial"/>
                <a:cs typeface="Arial"/>
              </a:rPr>
              <a:t>t</a:t>
            </a:r>
            <a:r>
              <a:rPr sz="1200" spc="-10" dirty="0">
                <a:latin typeface="Arial"/>
                <a:cs typeface="Arial"/>
              </a:rPr>
              <a:t>er</a:t>
            </a:r>
            <a:r>
              <a:rPr sz="1200" dirty="0">
                <a:latin typeface="Arial"/>
                <a:cs typeface="Arial"/>
              </a:rPr>
              <a:t> </a:t>
            </a:r>
            <a:r>
              <a:rPr sz="1200" spc="-10" dirty="0">
                <a:latin typeface="Arial"/>
                <a:cs typeface="Arial"/>
              </a:rPr>
              <a:t> </a:t>
            </a:r>
            <a:r>
              <a:rPr sz="1200" dirty="0">
                <a:latin typeface="Arial"/>
                <a:cs typeface="Arial"/>
              </a:rPr>
              <a:t>o</a:t>
            </a:r>
            <a:r>
              <a:rPr sz="1200" spc="-5" dirty="0">
                <a:latin typeface="Arial"/>
                <a:cs typeface="Arial"/>
              </a:rPr>
              <a:t>r</a:t>
            </a:r>
            <a:r>
              <a:rPr sz="1200" dirty="0">
                <a:latin typeface="Arial"/>
                <a:cs typeface="Arial"/>
              </a:rPr>
              <a:t> </a:t>
            </a:r>
            <a:r>
              <a:rPr sz="1200" spc="-15" dirty="0">
                <a:latin typeface="Arial"/>
                <a:cs typeface="Arial"/>
              </a:rPr>
              <a:t> </a:t>
            </a:r>
            <a:r>
              <a:rPr sz="1200" spc="-5" dirty="0">
                <a:latin typeface="Arial"/>
                <a:cs typeface="Arial"/>
              </a:rPr>
              <a:t>fl</a:t>
            </a:r>
            <a:r>
              <a:rPr sz="1200" dirty="0">
                <a:latin typeface="Arial"/>
                <a:cs typeface="Arial"/>
              </a:rPr>
              <a:t>a</a:t>
            </a:r>
            <a:r>
              <a:rPr sz="1200" spc="-10" dirty="0">
                <a:latin typeface="Arial"/>
                <a:cs typeface="Arial"/>
              </a:rPr>
              <a:t>sh</a:t>
            </a:r>
            <a:r>
              <a:rPr sz="1200" dirty="0">
                <a:latin typeface="Arial"/>
                <a:cs typeface="Arial"/>
              </a:rPr>
              <a:t> </a:t>
            </a:r>
            <a:r>
              <a:rPr sz="1200" spc="-15" dirty="0">
                <a:latin typeface="Arial"/>
                <a:cs typeface="Arial"/>
              </a:rPr>
              <a:t> </a:t>
            </a:r>
            <a:r>
              <a:rPr sz="1200" spc="-10" dirty="0">
                <a:latin typeface="Arial"/>
                <a:cs typeface="Arial"/>
              </a:rPr>
              <a:t>dr</a:t>
            </a:r>
            <a:r>
              <a:rPr sz="1200" spc="0" dirty="0">
                <a:latin typeface="Arial"/>
                <a:cs typeface="Arial"/>
              </a:rPr>
              <a:t>i</a:t>
            </a:r>
            <a:r>
              <a:rPr sz="1200" spc="-10" dirty="0">
                <a:latin typeface="Arial"/>
                <a:cs typeface="Arial"/>
              </a:rPr>
              <a:t>ve</a:t>
            </a:r>
            <a:r>
              <a:rPr sz="1200" spc="-5" dirty="0">
                <a:latin typeface="Arial"/>
                <a:cs typeface="Arial"/>
              </a:rPr>
              <a:t> </a:t>
            </a:r>
            <a:r>
              <a:rPr sz="1200" spc="-15" dirty="0">
                <a:latin typeface="Arial"/>
                <a:cs typeface="Arial"/>
              </a:rPr>
              <a:t>an</a:t>
            </a:r>
            <a:r>
              <a:rPr sz="1200" spc="-10" dirty="0">
                <a:latin typeface="Arial"/>
                <a:cs typeface="Arial"/>
              </a:rPr>
              <a:t>d</a:t>
            </a:r>
            <a:r>
              <a:rPr sz="1200" dirty="0">
                <a:latin typeface="Arial"/>
                <a:cs typeface="Arial"/>
              </a:rPr>
              <a:t> </a:t>
            </a:r>
            <a:r>
              <a:rPr sz="1200" spc="-100" dirty="0">
                <a:latin typeface="Arial"/>
                <a:cs typeface="Arial"/>
              </a:rPr>
              <a:t> </a:t>
            </a:r>
            <a:r>
              <a:rPr sz="1200" dirty="0">
                <a:latin typeface="Arial"/>
                <a:cs typeface="Arial"/>
              </a:rPr>
              <a:t>a</a:t>
            </a:r>
            <a:r>
              <a:rPr sz="1200" spc="-10" dirty="0">
                <a:latin typeface="Arial"/>
                <a:cs typeface="Arial"/>
              </a:rPr>
              <a:t>dd</a:t>
            </a:r>
            <a:r>
              <a:rPr sz="1200" dirty="0">
                <a:latin typeface="Arial"/>
                <a:cs typeface="Arial"/>
              </a:rPr>
              <a:t> </a:t>
            </a:r>
            <a:r>
              <a:rPr sz="1200" spc="-100" dirty="0">
                <a:latin typeface="Arial"/>
                <a:cs typeface="Arial"/>
              </a:rPr>
              <a:t> </a:t>
            </a:r>
            <a:r>
              <a:rPr sz="1200" spc="-10" dirty="0">
                <a:latin typeface="Arial"/>
                <a:cs typeface="Arial"/>
              </a:rPr>
              <a:t>P</a:t>
            </a:r>
            <a:r>
              <a:rPr sz="1200" dirty="0">
                <a:latin typeface="Arial"/>
                <a:cs typeface="Arial"/>
              </a:rPr>
              <a:t>D</a:t>
            </a:r>
            <a:r>
              <a:rPr sz="1200" spc="-10" dirty="0">
                <a:latin typeface="Arial"/>
                <a:cs typeface="Arial"/>
              </a:rPr>
              <a:t>F</a:t>
            </a:r>
            <a:r>
              <a:rPr sz="1200" dirty="0">
                <a:latin typeface="Arial"/>
                <a:cs typeface="Arial"/>
              </a:rPr>
              <a:t> </a:t>
            </a:r>
            <a:r>
              <a:rPr sz="1200" spc="-100" dirty="0">
                <a:latin typeface="Arial"/>
                <a:cs typeface="Arial"/>
              </a:rPr>
              <a:t> </a:t>
            </a:r>
            <a:r>
              <a:rPr sz="1200" spc="-10" dirty="0">
                <a:latin typeface="Arial"/>
                <a:cs typeface="Arial"/>
              </a:rPr>
              <a:t>files</a:t>
            </a:r>
            <a:r>
              <a:rPr sz="1200" dirty="0">
                <a:latin typeface="Arial"/>
                <a:cs typeface="Arial"/>
              </a:rPr>
              <a:t> </a:t>
            </a:r>
            <a:r>
              <a:rPr sz="1200" spc="-90" dirty="0">
                <a:latin typeface="Arial"/>
                <a:cs typeface="Arial"/>
              </a:rPr>
              <a:t> </a:t>
            </a:r>
            <a:r>
              <a:rPr sz="1200" spc="-15" dirty="0">
                <a:latin typeface="Arial"/>
                <a:cs typeface="Arial"/>
              </a:rPr>
              <a:t>on</a:t>
            </a:r>
            <a:r>
              <a:rPr sz="1200" spc="-10" dirty="0">
                <a:latin typeface="Arial"/>
                <a:cs typeface="Arial"/>
              </a:rPr>
              <a:t>e</a:t>
            </a:r>
            <a:r>
              <a:rPr sz="1200" dirty="0">
                <a:latin typeface="Arial"/>
                <a:cs typeface="Arial"/>
              </a:rPr>
              <a:t> </a:t>
            </a:r>
            <a:r>
              <a:rPr sz="1200" spc="-100" dirty="0">
                <a:latin typeface="Arial"/>
                <a:cs typeface="Arial"/>
              </a:rPr>
              <a:t> </a:t>
            </a:r>
            <a:r>
              <a:rPr sz="1200" dirty="0">
                <a:latin typeface="Arial"/>
                <a:cs typeface="Arial"/>
              </a:rPr>
              <a:t>a</a:t>
            </a:r>
            <a:r>
              <a:rPr sz="1200" spc="-5" dirty="0">
                <a:latin typeface="Arial"/>
                <a:cs typeface="Arial"/>
              </a:rPr>
              <a:t>t</a:t>
            </a:r>
            <a:r>
              <a:rPr sz="1200" dirty="0">
                <a:latin typeface="Arial"/>
                <a:cs typeface="Arial"/>
              </a:rPr>
              <a:t> </a:t>
            </a:r>
            <a:r>
              <a:rPr sz="1200" spc="-100" dirty="0">
                <a:latin typeface="Arial"/>
                <a:cs typeface="Arial"/>
              </a:rPr>
              <a:t> </a:t>
            </a:r>
            <a:r>
              <a:rPr sz="1200" spc="-10" dirty="0">
                <a:latin typeface="Arial"/>
                <a:cs typeface="Arial"/>
              </a:rPr>
              <a:t>a</a:t>
            </a:r>
            <a:r>
              <a:rPr sz="1200" dirty="0">
                <a:latin typeface="Arial"/>
                <a:cs typeface="Arial"/>
              </a:rPr>
              <a:t> </a:t>
            </a:r>
            <a:r>
              <a:rPr sz="1200" spc="-100" dirty="0">
                <a:latin typeface="Arial"/>
                <a:cs typeface="Arial"/>
              </a:rPr>
              <a:t> </a:t>
            </a:r>
            <a:r>
              <a:rPr sz="1200" spc="-5" dirty="0">
                <a:latin typeface="Arial"/>
                <a:cs typeface="Arial"/>
              </a:rPr>
              <a:t>tim</a:t>
            </a:r>
            <a:r>
              <a:rPr sz="1200" spc="-10" dirty="0">
                <a:latin typeface="Arial"/>
                <a:cs typeface="Arial"/>
              </a:rPr>
              <a:t>e</a:t>
            </a:r>
            <a:r>
              <a:rPr sz="1200" dirty="0">
                <a:latin typeface="Arial"/>
                <a:cs typeface="Arial"/>
              </a:rPr>
              <a:t> </a:t>
            </a:r>
            <a:r>
              <a:rPr sz="1200" spc="-100" dirty="0">
                <a:latin typeface="Arial"/>
                <a:cs typeface="Arial"/>
              </a:rPr>
              <a:t> </a:t>
            </a:r>
            <a:r>
              <a:rPr sz="1200" spc="0" dirty="0">
                <a:latin typeface="Arial"/>
                <a:cs typeface="Arial"/>
              </a:rPr>
              <a:t>(</a:t>
            </a:r>
            <a:r>
              <a:rPr sz="1200" spc="-10" dirty="0">
                <a:latin typeface="Arial"/>
                <a:cs typeface="Arial"/>
              </a:rPr>
              <a:t>up</a:t>
            </a:r>
            <a:r>
              <a:rPr sz="1200" dirty="0">
                <a:latin typeface="Arial"/>
                <a:cs typeface="Arial"/>
              </a:rPr>
              <a:t> </a:t>
            </a:r>
            <a:r>
              <a:rPr sz="1200" spc="-100" dirty="0">
                <a:latin typeface="Arial"/>
                <a:cs typeface="Arial"/>
              </a:rPr>
              <a:t> </a:t>
            </a:r>
            <a:r>
              <a:rPr sz="1200" spc="0" dirty="0">
                <a:latin typeface="Arial"/>
                <a:cs typeface="Arial"/>
              </a:rPr>
              <a:t>t</a:t>
            </a:r>
            <a:r>
              <a:rPr sz="1200" spc="-10" dirty="0">
                <a:latin typeface="Arial"/>
                <a:cs typeface="Arial"/>
              </a:rPr>
              <a:t>o</a:t>
            </a:r>
            <a:r>
              <a:rPr sz="1200" dirty="0">
                <a:latin typeface="Arial"/>
                <a:cs typeface="Arial"/>
              </a:rPr>
              <a:t> </a:t>
            </a:r>
            <a:r>
              <a:rPr sz="1200" spc="-100" dirty="0">
                <a:latin typeface="Arial"/>
                <a:cs typeface="Arial"/>
              </a:rPr>
              <a:t> </a:t>
            </a:r>
            <a:r>
              <a:rPr sz="1200" spc="-10" dirty="0">
                <a:latin typeface="Arial"/>
                <a:cs typeface="Arial"/>
              </a:rPr>
              <a:t>3</a:t>
            </a:r>
            <a:r>
              <a:rPr sz="1200" dirty="0">
                <a:latin typeface="Arial"/>
                <a:cs typeface="Arial"/>
              </a:rPr>
              <a:t> </a:t>
            </a:r>
            <a:r>
              <a:rPr sz="1200" spc="-100" dirty="0">
                <a:latin typeface="Arial"/>
                <a:cs typeface="Arial"/>
              </a:rPr>
              <a:t> </a:t>
            </a:r>
            <a:r>
              <a:rPr sz="1200" spc="-15" dirty="0">
                <a:latin typeface="Arial"/>
                <a:cs typeface="Arial"/>
              </a:rPr>
              <a:t>PDF</a:t>
            </a:r>
            <a:r>
              <a:rPr sz="1200" spc="-10" dirty="0">
                <a:latin typeface="Arial"/>
                <a:cs typeface="Arial"/>
              </a:rPr>
              <a:t> files</a:t>
            </a:r>
            <a:r>
              <a:rPr sz="1200" spc="-5" dirty="0">
                <a:latin typeface="Arial"/>
                <a:cs typeface="Arial"/>
              </a:rPr>
              <a:t>)</a:t>
            </a:r>
            <a:r>
              <a:rPr sz="1200" spc="10" dirty="0">
                <a:latin typeface="Arial"/>
                <a:cs typeface="Arial"/>
              </a:rPr>
              <a:t> </a:t>
            </a:r>
            <a:r>
              <a:rPr sz="1200" spc="-15" dirty="0">
                <a:latin typeface="Arial"/>
                <a:cs typeface="Arial"/>
              </a:rPr>
              <a:t>b</a:t>
            </a:r>
            <a:r>
              <a:rPr sz="1200" spc="-10" dirty="0">
                <a:latin typeface="Arial"/>
                <a:cs typeface="Arial"/>
              </a:rPr>
              <a:t>y</a:t>
            </a:r>
            <a:r>
              <a:rPr sz="1200" spc="10" dirty="0">
                <a:latin typeface="Arial"/>
                <a:cs typeface="Arial"/>
              </a:rPr>
              <a:t> </a:t>
            </a:r>
            <a:r>
              <a:rPr sz="1200" spc="-10" dirty="0">
                <a:latin typeface="Arial"/>
                <a:cs typeface="Arial"/>
              </a:rPr>
              <a:t>clicking</a:t>
            </a:r>
            <a:r>
              <a:rPr sz="1200" spc="20" dirty="0">
                <a:latin typeface="Arial"/>
                <a:cs typeface="Arial"/>
              </a:rPr>
              <a:t> </a:t>
            </a:r>
            <a:r>
              <a:rPr sz="1200" spc="-15" dirty="0">
                <a:latin typeface="Arial"/>
                <a:cs typeface="Arial"/>
              </a:rPr>
              <a:t>th</a:t>
            </a:r>
            <a:r>
              <a:rPr sz="1200" spc="-10" dirty="0">
                <a:latin typeface="Arial"/>
                <a:cs typeface="Arial"/>
              </a:rPr>
              <a:t>e</a:t>
            </a:r>
            <a:r>
              <a:rPr sz="1200" spc="5" dirty="0">
                <a:latin typeface="Arial"/>
                <a:cs typeface="Arial"/>
              </a:rPr>
              <a:t> </a:t>
            </a:r>
            <a:r>
              <a:rPr sz="1200" spc="-15" dirty="0">
                <a:latin typeface="Arial"/>
                <a:cs typeface="Arial"/>
              </a:rPr>
              <a:t>AD</a:t>
            </a:r>
            <a:r>
              <a:rPr sz="1200" spc="-10" dirty="0">
                <a:latin typeface="Arial"/>
                <a:cs typeface="Arial"/>
              </a:rPr>
              <a:t>D</a:t>
            </a:r>
            <a:r>
              <a:rPr sz="1200" spc="-5" dirty="0">
                <a:latin typeface="Arial"/>
                <a:cs typeface="Arial"/>
              </a:rPr>
              <a:t> </a:t>
            </a:r>
            <a:r>
              <a:rPr sz="1200" spc="-15" dirty="0">
                <a:latin typeface="Arial"/>
                <a:cs typeface="Arial"/>
              </a:rPr>
              <a:t>butto</a:t>
            </a:r>
            <a:r>
              <a:rPr sz="1200" spc="-10" dirty="0">
                <a:latin typeface="Arial"/>
                <a:cs typeface="Arial"/>
              </a:rPr>
              <a:t>n.</a:t>
            </a:r>
            <a:r>
              <a:rPr lang="en-US" sz="1200" spc="-10" dirty="0">
                <a:latin typeface="Arial"/>
                <a:cs typeface="Arial"/>
              </a:rPr>
              <a:t>  Each file name must be unique.</a:t>
            </a:r>
            <a:endParaRPr sz="1200" dirty="0">
              <a:latin typeface="Arial"/>
              <a:cs typeface="Arial"/>
            </a:endParaRPr>
          </a:p>
          <a:p>
            <a:pPr>
              <a:lnSpc>
                <a:spcPct val="100000"/>
              </a:lnSpc>
              <a:spcBef>
                <a:spcPts val="7"/>
              </a:spcBef>
              <a:buFont typeface="Arial"/>
              <a:buChar char="•"/>
            </a:pPr>
            <a:endParaRPr sz="1200" dirty="0">
              <a:latin typeface="Times New Roman"/>
              <a:cs typeface="Times New Roman"/>
            </a:endParaRPr>
          </a:p>
          <a:p>
            <a:pPr marL="355600" indent="-342900">
              <a:lnSpc>
                <a:spcPts val="1405"/>
              </a:lnSpc>
              <a:buFont typeface="Arial"/>
              <a:buChar char="•"/>
              <a:tabLst>
                <a:tab pos="355600" algn="l"/>
              </a:tabLst>
            </a:pPr>
            <a:r>
              <a:rPr sz="1200" spc="-10" dirty="0">
                <a:latin typeface="Arial"/>
                <a:cs typeface="Arial"/>
              </a:rPr>
              <a:t>R</a:t>
            </a:r>
            <a:r>
              <a:rPr sz="1200" dirty="0">
                <a:latin typeface="Arial"/>
                <a:cs typeface="Arial"/>
              </a:rPr>
              <a:t>e</a:t>
            </a:r>
            <a:r>
              <a:rPr sz="1200" spc="-25" dirty="0">
                <a:latin typeface="Arial"/>
                <a:cs typeface="Arial"/>
              </a:rPr>
              <a:t>v</a:t>
            </a:r>
            <a:r>
              <a:rPr sz="1200" spc="-5" dirty="0">
                <a:latin typeface="Arial"/>
                <a:cs typeface="Arial"/>
              </a:rPr>
              <a:t>i</a:t>
            </a:r>
            <a:r>
              <a:rPr sz="1200" dirty="0">
                <a:latin typeface="Arial"/>
                <a:cs typeface="Arial"/>
              </a:rPr>
              <a:t>e</a:t>
            </a:r>
            <a:r>
              <a:rPr sz="1200" spc="-10" dirty="0">
                <a:latin typeface="Arial"/>
                <a:cs typeface="Arial"/>
              </a:rPr>
              <a:t>w</a:t>
            </a:r>
            <a:r>
              <a:rPr sz="1200" dirty="0">
                <a:latin typeface="Arial"/>
                <a:cs typeface="Arial"/>
              </a:rPr>
              <a:t> </a:t>
            </a:r>
            <a:r>
              <a:rPr sz="1200" spc="-10" dirty="0">
                <a:latin typeface="Arial"/>
                <a:cs typeface="Arial"/>
              </a:rPr>
              <a:t>files</a:t>
            </a:r>
            <a:r>
              <a:rPr sz="1200" spc="10" dirty="0">
                <a:latin typeface="Arial"/>
                <a:cs typeface="Arial"/>
              </a:rPr>
              <a:t> </a:t>
            </a:r>
            <a:r>
              <a:rPr sz="1200" spc="0" dirty="0">
                <a:latin typeface="Arial"/>
                <a:cs typeface="Arial"/>
              </a:rPr>
              <a:t>t</a:t>
            </a:r>
            <a:r>
              <a:rPr sz="1200" spc="-10" dirty="0">
                <a:latin typeface="Arial"/>
                <a:cs typeface="Arial"/>
              </a:rPr>
              <a:t>hat</a:t>
            </a:r>
            <a:r>
              <a:rPr sz="1200" spc="10" dirty="0">
                <a:latin typeface="Arial"/>
                <a:cs typeface="Arial"/>
              </a:rPr>
              <a:t> </a:t>
            </a:r>
            <a:r>
              <a:rPr sz="1200" spc="-10" dirty="0">
                <a:latin typeface="Arial"/>
                <a:cs typeface="Arial"/>
              </a:rPr>
              <a:t>a</a:t>
            </a:r>
            <a:r>
              <a:rPr sz="1200" spc="-5" dirty="0">
                <a:latin typeface="Arial"/>
                <a:cs typeface="Arial"/>
              </a:rPr>
              <a:t>p</a:t>
            </a:r>
            <a:r>
              <a:rPr sz="1200" dirty="0">
                <a:latin typeface="Arial"/>
                <a:cs typeface="Arial"/>
              </a:rPr>
              <a:t>p</a:t>
            </a:r>
            <a:r>
              <a:rPr sz="1200" spc="-10" dirty="0">
                <a:latin typeface="Arial"/>
                <a:cs typeface="Arial"/>
              </a:rPr>
              <a:t>ear</a:t>
            </a:r>
            <a:r>
              <a:rPr sz="1200" spc="10" dirty="0">
                <a:latin typeface="Arial"/>
                <a:cs typeface="Arial"/>
              </a:rPr>
              <a:t> </a:t>
            </a:r>
            <a:r>
              <a:rPr sz="1200" dirty="0">
                <a:latin typeface="Arial"/>
                <a:cs typeface="Arial"/>
              </a:rPr>
              <a:t>u</a:t>
            </a:r>
            <a:r>
              <a:rPr sz="1200" spc="-10" dirty="0">
                <a:latin typeface="Arial"/>
                <a:cs typeface="Arial"/>
              </a:rPr>
              <a:t>nd</a:t>
            </a:r>
            <a:r>
              <a:rPr sz="1200" spc="-5" dirty="0">
                <a:latin typeface="Arial"/>
                <a:cs typeface="Arial"/>
              </a:rPr>
              <a:t>er</a:t>
            </a:r>
            <a:r>
              <a:rPr sz="1200" spc="10" dirty="0">
                <a:latin typeface="Arial"/>
                <a:cs typeface="Arial"/>
              </a:rPr>
              <a:t> </a:t>
            </a:r>
            <a:r>
              <a:rPr sz="1200" spc="-15" dirty="0">
                <a:latin typeface="Arial"/>
                <a:cs typeface="Arial"/>
              </a:rPr>
              <a:t>th</a:t>
            </a:r>
            <a:r>
              <a:rPr sz="1200" spc="-10" dirty="0">
                <a:latin typeface="Arial"/>
                <a:cs typeface="Arial"/>
              </a:rPr>
              <a:t>e</a:t>
            </a:r>
            <a:r>
              <a:rPr sz="1200" spc="10" dirty="0">
                <a:latin typeface="Arial"/>
                <a:cs typeface="Arial"/>
              </a:rPr>
              <a:t> </a:t>
            </a:r>
            <a:r>
              <a:rPr sz="1200" spc="-10" dirty="0">
                <a:latin typeface="Arial"/>
                <a:cs typeface="Arial"/>
              </a:rPr>
              <a:t>Up</a:t>
            </a:r>
            <a:r>
              <a:rPr sz="1200" spc="0" dirty="0">
                <a:latin typeface="Arial"/>
                <a:cs typeface="Arial"/>
              </a:rPr>
              <a:t>l</a:t>
            </a:r>
            <a:r>
              <a:rPr sz="1200" spc="-10" dirty="0">
                <a:latin typeface="Arial"/>
                <a:cs typeface="Arial"/>
              </a:rPr>
              <a:t>o</a:t>
            </a:r>
            <a:r>
              <a:rPr sz="1200" spc="-5" dirty="0">
                <a:latin typeface="Arial"/>
                <a:cs typeface="Arial"/>
              </a:rPr>
              <a:t>a</a:t>
            </a:r>
            <a:r>
              <a:rPr sz="1200" spc="-10" dirty="0">
                <a:latin typeface="Arial"/>
                <a:cs typeface="Arial"/>
              </a:rPr>
              <a:t>d</a:t>
            </a:r>
            <a:r>
              <a:rPr sz="1200" spc="10" dirty="0">
                <a:latin typeface="Arial"/>
                <a:cs typeface="Arial"/>
              </a:rPr>
              <a:t> </a:t>
            </a:r>
            <a:r>
              <a:rPr sz="1200" spc="-10" dirty="0">
                <a:latin typeface="Arial"/>
                <a:cs typeface="Arial"/>
              </a:rPr>
              <a:t>Cri</a:t>
            </a:r>
            <a:r>
              <a:rPr sz="1200" spc="0" dirty="0">
                <a:latin typeface="Arial"/>
                <a:cs typeface="Arial"/>
              </a:rPr>
              <a:t>t</a:t>
            </a:r>
            <a:r>
              <a:rPr sz="1200" spc="-10" dirty="0">
                <a:latin typeface="Arial"/>
                <a:cs typeface="Arial"/>
              </a:rPr>
              <a:t>er</a:t>
            </a:r>
            <a:r>
              <a:rPr sz="1200" spc="0" dirty="0">
                <a:latin typeface="Arial"/>
                <a:cs typeface="Arial"/>
              </a:rPr>
              <a:t>i</a:t>
            </a:r>
            <a:r>
              <a:rPr sz="1200" spc="-10" dirty="0">
                <a:latin typeface="Arial"/>
                <a:cs typeface="Arial"/>
              </a:rPr>
              <a:t>a</a:t>
            </a:r>
            <a:endParaRPr sz="1200" dirty="0">
              <a:latin typeface="Arial"/>
              <a:cs typeface="Arial"/>
            </a:endParaRPr>
          </a:p>
          <a:p>
            <a:pPr marL="355600">
              <a:lnSpc>
                <a:spcPts val="1405"/>
              </a:lnSpc>
            </a:pPr>
            <a:r>
              <a:rPr sz="1200" spc="-15" dirty="0">
                <a:latin typeface="Arial"/>
                <a:cs typeface="Arial"/>
              </a:rPr>
              <a:t>bo</a:t>
            </a:r>
            <a:r>
              <a:rPr sz="1200" spc="-10" dirty="0">
                <a:latin typeface="Arial"/>
                <a:cs typeface="Arial"/>
              </a:rPr>
              <a:t>x</a:t>
            </a:r>
            <a:r>
              <a:rPr sz="1200" spc="10" dirty="0">
                <a:latin typeface="Arial"/>
                <a:cs typeface="Arial"/>
              </a:rPr>
              <a:t> </a:t>
            </a:r>
            <a:r>
              <a:rPr sz="1200" spc="-10" dirty="0">
                <a:latin typeface="Arial"/>
                <a:cs typeface="Arial"/>
              </a:rPr>
              <a:t>to</a:t>
            </a:r>
            <a:r>
              <a:rPr sz="1200" spc="5" dirty="0">
                <a:latin typeface="Arial"/>
                <a:cs typeface="Arial"/>
              </a:rPr>
              <a:t> </a:t>
            </a:r>
            <a:r>
              <a:rPr sz="1200" spc="-25" dirty="0">
                <a:latin typeface="Arial"/>
                <a:cs typeface="Arial"/>
              </a:rPr>
              <a:t>v</a:t>
            </a:r>
            <a:r>
              <a:rPr sz="1200" spc="-5" dirty="0">
                <a:latin typeface="Arial"/>
                <a:cs typeface="Arial"/>
              </a:rPr>
              <a:t>erify</a:t>
            </a:r>
            <a:r>
              <a:rPr sz="1200" spc="25" dirty="0">
                <a:latin typeface="Arial"/>
                <a:cs typeface="Arial"/>
              </a:rPr>
              <a:t> </a:t>
            </a:r>
            <a:r>
              <a:rPr sz="1200" spc="-15" dirty="0">
                <a:latin typeface="Arial"/>
                <a:cs typeface="Arial"/>
              </a:rPr>
              <a:t>tha</a:t>
            </a:r>
            <a:r>
              <a:rPr sz="1200" spc="-5" dirty="0">
                <a:latin typeface="Arial"/>
                <a:cs typeface="Arial"/>
              </a:rPr>
              <a:t>t</a:t>
            </a:r>
            <a:r>
              <a:rPr sz="1200" spc="5" dirty="0">
                <a:latin typeface="Arial"/>
                <a:cs typeface="Arial"/>
              </a:rPr>
              <a:t> </a:t>
            </a:r>
            <a:r>
              <a:rPr sz="1200" spc="-15" dirty="0">
                <a:latin typeface="Arial"/>
                <a:cs typeface="Arial"/>
              </a:rPr>
              <a:t>th</a:t>
            </a:r>
            <a:r>
              <a:rPr sz="1200" spc="-10" dirty="0">
                <a:latin typeface="Arial"/>
                <a:cs typeface="Arial"/>
              </a:rPr>
              <a:t>e</a:t>
            </a:r>
            <a:r>
              <a:rPr sz="1200" spc="5" dirty="0">
                <a:latin typeface="Arial"/>
                <a:cs typeface="Arial"/>
              </a:rPr>
              <a:t> </a:t>
            </a:r>
            <a:r>
              <a:rPr sz="1200" spc="-10" dirty="0">
                <a:latin typeface="Arial"/>
                <a:cs typeface="Arial"/>
              </a:rPr>
              <a:t>files</a:t>
            </a:r>
            <a:r>
              <a:rPr sz="1200" spc="5" dirty="0">
                <a:latin typeface="Arial"/>
                <a:cs typeface="Arial"/>
              </a:rPr>
              <a:t> </a:t>
            </a:r>
            <a:r>
              <a:rPr sz="1200" spc="-25" dirty="0">
                <a:latin typeface="Arial"/>
                <a:cs typeface="Arial"/>
              </a:rPr>
              <a:t>y</a:t>
            </a:r>
            <a:r>
              <a:rPr sz="1200" spc="-10" dirty="0">
                <a:latin typeface="Arial"/>
                <a:cs typeface="Arial"/>
              </a:rPr>
              <a:t>ou</a:t>
            </a:r>
            <a:r>
              <a:rPr sz="1200" spc="15" dirty="0">
                <a:latin typeface="Arial"/>
                <a:cs typeface="Arial"/>
              </a:rPr>
              <a:t> </a:t>
            </a:r>
            <a:r>
              <a:rPr sz="1200" spc="-15" dirty="0">
                <a:latin typeface="Arial"/>
                <a:cs typeface="Arial"/>
              </a:rPr>
              <a:t>adde</a:t>
            </a:r>
            <a:r>
              <a:rPr sz="1200" spc="-10" dirty="0">
                <a:latin typeface="Arial"/>
                <a:cs typeface="Arial"/>
              </a:rPr>
              <a:t>d</a:t>
            </a:r>
            <a:r>
              <a:rPr sz="1200" spc="35" dirty="0">
                <a:latin typeface="Arial"/>
                <a:cs typeface="Arial"/>
              </a:rPr>
              <a:t> </a:t>
            </a:r>
            <a:r>
              <a:rPr sz="1200" spc="-10" dirty="0">
                <a:latin typeface="Arial"/>
                <a:cs typeface="Arial"/>
              </a:rPr>
              <a:t>are</a:t>
            </a:r>
            <a:r>
              <a:rPr sz="1200" spc="5" dirty="0">
                <a:latin typeface="Arial"/>
                <a:cs typeface="Arial"/>
              </a:rPr>
              <a:t> </a:t>
            </a:r>
            <a:r>
              <a:rPr sz="1200" spc="-15" dirty="0">
                <a:latin typeface="Arial"/>
                <a:cs typeface="Arial"/>
              </a:rPr>
              <a:t>correct</a:t>
            </a:r>
            <a:r>
              <a:rPr sz="1200" spc="-5" dirty="0">
                <a:latin typeface="Arial"/>
                <a:cs typeface="Arial"/>
              </a:rPr>
              <a:t>.</a:t>
            </a:r>
            <a:endParaRPr sz="1200" dirty="0">
              <a:latin typeface="Arial"/>
              <a:cs typeface="Arial"/>
            </a:endParaRPr>
          </a:p>
          <a:p>
            <a:pPr>
              <a:lnSpc>
                <a:spcPct val="100000"/>
              </a:lnSpc>
              <a:spcBef>
                <a:spcPts val="32"/>
              </a:spcBef>
            </a:pPr>
            <a:endParaRPr sz="1200" dirty="0">
              <a:latin typeface="Times New Roman"/>
              <a:cs typeface="Times New Roman"/>
            </a:endParaRPr>
          </a:p>
          <a:p>
            <a:pPr marL="355600" marR="6350" indent="-342900" algn="just">
              <a:lnSpc>
                <a:spcPct val="80000"/>
              </a:lnSpc>
              <a:buFont typeface="Arial"/>
              <a:buChar char="•"/>
              <a:tabLst>
                <a:tab pos="355600" algn="l"/>
              </a:tabLst>
            </a:pPr>
            <a:r>
              <a:rPr sz="1200" spc="-10" dirty="0">
                <a:latin typeface="Arial"/>
                <a:cs typeface="Arial"/>
              </a:rPr>
              <a:t>Click</a:t>
            </a:r>
            <a:r>
              <a:rPr sz="1200" dirty="0">
                <a:latin typeface="Arial"/>
                <a:cs typeface="Arial"/>
              </a:rPr>
              <a:t> </a:t>
            </a:r>
            <a:r>
              <a:rPr sz="1200" spc="10" dirty="0">
                <a:latin typeface="Arial"/>
                <a:cs typeface="Arial"/>
              </a:rPr>
              <a:t> </a:t>
            </a:r>
            <a:r>
              <a:rPr sz="1200" spc="-15" dirty="0">
                <a:latin typeface="Arial"/>
                <a:cs typeface="Arial"/>
              </a:rPr>
              <a:t>th</a:t>
            </a:r>
            <a:r>
              <a:rPr sz="1200" spc="-10" dirty="0">
                <a:latin typeface="Arial"/>
                <a:cs typeface="Arial"/>
              </a:rPr>
              <a:t>e</a:t>
            </a:r>
            <a:r>
              <a:rPr sz="1200" dirty="0">
                <a:latin typeface="Arial"/>
                <a:cs typeface="Arial"/>
              </a:rPr>
              <a:t> </a:t>
            </a:r>
            <a:r>
              <a:rPr sz="1200" spc="5" dirty="0">
                <a:latin typeface="Arial"/>
                <a:cs typeface="Arial"/>
              </a:rPr>
              <a:t> </a:t>
            </a:r>
            <a:r>
              <a:rPr sz="1200" dirty="0">
                <a:latin typeface="Arial"/>
                <a:cs typeface="Arial"/>
              </a:rPr>
              <a:t>S</a:t>
            </a:r>
            <a:r>
              <a:rPr sz="1200" spc="-10" dirty="0">
                <a:latin typeface="Arial"/>
                <a:cs typeface="Arial"/>
              </a:rPr>
              <a:t>u</a:t>
            </a:r>
            <a:r>
              <a:rPr sz="1200" spc="-5" dirty="0">
                <a:latin typeface="Arial"/>
                <a:cs typeface="Arial"/>
              </a:rPr>
              <a:t>b</a:t>
            </a:r>
            <a:r>
              <a:rPr sz="1200" spc="-10" dirty="0">
                <a:latin typeface="Arial"/>
                <a:cs typeface="Arial"/>
              </a:rPr>
              <a:t>mit</a:t>
            </a:r>
            <a:r>
              <a:rPr sz="1200" dirty="0">
                <a:latin typeface="Arial"/>
                <a:cs typeface="Arial"/>
              </a:rPr>
              <a:t> </a:t>
            </a:r>
            <a:r>
              <a:rPr sz="1200" spc="10" dirty="0">
                <a:latin typeface="Arial"/>
                <a:cs typeface="Arial"/>
              </a:rPr>
              <a:t> </a:t>
            </a:r>
            <a:r>
              <a:rPr sz="1200" spc="-10" dirty="0">
                <a:latin typeface="Arial"/>
                <a:cs typeface="Arial"/>
              </a:rPr>
              <a:t>A</a:t>
            </a:r>
            <a:r>
              <a:rPr sz="1200" spc="0" dirty="0">
                <a:latin typeface="Arial"/>
                <a:cs typeface="Arial"/>
              </a:rPr>
              <a:t>t</a:t>
            </a:r>
            <a:r>
              <a:rPr sz="1200" spc="-10" dirty="0">
                <a:latin typeface="Arial"/>
                <a:cs typeface="Arial"/>
              </a:rPr>
              <a:t>tac</a:t>
            </a:r>
            <a:r>
              <a:rPr sz="1200" spc="-5" dirty="0">
                <a:latin typeface="Arial"/>
                <a:cs typeface="Arial"/>
              </a:rPr>
              <a:t>h</a:t>
            </a:r>
            <a:r>
              <a:rPr sz="1200" spc="-15" dirty="0">
                <a:latin typeface="Arial"/>
                <a:cs typeface="Arial"/>
              </a:rPr>
              <a:t>m</a:t>
            </a:r>
            <a:r>
              <a:rPr sz="1200" dirty="0">
                <a:latin typeface="Arial"/>
                <a:cs typeface="Arial"/>
              </a:rPr>
              <a:t>e</a:t>
            </a:r>
            <a:r>
              <a:rPr sz="1200" spc="-5" dirty="0">
                <a:latin typeface="Arial"/>
                <a:cs typeface="Arial"/>
              </a:rPr>
              <a:t>nt(</a:t>
            </a:r>
            <a:r>
              <a:rPr sz="1200" dirty="0">
                <a:latin typeface="Arial"/>
                <a:cs typeface="Arial"/>
              </a:rPr>
              <a:t>s</a:t>
            </a:r>
            <a:r>
              <a:rPr sz="1200" spc="-5" dirty="0">
                <a:latin typeface="Arial"/>
                <a:cs typeface="Arial"/>
              </a:rPr>
              <a:t>)</a:t>
            </a:r>
            <a:r>
              <a:rPr sz="1200" dirty="0">
                <a:latin typeface="Arial"/>
                <a:cs typeface="Arial"/>
              </a:rPr>
              <a:t> </a:t>
            </a:r>
            <a:r>
              <a:rPr sz="1200" spc="25" dirty="0">
                <a:latin typeface="Arial"/>
                <a:cs typeface="Arial"/>
              </a:rPr>
              <a:t> </a:t>
            </a:r>
            <a:r>
              <a:rPr sz="1200" spc="-10" dirty="0">
                <a:latin typeface="Arial"/>
                <a:cs typeface="Arial"/>
              </a:rPr>
              <a:t>F</a:t>
            </a:r>
            <a:r>
              <a:rPr sz="1200" dirty="0">
                <a:latin typeface="Arial"/>
                <a:cs typeface="Arial"/>
              </a:rPr>
              <a:t>o</a:t>
            </a:r>
            <a:r>
              <a:rPr sz="1200" spc="-5" dirty="0">
                <a:latin typeface="Arial"/>
                <a:cs typeface="Arial"/>
              </a:rPr>
              <a:t>r</a:t>
            </a:r>
            <a:r>
              <a:rPr sz="1200" dirty="0">
                <a:latin typeface="Arial"/>
                <a:cs typeface="Arial"/>
              </a:rPr>
              <a:t> </a:t>
            </a:r>
            <a:r>
              <a:rPr sz="1200" spc="10" dirty="0">
                <a:latin typeface="Arial"/>
                <a:cs typeface="Arial"/>
              </a:rPr>
              <a:t> </a:t>
            </a:r>
            <a:r>
              <a:rPr sz="1200" spc="-10" dirty="0">
                <a:latin typeface="Arial"/>
                <a:cs typeface="Arial"/>
              </a:rPr>
              <a:t>P</a:t>
            </a:r>
            <a:r>
              <a:rPr sz="1200" spc="0" dirty="0">
                <a:latin typeface="Arial"/>
                <a:cs typeface="Arial"/>
              </a:rPr>
              <a:t>r</a:t>
            </a:r>
            <a:r>
              <a:rPr sz="1200" spc="-10" dirty="0">
                <a:latin typeface="Arial"/>
                <a:cs typeface="Arial"/>
              </a:rPr>
              <a:t>ocess</a:t>
            </a:r>
            <a:r>
              <a:rPr sz="1200" spc="0" dirty="0">
                <a:latin typeface="Arial"/>
                <a:cs typeface="Arial"/>
              </a:rPr>
              <a:t>i</a:t>
            </a:r>
            <a:r>
              <a:rPr sz="1200" spc="-10" dirty="0">
                <a:latin typeface="Arial"/>
                <a:cs typeface="Arial"/>
              </a:rPr>
              <a:t>ng</a:t>
            </a:r>
            <a:r>
              <a:rPr sz="1200" spc="-5" dirty="0">
                <a:latin typeface="Arial"/>
                <a:cs typeface="Arial"/>
              </a:rPr>
              <a:t> </a:t>
            </a:r>
            <a:r>
              <a:rPr sz="1200" spc="-15" dirty="0">
                <a:latin typeface="Arial"/>
                <a:cs typeface="Arial"/>
              </a:rPr>
              <a:t>butto</a:t>
            </a:r>
            <a:r>
              <a:rPr sz="1200" spc="-10" dirty="0">
                <a:latin typeface="Arial"/>
                <a:cs typeface="Arial"/>
              </a:rPr>
              <a:t>n</a:t>
            </a:r>
            <a:r>
              <a:rPr sz="1200" spc="25" dirty="0">
                <a:latin typeface="Arial"/>
                <a:cs typeface="Arial"/>
              </a:rPr>
              <a:t> </a:t>
            </a:r>
            <a:r>
              <a:rPr sz="1200" spc="-10" dirty="0">
                <a:latin typeface="Arial"/>
                <a:cs typeface="Arial"/>
              </a:rPr>
              <a:t>to</a:t>
            </a:r>
            <a:r>
              <a:rPr sz="1200" spc="5" dirty="0">
                <a:latin typeface="Arial"/>
                <a:cs typeface="Arial"/>
              </a:rPr>
              <a:t> </a:t>
            </a:r>
            <a:r>
              <a:rPr sz="1200" spc="-10" dirty="0">
                <a:latin typeface="Arial"/>
                <a:cs typeface="Arial"/>
              </a:rPr>
              <a:t>complete</a:t>
            </a:r>
            <a:r>
              <a:rPr sz="1200" spc="30" dirty="0">
                <a:latin typeface="Arial"/>
                <a:cs typeface="Arial"/>
              </a:rPr>
              <a:t> </a:t>
            </a:r>
            <a:r>
              <a:rPr sz="1200" spc="-15" dirty="0">
                <a:latin typeface="Arial"/>
                <a:cs typeface="Arial"/>
              </a:rPr>
              <a:t>th</a:t>
            </a:r>
            <a:r>
              <a:rPr sz="1200" spc="-10" dirty="0">
                <a:latin typeface="Arial"/>
                <a:cs typeface="Arial"/>
              </a:rPr>
              <a:t>e</a:t>
            </a:r>
            <a:r>
              <a:rPr sz="1200" spc="5" dirty="0">
                <a:latin typeface="Arial"/>
                <a:cs typeface="Arial"/>
              </a:rPr>
              <a:t> </a:t>
            </a:r>
            <a:r>
              <a:rPr sz="1200" spc="-15" dirty="0">
                <a:latin typeface="Arial"/>
                <a:cs typeface="Arial"/>
              </a:rPr>
              <a:t>uploa</a:t>
            </a:r>
            <a:r>
              <a:rPr sz="1200" spc="-10" dirty="0">
                <a:latin typeface="Arial"/>
                <a:cs typeface="Arial"/>
              </a:rPr>
              <a:t>d</a:t>
            </a:r>
            <a:r>
              <a:rPr sz="1200" spc="20" dirty="0">
                <a:latin typeface="Arial"/>
                <a:cs typeface="Arial"/>
              </a:rPr>
              <a:t> </a:t>
            </a:r>
            <a:r>
              <a:rPr sz="1200" spc="-10" dirty="0">
                <a:latin typeface="Arial"/>
                <a:cs typeface="Arial"/>
              </a:rPr>
              <a:t>process.</a:t>
            </a:r>
            <a:endParaRPr sz="1200" dirty="0">
              <a:latin typeface="Arial"/>
              <a:cs typeface="Arial"/>
            </a:endParaRPr>
          </a:p>
          <a:p>
            <a:pPr>
              <a:lnSpc>
                <a:spcPct val="100000"/>
              </a:lnSpc>
              <a:spcBef>
                <a:spcPts val="32"/>
              </a:spcBef>
              <a:buFont typeface="Arial"/>
              <a:buChar char="•"/>
            </a:pPr>
            <a:endParaRPr sz="1200" dirty="0">
              <a:latin typeface="Times New Roman"/>
              <a:cs typeface="Times New Roman"/>
            </a:endParaRPr>
          </a:p>
          <a:p>
            <a:pPr marL="355600" marR="5080" indent="-342900" algn="just">
              <a:lnSpc>
                <a:spcPct val="80000"/>
              </a:lnSpc>
              <a:buFont typeface="Arial"/>
              <a:buChar char="•"/>
              <a:tabLst>
                <a:tab pos="355600" algn="l"/>
              </a:tabLst>
            </a:pPr>
            <a:r>
              <a:rPr sz="1200" dirty="0">
                <a:latin typeface="Arial"/>
                <a:cs typeface="Arial"/>
              </a:rPr>
              <a:t>T</a:t>
            </a:r>
            <a:r>
              <a:rPr sz="1200" spc="-10" dirty="0">
                <a:latin typeface="Arial"/>
                <a:cs typeface="Arial"/>
              </a:rPr>
              <a:t>he</a:t>
            </a:r>
            <a:r>
              <a:rPr sz="1200" dirty="0">
                <a:latin typeface="Arial"/>
                <a:cs typeface="Arial"/>
              </a:rPr>
              <a:t>      </a:t>
            </a:r>
            <a:r>
              <a:rPr sz="1200" spc="160" dirty="0">
                <a:latin typeface="Arial"/>
                <a:cs typeface="Arial"/>
              </a:rPr>
              <a:t> </a:t>
            </a:r>
            <a:r>
              <a:rPr sz="1200" spc="-5" dirty="0">
                <a:latin typeface="Arial"/>
                <a:cs typeface="Arial"/>
              </a:rPr>
              <a:t>m</a:t>
            </a:r>
            <a:r>
              <a:rPr sz="1200" spc="-10" dirty="0">
                <a:latin typeface="Arial"/>
                <a:cs typeface="Arial"/>
              </a:rPr>
              <a:t>es</a:t>
            </a:r>
            <a:r>
              <a:rPr sz="1200" dirty="0">
                <a:latin typeface="Arial"/>
                <a:cs typeface="Arial"/>
              </a:rPr>
              <a:t>s</a:t>
            </a:r>
            <a:r>
              <a:rPr sz="1200" spc="-10" dirty="0">
                <a:latin typeface="Arial"/>
                <a:cs typeface="Arial"/>
              </a:rPr>
              <a:t>age</a:t>
            </a:r>
            <a:r>
              <a:rPr sz="1200" dirty="0">
                <a:latin typeface="Arial"/>
                <a:cs typeface="Arial"/>
              </a:rPr>
              <a:t>      </a:t>
            </a:r>
            <a:r>
              <a:rPr sz="1200" spc="170" dirty="0">
                <a:latin typeface="Arial"/>
                <a:cs typeface="Arial"/>
              </a:rPr>
              <a:t> </a:t>
            </a:r>
            <a:r>
              <a:rPr sz="1200" spc="-10" dirty="0">
                <a:solidFill>
                  <a:srgbClr val="FF0000"/>
                </a:solidFill>
                <a:latin typeface="Arial"/>
                <a:cs typeface="Arial"/>
              </a:rPr>
              <a:t>“Suc</a:t>
            </a:r>
            <a:r>
              <a:rPr sz="1200" dirty="0">
                <a:solidFill>
                  <a:srgbClr val="FF0000"/>
                </a:solidFill>
                <a:latin typeface="Arial"/>
                <a:cs typeface="Arial"/>
              </a:rPr>
              <a:t>c</a:t>
            </a:r>
            <a:r>
              <a:rPr sz="1200" spc="-10" dirty="0">
                <a:solidFill>
                  <a:srgbClr val="FF0000"/>
                </a:solidFill>
                <a:latin typeface="Arial"/>
                <a:cs typeface="Arial"/>
              </a:rPr>
              <a:t>ess</a:t>
            </a:r>
            <a:r>
              <a:rPr sz="1200" spc="0" dirty="0">
                <a:solidFill>
                  <a:srgbClr val="FF0000"/>
                </a:solidFill>
                <a:latin typeface="Arial"/>
                <a:cs typeface="Arial"/>
              </a:rPr>
              <a:t>f</a:t>
            </a:r>
            <a:r>
              <a:rPr sz="1200" spc="-5" dirty="0">
                <a:solidFill>
                  <a:srgbClr val="FF0000"/>
                </a:solidFill>
                <a:latin typeface="Arial"/>
                <a:cs typeface="Arial"/>
              </a:rPr>
              <a:t>ul</a:t>
            </a:r>
            <a:r>
              <a:rPr sz="1200" spc="0" dirty="0">
                <a:solidFill>
                  <a:srgbClr val="FF0000"/>
                </a:solidFill>
                <a:latin typeface="Arial"/>
                <a:cs typeface="Arial"/>
              </a:rPr>
              <a:t>l</a:t>
            </a:r>
            <a:r>
              <a:rPr sz="1200" spc="-10" dirty="0">
                <a:solidFill>
                  <a:srgbClr val="FF0000"/>
                </a:solidFill>
                <a:latin typeface="Arial"/>
                <a:cs typeface="Arial"/>
              </a:rPr>
              <a:t>y</a:t>
            </a:r>
            <a:r>
              <a:rPr sz="1200" dirty="0">
                <a:solidFill>
                  <a:srgbClr val="FF0000"/>
                </a:solidFill>
                <a:latin typeface="Arial"/>
                <a:cs typeface="Arial"/>
              </a:rPr>
              <a:t>      </a:t>
            </a:r>
            <a:r>
              <a:rPr sz="1200" spc="160" dirty="0">
                <a:solidFill>
                  <a:srgbClr val="FF0000"/>
                </a:solidFill>
                <a:latin typeface="Arial"/>
                <a:cs typeface="Arial"/>
              </a:rPr>
              <a:t> </a:t>
            </a:r>
            <a:r>
              <a:rPr sz="1200" spc="-10" dirty="0">
                <a:solidFill>
                  <a:srgbClr val="FF0000"/>
                </a:solidFill>
                <a:latin typeface="Arial"/>
                <a:cs typeface="Arial"/>
              </a:rPr>
              <a:t>Upl</a:t>
            </a:r>
            <a:r>
              <a:rPr sz="1200" dirty="0">
                <a:solidFill>
                  <a:srgbClr val="FF0000"/>
                </a:solidFill>
                <a:latin typeface="Arial"/>
                <a:cs typeface="Arial"/>
              </a:rPr>
              <a:t>o</a:t>
            </a:r>
            <a:r>
              <a:rPr sz="1200" spc="-10" dirty="0">
                <a:solidFill>
                  <a:srgbClr val="FF0000"/>
                </a:solidFill>
                <a:latin typeface="Arial"/>
                <a:cs typeface="Arial"/>
              </a:rPr>
              <a:t>ad</a:t>
            </a:r>
            <a:r>
              <a:rPr sz="1200" spc="-5" dirty="0">
                <a:solidFill>
                  <a:srgbClr val="FF0000"/>
                </a:solidFill>
                <a:latin typeface="Arial"/>
                <a:cs typeface="Arial"/>
              </a:rPr>
              <a:t>e</a:t>
            </a:r>
            <a:r>
              <a:rPr sz="1200" spc="-10" dirty="0">
                <a:solidFill>
                  <a:srgbClr val="FF0000"/>
                </a:solidFill>
                <a:latin typeface="Arial"/>
                <a:cs typeface="Arial"/>
              </a:rPr>
              <a:t>d</a:t>
            </a:r>
            <a:r>
              <a:rPr sz="1200" spc="-5" dirty="0">
                <a:solidFill>
                  <a:srgbClr val="FF0000"/>
                </a:solidFill>
                <a:latin typeface="Arial"/>
                <a:cs typeface="Arial"/>
              </a:rPr>
              <a:t> </a:t>
            </a:r>
            <a:r>
              <a:rPr sz="1200" spc="-10" dirty="0">
                <a:solidFill>
                  <a:srgbClr val="FF0000"/>
                </a:solidFill>
                <a:latin typeface="Arial"/>
                <a:cs typeface="Arial"/>
              </a:rPr>
              <a:t>atta</a:t>
            </a:r>
            <a:r>
              <a:rPr sz="1200" spc="-5" dirty="0">
                <a:solidFill>
                  <a:srgbClr val="FF0000"/>
                </a:solidFill>
                <a:latin typeface="Arial"/>
                <a:cs typeface="Arial"/>
              </a:rPr>
              <a:t>c</a:t>
            </a:r>
            <a:r>
              <a:rPr sz="1200" spc="-10" dirty="0">
                <a:solidFill>
                  <a:srgbClr val="FF0000"/>
                </a:solidFill>
                <a:latin typeface="Arial"/>
                <a:cs typeface="Arial"/>
              </a:rPr>
              <a:t>h</a:t>
            </a:r>
            <a:r>
              <a:rPr sz="1200" spc="-5" dirty="0">
                <a:solidFill>
                  <a:srgbClr val="FF0000"/>
                </a:solidFill>
                <a:latin typeface="Arial"/>
                <a:cs typeface="Arial"/>
              </a:rPr>
              <a:t>m</a:t>
            </a:r>
            <a:r>
              <a:rPr sz="1200" spc="-10" dirty="0">
                <a:solidFill>
                  <a:srgbClr val="FF0000"/>
                </a:solidFill>
                <a:latin typeface="Arial"/>
                <a:cs typeface="Arial"/>
              </a:rPr>
              <a:t>en</a:t>
            </a:r>
            <a:r>
              <a:rPr sz="1200" dirty="0">
                <a:solidFill>
                  <a:srgbClr val="FF0000"/>
                </a:solidFill>
                <a:latin typeface="Arial"/>
                <a:cs typeface="Arial"/>
              </a:rPr>
              <a:t>t</a:t>
            </a:r>
            <a:r>
              <a:rPr sz="1200" spc="-10" dirty="0">
                <a:solidFill>
                  <a:srgbClr val="FF0000"/>
                </a:solidFill>
                <a:latin typeface="Arial"/>
                <a:cs typeface="Arial"/>
              </a:rPr>
              <a:t>s”</a:t>
            </a:r>
            <a:r>
              <a:rPr sz="1200" dirty="0">
                <a:latin typeface="Arial"/>
                <a:cs typeface="Arial"/>
              </a:rPr>
              <a:t> </a:t>
            </a:r>
            <a:r>
              <a:rPr sz="1200" spc="-85" dirty="0">
                <a:latin typeface="Arial"/>
                <a:cs typeface="Arial"/>
              </a:rPr>
              <a:t> </a:t>
            </a:r>
            <a:r>
              <a:rPr sz="1200" spc="-25" dirty="0">
                <a:latin typeface="Arial"/>
                <a:cs typeface="Arial"/>
              </a:rPr>
              <a:t>w</a:t>
            </a:r>
            <a:r>
              <a:rPr sz="1200" spc="-5" dirty="0">
                <a:latin typeface="Arial"/>
                <a:cs typeface="Arial"/>
              </a:rPr>
              <a:t>ill</a:t>
            </a:r>
            <a:r>
              <a:rPr sz="1200" dirty="0">
                <a:latin typeface="Arial"/>
                <a:cs typeface="Arial"/>
              </a:rPr>
              <a:t> </a:t>
            </a:r>
            <a:r>
              <a:rPr sz="1200" spc="-100" dirty="0">
                <a:latin typeface="Arial"/>
                <a:cs typeface="Arial"/>
              </a:rPr>
              <a:t> </a:t>
            </a:r>
            <a:r>
              <a:rPr sz="1200" spc="-10" dirty="0">
                <a:latin typeface="Arial"/>
                <a:cs typeface="Arial"/>
              </a:rPr>
              <a:t>a</a:t>
            </a:r>
            <a:r>
              <a:rPr sz="1200" spc="-5" dirty="0">
                <a:latin typeface="Arial"/>
                <a:cs typeface="Arial"/>
              </a:rPr>
              <a:t>p</a:t>
            </a:r>
            <a:r>
              <a:rPr sz="1200" spc="-10" dirty="0">
                <a:latin typeface="Arial"/>
                <a:cs typeface="Arial"/>
              </a:rPr>
              <a:t>pe</a:t>
            </a:r>
            <a:r>
              <a:rPr sz="1200" spc="-5" dirty="0">
                <a:latin typeface="Arial"/>
                <a:cs typeface="Arial"/>
              </a:rPr>
              <a:t>ar</a:t>
            </a:r>
            <a:r>
              <a:rPr sz="1200" dirty="0">
                <a:latin typeface="Arial"/>
                <a:cs typeface="Arial"/>
              </a:rPr>
              <a:t> </a:t>
            </a:r>
            <a:r>
              <a:rPr sz="1200" spc="-110" dirty="0">
                <a:latin typeface="Arial"/>
                <a:cs typeface="Arial"/>
              </a:rPr>
              <a:t> </a:t>
            </a:r>
            <a:r>
              <a:rPr sz="1200" spc="0" dirty="0">
                <a:latin typeface="Arial"/>
                <a:cs typeface="Arial"/>
              </a:rPr>
              <a:t>i</a:t>
            </a:r>
            <a:r>
              <a:rPr sz="1200" spc="-10" dirty="0">
                <a:latin typeface="Arial"/>
                <a:cs typeface="Arial"/>
              </a:rPr>
              <a:t>n</a:t>
            </a:r>
            <a:r>
              <a:rPr sz="1200" dirty="0">
                <a:latin typeface="Arial"/>
                <a:cs typeface="Arial"/>
              </a:rPr>
              <a:t> </a:t>
            </a:r>
            <a:r>
              <a:rPr sz="1200" spc="-100" dirty="0">
                <a:latin typeface="Arial"/>
                <a:cs typeface="Arial"/>
              </a:rPr>
              <a:t> </a:t>
            </a:r>
            <a:r>
              <a:rPr sz="1200" spc="-10" dirty="0">
                <a:latin typeface="Arial"/>
                <a:cs typeface="Arial"/>
              </a:rPr>
              <a:t>red</a:t>
            </a:r>
            <a:r>
              <a:rPr sz="1200" dirty="0">
                <a:latin typeface="Arial"/>
                <a:cs typeface="Arial"/>
              </a:rPr>
              <a:t> </a:t>
            </a:r>
            <a:r>
              <a:rPr sz="1200" spc="-100" dirty="0">
                <a:latin typeface="Arial"/>
                <a:cs typeface="Arial"/>
              </a:rPr>
              <a:t> </a:t>
            </a:r>
            <a:r>
              <a:rPr sz="1200" spc="0" dirty="0">
                <a:latin typeface="Arial"/>
                <a:cs typeface="Arial"/>
              </a:rPr>
              <a:t>t</a:t>
            </a:r>
            <a:r>
              <a:rPr sz="1200" spc="-10" dirty="0">
                <a:latin typeface="Arial"/>
                <a:cs typeface="Arial"/>
              </a:rPr>
              <a:t>o</a:t>
            </a:r>
            <a:r>
              <a:rPr sz="1200" dirty="0">
                <a:latin typeface="Arial"/>
                <a:cs typeface="Arial"/>
              </a:rPr>
              <a:t> </a:t>
            </a:r>
            <a:r>
              <a:rPr sz="1200" spc="-114" dirty="0">
                <a:latin typeface="Arial"/>
                <a:cs typeface="Arial"/>
              </a:rPr>
              <a:t> </a:t>
            </a:r>
            <a:r>
              <a:rPr sz="1200" spc="0" dirty="0">
                <a:latin typeface="Arial"/>
                <a:cs typeface="Arial"/>
              </a:rPr>
              <a:t>l</a:t>
            </a:r>
            <a:r>
              <a:rPr sz="1200" spc="-10" dirty="0">
                <a:latin typeface="Arial"/>
                <a:cs typeface="Arial"/>
              </a:rPr>
              <a:t>et</a:t>
            </a:r>
            <a:r>
              <a:rPr sz="1200" dirty="0">
                <a:latin typeface="Arial"/>
                <a:cs typeface="Arial"/>
              </a:rPr>
              <a:t> </a:t>
            </a:r>
            <a:r>
              <a:rPr sz="1200" spc="-100" dirty="0">
                <a:latin typeface="Arial"/>
                <a:cs typeface="Arial"/>
              </a:rPr>
              <a:t> </a:t>
            </a:r>
            <a:r>
              <a:rPr sz="1200" dirty="0">
                <a:latin typeface="Arial"/>
                <a:cs typeface="Arial"/>
              </a:rPr>
              <a:t>y</a:t>
            </a:r>
            <a:r>
              <a:rPr sz="1200" spc="-10" dirty="0">
                <a:latin typeface="Arial"/>
                <a:cs typeface="Arial"/>
              </a:rPr>
              <a:t>ou</a:t>
            </a:r>
            <a:r>
              <a:rPr sz="1200" dirty="0">
                <a:latin typeface="Arial"/>
                <a:cs typeface="Arial"/>
              </a:rPr>
              <a:t> </a:t>
            </a:r>
            <a:r>
              <a:rPr sz="1200" spc="-100" dirty="0">
                <a:latin typeface="Arial"/>
                <a:cs typeface="Arial"/>
              </a:rPr>
              <a:t> </a:t>
            </a:r>
            <a:r>
              <a:rPr sz="1200" spc="-10" dirty="0">
                <a:latin typeface="Arial"/>
                <a:cs typeface="Arial"/>
              </a:rPr>
              <a:t>kn</a:t>
            </a:r>
            <a:r>
              <a:rPr sz="1200" spc="-5" dirty="0">
                <a:latin typeface="Arial"/>
                <a:cs typeface="Arial"/>
              </a:rPr>
              <a:t>o</a:t>
            </a:r>
            <a:r>
              <a:rPr sz="1200" spc="-10" dirty="0">
                <a:latin typeface="Arial"/>
                <a:cs typeface="Arial"/>
              </a:rPr>
              <a:t>w</a:t>
            </a:r>
            <a:r>
              <a:rPr sz="1200" spc="-5" dirty="0">
                <a:latin typeface="Arial"/>
                <a:cs typeface="Arial"/>
              </a:rPr>
              <a:t> </a:t>
            </a:r>
            <a:r>
              <a:rPr sz="1200" spc="-15" dirty="0">
                <a:latin typeface="Arial"/>
                <a:cs typeface="Arial"/>
              </a:rPr>
              <a:t>the</a:t>
            </a:r>
            <a:r>
              <a:rPr sz="1200" spc="-10" dirty="0">
                <a:latin typeface="Arial"/>
                <a:cs typeface="Arial"/>
              </a:rPr>
              <a:t>y</a:t>
            </a:r>
            <a:r>
              <a:rPr sz="1200" spc="10" dirty="0">
                <a:latin typeface="Arial"/>
                <a:cs typeface="Arial"/>
              </a:rPr>
              <a:t> </a:t>
            </a:r>
            <a:r>
              <a:rPr sz="1200" spc="-25" dirty="0">
                <a:latin typeface="Arial"/>
                <a:cs typeface="Arial"/>
              </a:rPr>
              <a:t>w</a:t>
            </a:r>
            <a:r>
              <a:rPr sz="1200" spc="-10" dirty="0">
                <a:latin typeface="Arial"/>
                <a:cs typeface="Arial"/>
              </a:rPr>
              <a:t>ere</a:t>
            </a:r>
            <a:r>
              <a:rPr sz="1200" spc="30" dirty="0">
                <a:latin typeface="Arial"/>
                <a:cs typeface="Arial"/>
              </a:rPr>
              <a:t> </a:t>
            </a:r>
            <a:r>
              <a:rPr sz="1200" spc="-10" dirty="0">
                <a:latin typeface="Arial"/>
                <a:cs typeface="Arial"/>
              </a:rPr>
              <a:t>submitte</a:t>
            </a:r>
            <a:r>
              <a:rPr sz="1200" spc="-15" dirty="0">
                <a:latin typeface="Arial"/>
                <a:cs typeface="Arial"/>
              </a:rPr>
              <a:t>d</a:t>
            </a:r>
            <a:r>
              <a:rPr sz="1200" spc="-5" dirty="0">
                <a:latin typeface="Arial"/>
                <a:cs typeface="Arial"/>
              </a:rPr>
              <a:t>.</a:t>
            </a:r>
            <a:endParaRPr sz="1200" dirty="0">
              <a:latin typeface="Arial"/>
              <a:cs typeface="Arial"/>
            </a:endParaRPr>
          </a:p>
          <a:p>
            <a:pPr>
              <a:lnSpc>
                <a:spcPct val="100000"/>
              </a:lnSpc>
              <a:spcBef>
                <a:spcPts val="35"/>
              </a:spcBef>
              <a:buFont typeface="Arial"/>
              <a:buChar char="•"/>
            </a:pPr>
            <a:endParaRPr sz="1200" dirty="0">
              <a:latin typeface="Times New Roman"/>
              <a:cs typeface="Times New Roman"/>
            </a:endParaRPr>
          </a:p>
          <a:p>
            <a:pPr marL="355600" marR="5080" indent="-342900" algn="just">
              <a:lnSpc>
                <a:spcPct val="80000"/>
              </a:lnSpc>
              <a:buFont typeface="Arial"/>
              <a:buChar char="•"/>
              <a:tabLst>
                <a:tab pos="355600" algn="l"/>
              </a:tabLst>
            </a:pPr>
            <a:r>
              <a:rPr sz="1200" spc="-10" dirty="0">
                <a:latin typeface="Arial"/>
                <a:cs typeface="Arial"/>
              </a:rPr>
              <a:t>Click</a:t>
            </a:r>
            <a:r>
              <a:rPr sz="1200" spc="20" dirty="0">
                <a:latin typeface="Arial"/>
                <a:cs typeface="Arial"/>
              </a:rPr>
              <a:t> </a:t>
            </a:r>
            <a:r>
              <a:rPr sz="1200" spc="-15" dirty="0">
                <a:latin typeface="Arial"/>
                <a:cs typeface="Arial"/>
              </a:rPr>
              <a:t>th</a:t>
            </a:r>
            <a:r>
              <a:rPr sz="1200" spc="-10" dirty="0">
                <a:latin typeface="Arial"/>
                <a:cs typeface="Arial"/>
              </a:rPr>
              <a:t>e</a:t>
            </a:r>
            <a:r>
              <a:rPr sz="1200" spc="30" dirty="0">
                <a:latin typeface="Arial"/>
                <a:cs typeface="Arial"/>
              </a:rPr>
              <a:t> </a:t>
            </a:r>
            <a:r>
              <a:rPr sz="1200" spc="-10" dirty="0">
                <a:latin typeface="Arial"/>
                <a:cs typeface="Arial"/>
              </a:rPr>
              <a:t>“C</a:t>
            </a:r>
            <a:r>
              <a:rPr sz="1200" dirty="0">
                <a:latin typeface="Arial"/>
                <a:cs typeface="Arial"/>
              </a:rPr>
              <a:t>o</a:t>
            </a:r>
            <a:r>
              <a:rPr sz="1200" spc="-5" dirty="0">
                <a:latin typeface="Arial"/>
                <a:cs typeface="Arial"/>
              </a:rPr>
              <a:t>ntin</a:t>
            </a:r>
            <a:r>
              <a:rPr sz="1200" spc="-10" dirty="0">
                <a:latin typeface="Arial"/>
                <a:cs typeface="Arial"/>
              </a:rPr>
              <a:t>ue</a:t>
            </a:r>
            <a:r>
              <a:rPr sz="1200" spc="25" dirty="0">
                <a:latin typeface="Arial"/>
                <a:cs typeface="Arial"/>
              </a:rPr>
              <a:t> </a:t>
            </a:r>
            <a:r>
              <a:rPr sz="1200" spc="0" dirty="0">
                <a:latin typeface="Arial"/>
                <a:cs typeface="Arial"/>
              </a:rPr>
              <a:t>t</a:t>
            </a:r>
            <a:r>
              <a:rPr sz="1200" spc="-10" dirty="0">
                <a:latin typeface="Arial"/>
                <a:cs typeface="Arial"/>
              </a:rPr>
              <a:t>o</a:t>
            </a:r>
            <a:r>
              <a:rPr sz="1200" spc="20" dirty="0">
                <a:latin typeface="Arial"/>
                <a:cs typeface="Arial"/>
              </a:rPr>
              <a:t> </a:t>
            </a:r>
            <a:r>
              <a:rPr sz="1200" spc="-10" dirty="0">
                <a:latin typeface="Arial"/>
                <a:cs typeface="Arial"/>
              </a:rPr>
              <a:t>Cla</a:t>
            </a:r>
            <a:r>
              <a:rPr sz="1200" spc="0" dirty="0">
                <a:latin typeface="Arial"/>
                <a:cs typeface="Arial"/>
              </a:rPr>
              <a:t>i</a:t>
            </a:r>
            <a:r>
              <a:rPr sz="1200" spc="-10" dirty="0">
                <a:latin typeface="Arial"/>
                <a:cs typeface="Arial"/>
              </a:rPr>
              <a:t>m:</a:t>
            </a:r>
            <a:r>
              <a:rPr sz="1200" spc="20" dirty="0">
                <a:latin typeface="Arial"/>
                <a:cs typeface="Arial"/>
              </a:rPr>
              <a:t> </a:t>
            </a:r>
            <a:r>
              <a:rPr sz="1200" dirty="0">
                <a:latin typeface="Arial"/>
                <a:cs typeface="Arial"/>
              </a:rPr>
              <a:t>b</a:t>
            </a:r>
            <a:r>
              <a:rPr sz="1200" spc="-5" dirty="0">
                <a:latin typeface="Arial"/>
                <a:cs typeface="Arial"/>
              </a:rPr>
              <a:t>utto</a:t>
            </a:r>
            <a:r>
              <a:rPr sz="1200" spc="-10" dirty="0">
                <a:latin typeface="Arial"/>
                <a:cs typeface="Arial"/>
              </a:rPr>
              <a:t>n</a:t>
            </a:r>
            <a:r>
              <a:rPr sz="1200" spc="25" dirty="0">
                <a:latin typeface="Arial"/>
                <a:cs typeface="Arial"/>
              </a:rPr>
              <a:t> </a:t>
            </a:r>
            <a:r>
              <a:rPr sz="1200" spc="0" dirty="0">
                <a:latin typeface="Arial"/>
                <a:cs typeface="Arial"/>
              </a:rPr>
              <a:t>t</a:t>
            </a:r>
            <a:r>
              <a:rPr sz="1200" spc="-10" dirty="0">
                <a:latin typeface="Arial"/>
                <a:cs typeface="Arial"/>
              </a:rPr>
              <a:t>o</a:t>
            </a:r>
            <a:r>
              <a:rPr sz="1200" spc="20" dirty="0">
                <a:latin typeface="Arial"/>
                <a:cs typeface="Arial"/>
              </a:rPr>
              <a:t> </a:t>
            </a:r>
            <a:r>
              <a:rPr sz="1200" spc="-10" dirty="0">
                <a:latin typeface="Arial"/>
                <a:cs typeface="Arial"/>
              </a:rPr>
              <a:t>n</a:t>
            </a:r>
            <a:r>
              <a:rPr sz="1200" spc="-5" dirty="0">
                <a:latin typeface="Arial"/>
                <a:cs typeface="Arial"/>
              </a:rPr>
              <a:t>a</a:t>
            </a:r>
            <a:r>
              <a:rPr sz="1200" spc="-25" dirty="0">
                <a:latin typeface="Arial"/>
                <a:cs typeface="Arial"/>
              </a:rPr>
              <a:t>v</a:t>
            </a:r>
            <a:r>
              <a:rPr sz="1200" spc="0" dirty="0">
                <a:latin typeface="Arial"/>
                <a:cs typeface="Arial"/>
              </a:rPr>
              <a:t>i</a:t>
            </a:r>
            <a:r>
              <a:rPr sz="1200" spc="-10" dirty="0">
                <a:latin typeface="Arial"/>
                <a:cs typeface="Arial"/>
              </a:rPr>
              <a:t>ga</a:t>
            </a:r>
            <a:r>
              <a:rPr sz="1200" dirty="0">
                <a:latin typeface="Arial"/>
                <a:cs typeface="Arial"/>
              </a:rPr>
              <a:t>t</a:t>
            </a:r>
            <a:r>
              <a:rPr sz="1200" spc="-10" dirty="0">
                <a:latin typeface="Arial"/>
                <a:cs typeface="Arial"/>
              </a:rPr>
              <a:t>e</a:t>
            </a:r>
            <a:r>
              <a:rPr sz="1200" spc="25" dirty="0">
                <a:latin typeface="Arial"/>
                <a:cs typeface="Arial"/>
              </a:rPr>
              <a:t> </a:t>
            </a:r>
            <a:r>
              <a:rPr sz="1200" dirty="0">
                <a:latin typeface="Arial"/>
                <a:cs typeface="Arial"/>
              </a:rPr>
              <a:t>to</a:t>
            </a:r>
            <a:r>
              <a:rPr sz="1200" spc="0" dirty="0">
                <a:latin typeface="Arial"/>
                <a:cs typeface="Arial"/>
              </a:rPr>
              <a:t> </a:t>
            </a:r>
            <a:r>
              <a:rPr sz="1200" spc="-15" dirty="0">
                <a:latin typeface="Arial"/>
                <a:cs typeface="Arial"/>
              </a:rPr>
              <a:t>th</a:t>
            </a:r>
            <a:r>
              <a:rPr sz="1200" spc="-10" dirty="0">
                <a:latin typeface="Arial"/>
                <a:cs typeface="Arial"/>
              </a:rPr>
              <a:t>e</a:t>
            </a:r>
            <a:r>
              <a:rPr sz="1200" spc="5" dirty="0">
                <a:latin typeface="Arial"/>
                <a:cs typeface="Arial"/>
              </a:rPr>
              <a:t> </a:t>
            </a:r>
            <a:r>
              <a:rPr sz="1200" spc="-10" dirty="0">
                <a:latin typeface="Arial"/>
                <a:cs typeface="Arial"/>
              </a:rPr>
              <a:t>Claim</a:t>
            </a:r>
            <a:r>
              <a:rPr sz="1200" spc="20" dirty="0">
                <a:latin typeface="Arial"/>
                <a:cs typeface="Arial"/>
              </a:rPr>
              <a:t> </a:t>
            </a:r>
            <a:r>
              <a:rPr sz="1200" spc="-15" dirty="0">
                <a:latin typeface="Arial"/>
                <a:cs typeface="Arial"/>
              </a:rPr>
              <a:t>Submissio</a:t>
            </a:r>
            <a:r>
              <a:rPr sz="1200" spc="-10" dirty="0">
                <a:latin typeface="Arial"/>
                <a:cs typeface="Arial"/>
              </a:rPr>
              <a:t>n</a:t>
            </a:r>
            <a:r>
              <a:rPr sz="1200" spc="20" dirty="0">
                <a:latin typeface="Arial"/>
                <a:cs typeface="Arial"/>
              </a:rPr>
              <a:t> </a:t>
            </a:r>
            <a:r>
              <a:rPr sz="1200" spc="-15" dirty="0">
                <a:latin typeface="Arial"/>
                <a:cs typeface="Arial"/>
              </a:rPr>
              <a:t>page</a:t>
            </a:r>
            <a:r>
              <a:rPr sz="1200" spc="-5" dirty="0">
                <a:latin typeface="Arial"/>
                <a:cs typeface="Arial"/>
              </a:rPr>
              <a:t>.</a:t>
            </a:r>
            <a:r>
              <a:rPr sz="1200" dirty="0">
                <a:latin typeface="Arial"/>
                <a:cs typeface="Arial"/>
              </a:rPr>
              <a:t> </a:t>
            </a:r>
            <a:r>
              <a:rPr sz="1200" spc="20" dirty="0">
                <a:latin typeface="Arial"/>
                <a:cs typeface="Arial"/>
              </a:rPr>
              <a:t> </a:t>
            </a:r>
            <a:r>
              <a:rPr sz="1200" spc="-15" dirty="0">
                <a:latin typeface="Arial"/>
                <a:cs typeface="Arial"/>
              </a:rPr>
              <a:t>Ski</a:t>
            </a:r>
            <a:r>
              <a:rPr sz="1200" spc="-10" dirty="0">
                <a:latin typeface="Arial"/>
                <a:cs typeface="Arial"/>
              </a:rPr>
              <a:t>p</a:t>
            </a:r>
            <a:r>
              <a:rPr sz="1200" spc="10" dirty="0">
                <a:latin typeface="Arial"/>
                <a:cs typeface="Arial"/>
              </a:rPr>
              <a:t> </a:t>
            </a:r>
            <a:r>
              <a:rPr sz="1200" spc="-10" dirty="0">
                <a:latin typeface="Arial"/>
                <a:cs typeface="Arial"/>
              </a:rPr>
              <a:t>to</a:t>
            </a:r>
            <a:r>
              <a:rPr sz="1200" spc="10" dirty="0">
                <a:latin typeface="Arial"/>
                <a:cs typeface="Arial"/>
              </a:rPr>
              <a:t> </a:t>
            </a:r>
            <a:r>
              <a:rPr sz="1200" spc="-15" dirty="0">
                <a:latin typeface="Arial"/>
                <a:cs typeface="Arial"/>
              </a:rPr>
              <a:t>Slid</a:t>
            </a:r>
            <a:r>
              <a:rPr sz="1200" spc="-10" dirty="0">
                <a:latin typeface="Arial"/>
                <a:cs typeface="Arial"/>
              </a:rPr>
              <a:t>e</a:t>
            </a:r>
            <a:r>
              <a:rPr sz="1200" spc="10" dirty="0">
                <a:latin typeface="Arial"/>
                <a:cs typeface="Arial"/>
              </a:rPr>
              <a:t> </a:t>
            </a:r>
            <a:r>
              <a:rPr sz="1200" spc="-15" dirty="0">
                <a:latin typeface="Arial"/>
                <a:cs typeface="Arial"/>
              </a:rPr>
              <a:t>16</a:t>
            </a:r>
            <a:endParaRPr sz="1200" dirty="0">
              <a:latin typeface="Arial"/>
              <a:cs typeface="Arial"/>
            </a:endParaRPr>
          </a:p>
        </p:txBody>
      </p:sp>
      <p:sp>
        <p:nvSpPr>
          <p:cNvPr id="3" name="object 3"/>
          <p:cNvSpPr txBox="1">
            <a:spLocks noGrp="1"/>
          </p:cNvSpPr>
          <p:nvPr>
            <p:ph type="title"/>
          </p:nvPr>
        </p:nvSpPr>
        <p:spPr>
          <a:xfrm>
            <a:off x="457200" y="381000"/>
            <a:ext cx="8266429" cy="369332"/>
          </a:xfrm>
          <a:prstGeom prst="rect">
            <a:avLst/>
          </a:prstGeom>
        </p:spPr>
        <p:txBody>
          <a:bodyPr vert="horz" wrap="square" lIns="0" tIns="0" rIns="0" bIns="0" rtlCol="0">
            <a:spAutoFit/>
          </a:bodyPr>
          <a:lstStyle/>
          <a:p>
            <a:pPr marL="12700">
              <a:lnSpc>
                <a:spcPct val="100000"/>
              </a:lnSpc>
            </a:pPr>
            <a:r>
              <a:rPr sz="2400" spc="-15" dirty="0"/>
              <a:t>Uplo</a:t>
            </a:r>
            <a:r>
              <a:rPr sz="2400" spc="-20" dirty="0"/>
              <a:t>a</a:t>
            </a:r>
            <a:r>
              <a:rPr sz="2400" spc="-15" dirty="0"/>
              <a:t>d</a:t>
            </a:r>
            <a:r>
              <a:rPr sz="2400" spc="-10" dirty="0"/>
              <a:t>i</a:t>
            </a:r>
            <a:r>
              <a:rPr sz="2400" spc="-15" dirty="0"/>
              <a:t>n</a:t>
            </a:r>
            <a:r>
              <a:rPr sz="2400" spc="-20" dirty="0"/>
              <a:t>g</a:t>
            </a:r>
            <a:r>
              <a:rPr sz="2400" spc="25" dirty="0"/>
              <a:t> </a:t>
            </a:r>
            <a:r>
              <a:rPr lang="en-US" sz="2400" spc="-15" dirty="0"/>
              <a:t>documentation into PROMISe</a:t>
            </a:r>
            <a:endParaRPr sz="2400" spc="-20" dirty="0"/>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2700">
              <a:lnSpc>
                <a:spcPct val="100000"/>
              </a:lnSpc>
            </a:pPr>
            <a:fld id="{81D60167-4931-47E6-BA6A-407CBD079E47}" type="slidenum">
              <a:rPr dirty="0"/>
              <a:t>13</a:t>
            </a:fld>
            <a:endParaRPr dirty="0"/>
          </a:p>
        </p:txBody>
      </p:sp>
      <p:pic>
        <p:nvPicPr>
          <p:cNvPr id="4" name="Picture 3">
            <a:extLst>
              <a:ext uri="{FF2B5EF4-FFF2-40B4-BE49-F238E27FC236}">
                <a16:creationId xmlns:a16="http://schemas.microsoft.com/office/drawing/2014/main" id="{D5357E13-FC89-4A78-A2CB-B618BD5D8359}"/>
              </a:ext>
            </a:extLst>
          </p:cNvPr>
          <p:cNvPicPr>
            <a:picLocks noChangeAspect="1"/>
          </p:cNvPicPr>
          <p:nvPr/>
        </p:nvPicPr>
        <p:blipFill>
          <a:blip r:embed="rId3"/>
          <a:stretch>
            <a:fillRect/>
          </a:stretch>
        </p:blipFill>
        <p:spPr>
          <a:xfrm>
            <a:off x="4532629" y="1161381"/>
            <a:ext cx="4336968" cy="478221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401" y="1106464"/>
            <a:ext cx="3657600" cy="4726935"/>
          </a:xfrm>
          <a:prstGeom prst="rect">
            <a:avLst/>
          </a:prstGeom>
        </p:spPr>
        <p:txBody>
          <a:bodyPr vert="horz" wrap="square" lIns="0" tIns="0" rIns="0" bIns="0" rtlCol="0">
            <a:spAutoFit/>
          </a:bodyPr>
          <a:lstStyle/>
          <a:p>
            <a:pPr marL="12700" marR="5715" algn="just">
              <a:lnSpc>
                <a:spcPts val="1510"/>
              </a:lnSpc>
            </a:pPr>
            <a:r>
              <a:rPr lang="en-US" sz="1400" b="1" spc="5" dirty="0">
                <a:latin typeface="Arial"/>
                <a:cs typeface="Arial"/>
              </a:rPr>
              <a:t>You must c</a:t>
            </a:r>
            <a:r>
              <a:rPr lang="en-US" sz="1400" b="1" dirty="0">
                <a:latin typeface="Arial"/>
                <a:cs typeface="Arial"/>
              </a:rPr>
              <a:t>l</a:t>
            </a:r>
            <a:r>
              <a:rPr lang="en-US" sz="1400" b="1" spc="-15" dirty="0">
                <a:latin typeface="Arial"/>
                <a:cs typeface="Arial"/>
              </a:rPr>
              <a:t>i</a:t>
            </a:r>
            <a:r>
              <a:rPr lang="en-US" sz="1400" b="1" spc="-10" dirty="0">
                <a:latin typeface="Arial"/>
                <a:cs typeface="Arial"/>
              </a:rPr>
              <a:t>c</a:t>
            </a:r>
            <a:r>
              <a:rPr lang="en-US" sz="1400" b="1" dirty="0">
                <a:latin typeface="Arial"/>
                <a:cs typeface="Arial"/>
              </a:rPr>
              <a:t>k “Pri</a:t>
            </a:r>
            <a:r>
              <a:rPr lang="en-US" sz="1400" b="1" spc="-15" dirty="0">
                <a:latin typeface="Arial"/>
                <a:cs typeface="Arial"/>
              </a:rPr>
              <a:t>n</a:t>
            </a:r>
            <a:r>
              <a:rPr lang="en-US" sz="1400" b="1" dirty="0">
                <a:latin typeface="Arial"/>
                <a:cs typeface="Arial"/>
              </a:rPr>
              <a:t>t Cover Sheet” i</a:t>
            </a:r>
            <a:r>
              <a:rPr sz="1400" b="1" dirty="0">
                <a:latin typeface="Arial"/>
                <a:cs typeface="Arial"/>
              </a:rPr>
              <a:t>f</a:t>
            </a:r>
            <a:r>
              <a:rPr sz="1400" b="1" spc="35" dirty="0">
                <a:latin typeface="Arial"/>
                <a:cs typeface="Arial"/>
              </a:rPr>
              <a:t> </a:t>
            </a:r>
            <a:r>
              <a:rPr sz="1400" b="1" spc="-20" dirty="0">
                <a:latin typeface="Arial"/>
                <a:cs typeface="Arial"/>
              </a:rPr>
              <a:t>y</a:t>
            </a:r>
            <a:r>
              <a:rPr sz="1400" b="1" dirty="0">
                <a:latin typeface="Arial"/>
                <a:cs typeface="Arial"/>
              </a:rPr>
              <a:t>ou</a:t>
            </a:r>
            <a:r>
              <a:rPr sz="1400" b="1" spc="25" dirty="0">
                <a:latin typeface="Arial"/>
                <a:cs typeface="Arial"/>
              </a:rPr>
              <a:t> </a:t>
            </a:r>
            <a:r>
              <a:rPr sz="1400" b="1" spc="-5" dirty="0">
                <a:latin typeface="Arial"/>
                <a:cs typeface="Arial"/>
              </a:rPr>
              <a:t>pla</a:t>
            </a:r>
            <a:r>
              <a:rPr sz="1400" b="1" dirty="0">
                <a:latin typeface="Arial"/>
                <a:cs typeface="Arial"/>
              </a:rPr>
              <a:t>n</a:t>
            </a:r>
            <a:r>
              <a:rPr sz="1400" b="1" spc="15" dirty="0">
                <a:latin typeface="Arial"/>
                <a:cs typeface="Arial"/>
              </a:rPr>
              <a:t> </a:t>
            </a:r>
            <a:r>
              <a:rPr sz="1400" b="1" spc="5" dirty="0">
                <a:latin typeface="Arial"/>
                <a:cs typeface="Arial"/>
              </a:rPr>
              <a:t>t</a:t>
            </a:r>
            <a:r>
              <a:rPr sz="1400" b="1" dirty="0">
                <a:latin typeface="Arial"/>
                <a:cs typeface="Arial"/>
              </a:rPr>
              <a:t>o</a:t>
            </a:r>
            <a:r>
              <a:rPr sz="1400" b="1" spc="15" dirty="0">
                <a:latin typeface="Arial"/>
                <a:cs typeface="Arial"/>
              </a:rPr>
              <a:t> </a:t>
            </a:r>
            <a:r>
              <a:rPr sz="1400" b="1" dirty="0">
                <a:latin typeface="Arial"/>
                <a:cs typeface="Arial"/>
              </a:rPr>
              <a:t>fax</a:t>
            </a:r>
            <a:r>
              <a:rPr sz="1400" b="1" spc="25" dirty="0">
                <a:latin typeface="Arial"/>
                <a:cs typeface="Arial"/>
              </a:rPr>
              <a:t> </a:t>
            </a:r>
            <a:r>
              <a:rPr sz="1400" b="1" spc="-15" dirty="0">
                <a:latin typeface="Arial"/>
                <a:cs typeface="Arial"/>
              </a:rPr>
              <a:t>o</a:t>
            </a:r>
            <a:r>
              <a:rPr sz="1400" b="1" dirty="0">
                <a:latin typeface="Arial"/>
                <a:cs typeface="Arial"/>
              </a:rPr>
              <a:t>r</a:t>
            </a:r>
            <a:r>
              <a:rPr sz="1400" b="1" spc="40" dirty="0">
                <a:latin typeface="Arial"/>
                <a:cs typeface="Arial"/>
              </a:rPr>
              <a:t> </a:t>
            </a:r>
            <a:r>
              <a:rPr sz="1400" b="1" spc="-20" dirty="0">
                <a:latin typeface="Arial"/>
                <a:cs typeface="Arial"/>
              </a:rPr>
              <a:t>m</a:t>
            </a:r>
            <a:r>
              <a:rPr sz="1400" b="1" dirty="0">
                <a:latin typeface="Arial"/>
                <a:cs typeface="Arial"/>
              </a:rPr>
              <a:t>ail</a:t>
            </a:r>
            <a:r>
              <a:rPr sz="1400" b="1" spc="30" dirty="0">
                <a:latin typeface="Arial"/>
                <a:cs typeface="Arial"/>
              </a:rPr>
              <a:t> </a:t>
            </a:r>
            <a:r>
              <a:rPr sz="1400" b="1" spc="-10" dirty="0">
                <a:latin typeface="Arial"/>
                <a:cs typeface="Arial"/>
              </a:rPr>
              <a:t>t</a:t>
            </a:r>
            <a:r>
              <a:rPr sz="1400" b="1" dirty="0">
                <a:latin typeface="Arial"/>
                <a:cs typeface="Arial"/>
              </a:rPr>
              <a:t>he</a:t>
            </a:r>
            <a:r>
              <a:rPr sz="1400" b="1" spc="30" dirty="0">
                <a:latin typeface="Arial"/>
                <a:cs typeface="Arial"/>
              </a:rPr>
              <a:t> </a:t>
            </a:r>
            <a:r>
              <a:rPr sz="1400" b="1" dirty="0">
                <a:latin typeface="Arial"/>
                <a:cs typeface="Arial"/>
              </a:rPr>
              <a:t>d</a:t>
            </a:r>
            <a:r>
              <a:rPr sz="1400" b="1" spc="-15" dirty="0">
                <a:latin typeface="Arial"/>
                <a:cs typeface="Arial"/>
              </a:rPr>
              <a:t>o</a:t>
            </a:r>
            <a:r>
              <a:rPr sz="1400" b="1" spc="-10" dirty="0">
                <a:latin typeface="Arial"/>
                <a:cs typeface="Arial"/>
              </a:rPr>
              <a:t>c</a:t>
            </a:r>
            <a:r>
              <a:rPr sz="1400" b="1" dirty="0">
                <a:latin typeface="Arial"/>
                <a:cs typeface="Arial"/>
              </a:rPr>
              <a:t>u</a:t>
            </a:r>
            <a:r>
              <a:rPr sz="1400" b="1" spc="-20" dirty="0">
                <a:latin typeface="Arial"/>
                <a:cs typeface="Arial"/>
              </a:rPr>
              <a:t>m</a:t>
            </a:r>
            <a:r>
              <a:rPr sz="1400" b="1" dirty="0">
                <a:latin typeface="Arial"/>
                <a:cs typeface="Arial"/>
              </a:rPr>
              <a:t>e</a:t>
            </a:r>
            <a:r>
              <a:rPr sz="1400" b="1" spc="-15" dirty="0">
                <a:latin typeface="Arial"/>
                <a:cs typeface="Arial"/>
              </a:rPr>
              <a:t>n</a:t>
            </a:r>
            <a:r>
              <a:rPr sz="1400" b="1" dirty="0">
                <a:latin typeface="Arial"/>
                <a:cs typeface="Arial"/>
              </a:rPr>
              <a:t>t</a:t>
            </a:r>
            <a:r>
              <a:rPr sz="1400" b="1" spc="-15" dirty="0">
                <a:latin typeface="Arial"/>
                <a:cs typeface="Arial"/>
              </a:rPr>
              <a:t>a</a:t>
            </a:r>
            <a:r>
              <a:rPr sz="1400" b="1" dirty="0">
                <a:latin typeface="Arial"/>
                <a:cs typeface="Arial"/>
              </a:rPr>
              <a:t>tion </a:t>
            </a:r>
            <a:r>
              <a:rPr lang="en-US" sz="1400" dirty="0">
                <a:latin typeface="Arial"/>
                <a:cs typeface="Arial"/>
              </a:rPr>
              <a:t>for a </a:t>
            </a:r>
            <a:r>
              <a:rPr sz="1400" spc="-10" dirty="0">
                <a:latin typeface="Arial"/>
                <a:cs typeface="Arial"/>
              </a:rPr>
              <a:t>C</a:t>
            </a:r>
            <a:r>
              <a:rPr sz="1400" dirty="0">
                <a:latin typeface="Arial"/>
                <a:cs typeface="Arial"/>
              </a:rPr>
              <a:t>r</a:t>
            </a:r>
            <a:r>
              <a:rPr sz="1400" spc="-15" dirty="0">
                <a:latin typeface="Arial"/>
                <a:cs typeface="Arial"/>
              </a:rPr>
              <a:t>i</a:t>
            </a:r>
            <a:r>
              <a:rPr sz="1400" dirty="0">
                <a:latin typeface="Arial"/>
                <a:cs typeface="Arial"/>
              </a:rPr>
              <a:t>sis</a:t>
            </a:r>
            <a:r>
              <a:rPr sz="1400" spc="110" dirty="0">
                <a:latin typeface="Arial"/>
                <a:cs typeface="Arial"/>
              </a:rPr>
              <a:t> </a:t>
            </a:r>
            <a:r>
              <a:rPr sz="1400" spc="-15" dirty="0">
                <a:latin typeface="Arial"/>
                <a:cs typeface="Arial"/>
              </a:rPr>
              <a:t>A</a:t>
            </a:r>
            <a:r>
              <a:rPr sz="1400" dirty="0">
                <a:latin typeface="Arial"/>
                <a:cs typeface="Arial"/>
              </a:rPr>
              <a:t>u</a:t>
            </a:r>
            <a:r>
              <a:rPr sz="1400" spc="-10" dirty="0">
                <a:latin typeface="Arial"/>
                <a:cs typeface="Arial"/>
              </a:rPr>
              <a:t>t</a:t>
            </a:r>
            <a:r>
              <a:rPr sz="1400" dirty="0">
                <a:latin typeface="Arial"/>
                <a:cs typeface="Arial"/>
              </a:rPr>
              <a:t>h</a:t>
            </a:r>
            <a:r>
              <a:rPr sz="1400" spc="-15" dirty="0">
                <a:latin typeface="Arial"/>
                <a:cs typeface="Arial"/>
              </a:rPr>
              <a:t>o</a:t>
            </a:r>
            <a:r>
              <a:rPr sz="1400" dirty="0">
                <a:latin typeface="Arial"/>
                <a:cs typeface="Arial"/>
              </a:rPr>
              <a:t>ri</a:t>
            </a:r>
            <a:r>
              <a:rPr sz="1400" spc="-10" dirty="0">
                <a:latin typeface="Arial"/>
                <a:cs typeface="Arial"/>
              </a:rPr>
              <a:t>z</a:t>
            </a:r>
            <a:r>
              <a:rPr sz="1400" dirty="0">
                <a:latin typeface="Arial"/>
                <a:cs typeface="Arial"/>
              </a:rPr>
              <a:t>at</a:t>
            </a:r>
            <a:r>
              <a:rPr sz="1400" spc="-15" dirty="0">
                <a:latin typeface="Arial"/>
                <a:cs typeface="Arial"/>
              </a:rPr>
              <a:t>i</a:t>
            </a:r>
            <a:r>
              <a:rPr sz="1400" dirty="0">
                <a:latin typeface="Arial"/>
                <a:cs typeface="Arial"/>
              </a:rPr>
              <a:t>o</a:t>
            </a:r>
            <a:r>
              <a:rPr sz="1400" spc="-15" dirty="0">
                <a:latin typeface="Arial"/>
                <a:cs typeface="Arial"/>
              </a:rPr>
              <a:t>n</a:t>
            </a:r>
            <a:r>
              <a:rPr lang="en-US" sz="1400" spc="-15" dirty="0">
                <a:latin typeface="Arial"/>
                <a:cs typeface="Arial"/>
              </a:rPr>
              <a:t>. The Upload function does not require a coversheet.</a:t>
            </a:r>
            <a:endParaRPr sz="1400" dirty="0">
              <a:latin typeface="Arial"/>
              <a:cs typeface="Arial"/>
            </a:endParaRPr>
          </a:p>
          <a:p>
            <a:pPr>
              <a:lnSpc>
                <a:spcPct val="100000"/>
              </a:lnSpc>
              <a:spcBef>
                <a:spcPts val="4"/>
              </a:spcBef>
            </a:pPr>
            <a:endParaRPr sz="900" dirty="0">
              <a:latin typeface="Times New Roman"/>
              <a:cs typeface="Times New Roman"/>
            </a:endParaRPr>
          </a:p>
          <a:p>
            <a:pPr marL="12700" marR="5080" algn="just">
              <a:lnSpc>
                <a:spcPts val="1510"/>
              </a:lnSpc>
            </a:pPr>
            <a:r>
              <a:rPr sz="1400" dirty="0">
                <a:latin typeface="Arial"/>
                <a:cs typeface="Arial"/>
              </a:rPr>
              <a:t>P</a:t>
            </a:r>
            <a:r>
              <a:rPr sz="1400" spc="-10" dirty="0">
                <a:latin typeface="Arial"/>
                <a:cs typeface="Arial"/>
              </a:rPr>
              <a:t>R</a:t>
            </a:r>
            <a:r>
              <a:rPr sz="1400" dirty="0">
                <a:latin typeface="Arial"/>
                <a:cs typeface="Arial"/>
              </a:rPr>
              <a:t>O</a:t>
            </a:r>
            <a:r>
              <a:rPr sz="1400" spc="-10" dirty="0">
                <a:latin typeface="Arial"/>
                <a:cs typeface="Arial"/>
              </a:rPr>
              <a:t>M</a:t>
            </a:r>
            <a:r>
              <a:rPr sz="1400" dirty="0">
                <a:latin typeface="Arial"/>
                <a:cs typeface="Arial"/>
              </a:rPr>
              <a:t>ISe </a:t>
            </a:r>
            <a:r>
              <a:rPr sz="1400" spc="-75" dirty="0">
                <a:latin typeface="Arial"/>
                <a:cs typeface="Arial"/>
              </a:rPr>
              <a:t> </a:t>
            </a:r>
            <a:r>
              <a:rPr sz="1400" dirty="0">
                <a:latin typeface="Arial"/>
                <a:cs typeface="Arial"/>
              </a:rPr>
              <a:t>fax </a:t>
            </a:r>
            <a:r>
              <a:rPr sz="1400" spc="-70" dirty="0">
                <a:latin typeface="Arial"/>
                <a:cs typeface="Arial"/>
              </a:rPr>
              <a:t> </a:t>
            </a:r>
            <a:r>
              <a:rPr sz="1400" dirty="0">
                <a:latin typeface="Arial"/>
                <a:cs typeface="Arial"/>
              </a:rPr>
              <a:t>lin</a:t>
            </a:r>
            <a:r>
              <a:rPr sz="1400" spc="-20" dirty="0">
                <a:latin typeface="Arial"/>
                <a:cs typeface="Arial"/>
              </a:rPr>
              <a:t>e</a:t>
            </a:r>
            <a:r>
              <a:rPr sz="1400" dirty="0">
                <a:latin typeface="Arial"/>
                <a:cs typeface="Arial"/>
              </a:rPr>
              <a:t>s </a:t>
            </a:r>
            <a:r>
              <a:rPr sz="1400" spc="-55" dirty="0">
                <a:latin typeface="Arial"/>
                <a:cs typeface="Arial"/>
              </a:rPr>
              <a:t> </a:t>
            </a:r>
            <a:r>
              <a:rPr sz="1400" dirty="0">
                <a:latin typeface="Arial"/>
                <a:cs typeface="Arial"/>
              </a:rPr>
              <a:t>a</a:t>
            </a:r>
            <a:r>
              <a:rPr sz="1400" spc="-15" dirty="0">
                <a:latin typeface="Arial"/>
                <a:cs typeface="Arial"/>
              </a:rPr>
              <a:t>r</a:t>
            </a:r>
            <a:r>
              <a:rPr sz="1400" dirty="0">
                <a:latin typeface="Arial"/>
                <a:cs typeface="Arial"/>
              </a:rPr>
              <a:t>e </a:t>
            </a:r>
            <a:r>
              <a:rPr sz="1400" spc="-65" dirty="0">
                <a:latin typeface="Arial"/>
                <a:cs typeface="Arial"/>
              </a:rPr>
              <a:t> </a:t>
            </a:r>
            <a:r>
              <a:rPr sz="1400" spc="-15" dirty="0">
                <a:latin typeface="Arial"/>
                <a:cs typeface="Arial"/>
              </a:rPr>
              <a:t>d</a:t>
            </a:r>
            <a:r>
              <a:rPr sz="1400" dirty="0">
                <a:latin typeface="Arial"/>
                <a:cs typeface="Arial"/>
              </a:rPr>
              <a:t>ed</a:t>
            </a:r>
            <a:r>
              <a:rPr sz="1400" spc="-20" dirty="0">
                <a:latin typeface="Arial"/>
                <a:cs typeface="Arial"/>
              </a:rPr>
              <a:t>i</a:t>
            </a:r>
            <a:r>
              <a:rPr sz="1400" dirty="0">
                <a:latin typeface="Arial"/>
                <a:cs typeface="Arial"/>
              </a:rPr>
              <a:t>c</a:t>
            </a:r>
            <a:r>
              <a:rPr sz="1400" spc="-15" dirty="0">
                <a:latin typeface="Arial"/>
                <a:cs typeface="Arial"/>
              </a:rPr>
              <a:t>a</a:t>
            </a:r>
            <a:r>
              <a:rPr sz="1400" dirty="0">
                <a:latin typeface="Arial"/>
                <a:cs typeface="Arial"/>
              </a:rPr>
              <a:t>t</a:t>
            </a:r>
            <a:r>
              <a:rPr sz="1400" spc="-15" dirty="0">
                <a:latin typeface="Arial"/>
                <a:cs typeface="Arial"/>
              </a:rPr>
              <a:t>e</a:t>
            </a:r>
            <a:r>
              <a:rPr sz="1400" dirty="0">
                <a:latin typeface="Arial"/>
                <a:cs typeface="Arial"/>
              </a:rPr>
              <a:t>d </a:t>
            </a:r>
            <a:r>
              <a:rPr sz="1400" spc="-55" dirty="0">
                <a:latin typeface="Arial"/>
                <a:cs typeface="Arial"/>
              </a:rPr>
              <a:t> </a:t>
            </a:r>
            <a:r>
              <a:rPr sz="1400" spc="-10" dirty="0">
                <a:latin typeface="Arial"/>
                <a:cs typeface="Arial"/>
              </a:rPr>
              <a:t>t</a:t>
            </a:r>
            <a:r>
              <a:rPr sz="1400" dirty="0">
                <a:latin typeface="Arial"/>
                <a:cs typeface="Arial"/>
              </a:rPr>
              <a:t>o </a:t>
            </a:r>
            <a:r>
              <a:rPr lang="en-US" sz="1400" dirty="0">
                <a:latin typeface="Arial"/>
                <a:cs typeface="Arial"/>
              </a:rPr>
              <a:t> the Crisis</a:t>
            </a:r>
            <a:r>
              <a:rPr sz="1400" spc="-75" dirty="0">
                <a:latin typeface="Arial"/>
                <a:cs typeface="Arial"/>
              </a:rPr>
              <a:t> </a:t>
            </a:r>
            <a:r>
              <a:rPr sz="1400" dirty="0">
                <a:latin typeface="Arial"/>
                <a:cs typeface="Arial"/>
              </a:rPr>
              <a:t>clai</a:t>
            </a:r>
            <a:r>
              <a:rPr sz="1400" spc="-25" dirty="0">
                <a:latin typeface="Arial"/>
                <a:cs typeface="Arial"/>
              </a:rPr>
              <a:t>m</a:t>
            </a:r>
            <a:r>
              <a:rPr sz="1400" dirty="0">
                <a:latin typeface="Arial"/>
                <a:cs typeface="Arial"/>
              </a:rPr>
              <a:t>s a</a:t>
            </a:r>
            <a:r>
              <a:rPr sz="1400" spc="-10" dirty="0">
                <a:latin typeface="Arial"/>
                <a:cs typeface="Arial"/>
              </a:rPr>
              <a:t>t</a:t>
            </a:r>
            <a:r>
              <a:rPr sz="1400" dirty="0">
                <a:latin typeface="Arial"/>
                <a:cs typeface="Arial"/>
              </a:rPr>
              <a:t>t</a:t>
            </a:r>
            <a:r>
              <a:rPr sz="1400" spc="-15" dirty="0">
                <a:latin typeface="Arial"/>
                <a:cs typeface="Arial"/>
              </a:rPr>
              <a:t>a</a:t>
            </a:r>
            <a:r>
              <a:rPr sz="1400" dirty="0">
                <a:latin typeface="Arial"/>
                <a:cs typeface="Arial"/>
              </a:rPr>
              <a:t>ch</a:t>
            </a:r>
            <a:r>
              <a:rPr sz="1400" spc="-20" dirty="0">
                <a:latin typeface="Arial"/>
                <a:cs typeface="Arial"/>
              </a:rPr>
              <a:t>m</a:t>
            </a:r>
            <a:r>
              <a:rPr sz="1400" dirty="0">
                <a:latin typeface="Arial"/>
                <a:cs typeface="Arial"/>
              </a:rPr>
              <a:t>e</a:t>
            </a:r>
            <a:r>
              <a:rPr sz="1400" spc="-15" dirty="0">
                <a:latin typeface="Arial"/>
                <a:cs typeface="Arial"/>
              </a:rPr>
              <a:t>n</a:t>
            </a:r>
            <a:r>
              <a:rPr sz="1400" dirty="0">
                <a:latin typeface="Arial"/>
                <a:cs typeface="Arial"/>
              </a:rPr>
              <a:t>t </a:t>
            </a:r>
            <a:r>
              <a:rPr sz="1400" spc="-180" dirty="0">
                <a:latin typeface="Arial"/>
                <a:cs typeface="Arial"/>
              </a:rPr>
              <a:t> </a:t>
            </a:r>
            <a:r>
              <a:rPr sz="1400" dirty="0">
                <a:latin typeface="Arial"/>
                <a:cs typeface="Arial"/>
              </a:rPr>
              <a:t>pr</a:t>
            </a:r>
            <a:r>
              <a:rPr sz="1400" spc="-15" dirty="0">
                <a:latin typeface="Arial"/>
                <a:cs typeface="Arial"/>
              </a:rPr>
              <a:t>o</a:t>
            </a:r>
            <a:r>
              <a:rPr sz="1400" spc="-10" dirty="0">
                <a:latin typeface="Arial"/>
                <a:cs typeface="Arial"/>
              </a:rPr>
              <a:t>c</a:t>
            </a:r>
            <a:r>
              <a:rPr sz="1400" dirty="0">
                <a:latin typeface="Arial"/>
                <a:cs typeface="Arial"/>
              </a:rPr>
              <a:t>e</a:t>
            </a:r>
            <a:r>
              <a:rPr sz="1400" spc="-10" dirty="0">
                <a:latin typeface="Arial"/>
                <a:cs typeface="Arial"/>
              </a:rPr>
              <a:t>s</a:t>
            </a:r>
            <a:r>
              <a:rPr sz="1400" dirty="0">
                <a:latin typeface="Arial"/>
                <a:cs typeface="Arial"/>
              </a:rPr>
              <a:t>s</a:t>
            </a:r>
            <a:r>
              <a:rPr lang="en-US" sz="1400" dirty="0">
                <a:latin typeface="Arial"/>
                <a:cs typeface="Arial"/>
              </a:rPr>
              <a:t>ing</a:t>
            </a:r>
            <a:r>
              <a:rPr sz="1400" dirty="0">
                <a:latin typeface="Arial"/>
                <a:cs typeface="Arial"/>
              </a:rPr>
              <a:t> </a:t>
            </a:r>
            <a:r>
              <a:rPr sz="1400" spc="-175" dirty="0">
                <a:latin typeface="Arial"/>
                <a:cs typeface="Arial"/>
              </a:rPr>
              <a:t> </a:t>
            </a:r>
            <a:r>
              <a:rPr sz="1400" spc="-15" dirty="0">
                <a:latin typeface="Arial"/>
                <a:cs typeface="Arial"/>
              </a:rPr>
              <a:t>o</a:t>
            </a:r>
            <a:r>
              <a:rPr sz="1400" dirty="0">
                <a:latin typeface="Arial"/>
                <a:cs typeface="Arial"/>
              </a:rPr>
              <a:t>nl</a:t>
            </a:r>
            <a:r>
              <a:rPr sz="1400" spc="-20" dirty="0">
                <a:latin typeface="Arial"/>
                <a:cs typeface="Arial"/>
              </a:rPr>
              <a:t>y</a:t>
            </a:r>
            <a:r>
              <a:rPr sz="1400" dirty="0">
                <a:latin typeface="Arial"/>
                <a:cs typeface="Arial"/>
              </a:rPr>
              <a:t>.  </a:t>
            </a:r>
            <a:r>
              <a:rPr sz="1400" spc="50" dirty="0">
                <a:latin typeface="Arial"/>
                <a:cs typeface="Arial"/>
              </a:rPr>
              <a:t> </a:t>
            </a:r>
            <a:r>
              <a:rPr lang="en-US" sz="1400" spc="50" dirty="0">
                <a:latin typeface="Arial"/>
                <a:cs typeface="Arial"/>
              </a:rPr>
              <a:t>ONLY </a:t>
            </a:r>
            <a:r>
              <a:rPr sz="1400" dirty="0">
                <a:latin typeface="Arial"/>
                <a:cs typeface="Arial"/>
              </a:rPr>
              <a:t>fax </a:t>
            </a:r>
            <a:r>
              <a:rPr lang="en-US" sz="1400" dirty="0">
                <a:latin typeface="Arial"/>
                <a:cs typeface="Arial"/>
              </a:rPr>
              <a:t>PROMISe cover sheets and</a:t>
            </a:r>
            <a:r>
              <a:rPr sz="1400" spc="-114" dirty="0">
                <a:latin typeface="Arial"/>
                <a:cs typeface="Arial"/>
              </a:rPr>
              <a:t> </a:t>
            </a:r>
            <a:r>
              <a:rPr sz="1400" dirty="0">
                <a:latin typeface="Arial"/>
                <a:cs typeface="Arial"/>
              </a:rPr>
              <a:t>t</a:t>
            </a:r>
            <a:r>
              <a:rPr sz="1400" spc="-15" dirty="0">
                <a:latin typeface="Arial"/>
                <a:cs typeface="Arial"/>
              </a:rPr>
              <a:t>r</a:t>
            </a:r>
            <a:r>
              <a:rPr sz="1400" dirty="0">
                <a:latin typeface="Arial"/>
                <a:cs typeface="Arial"/>
              </a:rPr>
              <a:t>ip </a:t>
            </a:r>
            <a:r>
              <a:rPr sz="1400" spc="-110" dirty="0">
                <a:latin typeface="Arial"/>
                <a:cs typeface="Arial"/>
              </a:rPr>
              <a:t> </a:t>
            </a:r>
            <a:r>
              <a:rPr sz="1400" dirty="0">
                <a:latin typeface="Arial"/>
                <a:cs typeface="Arial"/>
              </a:rPr>
              <a:t>ti</a:t>
            </a:r>
            <a:r>
              <a:rPr sz="1400" spc="-10" dirty="0">
                <a:latin typeface="Arial"/>
                <a:cs typeface="Arial"/>
              </a:rPr>
              <a:t>ck</a:t>
            </a:r>
            <a:r>
              <a:rPr sz="1400" dirty="0">
                <a:latin typeface="Arial"/>
                <a:cs typeface="Arial"/>
              </a:rPr>
              <a:t>e</a:t>
            </a:r>
            <a:r>
              <a:rPr sz="1400" spc="-10" dirty="0">
                <a:latin typeface="Arial"/>
                <a:cs typeface="Arial"/>
              </a:rPr>
              <a:t>t</a:t>
            </a:r>
            <a:r>
              <a:rPr lang="en-US" sz="1400" spc="-10" dirty="0">
                <a:latin typeface="Arial"/>
                <a:cs typeface="Arial"/>
              </a:rPr>
              <a:t>s/</a:t>
            </a:r>
            <a:r>
              <a:rPr lang="en-US" sz="1400" spc="-5" dirty="0">
                <a:latin typeface="Arial"/>
                <a:cs typeface="Arial"/>
              </a:rPr>
              <a:t>termination notices</a:t>
            </a:r>
            <a:r>
              <a:rPr sz="1400" dirty="0">
                <a:latin typeface="Arial"/>
                <a:cs typeface="Arial"/>
              </a:rPr>
              <a:t>. </a:t>
            </a:r>
            <a:r>
              <a:rPr lang="en-US" sz="1400" dirty="0">
                <a:latin typeface="Arial"/>
                <a:cs typeface="Arial"/>
              </a:rPr>
              <a:t>The PROMISe </a:t>
            </a:r>
            <a:r>
              <a:rPr sz="1400" spc="-10" dirty="0">
                <a:latin typeface="Arial"/>
                <a:cs typeface="Arial"/>
              </a:rPr>
              <a:t>c</a:t>
            </a:r>
            <a:r>
              <a:rPr sz="1400" dirty="0">
                <a:latin typeface="Arial"/>
                <a:cs typeface="Arial"/>
              </a:rPr>
              <a:t>o</a:t>
            </a:r>
            <a:r>
              <a:rPr sz="1400" spc="-20" dirty="0">
                <a:latin typeface="Arial"/>
                <a:cs typeface="Arial"/>
              </a:rPr>
              <a:t>v</a:t>
            </a:r>
            <a:r>
              <a:rPr sz="1400" dirty="0">
                <a:latin typeface="Arial"/>
                <a:cs typeface="Arial"/>
              </a:rPr>
              <a:t>er </a:t>
            </a:r>
            <a:r>
              <a:rPr sz="1400" spc="-110" dirty="0">
                <a:latin typeface="Arial"/>
                <a:cs typeface="Arial"/>
              </a:rPr>
              <a:t> </a:t>
            </a:r>
            <a:r>
              <a:rPr sz="1400" dirty="0">
                <a:latin typeface="Arial"/>
                <a:cs typeface="Arial"/>
              </a:rPr>
              <a:t>s</a:t>
            </a:r>
            <a:r>
              <a:rPr sz="1400" spc="-15" dirty="0">
                <a:latin typeface="Arial"/>
                <a:cs typeface="Arial"/>
              </a:rPr>
              <a:t>h</a:t>
            </a:r>
            <a:r>
              <a:rPr sz="1400" dirty="0">
                <a:latin typeface="Arial"/>
                <a:cs typeface="Arial"/>
              </a:rPr>
              <a:t>e</a:t>
            </a:r>
            <a:r>
              <a:rPr sz="1400" spc="-15" dirty="0">
                <a:latin typeface="Arial"/>
                <a:cs typeface="Arial"/>
              </a:rPr>
              <a:t>e</a:t>
            </a:r>
            <a:r>
              <a:rPr sz="1400" dirty="0">
                <a:latin typeface="Arial"/>
                <a:cs typeface="Arial"/>
              </a:rPr>
              <a:t>t </a:t>
            </a:r>
            <a:r>
              <a:rPr sz="1400" spc="-10" dirty="0">
                <a:latin typeface="Arial"/>
                <a:cs typeface="Arial"/>
              </a:rPr>
              <a:t>m</a:t>
            </a:r>
            <a:r>
              <a:rPr sz="1400" dirty="0">
                <a:latin typeface="Arial"/>
                <a:cs typeface="Arial"/>
              </a:rPr>
              <a:t>u</a:t>
            </a:r>
            <a:r>
              <a:rPr sz="1400" spc="-10" dirty="0">
                <a:latin typeface="Arial"/>
                <a:cs typeface="Arial"/>
              </a:rPr>
              <a:t>s</a:t>
            </a:r>
            <a:r>
              <a:rPr sz="1400" dirty="0">
                <a:latin typeface="Arial"/>
                <a:cs typeface="Arial"/>
              </a:rPr>
              <a:t>t </a:t>
            </a:r>
            <a:r>
              <a:rPr sz="1400" spc="-90" dirty="0">
                <a:latin typeface="Arial"/>
                <a:cs typeface="Arial"/>
              </a:rPr>
              <a:t> </a:t>
            </a:r>
            <a:r>
              <a:rPr lang="en-US" sz="1400" spc="-90" dirty="0">
                <a:latin typeface="Arial"/>
                <a:cs typeface="Arial"/>
              </a:rPr>
              <a:t>always </a:t>
            </a:r>
            <a:r>
              <a:rPr sz="1400" spc="-15" dirty="0">
                <a:latin typeface="Arial"/>
                <a:cs typeface="Arial"/>
              </a:rPr>
              <a:t>b</a:t>
            </a:r>
            <a:r>
              <a:rPr sz="1400" dirty="0">
                <a:latin typeface="Arial"/>
                <a:cs typeface="Arial"/>
              </a:rPr>
              <a:t>e </a:t>
            </a:r>
            <a:r>
              <a:rPr sz="1400" spc="-100" dirty="0">
                <a:latin typeface="Arial"/>
                <a:cs typeface="Arial"/>
              </a:rPr>
              <a:t> </a:t>
            </a:r>
            <a:r>
              <a:rPr sz="1400" spc="-10" dirty="0">
                <a:latin typeface="Arial"/>
                <a:cs typeface="Arial"/>
              </a:rPr>
              <a:t>t</a:t>
            </a:r>
            <a:r>
              <a:rPr sz="1400" dirty="0">
                <a:latin typeface="Arial"/>
                <a:cs typeface="Arial"/>
              </a:rPr>
              <a:t>he </a:t>
            </a:r>
            <a:r>
              <a:rPr sz="1400" spc="-110" dirty="0">
                <a:latin typeface="Arial"/>
                <a:cs typeface="Arial"/>
              </a:rPr>
              <a:t> </a:t>
            </a:r>
            <a:r>
              <a:rPr sz="1400" dirty="0">
                <a:latin typeface="Arial"/>
                <a:cs typeface="Arial"/>
              </a:rPr>
              <a:t>fi</a:t>
            </a:r>
            <a:r>
              <a:rPr sz="1400" spc="-15" dirty="0">
                <a:latin typeface="Arial"/>
                <a:cs typeface="Arial"/>
              </a:rPr>
              <a:t>r</a:t>
            </a:r>
            <a:r>
              <a:rPr sz="1400" dirty="0">
                <a:latin typeface="Arial"/>
                <a:cs typeface="Arial"/>
              </a:rPr>
              <a:t>st </a:t>
            </a:r>
            <a:r>
              <a:rPr sz="1400" spc="-100" dirty="0">
                <a:latin typeface="Arial"/>
                <a:cs typeface="Arial"/>
              </a:rPr>
              <a:t> </a:t>
            </a:r>
            <a:r>
              <a:rPr sz="1400" spc="-15" dirty="0">
                <a:latin typeface="Arial"/>
                <a:cs typeface="Arial"/>
              </a:rPr>
              <a:t>p</a:t>
            </a:r>
            <a:r>
              <a:rPr sz="1400" dirty="0">
                <a:latin typeface="Arial"/>
                <a:cs typeface="Arial"/>
              </a:rPr>
              <a:t>age</a:t>
            </a:r>
            <a:r>
              <a:rPr lang="en-US" sz="1400" dirty="0">
                <a:latin typeface="Arial"/>
                <a:cs typeface="Arial"/>
              </a:rPr>
              <a:t>,</a:t>
            </a:r>
            <a:r>
              <a:rPr sz="1400" dirty="0">
                <a:latin typeface="Arial"/>
                <a:cs typeface="Arial"/>
              </a:rPr>
              <a:t> </a:t>
            </a:r>
            <a:r>
              <a:rPr sz="1400" spc="-100" dirty="0">
                <a:latin typeface="Arial"/>
                <a:cs typeface="Arial"/>
              </a:rPr>
              <a:t> </a:t>
            </a:r>
            <a:r>
              <a:rPr sz="1400" dirty="0">
                <a:latin typeface="Arial"/>
                <a:cs typeface="Arial"/>
              </a:rPr>
              <a:t>i</a:t>
            </a:r>
            <a:r>
              <a:rPr sz="1400" spc="-10" dirty="0">
                <a:latin typeface="Arial"/>
                <a:cs typeface="Arial"/>
              </a:rPr>
              <a:t>m</a:t>
            </a:r>
            <a:r>
              <a:rPr sz="1400" spc="-20" dirty="0">
                <a:latin typeface="Arial"/>
                <a:cs typeface="Arial"/>
              </a:rPr>
              <a:t>m</a:t>
            </a:r>
            <a:r>
              <a:rPr sz="1400" dirty="0">
                <a:latin typeface="Arial"/>
                <a:cs typeface="Arial"/>
              </a:rPr>
              <a:t>ed</a:t>
            </a:r>
            <a:r>
              <a:rPr sz="1400" spc="-15" dirty="0">
                <a:latin typeface="Arial"/>
                <a:cs typeface="Arial"/>
              </a:rPr>
              <a:t>i</a:t>
            </a:r>
            <a:r>
              <a:rPr sz="1400" dirty="0">
                <a:latin typeface="Arial"/>
                <a:cs typeface="Arial"/>
              </a:rPr>
              <a:t>a</a:t>
            </a:r>
            <a:r>
              <a:rPr sz="1400" spc="-10" dirty="0">
                <a:latin typeface="Arial"/>
                <a:cs typeface="Arial"/>
              </a:rPr>
              <a:t>t</a:t>
            </a:r>
            <a:r>
              <a:rPr sz="1400" dirty="0">
                <a:latin typeface="Arial"/>
                <a:cs typeface="Arial"/>
              </a:rPr>
              <a:t>ely </a:t>
            </a:r>
            <a:r>
              <a:rPr sz="1400" spc="-100" dirty="0">
                <a:latin typeface="Arial"/>
                <a:cs typeface="Arial"/>
              </a:rPr>
              <a:t> </a:t>
            </a:r>
            <a:r>
              <a:rPr sz="1400" spc="-10" dirty="0">
                <a:latin typeface="Arial"/>
                <a:cs typeface="Arial"/>
              </a:rPr>
              <a:t>f</a:t>
            </a:r>
            <a:r>
              <a:rPr sz="1400" dirty="0">
                <a:latin typeface="Arial"/>
                <a:cs typeface="Arial"/>
              </a:rPr>
              <a:t>ollo</a:t>
            </a:r>
            <a:r>
              <a:rPr sz="1400" spc="-20" dirty="0">
                <a:latin typeface="Arial"/>
                <a:cs typeface="Arial"/>
              </a:rPr>
              <a:t>w</a:t>
            </a:r>
            <a:r>
              <a:rPr sz="1400" dirty="0">
                <a:latin typeface="Arial"/>
                <a:cs typeface="Arial"/>
              </a:rPr>
              <a:t>ed </a:t>
            </a:r>
            <a:r>
              <a:rPr sz="1400" spc="-5" dirty="0">
                <a:latin typeface="Arial"/>
                <a:cs typeface="Arial"/>
              </a:rPr>
              <a:t>b</a:t>
            </a:r>
            <a:r>
              <a:rPr sz="1400" dirty="0">
                <a:latin typeface="Arial"/>
                <a:cs typeface="Arial"/>
              </a:rPr>
              <a:t>y</a:t>
            </a:r>
            <a:r>
              <a:rPr sz="1400" spc="-10" dirty="0">
                <a:latin typeface="Arial"/>
                <a:cs typeface="Arial"/>
              </a:rPr>
              <a:t> </a:t>
            </a:r>
            <a:r>
              <a:rPr sz="1400" dirty="0">
                <a:latin typeface="Arial"/>
                <a:cs typeface="Arial"/>
              </a:rPr>
              <a:t>the</a:t>
            </a:r>
            <a:r>
              <a:rPr sz="1400" spc="-20" dirty="0">
                <a:latin typeface="Arial"/>
                <a:cs typeface="Arial"/>
              </a:rPr>
              <a:t> </a:t>
            </a:r>
            <a:r>
              <a:rPr sz="1400" dirty="0">
                <a:latin typeface="Arial"/>
                <a:cs typeface="Arial"/>
              </a:rPr>
              <a:t>corres</a:t>
            </a:r>
            <a:r>
              <a:rPr sz="1400" spc="-15" dirty="0">
                <a:latin typeface="Arial"/>
                <a:cs typeface="Arial"/>
              </a:rPr>
              <a:t>p</a:t>
            </a:r>
            <a:r>
              <a:rPr sz="1400" dirty="0">
                <a:latin typeface="Arial"/>
                <a:cs typeface="Arial"/>
              </a:rPr>
              <a:t>on</a:t>
            </a:r>
            <a:r>
              <a:rPr sz="1400" spc="-15" dirty="0">
                <a:latin typeface="Arial"/>
                <a:cs typeface="Arial"/>
              </a:rPr>
              <a:t>d</a:t>
            </a:r>
            <a:r>
              <a:rPr sz="1400" dirty="0">
                <a:latin typeface="Arial"/>
                <a:cs typeface="Arial"/>
              </a:rPr>
              <a:t>ing</a:t>
            </a:r>
            <a:r>
              <a:rPr sz="1400" spc="-40" dirty="0">
                <a:latin typeface="Arial"/>
                <a:cs typeface="Arial"/>
              </a:rPr>
              <a:t> </a:t>
            </a:r>
            <a:r>
              <a:rPr sz="1400" dirty="0">
                <a:latin typeface="Arial"/>
                <a:cs typeface="Arial"/>
              </a:rPr>
              <a:t>trip</a:t>
            </a:r>
            <a:r>
              <a:rPr sz="1400" spc="-30" dirty="0">
                <a:latin typeface="Arial"/>
                <a:cs typeface="Arial"/>
              </a:rPr>
              <a:t> </a:t>
            </a:r>
            <a:r>
              <a:rPr sz="1400" dirty="0">
                <a:latin typeface="Arial"/>
                <a:cs typeface="Arial"/>
              </a:rPr>
              <a:t>ticke</a:t>
            </a:r>
            <a:r>
              <a:rPr sz="1400" spc="10" dirty="0">
                <a:latin typeface="Arial"/>
                <a:cs typeface="Arial"/>
              </a:rPr>
              <a:t>t</a:t>
            </a:r>
            <a:r>
              <a:rPr lang="en-US" sz="1400" spc="10" dirty="0">
                <a:latin typeface="Arial"/>
                <a:cs typeface="Arial"/>
              </a:rPr>
              <a:t>. Multiple claims can be sent in one fax transmission up to 30 pages. </a:t>
            </a:r>
            <a:r>
              <a:rPr lang="en-US" sz="1400" b="1" spc="10" dirty="0">
                <a:latin typeface="Arial"/>
                <a:cs typeface="Arial"/>
              </a:rPr>
              <a:t>NEVER include your company’s fax cover sheet.</a:t>
            </a:r>
            <a:endParaRPr sz="1400" b="1" dirty="0">
              <a:latin typeface="Arial"/>
              <a:cs typeface="Arial"/>
            </a:endParaRPr>
          </a:p>
          <a:p>
            <a:pPr>
              <a:lnSpc>
                <a:spcPct val="100000"/>
              </a:lnSpc>
              <a:spcBef>
                <a:spcPts val="50"/>
              </a:spcBef>
            </a:pPr>
            <a:endParaRPr sz="1250" dirty="0">
              <a:latin typeface="Times New Roman"/>
              <a:cs typeface="Times New Roman"/>
            </a:endParaRPr>
          </a:p>
          <a:p>
            <a:pPr marL="299085" indent="-286385" algn="just">
              <a:lnSpc>
                <a:spcPct val="100000"/>
              </a:lnSpc>
              <a:buFont typeface="Wingdings"/>
              <a:buChar char=""/>
              <a:tabLst>
                <a:tab pos="299720" algn="l"/>
              </a:tabLst>
            </a:pPr>
            <a:r>
              <a:rPr sz="1500" b="1" spc="-10" dirty="0">
                <a:latin typeface="Arial"/>
                <a:cs typeface="Arial"/>
              </a:rPr>
              <a:t>P</a:t>
            </a:r>
            <a:r>
              <a:rPr sz="1500" b="1" spc="-5" dirty="0">
                <a:latin typeface="Arial"/>
                <a:cs typeface="Arial"/>
              </a:rPr>
              <a:t>RO</a:t>
            </a:r>
            <a:r>
              <a:rPr sz="1500" b="1" dirty="0">
                <a:latin typeface="Arial"/>
                <a:cs typeface="Arial"/>
              </a:rPr>
              <a:t>MI</a:t>
            </a:r>
            <a:r>
              <a:rPr sz="1500" b="1" spc="-10" dirty="0">
                <a:latin typeface="Arial"/>
                <a:cs typeface="Arial"/>
              </a:rPr>
              <a:t>S</a:t>
            </a:r>
            <a:r>
              <a:rPr sz="1500" b="1" i="1" dirty="0">
                <a:latin typeface="Arial"/>
                <a:cs typeface="Arial"/>
              </a:rPr>
              <a:t>e™ </a:t>
            </a:r>
            <a:r>
              <a:rPr sz="1500" b="1" spc="-10" dirty="0">
                <a:latin typeface="Arial"/>
                <a:cs typeface="Arial"/>
              </a:rPr>
              <a:t>F</a:t>
            </a:r>
            <a:r>
              <a:rPr sz="1500" b="1" dirty="0">
                <a:latin typeface="Arial"/>
                <a:cs typeface="Arial"/>
              </a:rPr>
              <a:t>ax:</a:t>
            </a:r>
            <a:endParaRPr sz="1500" dirty="0">
              <a:latin typeface="Arial"/>
              <a:cs typeface="Arial"/>
            </a:endParaRPr>
          </a:p>
          <a:p>
            <a:pPr marL="469900">
              <a:lnSpc>
                <a:spcPct val="100000"/>
              </a:lnSpc>
              <a:spcBef>
                <a:spcPts val="180"/>
              </a:spcBef>
              <a:tabLst>
                <a:tab pos="698500" algn="l"/>
              </a:tabLst>
            </a:pPr>
            <a:r>
              <a:rPr sz="1500" dirty="0">
                <a:latin typeface="Arial"/>
                <a:cs typeface="Arial"/>
              </a:rPr>
              <a:t>•	</a:t>
            </a:r>
            <a:r>
              <a:rPr sz="1500" spc="5" dirty="0">
                <a:latin typeface="Arial"/>
                <a:cs typeface="Arial"/>
              </a:rPr>
              <a:t>717</a:t>
            </a:r>
            <a:r>
              <a:rPr sz="1500" dirty="0">
                <a:latin typeface="Arial"/>
                <a:cs typeface="Arial"/>
              </a:rPr>
              <a:t>-</a:t>
            </a:r>
            <a:r>
              <a:rPr sz="1500" spc="5" dirty="0">
                <a:latin typeface="Arial"/>
                <a:cs typeface="Arial"/>
              </a:rPr>
              <a:t>207</a:t>
            </a:r>
            <a:r>
              <a:rPr sz="1500" dirty="0">
                <a:latin typeface="Arial"/>
                <a:cs typeface="Arial"/>
              </a:rPr>
              <a:t>-7994</a:t>
            </a:r>
            <a:r>
              <a:rPr sz="1500" spc="-30" dirty="0">
                <a:latin typeface="Arial"/>
                <a:cs typeface="Arial"/>
              </a:rPr>
              <a:t> </a:t>
            </a:r>
            <a:r>
              <a:rPr sz="1500" dirty="0">
                <a:latin typeface="Arial"/>
                <a:cs typeface="Arial"/>
              </a:rPr>
              <a:t>or</a:t>
            </a:r>
          </a:p>
          <a:p>
            <a:pPr marL="469900">
              <a:lnSpc>
                <a:spcPct val="100000"/>
              </a:lnSpc>
              <a:spcBef>
                <a:spcPts val="180"/>
              </a:spcBef>
              <a:tabLst>
                <a:tab pos="698500" algn="l"/>
              </a:tabLst>
            </a:pPr>
            <a:r>
              <a:rPr sz="1500" dirty="0">
                <a:latin typeface="Arial"/>
                <a:cs typeface="Arial"/>
              </a:rPr>
              <a:t>•	</a:t>
            </a:r>
            <a:r>
              <a:rPr sz="1500" spc="5" dirty="0">
                <a:latin typeface="Arial"/>
                <a:cs typeface="Arial"/>
              </a:rPr>
              <a:t>717</a:t>
            </a:r>
            <a:r>
              <a:rPr sz="1500" dirty="0">
                <a:latin typeface="Arial"/>
                <a:cs typeface="Arial"/>
              </a:rPr>
              <a:t>-</a:t>
            </a:r>
            <a:r>
              <a:rPr sz="1500" spc="5" dirty="0">
                <a:latin typeface="Arial"/>
                <a:cs typeface="Arial"/>
              </a:rPr>
              <a:t>207</a:t>
            </a:r>
            <a:r>
              <a:rPr sz="1500" dirty="0">
                <a:latin typeface="Arial"/>
                <a:cs typeface="Arial"/>
              </a:rPr>
              <a:t>-</a:t>
            </a:r>
            <a:r>
              <a:rPr sz="1500" spc="5" dirty="0">
                <a:latin typeface="Arial"/>
                <a:cs typeface="Arial"/>
              </a:rPr>
              <a:t>7997</a:t>
            </a:r>
            <a:r>
              <a:rPr lang="en-US" sz="1500" spc="5" dirty="0">
                <a:latin typeface="Arial"/>
                <a:cs typeface="Arial"/>
              </a:rPr>
              <a:t> </a:t>
            </a:r>
            <a:endParaRPr sz="1500" dirty="0">
              <a:latin typeface="Arial"/>
              <a:cs typeface="Arial"/>
            </a:endParaRPr>
          </a:p>
          <a:p>
            <a:pPr>
              <a:lnSpc>
                <a:spcPct val="100000"/>
              </a:lnSpc>
              <a:spcBef>
                <a:spcPts val="32"/>
              </a:spcBef>
            </a:pPr>
            <a:endParaRPr sz="900" dirty="0">
              <a:latin typeface="Times New Roman"/>
              <a:cs typeface="Times New Roman"/>
            </a:endParaRPr>
          </a:p>
          <a:p>
            <a:pPr marL="299085" indent="-286385" algn="just">
              <a:lnSpc>
                <a:spcPct val="100000"/>
              </a:lnSpc>
              <a:buFont typeface="Wingdings"/>
              <a:buChar char=""/>
              <a:tabLst>
                <a:tab pos="299720" algn="l"/>
              </a:tabLst>
            </a:pPr>
            <a:r>
              <a:rPr sz="1500" b="1" spc="-5" dirty="0">
                <a:latin typeface="Arial"/>
                <a:cs typeface="Arial"/>
              </a:rPr>
              <a:t>P</a:t>
            </a:r>
            <a:r>
              <a:rPr sz="1500" b="1" dirty="0">
                <a:latin typeface="Arial"/>
                <a:cs typeface="Arial"/>
              </a:rPr>
              <a:t>R</a:t>
            </a:r>
            <a:r>
              <a:rPr sz="1500" b="1" spc="-10" dirty="0">
                <a:latin typeface="Arial"/>
                <a:cs typeface="Arial"/>
              </a:rPr>
              <a:t>O</a:t>
            </a:r>
            <a:r>
              <a:rPr sz="1500" b="1" dirty="0">
                <a:latin typeface="Arial"/>
                <a:cs typeface="Arial"/>
              </a:rPr>
              <a:t>MI</a:t>
            </a:r>
            <a:r>
              <a:rPr sz="1500" b="1" spc="-5" dirty="0">
                <a:latin typeface="Arial"/>
                <a:cs typeface="Arial"/>
              </a:rPr>
              <a:t>S</a:t>
            </a:r>
            <a:r>
              <a:rPr sz="1500" b="1" i="1" spc="5" dirty="0">
                <a:latin typeface="Arial"/>
                <a:cs typeface="Arial"/>
              </a:rPr>
              <a:t>e</a:t>
            </a:r>
            <a:r>
              <a:rPr sz="1500" b="1" i="1" dirty="0">
                <a:latin typeface="Arial"/>
                <a:cs typeface="Arial"/>
              </a:rPr>
              <a:t>™ </a:t>
            </a:r>
            <a:r>
              <a:rPr sz="1500" b="1" u="sng" dirty="0">
                <a:latin typeface="Arial"/>
                <a:cs typeface="Arial"/>
              </a:rPr>
              <a:t>Mail:</a:t>
            </a:r>
            <a:endParaRPr sz="1500" dirty="0">
              <a:latin typeface="Arial"/>
              <a:cs typeface="Arial"/>
            </a:endParaRPr>
          </a:p>
          <a:p>
            <a:pPr marL="469900">
              <a:lnSpc>
                <a:spcPct val="100000"/>
              </a:lnSpc>
              <a:spcBef>
                <a:spcPts val="180"/>
              </a:spcBef>
            </a:pPr>
            <a:r>
              <a:rPr sz="1500" dirty="0">
                <a:latin typeface="Arial"/>
                <a:cs typeface="Arial"/>
              </a:rPr>
              <a:t>D</a:t>
            </a:r>
            <a:r>
              <a:rPr sz="1500" spc="-10" dirty="0">
                <a:latin typeface="Arial"/>
                <a:cs typeface="Arial"/>
              </a:rPr>
              <a:t>H</a:t>
            </a:r>
            <a:r>
              <a:rPr sz="1500" dirty="0">
                <a:latin typeface="Arial"/>
                <a:cs typeface="Arial"/>
              </a:rPr>
              <a:t>S</a:t>
            </a:r>
            <a:r>
              <a:rPr sz="1500" spc="10" dirty="0">
                <a:latin typeface="Arial"/>
                <a:cs typeface="Arial"/>
              </a:rPr>
              <a:t> </a:t>
            </a:r>
            <a:r>
              <a:rPr sz="1500" dirty="0">
                <a:latin typeface="Arial"/>
                <a:cs typeface="Arial"/>
              </a:rPr>
              <a:t>–</a:t>
            </a:r>
            <a:r>
              <a:rPr sz="1500" spc="-5" dirty="0">
                <a:latin typeface="Arial"/>
                <a:cs typeface="Arial"/>
              </a:rPr>
              <a:t> </a:t>
            </a:r>
            <a:r>
              <a:rPr sz="1500" dirty="0">
                <a:latin typeface="Arial"/>
                <a:cs typeface="Arial"/>
              </a:rPr>
              <a:t>LIH</a:t>
            </a:r>
            <a:r>
              <a:rPr sz="1500" spc="-5" dirty="0">
                <a:latin typeface="Arial"/>
                <a:cs typeface="Arial"/>
              </a:rPr>
              <a:t>EA</a:t>
            </a:r>
            <a:r>
              <a:rPr sz="1500" dirty="0">
                <a:latin typeface="Arial"/>
                <a:cs typeface="Arial"/>
              </a:rPr>
              <a:t>P Cri</a:t>
            </a:r>
            <a:r>
              <a:rPr sz="1500" spc="5" dirty="0">
                <a:latin typeface="Arial"/>
                <a:cs typeface="Arial"/>
              </a:rPr>
              <a:t>s</a:t>
            </a:r>
            <a:r>
              <a:rPr sz="1500" dirty="0">
                <a:latin typeface="Arial"/>
                <a:cs typeface="Arial"/>
              </a:rPr>
              <a:t>is</a:t>
            </a:r>
            <a:r>
              <a:rPr sz="1500" spc="-5" dirty="0">
                <a:latin typeface="Arial"/>
                <a:cs typeface="Arial"/>
              </a:rPr>
              <a:t> </a:t>
            </a:r>
            <a:r>
              <a:rPr sz="1500" dirty="0">
                <a:latin typeface="Arial"/>
                <a:cs typeface="Arial"/>
              </a:rPr>
              <a:t>Claims</a:t>
            </a:r>
          </a:p>
          <a:p>
            <a:pPr marL="469900">
              <a:lnSpc>
                <a:spcPct val="100000"/>
              </a:lnSpc>
              <a:spcBef>
                <a:spcPts val="180"/>
              </a:spcBef>
            </a:pPr>
            <a:r>
              <a:rPr sz="1500" spc="-10" dirty="0">
                <a:latin typeface="Arial"/>
                <a:cs typeface="Arial"/>
              </a:rPr>
              <a:t>P</a:t>
            </a:r>
            <a:r>
              <a:rPr sz="1500" dirty="0">
                <a:latin typeface="Arial"/>
                <a:cs typeface="Arial"/>
              </a:rPr>
              <a:t>O</a:t>
            </a:r>
            <a:r>
              <a:rPr sz="1500" spc="-5" dirty="0">
                <a:latin typeface="Arial"/>
                <a:cs typeface="Arial"/>
              </a:rPr>
              <a:t> </a:t>
            </a:r>
            <a:r>
              <a:rPr sz="1500" spc="-10" dirty="0">
                <a:latin typeface="Arial"/>
                <a:cs typeface="Arial"/>
              </a:rPr>
              <a:t>B</a:t>
            </a:r>
            <a:r>
              <a:rPr sz="1500" dirty="0">
                <a:latin typeface="Arial"/>
                <a:cs typeface="Arial"/>
              </a:rPr>
              <a:t>ox</a:t>
            </a:r>
            <a:r>
              <a:rPr sz="1500" spc="-10" dirty="0">
                <a:latin typeface="Arial"/>
                <a:cs typeface="Arial"/>
              </a:rPr>
              <a:t> </a:t>
            </a:r>
            <a:r>
              <a:rPr sz="1500" dirty="0">
                <a:latin typeface="Arial"/>
                <a:cs typeface="Arial"/>
              </a:rPr>
              <a:t>69028</a:t>
            </a:r>
          </a:p>
          <a:p>
            <a:pPr marL="469900">
              <a:lnSpc>
                <a:spcPct val="100000"/>
              </a:lnSpc>
              <a:spcBef>
                <a:spcPts val="180"/>
              </a:spcBef>
            </a:pPr>
            <a:r>
              <a:rPr sz="1500" dirty="0">
                <a:latin typeface="Arial"/>
                <a:cs typeface="Arial"/>
              </a:rPr>
              <a:t>Ha</a:t>
            </a:r>
            <a:r>
              <a:rPr sz="1500" spc="5" dirty="0">
                <a:latin typeface="Arial"/>
                <a:cs typeface="Arial"/>
              </a:rPr>
              <a:t>r</a:t>
            </a:r>
            <a:r>
              <a:rPr sz="1500" dirty="0">
                <a:latin typeface="Arial"/>
                <a:cs typeface="Arial"/>
              </a:rPr>
              <a:t>r</a:t>
            </a:r>
            <a:r>
              <a:rPr sz="1500" spc="5" dirty="0">
                <a:latin typeface="Arial"/>
                <a:cs typeface="Arial"/>
              </a:rPr>
              <a:t>i</a:t>
            </a:r>
            <a:r>
              <a:rPr sz="1500" dirty="0">
                <a:latin typeface="Arial"/>
                <a:cs typeface="Arial"/>
              </a:rPr>
              <a:t>sbur</a:t>
            </a:r>
            <a:r>
              <a:rPr sz="1500" spc="15" dirty="0">
                <a:latin typeface="Arial"/>
                <a:cs typeface="Arial"/>
              </a:rPr>
              <a:t>g</a:t>
            </a:r>
            <a:r>
              <a:rPr sz="1500" dirty="0">
                <a:latin typeface="Arial"/>
                <a:cs typeface="Arial"/>
              </a:rPr>
              <a:t>,</a:t>
            </a:r>
            <a:r>
              <a:rPr sz="1500" spc="-30" dirty="0">
                <a:latin typeface="Arial"/>
                <a:cs typeface="Arial"/>
              </a:rPr>
              <a:t> </a:t>
            </a:r>
            <a:r>
              <a:rPr sz="1500" spc="-5" dirty="0">
                <a:latin typeface="Arial"/>
                <a:cs typeface="Arial"/>
              </a:rPr>
              <a:t>P</a:t>
            </a:r>
            <a:r>
              <a:rPr sz="1500" dirty="0">
                <a:latin typeface="Arial"/>
                <a:cs typeface="Arial"/>
              </a:rPr>
              <a:t>A</a:t>
            </a:r>
            <a:r>
              <a:rPr sz="1500" spc="-5" dirty="0">
                <a:latin typeface="Arial"/>
                <a:cs typeface="Arial"/>
              </a:rPr>
              <a:t> </a:t>
            </a:r>
            <a:r>
              <a:rPr sz="1500" spc="5" dirty="0">
                <a:latin typeface="Arial"/>
                <a:cs typeface="Arial"/>
              </a:rPr>
              <a:t>1</a:t>
            </a:r>
            <a:r>
              <a:rPr sz="1500" dirty="0">
                <a:latin typeface="Arial"/>
                <a:cs typeface="Arial"/>
              </a:rPr>
              <a:t>7106</a:t>
            </a: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z="2400" dirty="0"/>
              <a:t>S</a:t>
            </a:r>
            <a:r>
              <a:rPr lang="en-US" sz="2400" spc="-10" dirty="0"/>
              <a:t>ending</a:t>
            </a:r>
            <a:r>
              <a:rPr sz="2400" spc="10" dirty="0"/>
              <a:t> </a:t>
            </a:r>
            <a:r>
              <a:rPr lang="en-US" sz="2400" spc="10" dirty="0"/>
              <a:t>document</a:t>
            </a:r>
            <a:r>
              <a:rPr sz="2400" dirty="0"/>
              <a:t>ati</a:t>
            </a:r>
            <a:r>
              <a:rPr sz="2400" spc="-10" dirty="0"/>
              <a:t>o</a:t>
            </a:r>
            <a:r>
              <a:rPr sz="2400" dirty="0"/>
              <a:t>n</a:t>
            </a:r>
            <a:r>
              <a:rPr lang="en-US" sz="2400" dirty="0"/>
              <a:t> by mail or fax</a:t>
            </a:r>
            <a:endParaRPr sz="2400"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2700">
              <a:lnSpc>
                <a:spcPct val="100000"/>
              </a:lnSpc>
            </a:pPr>
            <a:fld id="{81D60167-4931-47E6-BA6A-407CBD079E47}" type="slidenum">
              <a:rPr dirty="0"/>
              <a:t>14</a:t>
            </a:fld>
            <a:endParaRPr dirty="0"/>
          </a:p>
        </p:txBody>
      </p:sp>
      <p:pic>
        <p:nvPicPr>
          <p:cNvPr id="1028" name="Picture 4" descr="C:\Users\lforlizzi\AppData\Local\Temp\SNAGHTML66479fd.PNG">
            <a:extLst>
              <a:ext uri="{FF2B5EF4-FFF2-40B4-BE49-F238E27FC236}">
                <a16:creationId xmlns:a16="http://schemas.microsoft.com/office/drawing/2014/main" id="{E6E43C82-91B2-42C9-AEC5-B6AF402D97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6386" y="1106464"/>
            <a:ext cx="3911673" cy="48980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58705" y="1210149"/>
            <a:ext cx="4147093" cy="4524315"/>
          </a:xfrm>
          <a:prstGeom prst="rect">
            <a:avLst/>
          </a:prstGeom>
        </p:spPr>
        <p:txBody>
          <a:bodyPr vert="horz" wrap="square" lIns="0" tIns="0" rIns="0" bIns="0" rtlCol="0">
            <a:spAutoFit/>
          </a:bodyPr>
          <a:lstStyle/>
          <a:p>
            <a:pPr marL="355600" marR="5080" indent="-342900" algn="just">
              <a:lnSpc>
                <a:spcPct val="100000"/>
              </a:lnSpc>
              <a:buFont typeface="Arial"/>
              <a:buChar char="•"/>
              <a:tabLst>
                <a:tab pos="356235" algn="l"/>
              </a:tabLst>
            </a:pPr>
            <a:r>
              <a:rPr sz="1400" spc="-15" dirty="0">
                <a:latin typeface="Arial"/>
                <a:cs typeface="Arial"/>
              </a:rPr>
              <a:t>Cl</a:t>
            </a:r>
            <a:r>
              <a:rPr sz="1400" spc="-5" dirty="0">
                <a:latin typeface="Arial"/>
                <a:cs typeface="Arial"/>
              </a:rPr>
              <a:t>i</a:t>
            </a:r>
            <a:r>
              <a:rPr sz="1400" spc="-20" dirty="0">
                <a:latin typeface="Arial"/>
                <a:cs typeface="Arial"/>
              </a:rPr>
              <a:t>c</a:t>
            </a:r>
            <a:r>
              <a:rPr sz="1400" spc="-10" dirty="0">
                <a:latin typeface="Arial"/>
                <a:cs typeface="Arial"/>
              </a:rPr>
              <a:t>k</a:t>
            </a:r>
            <a:r>
              <a:rPr sz="1400" spc="175" dirty="0">
                <a:latin typeface="Arial"/>
                <a:cs typeface="Arial"/>
              </a:rPr>
              <a:t> </a:t>
            </a:r>
            <a:r>
              <a:rPr sz="1400" spc="-15" dirty="0">
                <a:latin typeface="Arial"/>
                <a:cs typeface="Arial"/>
              </a:rPr>
              <a:t>‘</a:t>
            </a:r>
            <a:r>
              <a:rPr sz="1400" spc="-10" dirty="0">
                <a:latin typeface="Arial"/>
                <a:cs typeface="Arial"/>
              </a:rPr>
              <a:t>Print</a:t>
            </a:r>
            <a:r>
              <a:rPr sz="1400" spc="180" dirty="0">
                <a:latin typeface="Arial"/>
                <a:cs typeface="Arial"/>
              </a:rPr>
              <a:t> </a:t>
            </a:r>
            <a:r>
              <a:rPr lang="en-US" sz="1400" spc="180" dirty="0">
                <a:latin typeface="Arial"/>
                <a:cs typeface="Arial"/>
              </a:rPr>
              <a:t>Cover Sheet</a:t>
            </a:r>
            <a:r>
              <a:rPr sz="1400" spc="-10" dirty="0">
                <a:latin typeface="Arial"/>
                <a:cs typeface="Arial"/>
              </a:rPr>
              <a:t>’</a:t>
            </a:r>
            <a:r>
              <a:rPr sz="1400" spc="200" dirty="0">
                <a:latin typeface="Arial"/>
                <a:cs typeface="Arial"/>
              </a:rPr>
              <a:t> </a:t>
            </a:r>
            <a:r>
              <a:rPr sz="1400" spc="-30" dirty="0">
                <a:latin typeface="Arial"/>
                <a:cs typeface="Arial"/>
              </a:rPr>
              <a:t>w</a:t>
            </a:r>
            <a:r>
              <a:rPr sz="1400" spc="-5" dirty="0">
                <a:latin typeface="Arial"/>
                <a:cs typeface="Arial"/>
              </a:rPr>
              <a:t>i</a:t>
            </a:r>
            <a:r>
              <a:rPr sz="1400" spc="-15" dirty="0">
                <a:latin typeface="Arial"/>
                <a:cs typeface="Arial"/>
              </a:rPr>
              <a:t>l</a:t>
            </a:r>
            <a:r>
              <a:rPr sz="1400" spc="-5" dirty="0">
                <a:latin typeface="Arial"/>
                <a:cs typeface="Arial"/>
              </a:rPr>
              <a:t>l</a:t>
            </a:r>
            <a:r>
              <a:rPr sz="1400" spc="185" dirty="0">
                <a:latin typeface="Arial"/>
                <a:cs typeface="Arial"/>
              </a:rPr>
              <a:t> </a:t>
            </a:r>
            <a:r>
              <a:rPr sz="1400" spc="-10" dirty="0">
                <a:latin typeface="Arial"/>
                <a:cs typeface="Arial"/>
              </a:rPr>
              <a:t>dis</a:t>
            </a:r>
            <a:r>
              <a:rPr sz="1400" spc="-25" dirty="0">
                <a:latin typeface="Arial"/>
                <a:cs typeface="Arial"/>
              </a:rPr>
              <a:t>p</a:t>
            </a:r>
            <a:r>
              <a:rPr sz="1400" spc="-15" dirty="0">
                <a:latin typeface="Arial"/>
                <a:cs typeface="Arial"/>
              </a:rPr>
              <a:t>l</a:t>
            </a:r>
            <a:r>
              <a:rPr sz="1400" dirty="0">
                <a:latin typeface="Arial"/>
                <a:cs typeface="Arial"/>
              </a:rPr>
              <a:t>a</a:t>
            </a:r>
            <a:r>
              <a:rPr sz="1400" spc="-10" dirty="0">
                <a:latin typeface="Arial"/>
                <a:cs typeface="Arial"/>
              </a:rPr>
              <a:t>y</a:t>
            </a:r>
            <a:r>
              <a:rPr sz="1400" spc="175" dirty="0">
                <a:latin typeface="Arial"/>
                <a:cs typeface="Arial"/>
              </a:rPr>
              <a:t> </a:t>
            </a:r>
            <a:r>
              <a:rPr sz="1400" spc="-10" dirty="0">
                <a:latin typeface="Arial"/>
                <a:cs typeface="Arial"/>
              </a:rPr>
              <a:t>the LIHEA</a:t>
            </a:r>
            <a:r>
              <a:rPr sz="1400" spc="-15" dirty="0">
                <a:latin typeface="Arial"/>
                <a:cs typeface="Arial"/>
              </a:rPr>
              <a:t>P</a:t>
            </a:r>
            <a:r>
              <a:rPr sz="1400" dirty="0">
                <a:latin typeface="Arial"/>
                <a:cs typeface="Arial"/>
              </a:rPr>
              <a:t>   </a:t>
            </a:r>
            <a:r>
              <a:rPr sz="1400" spc="215" dirty="0">
                <a:latin typeface="Arial"/>
                <a:cs typeface="Arial"/>
              </a:rPr>
              <a:t> </a:t>
            </a:r>
            <a:r>
              <a:rPr sz="1400" spc="-10" dirty="0">
                <a:latin typeface="Arial"/>
                <a:cs typeface="Arial"/>
              </a:rPr>
              <a:t>Cover</a:t>
            </a:r>
            <a:r>
              <a:rPr sz="1400" dirty="0">
                <a:latin typeface="Arial"/>
                <a:cs typeface="Arial"/>
              </a:rPr>
              <a:t>   </a:t>
            </a:r>
            <a:r>
              <a:rPr sz="1400" spc="210" dirty="0">
                <a:latin typeface="Arial"/>
                <a:cs typeface="Arial"/>
              </a:rPr>
              <a:t> </a:t>
            </a:r>
            <a:r>
              <a:rPr sz="1400" spc="-10" dirty="0">
                <a:latin typeface="Arial"/>
                <a:cs typeface="Arial"/>
              </a:rPr>
              <a:t>Sheet</a:t>
            </a:r>
            <a:r>
              <a:rPr sz="1400" dirty="0">
                <a:latin typeface="Arial"/>
                <a:cs typeface="Arial"/>
              </a:rPr>
              <a:t>   </a:t>
            </a:r>
            <a:r>
              <a:rPr sz="1400" spc="215" dirty="0">
                <a:latin typeface="Arial"/>
                <a:cs typeface="Arial"/>
              </a:rPr>
              <a:t> </a:t>
            </a:r>
            <a:r>
              <a:rPr lang="en-US" sz="1400" spc="215" dirty="0">
                <a:latin typeface="Arial"/>
                <a:cs typeface="Arial"/>
              </a:rPr>
              <a:t>specific to the customer’s Crisis </a:t>
            </a:r>
            <a:r>
              <a:rPr lang="en-US" sz="1400" spc="215" dirty="0" err="1">
                <a:latin typeface="Arial"/>
                <a:cs typeface="Arial"/>
              </a:rPr>
              <a:t>Auth</a:t>
            </a:r>
            <a:r>
              <a:rPr lang="en-US" sz="1400" spc="215" dirty="0">
                <a:latin typeface="Arial"/>
                <a:cs typeface="Arial"/>
              </a:rPr>
              <a:t> #.  This form must </a:t>
            </a:r>
            <a:r>
              <a:rPr sz="1400" spc="-10" dirty="0">
                <a:latin typeface="Arial"/>
                <a:cs typeface="Arial"/>
              </a:rPr>
              <a:t>accompany</a:t>
            </a:r>
            <a:r>
              <a:rPr sz="1400" dirty="0">
                <a:latin typeface="Arial"/>
                <a:cs typeface="Arial"/>
              </a:rPr>
              <a:t> </a:t>
            </a:r>
            <a:r>
              <a:rPr lang="en-US" sz="1400" dirty="0">
                <a:latin typeface="Arial"/>
                <a:cs typeface="Arial"/>
              </a:rPr>
              <a:t>document</a:t>
            </a:r>
            <a:r>
              <a:rPr sz="1400" spc="-10" dirty="0">
                <a:latin typeface="Arial"/>
                <a:cs typeface="Arial"/>
              </a:rPr>
              <a:t>ation</a:t>
            </a:r>
            <a:r>
              <a:rPr sz="1400" dirty="0">
                <a:latin typeface="Arial"/>
                <a:cs typeface="Arial"/>
              </a:rPr>
              <a:t>  </a:t>
            </a:r>
            <a:r>
              <a:rPr sz="1400" spc="-10" dirty="0">
                <a:latin typeface="Arial"/>
                <a:cs typeface="Arial"/>
              </a:rPr>
              <a:t>subm</a:t>
            </a:r>
            <a:r>
              <a:rPr sz="1400" dirty="0">
                <a:latin typeface="Arial"/>
                <a:cs typeface="Arial"/>
              </a:rPr>
              <a:t>i</a:t>
            </a:r>
            <a:r>
              <a:rPr sz="1400" spc="-10" dirty="0">
                <a:latin typeface="Arial"/>
                <a:cs typeface="Arial"/>
              </a:rPr>
              <a:t>tted</a:t>
            </a:r>
            <a:r>
              <a:rPr sz="1400" dirty="0">
                <a:latin typeface="Arial"/>
                <a:cs typeface="Arial"/>
              </a:rPr>
              <a:t>  </a:t>
            </a:r>
            <a:r>
              <a:rPr sz="1400" spc="-70" dirty="0">
                <a:latin typeface="Arial"/>
                <a:cs typeface="Arial"/>
              </a:rPr>
              <a:t> </a:t>
            </a:r>
            <a:r>
              <a:rPr sz="1400" dirty="0">
                <a:latin typeface="Arial"/>
                <a:cs typeface="Arial"/>
              </a:rPr>
              <a:t>by</a:t>
            </a:r>
            <a:r>
              <a:rPr sz="1400" spc="0" dirty="0">
                <a:latin typeface="Arial"/>
                <a:cs typeface="Arial"/>
              </a:rPr>
              <a:t> </a:t>
            </a:r>
            <a:r>
              <a:rPr sz="1400" spc="-15" dirty="0">
                <a:latin typeface="Arial"/>
                <a:cs typeface="Arial"/>
              </a:rPr>
              <a:t>ma</a:t>
            </a:r>
            <a:r>
              <a:rPr sz="1400" dirty="0">
                <a:latin typeface="Arial"/>
                <a:cs typeface="Arial"/>
              </a:rPr>
              <a:t>i</a:t>
            </a:r>
            <a:r>
              <a:rPr sz="1400" spc="-5" dirty="0">
                <a:latin typeface="Arial"/>
                <a:cs typeface="Arial"/>
              </a:rPr>
              <a:t>l</a:t>
            </a:r>
            <a:r>
              <a:rPr sz="1400" spc="-10" dirty="0">
                <a:latin typeface="Arial"/>
                <a:cs typeface="Arial"/>
              </a:rPr>
              <a:t> or</a:t>
            </a:r>
            <a:r>
              <a:rPr sz="1400" spc="5" dirty="0">
                <a:latin typeface="Arial"/>
                <a:cs typeface="Arial"/>
              </a:rPr>
              <a:t> </a:t>
            </a:r>
            <a:r>
              <a:rPr sz="1400" spc="-10" dirty="0">
                <a:latin typeface="Arial"/>
                <a:cs typeface="Arial"/>
              </a:rPr>
              <a:t>fa</a:t>
            </a:r>
            <a:r>
              <a:rPr sz="1400" spc="-20" dirty="0">
                <a:latin typeface="Arial"/>
                <a:cs typeface="Arial"/>
              </a:rPr>
              <a:t>x</a:t>
            </a:r>
            <a:r>
              <a:rPr sz="1400" spc="-5" dirty="0">
                <a:latin typeface="Arial"/>
                <a:cs typeface="Arial"/>
              </a:rPr>
              <a:t>.</a:t>
            </a:r>
            <a:endParaRPr sz="1400" dirty="0">
              <a:latin typeface="Arial"/>
              <a:cs typeface="Arial"/>
            </a:endParaRPr>
          </a:p>
          <a:p>
            <a:pPr>
              <a:lnSpc>
                <a:spcPct val="100000"/>
              </a:lnSpc>
              <a:spcBef>
                <a:spcPts val="46"/>
              </a:spcBef>
              <a:buFont typeface="Arial"/>
              <a:buChar char="•"/>
            </a:pPr>
            <a:endParaRPr sz="1400" dirty="0">
              <a:latin typeface="Times New Roman"/>
              <a:cs typeface="Times New Roman"/>
            </a:endParaRPr>
          </a:p>
          <a:p>
            <a:pPr marL="355600" marR="8255" indent="-342900" algn="just">
              <a:lnSpc>
                <a:spcPct val="100000"/>
              </a:lnSpc>
              <a:buFont typeface="Arial"/>
              <a:buChar char="•"/>
              <a:tabLst>
                <a:tab pos="356235" algn="l"/>
              </a:tabLst>
            </a:pPr>
            <a:r>
              <a:rPr sz="1400" spc="-10" dirty="0">
                <a:latin typeface="Arial"/>
                <a:cs typeface="Arial"/>
              </a:rPr>
              <a:t>The</a:t>
            </a:r>
            <a:r>
              <a:rPr sz="1400" dirty="0">
                <a:latin typeface="Arial"/>
                <a:cs typeface="Arial"/>
              </a:rPr>
              <a:t> </a:t>
            </a:r>
            <a:r>
              <a:rPr sz="1400" spc="30" dirty="0">
                <a:latin typeface="Arial"/>
                <a:cs typeface="Arial"/>
              </a:rPr>
              <a:t> </a:t>
            </a:r>
            <a:r>
              <a:rPr sz="1400" spc="-10" dirty="0">
                <a:latin typeface="Arial"/>
                <a:cs typeface="Arial"/>
              </a:rPr>
              <a:t>LIHEA</a:t>
            </a:r>
            <a:r>
              <a:rPr sz="1400" spc="-15" dirty="0">
                <a:latin typeface="Arial"/>
                <a:cs typeface="Arial"/>
              </a:rPr>
              <a:t>P</a:t>
            </a:r>
            <a:r>
              <a:rPr sz="1400" dirty="0">
                <a:latin typeface="Arial"/>
                <a:cs typeface="Arial"/>
              </a:rPr>
              <a:t> </a:t>
            </a:r>
            <a:r>
              <a:rPr sz="1400" spc="35" dirty="0">
                <a:latin typeface="Arial"/>
                <a:cs typeface="Arial"/>
              </a:rPr>
              <a:t> </a:t>
            </a:r>
            <a:r>
              <a:rPr sz="1400" spc="-30" dirty="0">
                <a:latin typeface="Arial"/>
                <a:cs typeface="Arial"/>
              </a:rPr>
              <a:t>C</a:t>
            </a:r>
            <a:r>
              <a:rPr sz="1400" spc="-10" dirty="0">
                <a:latin typeface="Arial"/>
                <a:cs typeface="Arial"/>
              </a:rPr>
              <a:t>over</a:t>
            </a:r>
            <a:r>
              <a:rPr sz="1400" dirty="0">
                <a:latin typeface="Arial"/>
                <a:cs typeface="Arial"/>
              </a:rPr>
              <a:t> </a:t>
            </a:r>
            <a:r>
              <a:rPr sz="1400" spc="35" dirty="0">
                <a:latin typeface="Arial"/>
                <a:cs typeface="Arial"/>
              </a:rPr>
              <a:t> </a:t>
            </a:r>
            <a:r>
              <a:rPr sz="1400" spc="-10" dirty="0">
                <a:latin typeface="Arial"/>
                <a:cs typeface="Arial"/>
              </a:rPr>
              <a:t>Sheet</a:t>
            </a:r>
            <a:r>
              <a:rPr sz="1400" dirty="0">
                <a:latin typeface="Arial"/>
                <a:cs typeface="Arial"/>
              </a:rPr>
              <a:t> </a:t>
            </a:r>
            <a:r>
              <a:rPr sz="1400" spc="35" dirty="0">
                <a:latin typeface="Arial"/>
                <a:cs typeface="Arial"/>
              </a:rPr>
              <a:t> </a:t>
            </a:r>
            <a:r>
              <a:rPr sz="1400" dirty="0">
                <a:latin typeface="Arial"/>
                <a:cs typeface="Arial"/>
              </a:rPr>
              <a:t>i</a:t>
            </a:r>
            <a:r>
              <a:rPr sz="1400" spc="-10" dirty="0">
                <a:latin typeface="Arial"/>
                <a:cs typeface="Arial"/>
              </a:rPr>
              <a:t>s</a:t>
            </a:r>
            <a:r>
              <a:rPr sz="1400" dirty="0">
                <a:latin typeface="Arial"/>
                <a:cs typeface="Arial"/>
              </a:rPr>
              <a:t> </a:t>
            </a:r>
            <a:r>
              <a:rPr sz="1400" spc="40" dirty="0">
                <a:latin typeface="Arial"/>
                <a:cs typeface="Arial"/>
              </a:rPr>
              <a:t> </a:t>
            </a:r>
            <a:r>
              <a:rPr sz="1400" spc="-20" dirty="0">
                <a:latin typeface="Arial"/>
                <a:cs typeface="Arial"/>
              </a:rPr>
              <a:t>s</a:t>
            </a:r>
            <a:r>
              <a:rPr sz="1400" spc="-30" dirty="0">
                <a:latin typeface="Arial"/>
                <a:cs typeface="Arial"/>
              </a:rPr>
              <a:t>y</a:t>
            </a:r>
            <a:r>
              <a:rPr sz="1400" spc="0" dirty="0">
                <a:latin typeface="Arial"/>
                <a:cs typeface="Arial"/>
              </a:rPr>
              <a:t>s</a:t>
            </a:r>
            <a:r>
              <a:rPr sz="1400" spc="-10" dirty="0">
                <a:latin typeface="Arial"/>
                <a:cs typeface="Arial"/>
              </a:rPr>
              <a:t>te</a:t>
            </a:r>
            <a:r>
              <a:rPr sz="1400" dirty="0">
                <a:latin typeface="Arial"/>
                <a:cs typeface="Arial"/>
              </a:rPr>
              <a:t>m</a:t>
            </a:r>
            <a:r>
              <a:rPr sz="1400" spc="-10" dirty="0">
                <a:latin typeface="Arial"/>
                <a:cs typeface="Arial"/>
              </a:rPr>
              <a:t>- comp</a:t>
            </a:r>
            <a:r>
              <a:rPr sz="1400" dirty="0">
                <a:latin typeface="Arial"/>
                <a:cs typeface="Arial"/>
              </a:rPr>
              <a:t>l</a:t>
            </a:r>
            <a:r>
              <a:rPr sz="1400" spc="-10" dirty="0">
                <a:latin typeface="Arial"/>
                <a:cs typeface="Arial"/>
              </a:rPr>
              <a:t>eted</a:t>
            </a:r>
            <a:r>
              <a:rPr sz="1400" dirty="0">
                <a:latin typeface="Arial"/>
                <a:cs typeface="Arial"/>
              </a:rPr>
              <a:t>  </a:t>
            </a:r>
            <a:r>
              <a:rPr sz="1400" spc="-180" dirty="0">
                <a:latin typeface="Arial"/>
                <a:cs typeface="Arial"/>
              </a:rPr>
              <a:t> </a:t>
            </a:r>
            <a:r>
              <a:rPr sz="1400" spc="-30" dirty="0">
                <a:latin typeface="Arial"/>
                <a:cs typeface="Arial"/>
              </a:rPr>
              <a:t>w</a:t>
            </a:r>
            <a:r>
              <a:rPr sz="1400" spc="-10" dirty="0">
                <a:latin typeface="Arial"/>
                <a:cs typeface="Arial"/>
              </a:rPr>
              <a:t>ith</a:t>
            </a:r>
            <a:r>
              <a:rPr sz="1400" dirty="0">
                <a:latin typeface="Arial"/>
                <a:cs typeface="Arial"/>
              </a:rPr>
              <a:t>  </a:t>
            </a:r>
            <a:r>
              <a:rPr sz="1400" spc="-185" dirty="0">
                <a:latin typeface="Arial"/>
                <a:cs typeface="Arial"/>
              </a:rPr>
              <a:t> </a:t>
            </a:r>
            <a:r>
              <a:rPr sz="1400" spc="-10" dirty="0">
                <a:latin typeface="Arial"/>
                <a:cs typeface="Arial"/>
              </a:rPr>
              <a:t>the</a:t>
            </a:r>
            <a:r>
              <a:rPr sz="1400" dirty="0">
                <a:latin typeface="Arial"/>
                <a:cs typeface="Arial"/>
              </a:rPr>
              <a:t>  </a:t>
            </a:r>
            <a:r>
              <a:rPr sz="1400" spc="-170" dirty="0">
                <a:latin typeface="Arial"/>
                <a:cs typeface="Arial"/>
              </a:rPr>
              <a:t> </a:t>
            </a:r>
            <a:r>
              <a:rPr sz="1400" spc="-10" dirty="0">
                <a:latin typeface="Arial"/>
                <a:cs typeface="Arial"/>
              </a:rPr>
              <a:t>rec</a:t>
            </a:r>
            <a:r>
              <a:rPr sz="1400" dirty="0">
                <a:latin typeface="Arial"/>
                <a:cs typeface="Arial"/>
              </a:rPr>
              <a:t>i</a:t>
            </a:r>
            <a:r>
              <a:rPr sz="1400" spc="-10" dirty="0">
                <a:latin typeface="Arial"/>
                <a:cs typeface="Arial"/>
              </a:rPr>
              <a:t>pien</a:t>
            </a:r>
            <a:r>
              <a:rPr sz="1400" spc="-20" dirty="0">
                <a:latin typeface="Arial"/>
                <a:cs typeface="Arial"/>
              </a:rPr>
              <a:t>t</a:t>
            </a:r>
            <a:r>
              <a:rPr sz="1400" spc="-10" dirty="0">
                <a:latin typeface="Arial"/>
                <a:cs typeface="Arial"/>
              </a:rPr>
              <a:t>’s</a:t>
            </a:r>
            <a:r>
              <a:rPr sz="1400" dirty="0">
                <a:latin typeface="Arial"/>
                <a:cs typeface="Arial"/>
              </a:rPr>
              <a:t>  </a:t>
            </a:r>
            <a:r>
              <a:rPr sz="1400" spc="-185" dirty="0">
                <a:latin typeface="Arial"/>
                <a:cs typeface="Arial"/>
              </a:rPr>
              <a:t> </a:t>
            </a:r>
            <a:r>
              <a:rPr sz="1400" spc="-10" dirty="0">
                <a:latin typeface="Arial"/>
                <a:cs typeface="Arial"/>
              </a:rPr>
              <a:t>name and</a:t>
            </a:r>
            <a:r>
              <a:rPr sz="1400" spc="-5" dirty="0">
                <a:latin typeface="Arial"/>
                <a:cs typeface="Arial"/>
              </a:rPr>
              <a:t> </a:t>
            </a:r>
            <a:r>
              <a:rPr sz="1400" spc="-10" dirty="0">
                <a:latin typeface="Arial"/>
                <a:cs typeface="Arial"/>
              </a:rPr>
              <a:t>numbers</a:t>
            </a:r>
            <a:r>
              <a:rPr sz="1400" spc="25" dirty="0">
                <a:latin typeface="Arial"/>
                <a:cs typeface="Arial"/>
              </a:rPr>
              <a:t> </a:t>
            </a:r>
            <a:r>
              <a:rPr sz="1400" spc="-10" dirty="0">
                <a:latin typeface="Arial"/>
                <a:cs typeface="Arial"/>
              </a:rPr>
              <a:t>appearing</a:t>
            </a:r>
            <a:r>
              <a:rPr sz="1400" spc="5" dirty="0">
                <a:latin typeface="Arial"/>
                <a:cs typeface="Arial"/>
              </a:rPr>
              <a:t> </a:t>
            </a:r>
            <a:r>
              <a:rPr sz="1400" dirty="0">
                <a:latin typeface="Arial"/>
                <a:cs typeface="Arial"/>
              </a:rPr>
              <a:t>i</a:t>
            </a:r>
            <a:r>
              <a:rPr sz="1400" spc="-10" dirty="0">
                <a:latin typeface="Arial"/>
                <a:cs typeface="Arial"/>
              </a:rPr>
              <a:t>n</a:t>
            </a:r>
            <a:r>
              <a:rPr sz="1400" spc="-15" dirty="0">
                <a:latin typeface="Arial"/>
                <a:cs typeface="Arial"/>
              </a:rPr>
              <a:t> </a:t>
            </a:r>
            <a:r>
              <a:rPr sz="1400" spc="-10" dirty="0">
                <a:latin typeface="Arial"/>
                <a:cs typeface="Arial"/>
              </a:rPr>
              <a:t>block</a:t>
            </a:r>
            <a:r>
              <a:rPr sz="1400" dirty="0">
                <a:latin typeface="Arial"/>
                <a:cs typeface="Arial"/>
              </a:rPr>
              <a:t>s</a:t>
            </a:r>
            <a:r>
              <a:rPr sz="1400" spc="-5" dirty="0">
                <a:latin typeface="Arial"/>
                <a:cs typeface="Arial"/>
              </a:rPr>
              <a:t>.</a:t>
            </a:r>
            <a:endParaRPr sz="1400" dirty="0">
              <a:latin typeface="Arial"/>
              <a:cs typeface="Arial"/>
            </a:endParaRPr>
          </a:p>
          <a:p>
            <a:pPr>
              <a:lnSpc>
                <a:spcPct val="100000"/>
              </a:lnSpc>
              <a:spcBef>
                <a:spcPts val="45"/>
              </a:spcBef>
              <a:buFont typeface="Arial"/>
              <a:buChar char="•"/>
            </a:pPr>
            <a:endParaRPr sz="1400" dirty="0">
              <a:latin typeface="Times New Roman"/>
              <a:cs typeface="Times New Roman"/>
            </a:endParaRPr>
          </a:p>
          <a:p>
            <a:pPr marL="355600" marR="6985" indent="-342900" algn="just">
              <a:lnSpc>
                <a:spcPct val="100000"/>
              </a:lnSpc>
              <a:buFont typeface="Arial"/>
              <a:buChar char="•"/>
              <a:tabLst>
                <a:tab pos="356235" algn="l"/>
              </a:tabLst>
            </a:pPr>
            <a:r>
              <a:rPr sz="1400" spc="-10" dirty="0">
                <a:latin typeface="Arial"/>
                <a:cs typeface="Arial"/>
              </a:rPr>
              <a:t>I</a:t>
            </a:r>
            <a:r>
              <a:rPr sz="1400" spc="-5" dirty="0">
                <a:latin typeface="Arial"/>
                <a:cs typeface="Arial"/>
              </a:rPr>
              <a:t>f</a:t>
            </a:r>
            <a:r>
              <a:rPr sz="1400" dirty="0">
                <a:latin typeface="Arial"/>
                <a:cs typeface="Arial"/>
              </a:rPr>
              <a:t>  </a:t>
            </a:r>
            <a:r>
              <a:rPr sz="1400" spc="-185" dirty="0">
                <a:latin typeface="Arial"/>
                <a:cs typeface="Arial"/>
              </a:rPr>
              <a:t> </a:t>
            </a:r>
            <a:r>
              <a:rPr sz="1400" spc="-15" dirty="0">
                <a:latin typeface="Arial"/>
                <a:cs typeface="Arial"/>
              </a:rPr>
              <a:t>th</a:t>
            </a:r>
            <a:r>
              <a:rPr sz="1400" spc="-10" dirty="0">
                <a:latin typeface="Arial"/>
                <a:cs typeface="Arial"/>
              </a:rPr>
              <a:t>e</a:t>
            </a:r>
            <a:r>
              <a:rPr sz="1400" dirty="0">
                <a:latin typeface="Arial"/>
                <a:cs typeface="Arial"/>
              </a:rPr>
              <a:t>  </a:t>
            </a:r>
            <a:r>
              <a:rPr sz="1400" spc="-185" dirty="0">
                <a:latin typeface="Arial"/>
                <a:cs typeface="Arial"/>
              </a:rPr>
              <a:t> </a:t>
            </a:r>
            <a:r>
              <a:rPr sz="1400" spc="-10" dirty="0">
                <a:latin typeface="Arial"/>
                <a:cs typeface="Arial"/>
              </a:rPr>
              <a:t>blo</a:t>
            </a:r>
            <a:r>
              <a:rPr sz="1400" spc="-5" dirty="0">
                <a:latin typeface="Arial"/>
                <a:cs typeface="Arial"/>
              </a:rPr>
              <a:t>c</a:t>
            </a:r>
            <a:r>
              <a:rPr sz="1400" spc="-10" dirty="0">
                <a:latin typeface="Arial"/>
                <a:cs typeface="Arial"/>
              </a:rPr>
              <a:t>ks</a:t>
            </a:r>
            <a:r>
              <a:rPr sz="1400" dirty="0">
                <a:latin typeface="Arial"/>
                <a:cs typeface="Arial"/>
              </a:rPr>
              <a:t>  </a:t>
            </a:r>
            <a:r>
              <a:rPr sz="1400" spc="-190" dirty="0">
                <a:latin typeface="Arial"/>
                <a:cs typeface="Arial"/>
              </a:rPr>
              <a:t> </a:t>
            </a:r>
            <a:r>
              <a:rPr sz="1400" spc="-10" dirty="0">
                <a:latin typeface="Arial"/>
                <a:cs typeface="Arial"/>
              </a:rPr>
              <a:t>a</a:t>
            </a:r>
            <a:r>
              <a:rPr sz="1400" spc="-15" dirty="0">
                <a:latin typeface="Arial"/>
                <a:cs typeface="Arial"/>
              </a:rPr>
              <a:t>r</a:t>
            </a:r>
            <a:r>
              <a:rPr sz="1400" spc="-10" dirty="0">
                <a:latin typeface="Arial"/>
                <a:cs typeface="Arial"/>
              </a:rPr>
              <a:t>e</a:t>
            </a:r>
            <a:r>
              <a:rPr sz="1400" dirty="0">
                <a:latin typeface="Arial"/>
                <a:cs typeface="Arial"/>
              </a:rPr>
              <a:t>  </a:t>
            </a:r>
            <a:r>
              <a:rPr sz="1400" spc="-185" dirty="0">
                <a:latin typeface="Arial"/>
                <a:cs typeface="Arial"/>
              </a:rPr>
              <a:t> </a:t>
            </a:r>
            <a:r>
              <a:rPr sz="1400" spc="-15" dirty="0">
                <a:latin typeface="Arial"/>
                <a:cs typeface="Arial"/>
              </a:rPr>
              <a:t>no</a:t>
            </a:r>
            <a:r>
              <a:rPr sz="1400" spc="-5" dirty="0">
                <a:latin typeface="Arial"/>
                <a:cs typeface="Arial"/>
              </a:rPr>
              <a:t>t</a:t>
            </a:r>
            <a:r>
              <a:rPr sz="1400" dirty="0">
                <a:latin typeface="Arial"/>
                <a:cs typeface="Arial"/>
              </a:rPr>
              <a:t>  </a:t>
            </a:r>
            <a:r>
              <a:rPr sz="1400" spc="-180" dirty="0">
                <a:latin typeface="Arial"/>
                <a:cs typeface="Arial"/>
              </a:rPr>
              <a:t> </a:t>
            </a:r>
            <a:r>
              <a:rPr sz="1400" spc="-5" dirty="0">
                <a:latin typeface="Arial"/>
                <a:cs typeface="Arial"/>
              </a:rPr>
              <a:t>p</a:t>
            </a:r>
            <a:r>
              <a:rPr sz="1400" spc="-10" dirty="0">
                <a:latin typeface="Arial"/>
                <a:cs typeface="Arial"/>
              </a:rPr>
              <a:t>r</a:t>
            </a:r>
            <a:r>
              <a:rPr sz="1400" spc="-15" dirty="0">
                <a:latin typeface="Arial"/>
                <a:cs typeface="Arial"/>
              </a:rPr>
              <a:t>e-</a:t>
            </a:r>
            <a:r>
              <a:rPr sz="1400" spc="-10" dirty="0">
                <a:latin typeface="Arial"/>
                <a:cs typeface="Arial"/>
              </a:rPr>
              <a:t>po</a:t>
            </a:r>
            <a:r>
              <a:rPr sz="1400" spc="-5" dirty="0">
                <a:latin typeface="Arial"/>
                <a:cs typeface="Arial"/>
              </a:rPr>
              <a:t>p</a:t>
            </a:r>
            <a:r>
              <a:rPr sz="1400" spc="-10" dirty="0">
                <a:latin typeface="Arial"/>
                <a:cs typeface="Arial"/>
              </a:rPr>
              <a:t>ulated, en</a:t>
            </a:r>
            <a:r>
              <a:rPr sz="1400" spc="-5" dirty="0">
                <a:latin typeface="Arial"/>
                <a:cs typeface="Arial"/>
              </a:rPr>
              <a:t>s</a:t>
            </a:r>
            <a:r>
              <a:rPr sz="1400" spc="-10" dirty="0">
                <a:latin typeface="Arial"/>
                <a:cs typeface="Arial"/>
              </a:rPr>
              <a:t>ure</a:t>
            </a:r>
            <a:r>
              <a:rPr sz="1400" dirty="0">
                <a:latin typeface="Arial"/>
                <a:cs typeface="Arial"/>
              </a:rPr>
              <a:t>  </a:t>
            </a:r>
            <a:r>
              <a:rPr sz="1400" spc="-30" dirty="0">
                <a:latin typeface="Arial"/>
                <a:cs typeface="Arial"/>
              </a:rPr>
              <a:t> </a:t>
            </a:r>
            <a:r>
              <a:rPr sz="1400" spc="-10" dirty="0">
                <a:latin typeface="Arial"/>
                <a:cs typeface="Arial"/>
              </a:rPr>
              <a:t>th</a:t>
            </a:r>
            <a:r>
              <a:rPr sz="1400" dirty="0">
                <a:latin typeface="Arial"/>
                <a:cs typeface="Arial"/>
              </a:rPr>
              <a:t>a</a:t>
            </a:r>
            <a:r>
              <a:rPr sz="1400" spc="-5" dirty="0">
                <a:latin typeface="Arial"/>
                <a:cs typeface="Arial"/>
              </a:rPr>
              <a:t>t</a:t>
            </a:r>
            <a:r>
              <a:rPr sz="1400" dirty="0">
                <a:latin typeface="Arial"/>
                <a:cs typeface="Arial"/>
              </a:rPr>
              <a:t>  </a:t>
            </a:r>
            <a:r>
              <a:rPr sz="1400" spc="-15" dirty="0">
                <a:latin typeface="Arial"/>
                <a:cs typeface="Arial"/>
              </a:rPr>
              <a:t> </a:t>
            </a:r>
            <a:r>
              <a:rPr sz="1400" spc="-20" dirty="0">
                <a:latin typeface="Arial"/>
                <a:cs typeface="Arial"/>
              </a:rPr>
              <a:t>y</a:t>
            </a:r>
            <a:r>
              <a:rPr sz="1400" dirty="0">
                <a:latin typeface="Arial"/>
                <a:cs typeface="Arial"/>
              </a:rPr>
              <a:t>o</a:t>
            </a:r>
            <a:r>
              <a:rPr sz="1400" spc="-10" dirty="0">
                <a:latin typeface="Arial"/>
                <a:cs typeface="Arial"/>
              </a:rPr>
              <a:t>ur</a:t>
            </a:r>
            <a:r>
              <a:rPr sz="1400" dirty="0">
                <a:latin typeface="Arial"/>
                <a:cs typeface="Arial"/>
              </a:rPr>
              <a:t>  </a:t>
            </a:r>
            <a:r>
              <a:rPr sz="1400" spc="-30" dirty="0">
                <a:latin typeface="Arial"/>
                <a:cs typeface="Arial"/>
              </a:rPr>
              <a:t> </a:t>
            </a:r>
            <a:r>
              <a:rPr sz="1400" spc="-10" dirty="0">
                <a:latin typeface="Arial"/>
                <a:cs typeface="Arial"/>
              </a:rPr>
              <a:t>Adobe</a:t>
            </a:r>
            <a:r>
              <a:rPr sz="1400" dirty="0">
                <a:latin typeface="Arial"/>
                <a:cs typeface="Arial"/>
              </a:rPr>
              <a:t>  </a:t>
            </a:r>
            <a:r>
              <a:rPr sz="1400" spc="-25" dirty="0">
                <a:latin typeface="Arial"/>
                <a:cs typeface="Arial"/>
              </a:rPr>
              <a:t> </a:t>
            </a:r>
            <a:r>
              <a:rPr sz="1400" spc="-15" dirty="0">
                <a:latin typeface="Arial"/>
                <a:cs typeface="Arial"/>
              </a:rPr>
              <a:t>Re</a:t>
            </a:r>
            <a:r>
              <a:rPr sz="1400" dirty="0">
                <a:latin typeface="Arial"/>
                <a:cs typeface="Arial"/>
              </a:rPr>
              <a:t>a</a:t>
            </a:r>
            <a:r>
              <a:rPr sz="1400" spc="-10" dirty="0">
                <a:latin typeface="Arial"/>
                <a:cs typeface="Arial"/>
              </a:rPr>
              <a:t>der</a:t>
            </a:r>
            <a:r>
              <a:rPr sz="1400" dirty="0">
                <a:latin typeface="Arial"/>
                <a:cs typeface="Arial"/>
              </a:rPr>
              <a:t>  </a:t>
            </a:r>
            <a:r>
              <a:rPr sz="1400" spc="-30" dirty="0">
                <a:latin typeface="Arial"/>
                <a:cs typeface="Arial"/>
              </a:rPr>
              <a:t> </a:t>
            </a:r>
            <a:r>
              <a:rPr sz="1400" spc="-5" dirty="0">
                <a:latin typeface="Arial"/>
                <a:cs typeface="Arial"/>
              </a:rPr>
              <a:t>is</a:t>
            </a:r>
            <a:r>
              <a:rPr sz="1400" dirty="0">
                <a:latin typeface="Arial"/>
                <a:cs typeface="Arial"/>
              </a:rPr>
              <a:t> </a:t>
            </a:r>
            <a:r>
              <a:rPr sz="1400" spc="-10" dirty="0">
                <a:latin typeface="Arial"/>
                <a:cs typeface="Arial"/>
              </a:rPr>
              <a:t>updated.</a:t>
            </a:r>
            <a:r>
              <a:rPr sz="1400" dirty="0">
                <a:latin typeface="Arial"/>
                <a:cs typeface="Arial"/>
              </a:rPr>
              <a:t>  </a:t>
            </a:r>
            <a:r>
              <a:rPr sz="1400" spc="130" dirty="0">
                <a:latin typeface="Arial"/>
                <a:cs typeface="Arial"/>
              </a:rPr>
              <a:t> </a:t>
            </a:r>
            <a:r>
              <a:rPr sz="1400" spc="-5" dirty="0">
                <a:latin typeface="Arial"/>
                <a:cs typeface="Arial"/>
              </a:rPr>
              <a:t>If</a:t>
            </a:r>
            <a:r>
              <a:rPr sz="1400" dirty="0">
                <a:latin typeface="Arial"/>
                <a:cs typeface="Arial"/>
              </a:rPr>
              <a:t>  </a:t>
            </a:r>
            <a:r>
              <a:rPr sz="1400" spc="130" dirty="0">
                <a:latin typeface="Arial"/>
                <a:cs typeface="Arial"/>
              </a:rPr>
              <a:t> </a:t>
            </a:r>
            <a:r>
              <a:rPr sz="1400" spc="-10" dirty="0">
                <a:latin typeface="Arial"/>
                <a:cs typeface="Arial"/>
              </a:rPr>
              <a:t>the</a:t>
            </a:r>
            <a:r>
              <a:rPr sz="1400" dirty="0">
                <a:latin typeface="Arial"/>
                <a:cs typeface="Arial"/>
              </a:rPr>
              <a:t>  </a:t>
            </a:r>
            <a:r>
              <a:rPr sz="1400" spc="130" dirty="0">
                <a:latin typeface="Arial"/>
                <a:cs typeface="Arial"/>
              </a:rPr>
              <a:t> </a:t>
            </a:r>
            <a:r>
              <a:rPr sz="1400" spc="-10" dirty="0">
                <a:latin typeface="Arial"/>
                <a:cs typeface="Arial"/>
              </a:rPr>
              <a:t>problem</a:t>
            </a:r>
            <a:r>
              <a:rPr sz="1400" dirty="0">
                <a:latin typeface="Arial"/>
                <a:cs typeface="Arial"/>
              </a:rPr>
              <a:t>  </a:t>
            </a:r>
            <a:r>
              <a:rPr sz="1400" spc="125" dirty="0">
                <a:latin typeface="Arial"/>
                <a:cs typeface="Arial"/>
              </a:rPr>
              <a:t> </a:t>
            </a:r>
            <a:r>
              <a:rPr sz="1400" spc="-10" dirty="0">
                <a:latin typeface="Arial"/>
                <a:cs typeface="Arial"/>
              </a:rPr>
              <a:t>co</a:t>
            </a:r>
            <a:r>
              <a:rPr sz="1400" dirty="0">
                <a:latin typeface="Arial"/>
                <a:cs typeface="Arial"/>
              </a:rPr>
              <a:t>n</a:t>
            </a:r>
            <a:r>
              <a:rPr sz="1400" spc="-10" dirty="0">
                <a:latin typeface="Arial"/>
                <a:cs typeface="Arial"/>
              </a:rPr>
              <a:t>tinue</a:t>
            </a:r>
            <a:r>
              <a:rPr sz="1400" spc="-5" dirty="0">
                <a:latin typeface="Arial"/>
                <a:cs typeface="Arial"/>
              </a:rPr>
              <a:t>s,</a:t>
            </a:r>
            <a:r>
              <a:rPr sz="1400" spc="-10" dirty="0">
                <a:latin typeface="Arial"/>
                <a:cs typeface="Arial"/>
              </a:rPr>
              <a:t> conta</a:t>
            </a:r>
            <a:r>
              <a:rPr sz="1400" spc="-5" dirty="0">
                <a:latin typeface="Arial"/>
                <a:cs typeface="Arial"/>
              </a:rPr>
              <a:t>ct</a:t>
            </a:r>
            <a:r>
              <a:rPr sz="1400" spc="10" dirty="0">
                <a:latin typeface="Arial"/>
                <a:cs typeface="Arial"/>
              </a:rPr>
              <a:t> </a:t>
            </a:r>
            <a:r>
              <a:rPr sz="1400" spc="-10" dirty="0">
                <a:latin typeface="Arial"/>
                <a:cs typeface="Arial"/>
              </a:rPr>
              <a:t>the</a:t>
            </a:r>
            <a:r>
              <a:rPr sz="1400" spc="10" dirty="0">
                <a:latin typeface="Arial"/>
                <a:cs typeface="Arial"/>
              </a:rPr>
              <a:t> </a:t>
            </a:r>
            <a:r>
              <a:rPr sz="1400" spc="-10" dirty="0">
                <a:latin typeface="Arial"/>
                <a:cs typeface="Arial"/>
              </a:rPr>
              <a:t>LIHEA</a:t>
            </a:r>
            <a:r>
              <a:rPr sz="1400" spc="-15" dirty="0">
                <a:latin typeface="Arial"/>
                <a:cs typeface="Arial"/>
              </a:rPr>
              <a:t>P</a:t>
            </a:r>
            <a:r>
              <a:rPr sz="1400" spc="-10" dirty="0">
                <a:latin typeface="Arial"/>
                <a:cs typeface="Arial"/>
              </a:rPr>
              <a:t> Vendor</a:t>
            </a:r>
            <a:r>
              <a:rPr sz="1400" spc="10" dirty="0">
                <a:latin typeface="Arial"/>
                <a:cs typeface="Arial"/>
              </a:rPr>
              <a:t> </a:t>
            </a:r>
            <a:r>
              <a:rPr sz="1400" spc="-10" dirty="0">
                <a:latin typeface="Arial"/>
                <a:cs typeface="Arial"/>
              </a:rPr>
              <a:t>Unit.</a:t>
            </a:r>
            <a:endParaRPr sz="1400" dirty="0">
              <a:latin typeface="Arial"/>
              <a:cs typeface="Arial"/>
            </a:endParaRPr>
          </a:p>
          <a:p>
            <a:pPr>
              <a:lnSpc>
                <a:spcPct val="100000"/>
              </a:lnSpc>
              <a:spcBef>
                <a:spcPts val="43"/>
              </a:spcBef>
              <a:buFont typeface="Arial"/>
              <a:buChar char="•"/>
            </a:pPr>
            <a:endParaRPr sz="1400" dirty="0">
              <a:latin typeface="Times New Roman"/>
              <a:cs typeface="Times New Roman"/>
            </a:endParaRPr>
          </a:p>
          <a:p>
            <a:pPr marL="12700" marR="8890" algn="just">
              <a:lnSpc>
                <a:spcPct val="100000"/>
              </a:lnSpc>
              <a:tabLst>
                <a:tab pos="356235" algn="l"/>
              </a:tabLst>
            </a:pPr>
            <a:r>
              <a:rPr sz="1400" b="1" spc="-10" dirty="0">
                <a:latin typeface="Arial"/>
                <a:cs typeface="Arial"/>
              </a:rPr>
              <a:t>IM</a:t>
            </a:r>
            <a:r>
              <a:rPr sz="1400" b="1" dirty="0">
                <a:latin typeface="Arial"/>
                <a:cs typeface="Arial"/>
              </a:rPr>
              <a:t>P</a:t>
            </a:r>
            <a:r>
              <a:rPr sz="1400" b="1" spc="-25" dirty="0">
                <a:latin typeface="Arial"/>
                <a:cs typeface="Arial"/>
              </a:rPr>
              <a:t>O</a:t>
            </a:r>
            <a:r>
              <a:rPr sz="1400" b="1" spc="-15" dirty="0">
                <a:latin typeface="Arial"/>
                <a:cs typeface="Arial"/>
              </a:rPr>
              <a:t>R</a:t>
            </a:r>
            <a:r>
              <a:rPr sz="1400" b="1" spc="0" dirty="0">
                <a:latin typeface="Arial"/>
                <a:cs typeface="Arial"/>
              </a:rPr>
              <a:t>T</a:t>
            </a:r>
            <a:r>
              <a:rPr sz="1400" b="1" spc="-55" dirty="0">
                <a:latin typeface="Arial"/>
                <a:cs typeface="Arial"/>
              </a:rPr>
              <a:t>A</a:t>
            </a:r>
            <a:r>
              <a:rPr sz="1400" b="1" spc="-10" dirty="0">
                <a:latin typeface="Arial"/>
                <a:cs typeface="Arial"/>
              </a:rPr>
              <a:t>NT:</a:t>
            </a:r>
            <a:r>
              <a:rPr sz="1400" b="1" spc="30" dirty="0">
                <a:latin typeface="Arial"/>
                <a:cs typeface="Arial"/>
              </a:rPr>
              <a:t> </a:t>
            </a:r>
            <a:r>
              <a:rPr sz="1400" spc="-10" dirty="0">
                <a:latin typeface="Arial"/>
                <a:cs typeface="Arial"/>
              </a:rPr>
              <a:t>Never</a:t>
            </a:r>
            <a:r>
              <a:rPr sz="1400" spc="35" dirty="0">
                <a:latin typeface="Arial"/>
                <a:cs typeface="Arial"/>
              </a:rPr>
              <a:t> </a:t>
            </a:r>
            <a:r>
              <a:rPr sz="1400" spc="-10" dirty="0">
                <a:latin typeface="Arial"/>
                <a:cs typeface="Arial"/>
              </a:rPr>
              <a:t>write</a:t>
            </a:r>
            <a:r>
              <a:rPr sz="1400" spc="35" dirty="0">
                <a:latin typeface="Arial"/>
                <a:cs typeface="Arial"/>
              </a:rPr>
              <a:t> </a:t>
            </a:r>
            <a:r>
              <a:rPr sz="1400" spc="-10" dirty="0">
                <a:latin typeface="Arial"/>
                <a:cs typeface="Arial"/>
              </a:rPr>
              <a:t>on</a:t>
            </a:r>
            <a:r>
              <a:rPr sz="1400" spc="35" dirty="0">
                <a:latin typeface="Arial"/>
                <a:cs typeface="Arial"/>
              </a:rPr>
              <a:t> </a:t>
            </a:r>
            <a:r>
              <a:rPr sz="1400" spc="-10" dirty="0">
                <a:latin typeface="Arial"/>
                <a:cs typeface="Arial"/>
              </a:rPr>
              <a:t>th</a:t>
            </a:r>
            <a:r>
              <a:rPr lang="en-US" sz="1400" spc="-10" dirty="0">
                <a:latin typeface="Arial"/>
                <a:cs typeface="Arial"/>
              </a:rPr>
              <a:t>e</a:t>
            </a:r>
            <a:r>
              <a:rPr sz="1400" spc="30" dirty="0">
                <a:latin typeface="Arial"/>
                <a:cs typeface="Arial"/>
              </a:rPr>
              <a:t> </a:t>
            </a:r>
            <a:r>
              <a:rPr sz="1400" spc="-10" dirty="0">
                <a:latin typeface="Arial"/>
                <a:cs typeface="Arial"/>
              </a:rPr>
              <a:t>cover sheet.</a:t>
            </a:r>
            <a:endParaRPr lang="en-US" sz="1400" spc="-10" dirty="0">
              <a:latin typeface="Arial"/>
              <a:cs typeface="Arial"/>
            </a:endParaRPr>
          </a:p>
          <a:p>
            <a:pPr marL="12700" marR="8890" algn="just">
              <a:lnSpc>
                <a:spcPct val="100000"/>
              </a:lnSpc>
              <a:tabLst>
                <a:tab pos="356235" algn="l"/>
              </a:tabLst>
            </a:pPr>
            <a:endParaRPr lang="en-US" sz="1400" spc="-10" dirty="0">
              <a:latin typeface="Arial"/>
              <a:cs typeface="Arial"/>
            </a:endParaRPr>
          </a:p>
          <a:p>
            <a:pPr marL="12700" marR="8890" algn="just">
              <a:lnSpc>
                <a:spcPct val="100000"/>
              </a:lnSpc>
              <a:tabLst>
                <a:tab pos="356235" algn="l"/>
              </a:tabLst>
            </a:pPr>
            <a:r>
              <a:rPr lang="en-US" sz="1400" b="1" spc="-10" dirty="0">
                <a:latin typeface="Arial"/>
                <a:cs typeface="Arial"/>
              </a:rPr>
              <a:t>REMEMBER: </a:t>
            </a:r>
            <a:r>
              <a:rPr lang="en-US" sz="1400" spc="-10" dirty="0">
                <a:latin typeface="Arial"/>
                <a:cs typeface="Arial"/>
              </a:rPr>
              <a:t>the </a:t>
            </a:r>
            <a:r>
              <a:rPr lang="en-US" sz="1400" u="sng" spc="-10" dirty="0">
                <a:latin typeface="Arial"/>
                <a:cs typeface="Arial"/>
              </a:rPr>
              <a:t>last</a:t>
            </a:r>
            <a:r>
              <a:rPr lang="en-US" sz="1400" spc="-10" dirty="0">
                <a:latin typeface="Arial"/>
                <a:cs typeface="Arial"/>
              </a:rPr>
              <a:t> name on your documentation must be </a:t>
            </a:r>
            <a:r>
              <a:rPr lang="en-US" sz="1400" b="1" u="sng" spc="-10" dirty="0">
                <a:latin typeface="Arial"/>
                <a:cs typeface="Arial"/>
              </a:rPr>
              <a:t>exactly the same </a:t>
            </a:r>
            <a:r>
              <a:rPr lang="en-US" sz="1400" spc="-10" dirty="0">
                <a:latin typeface="Arial"/>
                <a:cs typeface="Arial"/>
              </a:rPr>
              <a:t>as the last name on the LIHEAP Cover sheet.  If it is not, write the last name or ACN or 10-digit </a:t>
            </a:r>
            <a:r>
              <a:rPr lang="en-US" sz="1400" spc="-10" dirty="0" err="1">
                <a:latin typeface="Arial"/>
                <a:cs typeface="Arial"/>
              </a:rPr>
              <a:t>Auth</a:t>
            </a:r>
            <a:r>
              <a:rPr lang="en-US" sz="1400" spc="-10" dirty="0">
                <a:latin typeface="Arial"/>
                <a:cs typeface="Arial"/>
              </a:rPr>
              <a:t> # on the documentation.</a:t>
            </a:r>
            <a:endParaRPr sz="1400" dirty="0">
              <a:latin typeface="Arial"/>
              <a:cs typeface="Arial"/>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z="2400" dirty="0"/>
              <a:t>Manua</a:t>
            </a:r>
            <a:r>
              <a:rPr sz="2400" spc="-10" dirty="0"/>
              <a:t>l</a:t>
            </a:r>
            <a:r>
              <a:rPr sz="2400" dirty="0"/>
              <a:t>ly</a:t>
            </a:r>
            <a:r>
              <a:rPr sz="2400" spc="20" dirty="0"/>
              <a:t> </a:t>
            </a:r>
            <a:r>
              <a:rPr sz="2400" dirty="0"/>
              <a:t>S</a:t>
            </a:r>
            <a:r>
              <a:rPr sz="2400" spc="-10" dirty="0"/>
              <a:t>u</a:t>
            </a:r>
            <a:r>
              <a:rPr sz="2400" dirty="0"/>
              <a:t>bmitti</a:t>
            </a:r>
            <a:r>
              <a:rPr sz="2400" spc="-10" dirty="0"/>
              <a:t>n</a:t>
            </a:r>
            <a:r>
              <a:rPr sz="2400" dirty="0"/>
              <a:t>g</a:t>
            </a:r>
            <a:r>
              <a:rPr sz="2400" spc="10" dirty="0"/>
              <a:t> </a:t>
            </a:r>
            <a:r>
              <a:rPr sz="2400" spc="5" dirty="0"/>
              <a:t>V</a:t>
            </a:r>
            <a:r>
              <a:rPr sz="2400" dirty="0"/>
              <a:t>erificati</a:t>
            </a:r>
            <a:r>
              <a:rPr sz="2400" spc="-10" dirty="0"/>
              <a:t>o</a:t>
            </a:r>
            <a:r>
              <a:rPr sz="2400" dirty="0"/>
              <a:t>n</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2700">
              <a:lnSpc>
                <a:spcPct val="100000"/>
              </a:lnSpc>
            </a:pPr>
            <a:fld id="{81D60167-4931-47E6-BA6A-407CBD079E47}" type="slidenum">
              <a:rPr dirty="0"/>
              <a:t>15</a:t>
            </a:fld>
            <a:endParaRPr dirty="0"/>
          </a:p>
        </p:txBody>
      </p:sp>
      <p:pic>
        <p:nvPicPr>
          <p:cNvPr id="7" name="Picture 6">
            <a:extLst>
              <a:ext uri="{FF2B5EF4-FFF2-40B4-BE49-F238E27FC236}">
                <a16:creationId xmlns:a16="http://schemas.microsoft.com/office/drawing/2014/main" id="{DB1120F9-D254-4B84-B37F-65344B022896}"/>
              </a:ext>
            </a:extLst>
          </p:cNvPr>
          <p:cNvPicPr>
            <a:picLocks noChangeAspect="1"/>
          </p:cNvPicPr>
          <p:nvPr/>
        </p:nvPicPr>
        <p:blipFill>
          <a:blip r:embed="rId3"/>
          <a:stretch>
            <a:fillRect/>
          </a:stretch>
        </p:blipFill>
        <p:spPr>
          <a:xfrm>
            <a:off x="426017" y="1189829"/>
            <a:ext cx="4125663" cy="48006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6800" y="1235615"/>
            <a:ext cx="7467600" cy="615553"/>
          </a:xfrm>
          <a:prstGeom prst="rect">
            <a:avLst/>
          </a:prstGeom>
        </p:spPr>
        <p:txBody>
          <a:bodyPr vert="horz" wrap="square" lIns="0" tIns="0" rIns="0" bIns="0" rtlCol="0">
            <a:spAutoFit/>
          </a:bodyPr>
          <a:lstStyle/>
          <a:p>
            <a:pPr marL="12065" marR="5080" algn="ctr">
              <a:lnSpc>
                <a:spcPct val="100000"/>
              </a:lnSpc>
            </a:pPr>
            <a:r>
              <a:rPr sz="2000" dirty="0">
                <a:latin typeface="Arial"/>
                <a:cs typeface="Arial"/>
              </a:rPr>
              <a:t>A</a:t>
            </a:r>
            <a:r>
              <a:rPr sz="2000" spc="-10" dirty="0">
                <a:latin typeface="Arial"/>
                <a:cs typeface="Arial"/>
              </a:rPr>
              <a:t>f</a:t>
            </a:r>
            <a:r>
              <a:rPr sz="2000" dirty="0">
                <a:latin typeface="Arial"/>
                <a:cs typeface="Arial"/>
              </a:rPr>
              <a:t>ter</a:t>
            </a:r>
            <a:r>
              <a:rPr sz="2000" spc="-15" dirty="0">
                <a:latin typeface="Arial"/>
                <a:cs typeface="Arial"/>
              </a:rPr>
              <a:t> </a:t>
            </a:r>
            <a:r>
              <a:rPr sz="2000" dirty="0">
                <a:latin typeface="Arial"/>
                <a:cs typeface="Arial"/>
              </a:rPr>
              <a:t>printing</a:t>
            </a:r>
            <a:r>
              <a:rPr sz="2000" spc="-20" dirty="0">
                <a:latin typeface="Arial"/>
                <a:cs typeface="Arial"/>
              </a:rPr>
              <a:t> </a:t>
            </a:r>
            <a:r>
              <a:rPr sz="2000" dirty="0">
                <a:latin typeface="Arial"/>
                <a:cs typeface="Arial"/>
              </a:rPr>
              <a:t>the</a:t>
            </a:r>
            <a:r>
              <a:rPr sz="2000" spc="-20" dirty="0">
                <a:latin typeface="Arial"/>
                <a:cs typeface="Arial"/>
              </a:rPr>
              <a:t> </a:t>
            </a:r>
            <a:r>
              <a:rPr sz="2000" dirty="0">
                <a:latin typeface="Arial"/>
                <a:cs typeface="Arial"/>
              </a:rPr>
              <a:t>LIHE</a:t>
            </a:r>
            <a:r>
              <a:rPr sz="2000" spc="-10" dirty="0">
                <a:latin typeface="Arial"/>
                <a:cs typeface="Arial"/>
              </a:rPr>
              <a:t>A</a:t>
            </a:r>
            <a:r>
              <a:rPr sz="2000" dirty="0">
                <a:latin typeface="Arial"/>
                <a:cs typeface="Arial"/>
              </a:rPr>
              <a:t>P </a:t>
            </a:r>
            <a:r>
              <a:rPr sz="2000" spc="5" dirty="0">
                <a:latin typeface="Arial"/>
                <a:cs typeface="Arial"/>
              </a:rPr>
              <a:t>C</a:t>
            </a:r>
            <a:r>
              <a:rPr sz="2000" dirty="0">
                <a:latin typeface="Arial"/>
                <a:cs typeface="Arial"/>
              </a:rPr>
              <a:t>over</a:t>
            </a:r>
            <a:r>
              <a:rPr sz="2000" spc="-25" dirty="0">
                <a:latin typeface="Arial"/>
                <a:cs typeface="Arial"/>
              </a:rPr>
              <a:t> </a:t>
            </a:r>
            <a:r>
              <a:rPr sz="2000" dirty="0">
                <a:latin typeface="Arial"/>
                <a:cs typeface="Arial"/>
              </a:rPr>
              <a:t>Sheet</a:t>
            </a:r>
            <a:r>
              <a:rPr sz="2000" spc="-10" dirty="0">
                <a:latin typeface="Arial"/>
                <a:cs typeface="Arial"/>
              </a:rPr>
              <a:t> </a:t>
            </a:r>
            <a:r>
              <a:rPr sz="2000" dirty="0">
                <a:latin typeface="Arial"/>
                <a:cs typeface="Arial"/>
              </a:rPr>
              <a:t>you</a:t>
            </a:r>
            <a:r>
              <a:rPr sz="2000" spc="-20" dirty="0">
                <a:latin typeface="Arial"/>
                <a:cs typeface="Arial"/>
              </a:rPr>
              <a:t> </a:t>
            </a:r>
            <a:r>
              <a:rPr sz="2000" dirty="0">
                <a:latin typeface="Arial"/>
                <a:cs typeface="Arial"/>
              </a:rPr>
              <a:t>return</a:t>
            </a:r>
            <a:r>
              <a:rPr sz="2000" spc="-40" dirty="0">
                <a:latin typeface="Arial"/>
                <a:cs typeface="Arial"/>
              </a:rPr>
              <a:t> </a:t>
            </a:r>
            <a:r>
              <a:rPr sz="2000" dirty="0">
                <a:latin typeface="Arial"/>
                <a:cs typeface="Arial"/>
              </a:rPr>
              <a:t>to</a:t>
            </a:r>
            <a:r>
              <a:rPr sz="2000" spc="-10" dirty="0">
                <a:latin typeface="Arial"/>
                <a:cs typeface="Arial"/>
              </a:rPr>
              <a:t> </a:t>
            </a:r>
            <a:r>
              <a:rPr sz="2000" dirty="0">
                <a:latin typeface="Arial"/>
                <a:cs typeface="Arial"/>
              </a:rPr>
              <a:t>this</a:t>
            </a:r>
            <a:r>
              <a:rPr sz="2000" spc="-15" dirty="0">
                <a:latin typeface="Arial"/>
                <a:cs typeface="Arial"/>
              </a:rPr>
              <a:t> </a:t>
            </a:r>
            <a:r>
              <a:rPr sz="2000" dirty="0">
                <a:latin typeface="Arial"/>
                <a:cs typeface="Arial"/>
              </a:rPr>
              <a:t>pag</a:t>
            </a:r>
            <a:r>
              <a:rPr sz="2000" spc="5" dirty="0">
                <a:latin typeface="Arial"/>
                <a:cs typeface="Arial"/>
              </a:rPr>
              <a:t>e</a:t>
            </a:r>
            <a:r>
              <a:rPr sz="2000" dirty="0">
                <a:latin typeface="Arial"/>
                <a:cs typeface="Arial"/>
              </a:rPr>
              <a:t>. Cli</a:t>
            </a:r>
            <a:r>
              <a:rPr sz="2000" spc="5" dirty="0">
                <a:latin typeface="Arial"/>
                <a:cs typeface="Arial"/>
              </a:rPr>
              <a:t>c</a:t>
            </a:r>
            <a:r>
              <a:rPr sz="2000" dirty="0">
                <a:latin typeface="Arial"/>
                <a:cs typeface="Arial"/>
              </a:rPr>
              <a:t>k</a:t>
            </a:r>
            <a:r>
              <a:rPr sz="2000" spc="-15" dirty="0">
                <a:latin typeface="Arial"/>
                <a:cs typeface="Arial"/>
              </a:rPr>
              <a:t> </a:t>
            </a:r>
            <a:r>
              <a:rPr sz="2000" dirty="0">
                <a:latin typeface="Arial"/>
                <a:cs typeface="Arial"/>
              </a:rPr>
              <a:t>Continue.</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2700">
              <a:lnSpc>
                <a:spcPct val="100000"/>
              </a:lnSpc>
            </a:pPr>
            <a:fld id="{81D60167-4931-47E6-BA6A-407CBD079E47}" type="slidenum">
              <a:rPr dirty="0"/>
              <a:t>16</a:t>
            </a:fld>
            <a:endParaRPr dirty="0"/>
          </a:p>
        </p:txBody>
      </p:sp>
      <p:pic>
        <p:nvPicPr>
          <p:cNvPr id="2050" name="Picture 2" descr="C:\Users\lforlizzi\AppData\Local\Temp\SNAGHTML6674542.PNG">
            <a:extLst>
              <a:ext uri="{FF2B5EF4-FFF2-40B4-BE49-F238E27FC236}">
                <a16:creationId xmlns:a16="http://schemas.microsoft.com/office/drawing/2014/main" id="{CAF28BE1-C7D4-48DE-8F51-3C818BC74C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1830848"/>
            <a:ext cx="3429000" cy="41889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330BA8F-DF82-4FC9-B83A-AF6AAB99D9E1}"/>
              </a:ext>
            </a:extLst>
          </p:cNvPr>
          <p:cNvSpPr txBox="1"/>
          <p:nvPr/>
        </p:nvSpPr>
        <p:spPr>
          <a:xfrm>
            <a:off x="421891" y="391775"/>
            <a:ext cx="4642618" cy="461665"/>
          </a:xfrm>
          <a:prstGeom prst="rect">
            <a:avLst/>
          </a:prstGeom>
          <a:noFill/>
        </p:spPr>
        <p:txBody>
          <a:bodyPr wrap="none" rtlCol="0">
            <a:spAutoFit/>
          </a:bodyPr>
          <a:lstStyle/>
          <a:p>
            <a:r>
              <a:rPr lang="en-US" sz="2400" b="1" dirty="0">
                <a:solidFill>
                  <a:schemeClr val="bg1"/>
                </a:solidFill>
                <a:latin typeface="Arial" panose="020B0604020202020204" pitchFamily="34" charset="0"/>
                <a:cs typeface="Arial" panose="020B0604020202020204" pitchFamily="34" charset="0"/>
              </a:rPr>
              <a:t>Continue to Claim Submission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887057" y="1066800"/>
            <a:ext cx="4104543" cy="4601260"/>
          </a:xfrm>
          <a:prstGeom prst="rect">
            <a:avLst/>
          </a:prstGeom>
        </p:spPr>
        <p:txBody>
          <a:bodyPr vert="horz" wrap="square" lIns="0" tIns="0" rIns="0" bIns="0" rtlCol="0">
            <a:spAutoFit/>
          </a:bodyPr>
          <a:lstStyle/>
          <a:p>
            <a:pPr marL="12700" marR="5080" algn="just"/>
            <a:r>
              <a:rPr sz="1300" spc="-15" dirty="0">
                <a:latin typeface="Arial" panose="020B0604020202020204" pitchFamily="34" charset="0"/>
                <a:cs typeface="Arial" panose="020B0604020202020204" pitchFamily="34" charset="0"/>
              </a:rPr>
              <a:t>C</a:t>
            </a:r>
            <a:r>
              <a:rPr sz="1300" dirty="0">
                <a:latin typeface="Arial" panose="020B0604020202020204" pitchFamily="34" charset="0"/>
                <a:cs typeface="Arial" panose="020B0604020202020204" pitchFamily="34" charset="0"/>
              </a:rPr>
              <a:t>o</a:t>
            </a:r>
            <a:r>
              <a:rPr sz="1300" spc="-15" dirty="0">
                <a:latin typeface="Arial" panose="020B0604020202020204" pitchFamily="34" charset="0"/>
                <a:cs typeface="Arial" panose="020B0604020202020204" pitchFamily="34" charset="0"/>
              </a:rPr>
              <a:t>mp</a:t>
            </a:r>
            <a:r>
              <a:rPr sz="1300" dirty="0">
                <a:latin typeface="Arial" panose="020B0604020202020204" pitchFamily="34" charset="0"/>
                <a:cs typeface="Arial" panose="020B0604020202020204" pitchFamily="34" charset="0"/>
              </a:rPr>
              <a:t>l</a:t>
            </a:r>
            <a:r>
              <a:rPr sz="1300" spc="-10" dirty="0">
                <a:latin typeface="Arial" panose="020B0604020202020204" pitchFamily="34" charset="0"/>
                <a:cs typeface="Arial" panose="020B0604020202020204" pitchFamily="34" charset="0"/>
              </a:rPr>
              <a:t>ete</a:t>
            </a:r>
            <a:r>
              <a:rPr sz="1300" spc="75" dirty="0">
                <a:latin typeface="Arial" panose="020B0604020202020204" pitchFamily="34" charset="0"/>
                <a:cs typeface="Arial" panose="020B0604020202020204" pitchFamily="34" charset="0"/>
              </a:rPr>
              <a:t> </a:t>
            </a:r>
            <a:r>
              <a:rPr sz="1300" spc="-10" dirty="0">
                <a:latin typeface="Arial" panose="020B0604020202020204" pitchFamily="34" charset="0"/>
                <a:cs typeface="Arial" panose="020B0604020202020204" pitchFamily="34" charset="0"/>
              </a:rPr>
              <a:t>this</a:t>
            </a:r>
            <a:r>
              <a:rPr sz="1300" spc="75" dirty="0">
                <a:latin typeface="Arial" panose="020B0604020202020204" pitchFamily="34" charset="0"/>
                <a:cs typeface="Arial" panose="020B0604020202020204" pitchFamily="34" charset="0"/>
              </a:rPr>
              <a:t> </a:t>
            </a:r>
            <a:r>
              <a:rPr sz="1300" spc="-10" dirty="0">
                <a:latin typeface="Arial" panose="020B0604020202020204" pitchFamily="34" charset="0"/>
                <a:cs typeface="Arial" panose="020B0604020202020204" pitchFamily="34" charset="0"/>
              </a:rPr>
              <a:t>screen</a:t>
            </a:r>
            <a:r>
              <a:rPr sz="1300" spc="70" dirty="0">
                <a:latin typeface="Arial" panose="020B0604020202020204" pitchFamily="34" charset="0"/>
                <a:cs typeface="Arial" panose="020B0604020202020204" pitchFamily="34" charset="0"/>
              </a:rPr>
              <a:t> </a:t>
            </a:r>
            <a:r>
              <a:rPr lang="en-US" sz="1300" spc="70" dirty="0">
                <a:latin typeface="Arial" panose="020B0604020202020204" pitchFamily="34" charset="0"/>
                <a:cs typeface="Arial" panose="020B0604020202020204" pitchFamily="34" charset="0"/>
              </a:rPr>
              <a:t>by adding service codes to explain cost of </a:t>
            </a:r>
            <a:r>
              <a:rPr sz="1300" spc="-10" dirty="0">
                <a:latin typeface="Arial" panose="020B0604020202020204" pitchFamily="34" charset="0"/>
                <a:cs typeface="Arial" panose="020B0604020202020204" pitchFamily="34" charset="0"/>
              </a:rPr>
              <a:t>the delivery</a:t>
            </a:r>
            <a:r>
              <a:rPr lang="en-US" sz="1300" spc="-10" dirty="0">
                <a:latin typeface="Arial" panose="020B0604020202020204" pitchFamily="34" charset="0"/>
                <a:cs typeface="Arial" panose="020B0604020202020204" pitchFamily="34" charset="0"/>
              </a:rPr>
              <a:t>/</a:t>
            </a:r>
            <a:r>
              <a:rPr sz="1300" dirty="0">
                <a:latin typeface="Arial" panose="020B0604020202020204" pitchFamily="34" charset="0"/>
                <a:cs typeface="Arial" panose="020B0604020202020204" pitchFamily="34" charset="0"/>
              </a:rPr>
              <a:t> </a:t>
            </a:r>
            <a:r>
              <a:rPr sz="1300" spc="-125" dirty="0">
                <a:latin typeface="Arial" panose="020B0604020202020204" pitchFamily="34" charset="0"/>
                <a:cs typeface="Arial" panose="020B0604020202020204" pitchFamily="34" charset="0"/>
              </a:rPr>
              <a:t> </a:t>
            </a:r>
            <a:r>
              <a:rPr sz="1300" spc="-140" dirty="0">
                <a:latin typeface="Arial" panose="020B0604020202020204" pitchFamily="34" charset="0"/>
                <a:cs typeface="Arial" panose="020B0604020202020204" pitchFamily="34" charset="0"/>
              </a:rPr>
              <a:t> </a:t>
            </a:r>
            <a:r>
              <a:rPr sz="1300" spc="-10" dirty="0">
                <a:latin typeface="Arial" panose="020B0604020202020204" pitchFamily="34" charset="0"/>
                <a:cs typeface="Arial" panose="020B0604020202020204" pitchFamily="34" charset="0"/>
              </a:rPr>
              <a:t>te</a:t>
            </a:r>
            <a:r>
              <a:rPr sz="1300" spc="-5" dirty="0">
                <a:latin typeface="Arial" panose="020B0604020202020204" pitchFamily="34" charset="0"/>
                <a:cs typeface="Arial" panose="020B0604020202020204" pitchFamily="34" charset="0"/>
              </a:rPr>
              <a:t>r</a:t>
            </a:r>
            <a:r>
              <a:rPr sz="1300" spc="-15" dirty="0">
                <a:latin typeface="Arial" panose="020B0604020202020204" pitchFamily="34" charset="0"/>
                <a:cs typeface="Arial" panose="020B0604020202020204" pitchFamily="34" charset="0"/>
              </a:rPr>
              <a:t>m</a:t>
            </a:r>
            <a:r>
              <a:rPr sz="1300" dirty="0">
                <a:latin typeface="Arial" panose="020B0604020202020204" pitchFamily="34" charset="0"/>
                <a:cs typeface="Arial" panose="020B0604020202020204" pitchFamily="34" charset="0"/>
              </a:rPr>
              <a:t>i</a:t>
            </a:r>
            <a:r>
              <a:rPr sz="1300" spc="-10" dirty="0">
                <a:latin typeface="Arial" panose="020B0604020202020204" pitchFamily="34" charset="0"/>
                <a:cs typeface="Arial" panose="020B0604020202020204" pitchFamily="34" charset="0"/>
              </a:rPr>
              <a:t>nat</a:t>
            </a:r>
            <a:r>
              <a:rPr sz="1300" dirty="0">
                <a:latin typeface="Arial" panose="020B0604020202020204" pitchFamily="34" charset="0"/>
                <a:cs typeface="Arial" panose="020B0604020202020204" pitchFamily="34" charset="0"/>
              </a:rPr>
              <a:t>i</a:t>
            </a:r>
            <a:r>
              <a:rPr sz="1300" spc="-10" dirty="0">
                <a:latin typeface="Arial" panose="020B0604020202020204" pitchFamily="34" charset="0"/>
                <a:cs typeface="Arial" panose="020B0604020202020204" pitchFamily="34" charset="0"/>
              </a:rPr>
              <a:t>o</a:t>
            </a:r>
            <a:r>
              <a:rPr lang="en-US" sz="1300" spc="-10" dirty="0">
                <a:latin typeface="Arial" panose="020B0604020202020204" pitchFamily="34" charset="0"/>
                <a:cs typeface="Arial" panose="020B0604020202020204" pitchFamily="34" charset="0"/>
              </a:rPr>
              <a:t>n.</a:t>
            </a:r>
            <a:r>
              <a:rPr lang="en-US" sz="1300" dirty="0">
                <a:latin typeface="Arial" panose="020B0604020202020204" pitchFamily="34" charset="0"/>
                <a:cs typeface="Arial" panose="020B0604020202020204" pitchFamily="34" charset="0"/>
              </a:rPr>
              <a:t> </a:t>
            </a:r>
          </a:p>
          <a:p>
            <a:pPr marL="12700" marR="5080" algn="just"/>
            <a:endParaRPr lang="en-US" sz="1300" dirty="0">
              <a:latin typeface="Arial" panose="020B0604020202020204" pitchFamily="34" charset="0"/>
              <a:cs typeface="Arial" panose="020B0604020202020204" pitchFamily="34" charset="0"/>
            </a:endParaRPr>
          </a:p>
          <a:p>
            <a:pPr marL="12700" marR="5080" algn="just"/>
            <a:r>
              <a:rPr lang="en-US" sz="1300" dirty="0">
                <a:latin typeface="Arial" panose="020B0604020202020204" pitchFamily="34" charset="0"/>
                <a:cs typeface="Arial" panose="020B0604020202020204" pitchFamily="34" charset="0"/>
              </a:rPr>
              <a:t>At this time, customer credits are not recorded in PROMISe. </a:t>
            </a:r>
            <a:r>
              <a:rPr lang="en-US" sz="1300" b="1" dirty="0">
                <a:latin typeface="Arial" panose="020B0604020202020204" pitchFamily="34" charset="0"/>
                <a:cs typeface="Arial" panose="020B0604020202020204" pitchFamily="34" charset="0"/>
              </a:rPr>
              <a:t>Customer credits must be evaluated, however, and subtracted from the total amount of the delivery or termination</a:t>
            </a:r>
            <a:r>
              <a:rPr lang="en-US" sz="1300" dirty="0">
                <a:latin typeface="Arial" panose="020B0604020202020204" pitchFamily="34" charset="0"/>
                <a:cs typeface="Arial" panose="020B0604020202020204" pitchFamily="34" charset="0"/>
              </a:rPr>
              <a:t>.  The subtraction must be shown on the documentation that is sent in for that </a:t>
            </a:r>
            <a:r>
              <a:rPr lang="en-US" sz="1300" dirty="0" err="1">
                <a:latin typeface="Arial" panose="020B0604020202020204" pitchFamily="34" charset="0"/>
                <a:cs typeface="Arial" panose="020B0604020202020204" pitchFamily="34" charset="0"/>
              </a:rPr>
              <a:t>Auth</a:t>
            </a:r>
            <a:r>
              <a:rPr lang="en-US" sz="1300" dirty="0">
                <a:latin typeface="Arial" panose="020B0604020202020204" pitchFamily="34" charset="0"/>
                <a:cs typeface="Arial" panose="020B0604020202020204" pitchFamily="34" charset="0"/>
              </a:rPr>
              <a:t> #.   </a:t>
            </a:r>
            <a:r>
              <a:rPr lang="en-US" sz="1300" b="1" dirty="0">
                <a:latin typeface="Arial" panose="020B0604020202020204" pitchFamily="34" charset="0"/>
                <a:cs typeface="Arial" panose="020B0604020202020204" pitchFamily="34" charset="0"/>
              </a:rPr>
              <a:t>The amount entered on PROMISe is ONLY the amount you wish to be paid in Crisis funds. </a:t>
            </a:r>
          </a:p>
          <a:p>
            <a:pPr marL="12700" marR="5080" algn="just">
              <a:lnSpc>
                <a:spcPct val="100000"/>
              </a:lnSpc>
            </a:pPr>
            <a:endParaRPr lang="en-US" sz="1300" spc="140" dirty="0">
              <a:latin typeface="Arial" panose="020B0604020202020204" pitchFamily="34" charset="0"/>
              <a:cs typeface="Arial" panose="020B0604020202020204" pitchFamily="34" charset="0"/>
            </a:endParaRPr>
          </a:p>
          <a:p>
            <a:pPr marL="12700" marR="5080" algn="just">
              <a:lnSpc>
                <a:spcPct val="100000"/>
              </a:lnSpc>
            </a:pPr>
            <a:r>
              <a:rPr lang="en-US" sz="1300" b="1" spc="140" dirty="0">
                <a:latin typeface="Arial" panose="020B0604020202020204" pitchFamily="34" charset="0"/>
                <a:cs typeface="Arial" panose="020B0604020202020204" pitchFamily="34" charset="0"/>
              </a:rPr>
              <a:t>PLEASE NOTE: </a:t>
            </a:r>
            <a:endParaRPr sz="1300" dirty="0">
              <a:latin typeface="Arial" panose="020B0604020202020204" pitchFamily="34" charset="0"/>
              <a:cs typeface="Arial" panose="020B0604020202020204" pitchFamily="34" charset="0"/>
            </a:endParaRPr>
          </a:p>
          <a:p>
            <a:pPr marL="756285" indent="-286385" algn="just">
              <a:lnSpc>
                <a:spcPct val="100000"/>
              </a:lnSpc>
              <a:buFont typeface="Arial"/>
              <a:buChar char="–"/>
              <a:tabLst>
                <a:tab pos="756920" algn="l"/>
              </a:tabLst>
            </a:pPr>
            <a:r>
              <a:rPr lang="en-US" sz="1300" spc="-15" dirty="0">
                <a:latin typeface="Arial" panose="020B0604020202020204" pitchFamily="34" charset="0"/>
                <a:cs typeface="Arial" panose="020B0604020202020204" pitchFamily="34" charset="0"/>
              </a:rPr>
              <a:t>Select Service line for heating type</a:t>
            </a:r>
            <a:endParaRPr lang="en-US" sz="1300" spc="-5" dirty="0">
              <a:latin typeface="Arial" panose="020B0604020202020204" pitchFamily="34" charset="0"/>
              <a:cs typeface="Arial" panose="020B0604020202020204" pitchFamily="34" charset="0"/>
            </a:endParaRPr>
          </a:p>
          <a:p>
            <a:pPr marL="756285" indent="-286385" algn="just">
              <a:buFont typeface="Arial"/>
              <a:buChar char="–"/>
              <a:tabLst>
                <a:tab pos="756920" algn="l"/>
              </a:tabLst>
            </a:pPr>
            <a:r>
              <a:rPr lang="en-US" sz="1300" spc="-10" dirty="0">
                <a:latin typeface="Arial" panose="020B0604020202020204" pitchFamily="34" charset="0"/>
                <a:cs typeface="Arial" panose="020B0604020202020204" pitchFamily="34" charset="0"/>
              </a:rPr>
              <a:t>Verify</a:t>
            </a:r>
            <a:r>
              <a:rPr lang="en-US" sz="1300" spc="5" dirty="0">
                <a:latin typeface="Arial" panose="020B0604020202020204" pitchFamily="34" charset="0"/>
                <a:cs typeface="Arial" panose="020B0604020202020204" pitchFamily="34" charset="0"/>
              </a:rPr>
              <a:t> </a:t>
            </a:r>
            <a:r>
              <a:rPr lang="en-US" sz="1300" spc="-10" dirty="0">
                <a:latin typeface="Arial" panose="020B0604020202020204" pitchFamily="34" charset="0"/>
                <a:cs typeface="Arial" panose="020B0604020202020204" pitchFamily="34" charset="0"/>
              </a:rPr>
              <a:t>that</a:t>
            </a:r>
            <a:r>
              <a:rPr lang="en-US" sz="1300" spc="15" dirty="0">
                <a:latin typeface="Arial" panose="020B0604020202020204" pitchFamily="34" charset="0"/>
                <a:cs typeface="Arial" panose="020B0604020202020204" pitchFamily="34" charset="0"/>
              </a:rPr>
              <a:t> </a:t>
            </a:r>
            <a:r>
              <a:rPr lang="en-US" sz="1300" spc="-10" dirty="0">
                <a:latin typeface="Arial" panose="020B0604020202020204" pitchFamily="34" charset="0"/>
                <a:cs typeface="Arial" panose="020B0604020202020204" pitchFamily="34" charset="0"/>
              </a:rPr>
              <a:t>the</a:t>
            </a:r>
            <a:r>
              <a:rPr lang="en-US" sz="1300" spc="5" dirty="0">
                <a:latin typeface="Arial" panose="020B0604020202020204" pitchFamily="34" charset="0"/>
                <a:cs typeface="Arial" panose="020B0604020202020204" pitchFamily="34" charset="0"/>
              </a:rPr>
              <a:t> </a:t>
            </a:r>
            <a:r>
              <a:rPr lang="en-US" sz="1300" spc="-10" dirty="0">
                <a:latin typeface="Arial" panose="020B0604020202020204" pitchFamily="34" charset="0"/>
                <a:cs typeface="Arial" panose="020B0604020202020204" pitchFamily="34" charset="0"/>
              </a:rPr>
              <a:t>customer’s name matches</a:t>
            </a:r>
            <a:r>
              <a:rPr lang="en-US" sz="1300" spc="30" dirty="0">
                <a:latin typeface="Arial" panose="020B0604020202020204" pitchFamily="34" charset="0"/>
                <a:cs typeface="Arial" panose="020B0604020202020204" pitchFamily="34" charset="0"/>
              </a:rPr>
              <a:t> </a:t>
            </a:r>
            <a:r>
              <a:rPr lang="en-US" sz="1300" spc="-10" dirty="0">
                <a:latin typeface="Arial" panose="020B0604020202020204" pitchFamily="34" charset="0"/>
                <a:cs typeface="Arial" panose="020B0604020202020204" pitchFamily="34" charset="0"/>
              </a:rPr>
              <a:t>the</a:t>
            </a:r>
            <a:r>
              <a:rPr lang="en-US" sz="1300" spc="5" dirty="0">
                <a:latin typeface="Arial" panose="020B0604020202020204" pitchFamily="34" charset="0"/>
                <a:cs typeface="Arial" panose="020B0604020202020204" pitchFamily="34" charset="0"/>
              </a:rPr>
              <a:t> </a:t>
            </a:r>
            <a:r>
              <a:rPr lang="en-US" sz="1300" spc="-10" dirty="0">
                <a:latin typeface="Arial" panose="020B0604020202020204" pitchFamily="34" charset="0"/>
                <a:cs typeface="Arial" panose="020B0604020202020204" pitchFamily="34" charset="0"/>
              </a:rPr>
              <a:t>account number</a:t>
            </a:r>
            <a:r>
              <a:rPr lang="en-US" sz="1300" spc="30" dirty="0">
                <a:latin typeface="Arial" panose="020B0604020202020204" pitchFamily="34" charset="0"/>
                <a:cs typeface="Arial" panose="020B0604020202020204" pitchFamily="34" charset="0"/>
              </a:rPr>
              <a:t> </a:t>
            </a:r>
            <a:r>
              <a:rPr lang="en-US" sz="1300" spc="-5" dirty="0">
                <a:latin typeface="Arial" panose="020B0604020202020204" pitchFamily="34" charset="0"/>
                <a:cs typeface="Arial" panose="020B0604020202020204" pitchFamily="34" charset="0"/>
              </a:rPr>
              <a:t>listed.</a:t>
            </a:r>
          </a:p>
          <a:p>
            <a:pPr marL="756285" indent="-286385" algn="just">
              <a:buFont typeface="Arial"/>
              <a:buChar char="–"/>
              <a:tabLst>
                <a:tab pos="756920" algn="l"/>
              </a:tabLst>
            </a:pPr>
            <a:r>
              <a:rPr lang="en-US" sz="1300" b="1" spc="-5" dirty="0">
                <a:latin typeface="Arial" panose="020B0604020202020204" pitchFamily="34" charset="0"/>
                <a:cs typeface="Arial" panose="020B0604020202020204" pitchFamily="34" charset="0"/>
              </a:rPr>
              <a:t>You can c</a:t>
            </a:r>
            <a:r>
              <a:rPr lang="en-US" sz="1300" b="1" spc="-15" dirty="0">
                <a:latin typeface="Arial" panose="020B0604020202020204" pitchFamily="34" charset="0"/>
                <a:cs typeface="Arial" panose="020B0604020202020204" pitchFamily="34" charset="0"/>
              </a:rPr>
              <a:t>orrect the</a:t>
            </a:r>
            <a:r>
              <a:rPr sz="1300" b="1" spc="15" dirty="0">
                <a:latin typeface="Arial" panose="020B0604020202020204" pitchFamily="34" charset="0"/>
                <a:cs typeface="Arial" panose="020B0604020202020204" pitchFamily="34" charset="0"/>
              </a:rPr>
              <a:t> </a:t>
            </a:r>
            <a:r>
              <a:rPr sz="1300" b="1" spc="-10" dirty="0">
                <a:latin typeface="Arial" panose="020B0604020202020204" pitchFamily="34" charset="0"/>
                <a:cs typeface="Arial" panose="020B0604020202020204" pitchFamily="34" charset="0"/>
              </a:rPr>
              <a:t>“Customer</a:t>
            </a:r>
            <a:r>
              <a:rPr sz="1300" b="1" spc="15" dirty="0">
                <a:latin typeface="Arial" panose="020B0604020202020204" pitchFamily="34" charset="0"/>
                <a:cs typeface="Arial" panose="020B0604020202020204" pitchFamily="34" charset="0"/>
              </a:rPr>
              <a:t> </a:t>
            </a:r>
            <a:r>
              <a:rPr sz="1300" b="1" spc="-15" dirty="0">
                <a:latin typeface="Arial" panose="020B0604020202020204" pitchFamily="34" charset="0"/>
                <a:cs typeface="Arial" panose="020B0604020202020204" pitchFamily="34" charset="0"/>
              </a:rPr>
              <a:t>A</a:t>
            </a:r>
            <a:r>
              <a:rPr sz="1300" b="1" spc="-5" dirty="0">
                <a:latin typeface="Arial" panose="020B0604020202020204" pitchFamily="34" charset="0"/>
                <a:cs typeface="Arial" panose="020B0604020202020204" pitchFamily="34" charset="0"/>
              </a:rPr>
              <a:t>c</a:t>
            </a:r>
            <a:r>
              <a:rPr sz="1300" b="1" spc="-10" dirty="0">
                <a:latin typeface="Arial" panose="020B0604020202020204" pitchFamily="34" charset="0"/>
                <a:cs typeface="Arial" panose="020B0604020202020204" pitchFamily="34" charset="0"/>
              </a:rPr>
              <a:t>count</a:t>
            </a:r>
            <a:r>
              <a:rPr sz="1300" b="1" spc="-5" dirty="0">
                <a:latin typeface="Arial" panose="020B0604020202020204" pitchFamily="34" charset="0"/>
                <a:cs typeface="Arial" panose="020B0604020202020204" pitchFamily="34" charset="0"/>
              </a:rPr>
              <a:t> </a:t>
            </a:r>
            <a:r>
              <a:rPr sz="1300" b="1" spc="-10" dirty="0">
                <a:latin typeface="Arial" panose="020B0604020202020204" pitchFamily="34" charset="0"/>
                <a:cs typeface="Arial" panose="020B0604020202020204" pitchFamily="34" charset="0"/>
              </a:rPr>
              <a:t>#”</a:t>
            </a:r>
            <a:r>
              <a:rPr lang="en-US" sz="1300" b="1" spc="-10" dirty="0">
                <a:latin typeface="Arial" panose="020B0604020202020204" pitchFamily="34" charset="0"/>
                <a:cs typeface="Arial" panose="020B0604020202020204" pitchFamily="34" charset="0"/>
              </a:rPr>
              <a:t> </a:t>
            </a:r>
            <a:r>
              <a:rPr lang="en-US" sz="1300" b="1" spc="-5" dirty="0">
                <a:latin typeface="Arial" panose="020B0604020202020204" pitchFamily="34" charset="0"/>
                <a:cs typeface="Arial" panose="020B0604020202020204" pitchFamily="34" charset="0"/>
              </a:rPr>
              <a:t>If you do,</a:t>
            </a:r>
            <a:r>
              <a:rPr lang="en-US" sz="1300" spc="-10" dirty="0">
                <a:latin typeface="Arial" panose="020B0604020202020204" pitchFamily="34" charset="0"/>
                <a:cs typeface="Arial" panose="020B0604020202020204" pitchFamily="34" charset="0"/>
              </a:rPr>
              <a:t> the correct number will  convey and be displayed on the payment voucher.</a:t>
            </a:r>
            <a:endParaRPr sz="1300" dirty="0">
              <a:latin typeface="Arial" panose="020B0604020202020204" pitchFamily="34" charset="0"/>
              <a:cs typeface="Arial" panose="020B0604020202020204" pitchFamily="34" charset="0"/>
            </a:endParaRPr>
          </a:p>
          <a:p>
            <a:pPr marL="756285" marR="94615" indent="-286385" algn="just">
              <a:lnSpc>
                <a:spcPct val="100000"/>
              </a:lnSpc>
              <a:buFont typeface="Arial"/>
              <a:buChar char="–"/>
              <a:tabLst>
                <a:tab pos="756920" algn="l"/>
              </a:tabLst>
            </a:pPr>
            <a:r>
              <a:rPr lang="en-US" sz="1300" spc="-10" dirty="0">
                <a:latin typeface="Arial" panose="020B0604020202020204" pitchFamily="34" charset="0"/>
                <a:cs typeface="Arial" panose="020B0604020202020204" pitchFamily="34" charset="0"/>
              </a:rPr>
              <a:t>Do not round up or enter more $ than was delivered minus the cash grant.</a:t>
            </a:r>
          </a:p>
          <a:p>
            <a:pPr marL="756285" marR="94615" indent="-286385" algn="just">
              <a:lnSpc>
                <a:spcPct val="100000"/>
              </a:lnSpc>
              <a:buFont typeface="Arial"/>
              <a:buChar char="–"/>
              <a:tabLst>
                <a:tab pos="756920" algn="l"/>
              </a:tabLst>
            </a:pPr>
            <a:r>
              <a:rPr sz="1300" spc="-10" dirty="0">
                <a:latin typeface="Arial" panose="020B0604020202020204" pitchFamily="34" charset="0"/>
                <a:cs typeface="Arial" panose="020B0604020202020204" pitchFamily="34" charset="0"/>
              </a:rPr>
              <a:t>T</a:t>
            </a:r>
            <a:r>
              <a:rPr lang="en-US" sz="1300" spc="-10" dirty="0">
                <a:latin typeface="Arial" panose="020B0604020202020204" pitchFamily="34" charset="0"/>
                <a:cs typeface="Arial" panose="020B0604020202020204" pitchFamily="34" charset="0"/>
              </a:rPr>
              <a:t>he t</a:t>
            </a:r>
            <a:r>
              <a:rPr sz="1300" spc="-10" dirty="0">
                <a:latin typeface="Arial" panose="020B0604020202020204" pitchFamily="34" charset="0"/>
                <a:cs typeface="Arial" panose="020B0604020202020204" pitchFamily="34" charset="0"/>
              </a:rPr>
              <a:t>otal</a:t>
            </a:r>
            <a:r>
              <a:rPr sz="1300" spc="-5" dirty="0">
                <a:latin typeface="Arial" panose="020B0604020202020204" pitchFamily="34" charset="0"/>
                <a:cs typeface="Arial" panose="020B0604020202020204" pitchFamily="34" charset="0"/>
              </a:rPr>
              <a:t> </a:t>
            </a:r>
            <a:r>
              <a:rPr lang="en-US" sz="1300" spc="-5" dirty="0">
                <a:latin typeface="Arial" panose="020B0604020202020204" pitchFamily="34" charset="0"/>
                <a:cs typeface="Arial" panose="020B0604020202020204" pitchFamily="34" charset="0"/>
              </a:rPr>
              <a:t>amount </a:t>
            </a:r>
            <a:r>
              <a:rPr sz="1300" spc="-10" dirty="0">
                <a:latin typeface="Arial" panose="020B0604020202020204" pitchFamily="34" charset="0"/>
                <a:cs typeface="Arial" panose="020B0604020202020204" pitchFamily="34" charset="0"/>
              </a:rPr>
              <a:t>billed</a:t>
            </a:r>
            <a:r>
              <a:rPr sz="1300" spc="-25" dirty="0">
                <a:latin typeface="Arial" panose="020B0604020202020204" pitchFamily="34" charset="0"/>
                <a:cs typeface="Arial" panose="020B0604020202020204" pitchFamily="34" charset="0"/>
              </a:rPr>
              <a:t> </a:t>
            </a:r>
            <a:r>
              <a:rPr lang="en-US" sz="1300" spc="-25" dirty="0">
                <a:latin typeface="Arial" panose="020B0604020202020204" pitchFamily="34" charset="0"/>
                <a:cs typeface="Arial" panose="020B0604020202020204" pitchFamily="34" charset="0"/>
              </a:rPr>
              <a:t>in PROMISe to be paid in</a:t>
            </a:r>
            <a:r>
              <a:rPr sz="1300" spc="10" dirty="0">
                <a:latin typeface="Arial" panose="020B0604020202020204" pitchFamily="34" charset="0"/>
                <a:cs typeface="Arial" panose="020B0604020202020204" pitchFamily="34" charset="0"/>
              </a:rPr>
              <a:t> </a:t>
            </a:r>
            <a:r>
              <a:rPr sz="1300" spc="-10" dirty="0">
                <a:latin typeface="Arial" panose="020B0604020202020204" pitchFamily="34" charset="0"/>
                <a:cs typeface="Arial" panose="020B0604020202020204" pitchFamily="34" charset="0"/>
              </a:rPr>
              <a:t>LIHEA</a:t>
            </a:r>
            <a:r>
              <a:rPr sz="1300" spc="-15" dirty="0">
                <a:latin typeface="Arial" panose="020B0604020202020204" pitchFamily="34" charset="0"/>
                <a:cs typeface="Arial" panose="020B0604020202020204" pitchFamily="34" charset="0"/>
              </a:rPr>
              <a:t>P</a:t>
            </a:r>
            <a:r>
              <a:rPr sz="1300" spc="-10" dirty="0">
                <a:latin typeface="Arial" panose="020B0604020202020204" pitchFamily="34" charset="0"/>
                <a:cs typeface="Arial" panose="020B0604020202020204" pitchFamily="34" charset="0"/>
              </a:rPr>
              <a:t> </a:t>
            </a:r>
            <a:r>
              <a:rPr lang="en-US" sz="1300" spc="-10" dirty="0">
                <a:latin typeface="Arial" panose="020B0604020202020204" pitchFamily="34" charset="0"/>
                <a:cs typeface="Arial" panose="020B0604020202020204" pitchFamily="34" charset="0"/>
              </a:rPr>
              <a:t>Crisis funds </a:t>
            </a:r>
            <a:r>
              <a:rPr sz="1300" spc="-10" dirty="0">
                <a:latin typeface="Arial" panose="020B0604020202020204" pitchFamily="34" charset="0"/>
                <a:cs typeface="Arial" panose="020B0604020202020204" pitchFamily="34" charset="0"/>
              </a:rPr>
              <a:t>may</a:t>
            </a:r>
            <a:r>
              <a:rPr sz="1300" spc="15" dirty="0">
                <a:latin typeface="Arial" panose="020B0604020202020204" pitchFamily="34" charset="0"/>
                <a:cs typeface="Arial" panose="020B0604020202020204" pitchFamily="34" charset="0"/>
              </a:rPr>
              <a:t> </a:t>
            </a:r>
            <a:r>
              <a:rPr sz="1300" spc="-10" dirty="0">
                <a:latin typeface="Arial" panose="020B0604020202020204" pitchFamily="34" charset="0"/>
                <a:cs typeface="Arial" panose="020B0604020202020204" pitchFamily="34" charset="0"/>
              </a:rPr>
              <a:t>not e</a:t>
            </a:r>
            <a:r>
              <a:rPr sz="1300" spc="-15" dirty="0">
                <a:latin typeface="Arial" panose="020B0604020202020204" pitchFamily="34" charset="0"/>
                <a:cs typeface="Arial" panose="020B0604020202020204" pitchFamily="34" charset="0"/>
              </a:rPr>
              <a:t>x</a:t>
            </a:r>
            <a:r>
              <a:rPr sz="1300" spc="-10" dirty="0">
                <a:latin typeface="Arial" panose="020B0604020202020204" pitchFamily="34" charset="0"/>
                <a:cs typeface="Arial" panose="020B0604020202020204" pitchFamily="34" charset="0"/>
              </a:rPr>
              <a:t>ceed</a:t>
            </a:r>
            <a:r>
              <a:rPr sz="1300" spc="10" dirty="0">
                <a:latin typeface="Arial" panose="020B0604020202020204" pitchFamily="34" charset="0"/>
                <a:cs typeface="Arial" panose="020B0604020202020204" pitchFamily="34" charset="0"/>
              </a:rPr>
              <a:t> </a:t>
            </a:r>
            <a:r>
              <a:rPr lang="en-US" sz="1300" spc="10" dirty="0">
                <a:latin typeface="Arial" panose="020B0604020202020204" pitchFamily="34" charset="0"/>
                <a:cs typeface="Arial" panose="020B0604020202020204" pitchFamily="34" charset="0"/>
              </a:rPr>
              <a:t>the season limit.</a:t>
            </a:r>
            <a:endParaRPr sz="1300" dirty="0">
              <a:latin typeface="Times New Roman"/>
              <a:cs typeface="Times New Roman"/>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20" dirty="0"/>
              <a:t>Submi</a:t>
            </a:r>
            <a:r>
              <a:rPr spc="-5" dirty="0"/>
              <a:t>t</a:t>
            </a:r>
            <a:r>
              <a:rPr spc="-10" dirty="0"/>
              <a:t>ti</a:t>
            </a:r>
            <a:r>
              <a:rPr spc="-15" dirty="0"/>
              <a:t>n</a:t>
            </a:r>
            <a:r>
              <a:rPr spc="-20" dirty="0"/>
              <a:t>g</a:t>
            </a:r>
            <a:r>
              <a:rPr spc="15" dirty="0"/>
              <a:t> </a:t>
            </a:r>
            <a:r>
              <a:rPr spc="-20" dirty="0"/>
              <a:t>a</a:t>
            </a:r>
            <a:r>
              <a:rPr spc="-5" dirty="0"/>
              <a:t> </a:t>
            </a:r>
            <a:r>
              <a:rPr spc="-25" dirty="0"/>
              <a:t>C</a:t>
            </a:r>
            <a:r>
              <a:rPr spc="-5" dirty="0"/>
              <a:t>r</a:t>
            </a:r>
            <a:r>
              <a:rPr spc="-10" dirty="0"/>
              <a:t>is</a:t>
            </a:r>
            <a:r>
              <a:rPr spc="-15" dirty="0"/>
              <a:t>is</a:t>
            </a:r>
            <a:r>
              <a:rPr dirty="0"/>
              <a:t> </a:t>
            </a:r>
            <a:r>
              <a:rPr spc="-10" dirty="0"/>
              <a:t>cl</a:t>
            </a:r>
            <a:r>
              <a:rPr spc="-15" dirty="0"/>
              <a:t>aim</a:t>
            </a:r>
          </a:p>
        </p:txBody>
      </p:sp>
      <p:sp>
        <p:nvSpPr>
          <p:cNvPr id="7" name="Slide Number Placeholder 6"/>
          <p:cNvSpPr>
            <a:spLocks noGrp="1"/>
          </p:cNvSpPr>
          <p:nvPr>
            <p:ph type="sldNum" sz="quarter" idx="7"/>
          </p:nvPr>
        </p:nvSpPr>
        <p:spPr/>
        <p:txBody>
          <a:bodyPr/>
          <a:lstStyle/>
          <a:p>
            <a:pPr marL="25400">
              <a:lnSpc>
                <a:spcPct val="100000"/>
              </a:lnSpc>
            </a:pPr>
            <a:fld id="{81D60167-4931-47E6-BA6A-407CBD079E47}" type="slidenum">
              <a:rPr lang="en-US" smtClean="0"/>
              <a:t>17</a:t>
            </a:fld>
            <a:endParaRPr lang="en-US" dirty="0"/>
          </a:p>
        </p:txBody>
      </p:sp>
      <p:pic>
        <p:nvPicPr>
          <p:cNvPr id="8" name="Picture 7">
            <a:extLst>
              <a:ext uri="{FF2B5EF4-FFF2-40B4-BE49-F238E27FC236}">
                <a16:creationId xmlns:a16="http://schemas.microsoft.com/office/drawing/2014/main" id="{17C63ECB-9EA1-4E93-B0E1-3B618C232415}"/>
              </a:ext>
            </a:extLst>
          </p:cNvPr>
          <p:cNvPicPr>
            <a:picLocks noChangeAspect="1"/>
          </p:cNvPicPr>
          <p:nvPr/>
        </p:nvPicPr>
        <p:blipFill>
          <a:blip r:embed="rId3"/>
          <a:stretch>
            <a:fillRect/>
          </a:stretch>
        </p:blipFill>
        <p:spPr>
          <a:xfrm>
            <a:off x="457200" y="1060852"/>
            <a:ext cx="4038600" cy="4963215"/>
          </a:xfrm>
          <a:prstGeom prst="rect">
            <a:avLst/>
          </a:prstGeom>
        </p:spPr>
      </p:pic>
      <p:pic>
        <p:nvPicPr>
          <p:cNvPr id="9" name="Picture 8">
            <a:extLst>
              <a:ext uri="{FF2B5EF4-FFF2-40B4-BE49-F238E27FC236}">
                <a16:creationId xmlns:a16="http://schemas.microsoft.com/office/drawing/2014/main" id="{40ED46C5-BBAB-4A7E-A2AE-FDE302CD50EF}"/>
              </a:ext>
            </a:extLst>
          </p:cNvPr>
          <p:cNvPicPr>
            <a:picLocks noChangeAspect="1"/>
          </p:cNvPicPr>
          <p:nvPr/>
        </p:nvPicPr>
        <p:blipFill>
          <a:blip r:embed="rId4"/>
          <a:stretch>
            <a:fillRect/>
          </a:stretch>
        </p:blipFill>
        <p:spPr>
          <a:xfrm>
            <a:off x="2438400" y="4968166"/>
            <a:ext cx="2448657" cy="85946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502757"/>
            <a:ext cx="7385050" cy="246221"/>
          </a:xfrm>
          <a:prstGeom prst="rect">
            <a:avLst/>
          </a:prstGeom>
        </p:spPr>
        <p:txBody>
          <a:bodyPr vert="horz" wrap="square" lIns="0" tIns="0" rIns="0" bIns="0" rtlCol="0">
            <a:spAutoFit/>
          </a:bodyPr>
          <a:lstStyle/>
          <a:p>
            <a:pPr marL="12700">
              <a:lnSpc>
                <a:spcPct val="100000"/>
              </a:lnSpc>
            </a:pPr>
            <a:r>
              <a:rPr sz="1600" spc="-10" dirty="0">
                <a:latin typeface="Arial"/>
                <a:cs typeface="Arial"/>
              </a:rPr>
              <a:t>Click</a:t>
            </a:r>
            <a:r>
              <a:rPr sz="1600" spc="-25" dirty="0">
                <a:latin typeface="Arial"/>
                <a:cs typeface="Arial"/>
              </a:rPr>
              <a:t> </a:t>
            </a:r>
            <a:r>
              <a:rPr sz="1600" spc="-10" dirty="0">
                <a:latin typeface="Arial"/>
                <a:cs typeface="Arial"/>
              </a:rPr>
              <a:t>the</a:t>
            </a:r>
            <a:r>
              <a:rPr sz="1600" spc="10" dirty="0">
                <a:latin typeface="Arial"/>
                <a:cs typeface="Arial"/>
              </a:rPr>
              <a:t> </a:t>
            </a:r>
            <a:r>
              <a:rPr sz="1600" spc="-10" dirty="0">
                <a:latin typeface="Arial"/>
                <a:cs typeface="Arial"/>
              </a:rPr>
              <a:t>subm</a:t>
            </a:r>
            <a:r>
              <a:rPr sz="1600" dirty="0">
                <a:latin typeface="Arial"/>
                <a:cs typeface="Arial"/>
              </a:rPr>
              <a:t>i</a:t>
            </a:r>
            <a:r>
              <a:rPr sz="1600" spc="-5" dirty="0">
                <a:latin typeface="Arial"/>
                <a:cs typeface="Arial"/>
              </a:rPr>
              <a:t>t </a:t>
            </a:r>
            <a:r>
              <a:rPr sz="1600" spc="-10" dirty="0">
                <a:latin typeface="Arial"/>
                <a:cs typeface="Arial"/>
              </a:rPr>
              <a:t>button</a:t>
            </a:r>
            <a:r>
              <a:rPr sz="1600" spc="10" dirty="0">
                <a:latin typeface="Arial"/>
                <a:cs typeface="Arial"/>
              </a:rPr>
              <a:t> </a:t>
            </a:r>
            <a:r>
              <a:rPr sz="1600" spc="-10" dirty="0">
                <a:latin typeface="Arial"/>
                <a:cs typeface="Arial"/>
              </a:rPr>
              <a:t>after</a:t>
            </a:r>
            <a:r>
              <a:rPr sz="1600" spc="30" dirty="0">
                <a:latin typeface="Arial"/>
                <a:cs typeface="Arial"/>
              </a:rPr>
              <a:t> </a:t>
            </a:r>
            <a:r>
              <a:rPr sz="1600" spc="-10" dirty="0">
                <a:latin typeface="Arial"/>
                <a:cs typeface="Arial"/>
              </a:rPr>
              <a:t>comp</a:t>
            </a:r>
            <a:r>
              <a:rPr sz="1600" dirty="0">
                <a:latin typeface="Arial"/>
                <a:cs typeface="Arial"/>
              </a:rPr>
              <a:t>l</a:t>
            </a:r>
            <a:r>
              <a:rPr sz="1600" spc="-10" dirty="0">
                <a:latin typeface="Arial"/>
                <a:cs typeface="Arial"/>
              </a:rPr>
              <a:t>eting</a:t>
            </a:r>
            <a:r>
              <a:rPr sz="1600" spc="-15" dirty="0">
                <a:latin typeface="Arial"/>
                <a:cs typeface="Arial"/>
              </a:rPr>
              <a:t> </a:t>
            </a:r>
            <a:r>
              <a:rPr sz="1600" spc="-10" dirty="0">
                <a:latin typeface="Arial"/>
                <a:cs typeface="Arial"/>
              </a:rPr>
              <a:t>all fields on</a:t>
            </a:r>
            <a:r>
              <a:rPr sz="1600" spc="-5" dirty="0">
                <a:latin typeface="Arial"/>
                <a:cs typeface="Arial"/>
              </a:rPr>
              <a:t> </a:t>
            </a:r>
            <a:r>
              <a:rPr sz="1600" spc="-10" dirty="0">
                <a:latin typeface="Arial"/>
                <a:cs typeface="Arial"/>
              </a:rPr>
              <a:t>the</a:t>
            </a:r>
            <a:r>
              <a:rPr sz="1600" spc="10" dirty="0">
                <a:latin typeface="Arial"/>
                <a:cs typeface="Arial"/>
              </a:rPr>
              <a:t> </a:t>
            </a:r>
            <a:r>
              <a:rPr sz="1600" spc="-10" dirty="0">
                <a:latin typeface="Arial"/>
                <a:cs typeface="Arial"/>
              </a:rPr>
              <a:t>claim</a:t>
            </a:r>
            <a:r>
              <a:rPr sz="1600" spc="-15" dirty="0">
                <a:latin typeface="Arial"/>
                <a:cs typeface="Arial"/>
              </a:rPr>
              <a:t> </a:t>
            </a:r>
            <a:r>
              <a:rPr sz="1600" spc="-10" dirty="0">
                <a:latin typeface="Arial"/>
                <a:cs typeface="Arial"/>
              </a:rPr>
              <a:t>subm</a:t>
            </a:r>
            <a:r>
              <a:rPr sz="1600" dirty="0">
                <a:latin typeface="Arial"/>
                <a:cs typeface="Arial"/>
              </a:rPr>
              <a:t>i</a:t>
            </a:r>
            <a:r>
              <a:rPr sz="1600" spc="-10" dirty="0">
                <a:latin typeface="Arial"/>
                <a:cs typeface="Arial"/>
              </a:rPr>
              <a:t>ssion</a:t>
            </a:r>
            <a:r>
              <a:rPr sz="1600" spc="-25" dirty="0">
                <a:latin typeface="Arial"/>
                <a:cs typeface="Arial"/>
              </a:rPr>
              <a:t> </a:t>
            </a:r>
            <a:r>
              <a:rPr sz="1600" spc="-10" dirty="0">
                <a:latin typeface="Arial"/>
                <a:cs typeface="Arial"/>
              </a:rPr>
              <a:t>page.</a:t>
            </a:r>
            <a:endParaRPr sz="1600" dirty="0">
              <a:latin typeface="Arial"/>
              <a:cs typeface="Arial"/>
            </a:endParaRPr>
          </a:p>
        </p:txBody>
      </p:sp>
      <p:sp>
        <p:nvSpPr>
          <p:cNvPr id="3" name="object 3"/>
          <p:cNvSpPr txBox="1"/>
          <p:nvPr/>
        </p:nvSpPr>
        <p:spPr>
          <a:xfrm>
            <a:off x="535940" y="2380962"/>
            <a:ext cx="2687320" cy="228600"/>
          </a:xfrm>
          <a:prstGeom prst="rect">
            <a:avLst/>
          </a:prstGeom>
        </p:spPr>
        <p:txBody>
          <a:bodyPr vert="horz" wrap="square" lIns="0" tIns="0" rIns="0" bIns="0" rtlCol="0">
            <a:spAutoFit/>
          </a:bodyPr>
          <a:lstStyle/>
          <a:p>
            <a:pPr marL="12700">
              <a:lnSpc>
                <a:spcPct val="100000"/>
              </a:lnSpc>
            </a:pPr>
            <a:r>
              <a:rPr sz="1600" spc="-10" dirty="0">
                <a:latin typeface="Arial"/>
                <a:cs typeface="Arial"/>
              </a:rPr>
              <a:t>This</a:t>
            </a:r>
            <a:r>
              <a:rPr sz="1600" spc="5" dirty="0">
                <a:latin typeface="Arial"/>
                <a:cs typeface="Arial"/>
              </a:rPr>
              <a:t> </a:t>
            </a:r>
            <a:r>
              <a:rPr sz="1600" spc="-15" dirty="0">
                <a:latin typeface="Arial"/>
                <a:cs typeface="Arial"/>
              </a:rPr>
              <a:t>me</a:t>
            </a:r>
            <a:r>
              <a:rPr sz="1600" spc="-5" dirty="0">
                <a:latin typeface="Arial"/>
                <a:cs typeface="Arial"/>
              </a:rPr>
              <a:t>s</a:t>
            </a:r>
            <a:r>
              <a:rPr sz="1600" spc="-10" dirty="0">
                <a:latin typeface="Arial"/>
                <a:cs typeface="Arial"/>
              </a:rPr>
              <a:t>sage</a:t>
            </a:r>
            <a:r>
              <a:rPr sz="1600" spc="-5" dirty="0">
                <a:latin typeface="Arial"/>
                <a:cs typeface="Arial"/>
              </a:rPr>
              <a:t> s</a:t>
            </a:r>
            <a:r>
              <a:rPr sz="1600" spc="-10" dirty="0">
                <a:latin typeface="Arial"/>
                <a:cs typeface="Arial"/>
              </a:rPr>
              <a:t>hou</a:t>
            </a:r>
            <a:r>
              <a:rPr sz="1600" dirty="0">
                <a:latin typeface="Arial"/>
                <a:cs typeface="Arial"/>
              </a:rPr>
              <a:t>l</a:t>
            </a:r>
            <a:r>
              <a:rPr sz="1600" spc="-10" dirty="0">
                <a:latin typeface="Arial"/>
                <a:cs typeface="Arial"/>
              </a:rPr>
              <a:t>d</a:t>
            </a:r>
            <a:r>
              <a:rPr sz="1600" spc="-15" dirty="0">
                <a:latin typeface="Arial"/>
                <a:cs typeface="Arial"/>
              </a:rPr>
              <a:t> </a:t>
            </a:r>
            <a:r>
              <a:rPr sz="1600" spc="-10" dirty="0">
                <a:latin typeface="Arial"/>
                <a:cs typeface="Arial"/>
              </a:rPr>
              <a:t>appear.</a:t>
            </a:r>
            <a:endParaRPr sz="1600">
              <a:latin typeface="Arial"/>
              <a:cs typeface="Arial"/>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20" dirty="0"/>
              <a:t>Submi</a:t>
            </a:r>
            <a:r>
              <a:rPr spc="-5" dirty="0"/>
              <a:t>t</a:t>
            </a:r>
            <a:r>
              <a:rPr spc="-10" dirty="0"/>
              <a:t>ti</a:t>
            </a:r>
            <a:r>
              <a:rPr spc="-15" dirty="0"/>
              <a:t>n</a:t>
            </a:r>
            <a:r>
              <a:rPr spc="-20" dirty="0"/>
              <a:t>g</a:t>
            </a:r>
            <a:r>
              <a:rPr spc="15" dirty="0"/>
              <a:t> </a:t>
            </a:r>
            <a:r>
              <a:rPr spc="-20" dirty="0"/>
              <a:t>a</a:t>
            </a:r>
            <a:r>
              <a:rPr spc="-5" dirty="0"/>
              <a:t> </a:t>
            </a:r>
            <a:r>
              <a:rPr spc="-25" dirty="0"/>
              <a:t>C</a:t>
            </a:r>
            <a:r>
              <a:rPr spc="-5" dirty="0"/>
              <a:t>r</a:t>
            </a:r>
            <a:r>
              <a:rPr spc="-10" dirty="0"/>
              <a:t>is</a:t>
            </a:r>
            <a:r>
              <a:rPr spc="-15" dirty="0"/>
              <a:t>is</a:t>
            </a:r>
            <a:r>
              <a:rPr dirty="0"/>
              <a:t> </a:t>
            </a:r>
            <a:r>
              <a:rPr spc="-10" dirty="0"/>
              <a:t>cl</a:t>
            </a:r>
            <a:r>
              <a:rPr spc="-15" dirty="0"/>
              <a:t>aim</a:t>
            </a:r>
          </a:p>
        </p:txBody>
      </p:sp>
      <p:sp>
        <p:nvSpPr>
          <p:cNvPr id="5" name="object 5"/>
          <p:cNvSpPr/>
          <p:nvPr/>
        </p:nvSpPr>
        <p:spPr>
          <a:xfrm>
            <a:off x="1600200" y="3124200"/>
            <a:ext cx="6150102" cy="2819400"/>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18</a:t>
            </a:fld>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27575" y="1216930"/>
            <a:ext cx="4171950" cy="4206280"/>
          </a:xfrm>
          <a:prstGeom prst="rect">
            <a:avLst/>
          </a:prstGeom>
        </p:spPr>
        <p:txBody>
          <a:bodyPr vert="horz" wrap="square" lIns="0" tIns="0" rIns="0" bIns="0" rtlCol="0">
            <a:spAutoFit/>
          </a:bodyPr>
          <a:lstStyle/>
          <a:p>
            <a:pPr marL="12700">
              <a:lnSpc>
                <a:spcPct val="100000"/>
              </a:lnSpc>
            </a:pPr>
            <a:r>
              <a:rPr sz="1600" b="1" spc="-10" dirty="0">
                <a:latin typeface="Arial"/>
                <a:cs typeface="Arial"/>
              </a:rPr>
              <a:t>This</a:t>
            </a:r>
            <a:r>
              <a:rPr sz="1600" b="1" spc="5" dirty="0">
                <a:latin typeface="Arial"/>
                <a:cs typeface="Arial"/>
              </a:rPr>
              <a:t> </a:t>
            </a:r>
            <a:r>
              <a:rPr sz="1600" b="1" spc="-10" dirty="0">
                <a:latin typeface="Arial"/>
                <a:cs typeface="Arial"/>
              </a:rPr>
              <a:t>screen</a:t>
            </a:r>
            <a:r>
              <a:rPr sz="1600" b="1" spc="-5" dirty="0">
                <a:latin typeface="Arial"/>
                <a:cs typeface="Arial"/>
              </a:rPr>
              <a:t> </a:t>
            </a:r>
            <a:r>
              <a:rPr sz="1600" b="1" spc="-30" dirty="0">
                <a:latin typeface="Arial"/>
                <a:cs typeface="Arial"/>
              </a:rPr>
              <a:t>w</a:t>
            </a:r>
            <a:r>
              <a:rPr sz="1600" b="1" spc="-5" dirty="0">
                <a:latin typeface="Arial"/>
                <a:cs typeface="Arial"/>
              </a:rPr>
              <a:t>ill</a:t>
            </a:r>
            <a:r>
              <a:rPr sz="1600" b="1" spc="-10" dirty="0">
                <a:latin typeface="Arial"/>
                <a:cs typeface="Arial"/>
              </a:rPr>
              <a:t> be</a:t>
            </a:r>
            <a:r>
              <a:rPr sz="1600" b="1" spc="-5" dirty="0">
                <a:latin typeface="Arial"/>
                <a:cs typeface="Arial"/>
              </a:rPr>
              <a:t> </a:t>
            </a:r>
            <a:r>
              <a:rPr sz="1600" b="1" spc="-10" dirty="0">
                <a:latin typeface="Arial"/>
                <a:cs typeface="Arial"/>
              </a:rPr>
              <a:t>d</a:t>
            </a:r>
            <a:r>
              <a:rPr sz="1600" b="1" dirty="0">
                <a:latin typeface="Arial"/>
                <a:cs typeface="Arial"/>
              </a:rPr>
              <a:t>i</a:t>
            </a:r>
            <a:r>
              <a:rPr sz="1600" b="1" spc="-10" dirty="0">
                <a:latin typeface="Arial"/>
                <a:cs typeface="Arial"/>
              </a:rPr>
              <a:t>spla</a:t>
            </a:r>
            <a:r>
              <a:rPr sz="1600" b="1" spc="-30" dirty="0">
                <a:latin typeface="Arial"/>
                <a:cs typeface="Arial"/>
              </a:rPr>
              <a:t>y</a:t>
            </a:r>
            <a:r>
              <a:rPr sz="1600" b="1" spc="-10" dirty="0">
                <a:latin typeface="Arial"/>
                <a:cs typeface="Arial"/>
              </a:rPr>
              <a:t>ed.</a:t>
            </a:r>
            <a:endParaRPr sz="1600" b="1" dirty="0">
              <a:latin typeface="Arial"/>
              <a:cs typeface="Arial"/>
            </a:endParaRPr>
          </a:p>
          <a:p>
            <a:pPr marL="355600" marR="5080" indent="-342900" algn="just">
              <a:lnSpc>
                <a:spcPct val="100000"/>
              </a:lnSpc>
              <a:spcBef>
                <a:spcPts val="1500"/>
              </a:spcBef>
              <a:buFont typeface="Wingdings"/>
              <a:buChar char=""/>
              <a:tabLst>
                <a:tab pos="356235" algn="l"/>
              </a:tabLst>
            </a:pPr>
            <a:r>
              <a:rPr lang="en-US" sz="1600" spc="-10" dirty="0">
                <a:latin typeface="Arial"/>
                <a:cs typeface="Arial"/>
              </a:rPr>
              <a:t>Upon successful data entry, the </a:t>
            </a:r>
            <a:r>
              <a:rPr sz="1600" spc="-10" dirty="0">
                <a:latin typeface="Arial"/>
                <a:cs typeface="Arial"/>
              </a:rPr>
              <a:t>C</a:t>
            </a:r>
            <a:r>
              <a:rPr sz="1600" dirty="0">
                <a:latin typeface="Arial"/>
                <a:cs typeface="Arial"/>
              </a:rPr>
              <a:t>laim</a:t>
            </a:r>
            <a:r>
              <a:rPr sz="1600" spc="-15" dirty="0">
                <a:latin typeface="Arial"/>
                <a:cs typeface="Arial"/>
              </a:rPr>
              <a:t> </a:t>
            </a:r>
            <a:r>
              <a:rPr sz="1600" dirty="0">
                <a:latin typeface="Arial"/>
                <a:cs typeface="Arial"/>
              </a:rPr>
              <a:t>status</a:t>
            </a:r>
            <a:r>
              <a:rPr sz="1600" spc="-40" dirty="0">
                <a:latin typeface="Arial"/>
                <a:cs typeface="Arial"/>
              </a:rPr>
              <a:t> </a:t>
            </a:r>
            <a:r>
              <a:rPr sz="1600" dirty="0">
                <a:latin typeface="Arial"/>
                <a:cs typeface="Arial"/>
              </a:rPr>
              <a:t>should</a:t>
            </a:r>
            <a:r>
              <a:rPr sz="1600" spc="-35" dirty="0">
                <a:latin typeface="Arial"/>
                <a:cs typeface="Arial"/>
              </a:rPr>
              <a:t> </a:t>
            </a:r>
            <a:r>
              <a:rPr lang="en-US" sz="1600" spc="-35" dirty="0">
                <a:latin typeface="Arial"/>
                <a:cs typeface="Arial"/>
              </a:rPr>
              <a:t>state</a:t>
            </a:r>
            <a:r>
              <a:rPr sz="1600" spc="-20" dirty="0">
                <a:latin typeface="Arial"/>
                <a:cs typeface="Arial"/>
              </a:rPr>
              <a:t> </a:t>
            </a:r>
            <a:r>
              <a:rPr sz="1600" spc="5" dirty="0">
                <a:latin typeface="Arial"/>
                <a:cs typeface="Arial"/>
              </a:rPr>
              <a:t>“</a:t>
            </a:r>
            <a:r>
              <a:rPr sz="1600" b="1" dirty="0">
                <a:latin typeface="Arial"/>
                <a:cs typeface="Arial"/>
              </a:rPr>
              <a:t>S</a:t>
            </a:r>
            <a:r>
              <a:rPr sz="1600" b="1" spc="-10" dirty="0">
                <a:latin typeface="Arial"/>
                <a:cs typeface="Arial"/>
              </a:rPr>
              <a:t>u</a:t>
            </a:r>
            <a:r>
              <a:rPr sz="1600" b="1" dirty="0">
                <a:latin typeface="Arial"/>
                <a:cs typeface="Arial"/>
              </a:rPr>
              <a:t>s</a:t>
            </a:r>
            <a:r>
              <a:rPr sz="1600" b="1" spc="-10" dirty="0">
                <a:latin typeface="Arial"/>
                <a:cs typeface="Arial"/>
              </a:rPr>
              <a:t>p</a:t>
            </a:r>
            <a:r>
              <a:rPr sz="1600" b="1" dirty="0">
                <a:latin typeface="Arial"/>
                <a:cs typeface="Arial"/>
              </a:rPr>
              <a:t>e</a:t>
            </a:r>
            <a:r>
              <a:rPr sz="1600" b="1" spc="-10" dirty="0">
                <a:latin typeface="Arial"/>
                <a:cs typeface="Arial"/>
              </a:rPr>
              <a:t>nd</a:t>
            </a:r>
            <a:r>
              <a:rPr sz="1600" b="1" dirty="0">
                <a:latin typeface="Arial"/>
                <a:cs typeface="Arial"/>
              </a:rPr>
              <a:t>e</a:t>
            </a:r>
            <a:r>
              <a:rPr sz="1600" b="1" spc="-5" dirty="0">
                <a:latin typeface="Arial"/>
                <a:cs typeface="Arial"/>
              </a:rPr>
              <a:t>d</a:t>
            </a:r>
            <a:r>
              <a:rPr sz="1600" dirty="0">
                <a:latin typeface="Arial"/>
                <a:cs typeface="Arial"/>
              </a:rPr>
              <a:t>.”</a:t>
            </a:r>
            <a:r>
              <a:rPr sz="1600" spc="-45" dirty="0">
                <a:latin typeface="Arial"/>
                <a:cs typeface="Arial"/>
              </a:rPr>
              <a:t> </a:t>
            </a:r>
            <a:endParaRPr lang="en-US" sz="1600" spc="-45" dirty="0">
              <a:latin typeface="Arial"/>
              <a:cs typeface="Arial"/>
            </a:endParaRPr>
          </a:p>
          <a:p>
            <a:pPr marL="355600" marR="5080" indent="-342900" algn="just">
              <a:lnSpc>
                <a:spcPct val="100000"/>
              </a:lnSpc>
              <a:spcBef>
                <a:spcPts val="1500"/>
              </a:spcBef>
              <a:buFont typeface="Wingdings"/>
              <a:buChar char=""/>
              <a:tabLst>
                <a:tab pos="356235" algn="l"/>
              </a:tabLst>
            </a:pPr>
            <a:r>
              <a:rPr sz="1600" dirty="0">
                <a:latin typeface="Arial"/>
                <a:cs typeface="Arial"/>
              </a:rPr>
              <a:t>Pa</a:t>
            </a:r>
            <a:r>
              <a:rPr sz="1600" spc="-20" dirty="0">
                <a:latin typeface="Arial"/>
                <a:cs typeface="Arial"/>
              </a:rPr>
              <a:t>y</a:t>
            </a:r>
            <a:r>
              <a:rPr sz="1600" spc="-10" dirty="0">
                <a:latin typeface="Arial"/>
                <a:cs typeface="Arial"/>
              </a:rPr>
              <a:t>m</a:t>
            </a:r>
            <a:r>
              <a:rPr sz="1600" dirty="0">
                <a:latin typeface="Arial"/>
                <a:cs typeface="Arial"/>
              </a:rPr>
              <a:t>ents for</a:t>
            </a:r>
            <a:r>
              <a:rPr sz="1600" spc="-20" dirty="0">
                <a:latin typeface="Arial"/>
                <a:cs typeface="Arial"/>
              </a:rPr>
              <a:t> </a:t>
            </a:r>
            <a:r>
              <a:rPr sz="1600" spc="-10" dirty="0">
                <a:latin typeface="Arial"/>
                <a:cs typeface="Arial"/>
              </a:rPr>
              <a:t>C</a:t>
            </a:r>
            <a:r>
              <a:rPr sz="1600" dirty="0">
                <a:latin typeface="Arial"/>
                <a:cs typeface="Arial"/>
              </a:rPr>
              <a:t>ri</a:t>
            </a:r>
            <a:r>
              <a:rPr sz="1600" spc="5" dirty="0">
                <a:latin typeface="Arial"/>
                <a:cs typeface="Arial"/>
              </a:rPr>
              <a:t>s</a:t>
            </a:r>
            <a:r>
              <a:rPr sz="1600" dirty="0">
                <a:latin typeface="Arial"/>
                <a:cs typeface="Arial"/>
              </a:rPr>
              <a:t>is</a:t>
            </a:r>
            <a:r>
              <a:rPr sz="1600" spc="-15" dirty="0">
                <a:latin typeface="Arial"/>
                <a:cs typeface="Arial"/>
              </a:rPr>
              <a:t> </a:t>
            </a:r>
            <a:r>
              <a:rPr sz="1600" spc="-10" dirty="0">
                <a:latin typeface="Arial"/>
                <a:cs typeface="Arial"/>
              </a:rPr>
              <a:t>C</a:t>
            </a:r>
            <a:r>
              <a:rPr sz="1600" dirty="0">
                <a:latin typeface="Arial"/>
                <a:cs typeface="Arial"/>
              </a:rPr>
              <a:t>lai</a:t>
            </a:r>
            <a:r>
              <a:rPr sz="1600" spc="-10" dirty="0">
                <a:latin typeface="Arial"/>
                <a:cs typeface="Arial"/>
              </a:rPr>
              <a:t>m</a:t>
            </a:r>
            <a:r>
              <a:rPr sz="1600" dirty="0">
                <a:latin typeface="Arial"/>
                <a:cs typeface="Arial"/>
              </a:rPr>
              <a:t>s</a:t>
            </a:r>
            <a:r>
              <a:rPr sz="1600" spc="-15" dirty="0">
                <a:latin typeface="Arial"/>
                <a:cs typeface="Arial"/>
              </a:rPr>
              <a:t> </a:t>
            </a:r>
            <a:r>
              <a:rPr sz="1600" dirty="0">
                <a:latin typeface="Arial"/>
                <a:cs typeface="Arial"/>
              </a:rPr>
              <a:t>sub</a:t>
            </a:r>
            <a:r>
              <a:rPr sz="1600" spc="-10" dirty="0">
                <a:latin typeface="Arial"/>
                <a:cs typeface="Arial"/>
              </a:rPr>
              <a:t>m</a:t>
            </a:r>
            <a:r>
              <a:rPr sz="1600" dirty="0">
                <a:latin typeface="Arial"/>
                <a:cs typeface="Arial"/>
              </a:rPr>
              <a:t>itted</a:t>
            </a:r>
            <a:r>
              <a:rPr sz="1600" spc="-45" dirty="0">
                <a:latin typeface="Arial"/>
                <a:cs typeface="Arial"/>
              </a:rPr>
              <a:t> </a:t>
            </a:r>
            <a:r>
              <a:rPr sz="1600" spc="-20" dirty="0">
                <a:latin typeface="Arial"/>
                <a:cs typeface="Arial"/>
              </a:rPr>
              <a:t>w</a:t>
            </a:r>
            <a:r>
              <a:rPr sz="1600" dirty="0">
                <a:latin typeface="Arial"/>
                <a:cs typeface="Arial"/>
              </a:rPr>
              <a:t>ith</a:t>
            </a:r>
            <a:r>
              <a:rPr sz="1600" spc="-10" dirty="0">
                <a:latin typeface="Arial"/>
                <a:cs typeface="Arial"/>
              </a:rPr>
              <a:t> </a:t>
            </a:r>
            <a:r>
              <a:rPr sz="1600" dirty="0">
                <a:latin typeface="Arial"/>
                <a:cs typeface="Arial"/>
              </a:rPr>
              <a:t>uploaded docu</a:t>
            </a:r>
            <a:r>
              <a:rPr sz="1600" spc="-10" dirty="0">
                <a:latin typeface="Arial"/>
                <a:cs typeface="Arial"/>
              </a:rPr>
              <a:t>m</a:t>
            </a:r>
            <a:r>
              <a:rPr sz="1600" dirty="0">
                <a:latin typeface="Arial"/>
                <a:cs typeface="Arial"/>
              </a:rPr>
              <a:t>en</a:t>
            </a:r>
            <a:r>
              <a:rPr sz="1600" spc="-15" dirty="0">
                <a:latin typeface="Arial"/>
                <a:cs typeface="Arial"/>
              </a:rPr>
              <a:t>t</a:t>
            </a:r>
            <a:r>
              <a:rPr sz="1600" dirty="0">
                <a:latin typeface="Arial"/>
                <a:cs typeface="Arial"/>
              </a:rPr>
              <a:t>s</a:t>
            </a:r>
            <a:r>
              <a:rPr sz="1600" spc="-40" dirty="0">
                <a:latin typeface="Arial"/>
                <a:cs typeface="Arial"/>
              </a:rPr>
              <a:t> </a:t>
            </a:r>
            <a:r>
              <a:rPr sz="1600" spc="-20" dirty="0">
                <a:latin typeface="Arial"/>
                <a:cs typeface="Arial"/>
              </a:rPr>
              <a:t>w</a:t>
            </a:r>
            <a:r>
              <a:rPr sz="1600" dirty="0">
                <a:latin typeface="Arial"/>
                <a:cs typeface="Arial"/>
              </a:rPr>
              <a:t>ill</a:t>
            </a:r>
            <a:r>
              <a:rPr sz="1600" spc="15" dirty="0">
                <a:latin typeface="Arial"/>
                <a:cs typeface="Arial"/>
              </a:rPr>
              <a:t> </a:t>
            </a:r>
            <a:r>
              <a:rPr sz="1600" dirty="0">
                <a:latin typeface="Arial"/>
                <a:cs typeface="Arial"/>
              </a:rPr>
              <a:t>t</a:t>
            </a:r>
            <a:r>
              <a:rPr sz="1600" spc="-20" dirty="0">
                <a:latin typeface="Arial"/>
                <a:cs typeface="Arial"/>
              </a:rPr>
              <a:t>y</a:t>
            </a:r>
            <a:r>
              <a:rPr sz="1600" dirty="0">
                <a:latin typeface="Arial"/>
                <a:cs typeface="Arial"/>
              </a:rPr>
              <a:t>pically</a:t>
            </a:r>
            <a:r>
              <a:rPr sz="1600" spc="-15" dirty="0">
                <a:latin typeface="Arial"/>
                <a:cs typeface="Arial"/>
              </a:rPr>
              <a:t> </a:t>
            </a:r>
            <a:r>
              <a:rPr sz="1600" dirty="0">
                <a:latin typeface="Arial"/>
                <a:cs typeface="Arial"/>
              </a:rPr>
              <a:t>be</a:t>
            </a:r>
            <a:r>
              <a:rPr sz="1600" spc="-25" dirty="0">
                <a:latin typeface="Arial"/>
                <a:cs typeface="Arial"/>
              </a:rPr>
              <a:t> </a:t>
            </a:r>
            <a:r>
              <a:rPr sz="1600" dirty="0">
                <a:latin typeface="Arial"/>
                <a:cs typeface="Arial"/>
              </a:rPr>
              <a:t>paid</a:t>
            </a:r>
            <a:r>
              <a:rPr sz="1600" spc="-25" dirty="0">
                <a:latin typeface="Arial"/>
                <a:cs typeface="Arial"/>
              </a:rPr>
              <a:t> </a:t>
            </a:r>
            <a:r>
              <a:rPr sz="1600" dirty="0">
                <a:latin typeface="Arial"/>
                <a:cs typeface="Arial"/>
              </a:rPr>
              <a:t>by</a:t>
            </a:r>
            <a:r>
              <a:rPr sz="1600" spc="-15" dirty="0">
                <a:latin typeface="Arial"/>
                <a:cs typeface="Arial"/>
              </a:rPr>
              <a:t> </a:t>
            </a:r>
            <a:r>
              <a:rPr sz="1600" spc="-10" dirty="0">
                <a:latin typeface="Arial"/>
                <a:cs typeface="Arial"/>
              </a:rPr>
              <a:t>T</a:t>
            </a:r>
            <a:r>
              <a:rPr sz="1600" dirty="0">
                <a:latin typeface="Arial"/>
                <a:cs typeface="Arial"/>
              </a:rPr>
              <a:t>re</a:t>
            </a:r>
            <a:r>
              <a:rPr sz="1600" spc="-5" dirty="0">
                <a:latin typeface="Arial"/>
                <a:cs typeface="Arial"/>
              </a:rPr>
              <a:t>a</a:t>
            </a:r>
            <a:r>
              <a:rPr sz="1600" dirty="0">
                <a:latin typeface="Arial"/>
                <a:cs typeface="Arial"/>
              </a:rPr>
              <a:t>sury </a:t>
            </a:r>
            <a:r>
              <a:rPr sz="1600" spc="-20" dirty="0">
                <a:latin typeface="Arial"/>
                <a:cs typeface="Arial"/>
              </a:rPr>
              <a:t>w</a:t>
            </a:r>
            <a:r>
              <a:rPr sz="1600" dirty="0">
                <a:latin typeface="Arial"/>
                <a:cs typeface="Arial"/>
              </a:rPr>
              <a:t>ithin</a:t>
            </a:r>
            <a:r>
              <a:rPr sz="1600" spc="-10" dirty="0">
                <a:latin typeface="Arial"/>
                <a:cs typeface="Arial"/>
              </a:rPr>
              <a:t> </a:t>
            </a:r>
            <a:r>
              <a:rPr sz="1600" dirty="0">
                <a:latin typeface="Arial"/>
                <a:cs typeface="Arial"/>
              </a:rPr>
              <a:t>3-4</a:t>
            </a:r>
            <a:r>
              <a:rPr sz="1600" spc="-20" dirty="0">
                <a:latin typeface="Arial"/>
                <a:cs typeface="Arial"/>
              </a:rPr>
              <a:t> w</a:t>
            </a:r>
            <a:r>
              <a:rPr sz="1600" dirty="0">
                <a:latin typeface="Arial"/>
                <a:cs typeface="Arial"/>
              </a:rPr>
              <a:t>eeks.</a:t>
            </a:r>
          </a:p>
          <a:p>
            <a:pPr algn="just">
              <a:lnSpc>
                <a:spcPct val="100000"/>
              </a:lnSpc>
              <a:spcBef>
                <a:spcPts val="52"/>
              </a:spcBef>
              <a:buFont typeface="Wingdings"/>
              <a:buChar char=""/>
            </a:pPr>
            <a:endParaRPr sz="1600" dirty="0">
              <a:latin typeface="Times New Roman"/>
              <a:cs typeface="Times New Roman"/>
            </a:endParaRPr>
          </a:p>
          <a:p>
            <a:pPr marL="404495" indent="-391795" algn="just">
              <a:lnSpc>
                <a:spcPct val="100000"/>
              </a:lnSpc>
              <a:buFont typeface="Wingdings"/>
              <a:buChar char=""/>
              <a:tabLst>
                <a:tab pos="405130" algn="l"/>
              </a:tabLst>
            </a:pPr>
            <a:r>
              <a:rPr sz="1600" dirty="0">
                <a:latin typeface="Arial"/>
                <a:cs typeface="Arial"/>
              </a:rPr>
              <a:t>If</a:t>
            </a:r>
            <a:r>
              <a:rPr sz="1600" spc="-15" dirty="0">
                <a:latin typeface="Arial"/>
                <a:cs typeface="Arial"/>
              </a:rPr>
              <a:t> </a:t>
            </a:r>
            <a:r>
              <a:rPr sz="1600" dirty="0">
                <a:latin typeface="Arial"/>
                <a:cs typeface="Arial"/>
              </a:rPr>
              <a:t>the</a:t>
            </a:r>
            <a:r>
              <a:rPr sz="1600" spc="-20" dirty="0">
                <a:latin typeface="Arial"/>
                <a:cs typeface="Arial"/>
              </a:rPr>
              <a:t> </a:t>
            </a:r>
            <a:r>
              <a:rPr sz="1600" spc="-10" dirty="0">
                <a:latin typeface="Arial"/>
                <a:cs typeface="Arial"/>
              </a:rPr>
              <a:t>C</a:t>
            </a:r>
            <a:r>
              <a:rPr sz="1600" dirty="0">
                <a:latin typeface="Arial"/>
                <a:cs typeface="Arial"/>
              </a:rPr>
              <a:t>laim</a:t>
            </a:r>
            <a:r>
              <a:rPr sz="1600" spc="-15" dirty="0">
                <a:latin typeface="Arial"/>
                <a:cs typeface="Arial"/>
              </a:rPr>
              <a:t> </a:t>
            </a:r>
            <a:r>
              <a:rPr sz="1600" dirty="0">
                <a:latin typeface="Arial"/>
                <a:cs typeface="Arial"/>
              </a:rPr>
              <a:t>Status</a:t>
            </a:r>
            <a:r>
              <a:rPr sz="1600" spc="-30" dirty="0">
                <a:latin typeface="Arial"/>
                <a:cs typeface="Arial"/>
              </a:rPr>
              <a:t> </a:t>
            </a:r>
            <a:r>
              <a:rPr sz="1600" dirty="0">
                <a:latin typeface="Arial"/>
                <a:cs typeface="Arial"/>
              </a:rPr>
              <a:t>does</a:t>
            </a:r>
            <a:r>
              <a:rPr sz="1600" spc="-30" dirty="0">
                <a:latin typeface="Arial"/>
                <a:cs typeface="Arial"/>
              </a:rPr>
              <a:t> </a:t>
            </a:r>
            <a:r>
              <a:rPr sz="1600" dirty="0">
                <a:latin typeface="Arial"/>
                <a:cs typeface="Arial"/>
              </a:rPr>
              <a:t>not</a:t>
            </a:r>
            <a:r>
              <a:rPr sz="1600" spc="-15" dirty="0">
                <a:latin typeface="Arial"/>
                <a:cs typeface="Arial"/>
              </a:rPr>
              <a:t> </a:t>
            </a:r>
            <a:r>
              <a:rPr sz="1600" dirty="0">
                <a:latin typeface="Arial"/>
                <a:cs typeface="Arial"/>
              </a:rPr>
              <a:t>say</a:t>
            </a:r>
            <a:r>
              <a:rPr sz="1600" spc="-25" dirty="0">
                <a:latin typeface="Arial"/>
                <a:cs typeface="Arial"/>
              </a:rPr>
              <a:t> </a:t>
            </a:r>
            <a:r>
              <a:rPr sz="1600" dirty="0">
                <a:latin typeface="Arial"/>
                <a:cs typeface="Arial"/>
              </a:rPr>
              <a:t>“Suspende</a:t>
            </a:r>
            <a:r>
              <a:rPr sz="1600" spc="-20" dirty="0">
                <a:latin typeface="Arial"/>
                <a:cs typeface="Arial"/>
              </a:rPr>
              <a:t>d</a:t>
            </a:r>
            <a:r>
              <a:rPr sz="1600" dirty="0">
                <a:latin typeface="Arial"/>
                <a:cs typeface="Arial"/>
              </a:rPr>
              <a:t>”</a:t>
            </a:r>
            <a:r>
              <a:rPr lang="en-US" sz="1600" dirty="0">
                <a:latin typeface="Arial"/>
                <a:cs typeface="Arial"/>
              </a:rPr>
              <a:t>, review your data entry for errors. Contact </a:t>
            </a:r>
            <a:r>
              <a:rPr sz="1600" spc="-10" dirty="0">
                <a:latin typeface="Arial"/>
                <a:cs typeface="Arial"/>
              </a:rPr>
              <a:t>the</a:t>
            </a:r>
            <a:r>
              <a:rPr sz="1600" spc="5" dirty="0">
                <a:latin typeface="Arial"/>
                <a:cs typeface="Arial"/>
              </a:rPr>
              <a:t> </a:t>
            </a:r>
            <a:r>
              <a:rPr sz="1600" spc="-10" dirty="0">
                <a:latin typeface="Arial"/>
                <a:cs typeface="Arial"/>
              </a:rPr>
              <a:t>LIHEAP</a:t>
            </a:r>
            <a:r>
              <a:rPr sz="1600" spc="-5" dirty="0">
                <a:latin typeface="Arial"/>
                <a:cs typeface="Arial"/>
              </a:rPr>
              <a:t> </a:t>
            </a:r>
            <a:r>
              <a:rPr sz="1600" spc="-10" dirty="0">
                <a:latin typeface="Arial"/>
                <a:cs typeface="Arial"/>
              </a:rPr>
              <a:t>Ven</a:t>
            </a:r>
            <a:r>
              <a:rPr sz="1600" spc="-15" dirty="0">
                <a:latin typeface="Arial"/>
                <a:cs typeface="Arial"/>
              </a:rPr>
              <a:t>d</a:t>
            </a:r>
            <a:r>
              <a:rPr sz="1600" spc="-10" dirty="0">
                <a:latin typeface="Arial"/>
                <a:cs typeface="Arial"/>
              </a:rPr>
              <a:t>or</a:t>
            </a:r>
            <a:r>
              <a:rPr sz="1600" spc="30" dirty="0">
                <a:latin typeface="Arial"/>
                <a:cs typeface="Arial"/>
              </a:rPr>
              <a:t> </a:t>
            </a:r>
            <a:r>
              <a:rPr sz="1600" spc="-10" dirty="0">
                <a:latin typeface="Arial"/>
                <a:cs typeface="Arial"/>
              </a:rPr>
              <a:t>Helpline</a:t>
            </a:r>
            <a:r>
              <a:rPr sz="1600" spc="15" dirty="0">
                <a:latin typeface="Arial"/>
                <a:cs typeface="Arial"/>
              </a:rPr>
              <a:t> </a:t>
            </a:r>
            <a:r>
              <a:rPr sz="1600" spc="-10" dirty="0">
                <a:latin typeface="Arial"/>
                <a:cs typeface="Arial"/>
              </a:rPr>
              <a:t>at</a:t>
            </a:r>
            <a:r>
              <a:rPr sz="1600" spc="-5" dirty="0">
                <a:latin typeface="Arial"/>
                <a:cs typeface="Arial"/>
              </a:rPr>
              <a:t> </a:t>
            </a:r>
            <a:r>
              <a:rPr sz="1600" spc="-15" dirty="0">
                <a:latin typeface="Arial"/>
                <a:cs typeface="Arial"/>
              </a:rPr>
              <a:t>877</a:t>
            </a:r>
            <a:r>
              <a:rPr sz="1600" spc="-5" dirty="0">
                <a:latin typeface="Arial"/>
                <a:cs typeface="Arial"/>
              </a:rPr>
              <a:t>-</a:t>
            </a:r>
            <a:r>
              <a:rPr sz="1600" spc="-15" dirty="0">
                <a:latin typeface="Arial"/>
                <a:cs typeface="Arial"/>
              </a:rPr>
              <a:t>537</a:t>
            </a:r>
            <a:r>
              <a:rPr sz="1600" spc="-10" dirty="0">
                <a:latin typeface="Arial"/>
                <a:cs typeface="Arial"/>
              </a:rPr>
              <a:t>-9517</a:t>
            </a:r>
            <a:r>
              <a:rPr lang="en-US" sz="1600" spc="-10" dirty="0">
                <a:latin typeface="Arial"/>
                <a:cs typeface="Arial"/>
              </a:rPr>
              <a:t>.</a:t>
            </a:r>
            <a:endParaRPr sz="1600" dirty="0">
              <a:latin typeface="Times New Roman"/>
              <a:cs typeface="Times New Roman"/>
            </a:endParaRPr>
          </a:p>
          <a:p>
            <a:pPr marL="355600" marR="180975" indent="-342900" algn="just">
              <a:lnSpc>
                <a:spcPct val="100000"/>
              </a:lnSpc>
              <a:spcBef>
                <a:spcPts val="855"/>
              </a:spcBef>
              <a:buFont typeface="Wingdings"/>
              <a:buChar char=""/>
              <a:tabLst>
                <a:tab pos="356235" algn="l"/>
              </a:tabLst>
            </a:pPr>
            <a:r>
              <a:rPr lang="en-US" sz="1600" dirty="0">
                <a:latin typeface="Arial"/>
                <a:cs typeface="Arial"/>
              </a:rPr>
              <a:t>I</a:t>
            </a:r>
            <a:r>
              <a:rPr sz="1600" dirty="0">
                <a:latin typeface="Arial"/>
                <a:cs typeface="Arial"/>
              </a:rPr>
              <a:t>f</a:t>
            </a:r>
            <a:r>
              <a:rPr sz="1600" spc="-5" dirty="0">
                <a:latin typeface="Arial"/>
                <a:cs typeface="Arial"/>
              </a:rPr>
              <a:t> </a:t>
            </a:r>
            <a:r>
              <a:rPr sz="1600" spc="-20" dirty="0">
                <a:latin typeface="Arial"/>
                <a:cs typeface="Arial"/>
              </a:rPr>
              <a:t>y</a:t>
            </a:r>
            <a:r>
              <a:rPr sz="1600" dirty="0">
                <a:latin typeface="Arial"/>
                <a:cs typeface="Arial"/>
              </a:rPr>
              <a:t>ou </a:t>
            </a:r>
            <a:r>
              <a:rPr sz="1600" spc="-20" dirty="0">
                <a:latin typeface="Arial"/>
                <a:cs typeface="Arial"/>
              </a:rPr>
              <a:t>w</a:t>
            </a:r>
            <a:r>
              <a:rPr sz="1600" dirty="0">
                <a:latin typeface="Arial"/>
                <a:cs typeface="Arial"/>
              </a:rPr>
              <a:t>ant</a:t>
            </a:r>
            <a:r>
              <a:rPr sz="1600" spc="-5" dirty="0">
                <a:latin typeface="Arial"/>
                <a:cs typeface="Arial"/>
              </a:rPr>
              <a:t> </a:t>
            </a:r>
            <a:r>
              <a:rPr sz="1600" dirty="0">
                <a:latin typeface="Arial"/>
                <a:cs typeface="Arial"/>
              </a:rPr>
              <a:t>to</a:t>
            </a:r>
            <a:r>
              <a:rPr sz="1600" spc="-20" dirty="0">
                <a:latin typeface="Arial"/>
                <a:cs typeface="Arial"/>
              </a:rPr>
              <a:t> </a:t>
            </a:r>
            <a:r>
              <a:rPr sz="1600" dirty="0">
                <a:latin typeface="Arial"/>
                <a:cs typeface="Arial"/>
              </a:rPr>
              <a:t>sub</a:t>
            </a:r>
            <a:r>
              <a:rPr sz="1600" spc="-10" dirty="0">
                <a:latin typeface="Arial"/>
                <a:cs typeface="Arial"/>
              </a:rPr>
              <a:t>m</a:t>
            </a:r>
            <a:r>
              <a:rPr sz="1600" dirty="0">
                <a:latin typeface="Arial"/>
                <a:cs typeface="Arial"/>
              </a:rPr>
              <a:t>it</a:t>
            </a:r>
            <a:r>
              <a:rPr sz="1600" spc="-30" dirty="0">
                <a:latin typeface="Arial"/>
                <a:cs typeface="Arial"/>
              </a:rPr>
              <a:t> </a:t>
            </a:r>
            <a:r>
              <a:rPr sz="1600" dirty="0">
                <a:latin typeface="Arial"/>
                <a:cs typeface="Arial"/>
              </a:rPr>
              <a:t>a</a:t>
            </a:r>
            <a:r>
              <a:rPr sz="1600" spc="-10" dirty="0">
                <a:latin typeface="Arial"/>
                <a:cs typeface="Arial"/>
              </a:rPr>
              <a:t> </a:t>
            </a:r>
            <a:r>
              <a:rPr sz="1600" dirty="0">
                <a:latin typeface="Arial"/>
                <a:cs typeface="Arial"/>
              </a:rPr>
              <a:t>claim</a:t>
            </a:r>
            <a:r>
              <a:rPr sz="1600" spc="-25" dirty="0">
                <a:latin typeface="Arial"/>
                <a:cs typeface="Arial"/>
              </a:rPr>
              <a:t> </a:t>
            </a:r>
            <a:r>
              <a:rPr sz="1600" dirty="0">
                <a:latin typeface="Arial"/>
                <a:cs typeface="Arial"/>
              </a:rPr>
              <a:t>for</a:t>
            </a:r>
            <a:r>
              <a:rPr sz="1600" spc="-20" dirty="0">
                <a:latin typeface="Arial"/>
                <a:cs typeface="Arial"/>
              </a:rPr>
              <a:t> </a:t>
            </a:r>
            <a:r>
              <a:rPr sz="1600" dirty="0">
                <a:latin typeface="Arial"/>
                <a:cs typeface="Arial"/>
              </a:rPr>
              <a:t>another</a:t>
            </a:r>
            <a:r>
              <a:rPr sz="1600" spc="-40" dirty="0">
                <a:latin typeface="Arial"/>
                <a:cs typeface="Arial"/>
              </a:rPr>
              <a:t> </a:t>
            </a:r>
            <a:r>
              <a:rPr sz="1600" spc="-10" dirty="0">
                <a:latin typeface="Arial"/>
                <a:cs typeface="Arial"/>
              </a:rPr>
              <a:t>C</a:t>
            </a:r>
            <a:r>
              <a:rPr sz="1600" dirty="0">
                <a:latin typeface="Arial"/>
                <a:cs typeface="Arial"/>
              </a:rPr>
              <a:t>ri</a:t>
            </a:r>
            <a:r>
              <a:rPr sz="1600" spc="5" dirty="0">
                <a:latin typeface="Arial"/>
                <a:cs typeface="Arial"/>
              </a:rPr>
              <a:t>s</a:t>
            </a:r>
            <a:r>
              <a:rPr sz="1600" dirty="0">
                <a:latin typeface="Arial"/>
                <a:cs typeface="Arial"/>
              </a:rPr>
              <a:t>is Authoriza</a:t>
            </a:r>
            <a:r>
              <a:rPr sz="1600" spc="-10" dirty="0">
                <a:latin typeface="Arial"/>
                <a:cs typeface="Arial"/>
              </a:rPr>
              <a:t>t</a:t>
            </a:r>
            <a:r>
              <a:rPr sz="1600" dirty="0">
                <a:latin typeface="Arial"/>
                <a:cs typeface="Arial"/>
              </a:rPr>
              <a:t>io</a:t>
            </a:r>
            <a:r>
              <a:rPr sz="1600" spc="-15" dirty="0">
                <a:latin typeface="Arial"/>
                <a:cs typeface="Arial"/>
              </a:rPr>
              <a:t>n</a:t>
            </a:r>
            <a:r>
              <a:rPr lang="en-US" sz="1600" spc="-15" dirty="0">
                <a:latin typeface="Arial"/>
                <a:cs typeface="Arial"/>
              </a:rPr>
              <a:t>,</a:t>
            </a:r>
            <a:r>
              <a:rPr lang="en-US" sz="1600" dirty="0">
                <a:latin typeface="Arial"/>
                <a:cs typeface="Arial"/>
              </a:rPr>
              <a:t> return to the </a:t>
            </a:r>
            <a:r>
              <a:rPr lang="en-US" sz="1600" b="1" dirty="0">
                <a:latin typeface="Arial"/>
                <a:cs typeface="Arial"/>
              </a:rPr>
              <a:t>Worklist </a:t>
            </a:r>
            <a:r>
              <a:rPr lang="en-US" sz="1600" dirty="0">
                <a:latin typeface="Arial"/>
                <a:cs typeface="Arial"/>
              </a:rPr>
              <a:t>by clicking the link in the blue task bar at the top of the screen.</a:t>
            </a:r>
            <a:endParaRPr sz="1600" dirty="0">
              <a:latin typeface="Arial"/>
              <a:cs typeface="Arial"/>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20" dirty="0"/>
              <a:t>Submi</a:t>
            </a:r>
            <a:r>
              <a:rPr spc="-5" dirty="0"/>
              <a:t>t</a:t>
            </a:r>
            <a:r>
              <a:rPr spc="-10" dirty="0"/>
              <a:t>ti</a:t>
            </a:r>
            <a:r>
              <a:rPr spc="-15" dirty="0"/>
              <a:t>n</a:t>
            </a:r>
            <a:r>
              <a:rPr spc="-20" dirty="0"/>
              <a:t>g</a:t>
            </a:r>
            <a:r>
              <a:rPr spc="15" dirty="0"/>
              <a:t> </a:t>
            </a:r>
            <a:r>
              <a:rPr spc="-20" dirty="0"/>
              <a:t>a</a:t>
            </a:r>
            <a:r>
              <a:rPr spc="-5" dirty="0"/>
              <a:t> </a:t>
            </a:r>
            <a:r>
              <a:rPr spc="-25" dirty="0"/>
              <a:t>C</a:t>
            </a:r>
            <a:r>
              <a:rPr spc="-5" dirty="0"/>
              <a:t>r</a:t>
            </a:r>
            <a:r>
              <a:rPr spc="-10" dirty="0"/>
              <a:t>is</a:t>
            </a:r>
            <a:r>
              <a:rPr spc="-15" dirty="0"/>
              <a:t>is</a:t>
            </a:r>
            <a:r>
              <a:rPr dirty="0"/>
              <a:t> </a:t>
            </a:r>
            <a:r>
              <a:rPr spc="-10" dirty="0"/>
              <a:t>cl</a:t>
            </a:r>
            <a:r>
              <a:rPr spc="-15" dirty="0"/>
              <a:t>aim</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19</a:t>
            </a:fld>
            <a:endParaRPr dirty="0"/>
          </a:p>
        </p:txBody>
      </p:sp>
      <p:pic>
        <p:nvPicPr>
          <p:cNvPr id="5" name="Picture 4">
            <a:extLst>
              <a:ext uri="{FF2B5EF4-FFF2-40B4-BE49-F238E27FC236}">
                <a16:creationId xmlns:a16="http://schemas.microsoft.com/office/drawing/2014/main" id="{952EF12B-60F3-4123-BBC0-594A1682F35D}"/>
              </a:ext>
            </a:extLst>
          </p:cNvPr>
          <p:cNvPicPr>
            <a:picLocks noChangeAspect="1"/>
          </p:cNvPicPr>
          <p:nvPr/>
        </p:nvPicPr>
        <p:blipFill>
          <a:blip r:embed="rId3"/>
          <a:stretch>
            <a:fillRect/>
          </a:stretch>
        </p:blipFill>
        <p:spPr>
          <a:xfrm>
            <a:off x="685800" y="990600"/>
            <a:ext cx="3505200" cy="504930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7659" y="259079"/>
            <a:ext cx="1458468" cy="78943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1316736" y="152400"/>
            <a:ext cx="3203448" cy="896111"/>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4050791" y="259079"/>
            <a:ext cx="568451" cy="789432"/>
          </a:xfrm>
          <a:prstGeom prst="rect">
            <a:avLst/>
          </a:prstGeom>
          <a:blipFill>
            <a:blip r:embed="rId5" cstate="print"/>
            <a:stretch>
              <a:fillRect/>
            </a:stretch>
          </a:blipFill>
        </p:spPr>
        <p:txBody>
          <a:bodyPr wrap="square" lIns="0" tIns="0" rIns="0" bIns="0" rtlCol="0"/>
          <a:lstStyle/>
          <a:p>
            <a:endParaRPr/>
          </a:p>
        </p:txBody>
      </p:sp>
      <p:sp>
        <p:nvSpPr>
          <p:cNvPr id="5" name="object 5"/>
          <p:cNvSpPr txBox="1"/>
          <p:nvPr/>
        </p:nvSpPr>
        <p:spPr>
          <a:xfrm>
            <a:off x="535940" y="418891"/>
            <a:ext cx="4645660" cy="430887"/>
          </a:xfrm>
          <a:prstGeom prst="rect">
            <a:avLst/>
          </a:prstGeom>
        </p:spPr>
        <p:txBody>
          <a:bodyPr vert="horz" wrap="square" lIns="0" tIns="0" rIns="0" bIns="0" rtlCol="0">
            <a:spAutoFit/>
          </a:bodyPr>
          <a:lstStyle/>
          <a:p>
            <a:pPr marL="12700">
              <a:lnSpc>
                <a:spcPct val="100000"/>
              </a:lnSpc>
            </a:pPr>
            <a:r>
              <a:rPr sz="2800" spc="-15" dirty="0">
                <a:solidFill>
                  <a:srgbClr val="FFFFFF"/>
                </a:solidFill>
                <a:latin typeface="Arial"/>
                <a:cs typeface="Arial"/>
              </a:rPr>
              <a:t>Cri</a:t>
            </a:r>
            <a:r>
              <a:rPr sz="2800" spc="-10" dirty="0">
                <a:solidFill>
                  <a:srgbClr val="FFFFFF"/>
                </a:solidFill>
                <a:latin typeface="Arial"/>
                <a:cs typeface="Arial"/>
              </a:rPr>
              <a:t>s</a:t>
            </a:r>
            <a:r>
              <a:rPr sz="2800" spc="-15" dirty="0">
                <a:solidFill>
                  <a:srgbClr val="FFFFFF"/>
                </a:solidFill>
                <a:latin typeface="Arial"/>
                <a:cs typeface="Arial"/>
              </a:rPr>
              <a:t>is</a:t>
            </a:r>
            <a:r>
              <a:rPr sz="2800" spc="15" dirty="0">
                <a:solidFill>
                  <a:srgbClr val="FFFFFF"/>
                </a:solidFill>
                <a:latin typeface="Arial"/>
                <a:cs typeface="Arial"/>
              </a:rPr>
              <a:t> </a:t>
            </a:r>
            <a:r>
              <a:rPr sz="2800" spc="-20" dirty="0">
                <a:solidFill>
                  <a:srgbClr val="FFFFFF"/>
                </a:solidFill>
                <a:latin typeface="Arial"/>
                <a:cs typeface="Arial"/>
              </a:rPr>
              <a:t>d</a:t>
            </a:r>
            <a:r>
              <a:rPr sz="2800" spc="-15" dirty="0">
                <a:solidFill>
                  <a:srgbClr val="FFFFFF"/>
                </a:solidFill>
                <a:latin typeface="Arial"/>
                <a:cs typeface="Arial"/>
              </a:rPr>
              <a:t>ates</a:t>
            </a:r>
            <a:r>
              <a:rPr lang="en-US" sz="2800" spc="-15" dirty="0">
                <a:solidFill>
                  <a:srgbClr val="FFFFFF"/>
                </a:solidFill>
                <a:latin typeface="Arial"/>
                <a:cs typeface="Arial"/>
              </a:rPr>
              <a:t> and data entry</a:t>
            </a:r>
            <a:endParaRPr sz="2800" dirty="0">
              <a:latin typeface="Arial"/>
              <a:cs typeface="Arial"/>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a:t>
            </a:fld>
            <a:endParaRPr dirty="0"/>
          </a:p>
        </p:txBody>
      </p:sp>
      <p:sp>
        <p:nvSpPr>
          <p:cNvPr id="6" name="object 6"/>
          <p:cNvSpPr txBox="1"/>
          <p:nvPr/>
        </p:nvSpPr>
        <p:spPr>
          <a:xfrm>
            <a:off x="535940" y="1208322"/>
            <a:ext cx="7878064" cy="7694414"/>
          </a:xfrm>
          <a:prstGeom prst="rect">
            <a:avLst/>
          </a:prstGeom>
        </p:spPr>
        <p:txBody>
          <a:bodyPr vert="horz" wrap="square" lIns="0" tIns="0" rIns="0" bIns="0" rtlCol="0">
            <a:spAutoFit/>
          </a:bodyPr>
          <a:lstStyle/>
          <a:p>
            <a:pPr marL="12700" marR="5080">
              <a:lnSpc>
                <a:spcPts val="2160"/>
              </a:lnSpc>
            </a:pPr>
            <a:r>
              <a:rPr sz="2000" dirty="0">
                <a:latin typeface="Arial"/>
                <a:cs typeface="Arial"/>
              </a:rPr>
              <a:t>The</a:t>
            </a:r>
            <a:r>
              <a:rPr sz="2000" spc="-15" dirty="0">
                <a:latin typeface="Arial"/>
                <a:cs typeface="Arial"/>
              </a:rPr>
              <a:t> </a:t>
            </a:r>
            <a:r>
              <a:rPr sz="2000" dirty="0">
                <a:latin typeface="Arial"/>
                <a:cs typeface="Arial"/>
              </a:rPr>
              <a:t>C</a:t>
            </a:r>
            <a:r>
              <a:rPr sz="2000" spc="5" dirty="0">
                <a:latin typeface="Arial"/>
                <a:cs typeface="Arial"/>
              </a:rPr>
              <a:t>r</a:t>
            </a:r>
            <a:r>
              <a:rPr sz="2000" dirty="0">
                <a:latin typeface="Arial"/>
                <a:cs typeface="Arial"/>
              </a:rPr>
              <a:t>isis</a:t>
            </a:r>
            <a:r>
              <a:rPr sz="2000" spc="-10" dirty="0">
                <a:latin typeface="Arial"/>
                <a:cs typeface="Arial"/>
              </a:rPr>
              <a:t> </a:t>
            </a:r>
            <a:r>
              <a:rPr sz="2000" dirty="0">
                <a:latin typeface="Arial"/>
                <a:cs typeface="Arial"/>
              </a:rPr>
              <a:t>c</a:t>
            </a:r>
            <a:r>
              <a:rPr sz="2000" spc="5" dirty="0">
                <a:latin typeface="Arial"/>
                <a:cs typeface="Arial"/>
              </a:rPr>
              <a:t>o</a:t>
            </a:r>
            <a:r>
              <a:rPr sz="2000" dirty="0">
                <a:latin typeface="Arial"/>
                <a:cs typeface="Arial"/>
              </a:rPr>
              <a:t>mpone</a:t>
            </a:r>
            <a:r>
              <a:rPr sz="2000" spc="5" dirty="0">
                <a:latin typeface="Arial"/>
                <a:cs typeface="Arial"/>
              </a:rPr>
              <a:t>n</a:t>
            </a:r>
            <a:r>
              <a:rPr sz="2000" dirty="0">
                <a:latin typeface="Arial"/>
                <a:cs typeface="Arial"/>
              </a:rPr>
              <a:t>t</a:t>
            </a:r>
            <a:r>
              <a:rPr sz="2000" spc="-45" dirty="0">
                <a:latin typeface="Arial"/>
                <a:cs typeface="Arial"/>
              </a:rPr>
              <a:t> </a:t>
            </a:r>
            <a:r>
              <a:rPr sz="2000" dirty="0">
                <a:latin typeface="Arial"/>
                <a:cs typeface="Arial"/>
              </a:rPr>
              <a:t>of</a:t>
            </a:r>
            <a:r>
              <a:rPr sz="2000" spc="-20" dirty="0">
                <a:latin typeface="Arial"/>
                <a:cs typeface="Arial"/>
              </a:rPr>
              <a:t> </a:t>
            </a:r>
            <a:r>
              <a:rPr sz="2000" dirty="0">
                <a:latin typeface="Arial"/>
                <a:cs typeface="Arial"/>
              </a:rPr>
              <a:t>LIHE</a:t>
            </a:r>
            <a:r>
              <a:rPr sz="2000" spc="-10" dirty="0">
                <a:latin typeface="Arial"/>
                <a:cs typeface="Arial"/>
              </a:rPr>
              <a:t>A</a:t>
            </a:r>
            <a:r>
              <a:rPr sz="2000" dirty="0">
                <a:latin typeface="Arial"/>
                <a:cs typeface="Arial"/>
              </a:rPr>
              <a:t>P is</a:t>
            </a:r>
            <a:r>
              <a:rPr sz="2000" spc="-15" dirty="0">
                <a:latin typeface="Arial"/>
                <a:cs typeface="Arial"/>
              </a:rPr>
              <a:t> </a:t>
            </a:r>
            <a:r>
              <a:rPr sz="2000" dirty="0">
                <a:latin typeface="Arial"/>
                <a:cs typeface="Arial"/>
              </a:rPr>
              <a:t>available</a:t>
            </a:r>
            <a:r>
              <a:rPr sz="2000" spc="5" dirty="0">
                <a:latin typeface="Arial"/>
                <a:cs typeface="Arial"/>
              </a:rPr>
              <a:t> </a:t>
            </a:r>
            <a:r>
              <a:rPr sz="2000" dirty="0">
                <a:latin typeface="Arial"/>
                <a:cs typeface="Arial"/>
              </a:rPr>
              <a:t>for</a:t>
            </a:r>
            <a:r>
              <a:rPr sz="2000" spc="-30" dirty="0">
                <a:latin typeface="Arial"/>
                <a:cs typeface="Arial"/>
              </a:rPr>
              <a:t> </a:t>
            </a:r>
            <a:r>
              <a:rPr sz="2000" dirty="0">
                <a:latin typeface="Arial"/>
                <a:cs typeface="Arial"/>
              </a:rPr>
              <a:t>hou</a:t>
            </a:r>
            <a:r>
              <a:rPr sz="2000" spc="10" dirty="0">
                <a:latin typeface="Arial"/>
                <a:cs typeface="Arial"/>
              </a:rPr>
              <a:t>s</a:t>
            </a:r>
            <a:r>
              <a:rPr sz="2000" dirty="0">
                <a:latin typeface="Arial"/>
                <a:cs typeface="Arial"/>
              </a:rPr>
              <a:t>eholds</a:t>
            </a:r>
            <a:r>
              <a:rPr sz="2000" spc="-35" dirty="0">
                <a:latin typeface="Arial"/>
                <a:cs typeface="Arial"/>
              </a:rPr>
              <a:t> </a:t>
            </a:r>
            <a:r>
              <a:rPr sz="2000" dirty="0">
                <a:latin typeface="Arial"/>
                <a:cs typeface="Arial"/>
              </a:rPr>
              <a:t>who</a:t>
            </a:r>
            <a:r>
              <a:rPr sz="2000" spc="-15" dirty="0">
                <a:latin typeface="Arial"/>
                <a:cs typeface="Arial"/>
              </a:rPr>
              <a:t> </a:t>
            </a:r>
            <a:r>
              <a:rPr sz="2000" dirty="0">
                <a:latin typeface="Arial"/>
                <a:cs typeface="Arial"/>
              </a:rPr>
              <a:t>are in a</a:t>
            </a:r>
            <a:r>
              <a:rPr sz="2000" spc="-10" dirty="0">
                <a:latin typeface="Arial"/>
                <a:cs typeface="Arial"/>
              </a:rPr>
              <a:t> </a:t>
            </a:r>
            <a:r>
              <a:rPr sz="2000" dirty="0">
                <a:latin typeface="Arial"/>
                <a:cs typeface="Arial"/>
              </a:rPr>
              <a:t>home</a:t>
            </a:r>
            <a:r>
              <a:rPr sz="2000" spc="-25" dirty="0">
                <a:latin typeface="Arial"/>
                <a:cs typeface="Arial"/>
              </a:rPr>
              <a:t> </a:t>
            </a:r>
            <a:r>
              <a:rPr sz="2000" dirty="0">
                <a:latin typeface="Arial"/>
                <a:cs typeface="Arial"/>
              </a:rPr>
              <a:t>heating</a:t>
            </a:r>
            <a:r>
              <a:rPr sz="2000" spc="-15" dirty="0">
                <a:latin typeface="Arial"/>
                <a:cs typeface="Arial"/>
              </a:rPr>
              <a:t> </a:t>
            </a:r>
            <a:r>
              <a:rPr sz="2000" dirty="0">
                <a:latin typeface="Arial"/>
                <a:cs typeface="Arial"/>
              </a:rPr>
              <a:t>emergency</a:t>
            </a:r>
            <a:r>
              <a:rPr sz="2000" spc="-35" dirty="0">
                <a:latin typeface="Arial"/>
                <a:cs typeface="Arial"/>
              </a:rPr>
              <a:t> </a:t>
            </a:r>
            <a:r>
              <a:rPr sz="2000" dirty="0">
                <a:latin typeface="Arial"/>
                <a:cs typeface="Arial"/>
              </a:rPr>
              <a:t>du</a:t>
            </a:r>
            <a:r>
              <a:rPr sz="2000" spc="5" dirty="0">
                <a:latin typeface="Arial"/>
                <a:cs typeface="Arial"/>
              </a:rPr>
              <a:t>r</a:t>
            </a:r>
            <a:r>
              <a:rPr sz="2000" dirty="0">
                <a:latin typeface="Arial"/>
                <a:cs typeface="Arial"/>
              </a:rPr>
              <a:t>ing</a:t>
            </a:r>
            <a:r>
              <a:rPr sz="2000" spc="-25" dirty="0">
                <a:latin typeface="Arial"/>
                <a:cs typeface="Arial"/>
              </a:rPr>
              <a:t> </a:t>
            </a:r>
            <a:r>
              <a:rPr sz="2000" dirty="0">
                <a:latin typeface="Arial"/>
                <a:cs typeface="Arial"/>
              </a:rPr>
              <a:t>the</a:t>
            </a:r>
            <a:r>
              <a:rPr sz="2000" spc="-20" dirty="0">
                <a:latin typeface="Arial"/>
                <a:cs typeface="Arial"/>
              </a:rPr>
              <a:t> </a:t>
            </a:r>
            <a:r>
              <a:rPr sz="2000" dirty="0">
                <a:latin typeface="Arial"/>
                <a:cs typeface="Arial"/>
              </a:rPr>
              <a:t>LIHE</a:t>
            </a:r>
            <a:r>
              <a:rPr sz="2000" spc="-10" dirty="0">
                <a:latin typeface="Arial"/>
                <a:cs typeface="Arial"/>
              </a:rPr>
              <a:t>A</a:t>
            </a:r>
            <a:r>
              <a:rPr sz="2000" dirty="0">
                <a:latin typeface="Arial"/>
                <a:cs typeface="Arial"/>
              </a:rPr>
              <a:t>P Sea</a:t>
            </a:r>
            <a:r>
              <a:rPr sz="2000" spc="5" dirty="0">
                <a:latin typeface="Arial"/>
                <a:cs typeface="Arial"/>
              </a:rPr>
              <a:t>s</a:t>
            </a:r>
            <a:r>
              <a:rPr sz="2000" dirty="0">
                <a:latin typeface="Arial"/>
                <a:cs typeface="Arial"/>
              </a:rPr>
              <a:t>on</a:t>
            </a:r>
            <a:r>
              <a:rPr sz="2000" spc="-25" dirty="0">
                <a:latin typeface="Arial"/>
                <a:cs typeface="Arial"/>
              </a:rPr>
              <a:t> </a:t>
            </a:r>
            <a:r>
              <a:rPr sz="2000" dirty="0">
                <a:latin typeface="Arial"/>
                <a:cs typeface="Arial"/>
              </a:rPr>
              <a:t>from:</a:t>
            </a:r>
            <a:endParaRPr lang="en-US" sz="2000" dirty="0">
              <a:latin typeface="Arial"/>
              <a:cs typeface="Arial"/>
            </a:endParaRPr>
          </a:p>
          <a:p>
            <a:pPr algn="ctr"/>
            <a:endParaRPr lang="en-US" sz="2000" b="1" dirty="0"/>
          </a:p>
          <a:p>
            <a:pPr algn="ctr"/>
            <a:r>
              <a:rPr lang="en-US" sz="2000" b="1" dirty="0"/>
              <a:t>Friday, November 1, 2019 –  Friday, April 10, 2020</a:t>
            </a:r>
          </a:p>
          <a:p>
            <a:r>
              <a:rPr lang="en-US" sz="2000" dirty="0"/>
              <a:t> </a:t>
            </a:r>
          </a:p>
          <a:p>
            <a:r>
              <a:rPr lang="en-US" sz="2000" dirty="0"/>
              <a:t>Fuel deliveries or utility termination resolutions that are paid in whole or in part with LIHEAP Crisis funds must be data-entered by vendors into a claim management system called </a:t>
            </a:r>
            <a:r>
              <a:rPr lang="en-US" sz="2000" b="1" dirty="0"/>
              <a:t>PROMIS</a:t>
            </a:r>
            <a:r>
              <a:rPr lang="en-US" sz="2000" b="1" i="1" dirty="0"/>
              <a:t>e™ </a:t>
            </a:r>
            <a:r>
              <a:rPr lang="en-US" sz="2000" dirty="0"/>
              <a:t>to initiate payment.</a:t>
            </a:r>
          </a:p>
          <a:p>
            <a:r>
              <a:rPr lang="en-US" sz="2000" dirty="0"/>
              <a:t> </a:t>
            </a:r>
          </a:p>
          <a:p>
            <a:r>
              <a:rPr lang="en-US" sz="2000" b="1" dirty="0"/>
              <a:t>NOTE: </a:t>
            </a:r>
            <a:r>
              <a:rPr lang="en-US" sz="2000" dirty="0"/>
              <a:t>When an emergency is resolved with a combination of LIHEAP Cash and Crisis grants, vendors will identify any credits (such as the LIHEAP Cash grant) by writing them on the documentation and subtracting the credits from the total delivery or termination.  Submit </a:t>
            </a:r>
            <a:r>
              <a:rPr lang="en-US" sz="2000" u="sng" dirty="0"/>
              <a:t>the difference</a:t>
            </a:r>
            <a:r>
              <a:rPr lang="en-US" sz="2000" dirty="0"/>
              <a:t> in PROMISe</a:t>
            </a:r>
            <a:r>
              <a:rPr lang="en-US" sz="2000" i="1" dirty="0"/>
              <a:t>™</a:t>
            </a:r>
            <a:r>
              <a:rPr lang="en-US" sz="2000" dirty="0"/>
              <a:t> to be paid with Crisis funds.  </a:t>
            </a:r>
            <a:r>
              <a:rPr lang="en-US" sz="2000" b="1" dirty="0"/>
              <a:t>Do not prepare separate delivery tickets </a:t>
            </a:r>
            <a:r>
              <a:rPr lang="en-US" sz="2000" dirty="0"/>
              <a:t>associated with the Cash and Crisis grants as we want to ensure that the customer received the lowest price based on the total quantity delivered.  </a:t>
            </a:r>
          </a:p>
          <a:p>
            <a:pPr marL="12700" marR="5080">
              <a:lnSpc>
                <a:spcPts val="2160"/>
              </a:lnSpc>
            </a:pPr>
            <a:endParaRPr lang="en-US" sz="2000" dirty="0">
              <a:latin typeface="Arial"/>
              <a:cs typeface="Arial"/>
            </a:endParaRPr>
          </a:p>
          <a:p>
            <a:pPr marL="12700" marR="5080">
              <a:lnSpc>
                <a:spcPts val="2160"/>
              </a:lnSpc>
            </a:pPr>
            <a:endParaRPr lang="en-US" sz="2000" dirty="0">
              <a:latin typeface="Arial"/>
              <a:cs typeface="Arial"/>
            </a:endParaRPr>
          </a:p>
          <a:p>
            <a:pPr marL="12700" marR="5080">
              <a:lnSpc>
                <a:spcPts val="2160"/>
              </a:lnSpc>
            </a:pPr>
            <a:endParaRPr lang="en-US" sz="2000" dirty="0">
              <a:latin typeface="Arial"/>
              <a:cs typeface="Arial"/>
            </a:endParaRPr>
          </a:p>
          <a:p>
            <a:pPr marL="12700" marR="5080">
              <a:lnSpc>
                <a:spcPts val="2160"/>
              </a:lnSpc>
            </a:pPr>
            <a:endParaRPr lang="en-US" sz="2000" dirty="0">
              <a:latin typeface="Arial"/>
              <a:cs typeface="Arial"/>
            </a:endParaRPr>
          </a:p>
          <a:p>
            <a:pPr marL="12700" marR="5080">
              <a:lnSpc>
                <a:spcPts val="2160"/>
              </a:lnSpc>
            </a:pPr>
            <a:endParaRPr lang="en-US" sz="2000" dirty="0">
              <a:latin typeface="Arial"/>
              <a:cs typeface="Arial"/>
            </a:endParaRPr>
          </a:p>
          <a:p>
            <a:pPr marL="12700" marR="5080">
              <a:lnSpc>
                <a:spcPts val="2160"/>
              </a:lnSpc>
            </a:pPr>
            <a:endParaRPr lang="en-US" sz="2000" dirty="0">
              <a:latin typeface="Arial"/>
              <a:cs typeface="Arial"/>
            </a:endParaRPr>
          </a:p>
          <a:p>
            <a:pPr marL="12700" marR="5080">
              <a:lnSpc>
                <a:spcPts val="2160"/>
              </a:lnSpc>
            </a:pPr>
            <a:endParaRPr lang="en-US" sz="2000" dirty="0">
              <a:latin typeface="Arial"/>
              <a:cs typeface="Arial"/>
            </a:endParaRPr>
          </a:p>
          <a:p>
            <a:pPr marL="12700" marR="5080">
              <a:lnSpc>
                <a:spcPts val="2160"/>
              </a:lnSpc>
            </a:pPr>
            <a:endParaRPr lang="en-US" sz="2000" dirty="0">
              <a:latin typeface="Arial"/>
              <a:cs typeface="Arial"/>
            </a:endParaRPr>
          </a:p>
          <a:p>
            <a:pPr marL="12700" marR="5080">
              <a:lnSpc>
                <a:spcPts val="2160"/>
              </a:lnSpc>
            </a:pPr>
            <a:endParaRPr lang="en-US" sz="2000" dirty="0">
              <a:latin typeface="Arial"/>
              <a:cs typeface="Arial"/>
            </a:endParaRPr>
          </a:p>
          <a:p>
            <a:pPr marL="12700" marR="5080">
              <a:lnSpc>
                <a:spcPts val="2160"/>
              </a:lnSpc>
            </a:pPr>
            <a:endParaRPr sz="2000" dirty="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9574" y="1219200"/>
            <a:ext cx="7018021" cy="487313"/>
          </a:xfrm>
          <a:prstGeom prst="rect">
            <a:avLst/>
          </a:prstGeom>
        </p:spPr>
        <p:txBody>
          <a:bodyPr vert="horz" wrap="square" lIns="0" tIns="0" rIns="0" bIns="0" rtlCol="0">
            <a:spAutoFit/>
          </a:bodyPr>
          <a:lstStyle/>
          <a:p>
            <a:pPr marL="12700">
              <a:lnSpc>
                <a:spcPts val="3810"/>
              </a:lnSpc>
            </a:pPr>
            <a:r>
              <a:rPr sz="3200" b="1" dirty="0">
                <a:latin typeface="Arial"/>
                <a:cs typeface="Arial"/>
              </a:rPr>
              <a:t>Need</a:t>
            </a:r>
            <a:r>
              <a:rPr sz="3200" b="1" spc="-25" dirty="0">
                <a:latin typeface="Arial"/>
                <a:cs typeface="Arial"/>
              </a:rPr>
              <a:t> </a:t>
            </a:r>
            <a:r>
              <a:rPr sz="3200" b="1" dirty="0">
                <a:latin typeface="Arial"/>
                <a:cs typeface="Arial"/>
              </a:rPr>
              <a:t>Addition</a:t>
            </a:r>
            <a:r>
              <a:rPr sz="3200" b="1" spc="-15" dirty="0">
                <a:latin typeface="Arial"/>
                <a:cs typeface="Arial"/>
              </a:rPr>
              <a:t>a</a:t>
            </a:r>
            <a:r>
              <a:rPr sz="3200" b="1" dirty="0">
                <a:latin typeface="Arial"/>
                <a:cs typeface="Arial"/>
              </a:rPr>
              <a:t>l</a:t>
            </a:r>
            <a:r>
              <a:rPr sz="3200" b="1" spc="-45" dirty="0">
                <a:latin typeface="Arial"/>
                <a:cs typeface="Arial"/>
              </a:rPr>
              <a:t> </a:t>
            </a:r>
            <a:r>
              <a:rPr sz="3200" b="1" dirty="0">
                <a:latin typeface="Arial"/>
                <a:cs typeface="Arial"/>
              </a:rPr>
              <a:t>Inform</a:t>
            </a:r>
            <a:r>
              <a:rPr sz="3200" b="1" spc="-15" dirty="0">
                <a:latin typeface="Arial"/>
                <a:cs typeface="Arial"/>
              </a:rPr>
              <a:t>a</a:t>
            </a:r>
            <a:r>
              <a:rPr sz="3200" b="1" dirty="0">
                <a:latin typeface="Arial"/>
                <a:cs typeface="Arial"/>
              </a:rPr>
              <a:t>tion?</a:t>
            </a:r>
            <a:endParaRPr sz="3200" dirty="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20</a:t>
            </a:fld>
            <a:endParaRPr dirty="0"/>
          </a:p>
        </p:txBody>
      </p:sp>
      <p:sp>
        <p:nvSpPr>
          <p:cNvPr id="3" name="object 3"/>
          <p:cNvSpPr txBox="1">
            <a:spLocks noGrp="1"/>
          </p:cNvSpPr>
          <p:nvPr>
            <p:ph type="body" idx="1"/>
          </p:nvPr>
        </p:nvSpPr>
        <p:spPr>
          <a:xfrm>
            <a:off x="409574" y="1706512"/>
            <a:ext cx="8505826" cy="4326826"/>
          </a:xfrm>
          <a:prstGeom prst="rect">
            <a:avLst/>
          </a:prstGeom>
        </p:spPr>
        <p:txBody>
          <a:bodyPr vert="horz" wrap="square" lIns="0" tIns="0" rIns="0" bIns="0" rtlCol="0">
            <a:spAutoFit/>
          </a:bodyPr>
          <a:lstStyle/>
          <a:p>
            <a:pPr marL="215265">
              <a:lnSpc>
                <a:spcPct val="100000"/>
              </a:lnSpc>
              <a:tabLst>
                <a:tab pos="558165" algn="l"/>
              </a:tabLst>
            </a:pPr>
            <a:endParaRPr lang="en-US" sz="800" dirty="0"/>
          </a:p>
          <a:p>
            <a:pPr marL="558165" indent="-342900">
              <a:lnSpc>
                <a:spcPct val="100000"/>
              </a:lnSpc>
              <a:buFont typeface="Wingdings"/>
              <a:buChar char=""/>
              <a:tabLst>
                <a:tab pos="558165" algn="l"/>
              </a:tabLst>
            </a:pPr>
            <a:r>
              <a:rPr lang="en-US" dirty="0"/>
              <a:t>Help with PROMISe password Resets:      1-800-248-2152</a:t>
            </a:r>
          </a:p>
          <a:p>
            <a:pPr marL="215265">
              <a:lnSpc>
                <a:spcPct val="100000"/>
              </a:lnSpc>
              <a:tabLst>
                <a:tab pos="558165" algn="l"/>
              </a:tabLst>
            </a:pPr>
            <a:endParaRPr lang="en-US" dirty="0"/>
          </a:p>
          <a:p>
            <a:pPr marL="558165" indent="-342900">
              <a:lnSpc>
                <a:spcPct val="100000"/>
              </a:lnSpc>
              <a:buFont typeface="Wingdings"/>
              <a:buChar char=""/>
              <a:tabLst>
                <a:tab pos="558165" algn="l"/>
              </a:tabLst>
            </a:pPr>
            <a:r>
              <a:rPr lang="en-US" dirty="0"/>
              <a:t>Desk Guides that explain how to access payment vouchers, how to use the Worklist, and how to add an alternate PROMISe user are all located on the PROMISe main menu page</a:t>
            </a:r>
          </a:p>
          <a:p>
            <a:pPr marL="558165" indent="-342900">
              <a:lnSpc>
                <a:spcPct val="100000"/>
              </a:lnSpc>
              <a:buFont typeface="Wingdings"/>
              <a:buChar char=""/>
              <a:tabLst>
                <a:tab pos="558165" algn="l"/>
              </a:tabLst>
            </a:pPr>
            <a:endParaRPr lang="en-US" dirty="0"/>
          </a:p>
          <a:p>
            <a:pPr marL="558165" indent="-342900">
              <a:lnSpc>
                <a:spcPct val="100000"/>
              </a:lnSpc>
              <a:buFont typeface="Wingdings"/>
              <a:buChar char=""/>
              <a:tabLst>
                <a:tab pos="558165" algn="l"/>
              </a:tabLst>
            </a:pPr>
            <a:r>
              <a:rPr dirty="0"/>
              <a:t>The</a:t>
            </a:r>
            <a:r>
              <a:rPr spc="-20" dirty="0"/>
              <a:t> </a:t>
            </a:r>
            <a:r>
              <a:rPr lang="en-US" spc="-20" dirty="0"/>
              <a:t>LIHEAP </a:t>
            </a:r>
            <a:r>
              <a:rPr spc="-10" dirty="0"/>
              <a:t>V</a:t>
            </a:r>
            <a:r>
              <a:rPr dirty="0"/>
              <a:t>endor</a:t>
            </a:r>
            <a:r>
              <a:rPr spc="-15" dirty="0"/>
              <a:t> </a:t>
            </a:r>
            <a:r>
              <a:rPr dirty="0"/>
              <a:t>Web</a:t>
            </a:r>
            <a:r>
              <a:rPr spc="5" dirty="0"/>
              <a:t>s</a:t>
            </a:r>
            <a:r>
              <a:rPr dirty="0"/>
              <a:t>i</a:t>
            </a:r>
            <a:r>
              <a:rPr spc="-10" dirty="0"/>
              <a:t>t</a:t>
            </a:r>
            <a:r>
              <a:rPr dirty="0"/>
              <a:t>e</a:t>
            </a:r>
            <a:r>
              <a:rPr spc="-30" dirty="0"/>
              <a:t> </a:t>
            </a:r>
            <a:r>
              <a:rPr lang="en-US" spc="-30" dirty="0"/>
              <a:t>contains</a:t>
            </a:r>
            <a:r>
              <a:rPr dirty="0"/>
              <a:t> </a:t>
            </a:r>
            <a:r>
              <a:rPr spc="-15" dirty="0"/>
              <a:t>v</a:t>
            </a:r>
            <a:r>
              <a:rPr dirty="0"/>
              <a:t>aluable</a:t>
            </a:r>
            <a:r>
              <a:rPr spc="-5" dirty="0"/>
              <a:t> </a:t>
            </a:r>
            <a:r>
              <a:rPr lang="en-US" dirty="0"/>
              <a:t>information</a:t>
            </a:r>
            <a:r>
              <a:rPr dirty="0"/>
              <a:t>:</a:t>
            </a:r>
          </a:p>
          <a:p>
            <a:pPr marL="215265">
              <a:lnSpc>
                <a:spcPct val="100000"/>
              </a:lnSpc>
              <a:spcBef>
                <a:spcPts val="480"/>
              </a:spcBef>
            </a:pPr>
            <a:r>
              <a:rPr u="heavy" dirty="0">
                <a:solidFill>
                  <a:srgbClr val="0000FF"/>
                </a:solidFill>
                <a:hlinkClick r:id="rId3">
                  <a:extLst>
                    <a:ext uri="{A12FA001-AC4F-418D-AE19-62706E023703}">
                      <ahyp:hlinkClr xmlns:ahyp="http://schemas.microsoft.com/office/drawing/2018/hyperlinkcolor" val="tx"/>
                    </a:ext>
                  </a:extLst>
                </a:hlinkClick>
              </a:rPr>
              <a:t>ht</a:t>
            </a:r>
            <a:r>
              <a:rPr u="heavy" spc="-10" dirty="0">
                <a:solidFill>
                  <a:srgbClr val="0000FF"/>
                </a:solidFill>
                <a:hlinkClick r:id="rId3">
                  <a:extLst>
                    <a:ext uri="{A12FA001-AC4F-418D-AE19-62706E023703}">
                      <ahyp:hlinkClr xmlns:ahyp="http://schemas.microsoft.com/office/drawing/2018/hyperlinkcolor" val="tx"/>
                    </a:ext>
                  </a:extLst>
                </a:hlinkClick>
              </a:rPr>
              <a:t>t</a:t>
            </a:r>
            <a:r>
              <a:rPr u="heavy" dirty="0">
                <a:solidFill>
                  <a:srgbClr val="0000FF"/>
                </a:solidFill>
                <a:hlinkClick r:id="rId3">
                  <a:extLst>
                    <a:ext uri="{A12FA001-AC4F-418D-AE19-62706E023703}">
                      <ahyp:hlinkClr xmlns:ahyp="http://schemas.microsoft.com/office/drawing/2018/hyperlinkcolor" val="tx"/>
                    </a:ext>
                  </a:extLst>
                </a:hlinkClick>
              </a:rPr>
              <a:t>p</a:t>
            </a:r>
            <a:r>
              <a:rPr u="heavy" spc="-10" dirty="0">
                <a:solidFill>
                  <a:srgbClr val="0000FF"/>
                </a:solidFill>
                <a:hlinkClick r:id="rId3">
                  <a:extLst>
                    <a:ext uri="{A12FA001-AC4F-418D-AE19-62706E023703}">
                      <ahyp:hlinkClr xmlns:ahyp="http://schemas.microsoft.com/office/drawing/2018/hyperlinkcolor" val="tx"/>
                    </a:ext>
                  </a:extLst>
                </a:hlinkClick>
              </a:rPr>
              <a:t>://</a:t>
            </a:r>
            <a:r>
              <a:rPr u="heavy" dirty="0">
                <a:solidFill>
                  <a:srgbClr val="0000FF"/>
                </a:solidFill>
                <a:hlinkClick r:id="rId3">
                  <a:extLst>
                    <a:ext uri="{A12FA001-AC4F-418D-AE19-62706E023703}">
                      <ahyp:hlinkClr xmlns:ahyp="http://schemas.microsoft.com/office/drawing/2018/hyperlinkcolor" val="tx"/>
                    </a:ext>
                  </a:extLst>
                </a:hlinkClick>
              </a:rPr>
              <a:t>w</a:t>
            </a:r>
            <a:r>
              <a:rPr u="heavy" spc="5" dirty="0">
                <a:solidFill>
                  <a:srgbClr val="0000FF"/>
                </a:solidFill>
                <a:hlinkClick r:id="rId3">
                  <a:extLst>
                    <a:ext uri="{A12FA001-AC4F-418D-AE19-62706E023703}">
                      <ahyp:hlinkClr xmlns:ahyp="http://schemas.microsoft.com/office/drawing/2018/hyperlinkcolor" val="tx"/>
                    </a:ext>
                  </a:extLst>
                </a:hlinkClick>
              </a:rPr>
              <a:t>w</a:t>
            </a:r>
            <a:r>
              <a:rPr u="heavy" dirty="0">
                <a:solidFill>
                  <a:srgbClr val="0000FF"/>
                </a:solidFill>
                <a:hlinkClick r:id="rId3">
                  <a:extLst>
                    <a:ext uri="{A12FA001-AC4F-418D-AE19-62706E023703}">
                      <ahyp:hlinkClr xmlns:ahyp="http://schemas.microsoft.com/office/drawing/2018/hyperlinkcolor" val="tx"/>
                    </a:ext>
                  </a:extLst>
                </a:hlinkClick>
              </a:rPr>
              <a:t>w.dh</a:t>
            </a:r>
            <a:r>
              <a:rPr u="heavy" spc="5" dirty="0">
                <a:solidFill>
                  <a:srgbClr val="0000FF"/>
                </a:solidFill>
                <a:hlinkClick r:id="rId3">
                  <a:extLst>
                    <a:ext uri="{A12FA001-AC4F-418D-AE19-62706E023703}">
                      <ahyp:hlinkClr xmlns:ahyp="http://schemas.microsoft.com/office/drawing/2018/hyperlinkcolor" val="tx"/>
                    </a:ext>
                  </a:extLst>
                </a:hlinkClick>
              </a:rPr>
              <a:t>s</a:t>
            </a:r>
            <a:r>
              <a:rPr u="heavy" dirty="0">
                <a:solidFill>
                  <a:srgbClr val="0000FF"/>
                </a:solidFill>
                <a:hlinkClick r:id="rId3">
                  <a:extLst>
                    <a:ext uri="{A12FA001-AC4F-418D-AE19-62706E023703}">
                      <ahyp:hlinkClr xmlns:ahyp="http://schemas.microsoft.com/office/drawing/2018/hyperlinkcolor" val="tx"/>
                    </a:ext>
                  </a:extLst>
                </a:hlinkClick>
              </a:rPr>
              <a:t>.</a:t>
            </a:r>
            <a:r>
              <a:rPr u="heavy" spc="-20" dirty="0">
                <a:solidFill>
                  <a:srgbClr val="0000FF"/>
                </a:solidFill>
                <a:hlinkClick r:id="rId3">
                  <a:extLst>
                    <a:ext uri="{A12FA001-AC4F-418D-AE19-62706E023703}">
                      <ahyp:hlinkClr xmlns:ahyp="http://schemas.microsoft.com/office/drawing/2018/hyperlinkcolor" val="tx"/>
                    </a:ext>
                  </a:extLst>
                </a:hlinkClick>
              </a:rPr>
              <a:t>p</a:t>
            </a:r>
            <a:r>
              <a:rPr u="heavy" dirty="0">
                <a:solidFill>
                  <a:srgbClr val="0000FF"/>
                </a:solidFill>
                <a:hlinkClick r:id="rId3">
                  <a:extLst>
                    <a:ext uri="{A12FA001-AC4F-418D-AE19-62706E023703}">
                      <ahyp:hlinkClr xmlns:ahyp="http://schemas.microsoft.com/office/drawing/2018/hyperlinkcolor" val="tx"/>
                    </a:ext>
                  </a:extLst>
                </a:hlinkClick>
              </a:rPr>
              <a:t>a.</a:t>
            </a:r>
            <a:r>
              <a:rPr u="heavy" spc="-15" dirty="0">
                <a:solidFill>
                  <a:srgbClr val="0000FF"/>
                </a:solidFill>
                <a:hlinkClick r:id="rId3">
                  <a:extLst>
                    <a:ext uri="{A12FA001-AC4F-418D-AE19-62706E023703}">
                      <ahyp:hlinkClr xmlns:ahyp="http://schemas.microsoft.com/office/drawing/2018/hyperlinkcolor" val="tx"/>
                    </a:ext>
                  </a:extLst>
                </a:hlinkClick>
              </a:rPr>
              <a:t>g</a:t>
            </a:r>
            <a:r>
              <a:rPr u="heavy" dirty="0">
                <a:solidFill>
                  <a:srgbClr val="0000FF"/>
                </a:solidFill>
                <a:hlinkClick r:id="rId3">
                  <a:extLst>
                    <a:ext uri="{A12FA001-AC4F-418D-AE19-62706E023703}">
                      <ahyp:hlinkClr xmlns:ahyp="http://schemas.microsoft.com/office/drawing/2018/hyperlinkcolor" val="tx"/>
                    </a:ext>
                  </a:extLst>
                </a:hlinkClick>
              </a:rPr>
              <a:t>ov</a:t>
            </a:r>
            <a:r>
              <a:rPr u="heavy" spc="-10" dirty="0">
                <a:solidFill>
                  <a:srgbClr val="0000FF"/>
                </a:solidFill>
                <a:hlinkClick r:id="rId3">
                  <a:extLst>
                    <a:ext uri="{A12FA001-AC4F-418D-AE19-62706E023703}">
                      <ahyp:hlinkClr xmlns:ahyp="http://schemas.microsoft.com/office/drawing/2018/hyperlinkcolor" val="tx"/>
                    </a:ext>
                  </a:extLst>
                </a:hlinkClick>
              </a:rPr>
              <a:t>/</a:t>
            </a:r>
            <a:r>
              <a:rPr u="heavy" dirty="0">
                <a:solidFill>
                  <a:srgbClr val="0000FF"/>
                </a:solidFill>
                <a:hlinkClick r:id="rId3">
                  <a:extLst>
                    <a:ext uri="{A12FA001-AC4F-418D-AE19-62706E023703}">
                      <ahyp:hlinkClr xmlns:ahyp="http://schemas.microsoft.com/office/drawing/2018/hyperlinkcolor" val="tx"/>
                    </a:ext>
                  </a:extLst>
                </a:hlinkClick>
              </a:rPr>
              <a:t>pro</a:t>
            </a:r>
            <a:r>
              <a:rPr u="heavy" spc="-10" dirty="0">
                <a:solidFill>
                  <a:srgbClr val="0000FF"/>
                </a:solidFill>
                <a:hlinkClick r:id="rId3">
                  <a:extLst>
                    <a:ext uri="{A12FA001-AC4F-418D-AE19-62706E023703}">
                      <ahyp:hlinkClr xmlns:ahyp="http://schemas.microsoft.com/office/drawing/2018/hyperlinkcolor" val="tx"/>
                    </a:ext>
                  </a:extLst>
                </a:hlinkClick>
              </a:rPr>
              <a:t>v</a:t>
            </a:r>
            <a:r>
              <a:rPr u="heavy" dirty="0">
                <a:solidFill>
                  <a:srgbClr val="0000FF"/>
                </a:solidFill>
                <a:hlinkClick r:id="rId3">
                  <a:extLst>
                    <a:ext uri="{A12FA001-AC4F-418D-AE19-62706E023703}">
                      <ahyp:hlinkClr xmlns:ahyp="http://schemas.microsoft.com/office/drawing/2018/hyperlinkcolor" val="tx"/>
                    </a:ext>
                  </a:extLst>
                </a:hlinkClick>
              </a:rPr>
              <a:t>ider</a:t>
            </a:r>
            <a:r>
              <a:rPr u="heavy" spc="-10" dirty="0">
                <a:solidFill>
                  <a:srgbClr val="0000FF"/>
                </a:solidFill>
                <a:hlinkClick r:id="rId3">
                  <a:extLst>
                    <a:ext uri="{A12FA001-AC4F-418D-AE19-62706E023703}">
                      <ahyp:hlinkClr xmlns:ahyp="http://schemas.microsoft.com/office/drawing/2018/hyperlinkcolor" val="tx"/>
                    </a:ext>
                  </a:extLst>
                </a:hlinkClick>
              </a:rPr>
              <a:t>/</a:t>
            </a:r>
            <a:r>
              <a:rPr u="heavy" dirty="0">
                <a:solidFill>
                  <a:srgbClr val="0000FF"/>
                </a:solidFill>
                <a:hlinkClick r:id="rId3">
                  <a:extLst>
                    <a:ext uri="{A12FA001-AC4F-418D-AE19-62706E023703}">
                      <ahyp:hlinkClr xmlns:ahyp="http://schemas.microsoft.com/office/drawing/2018/hyperlinkcolor" val="tx"/>
                    </a:ext>
                  </a:extLst>
                </a:hlinkClick>
              </a:rPr>
              <a:t>info</a:t>
            </a:r>
            <a:r>
              <a:rPr u="heavy" spc="-10" dirty="0">
                <a:solidFill>
                  <a:srgbClr val="0000FF"/>
                </a:solidFill>
                <a:hlinkClick r:id="rId3">
                  <a:extLst>
                    <a:ext uri="{A12FA001-AC4F-418D-AE19-62706E023703}">
                      <ahyp:hlinkClr xmlns:ahyp="http://schemas.microsoft.com/office/drawing/2018/hyperlinkcolor" val="tx"/>
                    </a:ext>
                  </a:extLst>
                </a:hlinkClick>
              </a:rPr>
              <a:t>r</a:t>
            </a:r>
            <a:r>
              <a:rPr u="heavy" dirty="0">
                <a:solidFill>
                  <a:srgbClr val="0000FF"/>
                </a:solidFill>
                <a:hlinkClick r:id="rId3">
                  <a:extLst>
                    <a:ext uri="{A12FA001-AC4F-418D-AE19-62706E023703}">
                      <ahyp:hlinkClr xmlns:ahyp="http://schemas.microsoft.com/office/drawing/2018/hyperlinkcolor" val="tx"/>
                    </a:ext>
                  </a:extLst>
                </a:hlinkClick>
              </a:rPr>
              <a:t>m</a:t>
            </a:r>
            <a:r>
              <a:rPr u="heavy" spc="-15" dirty="0">
                <a:solidFill>
                  <a:srgbClr val="0000FF"/>
                </a:solidFill>
                <a:hlinkClick r:id="rId3">
                  <a:extLst>
                    <a:ext uri="{A12FA001-AC4F-418D-AE19-62706E023703}">
                      <ahyp:hlinkClr xmlns:ahyp="http://schemas.microsoft.com/office/drawing/2018/hyperlinkcolor" val="tx"/>
                    </a:ext>
                  </a:extLst>
                </a:hlinkClick>
              </a:rPr>
              <a:t>a</a:t>
            </a:r>
            <a:r>
              <a:rPr u="heavy" dirty="0">
                <a:solidFill>
                  <a:srgbClr val="0000FF"/>
                </a:solidFill>
                <a:hlinkClick r:id="rId3">
                  <a:extLst>
                    <a:ext uri="{A12FA001-AC4F-418D-AE19-62706E023703}">
                      <ahyp:hlinkClr xmlns:ahyp="http://schemas.microsoft.com/office/drawing/2018/hyperlinkcolor" val="tx"/>
                    </a:ext>
                  </a:extLst>
                </a:hlinkClick>
              </a:rPr>
              <a:t>tion</a:t>
            </a:r>
            <a:r>
              <a:rPr u="heavy" spc="-10" dirty="0">
                <a:solidFill>
                  <a:srgbClr val="0000FF"/>
                </a:solidFill>
                <a:hlinkClick r:id="rId3">
                  <a:extLst>
                    <a:ext uri="{A12FA001-AC4F-418D-AE19-62706E023703}">
                      <ahyp:hlinkClr xmlns:ahyp="http://schemas.microsoft.com/office/drawing/2018/hyperlinkcolor" val="tx"/>
                    </a:ext>
                  </a:extLst>
                </a:hlinkClick>
              </a:rPr>
              <a:t>f</a:t>
            </a:r>
            <a:r>
              <a:rPr u="heavy" dirty="0">
                <a:solidFill>
                  <a:srgbClr val="0000FF"/>
                </a:solidFill>
                <a:hlinkClick r:id="rId3">
                  <a:extLst>
                    <a:ext uri="{A12FA001-AC4F-418D-AE19-62706E023703}">
                      <ahyp:hlinkClr xmlns:ahyp="http://schemas.microsoft.com/office/drawing/2018/hyperlinkcolor" val="tx"/>
                    </a:ext>
                  </a:extLst>
                </a:hlinkClick>
              </a:rPr>
              <a:t>or</a:t>
            </a:r>
            <a:r>
              <a:rPr u="heavy" spc="-10" dirty="0">
                <a:solidFill>
                  <a:srgbClr val="0000FF"/>
                </a:solidFill>
                <a:hlinkClick r:id="rId3">
                  <a:extLst>
                    <a:ext uri="{A12FA001-AC4F-418D-AE19-62706E023703}">
                      <ahyp:hlinkClr xmlns:ahyp="http://schemas.microsoft.com/office/drawing/2018/hyperlinkcolor" val="tx"/>
                    </a:ext>
                  </a:extLst>
                </a:hlinkClick>
              </a:rPr>
              <a:t>l</a:t>
            </a:r>
            <a:r>
              <a:rPr u="heavy" dirty="0">
                <a:solidFill>
                  <a:srgbClr val="0000FF"/>
                </a:solidFill>
                <a:hlinkClick r:id="rId3">
                  <a:extLst>
                    <a:ext uri="{A12FA001-AC4F-418D-AE19-62706E023703}">
                      <ahyp:hlinkClr xmlns:ahyp="http://schemas.microsoft.com/office/drawing/2018/hyperlinkcolor" val="tx"/>
                    </a:ext>
                  </a:extLst>
                </a:hlinkClick>
              </a:rPr>
              <a:t>iheapven</a:t>
            </a:r>
            <a:r>
              <a:rPr u="heavy" spc="-15" dirty="0">
                <a:solidFill>
                  <a:srgbClr val="0000FF"/>
                </a:solidFill>
                <a:hlinkClick r:id="rId3">
                  <a:extLst>
                    <a:ext uri="{A12FA001-AC4F-418D-AE19-62706E023703}">
                      <ahyp:hlinkClr xmlns:ahyp="http://schemas.microsoft.com/office/drawing/2018/hyperlinkcolor" val="tx"/>
                    </a:ext>
                  </a:extLst>
                </a:hlinkClick>
              </a:rPr>
              <a:t>d</a:t>
            </a:r>
            <a:r>
              <a:rPr u="heavy" dirty="0">
                <a:solidFill>
                  <a:srgbClr val="0000FF"/>
                </a:solidFill>
                <a:hlinkClick r:id="rId3">
                  <a:extLst>
                    <a:ext uri="{A12FA001-AC4F-418D-AE19-62706E023703}">
                      <ahyp:hlinkClr xmlns:ahyp="http://schemas.microsoft.com/office/drawing/2018/hyperlinkcolor" val="tx"/>
                    </a:ext>
                  </a:extLst>
                </a:hlinkClick>
              </a:rPr>
              <a:t>ors</a:t>
            </a:r>
          </a:p>
          <a:p>
            <a:pPr marL="202565">
              <a:lnSpc>
                <a:spcPct val="100000"/>
              </a:lnSpc>
              <a:spcBef>
                <a:spcPts val="27"/>
              </a:spcBef>
            </a:pPr>
            <a:endParaRPr sz="2900" dirty="0">
              <a:latin typeface="Times New Roman"/>
              <a:cs typeface="Times New Roman"/>
            </a:endParaRPr>
          </a:p>
          <a:p>
            <a:pPr marL="558165" marR="334010" indent="-342900">
              <a:lnSpc>
                <a:spcPct val="100000"/>
              </a:lnSpc>
              <a:buFont typeface="Wingdings"/>
              <a:buChar char=""/>
              <a:tabLst>
                <a:tab pos="558165" algn="l"/>
              </a:tabLst>
            </a:pPr>
            <a:r>
              <a:rPr dirty="0"/>
              <a:t>Contact</a:t>
            </a:r>
            <a:r>
              <a:rPr spc="-30" dirty="0"/>
              <a:t> </a:t>
            </a:r>
            <a:r>
              <a:rPr dirty="0"/>
              <a:t>the</a:t>
            </a:r>
            <a:r>
              <a:rPr spc="-20" dirty="0"/>
              <a:t> </a:t>
            </a:r>
            <a:r>
              <a:rPr dirty="0"/>
              <a:t>LIHE</a:t>
            </a:r>
            <a:r>
              <a:rPr spc="-10" dirty="0"/>
              <a:t>A</a:t>
            </a:r>
            <a:r>
              <a:rPr dirty="0"/>
              <a:t>P</a:t>
            </a:r>
            <a:r>
              <a:rPr spc="-10" dirty="0"/>
              <a:t> </a:t>
            </a:r>
            <a:r>
              <a:rPr dirty="0"/>
              <a:t>Vendor</a:t>
            </a:r>
            <a:r>
              <a:rPr spc="-15" dirty="0"/>
              <a:t> </a:t>
            </a:r>
            <a:r>
              <a:rPr dirty="0"/>
              <a:t>Helpline by</a:t>
            </a:r>
            <a:r>
              <a:rPr spc="-5" dirty="0"/>
              <a:t> </a:t>
            </a:r>
            <a:r>
              <a:rPr dirty="0"/>
              <a:t>phone</a:t>
            </a:r>
            <a:r>
              <a:rPr spc="-25" dirty="0"/>
              <a:t> </a:t>
            </a:r>
            <a:r>
              <a:rPr dirty="0"/>
              <a:t>or</a:t>
            </a:r>
            <a:r>
              <a:rPr spc="-15" dirty="0"/>
              <a:t> </a:t>
            </a:r>
            <a:r>
              <a:rPr dirty="0"/>
              <a:t>email Monday</a:t>
            </a:r>
            <a:r>
              <a:rPr spc="-15" dirty="0"/>
              <a:t> </a:t>
            </a:r>
            <a:r>
              <a:rPr dirty="0">
                <a:latin typeface="Arial"/>
                <a:cs typeface="Arial"/>
              </a:rPr>
              <a:t>– </a:t>
            </a:r>
            <a:r>
              <a:rPr dirty="0"/>
              <a:t>Friday</a:t>
            </a:r>
            <a:r>
              <a:rPr spc="-25" dirty="0"/>
              <a:t> </a:t>
            </a:r>
            <a:r>
              <a:rPr dirty="0"/>
              <a:t>from</a:t>
            </a:r>
            <a:r>
              <a:rPr spc="-30" dirty="0"/>
              <a:t> </a:t>
            </a:r>
            <a:r>
              <a:rPr dirty="0"/>
              <a:t>8:00</a:t>
            </a:r>
            <a:r>
              <a:rPr spc="-10" dirty="0"/>
              <a:t> </a:t>
            </a:r>
            <a:r>
              <a:rPr dirty="0">
                <a:latin typeface="Arial"/>
                <a:cs typeface="Arial"/>
              </a:rPr>
              <a:t>– </a:t>
            </a:r>
            <a:r>
              <a:rPr dirty="0"/>
              <a:t>4:00</a:t>
            </a:r>
            <a:endParaRPr lang="en-US" dirty="0"/>
          </a:p>
          <a:p>
            <a:pPr marL="558165" marR="334010" indent="-342900">
              <a:lnSpc>
                <a:spcPct val="100000"/>
              </a:lnSpc>
              <a:buFont typeface="Wingdings"/>
              <a:buChar char=""/>
              <a:tabLst>
                <a:tab pos="558165" algn="l"/>
              </a:tabLst>
            </a:pPr>
            <a:endParaRPr lang="en-US" sz="2000" dirty="0">
              <a:latin typeface="Arial"/>
              <a:cs typeface="Arial"/>
            </a:endParaRPr>
          </a:p>
          <a:p>
            <a:pPr marL="215265" marR="334010">
              <a:lnSpc>
                <a:spcPct val="100000"/>
              </a:lnSpc>
              <a:tabLst>
                <a:tab pos="558165" algn="l"/>
              </a:tabLst>
            </a:pPr>
            <a:r>
              <a:rPr lang="en-US" sz="2000" dirty="0">
                <a:latin typeface="Arial"/>
                <a:cs typeface="Arial"/>
              </a:rPr>
              <a:t>Phone: </a:t>
            </a:r>
            <a:r>
              <a:rPr sz="2000" dirty="0">
                <a:latin typeface="Arial"/>
                <a:cs typeface="Arial"/>
              </a:rPr>
              <a:t>1-877-53</a:t>
            </a:r>
            <a:r>
              <a:rPr sz="2000" spc="-15" dirty="0">
                <a:latin typeface="Arial"/>
                <a:cs typeface="Arial"/>
              </a:rPr>
              <a:t>7</a:t>
            </a:r>
            <a:r>
              <a:rPr sz="2000" dirty="0">
                <a:latin typeface="Arial"/>
                <a:cs typeface="Arial"/>
              </a:rPr>
              <a:t>-</a:t>
            </a:r>
            <a:r>
              <a:rPr sz="2000" spc="-15" dirty="0">
                <a:latin typeface="Arial"/>
                <a:cs typeface="Arial"/>
              </a:rPr>
              <a:t>9</a:t>
            </a:r>
            <a:r>
              <a:rPr sz="2000" dirty="0">
                <a:latin typeface="Arial"/>
                <a:cs typeface="Arial"/>
              </a:rPr>
              <a:t>517	</a:t>
            </a:r>
            <a:r>
              <a:rPr sz="2000" spc="-15" dirty="0">
                <a:latin typeface="Arial"/>
                <a:cs typeface="Arial"/>
              </a:rPr>
              <a:t>E</a:t>
            </a:r>
            <a:r>
              <a:rPr sz="2000" dirty="0">
                <a:latin typeface="Arial"/>
                <a:cs typeface="Arial"/>
              </a:rPr>
              <a:t>mail:	</a:t>
            </a:r>
            <a:r>
              <a:rPr sz="2000" u="heavy" dirty="0">
                <a:solidFill>
                  <a:srgbClr val="0000FF"/>
                </a:solidFill>
                <a:latin typeface="Arial"/>
                <a:cs typeface="Arial"/>
                <a:hlinkClick r:id="rId4">
                  <a:extLst>
                    <a:ext uri="{A12FA001-AC4F-418D-AE19-62706E023703}">
                      <ahyp:hlinkClr xmlns:ahyp="http://schemas.microsoft.com/office/drawing/2018/hyperlinkcolor" val="tx"/>
                    </a:ext>
                  </a:extLst>
                </a:hlinkClick>
              </a:rPr>
              <a:t>R</a:t>
            </a:r>
            <a:r>
              <a:rPr sz="2000" u="heavy" spc="-10" dirty="0">
                <a:solidFill>
                  <a:srgbClr val="0000FF"/>
                </a:solidFill>
                <a:latin typeface="Arial"/>
                <a:cs typeface="Arial"/>
                <a:hlinkClick r:id="rId4">
                  <a:extLst>
                    <a:ext uri="{A12FA001-AC4F-418D-AE19-62706E023703}">
                      <ahyp:hlinkClr xmlns:ahyp="http://schemas.microsoft.com/office/drawing/2018/hyperlinkcolor" val="tx"/>
                    </a:ext>
                  </a:extLst>
                </a:hlinkClick>
              </a:rPr>
              <a:t>A</a:t>
            </a:r>
            <a:r>
              <a:rPr sz="2000" u="heavy" dirty="0">
                <a:solidFill>
                  <a:srgbClr val="0000FF"/>
                </a:solidFill>
                <a:latin typeface="Arial"/>
                <a:cs typeface="Arial"/>
                <a:hlinkClick r:id="rId4">
                  <a:extLst>
                    <a:ext uri="{A12FA001-AC4F-418D-AE19-62706E023703}">
                      <ahyp:hlinkClr xmlns:ahyp="http://schemas.microsoft.com/office/drawing/2018/hyperlinkcolor" val="tx"/>
                    </a:ext>
                  </a:extLst>
                </a:hlinkClick>
              </a:rPr>
              <a:t>-LIH</a:t>
            </a:r>
            <a:r>
              <a:rPr sz="2000" u="heavy" spc="-10" dirty="0">
                <a:solidFill>
                  <a:srgbClr val="0000FF"/>
                </a:solidFill>
                <a:latin typeface="Arial"/>
                <a:cs typeface="Arial"/>
                <a:hlinkClick r:id="rId4">
                  <a:extLst>
                    <a:ext uri="{A12FA001-AC4F-418D-AE19-62706E023703}">
                      <ahyp:hlinkClr xmlns:ahyp="http://schemas.microsoft.com/office/drawing/2018/hyperlinkcolor" val="tx"/>
                    </a:ext>
                  </a:extLst>
                </a:hlinkClick>
              </a:rPr>
              <a:t>EAPV</a:t>
            </a:r>
            <a:r>
              <a:rPr sz="2000" u="heavy" dirty="0">
                <a:solidFill>
                  <a:srgbClr val="0000FF"/>
                </a:solidFill>
                <a:latin typeface="Arial"/>
                <a:cs typeface="Arial"/>
                <a:hlinkClick r:id="rId4">
                  <a:extLst>
                    <a:ext uri="{A12FA001-AC4F-418D-AE19-62706E023703}">
                      <ahyp:hlinkClr xmlns:ahyp="http://schemas.microsoft.com/office/drawing/2018/hyperlinkcolor" val="tx"/>
                    </a:ext>
                  </a:extLst>
                </a:hlinkClick>
              </a:rPr>
              <a:t>endor</a:t>
            </a:r>
            <a:r>
              <a:rPr sz="2000" u="heavy" spc="5" dirty="0">
                <a:solidFill>
                  <a:srgbClr val="0000FF"/>
                </a:solidFill>
                <a:latin typeface="Arial"/>
                <a:cs typeface="Arial"/>
                <a:hlinkClick r:id="rId4">
                  <a:extLst>
                    <a:ext uri="{A12FA001-AC4F-418D-AE19-62706E023703}">
                      <ahyp:hlinkClr xmlns:ahyp="http://schemas.microsoft.com/office/drawing/2018/hyperlinkcolor" val="tx"/>
                    </a:ext>
                  </a:extLst>
                </a:hlinkClick>
              </a:rPr>
              <a:t>s</a:t>
            </a:r>
            <a:r>
              <a:rPr sz="2000" u="heavy" dirty="0">
                <a:solidFill>
                  <a:srgbClr val="0000FF"/>
                </a:solidFill>
                <a:latin typeface="Arial"/>
                <a:cs typeface="Arial"/>
                <a:hlinkClick r:id="rId4">
                  <a:extLst>
                    <a:ext uri="{A12FA001-AC4F-418D-AE19-62706E023703}">
                      <ahyp:hlinkClr xmlns:ahyp="http://schemas.microsoft.com/office/drawing/2018/hyperlinkcolor" val="tx"/>
                    </a:ext>
                  </a:extLst>
                </a:hlinkClick>
              </a:rPr>
              <a:t>@pa.</a:t>
            </a:r>
            <a:r>
              <a:rPr sz="2000" u="heavy" spc="-15" dirty="0">
                <a:solidFill>
                  <a:srgbClr val="0000FF"/>
                </a:solidFill>
                <a:latin typeface="Arial"/>
                <a:cs typeface="Arial"/>
                <a:hlinkClick r:id="rId4">
                  <a:extLst>
                    <a:ext uri="{A12FA001-AC4F-418D-AE19-62706E023703}">
                      <ahyp:hlinkClr xmlns:ahyp="http://schemas.microsoft.com/office/drawing/2018/hyperlinkcolor" val="tx"/>
                    </a:ext>
                  </a:extLst>
                </a:hlinkClick>
              </a:rPr>
              <a:t>g</a:t>
            </a:r>
            <a:r>
              <a:rPr sz="2000" u="heavy" dirty="0">
                <a:solidFill>
                  <a:srgbClr val="0000FF"/>
                </a:solidFill>
                <a:latin typeface="Arial"/>
                <a:cs typeface="Arial"/>
                <a:hlinkClick r:id="rId4">
                  <a:extLst>
                    <a:ext uri="{A12FA001-AC4F-418D-AE19-62706E023703}">
                      <ahyp:hlinkClr xmlns:ahyp="http://schemas.microsoft.com/office/drawing/2018/hyperlinkcolor" val="tx"/>
                    </a:ext>
                  </a:extLst>
                </a:hlinkClick>
              </a:rPr>
              <a:t>ov</a:t>
            </a:r>
            <a:endParaRPr sz="2000" dirty="0">
              <a:solidFill>
                <a:srgbClr val="0000FF"/>
              </a:solidFill>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7659" y="0"/>
            <a:ext cx="568452" cy="681227"/>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611885" y="1371600"/>
            <a:ext cx="1676400" cy="789431"/>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1534667" y="318515"/>
            <a:ext cx="667512" cy="789431"/>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1732788" y="318515"/>
            <a:ext cx="1636776" cy="789431"/>
          </a:xfrm>
          <a:prstGeom prst="rect">
            <a:avLst/>
          </a:prstGeom>
          <a:blipFill>
            <a:blip r:embed="rId6" cstate="print"/>
            <a:stretch>
              <a:fillRect/>
            </a:stretch>
          </a:blipFill>
        </p:spPr>
        <p:txBody>
          <a:bodyPr wrap="square" lIns="0" tIns="0" rIns="0" bIns="0" rtlCol="0"/>
          <a:lstStyle/>
          <a:p>
            <a:endParaRPr/>
          </a:p>
        </p:txBody>
      </p:sp>
      <p:sp>
        <p:nvSpPr>
          <p:cNvPr id="6" name="object 6"/>
          <p:cNvSpPr txBox="1"/>
          <p:nvPr/>
        </p:nvSpPr>
        <p:spPr>
          <a:xfrm>
            <a:off x="535940" y="318515"/>
            <a:ext cx="2664460" cy="430887"/>
          </a:xfrm>
          <a:prstGeom prst="rect">
            <a:avLst/>
          </a:prstGeom>
        </p:spPr>
        <p:txBody>
          <a:bodyPr vert="horz" wrap="square" lIns="0" tIns="0" rIns="0" bIns="0" rtlCol="0">
            <a:spAutoFit/>
          </a:bodyPr>
          <a:lstStyle/>
          <a:p>
            <a:pPr marL="12700">
              <a:lnSpc>
                <a:spcPct val="100000"/>
              </a:lnSpc>
            </a:pPr>
            <a:r>
              <a:rPr sz="2800" spc="-20" dirty="0">
                <a:solidFill>
                  <a:srgbClr val="FFFFFF"/>
                </a:solidFill>
                <a:latin typeface="Arial"/>
                <a:cs typeface="Arial"/>
              </a:rPr>
              <a:t>Ben</a:t>
            </a:r>
            <a:r>
              <a:rPr sz="2800" spc="-15" dirty="0">
                <a:solidFill>
                  <a:srgbClr val="FFFFFF"/>
                </a:solidFill>
                <a:latin typeface="Arial"/>
                <a:cs typeface="Arial"/>
              </a:rPr>
              <a:t>e</a:t>
            </a:r>
            <a:r>
              <a:rPr sz="2800" spc="-10" dirty="0">
                <a:solidFill>
                  <a:srgbClr val="FFFFFF"/>
                </a:solidFill>
                <a:latin typeface="Arial"/>
                <a:cs typeface="Arial"/>
              </a:rPr>
              <a:t>fit</a:t>
            </a:r>
            <a:r>
              <a:rPr sz="2800" spc="15" dirty="0">
                <a:solidFill>
                  <a:srgbClr val="FFFFFF"/>
                </a:solidFill>
                <a:latin typeface="Arial"/>
                <a:cs typeface="Arial"/>
              </a:rPr>
              <a:t> </a:t>
            </a:r>
            <a:r>
              <a:rPr sz="2800" spc="-15" dirty="0">
                <a:solidFill>
                  <a:srgbClr val="FFFFFF"/>
                </a:solidFill>
                <a:latin typeface="Arial"/>
                <a:cs typeface="Arial"/>
              </a:rPr>
              <a:t>a</a:t>
            </a:r>
            <a:r>
              <a:rPr sz="2800" spc="-20" dirty="0">
                <a:solidFill>
                  <a:srgbClr val="FFFFFF"/>
                </a:solidFill>
                <a:latin typeface="Arial"/>
                <a:cs typeface="Arial"/>
              </a:rPr>
              <a:t>mo</a:t>
            </a:r>
            <a:r>
              <a:rPr sz="2800" spc="-15" dirty="0">
                <a:solidFill>
                  <a:srgbClr val="FFFFFF"/>
                </a:solidFill>
                <a:latin typeface="Arial"/>
                <a:cs typeface="Arial"/>
              </a:rPr>
              <a:t>unts</a:t>
            </a:r>
            <a:endParaRPr sz="2800" dirty="0">
              <a:latin typeface="Arial"/>
              <a:cs typeface="Arial"/>
            </a:endParaRPr>
          </a:p>
        </p:txBody>
      </p:sp>
      <p:sp>
        <p:nvSpPr>
          <p:cNvPr id="8" name="object 8"/>
          <p:cNvSpPr txBox="1">
            <a:spLocks noGrp="1"/>
          </p:cNvSpPr>
          <p:nvPr>
            <p:ph type="sldNum" sz="quarter" idx="7"/>
          </p:nvPr>
        </p:nvSpPr>
        <p:spPr>
          <a:xfrm>
            <a:off x="8077200" y="6254031"/>
            <a:ext cx="216662" cy="169277"/>
          </a:xfrm>
          <a:prstGeom prst="rect">
            <a:avLst/>
          </a:prstGeom>
        </p:spPr>
        <p:txBody>
          <a:bodyPr vert="horz" wrap="square" lIns="0" tIns="0" rIns="0" bIns="0" rtlCol="0">
            <a:spAutoFit/>
          </a:bodyPr>
          <a:lstStyle/>
          <a:p>
            <a:pPr marL="25400" algn="ctr">
              <a:lnSpc>
                <a:spcPct val="100000"/>
              </a:lnSpc>
            </a:pPr>
            <a:fld id="{81D60167-4931-47E6-BA6A-407CBD079E47}" type="slidenum">
              <a:rPr dirty="0"/>
              <a:pPr marL="25400" algn="ctr">
                <a:lnSpc>
                  <a:spcPct val="100000"/>
                </a:lnSpc>
              </a:pPr>
              <a:t>3</a:t>
            </a:fld>
            <a:endParaRPr dirty="0"/>
          </a:p>
        </p:txBody>
      </p:sp>
      <p:sp>
        <p:nvSpPr>
          <p:cNvPr id="7" name="object 7"/>
          <p:cNvSpPr txBox="1"/>
          <p:nvPr/>
        </p:nvSpPr>
        <p:spPr>
          <a:xfrm>
            <a:off x="535940" y="1216930"/>
            <a:ext cx="7974330" cy="615553"/>
          </a:xfrm>
          <a:prstGeom prst="rect">
            <a:avLst/>
          </a:prstGeom>
        </p:spPr>
        <p:txBody>
          <a:bodyPr vert="horz" wrap="square" lIns="0" tIns="0" rIns="0" bIns="0" rtlCol="0">
            <a:spAutoFit/>
          </a:bodyPr>
          <a:lstStyle/>
          <a:p>
            <a:pPr marL="12700" marR="68580">
              <a:lnSpc>
                <a:spcPct val="100000"/>
              </a:lnSpc>
            </a:pPr>
            <a:endParaRPr lang="en-US" sz="2000" dirty="0">
              <a:latin typeface="Arial"/>
              <a:cs typeface="Arial"/>
            </a:endParaRPr>
          </a:p>
          <a:p>
            <a:pPr marL="12700" marR="68580">
              <a:lnSpc>
                <a:spcPct val="100000"/>
              </a:lnSpc>
            </a:pPr>
            <a:endParaRPr sz="2000" dirty="0">
              <a:latin typeface="Arial"/>
              <a:cs typeface="Arial"/>
            </a:endParaRPr>
          </a:p>
        </p:txBody>
      </p:sp>
      <p:sp useBgFill="1">
        <p:nvSpPr>
          <p:cNvPr id="10" name="Rectangle 9"/>
          <p:cNvSpPr/>
          <p:nvPr/>
        </p:nvSpPr>
        <p:spPr>
          <a:xfrm>
            <a:off x="228600" y="1019139"/>
            <a:ext cx="8763000" cy="5155257"/>
          </a:xfrm>
          <a:prstGeom prst="rect">
            <a:avLst/>
          </a:prstGeom>
        </p:spPr>
        <p:txBody>
          <a:bodyPr wrap="square">
            <a:spAutoFit/>
          </a:bodyPr>
          <a:lstStyle/>
          <a:p>
            <a:endParaRPr lang="en-US" b="1" dirty="0"/>
          </a:p>
          <a:p>
            <a:pPr algn="just"/>
            <a:r>
              <a:rPr lang="en-US" sz="1900" b="1" dirty="0"/>
              <a:t>The amount of a Crisis pledge is based on the minimum amount needed to resolve the crisis. For deliverable fuels, the amount needed to resolve the crisis is defined as the amount of fuel needed </a:t>
            </a:r>
            <a:r>
              <a:rPr lang="en-US" sz="1900" b="1" u="sng" dirty="0"/>
              <a:t>to fill the tank </a:t>
            </a:r>
            <a:r>
              <a:rPr lang="en-US" sz="1900" b="1" dirty="0"/>
              <a:t>as long as the cost does not exceed the season maximum. For utilities, it is the minimum amount needed to prevent termination.  The 2019/20 season maximum for Crisis is $600 per household.</a:t>
            </a:r>
          </a:p>
          <a:p>
            <a:r>
              <a:rPr lang="en-US" dirty="0"/>
              <a:t> </a:t>
            </a:r>
          </a:p>
          <a:p>
            <a:pPr lvl="0"/>
            <a:r>
              <a:rPr lang="en-US" dirty="0"/>
              <a:t>A household may receive multiple Crisis authorizations during the season, but the total amount of all Crisis grants issued for the season may not exceed $600.  </a:t>
            </a:r>
          </a:p>
          <a:p>
            <a:pPr lvl="0"/>
            <a:endParaRPr lang="en-US" dirty="0"/>
          </a:p>
          <a:p>
            <a:pPr lvl="0"/>
            <a:r>
              <a:rPr lang="en-US" dirty="0"/>
              <a:t>Each time a Crisis is authorized for a solid/liquid fuel, the CAO will pledge an ‘up to’ amount.</a:t>
            </a:r>
          </a:p>
          <a:p>
            <a:r>
              <a:rPr lang="en-US" dirty="0"/>
              <a:t> </a:t>
            </a:r>
          </a:p>
          <a:p>
            <a:pPr lvl="0"/>
            <a:r>
              <a:rPr lang="en-US" dirty="0"/>
              <a:t>A Crisis Authorization # is good for a </a:t>
            </a:r>
            <a:r>
              <a:rPr lang="en-US" u="heavy" dirty="0"/>
              <a:t>one time </a:t>
            </a:r>
            <a:r>
              <a:rPr lang="en-US" dirty="0"/>
              <a:t>delivery, pickup or utility-shutoff situation.</a:t>
            </a:r>
          </a:p>
          <a:p>
            <a:r>
              <a:rPr lang="en-US" dirty="0"/>
              <a:t> </a:t>
            </a:r>
          </a:p>
          <a:p>
            <a:pPr lvl="0"/>
            <a:r>
              <a:rPr lang="en-US" dirty="0"/>
              <a:t>Crisis claims must be submitted in the exact dollar amount, not rounded. (i.e., if fuel was delivered for $598.97, the claim should be submitted for exactly that amount, </a:t>
            </a:r>
            <a:r>
              <a:rPr lang="en-US" u="heavy" dirty="0"/>
              <a:t>not </a:t>
            </a:r>
            <a:r>
              <a:rPr lang="en-US" dirty="0"/>
              <a:t>$600).</a:t>
            </a:r>
          </a:p>
          <a:p>
            <a:pPr lvl="0"/>
            <a:endParaRPr lang="en-US" dirty="0"/>
          </a:p>
          <a:p>
            <a:pPr lvl="0"/>
            <a:r>
              <a:rPr lang="en-US" b="1" dirty="0"/>
              <a:t>NOTE:   </a:t>
            </a:r>
            <a:r>
              <a:rPr lang="en-US" dirty="0"/>
              <a:t>Do NOT initiate a claim in PROMISe before making the delivery!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 y="990600"/>
            <a:ext cx="8839200" cy="4950073"/>
          </a:xfrm>
          <a:prstGeom prst="rect">
            <a:avLst/>
          </a:prstGeom>
        </p:spPr>
        <p:txBody>
          <a:bodyPr vert="horz" wrap="square" lIns="0" tIns="0" rIns="0" bIns="0" rtlCol="0">
            <a:spAutoFit/>
          </a:bodyPr>
          <a:lstStyle/>
          <a:p>
            <a:pPr marL="355600" marR="5080" indent="-342900">
              <a:lnSpc>
                <a:spcPct val="80000"/>
              </a:lnSpc>
              <a:spcBef>
                <a:spcPts val="2510"/>
              </a:spcBef>
              <a:buFont typeface="Arial"/>
              <a:buChar char="•"/>
              <a:tabLst>
                <a:tab pos="355600" algn="l"/>
              </a:tabLst>
            </a:pPr>
            <a:endParaRPr lang="en-US" sz="1900" spc="10" dirty="0">
              <a:latin typeface="Arial" panose="020B0604020202020204" pitchFamily="34" charset="0"/>
              <a:cs typeface="Arial" panose="020B0604020202020204" pitchFamily="34" charset="0"/>
            </a:endParaRPr>
          </a:p>
          <a:p>
            <a:pPr marL="355600" marR="5080" indent="-342900">
              <a:lnSpc>
                <a:spcPct val="80000"/>
              </a:lnSpc>
              <a:spcBef>
                <a:spcPts val="2510"/>
              </a:spcBef>
              <a:buFont typeface="Arial"/>
              <a:buChar char="•"/>
              <a:tabLst>
                <a:tab pos="355600" algn="l"/>
              </a:tabLst>
            </a:pPr>
            <a:r>
              <a:rPr sz="1900" spc="10" dirty="0">
                <a:latin typeface="Arial" panose="020B0604020202020204" pitchFamily="34" charset="0"/>
                <a:cs typeface="Arial" panose="020B0604020202020204" pitchFamily="34" charset="0"/>
              </a:rPr>
              <a:t>T</a:t>
            </a:r>
            <a:r>
              <a:rPr sz="1900" dirty="0">
                <a:latin typeface="Arial" panose="020B0604020202020204" pitchFamily="34" charset="0"/>
                <a:cs typeface="Arial" panose="020B0604020202020204" pitchFamily="34" charset="0"/>
              </a:rPr>
              <a:t>o</a:t>
            </a:r>
            <a:r>
              <a:rPr sz="1900" spc="-15" dirty="0">
                <a:latin typeface="Arial" panose="020B0604020202020204" pitchFamily="34" charset="0"/>
                <a:cs typeface="Arial" panose="020B0604020202020204" pitchFamily="34" charset="0"/>
              </a:rPr>
              <a:t> </a:t>
            </a:r>
            <a:r>
              <a:rPr lang="en-US" sz="1900" spc="-15" dirty="0">
                <a:latin typeface="Arial" panose="020B0604020202020204" pitchFamily="34" charset="0"/>
                <a:cs typeface="Arial" panose="020B0604020202020204" pitchFamily="34" charset="0"/>
              </a:rPr>
              <a:t>process</a:t>
            </a:r>
            <a:r>
              <a:rPr sz="1900" dirty="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LIHEAP C</a:t>
            </a:r>
            <a:r>
              <a:rPr sz="1900" dirty="0">
                <a:latin typeface="Arial" panose="020B0604020202020204" pitchFamily="34" charset="0"/>
                <a:cs typeface="Arial" panose="020B0604020202020204" pitchFamily="34" charset="0"/>
              </a:rPr>
              <a:t>ris</a:t>
            </a:r>
            <a:r>
              <a:rPr sz="1900" spc="-10" dirty="0">
                <a:latin typeface="Arial" panose="020B0604020202020204" pitchFamily="34" charset="0"/>
                <a:cs typeface="Arial" panose="020B0604020202020204" pitchFamily="34" charset="0"/>
              </a:rPr>
              <a:t>i</a:t>
            </a:r>
            <a:r>
              <a:rPr sz="1900" dirty="0">
                <a:latin typeface="Arial" panose="020B0604020202020204" pitchFamily="34" charset="0"/>
                <a:cs typeface="Arial" panose="020B0604020202020204" pitchFamily="34" charset="0"/>
              </a:rPr>
              <a:t>s</a:t>
            </a:r>
            <a:r>
              <a:rPr sz="1900" spc="10" dirty="0">
                <a:latin typeface="Arial" panose="020B0604020202020204" pitchFamily="34" charset="0"/>
                <a:cs typeface="Arial" panose="020B0604020202020204" pitchFamily="34" charset="0"/>
              </a:rPr>
              <a:t> </a:t>
            </a:r>
            <a:r>
              <a:rPr sz="1900" dirty="0">
                <a:latin typeface="Arial" panose="020B0604020202020204" pitchFamily="34" charset="0"/>
                <a:cs typeface="Arial" panose="020B0604020202020204" pitchFamily="34" charset="0"/>
              </a:rPr>
              <a:t>cl</a:t>
            </a:r>
            <a:r>
              <a:rPr sz="1900" spc="-10" dirty="0">
                <a:latin typeface="Arial" panose="020B0604020202020204" pitchFamily="34" charset="0"/>
                <a:cs typeface="Arial" panose="020B0604020202020204" pitchFamily="34" charset="0"/>
              </a:rPr>
              <a:t>a</a:t>
            </a:r>
            <a:r>
              <a:rPr sz="1900" dirty="0">
                <a:latin typeface="Arial" panose="020B0604020202020204" pitchFamily="34" charset="0"/>
                <a:cs typeface="Arial" panose="020B0604020202020204" pitchFamily="34" charset="0"/>
              </a:rPr>
              <a:t>im</a:t>
            </a:r>
            <a:r>
              <a:rPr lang="en-US" sz="1900" dirty="0">
                <a:latin typeface="Arial" panose="020B0604020202020204" pitchFamily="34" charset="0"/>
                <a:cs typeface="Arial" panose="020B0604020202020204" pitchFamily="34" charset="0"/>
              </a:rPr>
              <a:t>s</a:t>
            </a:r>
            <a:r>
              <a:rPr sz="1900" dirty="0">
                <a:latin typeface="Arial" panose="020B0604020202020204" pitchFamily="34" charset="0"/>
                <a:cs typeface="Arial" panose="020B0604020202020204" pitchFamily="34" charset="0"/>
              </a:rPr>
              <a:t> in</a:t>
            </a:r>
            <a:r>
              <a:rPr sz="1900" spc="5" dirty="0">
                <a:latin typeface="Arial" panose="020B0604020202020204" pitchFamily="34" charset="0"/>
                <a:cs typeface="Arial" panose="020B0604020202020204" pitchFamily="34" charset="0"/>
              </a:rPr>
              <a:t> </a:t>
            </a:r>
            <a:r>
              <a:rPr sz="1900" dirty="0">
                <a:latin typeface="Arial" panose="020B0604020202020204" pitchFamily="34" charset="0"/>
                <a:cs typeface="Arial" panose="020B0604020202020204" pitchFamily="34" charset="0"/>
              </a:rPr>
              <a:t>PROMI</a:t>
            </a:r>
            <a:r>
              <a:rPr sz="1900" spc="10" dirty="0">
                <a:latin typeface="Arial" panose="020B0604020202020204" pitchFamily="34" charset="0"/>
                <a:cs typeface="Arial" panose="020B0604020202020204" pitchFamily="34" charset="0"/>
              </a:rPr>
              <a:t>S</a:t>
            </a:r>
            <a:r>
              <a:rPr sz="1900" i="1" spc="-5" dirty="0">
                <a:latin typeface="Arial" panose="020B0604020202020204" pitchFamily="34" charset="0"/>
                <a:cs typeface="Arial" panose="020B0604020202020204" pitchFamily="34" charset="0"/>
              </a:rPr>
              <a:t>e</a:t>
            </a:r>
            <a:r>
              <a:rPr sz="1900" dirty="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a v</a:t>
            </a:r>
            <a:r>
              <a:rPr sz="1900" dirty="0">
                <a:latin typeface="Arial" panose="020B0604020202020204" pitchFamily="34" charset="0"/>
                <a:cs typeface="Arial" panose="020B0604020202020204" pitchFamily="34" charset="0"/>
              </a:rPr>
              <a:t>e</a:t>
            </a:r>
            <a:r>
              <a:rPr sz="1900" spc="-10" dirty="0">
                <a:latin typeface="Arial" panose="020B0604020202020204" pitchFamily="34" charset="0"/>
                <a:cs typeface="Arial" panose="020B0604020202020204" pitchFamily="34" charset="0"/>
              </a:rPr>
              <a:t>n</a:t>
            </a:r>
            <a:r>
              <a:rPr sz="1900" dirty="0">
                <a:latin typeface="Arial" panose="020B0604020202020204" pitchFamily="34" charset="0"/>
                <a:cs typeface="Arial" panose="020B0604020202020204" pitchFamily="34" charset="0"/>
              </a:rPr>
              <a:t>d</a:t>
            </a:r>
            <a:r>
              <a:rPr sz="1900" spc="-10" dirty="0">
                <a:latin typeface="Arial" panose="020B0604020202020204" pitchFamily="34" charset="0"/>
                <a:cs typeface="Arial" panose="020B0604020202020204" pitchFamily="34" charset="0"/>
              </a:rPr>
              <a:t>o</a:t>
            </a:r>
            <a:r>
              <a:rPr sz="1900" dirty="0">
                <a:latin typeface="Arial" panose="020B0604020202020204" pitchFamily="34" charset="0"/>
                <a:cs typeface="Arial" panose="020B0604020202020204" pitchFamily="34" charset="0"/>
              </a:rPr>
              <a:t>r </a:t>
            </a:r>
            <a:r>
              <a:rPr lang="en-US" sz="1900" dirty="0">
                <a:latin typeface="Arial" panose="020B0604020202020204" pitchFamily="34" charset="0"/>
                <a:cs typeface="Arial" panose="020B0604020202020204" pitchFamily="34" charset="0"/>
              </a:rPr>
              <a:t>designates a primary PROMISe user.  This user must </a:t>
            </a:r>
            <a:r>
              <a:rPr sz="1900" dirty="0">
                <a:latin typeface="Arial" panose="020B0604020202020204" pitchFamily="34" charset="0"/>
                <a:cs typeface="Arial" panose="020B0604020202020204" pitchFamily="34" charset="0"/>
              </a:rPr>
              <a:t>re</a:t>
            </a:r>
            <a:r>
              <a:rPr sz="1900" spc="-10" dirty="0">
                <a:latin typeface="Arial" panose="020B0604020202020204" pitchFamily="34" charset="0"/>
                <a:cs typeface="Arial" panose="020B0604020202020204" pitchFamily="34" charset="0"/>
              </a:rPr>
              <a:t>g</a:t>
            </a:r>
            <a:r>
              <a:rPr sz="1900" dirty="0">
                <a:latin typeface="Arial" panose="020B0604020202020204" pitchFamily="34" charset="0"/>
                <a:cs typeface="Arial" panose="020B0604020202020204" pitchFamily="34" charset="0"/>
              </a:rPr>
              <a:t>ister</a:t>
            </a:r>
            <a:r>
              <a:rPr sz="1900" spc="5" dirty="0">
                <a:latin typeface="Arial" panose="020B0604020202020204" pitchFamily="34" charset="0"/>
                <a:cs typeface="Arial" panose="020B0604020202020204" pitchFamily="34" charset="0"/>
              </a:rPr>
              <a:t> </a:t>
            </a:r>
            <a:r>
              <a:rPr sz="1900" dirty="0">
                <a:latin typeface="Arial" panose="020B0604020202020204" pitchFamily="34" charset="0"/>
                <a:cs typeface="Arial" panose="020B0604020202020204" pitchFamily="34" charset="0"/>
              </a:rPr>
              <a:t>in PROMIS</a:t>
            </a:r>
            <a:r>
              <a:rPr sz="1900" i="1" spc="-5" dirty="0">
                <a:latin typeface="Arial" panose="020B0604020202020204" pitchFamily="34" charset="0"/>
                <a:cs typeface="Arial" panose="020B0604020202020204" pitchFamily="34" charset="0"/>
              </a:rPr>
              <a:t>e</a:t>
            </a:r>
            <a:r>
              <a:rPr sz="1900" dirty="0">
                <a:latin typeface="Arial" panose="020B0604020202020204" pitchFamily="34" charset="0"/>
                <a:cs typeface="Arial" panose="020B0604020202020204" pitchFamily="34" charset="0"/>
              </a:rPr>
              <a:t>™ usi</a:t>
            </a:r>
            <a:r>
              <a:rPr sz="1900" spc="-10" dirty="0">
                <a:latin typeface="Arial" panose="020B0604020202020204" pitchFamily="34" charset="0"/>
                <a:cs typeface="Arial" panose="020B0604020202020204" pitchFamily="34" charset="0"/>
              </a:rPr>
              <a:t>n</a:t>
            </a:r>
            <a:r>
              <a:rPr sz="1900" dirty="0">
                <a:latin typeface="Arial" panose="020B0604020202020204" pitchFamily="34" charset="0"/>
                <a:cs typeface="Arial" panose="020B0604020202020204" pitchFamily="34" charset="0"/>
              </a:rPr>
              <a:t>g</a:t>
            </a:r>
            <a:r>
              <a:rPr sz="1900" spc="5" dirty="0">
                <a:latin typeface="Arial" panose="020B0604020202020204" pitchFamily="34" charset="0"/>
                <a:cs typeface="Arial" panose="020B0604020202020204" pitchFamily="34" charset="0"/>
              </a:rPr>
              <a:t> </a:t>
            </a:r>
            <a:r>
              <a:rPr sz="1900" dirty="0">
                <a:latin typeface="Arial" panose="020B0604020202020204" pitchFamily="34" charset="0"/>
                <a:cs typeface="Arial" panose="020B0604020202020204" pitchFamily="34" charset="0"/>
              </a:rPr>
              <a:t>th</a:t>
            </a:r>
            <a:r>
              <a:rPr sz="1900" spc="-10" dirty="0">
                <a:latin typeface="Arial" panose="020B0604020202020204" pitchFamily="34" charset="0"/>
                <a:cs typeface="Arial" panose="020B0604020202020204" pitchFamily="34" charset="0"/>
              </a:rPr>
              <a:t>e</a:t>
            </a:r>
            <a:r>
              <a:rPr sz="1900" dirty="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13-digit </a:t>
            </a:r>
            <a:r>
              <a:rPr sz="1900" dirty="0">
                <a:latin typeface="Arial" panose="020B0604020202020204" pitchFamily="34" charset="0"/>
                <a:cs typeface="Arial" panose="020B0604020202020204" pitchFamily="34" charset="0"/>
              </a:rPr>
              <a:t>Ve</a:t>
            </a:r>
            <a:r>
              <a:rPr sz="1900" spc="-10" dirty="0">
                <a:latin typeface="Arial" panose="020B0604020202020204" pitchFamily="34" charset="0"/>
                <a:cs typeface="Arial" panose="020B0604020202020204" pitchFamily="34" charset="0"/>
              </a:rPr>
              <a:t>n</a:t>
            </a:r>
            <a:r>
              <a:rPr sz="1900" dirty="0">
                <a:latin typeface="Arial" panose="020B0604020202020204" pitchFamily="34" charset="0"/>
                <a:cs typeface="Arial" panose="020B0604020202020204" pitchFamily="34" charset="0"/>
              </a:rPr>
              <a:t>d</a:t>
            </a:r>
            <a:r>
              <a:rPr sz="1900" spc="-10" dirty="0">
                <a:latin typeface="Arial" panose="020B0604020202020204" pitchFamily="34" charset="0"/>
                <a:cs typeface="Arial" panose="020B0604020202020204" pitchFamily="34" charset="0"/>
              </a:rPr>
              <a:t>o</a:t>
            </a:r>
            <a:r>
              <a:rPr sz="1900" dirty="0">
                <a:latin typeface="Arial" panose="020B0604020202020204" pitchFamily="34" charset="0"/>
                <a:cs typeface="Arial" panose="020B0604020202020204" pitchFamily="34" charset="0"/>
              </a:rPr>
              <a:t>r</a:t>
            </a:r>
            <a:r>
              <a:rPr sz="1900" spc="10" dirty="0">
                <a:latin typeface="Arial" panose="020B0604020202020204" pitchFamily="34" charset="0"/>
                <a:cs typeface="Arial" panose="020B0604020202020204" pitchFamily="34" charset="0"/>
              </a:rPr>
              <a:t> </a:t>
            </a:r>
            <a:r>
              <a:rPr sz="1900" dirty="0">
                <a:latin typeface="Arial" panose="020B0604020202020204" pitchFamily="34" charset="0"/>
                <a:cs typeface="Arial" panose="020B0604020202020204" pitchFamily="34" charset="0"/>
              </a:rPr>
              <a:t>ID</a:t>
            </a:r>
            <a:r>
              <a:rPr lang="en-US" sz="1900" dirty="0">
                <a:latin typeface="Arial" panose="020B0604020202020204" pitchFamily="34" charset="0"/>
                <a:cs typeface="Arial" panose="020B0604020202020204" pitchFamily="34" charset="0"/>
              </a:rPr>
              <a:t> and establish a password.  See Desk Guide in PROMISe.</a:t>
            </a:r>
          </a:p>
          <a:p>
            <a:pPr marL="355600" marR="5080" indent="-342900">
              <a:lnSpc>
                <a:spcPct val="80000"/>
              </a:lnSpc>
              <a:spcBef>
                <a:spcPts val="2510"/>
              </a:spcBef>
              <a:buFont typeface="Arial"/>
              <a:buChar char="•"/>
              <a:tabLst>
                <a:tab pos="355600" algn="l"/>
              </a:tabLst>
            </a:pPr>
            <a:r>
              <a:rPr lang="en-US" sz="1900" dirty="0">
                <a:latin typeface="Arial" panose="020B0604020202020204" pitchFamily="34" charset="0"/>
                <a:cs typeface="Arial" panose="020B0604020202020204" pitchFamily="34" charset="0"/>
              </a:rPr>
              <a:t>Users with access to more than one Vendor ID or s</a:t>
            </a:r>
            <a:r>
              <a:rPr lang="en-US" sz="1900" spc="-10" dirty="0">
                <a:latin typeface="Arial" panose="020B0604020202020204" pitchFamily="34" charset="0"/>
                <a:cs typeface="Arial" panose="020B0604020202020204" pitchFamily="34" charset="0"/>
              </a:rPr>
              <a:t>e</a:t>
            </a:r>
            <a:r>
              <a:rPr lang="en-US" sz="1900" dirty="0">
                <a:latin typeface="Arial" panose="020B0604020202020204" pitchFamily="34" charset="0"/>
                <a:cs typeface="Arial" panose="020B0604020202020204" pitchFamily="34" charset="0"/>
              </a:rPr>
              <a:t>rvice</a:t>
            </a:r>
            <a:r>
              <a:rPr lang="en-US" sz="1900" spc="5" dirty="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l</a:t>
            </a:r>
            <a:r>
              <a:rPr lang="en-US" sz="1900" spc="-10" dirty="0">
                <a:latin typeface="Arial" panose="020B0604020202020204" pitchFamily="34" charset="0"/>
                <a:cs typeface="Arial" panose="020B0604020202020204" pitchFamily="34" charset="0"/>
              </a:rPr>
              <a:t>o</a:t>
            </a:r>
            <a:r>
              <a:rPr lang="en-US" sz="1900" dirty="0">
                <a:latin typeface="Arial" panose="020B0604020202020204" pitchFamily="34" charset="0"/>
                <a:cs typeface="Arial" panose="020B0604020202020204" pitchFamily="34" charset="0"/>
              </a:rPr>
              <a:t>cati</a:t>
            </a:r>
            <a:r>
              <a:rPr lang="en-US" sz="1900" spc="-10" dirty="0">
                <a:latin typeface="Arial" panose="020B0604020202020204" pitchFamily="34" charset="0"/>
                <a:cs typeface="Arial" panose="020B0604020202020204" pitchFamily="34" charset="0"/>
              </a:rPr>
              <a:t>o</a:t>
            </a:r>
            <a:r>
              <a:rPr lang="en-US" sz="1900" dirty="0">
                <a:latin typeface="Arial" panose="020B0604020202020204" pitchFamily="34" charset="0"/>
                <a:cs typeface="Arial" panose="020B0604020202020204" pitchFamily="34" charset="0"/>
              </a:rPr>
              <a:t>n </a:t>
            </a:r>
            <a:r>
              <a:rPr lang="en-US" sz="1900" spc="5" dirty="0">
                <a:latin typeface="Arial" panose="020B0604020202020204" pitchFamily="34" charset="0"/>
                <a:cs typeface="Arial" panose="020B0604020202020204" pitchFamily="34" charset="0"/>
              </a:rPr>
              <a:t>must set up log on/</a:t>
            </a:r>
            <a:r>
              <a:rPr lang="en-US" sz="1900" dirty="0">
                <a:latin typeface="Arial" panose="020B0604020202020204" pitchFamily="34" charset="0"/>
                <a:cs typeface="Arial" panose="020B0604020202020204" pitchFamily="34" charset="0"/>
              </a:rPr>
              <a:t>p</a:t>
            </a:r>
            <a:r>
              <a:rPr lang="en-US" sz="1900" spc="-10" dirty="0">
                <a:latin typeface="Arial" panose="020B0604020202020204" pitchFamily="34" charset="0"/>
                <a:cs typeface="Arial" panose="020B0604020202020204" pitchFamily="34" charset="0"/>
              </a:rPr>
              <a:t>a</a:t>
            </a:r>
            <a:r>
              <a:rPr lang="en-US" sz="1900" dirty="0">
                <a:latin typeface="Arial" panose="020B0604020202020204" pitchFamily="34" charset="0"/>
                <a:cs typeface="Arial" panose="020B0604020202020204" pitchFamily="34" charset="0"/>
              </a:rPr>
              <a:t>ss</a:t>
            </a:r>
            <a:r>
              <a:rPr lang="en-US" sz="1900" spc="-40" dirty="0">
                <a:latin typeface="Arial" panose="020B0604020202020204" pitchFamily="34" charset="0"/>
                <a:cs typeface="Arial" panose="020B0604020202020204" pitchFamily="34" charset="0"/>
              </a:rPr>
              <a:t>w</a:t>
            </a:r>
            <a:r>
              <a:rPr lang="en-US" sz="1900" dirty="0">
                <a:latin typeface="Arial" panose="020B0604020202020204" pitchFamily="34" charset="0"/>
                <a:cs typeface="Arial" panose="020B0604020202020204" pitchFamily="34" charset="0"/>
              </a:rPr>
              <a:t>ords at each location.</a:t>
            </a:r>
          </a:p>
          <a:p>
            <a:pPr marL="355600" marR="5080" indent="-342900">
              <a:lnSpc>
                <a:spcPct val="80000"/>
              </a:lnSpc>
              <a:spcBef>
                <a:spcPts val="2510"/>
              </a:spcBef>
              <a:buFont typeface="Arial"/>
              <a:buChar char="•"/>
              <a:tabLst>
                <a:tab pos="355600" algn="l"/>
              </a:tabLst>
            </a:pPr>
            <a:r>
              <a:rPr lang="en-US" sz="1900" dirty="0">
                <a:latin typeface="Arial" panose="020B0604020202020204" pitchFamily="34" charset="0"/>
                <a:cs typeface="Arial" panose="020B0604020202020204" pitchFamily="34" charset="0"/>
              </a:rPr>
              <a:t>The primary PROMISe user may set up alternate users to access LIHEAP Vouchers and process Crisis claims. See Desk Guide in PROMISe.</a:t>
            </a:r>
          </a:p>
          <a:p>
            <a:pPr marL="12700" marR="457200">
              <a:lnSpc>
                <a:spcPts val="1730"/>
              </a:lnSpc>
              <a:tabLst>
                <a:tab pos="355600" algn="l"/>
              </a:tabLst>
            </a:pPr>
            <a:endParaRPr lang="en-US" sz="1900" dirty="0">
              <a:latin typeface="Arial" panose="020B0604020202020204" pitchFamily="34" charset="0"/>
              <a:cs typeface="Arial" panose="020B0604020202020204" pitchFamily="34" charset="0"/>
            </a:endParaRPr>
          </a:p>
          <a:p>
            <a:pPr marL="355600" marR="457200" indent="-342900">
              <a:lnSpc>
                <a:spcPts val="1730"/>
              </a:lnSpc>
              <a:buFont typeface="Arial"/>
              <a:buChar char="•"/>
              <a:tabLst>
                <a:tab pos="355600" algn="l"/>
              </a:tabLst>
            </a:pPr>
            <a:r>
              <a:rPr lang="en-US" sz="1900" dirty="0">
                <a:latin typeface="Arial" panose="020B0604020202020204" pitchFamily="34" charset="0"/>
                <a:cs typeface="Arial" panose="020B0604020202020204" pitchFamily="34" charset="0"/>
              </a:rPr>
              <a:t>For help with Password Resets call 1-800-248-2152</a:t>
            </a:r>
            <a:endParaRPr sz="1900" dirty="0">
              <a:latin typeface="Arial" panose="020B0604020202020204" pitchFamily="34" charset="0"/>
              <a:cs typeface="Arial" panose="020B0604020202020204" pitchFamily="34" charset="0"/>
            </a:endParaRPr>
          </a:p>
          <a:p>
            <a:pPr>
              <a:lnSpc>
                <a:spcPct val="100000"/>
              </a:lnSpc>
              <a:spcBef>
                <a:spcPts val="20"/>
              </a:spcBef>
              <a:buFont typeface="Arial"/>
              <a:buChar char="•"/>
            </a:pPr>
            <a:endParaRPr sz="1900" dirty="0">
              <a:latin typeface="Arial" panose="020B0604020202020204" pitchFamily="34" charset="0"/>
              <a:cs typeface="Arial" panose="020B0604020202020204" pitchFamily="34" charset="0"/>
            </a:endParaRPr>
          </a:p>
          <a:p>
            <a:pPr marL="355600" marR="457834" indent="-342900">
              <a:lnSpc>
                <a:spcPct val="80000"/>
              </a:lnSpc>
              <a:buFont typeface="Arial"/>
              <a:buChar char="•"/>
              <a:tabLst>
                <a:tab pos="355600" algn="l"/>
              </a:tabLst>
            </a:pPr>
            <a:r>
              <a:rPr sz="1900" dirty="0">
                <a:latin typeface="Arial" panose="020B0604020202020204" pitchFamily="34" charset="0"/>
                <a:cs typeface="Arial" panose="020B0604020202020204" pitchFamily="34" charset="0"/>
              </a:rPr>
              <a:t>Cr</a:t>
            </a:r>
            <a:r>
              <a:rPr sz="1900" spc="-10" dirty="0">
                <a:latin typeface="Arial" panose="020B0604020202020204" pitchFamily="34" charset="0"/>
                <a:cs typeface="Arial" panose="020B0604020202020204" pitchFamily="34" charset="0"/>
              </a:rPr>
              <a:t>i</a:t>
            </a:r>
            <a:r>
              <a:rPr sz="1900" dirty="0">
                <a:latin typeface="Arial" panose="020B0604020202020204" pitchFamily="34" charset="0"/>
                <a:cs typeface="Arial" panose="020B0604020202020204" pitchFamily="34" charset="0"/>
              </a:rPr>
              <a:t>sis</a:t>
            </a:r>
            <a:r>
              <a:rPr sz="1900" spc="10" dirty="0">
                <a:latin typeface="Arial" panose="020B0604020202020204" pitchFamily="34" charset="0"/>
                <a:cs typeface="Arial" panose="020B0604020202020204" pitchFamily="34" charset="0"/>
              </a:rPr>
              <a:t> </a:t>
            </a:r>
            <a:r>
              <a:rPr sz="1900" dirty="0">
                <a:latin typeface="Arial" panose="020B0604020202020204" pitchFamily="34" charset="0"/>
                <a:cs typeface="Arial" panose="020B0604020202020204" pitchFamily="34" charset="0"/>
              </a:rPr>
              <a:t>C</a:t>
            </a:r>
            <a:r>
              <a:rPr sz="1900" spc="-10" dirty="0">
                <a:latin typeface="Arial" panose="020B0604020202020204" pitchFamily="34" charset="0"/>
                <a:cs typeface="Arial" panose="020B0604020202020204" pitchFamily="34" charset="0"/>
              </a:rPr>
              <a:t>l</a:t>
            </a:r>
            <a:r>
              <a:rPr sz="1900" dirty="0">
                <a:latin typeface="Arial" panose="020B0604020202020204" pitchFamily="34" charset="0"/>
                <a:cs typeface="Arial" panose="020B0604020202020204" pitchFamily="34" charset="0"/>
              </a:rPr>
              <a:t>a</a:t>
            </a:r>
            <a:r>
              <a:rPr sz="1900" spc="-10" dirty="0">
                <a:latin typeface="Arial" panose="020B0604020202020204" pitchFamily="34" charset="0"/>
                <a:cs typeface="Arial" panose="020B0604020202020204" pitchFamily="34" charset="0"/>
              </a:rPr>
              <a:t>i</a:t>
            </a:r>
            <a:r>
              <a:rPr sz="1900" dirty="0">
                <a:latin typeface="Arial" panose="020B0604020202020204" pitchFamily="34" charset="0"/>
                <a:cs typeface="Arial" panose="020B0604020202020204" pitchFamily="34" charset="0"/>
              </a:rPr>
              <a:t>ms</a:t>
            </a:r>
            <a:r>
              <a:rPr sz="1900" spc="10" dirty="0">
                <a:latin typeface="Arial" panose="020B0604020202020204" pitchFamily="34" charset="0"/>
                <a:cs typeface="Arial" panose="020B0604020202020204" pitchFamily="34" charset="0"/>
              </a:rPr>
              <a:t> </a:t>
            </a:r>
            <a:r>
              <a:rPr sz="1900" dirty="0">
                <a:latin typeface="Arial" panose="020B0604020202020204" pitchFamily="34" charset="0"/>
                <a:cs typeface="Arial" panose="020B0604020202020204" pitchFamily="34" charset="0"/>
              </a:rPr>
              <a:t>must</a:t>
            </a:r>
            <a:r>
              <a:rPr sz="1900" spc="-10" dirty="0">
                <a:latin typeface="Arial" panose="020B0604020202020204" pitchFamily="34" charset="0"/>
                <a:cs typeface="Arial" panose="020B0604020202020204" pitchFamily="34" charset="0"/>
              </a:rPr>
              <a:t> </a:t>
            </a:r>
            <a:r>
              <a:rPr sz="1900" dirty="0">
                <a:latin typeface="Arial" panose="020B0604020202020204" pitchFamily="34" charset="0"/>
                <a:cs typeface="Arial" panose="020B0604020202020204" pitchFamily="34" charset="0"/>
              </a:rPr>
              <a:t>be</a:t>
            </a:r>
            <a:r>
              <a:rPr sz="1900" spc="5" dirty="0">
                <a:latin typeface="Arial" panose="020B0604020202020204" pitchFamily="34" charset="0"/>
                <a:cs typeface="Arial" panose="020B0604020202020204" pitchFamily="34" charset="0"/>
              </a:rPr>
              <a:t> </a:t>
            </a:r>
            <a:r>
              <a:rPr sz="1900" dirty="0">
                <a:latin typeface="Arial" panose="020B0604020202020204" pitchFamily="34" charset="0"/>
                <a:cs typeface="Arial" panose="020B0604020202020204" pitchFamily="34" charset="0"/>
              </a:rPr>
              <a:t>e</a:t>
            </a:r>
            <a:r>
              <a:rPr sz="1900" spc="-10" dirty="0">
                <a:latin typeface="Arial" panose="020B0604020202020204" pitchFamily="34" charset="0"/>
                <a:cs typeface="Arial" panose="020B0604020202020204" pitchFamily="34" charset="0"/>
              </a:rPr>
              <a:t>n</a:t>
            </a:r>
            <a:r>
              <a:rPr sz="1900" dirty="0">
                <a:latin typeface="Arial" panose="020B0604020202020204" pitchFamily="34" charset="0"/>
                <a:cs typeface="Arial" panose="020B0604020202020204" pitchFamily="34" charset="0"/>
              </a:rPr>
              <a:t>ter</a:t>
            </a:r>
            <a:r>
              <a:rPr sz="1900" spc="-10" dirty="0">
                <a:latin typeface="Arial" panose="020B0604020202020204" pitchFamily="34" charset="0"/>
                <a:cs typeface="Arial" panose="020B0604020202020204" pitchFamily="34" charset="0"/>
              </a:rPr>
              <a:t>e</a:t>
            </a:r>
            <a:r>
              <a:rPr sz="1900" dirty="0">
                <a:latin typeface="Arial" panose="020B0604020202020204" pitchFamily="34" charset="0"/>
                <a:cs typeface="Arial" panose="020B0604020202020204" pitchFamily="34" charset="0"/>
              </a:rPr>
              <a:t>d</a:t>
            </a:r>
            <a:r>
              <a:rPr sz="1900" spc="15" dirty="0">
                <a:latin typeface="Arial" panose="020B0604020202020204" pitchFamily="34" charset="0"/>
                <a:cs typeface="Arial" panose="020B0604020202020204" pitchFamily="34" charset="0"/>
              </a:rPr>
              <a:t> </a:t>
            </a:r>
            <a:r>
              <a:rPr sz="1900" dirty="0">
                <a:latin typeface="Arial" panose="020B0604020202020204" pitchFamily="34" charset="0"/>
                <a:cs typeface="Arial" panose="020B0604020202020204" pitchFamily="34" charset="0"/>
              </a:rPr>
              <a:t>in</a:t>
            </a:r>
            <a:r>
              <a:rPr sz="1900" spc="-5" dirty="0">
                <a:latin typeface="Arial" panose="020B0604020202020204" pitchFamily="34" charset="0"/>
                <a:cs typeface="Arial" panose="020B0604020202020204" pitchFamily="34" charset="0"/>
              </a:rPr>
              <a:t> </a:t>
            </a:r>
            <a:r>
              <a:rPr sz="1900" dirty="0">
                <a:latin typeface="Arial" panose="020B0604020202020204" pitchFamily="34" charset="0"/>
                <a:cs typeface="Arial" panose="020B0604020202020204" pitchFamily="34" charset="0"/>
              </a:rPr>
              <a:t>PROMIS</a:t>
            </a:r>
            <a:r>
              <a:rPr sz="1900" i="1" spc="-5" dirty="0">
                <a:latin typeface="Arial" panose="020B0604020202020204" pitchFamily="34" charset="0"/>
                <a:cs typeface="Arial" panose="020B0604020202020204" pitchFamily="34" charset="0"/>
              </a:rPr>
              <a:t>e</a:t>
            </a:r>
            <a:r>
              <a:rPr sz="1900" dirty="0">
                <a:latin typeface="Arial" panose="020B0604020202020204" pitchFamily="34" charset="0"/>
                <a:cs typeface="Arial" panose="020B0604020202020204" pitchFamily="34" charset="0"/>
              </a:rPr>
              <a:t>™ on</a:t>
            </a:r>
            <a:r>
              <a:rPr sz="1900" spc="-5" dirty="0">
                <a:latin typeface="Arial" panose="020B0604020202020204" pitchFamily="34" charset="0"/>
                <a:cs typeface="Arial" panose="020B0604020202020204" pitchFamily="34" charset="0"/>
              </a:rPr>
              <a:t> </a:t>
            </a:r>
            <a:r>
              <a:rPr sz="1900" dirty="0">
                <a:latin typeface="Arial" panose="020B0604020202020204" pitchFamily="34" charset="0"/>
                <a:cs typeface="Arial" panose="020B0604020202020204" pitchFamily="34" charset="0"/>
              </a:rPr>
              <a:t>a com</a:t>
            </a:r>
            <a:r>
              <a:rPr sz="1900" spc="-10" dirty="0">
                <a:latin typeface="Arial" panose="020B0604020202020204" pitchFamily="34" charset="0"/>
                <a:cs typeface="Arial" panose="020B0604020202020204" pitchFamily="34" charset="0"/>
              </a:rPr>
              <a:t>p</a:t>
            </a:r>
            <a:r>
              <a:rPr sz="1900" dirty="0">
                <a:latin typeface="Arial" panose="020B0604020202020204" pitchFamily="34" charset="0"/>
                <a:cs typeface="Arial" panose="020B0604020202020204" pitchFamily="34" charset="0"/>
              </a:rPr>
              <a:t>ut</a:t>
            </a:r>
            <a:r>
              <a:rPr sz="1900" spc="-10" dirty="0">
                <a:latin typeface="Arial" panose="020B0604020202020204" pitchFamily="34" charset="0"/>
                <a:cs typeface="Arial" panose="020B0604020202020204" pitchFamily="34" charset="0"/>
              </a:rPr>
              <a:t>e</a:t>
            </a:r>
            <a:r>
              <a:rPr sz="1900" dirty="0">
                <a:latin typeface="Arial" panose="020B0604020202020204" pitchFamily="34" charset="0"/>
                <a:cs typeface="Arial" panose="020B0604020202020204" pitchFamily="34" charset="0"/>
              </a:rPr>
              <a:t>r</a:t>
            </a:r>
            <a:r>
              <a:rPr sz="1900" spc="10" dirty="0">
                <a:latin typeface="Arial" panose="020B0604020202020204" pitchFamily="34" charset="0"/>
                <a:cs typeface="Arial" panose="020B0604020202020204" pitchFamily="34" charset="0"/>
              </a:rPr>
              <a:t> </a:t>
            </a:r>
            <a:r>
              <a:rPr sz="1900" dirty="0">
                <a:latin typeface="Arial" panose="020B0604020202020204" pitchFamily="34" charset="0"/>
                <a:cs typeface="Arial" panose="020B0604020202020204" pitchFamily="34" charset="0"/>
              </a:rPr>
              <a:t>us</a:t>
            </a:r>
            <a:r>
              <a:rPr sz="1900" spc="-10" dirty="0">
                <a:latin typeface="Arial" panose="020B0604020202020204" pitchFamily="34" charset="0"/>
                <a:cs typeface="Arial" panose="020B0604020202020204" pitchFamily="34" charset="0"/>
              </a:rPr>
              <a:t>i</a:t>
            </a:r>
            <a:r>
              <a:rPr sz="1900" dirty="0">
                <a:latin typeface="Arial" panose="020B0604020202020204" pitchFamily="34" charset="0"/>
                <a:cs typeface="Arial" panose="020B0604020202020204" pitchFamily="34" charset="0"/>
              </a:rPr>
              <a:t>ng</a:t>
            </a:r>
            <a:r>
              <a:rPr sz="1900" spc="5" dirty="0">
                <a:latin typeface="Arial" panose="020B0604020202020204" pitchFamily="34" charset="0"/>
                <a:cs typeface="Arial" panose="020B0604020202020204" pitchFamily="34" charset="0"/>
              </a:rPr>
              <a:t> </a:t>
            </a:r>
            <a:r>
              <a:rPr sz="1900" dirty="0">
                <a:latin typeface="Arial" panose="020B0604020202020204" pitchFamily="34" charset="0"/>
                <a:cs typeface="Arial" panose="020B0604020202020204" pitchFamily="34" charset="0"/>
              </a:rPr>
              <a:t>Inter</a:t>
            </a:r>
            <a:r>
              <a:rPr sz="1900" spc="-10" dirty="0">
                <a:latin typeface="Arial" panose="020B0604020202020204" pitchFamily="34" charset="0"/>
                <a:cs typeface="Arial" panose="020B0604020202020204" pitchFamily="34" charset="0"/>
              </a:rPr>
              <a:t>n</a:t>
            </a:r>
            <a:r>
              <a:rPr sz="1900" dirty="0">
                <a:latin typeface="Arial" panose="020B0604020202020204" pitchFamily="34" charset="0"/>
                <a:cs typeface="Arial" panose="020B0604020202020204" pitchFamily="34" charset="0"/>
              </a:rPr>
              <a:t>et E</a:t>
            </a:r>
            <a:r>
              <a:rPr sz="1900" spc="-15" dirty="0">
                <a:latin typeface="Arial" panose="020B0604020202020204" pitchFamily="34" charset="0"/>
                <a:cs typeface="Arial" panose="020B0604020202020204" pitchFamily="34" charset="0"/>
              </a:rPr>
              <a:t>x</a:t>
            </a:r>
            <a:r>
              <a:rPr sz="1900" dirty="0">
                <a:latin typeface="Arial" panose="020B0604020202020204" pitchFamily="34" charset="0"/>
                <a:cs typeface="Arial" panose="020B0604020202020204" pitchFamily="34" charset="0"/>
              </a:rPr>
              <a:t>p</a:t>
            </a:r>
            <a:r>
              <a:rPr sz="1900" spc="-10" dirty="0">
                <a:latin typeface="Arial" panose="020B0604020202020204" pitchFamily="34" charset="0"/>
                <a:cs typeface="Arial" panose="020B0604020202020204" pitchFamily="34" charset="0"/>
              </a:rPr>
              <a:t>l</a:t>
            </a:r>
            <a:r>
              <a:rPr sz="1900" dirty="0">
                <a:latin typeface="Arial" panose="020B0604020202020204" pitchFamily="34" charset="0"/>
                <a:cs typeface="Arial" panose="020B0604020202020204" pitchFamily="34" charset="0"/>
              </a:rPr>
              <a:t>or</a:t>
            </a:r>
            <a:r>
              <a:rPr sz="1900" spc="-10" dirty="0">
                <a:latin typeface="Arial" panose="020B0604020202020204" pitchFamily="34" charset="0"/>
                <a:cs typeface="Arial" panose="020B0604020202020204" pitchFamily="34" charset="0"/>
              </a:rPr>
              <a:t>e</a:t>
            </a:r>
            <a:r>
              <a:rPr sz="1900" dirty="0">
                <a:latin typeface="Arial" panose="020B0604020202020204" pitchFamily="34" charset="0"/>
                <a:cs typeface="Arial" panose="020B0604020202020204" pitchFamily="34" charset="0"/>
              </a:rPr>
              <a:t>r</a:t>
            </a:r>
            <a:r>
              <a:rPr sz="1900" spc="25" dirty="0">
                <a:latin typeface="Arial" panose="020B0604020202020204" pitchFamily="34" charset="0"/>
                <a:cs typeface="Arial" panose="020B0604020202020204" pitchFamily="34" charset="0"/>
              </a:rPr>
              <a:t> </a:t>
            </a:r>
            <a:r>
              <a:rPr sz="1900" dirty="0">
                <a:latin typeface="Arial" panose="020B0604020202020204" pitchFamily="34" charset="0"/>
                <a:cs typeface="Arial" panose="020B0604020202020204" pitchFamily="34" charset="0"/>
              </a:rPr>
              <a:t>at</a:t>
            </a:r>
            <a:r>
              <a:rPr sz="1900" spc="-10" dirty="0">
                <a:latin typeface="Arial" panose="020B0604020202020204" pitchFamily="34" charset="0"/>
                <a:cs typeface="Arial" panose="020B0604020202020204" pitchFamily="34" charset="0"/>
              </a:rPr>
              <a:t> </a:t>
            </a:r>
            <a:r>
              <a:rPr sz="1900" dirty="0">
                <a:latin typeface="Arial" panose="020B0604020202020204" pitchFamily="34" charset="0"/>
                <a:cs typeface="Arial" panose="020B0604020202020204" pitchFamily="34" charset="0"/>
              </a:rPr>
              <a:t>the</a:t>
            </a:r>
            <a:r>
              <a:rPr sz="1900" spc="-10" dirty="0">
                <a:latin typeface="Arial" panose="020B0604020202020204" pitchFamily="34" charset="0"/>
                <a:cs typeface="Arial" panose="020B0604020202020204" pitchFamily="34" charset="0"/>
              </a:rPr>
              <a:t> </a:t>
            </a:r>
            <a:r>
              <a:rPr sz="1900" spc="-40" dirty="0">
                <a:latin typeface="Arial" panose="020B0604020202020204" pitchFamily="34" charset="0"/>
                <a:cs typeface="Arial" panose="020B0604020202020204" pitchFamily="34" charset="0"/>
              </a:rPr>
              <a:t>w</a:t>
            </a:r>
            <a:r>
              <a:rPr sz="1900" dirty="0">
                <a:latin typeface="Arial" panose="020B0604020202020204" pitchFamily="34" charset="0"/>
                <a:cs typeface="Arial" panose="020B0604020202020204" pitchFamily="34" charset="0"/>
              </a:rPr>
              <a:t>eb</a:t>
            </a:r>
            <a:r>
              <a:rPr sz="1900" spc="40" dirty="0">
                <a:latin typeface="Arial" panose="020B0604020202020204" pitchFamily="34" charset="0"/>
                <a:cs typeface="Arial" panose="020B0604020202020204" pitchFamily="34" charset="0"/>
              </a:rPr>
              <a:t> </a:t>
            </a:r>
            <a:r>
              <a:rPr sz="1900" dirty="0">
                <a:latin typeface="Arial" panose="020B0604020202020204" pitchFamily="34" charset="0"/>
                <a:cs typeface="Arial" panose="020B0604020202020204" pitchFamily="34" charset="0"/>
              </a:rPr>
              <a:t>a</a:t>
            </a:r>
            <a:r>
              <a:rPr sz="1900" spc="-10" dirty="0">
                <a:latin typeface="Arial" panose="020B0604020202020204" pitchFamily="34" charset="0"/>
                <a:cs typeface="Arial" panose="020B0604020202020204" pitchFamily="34" charset="0"/>
              </a:rPr>
              <a:t>d</a:t>
            </a:r>
            <a:r>
              <a:rPr sz="1900" dirty="0">
                <a:latin typeface="Arial" panose="020B0604020202020204" pitchFamily="34" charset="0"/>
                <a:cs typeface="Arial" panose="020B0604020202020204" pitchFamily="34" charset="0"/>
              </a:rPr>
              <a:t>dr</a:t>
            </a:r>
            <a:r>
              <a:rPr sz="1900" spc="-10" dirty="0">
                <a:latin typeface="Arial" panose="020B0604020202020204" pitchFamily="34" charset="0"/>
                <a:cs typeface="Arial" panose="020B0604020202020204" pitchFamily="34" charset="0"/>
              </a:rPr>
              <a:t>e</a:t>
            </a:r>
            <a:r>
              <a:rPr sz="1900" dirty="0">
                <a:latin typeface="Arial" panose="020B0604020202020204" pitchFamily="34" charset="0"/>
                <a:cs typeface="Arial" panose="020B0604020202020204" pitchFamily="34" charset="0"/>
              </a:rPr>
              <a:t>ss: </a:t>
            </a:r>
            <a:r>
              <a:rPr sz="1900" u="heavy"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a:t>
            </a:r>
            <a:r>
              <a:rPr sz="1900" u="heavy" spc="5"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
            </a:r>
            <a:r>
              <a:rPr sz="1900" u="heavy"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LIH</a:t>
            </a:r>
            <a:r>
              <a:rPr sz="1900" u="heavy" spc="-1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a:t>
            </a:r>
            <a:r>
              <a:rPr sz="1900" u="heavy"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AP.d</a:t>
            </a:r>
            <a:r>
              <a:rPr sz="1900" u="heavy" spc="-1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a:t>
            </a:r>
            <a:r>
              <a:rPr sz="1900" u="heavy" spc="-4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a:t>
            </a:r>
            <a:r>
              <a:rPr sz="1900" u="heavy"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t>
            </a:r>
            <a:r>
              <a:rPr sz="1900" u="heavy" spc="5"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a:t>
            </a:r>
            <a:r>
              <a:rPr sz="1900" u="heavy"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a:t>
            </a:r>
            <a:r>
              <a:rPr sz="1900" u="heavy" spc="-1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a:t>
            </a:r>
            <a:r>
              <a:rPr sz="1900" u="heavy"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a:t>
            </a:r>
            <a:r>
              <a:rPr sz="1900" u="heavy" spc="-1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a:t>
            </a:r>
            <a:r>
              <a:rPr sz="1900" u="heavy"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.us</a:t>
            </a:r>
            <a:endParaRPr sz="1900" dirty="0">
              <a:solidFill>
                <a:srgbClr val="0000FF"/>
              </a:solidFill>
              <a:latin typeface="Arial" panose="020B0604020202020204" pitchFamily="34" charset="0"/>
              <a:cs typeface="Arial" panose="020B0604020202020204" pitchFamily="34" charset="0"/>
            </a:endParaRPr>
          </a:p>
          <a:p>
            <a:pPr>
              <a:lnSpc>
                <a:spcPct val="100000"/>
              </a:lnSpc>
            </a:pPr>
            <a:endParaRPr sz="1900" dirty="0">
              <a:latin typeface="Arial" panose="020B0604020202020204" pitchFamily="34" charset="0"/>
              <a:cs typeface="Arial" panose="020B0604020202020204" pitchFamily="34" charset="0"/>
            </a:endParaRPr>
          </a:p>
          <a:p>
            <a:pPr marL="12700">
              <a:lnSpc>
                <a:spcPts val="1945"/>
              </a:lnSpc>
              <a:spcBef>
                <a:spcPts val="1050"/>
              </a:spcBef>
            </a:pPr>
            <a:r>
              <a:rPr sz="1900" b="1" dirty="0">
                <a:latin typeface="Arial" panose="020B0604020202020204" pitchFamily="34" charset="0"/>
                <a:cs typeface="Arial" panose="020B0604020202020204" pitchFamily="34" charset="0"/>
              </a:rPr>
              <a:t>NOTE:</a:t>
            </a:r>
            <a:r>
              <a:rPr sz="1900" b="1" spc="-15" dirty="0">
                <a:latin typeface="Arial" panose="020B0604020202020204" pitchFamily="34" charset="0"/>
                <a:cs typeface="Arial" panose="020B0604020202020204" pitchFamily="34" charset="0"/>
              </a:rPr>
              <a:t> </a:t>
            </a:r>
            <a:r>
              <a:rPr sz="1900" b="1" spc="10" dirty="0">
                <a:latin typeface="Arial" panose="020B0604020202020204" pitchFamily="34" charset="0"/>
                <a:cs typeface="Arial" panose="020B0604020202020204" pitchFamily="34" charset="0"/>
              </a:rPr>
              <a:t>T</a:t>
            </a:r>
            <a:r>
              <a:rPr sz="1900" b="1" spc="-10" dirty="0">
                <a:latin typeface="Arial" panose="020B0604020202020204" pitchFamily="34" charset="0"/>
                <a:cs typeface="Arial" panose="020B0604020202020204" pitchFamily="34" charset="0"/>
              </a:rPr>
              <a:t>h</a:t>
            </a:r>
            <a:r>
              <a:rPr lang="en-US" sz="1900" b="1" spc="-10" dirty="0">
                <a:latin typeface="Arial" panose="020B0604020202020204" pitchFamily="34" charset="0"/>
                <a:cs typeface="Arial" panose="020B0604020202020204" pitchFamily="34" charset="0"/>
              </a:rPr>
              <a:t>e PROMISe</a:t>
            </a:r>
            <a:r>
              <a:rPr sz="1900" b="1" spc="-15" dirty="0">
                <a:latin typeface="Arial" panose="020B0604020202020204" pitchFamily="34" charset="0"/>
                <a:cs typeface="Arial" panose="020B0604020202020204" pitchFamily="34" charset="0"/>
              </a:rPr>
              <a:t> </a:t>
            </a:r>
            <a:r>
              <a:rPr sz="1900" b="1" spc="-45" dirty="0">
                <a:latin typeface="Arial" panose="020B0604020202020204" pitchFamily="34" charset="0"/>
                <a:cs typeface="Arial" panose="020B0604020202020204" pitchFamily="34" charset="0"/>
              </a:rPr>
              <a:t>w</a:t>
            </a:r>
            <a:r>
              <a:rPr sz="1900" b="1" spc="-10" dirty="0">
                <a:latin typeface="Arial" panose="020B0604020202020204" pitchFamily="34" charset="0"/>
                <a:cs typeface="Arial" panose="020B0604020202020204" pitchFamily="34" charset="0"/>
              </a:rPr>
              <a:t>eb</a:t>
            </a:r>
            <a:r>
              <a:rPr sz="1900" b="1" dirty="0">
                <a:latin typeface="Arial" panose="020B0604020202020204" pitchFamily="34" charset="0"/>
                <a:cs typeface="Arial" panose="020B0604020202020204" pitchFamily="34" charset="0"/>
              </a:rPr>
              <a:t>site</a:t>
            </a:r>
            <a:r>
              <a:rPr sz="1900" b="1" spc="40" dirty="0">
                <a:latin typeface="Arial" panose="020B0604020202020204" pitchFamily="34" charset="0"/>
                <a:cs typeface="Arial" panose="020B0604020202020204" pitchFamily="34" charset="0"/>
              </a:rPr>
              <a:t> </a:t>
            </a:r>
            <a:r>
              <a:rPr lang="en-US" sz="1900" b="1" spc="40" dirty="0">
                <a:latin typeface="Arial" panose="020B0604020202020204" pitchFamily="34" charset="0"/>
                <a:cs typeface="Arial" panose="020B0604020202020204" pitchFamily="34" charset="0"/>
              </a:rPr>
              <a:t>does not support</a:t>
            </a:r>
            <a:r>
              <a:rPr sz="1900" b="1" spc="20" dirty="0">
                <a:latin typeface="Arial" panose="020B0604020202020204" pitchFamily="34" charset="0"/>
                <a:cs typeface="Arial" panose="020B0604020202020204" pitchFamily="34" charset="0"/>
              </a:rPr>
              <a:t> </a:t>
            </a:r>
            <a:r>
              <a:rPr sz="1900" b="1" spc="-10" dirty="0">
                <a:latin typeface="Arial" panose="020B0604020202020204" pitchFamily="34" charset="0"/>
                <a:cs typeface="Arial" panose="020B0604020202020204" pitchFamily="34" charset="0"/>
              </a:rPr>
              <a:t>da</a:t>
            </a:r>
            <a:r>
              <a:rPr sz="1900" b="1" dirty="0">
                <a:latin typeface="Arial" panose="020B0604020202020204" pitchFamily="34" charset="0"/>
                <a:cs typeface="Arial" panose="020B0604020202020204" pitchFamily="34" charset="0"/>
              </a:rPr>
              <a:t>ta </a:t>
            </a:r>
            <a:r>
              <a:rPr sz="1900" b="1" spc="-10" dirty="0">
                <a:latin typeface="Arial" panose="020B0604020202020204" pitchFamily="34" charset="0"/>
                <a:cs typeface="Arial" panose="020B0604020202020204" pitchFamily="34" charset="0"/>
              </a:rPr>
              <a:t>en</a:t>
            </a:r>
            <a:r>
              <a:rPr sz="1900" b="1" dirty="0">
                <a:latin typeface="Arial" panose="020B0604020202020204" pitchFamily="34" charset="0"/>
                <a:cs typeface="Arial" panose="020B0604020202020204" pitchFamily="34" charset="0"/>
              </a:rPr>
              <a:t>try </a:t>
            </a:r>
            <a:r>
              <a:rPr sz="1900" b="1" spc="-10" dirty="0">
                <a:latin typeface="Arial" panose="020B0604020202020204" pitchFamily="34" charset="0"/>
                <a:cs typeface="Arial" panose="020B0604020202020204" pitchFamily="34" charset="0"/>
              </a:rPr>
              <a:t>u</a:t>
            </a:r>
            <a:r>
              <a:rPr sz="1900" b="1" dirty="0">
                <a:latin typeface="Arial" panose="020B0604020202020204" pitchFamily="34" charset="0"/>
                <a:cs typeface="Arial" panose="020B0604020202020204" pitchFamily="34" charset="0"/>
              </a:rPr>
              <a:t>si</a:t>
            </a:r>
            <a:r>
              <a:rPr sz="1900" b="1" spc="-10" dirty="0">
                <a:latin typeface="Arial" panose="020B0604020202020204" pitchFamily="34" charset="0"/>
                <a:cs typeface="Arial" panose="020B0604020202020204" pitchFamily="34" charset="0"/>
              </a:rPr>
              <a:t>n</a:t>
            </a:r>
            <a:r>
              <a:rPr sz="1900" b="1" dirty="0">
                <a:latin typeface="Arial" panose="020B0604020202020204" pitchFamily="34" charset="0"/>
                <a:cs typeface="Arial" panose="020B0604020202020204" pitchFamily="34" charset="0"/>
              </a:rPr>
              <a:t>g</a:t>
            </a:r>
            <a:r>
              <a:rPr sz="1900" b="1" spc="5" dirty="0">
                <a:latin typeface="Arial" panose="020B0604020202020204" pitchFamily="34" charset="0"/>
                <a:cs typeface="Arial" panose="020B0604020202020204" pitchFamily="34" charset="0"/>
              </a:rPr>
              <a:t> </a:t>
            </a:r>
            <a:r>
              <a:rPr sz="1900" b="1" dirty="0">
                <a:latin typeface="Arial" panose="020B0604020202020204" pitchFamily="34" charset="0"/>
                <a:cs typeface="Arial" panose="020B0604020202020204" pitchFamily="34" charset="0"/>
              </a:rPr>
              <a:t>Moz</a:t>
            </a:r>
            <a:r>
              <a:rPr sz="1900" b="1" spc="-10" dirty="0">
                <a:latin typeface="Arial" panose="020B0604020202020204" pitchFamily="34" charset="0"/>
                <a:cs typeface="Arial" panose="020B0604020202020204" pitchFamily="34" charset="0"/>
              </a:rPr>
              <a:t>i</a:t>
            </a:r>
            <a:r>
              <a:rPr sz="1900" b="1" dirty="0">
                <a:latin typeface="Arial" panose="020B0604020202020204" pitchFamily="34" charset="0"/>
                <a:cs typeface="Arial" panose="020B0604020202020204" pitchFamily="34" charset="0"/>
              </a:rPr>
              <a:t>l</a:t>
            </a:r>
            <a:r>
              <a:rPr sz="1900" b="1" spc="-10" dirty="0">
                <a:latin typeface="Arial" panose="020B0604020202020204" pitchFamily="34" charset="0"/>
                <a:cs typeface="Arial" panose="020B0604020202020204" pitchFamily="34" charset="0"/>
              </a:rPr>
              <a:t>l</a:t>
            </a:r>
            <a:r>
              <a:rPr sz="1900" b="1" dirty="0">
                <a:latin typeface="Arial" panose="020B0604020202020204" pitchFamily="34" charset="0"/>
                <a:cs typeface="Arial" panose="020B0604020202020204" pitchFamily="34" charset="0"/>
              </a:rPr>
              <a:t>a</a:t>
            </a:r>
            <a:r>
              <a:rPr sz="1900" b="1" spc="15" dirty="0">
                <a:latin typeface="Arial" panose="020B0604020202020204" pitchFamily="34" charset="0"/>
                <a:cs typeface="Arial" panose="020B0604020202020204" pitchFamily="34" charset="0"/>
              </a:rPr>
              <a:t> </a:t>
            </a:r>
            <a:r>
              <a:rPr sz="1900" b="1" dirty="0">
                <a:latin typeface="Arial" panose="020B0604020202020204" pitchFamily="34" charset="0"/>
                <a:cs typeface="Arial" panose="020B0604020202020204" pitchFamily="34" charset="0"/>
              </a:rPr>
              <a:t>Firefox</a:t>
            </a:r>
            <a:r>
              <a:rPr sz="1900" b="1" spc="-5" dirty="0">
                <a:latin typeface="Arial" panose="020B0604020202020204" pitchFamily="34" charset="0"/>
                <a:cs typeface="Arial" panose="020B0604020202020204" pitchFamily="34" charset="0"/>
              </a:rPr>
              <a:t> </a:t>
            </a:r>
            <a:r>
              <a:rPr sz="1900" b="1" dirty="0">
                <a:latin typeface="Arial" panose="020B0604020202020204" pitchFamily="34" charset="0"/>
                <a:cs typeface="Arial" panose="020B0604020202020204" pitchFamily="34" charset="0"/>
              </a:rPr>
              <a:t>or Go</a:t>
            </a:r>
            <a:r>
              <a:rPr sz="1900" b="1" spc="-10" dirty="0">
                <a:latin typeface="Arial" panose="020B0604020202020204" pitchFamily="34" charset="0"/>
                <a:cs typeface="Arial" panose="020B0604020202020204" pitchFamily="34" charset="0"/>
              </a:rPr>
              <a:t>o</a:t>
            </a:r>
            <a:r>
              <a:rPr sz="1900" b="1" dirty="0">
                <a:latin typeface="Arial" panose="020B0604020202020204" pitchFamily="34" charset="0"/>
                <a:cs typeface="Arial" panose="020B0604020202020204" pitchFamily="34" charset="0"/>
              </a:rPr>
              <a:t>g</a:t>
            </a:r>
            <a:r>
              <a:rPr sz="1900" b="1" spc="-10" dirty="0">
                <a:latin typeface="Arial" panose="020B0604020202020204" pitchFamily="34" charset="0"/>
                <a:cs typeface="Arial" panose="020B0604020202020204" pitchFamily="34" charset="0"/>
              </a:rPr>
              <a:t>l</a:t>
            </a:r>
            <a:r>
              <a:rPr sz="1900" b="1" dirty="0">
                <a:latin typeface="Arial" panose="020B0604020202020204" pitchFamily="34" charset="0"/>
                <a:cs typeface="Arial" panose="020B0604020202020204" pitchFamily="34" charset="0"/>
              </a:rPr>
              <a:t>e</a:t>
            </a:r>
            <a:r>
              <a:rPr sz="1900" b="1" spc="10" dirty="0">
                <a:latin typeface="Arial" panose="020B0604020202020204" pitchFamily="34" charset="0"/>
                <a:cs typeface="Arial" panose="020B0604020202020204" pitchFamily="34" charset="0"/>
              </a:rPr>
              <a:t> </a:t>
            </a:r>
            <a:r>
              <a:rPr sz="1900" b="1" dirty="0">
                <a:latin typeface="Arial" panose="020B0604020202020204" pitchFamily="34" charset="0"/>
                <a:cs typeface="Arial" panose="020B0604020202020204" pitchFamily="34" charset="0"/>
              </a:rPr>
              <a:t>C</a:t>
            </a:r>
            <a:r>
              <a:rPr sz="1900" b="1" spc="-10" dirty="0">
                <a:latin typeface="Arial" panose="020B0604020202020204" pitchFamily="34" charset="0"/>
                <a:cs typeface="Arial" panose="020B0604020202020204" pitchFamily="34" charset="0"/>
              </a:rPr>
              <a:t>h</a:t>
            </a:r>
            <a:r>
              <a:rPr sz="1900" b="1" dirty="0">
                <a:latin typeface="Arial" panose="020B0604020202020204" pitchFamily="34" charset="0"/>
                <a:cs typeface="Arial" panose="020B0604020202020204" pitchFamily="34" charset="0"/>
              </a:rPr>
              <a:t>rom</a:t>
            </a:r>
            <a:r>
              <a:rPr sz="1900" b="1" spc="-10" dirty="0">
                <a:latin typeface="Arial" panose="020B0604020202020204" pitchFamily="34" charset="0"/>
                <a:cs typeface="Arial" panose="020B0604020202020204" pitchFamily="34" charset="0"/>
              </a:rPr>
              <a:t>e</a:t>
            </a:r>
            <a:r>
              <a:rPr sz="1900" b="1" dirty="0">
                <a:latin typeface="Arial" panose="020B0604020202020204" pitchFamily="34" charset="0"/>
                <a:cs typeface="Arial" panose="020B0604020202020204" pitchFamily="34" charset="0"/>
              </a:rPr>
              <a:t>.</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4</a:t>
            </a:fld>
            <a:endParaRPr dirty="0"/>
          </a:p>
        </p:txBody>
      </p:sp>
      <p:sp>
        <p:nvSpPr>
          <p:cNvPr id="3" name="object 3"/>
          <p:cNvSpPr txBox="1">
            <a:spLocks noGrp="1"/>
          </p:cNvSpPr>
          <p:nvPr>
            <p:ph type="title"/>
          </p:nvPr>
        </p:nvSpPr>
        <p:spPr>
          <a:prstGeom prst="rect">
            <a:avLst/>
          </a:prstGeom>
        </p:spPr>
        <p:txBody>
          <a:bodyPr vert="horz" wrap="square" lIns="0" tIns="163465" rIns="0" bIns="0" rtlCol="0">
            <a:spAutoFit/>
          </a:bodyPr>
          <a:lstStyle/>
          <a:p>
            <a:pPr marL="88900">
              <a:lnSpc>
                <a:spcPct val="100000"/>
              </a:lnSpc>
            </a:pPr>
            <a:r>
              <a:rPr sz="1800" dirty="0"/>
              <a:t>P</a:t>
            </a:r>
            <a:r>
              <a:rPr sz="1800" spc="-10" dirty="0"/>
              <a:t>R</a:t>
            </a:r>
            <a:r>
              <a:rPr sz="1800" dirty="0"/>
              <a:t>OMIS</a:t>
            </a:r>
            <a:r>
              <a:rPr sz="1800" spc="-5" dirty="0"/>
              <a:t>e</a:t>
            </a:r>
            <a:r>
              <a:rPr sz="1800" dirty="0">
                <a:latin typeface="Arial"/>
                <a:cs typeface="Arial"/>
              </a:rPr>
              <a:t>™ </a:t>
            </a:r>
            <a:r>
              <a:rPr sz="1800" spc="-10" dirty="0">
                <a:latin typeface="Arial"/>
                <a:cs typeface="Arial"/>
              </a:rPr>
              <a:t>Lo</a:t>
            </a:r>
            <a:r>
              <a:rPr sz="1800" dirty="0">
                <a:latin typeface="Arial"/>
                <a:cs typeface="Arial"/>
              </a:rPr>
              <a:t>g</a:t>
            </a:r>
            <a:r>
              <a:rPr sz="1800" spc="-5" dirty="0">
                <a:latin typeface="Arial"/>
                <a:cs typeface="Arial"/>
              </a:rPr>
              <a:t> </a:t>
            </a:r>
            <a:r>
              <a:rPr sz="1800" dirty="0">
                <a:latin typeface="Arial"/>
                <a:cs typeface="Arial"/>
              </a:rPr>
              <a:t>On a</a:t>
            </a:r>
            <a:r>
              <a:rPr sz="1800" spc="-15" dirty="0">
                <a:latin typeface="Arial"/>
                <a:cs typeface="Arial"/>
              </a:rPr>
              <a:t>n</a:t>
            </a:r>
            <a:r>
              <a:rPr sz="1800" dirty="0">
                <a:latin typeface="Arial"/>
                <a:cs typeface="Arial"/>
              </a:rPr>
              <a:t>d</a:t>
            </a:r>
            <a:r>
              <a:rPr sz="1800" spc="5" dirty="0">
                <a:latin typeface="Arial"/>
                <a:cs typeface="Arial"/>
              </a:rPr>
              <a:t> </a:t>
            </a:r>
            <a:r>
              <a:rPr sz="1800" dirty="0">
                <a:latin typeface="Arial"/>
                <a:cs typeface="Arial"/>
              </a:rPr>
              <a:t>P</a:t>
            </a:r>
            <a:r>
              <a:rPr sz="1800" spc="-10" dirty="0">
                <a:latin typeface="Arial"/>
                <a:cs typeface="Arial"/>
              </a:rPr>
              <a:t>a</a:t>
            </a:r>
            <a:r>
              <a:rPr sz="1800" dirty="0">
                <a:latin typeface="Arial"/>
                <a:cs typeface="Arial"/>
              </a:rPr>
              <a:t>ss</a:t>
            </a:r>
            <a:r>
              <a:rPr sz="1800" spc="-45" dirty="0">
                <a:latin typeface="Arial"/>
                <a:cs typeface="Arial"/>
              </a:rPr>
              <a:t>w</a:t>
            </a:r>
            <a:r>
              <a:rPr sz="1800" spc="-10" dirty="0">
                <a:latin typeface="Arial"/>
                <a:cs typeface="Arial"/>
              </a:rPr>
              <a:t>o</a:t>
            </a:r>
            <a:r>
              <a:rPr sz="1800" dirty="0">
                <a:latin typeface="Arial"/>
                <a:cs typeface="Arial"/>
              </a:rPr>
              <a:t>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418891"/>
            <a:ext cx="4453255" cy="430887"/>
          </a:xfrm>
          <a:prstGeom prst="rect">
            <a:avLst/>
          </a:prstGeom>
        </p:spPr>
        <p:txBody>
          <a:bodyPr vert="horz" wrap="square" lIns="0" tIns="0" rIns="0" bIns="0" rtlCol="0">
            <a:spAutoFit/>
          </a:bodyPr>
          <a:lstStyle/>
          <a:p>
            <a:pPr marL="12700">
              <a:lnSpc>
                <a:spcPct val="100000"/>
              </a:lnSpc>
            </a:pPr>
            <a:r>
              <a:rPr sz="2800" spc="-15" dirty="0">
                <a:solidFill>
                  <a:srgbClr val="FFFFFF"/>
                </a:solidFill>
                <a:latin typeface="Arial"/>
                <a:cs typeface="Arial"/>
              </a:rPr>
              <a:t>Cri</a:t>
            </a:r>
            <a:r>
              <a:rPr sz="2800" spc="-10" dirty="0">
                <a:solidFill>
                  <a:srgbClr val="FFFFFF"/>
                </a:solidFill>
                <a:latin typeface="Arial"/>
                <a:cs typeface="Arial"/>
              </a:rPr>
              <a:t>s</a:t>
            </a:r>
            <a:r>
              <a:rPr sz="2800" spc="-15" dirty="0">
                <a:solidFill>
                  <a:srgbClr val="FFFFFF"/>
                </a:solidFill>
                <a:latin typeface="Arial"/>
                <a:cs typeface="Arial"/>
              </a:rPr>
              <a:t>is</a:t>
            </a:r>
            <a:r>
              <a:rPr sz="2800" dirty="0">
                <a:solidFill>
                  <a:srgbClr val="FFFFFF"/>
                </a:solidFill>
                <a:latin typeface="Arial"/>
                <a:cs typeface="Arial"/>
              </a:rPr>
              <a:t> </a:t>
            </a:r>
            <a:r>
              <a:rPr sz="2800" spc="-15" dirty="0">
                <a:solidFill>
                  <a:srgbClr val="FFFFFF"/>
                </a:solidFill>
                <a:latin typeface="Arial"/>
                <a:cs typeface="Arial"/>
              </a:rPr>
              <a:t>Auth</a:t>
            </a:r>
            <a:r>
              <a:rPr sz="2800" spc="-20" dirty="0">
                <a:solidFill>
                  <a:srgbClr val="FFFFFF"/>
                </a:solidFill>
                <a:latin typeface="Arial"/>
                <a:cs typeface="Arial"/>
              </a:rPr>
              <a:t>o</a:t>
            </a:r>
            <a:r>
              <a:rPr sz="2800" spc="-5" dirty="0">
                <a:solidFill>
                  <a:srgbClr val="FFFFFF"/>
                </a:solidFill>
                <a:latin typeface="Arial"/>
                <a:cs typeface="Arial"/>
              </a:rPr>
              <a:t>r</a:t>
            </a:r>
            <a:r>
              <a:rPr sz="2800" spc="-10" dirty="0">
                <a:solidFill>
                  <a:srgbClr val="FFFFFF"/>
                </a:solidFill>
                <a:latin typeface="Arial"/>
                <a:cs typeface="Arial"/>
              </a:rPr>
              <a:t>iz</a:t>
            </a:r>
            <a:r>
              <a:rPr sz="2800" spc="-15" dirty="0">
                <a:solidFill>
                  <a:srgbClr val="FFFFFF"/>
                </a:solidFill>
                <a:latin typeface="Arial"/>
                <a:cs typeface="Arial"/>
              </a:rPr>
              <a:t>at</a:t>
            </a:r>
            <a:r>
              <a:rPr sz="2800" spc="-5" dirty="0">
                <a:solidFill>
                  <a:srgbClr val="FFFFFF"/>
                </a:solidFill>
                <a:latin typeface="Arial"/>
                <a:cs typeface="Arial"/>
              </a:rPr>
              <a:t>i</a:t>
            </a:r>
            <a:r>
              <a:rPr sz="2800" spc="-20" dirty="0">
                <a:solidFill>
                  <a:srgbClr val="FFFFFF"/>
                </a:solidFill>
                <a:latin typeface="Arial"/>
                <a:cs typeface="Arial"/>
              </a:rPr>
              <a:t>on</a:t>
            </a:r>
            <a:r>
              <a:rPr lang="en-US" sz="2800" spc="-20" dirty="0">
                <a:solidFill>
                  <a:srgbClr val="FFFFFF"/>
                </a:solidFill>
                <a:latin typeface="Arial"/>
                <a:cs typeface="Arial"/>
              </a:rPr>
              <a:t>s</a:t>
            </a:r>
            <a:endParaRPr sz="28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5</a:t>
            </a:fld>
            <a:endParaRPr dirty="0"/>
          </a:p>
        </p:txBody>
      </p:sp>
      <p:sp>
        <p:nvSpPr>
          <p:cNvPr id="3" name="object 3"/>
          <p:cNvSpPr txBox="1"/>
          <p:nvPr/>
        </p:nvSpPr>
        <p:spPr>
          <a:xfrm>
            <a:off x="381000" y="1185765"/>
            <a:ext cx="8458199" cy="4487895"/>
          </a:xfrm>
          <a:prstGeom prst="rect">
            <a:avLst/>
          </a:prstGeom>
        </p:spPr>
        <p:txBody>
          <a:bodyPr vert="horz" wrap="square" lIns="0" tIns="0" rIns="0" bIns="0" rtlCol="0">
            <a:spAutoFit/>
          </a:bodyPr>
          <a:lstStyle/>
          <a:p>
            <a:pPr marL="299085" marR="757555" indent="-286385">
              <a:lnSpc>
                <a:spcPts val="1730"/>
              </a:lnSpc>
              <a:buFont typeface="Arial"/>
              <a:buChar char="•"/>
              <a:tabLst>
                <a:tab pos="299720" algn="l"/>
              </a:tabLst>
            </a:pPr>
            <a:r>
              <a:rPr sz="1400" spc="-10" dirty="0">
                <a:latin typeface="Arial"/>
                <a:cs typeface="Arial"/>
              </a:rPr>
              <a:t>The</a:t>
            </a:r>
            <a:r>
              <a:rPr sz="1400" spc="5" dirty="0">
                <a:latin typeface="Arial"/>
                <a:cs typeface="Arial"/>
              </a:rPr>
              <a:t> </a:t>
            </a:r>
            <a:r>
              <a:rPr sz="1400" spc="-10" dirty="0">
                <a:latin typeface="Arial"/>
                <a:cs typeface="Arial"/>
              </a:rPr>
              <a:t>County</a:t>
            </a:r>
            <a:r>
              <a:rPr sz="1400" spc="5" dirty="0">
                <a:latin typeface="Arial"/>
                <a:cs typeface="Arial"/>
              </a:rPr>
              <a:t> </a:t>
            </a:r>
            <a:r>
              <a:rPr sz="1400" spc="-15" dirty="0">
                <a:latin typeface="Arial"/>
                <a:cs typeface="Arial"/>
              </a:rPr>
              <a:t>A</a:t>
            </a:r>
            <a:r>
              <a:rPr sz="1400" spc="-5" dirty="0">
                <a:latin typeface="Arial"/>
                <a:cs typeface="Arial"/>
              </a:rPr>
              <a:t>s</a:t>
            </a:r>
            <a:r>
              <a:rPr sz="1400" spc="-10" dirty="0">
                <a:latin typeface="Arial"/>
                <a:cs typeface="Arial"/>
              </a:rPr>
              <a:t>sistan</a:t>
            </a:r>
            <a:r>
              <a:rPr sz="1400" spc="-5" dirty="0">
                <a:latin typeface="Arial"/>
                <a:cs typeface="Arial"/>
              </a:rPr>
              <a:t>c</a:t>
            </a:r>
            <a:r>
              <a:rPr sz="1400" spc="-10" dirty="0">
                <a:latin typeface="Arial"/>
                <a:cs typeface="Arial"/>
              </a:rPr>
              <a:t>e</a:t>
            </a:r>
            <a:r>
              <a:rPr sz="1400" spc="-25" dirty="0">
                <a:latin typeface="Arial"/>
                <a:cs typeface="Arial"/>
              </a:rPr>
              <a:t> O</a:t>
            </a:r>
            <a:r>
              <a:rPr sz="1400" spc="-10" dirty="0">
                <a:latin typeface="Arial"/>
                <a:cs typeface="Arial"/>
              </a:rPr>
              <a:t>ffice</a:t>
            </a:r>
            <a:r>
              <a:rPr sz="1400" spc="20" dirty="0">
                <a:latin typeface="Arial"/>
                <a:cs typeface="Arial"/>
              </a:rPr>
              <a:t> </a:t>
            </a:r>
            <a:r>
              <a:rPr sz="1400" spc="-10" dirty="0">
                <a:latin typeface="Arial"/>
                <a:cs typeface="Arial"/>
              </a:rPr>
              <a:t>(CAO)</a:t>
            </a:r>
            <a:r>
              <a:rPr sz="1400" spc="15" dirty="0">
                <a:latin typeface="Arial"/>
                <a:cs typeface="Arial"/>
              </a:rPr>
              <a:t> </a:t>
            </a:r>
            <a:r>
              <a:rPr sz="1400" spc="-15" dirty="0">
                <a:latin typeface="Arial"/>
                <a:cs typeface="Arial"/>
              </a:rPr>
              <a:t>mu</a:t>
            </a:r>
            <a:r>
              <a:rPr sz="1400" spc="-5" dirty="0">
                <a:latin typeface="Arial"/>
                <a:cs typeface="Arial"/>
              </a:rPr>
              <a:t>st</a:t>
            </a:r>
            <a:r>
              <a:rPr sz="1400" spc="10" dirty="0">
                <a:latin typeface="Arial"/>
                <a:cs typeface="Arial"/>
              </a:rPr>
              <a:t> </a:t>
            </a:r>
            <a:r>
              <a:rPr sz="1400" spc="-10" dirty="0">
                <a:latin typeface="Arial"/>
                <a:cs typeface="Arial"/>
              </a:rPr>
              <a:t>conta</a:t>
            </a:r>
            <a:r>
              <a:rPr sz="1400" spc="-5" dirty="0">
                <a:latin typeface="Arial"/>
                <a:cs typeface="Arial"/>
              </a:rPr>
              <a:t>ct</a:t>
            </a:r>
            <a:r>
              <a:rPr sz="1400" spc="10" dirty="0">
                <a:latin typeface="Arial"/>
                <a:cs typeface="Arial"/>
              </a:rPr>
              <a:t> </a:t>
            </a:r>
            <a:r>
              <a:rPr sz="1400" spc="-10" dirty="0">
                <a:latin typeface="Arial"/>
                <a:cs typeface="Arial"/>
              </a:rPr>
              <a:t>the</a:t>
            </a:r>
            <a:r>
              <a:rPr sz="1400" spc="10" dirty="0">
                <a:latin typeface="Arial"/>
                <a:cs typeface="Arial"/>
              </a:rPr>
              <a:t> </a:t>
            </a:r>
            <a:r>
              <a:rPr sz="1400" spc="-10" dirty="0">
                <a:latin typeface="Arial"/>
                <a:cs typeface="Arial"/>
              </a:rPr>
              <a:t>vendor</a:t>
            </a:r>
            <a:r>
              <a:rPr lang="en-US" sz="1400" spc="-10" dirty="0">
                <a:latin typeface="Arial"/>
                <a:cs typeface="Arial"/>
              </a:rPr>
              <a:t> to authorize</a:t>
            </a:r>
            <a:r>
              <a:rPr sz="1400" spc="15" dirty="0">
                <a:latin typeface="Arial"/>
                <a:cs typeface="Arial"/>
              </a:rPr>
              <a:t> </a:t>
            </a:r>
            <a:r>
              <a:rPr sz="1400" spc="-10" dirty="0">
                <a:latin typeface="Arial"/>
                <a:cs typeface="Arial"/>
              </a:rPr>
              <a:t>a</a:t>
            </a:r>
            <a:r>
              <a:rPr sz="1400" spc="-5" dirty="0">
                <a:latin typeface="Arial"/>
                <a:cs typeface="Arial"/>
              </a:rPr>
              <a:t> </a:t>
            </a:r>
            <a:r>
              <a:rPr sz="1400" spc="-10" dirty="0">
                <a:latin typeface="Arial"/>
                <a:cs typeface="Arial"/>
              </a:rPr>
              <a:t>Cri</a:t>
            </a:r>
            <a:r>
              <a:rPr sz="1400" spc="-5" dirty="0">
                <a:latin typeface="Arial"/>
                <a:cs typeface="Arial"/>
              </a:rPr>
              <a:t>s</a:t>
            </a:r>
            <a:r>
              <a:rPr sz="1400" spc="-10" dirty="0">
                <a:latin typeface="Arial"/>
                <a:cs typeface="Arial"/>
              </a:rPr>
              <a:t>is grant</a:t>
            </a:r>
            <a:r>
              <a:rPr sz="1400" spc="30" dirty="0">
                <a:latin typeface="Arial"/>
                <a:cs typeface="Arial"/>
              </a:rPr>
              <a:t> </a:t>
            </a:r>
            <a:r>
              <a:rPr sz="1400" u="sng" spc="-10" dirty="0">
                <a:latin typeface="Arial"/>
                <a:cs typeface="Arial"/>
              </a:rPr>
              <a:t>before</a:t>
            </a:r>
            <a:r>
              <a:rPr sz="1400" spc="10" dirty="0">
                <a:latin typeface="Arial"/>
                <a:cs typeface="Arial"/>
              </a:rPr>
              <a:t> </a:t>
            </a:r>
            <a:r>
              <a:rPr sz="1400" spc="-10" dirty="0">
                <a:latin typeface="Arial"/>
                <a:cs typeface="Arial"/>
              </a:rPr>
              <a:t>fuel</a:t>
            </a:r>
            <a:r>
              <a:rPr sz="1400" spc="5" dirty="0">
                <a:latin typeface="Arial"/>
                <a:cs typeface="Arial"/>
              </a:rPr>
              <a:t> </a:t>
            </a:r>
            <a:r>
              <a:rPr sz="1400" spc="-10" dirty="0">
                <a:latin typeface="Arial"/>
                <a:cs typeface="Arial"/>
              </a:rPr>
              <a:t>is</a:t>
            </a:r>
            <a:r>
              <a:rPr sz="1400" dirty="0">
                <a:latin typeface="Arial"/>
                <a:cs typeface="Arial"/>
              </a:rPr>
              <a:t> </a:t>
            </a:r>
            <a:r>
              <a:rPr sz="1400" spc="-10" dirty="0">
                <a:latin typeface="Arial"/>
                <a:cs typeface="Arial"/>
              </a:rPr>
              <a:t>de</a:t>
            </a:r>
            <a:r>
              <a:rPr sz="1400" dirty="0">
                <a:latin typeface="Arial"/>
                <a:cs typeface="Arial"/>
              </a:rPr>
              <a:t>l</a:t>
            </a:r>
            <a:r>
              <a:rPr sz="1400" spc="-10" dirty="0">
                <a:latin typeface="Arial"/>
                <a:cs typeface="Arial"/>
              </a:rPr>
              <a:t>ivered</a:t>
            </a:r>
            <a:r>
              <a:rPr sz="1400" spc="-15" dirty="0">
                <a:latin typeface="Arial"/>
                <a:cs typeface="Arial"/>
              </a:rPr>
              <a:t> </a:t>
            </a:r>
            <a:r>
              <a:rPr sz="1400" spc="-10" dirty="0">
                <a:latin typeface="Arial"/>
                <a:cs typeface="Arial"/>
              </a:rPr>
              <a:t>or</a:t>
            </a:r>
            <a:r>
              <a:rPr sz="1400" spc="5" dirty="0">
                <a:latin typeface="Arial"/>
                <a:cs typeface="Arial"/>
              </a:rPr>
              <a:t> </a:t>
            </a:r>
            <a:r>
              <a:rPr sz="1400" spc="-10" dirty="0">
                <a:latin typeface="Arial"/>
                <a:cs typeface="Arial"/>
              </a:rPr>
              <a:t>picked</a:t>
            </a:r>
            <a:r>
              <a:rPr sz="1400" spc="-15" dirty="0">
                <a:latin typeface="Arial"/>
                <a:cs typeface="Arial"/>
              </a:rPr>
              <a:t> </a:t>
            </a:r>
            <a:r>
              <a:rPr sz="1400" spc="-10" dirty="0">
                <a:latin typeface="Arial"/>
                <a:cs typeface="Arial"/>
              </a:rPr>
              <a:t>up.</a:t>
            </a:r>
            <a:endParaRPr sz="1400" dirty="0">
              <a:latin typeface="Arial"/>
              <a:cs typeface="Arial"/>
            </a:endParaRPr>
          </a:p>
          <a:p>
            <a:pPr>
              <a:lnSpc>
                <a:spcPct val="100000"/>
              </a:lnSpc>
              <a:spcBef>
                <a:spcPts val="35"/>
              </a:spcBef>
              <a:buFont typeface="Arial"/>
              <a:buChar char="•"/>
            </a:pPr>
            <a:endParaRPr sz="1400" dirty="0">
              <a:latin typeface="Times New Roman"/>
              <a:cs typeface="Times New Roman"/>
            </a:endParaRPr>
          </a:p>
          <a:p>
            <a:pPr marL="299085" indent="-286385">
              <a:lnSpc>
                <a:spcPct val="100000"/>
              </a:lnSpc>
              <a:buFont typeface="Arial"/>
              <a:buChar char="•"/>
              <a:tabLst>
                <a:tab pos="299720" algn="l"/>
              </a:tabLst>
            </a:pPr>
            <a:r>
              <a:rPr sz="1400" spc="-10" dirty="0">
                <a:latin typeface="Arial"/>
                <a:cs typeface="Arial"/>
              </a:rPr>
              <a:t>Fuel</a:t>
            </a:r>
            <a:r>
              <a:rPr sz="1400" spc="-5" dirty="0">
                <a:latin typeface="Arial"/>
                <a:cs typeface="Arial"/>
              </a:rPr>
              <a:t> </a:t>
            </a:r>
            <a:r>
              <a:rPr sz="1400" spc="-10" dirty="0">
                <a:latin typeface="Arial"/>
                <a:cs typeface="Arial"/>
              </a:rPr>
              <a:t>deliveries</a:t>
            </a:r>
            <a:r>
              <a:rPr sz="1400" spc="-20" dirty="0">
                <a:latin typeface="Arial"/>
                <a:cs typeface="Arial"/>
              </a:rPr>
              <a:t> </a:t>
            </a:r>
            <a:r>
              <a:rPr sz="1400" spc="-10" dirty="0">
                <a:latin typeface="Arial"/>
                <a:cs typeface="Arial"/>
              </a:rPr>
              <a:t>or</a:t>
            </a:r>
            <a:r>
              <a:rPr sz="1400" spc="5" dirty="0">
                <a:latin typeface="Arial"/>
                <a:cs typeface="Arial"/>
              </a:rPr>
              <a:t> </a:t>
            </a:r>
            <a:r>
              <a:rPr sz="1400" spc="-10" dirty="0">
                <a:latin typeface="Arial"/>
                <a:cs typeface="Arial"/>
              </a:rPr>
              <a:t>fuel</a:t>
            </a:r>
            <a:r>
              <a:rPr sz="1400" spc="5" dirty="0">
                <a:latin typeface="Arial"/>
                <a:cs typeface="Arial"/>
              </a:rPr>
              <a:t> </a:t>
            </a:r>
            <a:r>
              <a:rPr sz="1400" spc="-10" dirty="0">
                <a:latin typeface="Arial"/>
                <a:cs typeface="Arial"/>
              </a:rPr>
              <a:t>pickup</a:t>
            </a:r>
            <a:r>
              <a:rPr sz="1400" spc="-15" dirty="0">
                <a:latin typeface="Arial"/>
                <a:cs typeface="Arial"/>
              </a:rPr>
              <a:t> </a:t>
            </a:r>
            <a:r>
              <a:rPr sz="1400" spc="-10" dirty="0">
                <a:latin typeface="Arial"/>
                <a:cs typeface="Arial"/>
              </a:rPr>
              <a:t>made</a:t>
            </a:r>
            <a:r>
              <a:rPr sz="1400" spc="10" dirty="0">
                <a:latin typeface="Arial"/>
                <a:cs typeface="Arial"/>
              </a:rPr>
              <a:t> </a:t>
            </a:r>
            <a:r>
              <a:rPr sz="1400" b="1" spc="-10" dirty="0">
                <a:latin typeface="Arial"/>
                <a:cs typeface="Arial"/>
              </a:rPr>
              <a:t>prior</a:t>
            </a:r>
            <a:r>
              <a:rPr sz="1400" b="1" spc="10" dirty="0">
                <a:latin typeface="Arial"/>
                <a:cs typeface="Arial"/>
              </a:rPr>
              <a:t> </a:t>
            </a:r>
            <a:r>
              <a:rPr sz="1400" b="1" spc="-10" dirty="0">
                <a:latin typeface="Arial"/>
                <a:cs typeface="Arial"/>
              </a:rPr>
              <a:t>to</a:t>
            </a:r>
            <a:r>
              <a:rPr sz="1400" b="1" spc="10" dirty="0">
                <a:latin typeface="Arial"/>
                <a:cs typeface="Arial"/>
              </a:rPr>
              <a:t> </a:t>
            </a:r>
            <a:r>
              <a:rPr sz="1400" b="1" spc="-15" dirty="0">
                <a:latin typeface="Arial"/>
                <a:cs typeface="Arial"/>
              </a:rPr>
              <a:t>CAO</a:t>
            </a:r>
            <a:r>
              <a:rPr sz="1400" b="1" spc="5" dirty="0">
                <a:latin typeface="Arial"/>
                <a:cs typeface="Arial"/>
              </a:rPr>
              <a:t> </a:t>
            </a:r>
            <a:r>
              <a:rPr sz="1400" b="1" spc="-10" dirty="0">
                <a:latin typeface="Arial"/>
                <a:cs typeface="Arial"/>
              </a:rPr>
              <a:t>approval</a:t>
            </a:r>
            <a:r>
              <a:rPr sz="1400" b="1" dirty="0">
                <a:latin typeface="Arial"/>
                <a:cs typeface="Arial"/>
              </a:rPr>
              <a:t> </a:t>
            </a:r>
            <a:r>
              <a:rPr sz="1400" spc="-30" dirty="0">
                <a:latin typeface="Arial"/>
                <a:cs typeface="Arial"/>
              </a:rPr>
              <a:t>w</a:t>
            </a:r>
            <a:r>
              <a:rPr sz="1400" spc="-5" dirty="0">
                <a:latin typeface="Arial"/>
                <a:cs typeface="Arial"/>
              </a:rPr>
              <a:t>ill</a:t>
            </a:r>
            <a:r>
              <a:rPr sz="1400" spc="-10" dirty="0">
                <a:latin typeface="Arial"/>
                <a:cs typeface="Arial"/>
              </a:rPr>
              <a:t> not</a:t>
            </a:r>
            <a:r>
              <a:rPr sz="1400" spc="10" dirty="0">
                <a:latin typeface="Arial"/>
                <a:cs typeface="Arial"/>
              </a:rPr>
              <a:t> </a:t>
            </a:r>
            <a:r>
              <a:rPr sz="1400" spc="-10" dirty="0">
                <a:latin typeface="Arial"/>
                <a:cs typeface="Arial"/>
              </a:rPr>
              <a:t>be</a:t>
            </a:r>
            <a:r>
              <a:rPr sz="1400" spc="-5" dirty="0">
                <a:latin typeface="Arial"/>
                <a:cs typeface="Arial"/>
              </a:rPr>
              <a:t> </a:t>
            </a:r>
            <a:r>
              <a:rPr sz="1400" spc="-10" dirty="0">
                <a:latin typeface="Arial"/>
                <a:cs typeface="Arial"/>
              </a:rPr>
              <a:t>pa</a:t>
            </a:r>
            <a:r>
              <a:rPr sz="1400" dirty="0">
                <a:latin typeface="Arial"/>
                <a:cs typeface="Arial"/>
              </a:rPr>
              <a:t>i</a:t>
            </a:r>
            <a:r>
              <a:rPr sz="1400" spc="-10" dirty="0">
                <a:latin typeface="Arial"/>
                <a:cs typeface="Arial"/>
              </a:rPr>
              <a:t>d.</a:t>
            </a:r>
            <a:r>
              <a:rPr lang="en-US" sz="1400" spc="-10" dirty="0">
                <a:latin typeface="Arial"/>
                <a:cs typeface="Arial"/>
              </a:rPr>
              <a:t>   </a:t>
            </a:r>
          </a:p>
          <a:p>
            <a:pPr marL="299085" indent="-286385">
              <a:lnSpc>
                <a:spcPct val="100000"/>
              </a:lnSpc>
              <a:buFont typeface="Arial"/>
              <a:buChar char="•"/>
              <a:tabLst>
                <a:tab pos="299720" algn="l"/>
              </a:tabLst>
            </a:pPr>
            <a:endParaRPr lang="en-US" sz="1400" spc="-10" dirty="0">
              <a:latin typeface="Arial"/>
              <a:cs typeface="Arial"/>
            </a:endParaRPr>
          </a:p>
          <a:p>
            <a:pPr marL="299085" indent="-286385">
              <a:lnSpc>
                <a:spcPct val="100000"/>
              </a:lnSpc>
              <a:buFont typeface="Arial"/>
              <a:buChar char="•"/>
              <a:tabLst>
                <a:tab pos="299720" algn="l"/>
              </a:tabLst>
            </a:pPr>
            <a:r>
              <a:rPr lang="en-US" sz="1400" spc="-10" dirty="0">
                <a:latin typeface="Arial"/>
                <a:cs typeface="Arial"/>
              </a:rPr>
              <a:t>Vendors can help their LIHEAP customers who are on automatic delivery. Let the customer know the date of an upcoming delivery so the customer can contact the CAO to make a request for LIHEAP Crisis.  The CAO must contact the vendor to provide a Crisis Authorization Number (#) before the delivery is made. </a:t>
            </a:r>
          </a:p>
          <a:p>
            <a:pPr marL="12700">
              <a:lnSpc>
                <a:spcPct val="100000"/>
              </a:lnSpc>
              <a:tabLst>
                <a:tab pos="299720" algn="l"/>
              </a:tabLst>
            </a:pPr>
            <a:endParaRPr lang="en-US" sz="1400" spc="-10" dirty="0">
              <a:latin typeface="Arial"/>
              <a:cs typeface="Arial"/>
            </a:endParaRPr>
          </a:p>
          <a:p>
            <a:pPr marL="12700">
              <a:lnSpc>
                <a:spcPct val="100000"/>
              </a:lnSpc>
              <a:tabLst>
                <a:tab pos="299720" algn="l"/>
              </a:tabLst>
            </a:pPr>
            <a:r>
              <a:rPr lang="en-US" sz="1400" b="1" spc="-10" dirty="0">
                <a:latin typeface="Arial"/>
                <a:cs typeface="Arial"/>
              </a:rPr>
              <a:t>   NOTE:   The Authorization number must be 10-digits long and typically start with </a:t>
            </a:r>
            <a:r>
              <a:rPr lang="en-US" sz="1400" b="1" spc="-10">
                <a:latin typeface="Arial"/>
                <a:cs typeface="Arial"/>
              </a:rPr>
              <a:t>a zero.  </a:t>
            </a:r>
            <a:endParaRPr sz="1400" b="1" dirty="0">
              <a:latin typeface="Arial"/>
              <a:cs typeface="Arial"/>
            </a:endParaRPr>
          </a:p>
          <a:p>
            <a:pPr>
              <a:lnSpc>
                <a:spcPct val="100000"/>
              </a:lnSpc>
              <a:spcBef>
                <a:spcPts val="7"/>
              </a:spcBef>
              <a:buFont typeface="Arial"/>
              <a:buChar char="•"/>
            </a:pPr>
            <a:endParaRPr sz="1400" dirty="0">
              <a:latin typeface="Times New Roman"/>
              <a:cs typeface="Times New Roman"/>
            </a:endParaRPr>
          </a:p>
          <a:p>
            <a:pPr marL="299085" indent="-286385">
              <a:lnSpc>
                <a:spcPct val="100000"/>
              </a:lnSpc>
              <a:buFont typeface="Arial"/>
              <a:buChar char="•"/>
              <a:tabLst>
                <a:tab pos="299720" algn="l"/>
              </a:tabLst>
            </a:pPr>
            <a:r>
              <a:rPr sz="1400" spc="-15" dirty="0">
                <a:latin typeface="Arial"/>
                <a:cs typeface="Arial"/>
              </a:rPr>
              <a:t>E</a:t>
            </a:r>
            <a:r>
              <a:rPr sz="1400" spc="-5" dirty="0">
                <a:latin typeface="Arial"/>
                <a:cs typeface="Arial"/>
              </a:rPr>
              <a:t>v</a:t>
            </a:r>
            <a:r>
              <a:rPr sz="1400" spc="-10" dirty="0">
                <a:latin typeface="Arial"/>
                <a:cs typeface="Arial"/>
              </a:rPr>
              <a:t>ery</a:t>
            </a:r>
            <a:r>
              <a:rPr sz="1400" dirty="0">
                <a:latin typeface="Arial"/>
                <a:cs typeface="Arial"/>
              </a:rPr>
              <a:t> </a:t>
            </a:r>
            <a:r>
              <a:rPr sz="1400" spc="-10" dirty="0">
                <a:latin typeface="Arial"/>
                <a:cs typeface="Arial"/>
              </a:rPr>
              <a:t>approval</a:t>
            </a:r>
            <a:r>
              <a:rPr sz="1400" dirty="0">
                <a:latin typeface="Arial"/>
                <a:cs typeface="Arial"/>
              </a:rPr>
              <a:t> </a:t>
            </a:r>
            <a:r>
              <a:rPr sz="1400" spc="-30" dirty="0">
                <a:latin typeface="Arial"/>
                <a:cs typeface="Arial"/>
              </a:rPr>
              <a:t>w</a:t>
            </a:r>
            <a:r>
              <a:rPr sz="1400" spc="-5" dirty="0">
                <a:latin typeface="Arial"/>
                <a:cs typeface="Arial"/>
              </a:rPr>
              <a:t>ill</a:t>
            </a:r>
            <a:r>
              <a:rPr sz="1400" spc="-10" dirty="0">
                <a:latin typeface="Arial"/>
                <a:cs typeface="Arial"/>
              </a:rPr>
              <a:t> be</a:t>
            </a:r>
            <a:r>
              <a:rPr sz="1400" spc="-5" dirty="0">
                <a:latin typeface="Arial"/>
                <a:cs typeface="Arial"/>
              </a:rPr>
              <a:t> </a:t>
            </a:r>
            <a:r>
              <a:rPr sz="1400" spc="-10" dirty="0">
                <a:latin typeface="Arial"/>
                <a:cs typeface="Arial"/>
              </a:rPr>
              <a:t>g</a:t>
            </a:r>
            <a:r>
              <a:rPr sz="1400" dirty="0">
                <a:latin typeface="Arial"/>
                <a:cs typeface="Arial"/>
              </a:rPr>
              <a:t>i</a:t>
            </a:r>
            <a:r>
              <a:rPr sz="1400" spc="-10" dirty="0">
                <a:latin typeface="Arial"/>
                <a:cs typeface="Arial"/>
              </a:rPr>
              <a:t>ven</a:t>
            </a:r>
            <a:r>
              <a:rPr sz="1400" spc="-5" dirty="0">
                <a:latin typeface="Arial"/>
                <a:cs typeface="Arial"/>
              </a:rPr>
              <a:t> </a:t>
            </a:r>
            <a:r>
              <a:rPr sz="1400" spc="-10" dirty="0">
                <a:latin typeface="Arial"/>
                <a:cs typeface="Arial"/>
              </a:rPr>
              <a:t>a</a:t>
            </a:r>
            <a:r>
              <a:rPr lang="en-US" sz="1400" spc="-10" dirty="0">
                <a:latin typeface="Arial"/>
                <a:cs typeface="Arial"/>
              </a:rPr>
              <a:t>n ‘up to’ amount and a </a:t>
            </a:r>
            <a:r>
              <a:rPr sz="1400" spc="-10" dirty="0">
                <a:latin typeface="Arial"/>
                <a:cs typeface="Arial"/>
              </a:rPr>
              <a:t>Cri</a:t>
            </a:r>
            <a:r>
              <a:rPr sz="1400" spc="-5" dirty="0">
                <a:latin typeface="Arial"/>
                <a:cs typeface="Arial"/>
              </a:rPr>
              <a:t>s</a:t>
            </a:r>
            <a:r>
              <a:rPr sz="1400" spc="-10" dirty="0">
                <a:latin typeface="Arial"/>
                <a:cs typeface="Arial"/>
              </a:rPr>
              <a:t>is Authori</a:t>
            </a:r>
            <a:r>
              <a:rPr sz="1400" spc="-5" dirty="0">
                <a:latin typeface="Arial"/>
                <a:cs typeface="Arial"/>
              </a:rPr>
              <a:t>z</a:t>
            </a:r>
            <a:r>
              <a:rPr sz="1400" spc="-10" dirty="0">
                <a:latin typeface="Arial"/>
                <a:cs typeface="Arial"/>
              </a:rPr>
              <a:t>ation</a:t>
            </a:r>
            <a:r>
              <a:rPr sz="1400" spc="-15" dirty="0">
                <a:latin typeface="Arial"/>
                <a:cs typeface="Arial"/>
              </a:rPr>
              <a:t> </a:t>
            </a:r>
            <a:r>
              <a:rPr lang="en-US" sz="1400" spc="-15" dirty="0">
                <a:latin typeface="Arial"/>
                <a:cs typeface="Arial"/>
              </a:rPr>
              <a:t>#</a:t>
            </a:r>
            <a:r>
              <a:rPr sz="1400" spc="-10" dirty="0">
                <a:latin typeface="Arial"/>
                <a:cs typeface="Arial"/>
              </a:rPr>
              <a:t>.</a:t>
            </a:r>
            <a:endParaRPr sz="1400" dirty="0">
              <a:latin typeface="Arial"/>
              <a:cs typeface="Arial"/>
            </a:endParaRPr>
          </a:p>
          <a:p>
            <a:pPr>
              <a:lnSpc>
                <a:spcPct val="100000"/>
              </a:lnSpc>
              <a:spcBef>
                <a:spcPts val="47"/>
              </a:spcBef>
              <a:buFont typeface="Arial"/>
              <a:buChar char="•"/>
            </a:pPr>
            <a:endParaRPr sz="1400" dirty="0">
              <a:latin typeface="Times New Roman"/>
              <a:cs typeface="Times New Roman"/>
            </a:endParaRPr>
          </a:p>
          <a:p>
            <a:pPr marL="299085" marR="240029" indent="-286385">
              <a:lnSpc>
                <a:spcPts val="1730"/>
              </a:lnSpc>
              <a:buFont typeface="Arial"/>
              <a:buChar char="•"/>
              <a:tabLst>
                <a:tab pos="299720" algn="l"/>
              </a:tabLst>
            </a:pPr>
            <a:r>
              <a:rPr sz="1400" spc="-10" dirty="0">
                <a:latin typeface="Arial"/>
                <a:cs typeface="Arial"/>
              </a:rPr>
              <a:t>The</a:t>
            </a:r>
            <a:r>
              <a:rPr sz="1400" spc="5" dirty="0">
                <a:latin typeface="Arial"/>
                <a:cs typeface="Arial"/>
              </a:rPr>
              <a:t> </a:t>
            </a:r>
            <a:r>
              <a:rPr sz="1400" spc="-10" dirty="0">
                <a:latin typeface="Arial"/>
                <a:cs typeface="Arial"/>
              </a:rPr>
              <a:t>Authori</a:t>
            </a:r>
            <a:r>
              <a:rPr sz="1400" spc="-5" dirty="0">
                <a:latin typeface="Arial"/>
                <a:cs typeface="Arial"/>
              </a:rPr>
              <a:t>z</a:t>
            </a:r>
            <a:r>
              <a:rPr sz="1400" spc="-10" dirty="0">
                <a:latin typeface="Arial"/>
                <a:cs typeface="Arial"/>
              </a:rPr>
              <a:t>ation</a:t>
            </a:r>
            <a:r>
              <a:rPr sz="1400" spc="-15" dirty="0">
                <a:latin typeface="Arial"/>
                <a:cs typeface="Arial"/>
              </a:rPr>
              <a:t> </a:t>
            </a:r>
            <a:r>
              <a:rPr sz="1400" spc="-10" dirty="0">
                <a:latin typeface="Arial"/>
                <a:cs typeface="Arial"/>
              </a:rPr>
              <a:t>number</a:t>
            </a:r>
            <a:r>
              <a:rPr sz="1400" spc="15" dirty="0">
                <a:latin typeface="Arial"/>
                <a:cs typeface="Arial"/>
              </a:rPr>
              <a:t> </a:t>
            </a:r>
            <a:r>
              <a:rPr sz="1400" spc="-10" dirty="0">
                <a:latin typeface="Arial"/>
                <a:cs typeface="Arial"/>
              </a:rPr>
              <a:t>can</a:t>
            </a:r>
            <a:r>
              <a:rPr sz="1400" spc="-5" dirty="0">
                <a:latin typeface="Arial"/>
                <a:cs typeface="Arial"/>
              </a:rPr>
              <a:t> </a:t>
            </a:r>
            <a:r>
              <a:rPr sz="1400" spc="-10" dirty="0">
                <a:latin typeface="Arial"/>
                <a:cs typeface="Arial"/>
              </a:rPr>
              <a:t>be</a:t>
            </a:r>
            <a:r>
              <a:rPr sz="1400" spc="-5" dirty="0">
                <a:latin typeface="Arial"/>
                <a:cs typeface="Arial"/>
              </a:rPr>
              <a:t> s</a:t>
            </a:r>
            <a:r>
              <a:rPr sz="1400" spc="-10" dirty="0">
                <a:latin typeface="Arial"/>
                <a:cs typeface="Arial"/>
              </a:rPr>
              <a:t>een</a:t>
            </a:r>
            <a:r>
              <a:rPr sz="1400" spc="-5" dirty="0">
                <a:latin typeface="Arial"/>
                <a:cs typeface="Arial"/>
              </a:rPr>
              <a:t> </a:t>
            </a:r>
            <a:r>
              <a:rPr sz="1400" dirty="0">
                <a:latin typeface="Arial"/>
                <a:cs typeface="Arial"/>
              </a:rPr>
              <a:t>i</a:t>
            </a:r>
            <a:r>
              <a:rPr sz="1400" spc="-10" dirty="0">
                <a:latin typeface="Arial"/>
                <a:cs typeface="Arial"/>
              </a:rPr>
              <a:t>n</a:t>
            </a:r>
            <a:r>
              <a:rPr sz="1400" spc="-5" dirty="0">
                <a:latin typeface="Arial"/>
                <a:cs typeface="Arial"/>
              </a:rPr>
              <a:t> </a:t>
            </a:r>
            <a:r>
              <a:rPr sz="1400" spc="-15" dirty="0">
                <a:latin typeface="Arial"/>
                <a:cs typeface="Arial"/>
              </a:rPr>
              <a:t>PROMI</a:t>
            </a:r>
            <a:r>
              <a:rPr sz="1400" spc="0" dirty="0">
                <a:latin typeface="Arial"/>
                <a:cs typeface="Arial"/>
              </a:rPr>
              <a:t>S</a:t>
            </a:r>
            <a:r>
              <a:rPr sz="1400" i="1" spc="-10" dirty="0">
                <a:latin typeface="Arial"/>
                <a:cs typeface="Arial"/>
              </a:rPr>
              <a:t>e</a:t>
            </a:r>
            <a:r>
              <a:rPr sz="1400" spc="-20" dirty="0">
                <a:latin typeface="Arial"/>
                <a:cs typeface="Arial"/>
              </a:rPr>
              <a:t>™</a:t>
            </a:r>
            <a:r>
              <a:rPr sz="1400" spc="20" dirty="0">
                <a:latin typeface="Arial"/>
                <a:cs typeface="Arial"/>
              </a:rPr>
              <a:t> </a:t>
            </a:r>
            <a:r>
              <a:rPr sz="1400" spc="-10" dirty="0">
                <a:latin typeface="Arial"/>
                <a:cs typeface="Arial"/>
              </a:rPr>
              <a:t>the</a:t>
            </a:r>
            <a:r>
              <a:rPr sz="1400" spc="10" dirty="0">
                <a:latin typeface="Arial"/>
                <a:cs typeface="Arial"/>
              </a:rPr>
              <a:t> </a:t>
            </a:r>
            <a:r>
              <a:rPr sz="1400" spc="-10" dirty="0">
                <a:latin typeface="Arial"/>
                <a:cs typeface="Arial"/>
              </a:rPr>
              <a:t>day</a:t>
            </a:r>
            <a:r>
              <a:rPr sz="1400" spc="5" dirty="0">
                <a:latin typeface="Arial"/>
                <a:cs typeface="Arial"/>
              </a:rPr>
              <a:t> </a:t>
            </a:r>
            <a:r>
              <a:rPr sz="1400" spc="-10" dirty="0">
                <a:latin typeface="Arial"/>
                <a:cs typeface="Arial"/>
              </a:rPr>
              <a:t>after</a:t>
            </a:r>
            <a:r>
              <a:rPr sz="1400" spc="15" dirty="0">
                <a:latin typeface="Arial"/>
                <a:cs typeface="Arial"/>
              </a:rPr>
              <a:t> </a:t>
            </a:r>
            <a:r>
              <a:rPr sz="1400" spc="-10" dirty="0">
                <a:latin typeface="Arial"/>
                <a:cs typeface="Arial"/>
              </a:rPr>
              <a:t>the</a:t>
            </a:r>
            <a:r>
              <a:rPr sz="1400" spc="10" dirty="0">
                <a:latin typeface="Arial"/>
                <a:cs typeface="Arial"/>
              </a:rPr>
              <a:t> </a:t>
            </a:r>
            <a:r>
              <a:rPr sz="1400" spc="-15" dirty="0">
                <a:latin typeface="Arial"/>
                <a:cs typeface="Arial"/>
              </a:rPr>
              <a:t>CAO</a:t>
            </a:r>
            <a:r>
              <a:rPr sz="1400" spc="-10" dirty="0">
                <a:latin typeface="Arial"/>
                <a:cs typeface="Arial"/>
              </a:rPr>
              <a:t> proce</a:t>
            </a:r>
            <a:r>
              <a:rPr sz="1400" spc="-5" dirty="0">
                <a:latin typeface="Arial"/>
                <a:cs typeface="Arial"/>
              </a:rPr>
              <a:t>s</a:t>
            </a:r>
            <a:r>
              <a:rPr sz="1400" spc="-10" dirty="0">
                <a:latin typeface="Arial"/>
                <a:cs typeface="Arial"/>
              </a:rPr>
              <a:t>ses</a:t>
            </a:r>
            <a:r>
              <a:rPr sz="1400" dirty="0">
                <a:latin typeface="Arial"/>
                <a:cs typeface="Arial"/>
              </a:rPr>
              <a:t> </a:t>
            </a:r>
            <a:r>
              <a:rPr sz="1400" spc="-5" dirty="0">
                <a:latin typeface="Arial"/>
                <a:cs typeface="Arial"/>
              </a:rPr>
              <a:t>it. </a:t>
            </a:r>
            <a:r>
              <a:rPr lang="en-US" sz="1400" spc="-10" dirty="0">
                <a:latin typeface="Arial"/>
                <a:cs typeface="Arial"/>
              </a:rPr>
              <a:t>The </a:t>
            </a:r>
            <a:r>
              <a:rPr sz="1400" spc="-15" dirty="0">
                <a:latin typeface="Arial"/>
                <a:cs typeface="Arial"/>
              </a:rPr>
              <a:t>CAO</a:t>
            </a:r>
            <a:r>
              <a:rPr sz="1400" spc="5" dirty="0">
                <a:latin typeface="Arial"/>
                <a:cs typeface="Arial"/>
              </a:rPr>
              <a:t> </a:t>
            </a:r>
            <a:r>
              <a:rPr lang="en-US" sz="1400" spc="5" dirty="0">
                <a:latin typeface="Arial"/>
                <a:cs typeface="Arial"/>
              </a:rPr>
              <a:t>may also be able to</a:t>
            </a:r>
            <a:r>
              <a:rPr sz="1400" spc="10" dirty="0">
                <a:latin typeface="Arial"/>
                <a:cs typeface="Arial"/>
              </a:rPr>
              <a:t> </a:t>
            </a:r>
            <a:r>
              <a:rPr sz="1400" spc="-10" dirty="0">
                <a:latin typeface="Arial"/>
                <a:cs typeface="Arial"/>
              </a:rPr>
              <a:t>prov</a:t>
            </a:r>
            <a:r>
              <a:rPr sz="1400" dirty="0">
                <a:latin typeface="Arial"/>
                <a:cs typeface="Arial"/>
              </a:rPr>
              <a:t>i</a:t>
            </a:r>
            <a:r>
              <a:rPr sz="1400" spc="-10" dirty="0">
                <a:latin typeface="Arial"/>
                <a:cs typeface="Arial"/>
              </a:rPr>
              <a:t>de</a:t>
            </a:r>
            <a:r>
              <a:rPr sz="1400" spc="-15" dirty="0">
                <a:latin typeface="Arial"/>
                <a:cs typeface="Arial"/>
              </a:rPr>
              <a:t> </a:t>
            </a:r>
            <a:r>
              <a:rPr sz="1400" spc="-10" dirty="0">
                <a:latin typeface="Arial"/>
                <a:cs typeface="Arial"/>
              </a:rPr>
              <a:t>the</a:t>
            </a:r>
            <a:r>
              <a:rPr sz="1400" spc="10" dirty="0">
                <a:latin typeface="Arial"/>
                <a:cs typeface="Arial"/>
              </a:rPr>
              <a:t> </a:t>
            </a:r>
            <a:r>
              <a:rPr sz="1400" spc="-10" dirty="0">
                <a:latin typeface="Arial"/>
                <a:cs typeface="Arial"/>
              </a:rPr>
              <a:t>vendor</a:t>
            </a:r>
            <a:r>
              <a:rPr sz="1400" spc="5" dirty="0">
                <a:latin typeface="Arial"/>
                <a:cs typeface="Arial"/>
              </a:rPr>
              <a:t> </a:t>
            </a:r>
            <a:r>
              <a:rPr sz="1400" spc="-30" dirty="0">
                <a:latin typeface="Arial"/>
                <a:cs typeface="Arial"/>
              </a:rPr>
              <a:t>w</a:t>
            </a:r>
            <a:r>
              <a:rPr sz="1400" spc="-10" dirty="0">
                <a:latin typeface="Arial"/>
                <a:cs typeface="Arial"/>
              </a:rPr>
              <a:t>ith</a:t>
            </a:r>
            <a:r>
              <a:rPr sz="1400" spc="10" dirty="0">
                <a:latin typeface="Arial"/>
                <a:cs typeface="Arial"/>
              </a:rPr>
              <a:t> </a:t>
            </a:r>
            <a:r>
              <a:rPr sz="1400" spc="-10" dirty="0">
                <a:latin typeface="Arial"/>
                <a:cs typeface="Arial"/>
              </a:rPr>
              <a:t>the</a:t>
            </a:r>
            <a:r>
              <a:rPr sz="1400" spc="10" dirty="0">
                <a:latin typeface="Arial"/>
                <a:cs typeface="Arial"/>
              </a:rPr>
              <a:t> </a:t>
            </a:r>
            <a:r>
              <a:rPr sz="1400" spc="-10" dirty="0">
                <a:latin typeface="Arial"/>
                <a:cs typeface="Arial"/>
              </a:rPr>
              <a:t>Cri</a:t>
            </a:r>
            <a:r>
              <a:rPr sz="1400" spc="-5" dirty="0">
                <a:latin typeface="Arial"/>
                <a:cs typeface="Arial"/>
              </a:rPr>
              <a:t>s</a:t>
            </a:r>
            <a:r>
              <a:rPr sz="1400" spc="-10" dirty="0">
                <a:latin typeface="Arial"/>
                <a:cs typeface="Arial"/>
              </a:rPr>
              <a:t>is </a:t>
            </a:r>
            <a:r>
              <a:rPr sz="1400" spc="-10" dirty="0" err="1">
                <a:latin typeface="Arial"/>
                <a:cs typeface="Arial"/>
              </a:rPr>
              <a:t>Auth</a:t>
            </a:r>
            <a:r>
              <a:rPr sz="1400" spc="-5" dirty="0">
                <a:latin typeface="Arial"/>
                <a:cs typeface="Arial"/>
              </a:rPr>
              <a:t> </a:t>
            </a:r>
            <a:r>
              <a:rPr sz="1400" spc="-10" dirty="0">
                <a:latin typeface="Arial"/>
                <a:cs typeface="Arial"/>
              </a:rPr>
              <a:t>#.</a:t>
            </a:r>
            <a:endParaRPr lang="en-US" sz="1400" dirty="0">
              <a:latin typeface="Arial"/>
              <a:cs typeface="Arial"/>
            </a:endParaRPr>
          </a:p>
          <a:p>
            <a:pPr marL="12700" marR="240029">
              <a:lnSpc>
                <a:spcPts val="1730"/>
              </a:lnSpc>
              <a:tabLst>
                <a:tab pos="299720" algn="l"/>
              </a:tabLst>
            </a:pPr>
            <a:endParaRPr lang="en-US" sz="1400" spc="-15" dirty="0">
              <a:latin typeface="Arial"/>
              <a:cs typeface="Arial"/>
            </a:endParaRPr>
          </a:p>
          <a:p>
            <a:pPr marL="12700" marR="240029">
              <a:lnSpc>
                <a:spcPts val="1730"/>
              </a:lnSpc>
              <a:tabLst>
                <a:tab pos="299720" algn="l"/>
              </a:tabLst>
            </a:pPr>
            <a:r>
              <a:rPr lang="en-US" sz="1400" b="1" spc="-15" dirty="0">
                <a:latin typeface="Arial"/>
                <a:cs typeface="Arial"/>
              </a:rPr>
              <a:t>   </a:t>
            </a:r>
            <a:r>
              <a:rPr sz="1400" b="1" spc="-15" dirty="0">
                <a:latin typeface="Arial"/>
                <a:cs typeface="Arial"/>
              </a:rPr>
              <a:t>N</a:t>
            </a:r>
            <a:r>
              <a:rPr sz="1400" b="1" spc="-25" dirty="0">
                <a:latin typeface="Arial"/>
                <a:cs typeface="Arial"/>
              </a:rPr>
              <a:t>O</a:t>
            </a:r>
            <a:r>
              <a:rPr sz="1400" b="1" spc="-10" dirty="0">
                <a:latin typeface="Arial"/>
                <a:cs typeface="Arial"/>
              </a:rPr>
              <a:t>TE:</a:t>
            </a:r>
            <a:r>
              <a:rPr sz="1400" b="1" spc="20" dirty="0">
                <a:latin typeface="Arial"/>
                <a:cs typeface="Arial"/>
              </a:rPr>
              <a:t> </a:t>
            </a:r>
            <a:r>
              <a:rPr sz="1400" spc="-10" dirty="0">
                <a:latin typeface="Arial"/>
                <a:cs typeface="Arial"/>
              </a:rPr>
              <a:t>Conta</a:t>
            </a:r>
            <a:r>
              <a:rPr sz="1400" spc="-5" dirty="0">
                <a:latin typeface="Arial"/>
                <a:cs typeface="Arial"/>
              </a:rPr>
              <a:t>ct</a:t>
            </a:r>
            <a:r>
              <a:rPr sz="1400" spc="10" dirty="0">
                <a:latin typeface="Arial"/>
                <a:cs typeface="Arial"/>
              </a:rPr>
              <a:t> </a:t>
            </a:r>
            <a:r>
              <a:rPr sz="1400" spc="-10" dirty="0">
                <a:latin typeface="Arial"/>
                <a:cs typeface="Arial"/>
              </a:rPr>
              <a:t>the</a:t>
            </a:r>
            <a:r>
              <a:rPr sz="1400" spc="15" dirty="0">
                <a:latin typeface="Arial"/>
                <a:cs typeface="Arial"/>
              </a:rPr>
              <a:t> </a:t>
            </a:r>
            <a:r>
              <a:rPr sz="1400" spc="-10" dirty="0">
                <a:latin typeface="Arial"/>
                <a:cs typeface="Arial"/>
              </a:rPr>
              <a:t>LIHEA</a:t>
            </a:r>
            <a:r>
              <a:rPr sz="1400" spc="-15" dirty="0">
                <a:latin typeface="Arial"/>
                <a:cs typeface="Arial"/>
              </a:rPr>
              <a:t>P</a:t>
            </a:r>
            <a:r>
              <a:rPr sz="1400" spc="-10" dirty="0">
                <a:latin typeface="Arial"/>
                <a:cs typeface="Arial"/>
              </a:rPr>
              <a:t> Vendor</a:t>
            </a:r>
            <a:r>
              <a:rPr sz="1400" spc="10" dirty="0">
                <a:latin typeface="Arial"/>
                <a:cs typeface="Arial"/>
              </a:rPr>
              <a:t> </a:t>
            </a:r>
            <a:r>
              <a:rPr sz="1400" spc="-10" dirty="0">
                <a:latin typeface="Arial"/>
                <a:cs typeface="Arial"/>
              </a:rPr>
              <a:t>Unit</a:t>
            </a:r>
            <a:r>
              <a:rPr sz="1400" spc="-5" dirty="0">
                <a:latin typeface="Arial"/>
                <a:cs typeface="Arial"/>
              </a:rPr>
              <a:t> </a:t>
            </a:r>
            <a:r>
              <a:rPr sz="1400" spc="-10" dirty="0">
                <a:latin typeface="Arial"/>
                <a:cs typeface="Arial"/>
              </a:rPr>
              <a:t>at</a:t>
            </a:r>
            <a:r>
              <a:rPr sz="1400" spc="15" dirty="0">
                <a:latin typeface="Arial"/>
                <a:cs typeface="Arial"/>
              </a:rPr>
              <a:t> </a:t>
            </a:r>
            <a:r>
              <a:rPr sz="1400" spc="-10" dirty="0">
                <a:latin typeface="Arial"/>
                <a:cs typeface="Arial"/>
              </a:rPr>
              <a:t>1</a:t>
            </a:r>
            <a:r>
              <a:rPr sz="1400" spc="-15" dirty="0">
                <a:latin typeface="Arial"/>
                <a:cs typeface="Arial"/>
              </a:rPr>
              <a:t>-</a:t>
            </a:r>
            <a:r>
              <a:rPr sz="1400" spc="-10" dirty="0">
                <a:latin typeface="Arial"/>
                <a:cs typeface="Arial"/>
              </a:rPr>
              <a:t>877</a:t>
            </a:r>
            <a:r>
              <a:rPr sz="1400" spc="-15" dirty="0">
                <a:latin typeface="Arial"/>
                <a:cs typeface="Arial"/>
              </a:rPr>
              <a:t>-</a:t>
            </a:r>
            <a:r>
              <a:rPr sz="1400" spc="-10" dirty="0">
                <a:latin typeface="Arial"/>
                <a:cs typeface="Arial"/>
              </a:rPr>
              <a:t>537</a:t>
            </a:r>
            <a:r>
              <a:rPr sz="1400" spc="-15" dirty="0">
                <a:latin typeface="Arial"/>
                <a:cs typeface="Arial"/>
              </a:rPr>
              <a:t>-</a:t>
            </a:r>
            <a:r>
              <a:rPr sz="1400" spc="-10" dirty="0">
                <a:latin typeface="Arial"/>
                <a:cs typeface="Arial"/>
              </a:rPr>
              <a:t>9517</a:t>
            </a:r>
            <a:r>
              <a:rPr sz="1400" spc="20" dirty="0">
                <a:latin typeface="Arial"/>
                <a:cs typeface="Arial"/>
              </a:rPr>
              <a:t> </a:t>
            </a:r>
            <a:r>
              <a:rPr sz="1400" spc="-5" dirty="0">
                <a:latin typeface="Arial"/>
                <a:cs typeface="Arial"/>
              </a:rPr>
              <a:t>if </a:t>
            </a:r>
            <a:r>
              <a:rPr sz="1400" spc="-30" dirty="0">
                <a:latin typeface="Arial"/>
                <a:cs typeface="Arial"/>
              </a:rPr>
              <a:t>y</a:t>
            </a:r>
            <a:r>
              <a:rPr sz="1400" spc="-10" dirty="0">
                <a:latin typeface="Arial"/>
                <a:cs typeface="Arial"/>
              </a:rPr>
              <a:t>ou</a:t>
            </a:r>
            <a:r>
              <a:rPr sz="1400" spc="20" dirty="0">
                <a:latin typeface="Arial"/>
                <a:cs typeface="Arial"/>
              </a:rPr>
              <a:t> </a:t>
            </a:r>
            <a:r>
              <a:rPr sz="1400" spc="-10" dirty="0">
                <a:latin typeface="Arial"/>
                <a:cs typeface="Arial"/>
              </a:rPr>
              <a:t>cannot</a:t>
            </a:r>
            <a:r>
              <a:rPr sz="1400" spc="10" dirty="0">
                <a:latin typeface="Arial"/>
                <a:cs typeface="Arial"/>
              </a:rPr>
              <a:t> </a:t>
            </a:r>
            <a:r>
              <a:rPr sz="1400" spc="-10" dirty="0">
                <a:latin typeface="Arial"/>
                <a:cs typeface="Arial"/>
              </a:rPr>
              <a:t>locate the</a:t>
            </a:r>
            <a:r>
              <a:rPr lang="en-US" sz="1400" spc="-10" dirty="0">
                <a:latin typeface="Arial"/>
                <a:cs typeface="Arial"/>
              </a:rPr>
              <a:t> </a:t>
            </a:r>
            <a:r>
              <a:rPr sz="1400" spc="-10" dirty="0">
                <a:latin typeface="Arial"/>
                <a:cs typeface="Arial"/>
              </a:rPr>
              <a:t>Auth</a:t>
            </a:r>
            <a:r>
              <a:rPr sz="1400" spc="-5" dirty="0">
                <a:latin typeface="Arial"/>
                <a:cs typeface="Arial"/>
              </a:rPr>
              <a:t> </a:t>
            </a:r>
            <a:r>
              <a:rPr sz="1400" spc="-10" dirty="0">
                <a:latin typeface="Arial"/>
                <a:cs typeface="Arial"/>
              </a:rPr>
              <a:t>#</a:t>
            </a:r>
            <a:r>
              <a:rPr lang="en-US" sz="1400" spc="-10" dirty="0">
                <a:latin typeface="Arial"/>
                <a:cs typeface="Arial"/>
              </a:rPr>
              <a:t> in PROMISe</a:t>
            </a:r>
            <a:endParaRPr sz="1400" dirty="0">
              <a:latin typeface="Arial"/>
              <a:cs typeface="Arial"/>
            </a:endParaRPr>
          </a:p>
          <a:p>
            <a:pPr>
              <a:lnSpc>
                <a:spcPct val="100000"/>
              </a:lnSpc>
              <a:spcBef>
                <a:spcPts val="53"/>
              </a:spcBef>
            </a:pPr>
            <a:endParaRPr sz="1400" dirty="0">
              <a:latin typeface="Times New Roman"/>
              <a:cs typeface="Times New Roman"/>
            </a:endParaRPr>
          </a:p>
          <a:p>
            <a:pPr marL="299085" marR="5080" indent="-286385">
              <a:lnSpc>
                <a:spcPct val="90100"/>
              </a:lnSpc>
              <a:buFont typeface="Arial"/>
              <a:buChar char="•"/>
              <a:tabLst>
                <a:tab pos="299720" algn="l"/>
              </a:tabLst>
            </a:pPr>
            <a:r>
              <a:rPr lang="en-US" sz="1400" spc="-25" dirty="0">
                <a:latin typeface="Arial"/>
                <a:cs typeface="Arial"/>
              </a:rPr>
              <a:t>After making a delivery or crediting a customer’s utility account</a:t>
            </a:r>
            <a:r>
              <a:rPr sz="1400" spc="-5" dirty="0">
                <a:latin typeface="Arial"/>
                <a:cs typeface="Arial"/>
              </a:rPr>
              <a:t>,</a:t>
            </a:r>
            <a:r>
              <a:rPr sz="1400" spc="20" dirty="0">
                <a:latin typeface="Arial"/>
                <a:cs typeface="Arial"/>
              </a:rPr>
              <a:t> </a:t>
            </a:r>
            <a:r>
              <a:rPr sz="1400" spc="-10" dirty="0">
                <a:latin typeface="Arial"/>
                <a:cs typeface="Arial"/>
              </a:rPr>
              <a:t>the</a:t>
            </a:r>
            <a:r>
              <a:rPr sz="1400" spc="10" dirty="0">
                <a:latin typeface="Arial"/>
                <a:cs typeface="Arial"/>
              </a:rPr>
              <a:t> </a:t>
            </a:r>
            <a:r>
              <a:rPr sz="1400" spc="-10" dirty="0">
                <a:latin typeface="Arial"/>
                <a:cs typeface="Arial"/>
              </a:rPr>
              <a:t>vendor</a:t>
            </a:r>
            <a:r>
              <a:rPr sz="1400" spc="5" dirty="0">
                <a:latin typeface="Arial"/>
                <a:cs typeface="Arial"/>
              </a:rPr>
              <a:t> </a:t>
            </a:r>
            <a:r>
              <a:rPr sz="1400" spc="-10" dirty="0">
                <a:latin typeface="Arial"/>
                <a:cs typeface="Arial"/>
              </a:rPr>
              <a:t>m</a:t>
            </a:r>
            <a:r>
              <a:rPr lang="en-US" sz="1400" spc="-10" dirty="0">
                <a:latin typeface="Arial"/>
                <a:cs typeface="Arial"/>
              </a:rPr>
              <a:t>ust</a:t>
            </a:r>
            <a:r>
              <a:rPr sz="1400" spc="5" dirty="0">
                <a:latin typeface="Arial"/>
                <a:cs typeface="Arial"/>
              </a:rPr>
              <a:t> </a:t>
            </a:r>
            <a:r>
              <a:rPr sz="1400" spc="-10" dirty="0">
                <a:latin typeface="Arial"/>
                <a:cs typeface="Arial"/>
              </a:rPr>
              <a:t>file</a:t>
            </a:r>
            <a:r>
              <a:rPr sz="1400" spc="-5" dirty="0">
                <a:latin typeface="Arial"/>
                <a:cs typeface="Arial"/>
              </a:rPr>
              <a:t> </a:t>
            </a:r>
            <a:r>
              <a:rPr sz="1400" spc="-10" dirty="0">
                <a:latin typeface="Arial"/>
                <a:cs typeface="Arial"/>
              </a:rPr>
              <a:t>a</a:t>
            </a:r>
            <a:r>
              <a:rPr sz="1400" spc="-5" dirty="0">
                <a:latin typeface="Arial"/>
                <a:cs typeface="Arial"/>
              </a:rPr>
              <a:t> </a:t>
            </a:r>
            <a:r>
              <a:rPr sz="1400" spc="-10" dirty="0">
                <a:latin typeface="Arial"/>
                <a:cs typeface="Arial"/>
              </a:rPr>
              <a:t>Cri</a:t>
            </a:r>
            <a:r>
              <a:rPr sz="1400" spc="-5" dirty="0">
                <a:latin typeface="Arial"/>
                <a:cs typeface="Arial"/>
              </a:rPr>
              <a:t>s</a:t>
            </a:r>
            <a:r>
              <a:rPr sz="1400" spc="-10" dirty="0">
                <a:latin typeface="Arial"/>
                <a:cs typeface="Arial"/>
              </a:rPr>
              <a:t>is claim</a:t>
            </a:r>
            <a:r>
              <a:rPr lang="en-US" sz="1400" spc="-10" dirty="0">
                <a:latin typeface="Arial"/>
                <a:cs typeface="Arial"/>
              </a:rPr>
              <a:t> via d</a:t>
            </a:r>
            <a:r>
              <a:rPr sz="1400" spc="-10" dirty="0">
                <a:latin typeface="Arial"/>
                <a:cs typeface="Arial"/>
              </a:rPr>
              <a:t>ata</a:t>
            </a:r>
            <a:r>
              <a:rPr sz="1400" spc="5" dirty="0">
                <a:latin typeface="Arial"/>
                <a:cs typeface="Arial"/>
              </a:rPr>
              <a:t> </a:t>
            </a:r>
            <a:r>
              <a:rPr sz="1400" spc="-10" dirty="0">
                <a:latin typeface="Arial"/>
                <a:cs typeface="Arial"/>
              </a:rPr>
              <a:t>ent</a:t>
            </a:r>
            <a:r>
              <a:rPr sz="1400" spc="-20" dirty="0">
                <a:latin typeface="Arial"/>
                <a:cs typeface="Arial"/>
              </a:rPr>
              <a:t>r</a:t>
            </a:r>
            <a:r>
              <a:rPr sz="1400" spc="-10" dirty="0">
                <a:latin typeface="Arial"/>
                <a:cs typeface="Arial"/>
              </a:rPr>
              <a:t>y</a:t>
            </a:r>
            <a:r>
              <a:rPr sz="1400" spc="10" dirty="0">
                <a:latin typeface="Arial"/>
                <a:cs typeface="Arial"/>
              </a:rPr>
              <a:t> </a:t>
            </a:r>
            <a:r>
              <a:rPr sz="1400" spc="-10" dirty="0">
                <a:latin typeface="Arial"/>
                <a:cs typeface="Arial"/>
              </a:rPr>
              <a:t>in</a:t>
            </a:r>
            <a:r>
              <a:rPr sz="1400" spc="-5" dirty="0">
                <a:latin typeface="Arial"/>
                <a:cs typeface="Arial"/>
              </a:rPr>
              <a:t> </a:t>
            </a:r>
            <a:r>
              <a:rPr sz="1400" spc="-15" dirty="0">
                <a:latin typeface="Arial"/>
                <a:cs typeface="Arial"/>
              </a:rPr>
              <a:t>PR</a:t>
            </a:r>
            <a:r>
              <a:rPr sz="1400" spc="-25" dirty="0">
                <a:latin typeface="Arial"/>
                <a:cs typeface="Arial"/>
              </a:rPr>
              <a:t>O</a:t>
            </a:r>
            <a:r>
              <a:rPr sz="1400" spc="-10" dirty="0">
                <a:latin typeface="Arial"/>
                <a:cs typeface="Arial"/>
              </a:rPr>
              <a:t>MIS</a:t>
            </a:r>
            <a:r>
              <a:rPr sz="1400" i="1" spc="-15" dirty="0">
                <a:latin typeface="Arial"/>
                <a:cs typeface="Arial"/>
              </a:rPr>
              <a:t>e</a:t>
            </a:r>
            <a:r>
              <a:rPr sz="1400" i="1" spc="-20" dirty="0">
                <a:latin typeface="Arial"/>
                <a:cs typeface="Arial"/>
              </a:rPr>
              <a:t>™</a:t>
            </a:r>
            <a:r>
              <a:rPr sz="1400" i="1" spc="10" dirty="0">
                <a:latin typeface="Arial"/>
                <a:cs typeface="Arial"/>
              </a:rPr>
              <a:t> </a:t>
            </a:r>
            <a:r>
              <a:rPr sz="1400" spc="-10" dirty="0">
                <a:latin typeface="Arial"/>
                <a:cs typeface="Arial"/>
              </a:rPr>
              <a:t>and</a:t>
            </a:r>
            <a:r>
              <a:rPr sz="1400" spc="5" dirty="0">
                <a:latin typeface="Arial"/>
                <a:cs typeface="Arial"/>
              </a:rPr>
              <a:t> </a:t>
            </a:r>
            <a:r>
              <a:rPr sz="1400" spc="-10" dirty="0">
                <a:latin typeface="Arial"/>
                <a:cs typeface="Arial"/>
              </a:rPr>
              <a:t>then</a:t>
            </a:r>
            <a:r>
              <a:rPr sz="1400" spc="-5" dirty="0">
                <a:latin typeface="Arial"/>
                <a:cs typeface="Arial"/>
              </a:rPr>
              <a:t> </a:t>
            </a:r>
            <a:r>
              <a:rPr lang="en-US" sz="1400" spc="-5" dirty="0">
                <a:latin typeface="Arial"/>
                <a:cs typeface="Arial"/>
              </a:rPr>
              <a:t>provide documentation in order to be paid.  Documentation can be </a:t>
            </a:r>
            <a:r>
              <a:rPr sz="1400" spc="-10" dirty="0">
                <a:latin typeface="Arial"/>
                <a:cs typeface="Arial"/>
              </a:rPr>
              <a:t>upload</a:t>
            </a:r>
            <a:r>
              <a:rPr lang="en-US" sz="1400" spc="-10" dirty="0">
                <a:latin typeface="Arial"/>
                <a:cs typeface="Arial"/>
              </a:rPr>
              <a:t>ed</a:t>
            </a:r>
            <a:r>
              <a:rPr sz="1400" spc="-15" dirty="0">
                <a:latin typeface="Arial"/>
                <a:cs typeface="Arial"/>
              </a:rPr>
              <a:t> </a:t>
            </a:r>
            <a:r>
              <a:rPr sz="1400" spc="-10" dirty="0">
                <a:latin typeface="Arial"/>
                <a:cs typeface="Arial"/>
              </a:rPr>
              <a:t>on</a:t>
            </a:r>
            <a:r>
              <a:rPr sz="1400" spc="-5" dirty="0">
                <a:latin typeface="Arial"/>
                <a:cs typeface="Arial"/>
              </a:rPr>
              <a:t> </a:t>
            </a:r>
            <a:r>
              <a:rPr sz="1400" spc="-10" dirty="0">
                <a:latin typeface="Arial"/>
                <a:cs typeface="Arial"/>
              </a:rPr>
              <a:t>the</a:t>
            </a:r>
            <a:r>
              <a:rPr sz="1400" spc="10" dirty="0">
                <a:latin typeface="Arial"/>
                <a:cs typeface="Arial"/>
              </a:rPr>
              <a:t> </a:t>
            </a:r>
            <a:r>
              <a:rPr lang="en-US" sz="1400" spc="10" dirty="0">
                <a:latin typeface="Arial"/>
                <a:cs typeface="Arial"/>
              </a:rPr>
              <a:t>PROMISe </a:t>
            </a:r>
            <a:r>
              <a:rPr sz="1400" spc="-30" dirty="0">
                <a:latin typeface="Arial"/>
                <a:cs typeface="Arial"/>
              </a:rPr>
              <a:t>w</a:t>
            </a:r>
            <a:r>
              <a:rPr sz="1400" spc="-10" dirty="0">
                <a:latin typeface="Arial"/>
                <a:cs typeface="Arial"/>
              </a:rPr>
              <a:t>eb</a:t>
            </a:r>
            <a:r>
              <a:rPr sz="1400" spc="-5" dirty="0">
                <a:latin typeface="Arial"/>
                <a:cs typeface="Arial"/>
              </a:rPr>
              <a:t>s</a:t>
            </a:r>
            <a:r>
              <a:rPr sz="1400" spc="-10" dirty="0">
                <a:latin typeface="Arial"/>
                <a:cs typeface="Arial"/>
              </a:rPr>
              <a:t>ite</a:t>
            </a:r>
            <a:r>
              <a:rPr lang="en-US" sz="1400" spc="-10" dirty="0">
                <a:latin typeface="Arial"/>
                <a:cs typeface="Arial"/>
              </a:rPr>
              <a:t> or</a:t>
            </a:r>
            <a:r>
              <a:rPr sz="1400" spc="5" dirty="0">
                <a:latin typeface="Arial"/>
                <a:cs typeface="Arial"/>
              </a:rPr>
              <a:t> </a:t>
            </a:r>
            <a:r>
              <a:rPr sz="1400" spc="-10" dirty="0">
                <a:latin typeface="Arial"/>
                <a:cs typeface="Arial"/>
              </a:rPr>
              <a:t>fa</a:t>
            </a:r>
            <a:r>
              <a:rPr sz="1400" spc="-15" dirty="0">
                <a:latin typeface="Arial"/>
                <a:cs typeface="Arial"/>
              </a:rPr>
              <a:t>x</a:t>
            </a:r>
            <a:r>
              <a:rPr lang="en-US" sz="1400" spc="-15" dirty="0">
                <a:latin typeface="Arial"/>
                <a:cs typeface="Arial"/>
              </a:rPr>
              <a:t>ed</a:t>
            </a:r>
            <a:r>
              <a:rPr lang="en-US" sz="1400" spc="-10" dirty="0">
                <a:latin typeface="Arial"/>
                <a:cs typeface="Arial"/>
              </a:rPr>
              <a:t> </a:t>
            </a:r>
            <a:r>
              <a:rPr sz="1400" spc="-10" dirty="0">
                <a:latin typeface="Arial"/>
                <a:cs typeface="Arial"/>
              </a:rPr>
              <a:t>or</a:t>
            </a:r>
            <a:r>
              <a:rPr sz="1400" spc="5" dirty="0">
                <a:latin typeface="Arial"/>
                <a:cs typeface="Arial"/>
              </a:rPr>
              <a:t> </a:t>
            </a:r>
            <a:r>
              <a:rPr sz="1400" spc="-15" dirty="0">
                <a:latin typeface="Arial"/>
                <a:cs typeface="Arial"/>
              </a:rPr>
              <a:t>ma</a:t>
            </a:r>
            <a:r>
              <a:rPr sz="1400" dirty="0">
                <a:latin typeface="Arial"/>
                <a:cs typeface="Arial"/>
              </a:rPr>
              <a:t>i</a:t>
            </a:r>
            <a:r>
              <a:rPr sz="1400" spc="-10" dirty="0">
                <a:latin typeface="Arial"/>
                <a:cs typeface="Arial"/>
              </a:rPr>
              <a:t>l</a:t>
            </a:r>
            <a:r>
              <a:rPr lang="en-US" sz="1400" spc="-10" dirty="0">
                <a:latin typeface="Arial"/>
                <a:cs typeface="Arial"/>
              </a:rPr>
              <a:t>ed </a:t>
            </a:r>
            <a:r>
              <a:rPr sz="1400" spc="-30" dirty="0">
                <a:latin typeface="Arial"/>
                <a:cs typeface="Arial"/>
              </a:rPr>
              <a:t>w</a:t>
            </a:r>
            <a:r>
              <a:rPr sz="1400" spc="-10" dirty="0">
                <a:latin typeface="Arial"/>
                <a:cs typeface="Arial"/>
              </a:rPr>
              <a:t>ith</a:t>
            </a:r>
            <a:r>
              <a:rPr sz="1400" spc="10" dirty="0">
                <a:latin typeface="Arial"/>
                <a:cs typeface="Arial"/>
              </a:rPr>
              <a:t> </a:t>
            </a:r>
            <a:r>
              <a:rPr sz="1400" spc="-10" dirty="0">
                <a:latin typeface="Arial"/>
                <a:cs typeface="Arial"/>
              </a:rPr>
              <a:t>a</a:t>
            </a:r>
            <a:r>
              <a:rPr sz="1400" spc="10" dirty="0">
                <a:latin typeface="Arial"/>
                <a:cs typeface="Arial"/>
              </a:rPr>
              <a:t> </a:t>
            </a:r>
            <a:r>
              <a:rPr sz="1400" spc="-10" dirty="0">
                <a:latin typeface="Arial"/>
                <a:cs typeface="Arial"/>
              </a:rPr>
              <a:t>s</a:t>
            </a:r>
            <a:r>
              <a:rPr sz="1400" spc="-30" dirty="0">
                <a:latin typeface="Arial"/>
                <a:cs typeface="Arial"/>
              </a:rPr>
              <a:t>y</a:t>
            </a:r>
            <a:r>
              <a:rPr sz="1400" spc="-10" dirty="0">
                <a:latin typeface="Arial"/>
                <a:cs typeface="Arial"/>
              </a:rPr>
              <a:t>ste</a:t>
            </a:r>
            <a:r>
              <a:rPr sz="1400" spc="25" dirty="0">
                <a:latin typeface="Arial"/>
                <a:cs typeface="Arial"/>
              </a:rPr>
              <a:t>m</a:t>
            </a:r>
            <a:r>
              <a:rPr sz="1400" spc="-10" dirty="0">
                <a:latin typeface="Arial"/>
                <a:cs typeface="Arial"/>
              </a:rPr>
              <a:t>- generated</a:t>
            </a:r>
            <a:r>
              <a:rPr sz="1400" spc="10" dirty="0">
                <a:latin typeface="Arial"/>
                <a:cs typeface="Arial"/>
              </a:rPr>
              <a:t> </a:t>
            </a:r>
            <a:r>
              <a:rPr lang="en-US" sz="1400" spc="10" dirty="0">
                <a:latin typeface="Arial"/>
                <a:cs typeface="Arial"/>
              </a:rPr>
              <a:t>LIHEAP </a:t>
            </a:r>
            <a:r>
              <a:rPr sz="1400" spc="-10" dirty="0">
                <a:latin typeface="Arial"/>
                <a:cs typeface="Arial"/>
              </a:rPr>
              <a:t>cover</a:t>
            </a:r>
            <a:r>
              <a:rPr sz="1400" spc="5" dirty="0">
                <a:latin typeface="Arial"/>
                <a:cs typeface="Arial"/>
              </a:rPr>
              <a:t> </a:t>
            </a:r>
            <a:r>
              <a:rPr sz="1400" spc="-10" dirty="0">
                <a:latin typeface="Arial"/>
                <a:cs typeface="Arial"/>
              </a:rPr>
              <a:t>shee</a:t>
            </a:r>
            <a:r>
              <a:rPr sz="1400" spc="0" dirty="0">
                <a:latin typeface="Arial"/>
                <a:cs typeface="Arial"/>
              </a:rPr>
              <a:t>t</a:t>
            </a:r>
            <a:r>
              <a:rPr sz="1400" spc="-5" dirty="0">
                <a:latin typeface="Arial"/>
                <a:cs typeface="Arial"/>
              </a:rPr>
              <a:t>.</a:t>
            </a:r>
            <a:endParaRPr sz="1400" dirty="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20" dirty="0"/>
              <a:t>Acce</a:t>
            </a:r>
            <a:r>
              <a:rPr spc="-10" dirty="0"/>
              <a:t>s</a:t>
            </a:r>
            <a:r>
              <a:rPr spc="-15" dirty="0"/>
              <a:t>sin</a:t>
            </a:r>
            <a:r>
              <a:rPr spc="-20" dirty="0"/>
              <a:t>g</a:t>
            </a:r>
            <a:r>
              <a:rPr dirty="0"/>
              <a:t> </a:t>
            </a:r>
            <a:r>
              <a:rPr spc="-20" dirty="0"/>
              <a:t>P</a:t>
            </a:r>
            <a:r>
              <a:rPr spc="-40" dirty="0"/>
              <a:t>R</a:t>
            </a:r>
            <a:r>
              <a:rPr spc="-20" dirty="0"/>
              <a:t>OMI</a:t>
            </a:r>
            <a:r>
              <a:rPr spc="-30" dirty="0"/>
              <a:t>S</a:t>
            </a:r>
            <a:r>
              <a:rPr i="1" spc="-25" dirty="0">
                <a:latin typeface="Arial"/>
                <a:cs typeface="Arial"/>
              </a:rPr>
              <a:t>e™</a:t>
            </a:r>
          </a:p>
        </p:txBody>
      </p:sp>
      <p:sp>
        <p:nvSpPr>
          <p:cNvPr id="3" name="object 3"/>
          <p:cNvSpPr txBox="1"/>
          <p:nvPr/>
        </p:nvSpPr>
        <p:spPr>
          <a:xfrm>
            <a:off x="457200" y="990600"/>
            <a:ext cx="8458200" cy="507831"/>
          </a:xfrm>
          <a:prstGeom prst="rect">
            <a:avLst/>
          </a:prstGeom>
        </p:spPr>
        <p:txBody>
          <a:bodyPr vert="horz" wrap="square" lIns="0" tIns="0" rIns="0" bIns="0" rtlCol="0">
            <a:spAutoFit/>
          </a:bodyPr>
          <a:lstStyle/>
          <a:p>
            <a:pPr marL="12700">
              <a:lnSpc>
                <a:spcPct val="100000"/>
              </a:lnSpc>
              <a:tabLst>
                <a:tab pos="1995170" algn="l"/>
              </a:tabLst>
            </a:pPr>
            <a:endParaRPr lang="en-US" sz="900" dirty="0">
              <a:latin typeface="Arial"/>
              <a:cs typeface="Arial"/>
            </a:endParaRPr>
          </a:p>
          <a:p>
            <a:pPr marL="12700">
              <a:lnSpc>
                <a:spcPct val="100000"/>
              </a:lnSpc>
              <a:tabLst>
                <a:tab pos="1995170" algn="l"/>
              </a:tabLst>
            </a:pPr>
            <a:r>
              <a:rPr lang="en-US" sz="2400" dirty="0">
                <a:latin typeface="Arial"/>
                <a:cs typeface="Arial"/>
              </a:rPr>
              <a:t>Access PROMISe </a:t>
            </a:r>
            <a:r>
              <a:rPr sz="2400" dirty="0">
                <a:latin typeface="Arial"/>
                <a:cs typeface="Arial"/>
              </a:rPr>
              <a:t>V</a:t>
            </a:r>
            <a:r>
              <a:rPr sz="2400" spc="-10" dirty="0">
                <a:latin typeface="Arial"/>
                <a:cs typeface="Arial"/>
              </a:rPr>
              <a:t>i</a:t>
            </a:r>
            <a:r>
              <a:rPr sz="2400" dirty="0">
                <a:latin typeface="Arial"/>
                <a:cs typeface="Arial"/>
              </a:rPr>
              <a:t>a</a:t>
            </a:r>
            <a:r>
              <a:rPr sz="2400" spc="10" dirty="0">
                <a:latin typeface="Arial"/>
                <a:cs typeface="Arial"/>
              </a:rPr>
              <a:t> </a:t>
            </a:r>
            <a:r>
              <a:rPr sz="2400" dirty="0">
                <a:latin typeface="Arial"/>
                <a:cs typeface="Arial"/>
              </a:rPr>
              <a:t>Website </a:t>
            </a:r>
            <a:r>
              <a:rPr sz="2000" u="heavy" dirty="0">
                <a:solidFill>
                  <a:srgbClr val="0000FF"/>
                </a:solidFill>
                <a:latin typeface="Arial"/>
                <a:cs typeface="Arial"/>
                <a:hlinkClick r:id="rId3">
                  <a:extLst>
                    <a:ext uri="{A12FA001-AC4F-418D-AE19-62706E023703}">
                      <ahyp:hlinkClr xmlns:ahyp="http://schemas.microsoft.com/office/drawing/2018/hyperlinkcolor" val="tx"/>
                    </a:ext>
                  </a:extLst>
                </a:hlinkClick>
              </a:rPr>
              <a:t>http://</a:t>
            </a:r>
            <a:r>
              <a:rPr sz="2000" u="heavy" spc="-10" dirty="0">
                <a:solidFill>
                  <a:srgbClr val="0000FF"/>
                </a:solidFill>
                <a:latin typeface="Arial"/>
                <a:cs typeface="Arial"/>
                <a:hlinkClick r:id="rId3">
                  <a:extLst>
                    <a:ext uri="{A12FA001-AC4F-418D-AE19-62706E023703}">
                      <ahyp:hlinkClr xmlns:ahyp="http://schemas.microsoft.com/office/drawing/2018/hyperlinkcolor" val="tx"/>
                    </a:ext>
                  </a:extLst>
                </a:hlinkClick>
              </a:rPr>
              <a:t>L</a:t>
            </a:r>
            <a:r>
              <a:rPr sz="2000" u="heavy" dirty="0">
                <a:solidFill>
                  <a:srgbClr val="0000FF"/>
                </a:solidFill>
                <a:latin typeface="Arial"/>
                <a:cs typeface="Arial"/>
                <a:hlinkClick r:id="rId3">
                  <a:extLst>
                    <a:ext uri="{A12FA001-AC4F-418D-AE19-62706E023703}">
                      <ahyp:hlinkClr xmlns:ahyp="http://schemas.microsoft.com/office/drawing/2018/hyperlinkcolor" val="tx"/>
                    </a:ext>
                  </a:extLst>
                </a:hlinkClick>
              </a:rPr>
              <a:t>IHE</a:t>
            </a:r>
            <a:r>
              <a:rPr sz="2000" u="heavy" spc="-10" dirty="0">
                <a:solidFill>
                  <a:srgbClr val="0000FF"/>
                </a:solidFill>
                <a:latin typeface="Arial"/>
                <a:cs typeface="Arial"/>
                <a:hlinkClick r:id="rId3">
                  <a:extLst>
                    <a:ext uri="{A12FA001-AC4F-418D-AE19-62706E023703}">
                      <ahyp:hlinkClr xmlns:ahyp="http://schemas.microsoft.com/office/drawing/2018/hyperlinkcolor" val="tx"/>
                    </a:ext>
                  </a:extLst>
                </a:hlinkClick>
              </a:rPr>
              <a:t>A</a:t>
            </a:r>
            <a:r>
              <a:rPr sz="2000" u="heavy" dirty="0">
                <a:solidFill>
                  <a:srgbClr val="0000FF"/>
                </a:solidFill>
                <a:latin typeface="Arial"/>
                <a:cs typeface="Arial"/>
                <a:hlinkClick r:id="rId3">
                  <a:extLst>
                    <a:ext uri="{A12FA001-AC4F-418D-AE19-62706E023703}">
                      <ahyp:hlinkClr xmlns:ahyp="http://schemas.microsoft.com/office/drawing/2018/hyperlinkcolor" val="tx"/>
                    </a:ext>
                  </a:extLst>
                </a:hlinkClick>
              </a:rPr>
              <a:t>P.dp</a:t>
            </a:r>
            <a:r>
              <a:rPr sz="2000" u="heavy" spc="-10" dirty="0">
                <a:solidFill>
                  <a:srgbClr val="0000FF"/>
                </a:solidFill>
                <a:latin typeface="Arial"/>
                <a:cs typeface="Arial"/>
                <a:hlinkClick r:id="rId3">
                  <a:extLst>
                    <a:ext uri="{A12FA001-AC4F-418D-AE19-62706E023703}">
                      <ahyp:hlinkClr xmlns:ahyp="http://schemas.microsoft.com/office/drawing/2018/hyperlinkcolor" val="tx"/>
                    </a:ext>
                  </a:extLst>
                </a:hlinkClick>
              </a:rPr>
              <a:t>w</a:t>
            </a:r>
            <a:r>
              <a:rPr sz="2000" u="heavy" dirty="0">
                <a:solidFill>
                  <a:srgbClr val="0000FF"/>
                </a:solidFill>
                <a:latin typeface="Arial"/>
                <a:cs typeface="Arial"/>
                <a:hlinkClick r:id="rId3">
                  <a:extLst>
                    <a:ext uri="{A12FA001-AC4F-418D-AE19-62706E023703}">
                      <ahyp:hlinkClr xmlns:ahyp="http://schemas.microsoft.com/office/drawing/2018/hyperlinkcolor" val="tx"/>
                    </a:ext>
                  </a:extLst>
                </a:hlinkClick>
              </a:rPr>
              <a:t>.s</a:t>
            </a:r>
            <a:r>
              <a:rPr sz="2000" u="heavy" spc="5" dirty="0">
                <a:solidFill>
                  <a:srgbClr val="0000FF"/>
                </a:solidFill>
                <a:latin typeface="Arial"/>
                <a:cs typeface="Arial"/>
                <a:hlinkClick r:id="rId3">
                  <a:extLst>
                    <a:ext uri="{A12FA001-AC4F-418D-AE19-62706E023703}">
                      <ahyp:hlinkClr xmlns:ahyp="http://schemas.microsoft.com/office/drawing/2018/hyperlinkcolor" val="tx"/>
                    </a:ext>
                  </a:extLst>
                </a:hlinkClick>
              </a:rPr>
              <a:t>t</a:t>
            </a:r>
            <a:r>
              <a:rPr sz="2000" u="heavy" dirty="0">
                <a:solidFill>
                  <a:srgbClr val="0000FF"/>
                </a:solidFill>
                <a:latin typeface="Arial"/>
                <a:cs typeface="Arial"/>
                <a:hlinkClick r:id="rId3">
                  <a:extLst>
                    <a:ext uri="{A12FA001-AC4F-418D-AE19-62706E023703}">
                      <ahyp:hlinkClr xmlns:ahyp="http://schemas.microsoft.com/office/drawing/2018/hyperlinkcolor" val="tx"/>
                    </a:ext>
                  </a:extLst>
                </a:hlinkClick>
              </a:rPr>
              <a:t>ate.pa.us</a:t>
            </a:r>
            <a:endParaRPr lang="en-US" sz="2000" u="heavy" dirty="0">
              <a:solidFill>
                <a:srgbClr val="0000FF"/>
              </a:solidFill>
              <a:latin typeface="Arial"/>
              <a:cs typeface="Arial"/>
            </a:endParaRPr>
          </a:p>
        </p:txBody>
      </p:sp>
      <p:sp>
        <p:nvSpPr>
          <p:cNvPr id="4" name="object 4"/>
          <p:cNvSpPr/>
          <p:nvPr/>
        </p:nvSpPr>
        <p:spPr>
          <a:xfrm>
            <a:off x="1821497" y="1678218"/>
            <a:ext cx="6358128" cy="4333875"/>
          </a:xfrm>
          <a:prstGeom prst="rect">
            <a:avLst/>
          </a:prstGeom>
          <a:blipFill>
            <a:blip r:embed="rId4"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6</a:t>
            </a:fld>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20" dirty="0"/>
              <a:t>Log</a:t>
            </a:r>
            <a:r>
              <a:rPr spc="5" dirty="0"/>
              <a:t> </a:t>
            </a:r>
            <a:r>
              <a:rPr spc="-20" dirty="0"/>
              <a:t>On</a:t>
            </a:r>
            <a:r>
              <a:rPr spc="-5" dirty="0"/>
              <a:t> </a:t>
            </a:r>
            <a:r>
              <a:rPr spc="-15" dirty="0"/>
              <a:t>Scre</a:t>
            </a:r>
            <a:r>
              <a:rPr spc="-20" dirty="0"/>
              <a:t>en</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7</a:t>
            </a:fld>
            <a:endParaRPr dirty="0"/>
          </a:p>
        </p:txBody>
      </p:sp>
      <p:pic>
        <p:nvPicPr>
          <p:cNvPr id="1026" name="Picture 2" descr="C:\Users\lforlizzi\AppData\Local\Temp\SNAGHTML183b655.PNG">
            <a:extLst>
              <a:ext uri="{FF2B5EF4-FFF2-40B4-BE49-F238E27FC236}">
                <a16:creationId xmlns:a16="http://schemas.microsoft.com/office/drawing/2014/main" id="{DC0FBD6D-B028-487A-B054-2D06876B8F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012296"/>
            <a:ext cx="7378320" cy="50136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535940" y="364027"/>
            <a:ext cx="5483859" cy="307777"/>
          </a:xfrm>
          <a:prstGeom prst="rect">
            <a:avLst/>
          </a:prstGeom>
        </p:spPr>
        <p:txBody>
          <a:bodyPr vert="horz" wrap="square" lIns="0" tIns="0" rIns="0" bIns="0" rtlCol="0">
            <a:spAutoFit/>
          </a:bodyPr>
          <a:lstStyle/>
          <a:p>
            <a:pPr marL="12700">
              <a:lnSpc>
                <a:spcPct val="100000"/>
              </a:lnSpc>
            </a:pPr>
            <a:r>
              <a:rPr lang="en-US" sz="2000" spc="-25" dirty="0"/>
              <a:t>PROMISe™ Main Menu Screen Features:</a:t>
            </a:r>
            <a:endParaRPr sz="2000" spc="-15"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8</a:t>
            </a:fld>
            <a:endParaRPr dirty="0"/>
          </a:p>
        </p:txBody>
      </p:sp>
      <p:pic>
        <p:nvPicPr>
          <p:cNvPr id="3" name="Picture 2">
            <a:extLst>
              <a:ext uri="{FF2B5EF4-FFF2-40B4-BE49-F238E27FC236}">
                <a16:creationId xmlns:a16="http://schemas.microsoft.com/office/drawing/2014/main" id="{3AFE812C-BFEA-4B8D-AF33-FD0C89F5CDBE}"/>
              </a:ext>
            </a:extLst>
          </p:cNvPr>
          <p:cNvPicPr>
            <a:picLocks noChangeAspect="1"/>
          </p:cNvPicPr>
          <p:nvPr/>
        </p:nvPicPr>
        <p:blipFill>
          <a:blip r:embed="rId3"/>
          <a:stretch>
            <a:fillRect/>
          </a:stretch>
        </p:blipFill>
        <p:spPr>
          <a:xfrm>
            <a:off x="110306" y="914400"/>
            <a:ext cx="8792162" cy="5105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940" y="364027"/>
            <a:ext cx="8072119" cy="430887"/>
          </a:xfrm>
        </p:spPr>
        <p:txBody>
          <a:bodyPr/>
          <a:lstStyle/>
          <a:p>
            <a:r>
              <a:rPr lang="en-US" dirty="0"/>
              <a:t>Using the Worklist </a:t>
            </a:r>
          </a:p>
        </p:txBody>
      </p:sp>
      <p:sp>
        <p:nvSpPr>
          <p:cNvPr id="3" name="Text Placeholder 2"/>
          <p:cNvSpPr>
            <a:spLocks noGrp="1"/>
          </p:cNvSpPr>
          <p:nvPr>
            <p:ph type="body" idx="1"/>
          </p:nvPr>
        </p:nvSpPr>
        <p:spPr>
          <a:xfrm>
            <a:off x="228600" y="990601"/>
            <a:ext cx="8686800" cy="1231106"/>
          </a:xfrm>
        </p:spPr>
        <p:txBody>
          <a:bodyPr/>
          <a:lstStyle/>
          <a:p>
            <a:r>
              <a:rPr lang="en-US" sz="1600" b="1" dirty="0"/>
              <a:t>The Worklist is a user-friendly tool to process LIHEAP Crisis claims.  Sort the Worklist by clicking a column heading above the blue task bar. Navigate the Worklist via hyperlink</a:t>
            </a:r>
            <a:r>
              <a:rPr lang="en-US" sz="1600" dirty="0"/>
              <a:t> to process a claim and then return to a refreshed Worklist to locate and process another LIHEAP Crisis claim.  When data entry and documentation meet in the claim system, the claim goes to PAID status and drops off your Worklist.  See Worklist Desk Guide on the Main Menu.</a:t>
            </a:r>
          </a:p>
        </p:txBody>
      </p:sp>
      <p:sp>
        <p:nvSpPr>
          <p:cNvPr id="5" name="Slide Number Placeholder 4"/>
          <p:cNvSpPr>
            <a:spLocks noGrp="1"/>
          </p:cNvSpPr>
          <p:nvPr>
            <p:ph type="sldNum" sz="quarter" idx="7"/>
          </p:nvPr>
        </p:nvSpPr>
        <p:spPr/>
        <p:txBody>
          <a:bodyPr/>
          <a:lstStyle/>
          <a:p>
            <a:pPr marL="25400">
              <a:lnSpc>
                <a:spcPct val="100000"/>
              </a:lnSpc>
            </a:pPr>
            <a:fld id="{81D60167-4931-47E6-BA6A-407CBD079E47}" type="slidenum">
              <a:rPr lang="en-US" smtClean="0"/>
              <a:t>9</a:t>
            </a:fld>
            <a:endParaRPr lang="en-US" dirty="0"/>
          </a:p>
        </p:txBody>
      </p:sp>
      <p:pic>
        <p:nvPicPr>
          <p:cNvPr id="6" name="Picture 5">
            <a:extLst>
              <a:ext uri="{FF2B5EF4-FFF2-40B4-BE49-F238E27FC236}">
                <a16:creationId xmlns:a16="http://schemas.microsoft.com/office/drawing/2014/main" id="{AB3CDAD3-D330-40AB-8410-9B4B5ED22BA0}"/>
              </a:ext>
            </a:extLst>
          </p:cNvPr>
          <p:cNvPicPr>
            <a:picLocks noChangeAspect="1"/>
          </p:cNvPicPr>
          <p:nvPr/>
        </p:nvPicPr>
        <p:blipFill>
          <a:blip r:embed="rId2"/>
          <a:stretch>
            <a:fillRect/>
          </a:stretch>
        </p:blipFill>
        <p:spPr>
          <a:xfrm>
            <a:off x="464502" y="2251833"/>
            <a:ext cx="7715123" cy="4220058"/>
          </a:xfrm>
          <a:prstGeom prst="rect">
            <a:avLst/>
          </a:prstGeom>
        </p:spPr>
      </p:pic>
    </p:spTree>
    <p:extLst>
      <p:ext uri="{BB962C8B-B14F-4D97-AF65-F5344CB8AC3E}">
        <p14:creationId xmlns:p14="http://schemas.microsoft.com/office/powerpoint/2010/main" val="32239466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999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956F62CA20F846870A2686BB7E6E50" ma:contentTypeVersion="1" ma:contentTypeDescription="Create a new document." ma:contentTypeScope="" ma:versionID="972100d3985c9c1cd1c96da8a3df52bf">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87B10CC-C04B-4FB9-9E51-2A1293B25F83}"/>
</file>

<file path=customXml/itemProps2.xml><?xml version="1.0" encoding="utf-8"?>
<ds:datastoreItem xmlns:ds="http://schemas.openxmlformats.org/officeDocument/2006/customXml" ds:itemID="{4B5C7D4D-020E-4E68-B1CC-F73A091F0885}"/>
</file>

<file path=customXml/itemProps3.xml><?xml version="1.0" encoding="utf-8"?>
<ds:datastoreItem xmlns:ds="http://schemas.openxmlformats.org/officeDocument/2006/customXml" ds:itemID="{D4B388C7-A416-4607-A31A-335B3F51A406}"/>
</file>

<file path=docProps/app.xml><?xml version="1.0" encoding="utf-8"?>
<Properties xmlns="http://schemas.openxmlformats.org/officeDocument/2006/extended-properties" xmlns:vt="http://schemas.openxmlformats.org/officeDocument/2006/docPropsVTypes">
  <Template/>
  <TotalTime>1565</TotalTime>
  <Words>1656</Words>
  <Application>Microsoft Office PowerPoint</Application>
  <PresentationFormat>On-screen Show (4:3)</PresentationFormat>
  <Paragraphs>188</Paragraphs>
  <Slides>20</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 New Roman</vt:lpstr>
      <vt:lpstr>Wingdings</vt:lpstr>
      <vt:lpstr>Office Theme</vt:lpstr>
      <vt:lpstr>PowerPoint Presentation</vt:lpstr>
      <vt:lpstr>PowerPoint Presentation</vt:lpstr>
      <vt:lpstr>PowerPoint Presentation</vt:lpstr>
      <vt:lpstr>PROMISe™ Log On and Password</vt:lpstr>
      <vt:lpstr>PowerPoint Presentation</vt:lpstr>
      <vt:lpstr>Accessing PROMISe™</vt:lpstr>
      <vt:lpstr>Log On Screen</vt:lpstr>
      <vt:lpstr>PROMISe™ Main Menu Screen Features:</vt:lpstr>
      <vt:lpstr>Using the Worklist </vt:lpstr>
      <vt:lpstr>PowerPoint Presentation</vt:lpstr>
      <vt:lpstr>Attachment Control Number</vt:lpstr>
      <vt:lpstr>Providing documentation</vt:lpstr>
      <vt:lpstr>Uploading documentation into PROMISe</vt:lpstr>
      <vt:lpstr>Sending documentation by mail or fax</vt:lpstr>
      <vt:lpstr>Manually Submitting Verification</vt:lpstr>
      <vt:lpstr>PowerPoint Presentation</vt:lpstr>
      <vt:lpstr>Submitting a Crisis claim</vt:lpstr>
      <vt:lpstr>Submitting a Crisis claim</vt:lpstr>
      <vt:lpstr>Submitting a Crisis claim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dpwuser</dc:creator>
  <cp:lastModifiedBy>Cordell, Lisa</cp:lastModifiedBy>
  <cp:revision>85</cp:revision>
  <cp:lastPrinted>2018-04-06T18:42:41Z</cp:lastPrinted>
  <dcterms:created xsi:type="dcterms:W3CDTF">2016-10-03T12:52:55Z</dcterms:created>
  <dcterms:modified xsi:type="dcterms:W3CDTF">2019-08-21T19:29:09Z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2016-07-06T00:00:00Z</vt:filetime>
  </property>
  <property fmtid="{D5CDD505-2E9C-101B-9397-08002B2CF9AE}" pid="3" name="LastSaved">
    <vt:filetime>2016-10-03T00:00:00Z</vt:filetime>
  </property>
  <property fmtid="{D5CDD505-2E9C-101B-9397-08002B2CF9AE}" pid="4" name="ContentTypeId">
    <vt:lpwstr>0x010100A9956F62CA20F846870A2686BB7E6E50</vt:lpwstr>
  </property>
  <property fmtid="{D5CDD505-2E9C-101B-9397-08002B2CF9AE}" pid="5" name="Order">
    <vt:r8>66900</vt:r8>
  </property>
  <property fmtid="{D5CDD505-2E9C-101B-9397-08002B2CF9AE}" pid="6" name="xd_Signature">
    <vt:bool>false</vt:bool>
  </property>
  <property fmtid="{D5CDD505-2E9C-101B-9397-08002B2CF9AE}" pid="7" name="xd_ProgID">
    <vt:lpwstr/>
  </property>
  <property fmtid="{D5CDD505-2E9C-101B-9397-08002B2CF9AE}" pid="8" name="_SourceUrl">
    <vt:lpwstr/>
  </property>
  <property fmtid="{D5CDD505-2E9C-101B-9397-08002B2CF9AE}" pid="9" name="_SharedFileIndex">
    <vt:lpwstr/>
  </property>
  <property fmtid="{D5CDD505-2E9C-101B-9397-08002B2CF9AE}" pid="10" name="TemplateUrl">
    <vt:lpwstr/>
  </property>
</Properties>
</file>