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3" r:id="rId3"/>
    <p:sldId id="302" r:id="rId4"/>
    <p:sldId id="299" r:id="rId5"/>
    <p:sldId id="276" r:id="rId6"/>
    <p:sldId id="314" r:id="rId7"/>
    <p:sldId id="294" r:id="rId8"/>
    <p:sldId id="295" r:id="rId9"/>
    <p:sldId id="301" r:id="rId10"/>
    <p:sldId id="281" r:id="rId11"/>
    <p:sldId id="282" r:id="rId12"/>
    <p:sldId id="283" r:id="rId13"/>
    <p:sldId id="303" r:id="rId14"/>
    <p:sldId id="291" r:id="rId15"/>
    <p:sldId id="313" r:id="rId16"/>
    <p:sldId id="278" r:id="rId17"/>
    <p:sldId id="309" r:id="rId18"/>
    <p:sldId id="311" r:id="rId19"/>
    <p:sldId id="312" r:id="rId20"/>
    <p:sldId id="272" r:id="rId21"/>
    <p:sldId id="259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80AED0"/>
    <a:srgbClr val="80AEE6"/>
    <a:srgbClr val="80AEE0"/>
    <a:srgbClr val="80AEEA"/>
    <a:srgbClr val="00B0E6"/>
    <a:srgbClr val="00B0ED"/>
    <a:srgbClr val="80AED5"/>
    <a:srgbClr val="013E7F"/>
    <a:srgbClr val="7EA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8" autoAdjust="0"/>
    <p:restoredTop sz="78664" autoAdjust="0"/>
  </p:normalViewPr>
  <p:slideViewPr>
    <p:cSldViewPr>
      <p:cViewPr varScale="1">
        <p:scale>
          <a:sx n="70" d="100"/>
          <a:sy n="70" d="100"/>
        </p:scale>
        <p:origin x="18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29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6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6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3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61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6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pa.gov/providers/Providers/Pages/Coronavirus-2020.aspx" TargetMode="External"/><Relationship Id="rId2" Type="http://schemas.openxmlformats.org/officeDocument/2006/relationships/hyperlink" Target="https://www.health.pa.gov/topics/disease/Pages/Coronaviru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hs.pa.gov/providers/Providers/Pages/Coronavirus-Citizen-Resources.asp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 of Long-Term Living</a:t>
            </a:r>
            <a:br>
              <a:rPr lang="en-US" dirty="0"/>
            </a:br>
            <a:r>
              <a:rPr lang="en-US" dirty="0"/>
              <a:t>COVID-19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14, 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r>
              <a:rPr lang="en-US" sz="2000" dirty="0"/>
              <a:t>The changes outlined in Appendix K provide flexibilities for CHC-MCOs, service coordinators, and providers as they work with participants who may be facing a disruption in services due to COVID-19 related issues.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The flexibilities outlined in Appendix K will not apply to all participants and should not be considered broad changes that must be implemented. 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The Appendix K changes have been approved from March 6, 2020 through June 30, 2020.  The duration of the approval may be extended depending on the length of the declared emergency.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82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Guidance for Determining Whether Appendix K Applies </a:t>
            </a:r>
            <a:br>
              <a:rPr lang="en-US" b="1" dirty="0"/>
            </a:br>
            <a:endParaRPr lang="en-US" sz="2000" dirty="0"/>
          </a:p>
          <a:p>
            <a:r>
              <a:rPr lang="en-US" sz="2000" dirty="0"/>
              <a:t>Flexibilities outlined in Appendix K should be evaluated on a case-by-case basis in coordination with the service coordinator and CHC-MCOs.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r>
              <a:rPr lang="en-US" sz="2000" dirty="0"/>
              <a:t>The revised Appendix K guidance that will be released on the OLTL listservs includes questions that can be utilized to determine whether requests and authorizations will be covered under Appendix K.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61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All Waiver Services:</a:t>
            </a:r>
          </a:p>
          <a:p>
            <a:pPr lvl="0"/>
            <a:r>
              <a:rPr lang="en-US" sz="2000" dirty="0"/>
              <a:t>Services may not be reduced on the Person-Centered Service Plan (PCSP), except when requested by the participant or their representative.  However, it is possible that not all services on the PCSP will be delivered during the emergency.  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Providers should be given flexibility to ensure delivery of crucial, life-sustaining services and if necessary, delay less crucial services such as laundry and changing linens.  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 CHC-MCOs may need to identify and prioritize services to participants with critical issues and simultaneously allow for missed shifts for participants who have adequate informal supports or less-critical issues.       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79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changes outlined in Appendix K include, but are not limited to:</a:t>
            </a:r>
          </a:p>
          <a:p>
            <a:r>
              <a:rPr lang="en-US" sz="2200" dirty="0"/>
              <a:t>Personal Protective Equipment (PPE) for paid direct care workers (DCWs) and unpaid/informal caregivers such as gloves, gowns and masks can be obtained under specialized medical equipment and supplies. </a:t>
            </a:r>
          </a:p>
          <a:p>
            <a:r>
              <a:rPr lang="en-US" sz="2200" dirty="0"/>
              <a:t>Spouses, legal guardians and powers of attorney may serve as paid DCWs only when scheduled workers are not available due to COVID-19 and the participant’s emergency backup plan cannot be implemented. </a:t>
            </a:r>
          </a:p>
          <a:p>
            <a:r>
              <a:rPr lang="en-US" sz="2200" dirty="0"/>
              <a:t>Incident Management and Provider Documentation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98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1915c Waiver Appendix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changes outlined in Appendix K (continued):</a:t>
            </a:r>
          </a:p>
          <a:p>
            <a:r>
              <a:rPr lang="en-US" sz="2200" dirty="0"/>
              <a:t>Person-Centered Service Planning, Comprehensive Needs Assessments, and Annual Reassessments</a:t>
            </a:r>
          </a:p>
          <a:p>
            <a:r>
              <a:rPr lang="en-US" sz="2200" dirty="0"/>
              <a:t>Retainer Payments to Address Emergency-Related Issues </a:t>
            </a:r>
          </a:p>
          <a:p>
            <a:r>
              <a:rPr lang="en-US" sz="2200" dirty="0"/>
              <a:t>Modifications to provider qualifications and service settings for Adult Day Services, Residential Habilitation, and Structured Day Habilitation</a:t>
            </a:r>
          </a:p>
          <a:p>
            <a:r>
              <a:rPr lang="en-US" sz="2200" dirty="0"/>
              <a:t>Provision of Cognitive Rehabilitation, Behavior Therapy, Counseling, and Structured Day Habilitation remotely.</a:t>
            </a:r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427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dirty="0"/>
              <a:t>Personal Care Homes and Assisted Living Residences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41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sz="2500" dirty="0"/>
              <a:t>Personal Care Homes and Assisted Living Residences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Temporary Changes</a:t>
            </a:r>
          </a:p>
          <a:p>
            <a:r>
              <a:rPr lang="en-US" dirty="0"/>
              <a:t>OLTL has suspended, with conditions, specific license regulations for Personal Care Homes and for Assisted Living Residences. </a:t>
            </a:r>
          </a:p>
          <a:p>
            <a:r>
              <a:rPr lang="en-US" dirty="0"/>
              <a:t>OLTL has also imposed restrictions on visitations and temporarily suspends annual inspections.</a:t>
            </a:r>
          </a:p>
          <a:p>
            <a:r>
              <a:rPr lang="en-US" dirty="0"/>
              <a:t>Additional detail on the temporary suspension of specific licensing requirements is included in guidance that has been released through the OLTL listservs.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199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</p:spPr>
        <p:txBody>
          <a:bodyPr/>
          <a:lstStyle/>
          <a:p>
            <a:r>
              <a:rPr lang="en-US" sz="2500" dirty="0"/>
              <a:t>Personal Care Homes and Assisted Living Residences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Learning and Support Network </a:t>
            </a:r>
          </a:p>
          <a:p>
            <a:r>
              <a:rPr lang="en-US" dirty="0"/>
              <a:t>DHS, the Jewish Healthcare Foundation, and  several regional health systems, have partnered to  launch a collaborative learning and support network offering additional resources to Personal Care Homes and Assisted Living Residences.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Resources include:</a:t>
            </a:r>
          </a:p>
          <a:p>
            <a:pPr lvl="1"/>
            <a:r>
              <a:rPr lang="en-US" dirty="0"/>
              <a:t>Online forums and educational resources.</a:t>
            </a:r>
          </a:p>
          <a:p>
            <a:pPr lvl="1"/>
            <a:r>
              <a:rPr lang="en-US" dirty="0"/>
              <a:t>Weekly webinars.</a:t>
            </a:r>
          </a:p>
          <a:p>
            <a:pPr lvl="1"/>
            <a:r>
              <a:rPr lang="en-US" dirty="0"/>
              <a:t>Web-based clinical supports from physicians and clinical professionals.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459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dirty="0"/>
              <a:t>PASRR Process Updates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269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PASRR Process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6096000"/>
          </a:xfrm>
        </p:spPr>
        <p:txBody>
          <a:bodyPr/>
          <a:lstStyle/>
          <a:p>
            <a:r>
              <a:rPr lang="en-US" sz="2000" dirty="0"/>
              <a:t>Standard requirement for PASRR level two assessments is to have them completed in the hospital at the same time as the clinical assessment required for nursing facility eligibility.  </a:t>
            </a:r>
          </a:p>
          <a:p>
            <a:r>
              <a:rPr lang="en-US" sz="2000" dirty="0"/>
              <a:t>The 1135 waiver allows for a 30-day delay in these assessments in all cases.</a:t>
            </a:r>
          </a:p>
          <a:p>
            <a:r>
              <a:rPr lang="en-US" sz="2000" dirty="0"/>
              <a:t>OLTL has decided to apply this waiver only on a case-by-case basis for following reasons:</a:t>
            </a:r>
          </a:p>
          <a:p>
            <a:pPr lvl="1"/>
            <a:r>
              <a:rPr lang="en-US" sz="1800" dirty="0"/>
              <a:t>A blanket waiver would create disruptions for those individuals who are determined to be inappropriate for nursing facility placement after they were already placed.</a:t>
            </a:r>
          </a:p>
          <a:p>
            <a:pPr lvl="1"/>
            <a:r>
              <a:rPr lang="en-US" sz="1800" dirty="0"/>
              <a:t>Nursing facilities are experiencing capacity pressure and other challenges and a blanket waiver would only increase this pressure.  </a:t>
            </a:r>
          </a:p>
          <a:p>
            <a:pPr lvl="1"/>
            <a:r>
              <a:rPr lang="en-US" sz="1800" dirty="0"/>
              <a:t>A 30 day delay may create a backlog for assessors while the COVID-19 crisis period is still active.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98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r>
              <a:rPr lang="en-US" sz="2600" dirty="0"/>
              <a:t>Long-Term Services and Supports (LTSS) Operations and Priorities</a:t>
            </a:r>
          </a:p>
          <a:p>
            <a:pPr lvl="1"/>
            <a:r>
              <a:rPr lang="en-US" sz="2200" dirty="0"/>
              <a:t>Office of Long-Term Living (OLTL) Priorities</a:t>
            </a:r>
          </a:p>
          <a:p>
            <a:pPr lvl="1"/>
            <a:r>
              <a:rPr lang="en-US" sz="2200" dirty="0"/>
              <a:t>Community HealthChoices Managed Care Organization (CHC-MCO) Updates</a:t>
            </a:r>
          </a:p>
          <a:p>
            <a:pPr lvl="1"/>
            <a:r>
              <a:rPr lang="en-US" sz="2200" dirty="0"/>
              <a:t>LIFE Program Updates</a:t>
            </a:r>
          </a:p>
          <a:p>
            <a:pPr lvl="1"/>
            <a:r>
              <a:rPr lang="en-US" sz="2200" dirty="0"/>
              <a:t>Enrollment Updates</a:t>
            </a:r>
          </a:p>
          <a:p>
            <a:r>
              <a:rPr lang="en-US" sz="2600" dirty="0"/>
              <a:t>OLTL 1915c Waiver Appendix K </a:t>
            </a:r>
          </a:p>
          <a:p>
            <a:r>
              <a:rPr lang="en-US" sz="2600" dirty="0"/>
              <a:t>Personal Care Homes and Assisted Living Residences</a:t>
            </a:r>
          </a:p>
          <a:p>
            <a:r>
              <a:rPr lang="en-US" sz="2600" dirty="0"/>
              <a:t>PASRR Process Updates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538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COVID-19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990600"/>
            <a:ext cx="7543800" cy="4800600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DOH Website: </a:t>
            </a:r>
            <a:r>
              <a:rPr lang="en-US" sz="2800" dirty="0">
                <a:hlinkClick r:id="rId2"/>
              </a:rPr>
              <a:t>https://www.health.pa.gov/topics/disease/Pages/Coronavirus.aspx</a:t>
            </a:r>
            <a:endParaRPr lang="en-US" sz="2800" dirty="0"/>
          </a:p>
          <a:p>
            <a:r>
              <a:rPr lang="en-US" sz="2800" dirty="0"/>
              <a:t>DHS Provider Website: </a:t>
            </a:r>
            <a:r>
              <a:rPr lang="en-US" sz="2800" dirty="0">
                <a:hlinkClick r:id="rId3"/>
              </a:rPr>
              <a:t>https://www.dhs.pa.gov/providers/Providers/Pages/Coronavirus-2020.aspx</a:t>
            </a:r>
            <a:r>
              <a:rPr lang="en-US" sz="2800" dirty="0"/>
              <a:t> </a:t>
            </a:r>
            <a:endParaRPr lang="en-US" sz="2400" dirty="0"/>
          </a:p>
          <a:p>
            <a:r>
              <a:rPr lang="en-US" sz="2800" dirty="0"/>
              <a:t>DHS Citizen Website:</a:t>
            </a:r>
            <a:br>
              <a:rPr lang="en-US" sz="2800" dirty="0"/>
            </a:br>
            <a:r>
              <a:rPr lang="en-US" sz="2800" dirty="0">
                <a:hlinkClick r:id="rId4"/>
              </a:rPr>
              <a:t>https://www.dhs.pa.gov/providers/Providers/Pages/Coronavirus-Citizen-Resources.aspx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215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BFAB8-0757-40E7-A5D8-31838F749C16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Content Placeholder 4" descr="Life of an Educator: Top 10 &lt;strong&gt;questions&lt;/strong&gt; to ask yourself in 2012">
            <a:extLst>
              <a:ext uri="{FF2B5EF4-FFF2-40B4-BE49-F238E27FC236}">
                <a16:creationId xmlns:a16="http://schemas.microsoft.com/office/drawing/2014/main" id="{8617D24A-FE26-44C7-94CD-2DA933E76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52600"/>
            <a:ext cx="4002833" cy="40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dirty="0"/>
              <a:t>LTSS Operations and Priorities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25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OLTL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192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Current OLTL p</a:t>
            </a:r>
            <a:r>
              <a:rPr lang="en-US" b="1" dirty="0"/>
              <a:t>riorities related to COVID-19 include but are not limited to:</a:t>
            </a:r>
          </a:p>
          <a:p>
            <a:r>
              <a:rPr lang="en-US" sz="2200" dirty="0"/>
              <a:t>Keeping people safe as best we can including participants and staff.</a:t>
            </a:r>
          </a:p>
          <a:p>
            <a:r>
              <a:rPr lang="en-US" sz="2200" dirty="0"/>
              <a:t>Minimizing potential service interruptions and provider capacity issues.</a:t>
            </a:r>
          </a:p>
          <a:p>
            <a:r>
              <a:rPr lang="en-US" sz="2200" dirty="0"/>
              <a:t>Creating flexibilities through the 1915c Appendix K and 1135 waivers to decrease procedural and regulatory burdens for providers.</a:t>
            </a:r>
          </a:p>
          <a:p>
            <a:r>
              <a:rPr lang="en-US" sz="2200" dirty="0"/>
              <a:t>Identifying sources of PPE and distribution mechanisms in collaboration with Public Partnerships, LLC., the CHC-MCOs, and other stakeholders.</a:t>
            </a:r>
          </a:p>
          <a:p>
            <a:r>
              <a:rPr lang="en-US" sz="2200" dirty="0"/>
              <a:t>Distributing information and resources to all stakeholders.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21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CHC-MCO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CHC-MCO priorities have included:</a:t>
            </a:r>
          </a:p>
          <a:p>
            <a:r>
              <a:rPr lang="en-US" dirty="0"/>
              <a:t>Activating emergency response protocols to ensure the continuity of operations and services.</a:t>
            </a:r>
          </a:p>
          <a:p>
            <a:r>
              <a:rPr lang="en-US" dirty="0"/>
              <a:t>Providing ongoing provider guidance and updates.</a:t>
            </a:r>
          </a:p>
          <a:p>
            <a:r>
              <a:rPr lang="en-US" dirty="0"/>
              <a:t>Conducting ongoing check-in calls with participants to verify back-up plans, identify unmet needs, and ensure participant has access to essential home items.</a:t>
            </a:r>
          </a:p>
          <a:p>
            <a:r>
              <a:rPr lang="en-US" dirty="0"/>
              <a:t>Distributing participant COVID-19 resources including fact sheets, safety information, and behavioral health resources.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46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Participant-Directed Services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Public Partnerships, LLC. (PPL) priorities include:</a:t>
            </a:r>
          </a:p>
          <a:p>
            <a:r>
              <a:rPr lang="en-US" sz="2600" dirty="0"/>
              <a:t>Implementing an expedited enrollment process for new DCWs to address potential gaps in services.</a:t>
            </a:r>
          </a:p>
          <a:p>
            <a:r>
              <a:rPr lang="en-US" sz="2600" dirty="0"/>
              <a:t>Compiling a variety of resources including webinars and FAQs for DCWs and Common Law Employers.</a:t>
            </a:r>
          </a:p>
          <a:p>
            <a:r>
              <a:rPr lang="en-US" sz="2600" dirty="0"/>
              <a:t>Collaborating with OLTL and the CHC-MCOs to distribute PPE to participant-directed workers.</a:t>
            </a:r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32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LIFE Program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371600"/>
            <a:ext cx="7543800" cy="48006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LIFE Program Updates</a:t>
            </a:r>
          </a:p>
          <a:p>
            <a:pPr lvl="0"/>
            <a:r>
              <a:rPr lang="en-US" dirty="0"/>
              <a:t>All LIFE providers were instructed to close their day centers effective March 17</a:t>
            </a:r>
            <a:r>
              <a:rPr lang="en-US" baseline="30000" dirty="0"/>
              <a:t>th</a:t>
            </a:r>
            <a:r>
              <a:rPr lang="en-US" dirty="0"/>
              <a:t> until further notice. This impacted 58 locations.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LIFE providers are able to continue to utilize their clinic and therapy spaces to provided necessary medical and therapy services to their participants.  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LIFE providers are ensuring that individuals continue to receive services in their homes.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69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Enrollment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447800"/>
            <a:ext cx="7543800" cy="48006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Independent Enrollment Broker (IEB) </a:t>
            </a:r>
          </a:p>
          <a:p>
            <a:r>
              <a:rPr lang="en-US" dirty="0"/>
              <a:t>The IEB has adapted their daily operations to continue application and enrollment activities in a timely manner.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Initial in-home visits and functional eligibility determinations are being completed telephonically.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outreach team is completing daily calls for physician certifications.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08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sz="4200" dirty="0"/>
              <a:t>OLTL 1915(c) Waiver Appendix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4/13/2020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319698"/>
      </p:ext>
    </p:extLst>
  </p:cSld>
  <p:clrMapOvr>
    <a:masterClrMapping/>
  </p:clrMapOvr>
</p:sld>
</file>

<file path=ppt/theme/theme1.xml><?xml version="1.0" encoding="utf-8"?>
<a:theme xmlns:a="http://schemas.openxmlformats.org/drawingml/2006/main" name="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0FD70D80A9124F8ECC941754967914" ma:contentTypeVersion="1" ma:contentTypeDescription="Create a new document." ma:contentTypeScope="" ma:versionID="205919054e39b0c6a09b4a1dc8e022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EA0CF2-54F3-432D-9F90-1AFFDCABF469}"/>
</file>

<file path=customXml/itemProps2.xml><?xml version="1.0" encoding="utf-8"?>
<ds:datastoreItem xmlns:ds="http://schemas.openxmlformats.org/officeDocument/2006/customXml" ds:itemID="{60628500-4976-483B-9A65-5D07FBFD9C7E}"/>
</file>

<file path=customXml/itemProps3.xml><?xml version="1.0" encoding="utf-8"?>
<ds:datastoreItem xmlns:ds="http://schemas.openxmlformats.org/officeDocument/2006/customXml" ds:itemID="{861694E4-1A11-4DCC-8BBA-3A7B519743C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1230</Words>
  <Application>Microsoft Office PowerPoint</Application>
  <PresentationFormat>On-screen Show (4:3)</PresentationFormat>
  <Paragraphs>149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DHS Presentations Template 1v3</vt:lpstr>
      <vt:lpstr>Office of Long-Term Living COVID-19 Update</vt:lpstr>
      <vt:lpstr>Agenda</vt:lpstr>
      <vt:lpstr>LTSS Operations and Priorities</vt:lpstr>
      <vt:lpstr>OLTL Priorities</vt:lpstr>
      <vt:lpstr>CHC-MCO Updates</vt:lpstr>
      <vt:lpstr>Participant-Directed Services Updates</vt:lpstr>
      <vt:lpstr>LIFE Program Updates</vt:lpstr>
      <vt:lpstr>Enrollment Updates</vt:lpstr>
      <vt:lpstr>OLTL 1915(c) Waiver Appendix K</vt:lpstr>
      <vt:lpstr>OLTL 1915c Waiver Appendix K</vt:lpstr>
      <vt:lpstr>OLTL 1915c Waiver Appendix K</vt:lpstr>
      <vt:lpstr>OLTL 1915c Waiver Appendix K</vt:lpstr>
      <vt:lpstr>OLTL 1915c Waiver Appendix K</vt:lpstr>
      <vt:lpstr>OLTL 1915c Waiver Appendix K</vt:lpstr>
      <vt:lpstr>Personal Care Homes and Assisted Living Residences</vt:lpstr>
      <vt:lpstr>Personal Care Homes and Assisted Living Residences</vt:lpstr>
      <vt:lpstr>Personal Care Homes and Assisted Living Residences</vt:lpstr>
      <vt:lpstr>PASRR Process Updates</vt:lpstr>
      <vt:lpstr>PASRR Process Updates</vt:lpstr>
      <vt:lpstr>COVID-19 Resources</vt:lpstr>
      <vt:lpstr>Questions?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West</dc:creator>
  <cp:lastModifiedBy>Magloire, Gabriel</cp:lastModifiedBy>
  <cp:revision>170</cp:revision>
  <cp:lastPrinted>2009-01-26T15:49:04Z</cp:lastPrinted>
  <dcterms:created xsi:type="dcterms:W3CDTF">2014-12-08T14:41:22Z</dcterms:created>
  <dcterms:modified xsi:type="dcterms:W3CDTF">2020-04-13T20:28:14Z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0x010100DC0FD70D80A9124F8ECC941754967914</vt:lpwstr>
  </property>
  <property fmtid="{D5CDD505-2E9C-101B-9397-08002B2CF9AE}" pid="3" name="Order">
    <vt:r8>6500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