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notesSlides/notesSlide16.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304" r:id="rId2"/>
    <p:sldId id="287" r:id="rId3"/>
    <p:sldId id="328" r:id="rId4"/>
    <p:sldId id="316" r:id="rId5"/>
    <p:sldId id="329" r:id="rId6"/>
    <p:sldId id="330" r:id="rId7"/>
    <p:sldId id="319" r:id="rId8"/>
    <p:sldId id="315" r:id="rId9"/>
    <p:sldId id="317" r:id="rId10"/>
    <p:sldId id="320" r:id="rId11"/>
    <p:sldId id="321" r:id="rId12"/>
    <p:sldId id="322" r:id="rId13"/>
    <p:sldId id="323" r:id="rId14"/>
    <p:sldId id="324" r:id="rId15"/>
    <p:sldId id="325" r:id="rId16"/>
    <p:sldId id="327" r:id="rId17"/>
    <p:sldId id="331" r:id="rId18"/>
    <p:sldId id="332" r:id="rId19"/>
    <p:sldId id="333"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thenberger, Harold" initials="RH" lastIdx="13" clrIdx="0">
    <p:extLst>
      <p:ext uri="{19B8F6BF-5375-455C-9EA6-DF929625EA0E}">
        <p15:presenceInfo xmlns:p15="http://schemas.microsoft.com/office/powerpoint/2012/main" userId="Rothenberger, Harol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AEE6"/>
    <a:srgbClr val="ECF3AB"/>
    <a:srgbClr val="73ADDD"/>
    <a:srgbClr val="80AED0"/>
    <a:srgbClr val="80AEE0"/>
    <a:srgbClr val="80AEEA"/>
    <a:srgbClr val="00B0E6"/>
    <a:srgbClr val="00B0ED"/>
    <a:srgbClr val="80AED5"/>
    <a:srgbClr val="013E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08" autoAdjust="0"/>
    <p:restoredTop sz="96437" autoAdjust="0"/>
  </p:normalViewPr>
  <p:slideViewPr>
    <p:cSldViewPr>
      <p:cViewPr varScale="1">
        <p:scale>
          <a:sx n="110" d="100"/>
          <a:sy n="110" d="100"/>
        </p:scale>
        <p:origin x="5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dirty="0"/>
          </a:p>
        </p:txBody>
      </p:sp>
      <p:sp>
        <p:nvSpPr>
          <p:cNvPr id="2765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AFB4EF5A-3E85-4D21-B912-F7DBD40365C8}" type="datetime1">
              <a:rPr lang="en-US"/>
              <a:pPr>
                <a:defRPr/>
              </a:pPr>
              <a:t>8/13/2019</a:t>
            </a:fld>
            <a:endParaRPr lang="en-US" dirty="0"/>
          </a:p>
        </p:txBody>
      </p:sp>
      <p:sp>
        <p:nvSpPr>
          <p:cNvPr id="2765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dirty="0"/>
          </a:p>
        </p:txBody>
      </p:sp>
      <p:sp>
        <p:nvSpPr>
          <p:cNvPr id="2765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A07F27FA-8F11-4222-9CF1-8562D74EE338}" type="slidenum">
              <a:rPr lang="en-US"/>
              <a:pPr>
                <a:defRPr/>
              </a:pPr>
              <a:t>‹#›</a:t>
            </a:fld>
            <a:endParaRPr lang="en-US" dirty="0"/>
          </a:p>
        </p:txBody>
      </p:sp>
    </p:spTree>
    <p:extLst>
      <p:ext uri="{BB962C8B-B14F-4D97-AF65-F5344CB8AC3E}">
        <p14:creationId xmlns:p14="http://schemas.microsoft.com/office/powerpoint/2010/main" val="4007090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DF6D97-B4F4-4FC9-80FB-0A782C57BE63}" type="datetimeFigureOut">
              <a:rPr lang="en-US" smtClean="0"/>
              <a:t>8/13/2019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93C8DCC-A699-4726-B387-DEE03FDAAF64}" type="slidenum">
              <a:rPr lang="en-US" smtClean="0"/>
              <a:t>‹#›</a:t>
            </a:fld>
            <a:endParaRPr lang="en-US" dirty="0"/>
          </a:p>
        </p:txBody>
      </p:sp>
    </p:spTree>
    <p:extLst>
      <p:ext uri="{BB962C8B-B14F-4D97-AF65-F5344CB8AC3E}">
        <p14:creationId xmlns:p14="http://schemas.microsoft.com/office/powerpoint/2010/main" val="3340800805"/>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964223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10</a:t>
            </a:fld>
            <a:endParaRPr lang="en-US" dirty="0"/>
          </a:p>
        </p:txBody>
      </p:sp>
    </p:spTree>
    <p:extLst>
      <p:ext uri="{BB962C8B-B14F-4D97-AF65-F5344CB8AC3E}">
        <p14:creationId xmlns:p14="http://schemas.microsoft.com/office/powerpoint/2010/main" val="995629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11</a:t>
            </a:fld>
            <a:endParaRPr lang="en-US" dirty="0"/>
          </a:p>
        </p:txBody>
      </p:sp>
    </p:spTree>
    <p:extLst>
      <p:ext uri="{BB962C8B-B14F-4D97-AF65-F5344CB8AC3E}">
        <p14:creationId xmlns:p14="http://schemas.microsoft.com/office/powerpoint/2010/main" val="1663799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12</a:t>
            </a:fld>
            <a:endParaRPr lang="en-US" dirty="0"/>
          </a:p>
        </p:txBody>
      </p:sp>
    </p:spTree>
    <p:extLst>
      <p:ext uri="{BB962C8B-B14F-4D97-AF65-F5344CB8AC3E}">
        <p14:creationId xmlns:p14="http://schemas.microsoft.com/office/powerpoint/2010/main" val="3132315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13</a:t>
            </a:fld>
            <a:endParaRPr lang="en-US" dirty="0"/>
          </a:p>
        </p:txBody>
      </p:sp>
    </p:spTree>
    <p:extLst>
      <p:ext uri="{BB962C8B-B14F-4D97-AF65-F5344CB8AC3E}">
        <p14:creationId xmlns:p14="http://schemas.microsoft.com/office/powerpoint/2010/main" val="3578673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33645046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15</a:t>
            </a:fld>
            <a:endParaRPr lang="en-US" dirty="0"/>
          </a:p>
        </p:txBody>
      </p:sp>
    </p:spTree>
    <p:extLst>
      <p:ext uri="{BB962C8B-B14F-4D97-AF65-F5344CB8AC3E}">
        <p14:creationId xmlns:p14="http://schemas.microsoft.com/office/powerpoint/2010/main" val="3372387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2842938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2</a:t>
            </a:fld>
            <a:endParaRPr lang="en-US" dirty="0"/>
          </a:p>
        </p:txBody>
      </p:sp>
    </p:spTree>
    <p:extLst>
      <p:ext uri="{BB962C8B-B14F-4D97-AF65-F5344CB8AC3E}">
        <p14:creationId xmlns:p14="http://schemas.microsoft.com/office/powerpoint/2010/main" val="2914032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1608394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4</a:t>
            </a:fld>
            <a:endParaRPr lang="en-US" dirty="0"/>
          </a:p>
        </p:txBody>
      </p:sp>
    </p:spTree>
    <p:extLst>
      <p:ext uri="{BB962C8B-B14F-4D97-AF65-F5344CB8AC3E}">
        <p14:creationId xmlns:p14="http://schemas.microsoft.com/office/powerpoint/2010/main" val="2955269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2744349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6</a:t>
            </a:fld>
            <a:endParaRPr lang="en-US" dirty="0"/>
          </a:p>
        </p:txBody>
      </p:sp>
    </p:spTree>
    <p:extLst>
      <p:ext uri="{BB962C8B-B14F-4D97-AF65-F5344CB8AC3E}">
        <p14:creationId xmlns:p14="http://schemas.microsoft.com/office/powerpoint/2010/main" val="3885885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93C8DCC-A699-4726-B387-DEE03FDAAF64}" type="slidenum">
              <a:rPr kumimoji="0" lang="en-US" sz="1200" b="0" i="0" u="none" strike="noStrike" kern="1200" cap="none" spc="0" normalizeH="0" baseline="0" noProof="0" smtClean="0">
                <a:ln>
                  <a:noFill/>
                </a:ln>
                <a:solidFill>
                  <a:prstClr val="black"/>
                </a:solidFill>
                <a:effectLst/>
                <a:uLnTx/>
                <a:uFillTx/>
                <a:latin typeface="Arial" charset="0"/>
                <a:ea typeface="ＭＳ Ｐゴシック" pitchFamily="-106" charset="-128"/>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ＭＳ Ｐゴシック" pitchFamily="-106" charset="-128"/>
              <a:cs typeface="Arial" charset="0"/>
            </a:endParaRPr>
          </a:p>
        </p:txBody>
      </p:sp>
    </p:spTree>
    <p:extLst>
      <p:ext uri="{BB962C8B-B14F-4D97-AF65-F5344CB8AC3E}">
        <p14:creationId xmlns:p14="http://schemas.microsoft.com/office/powerpoint/2010/main" val="806244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8</a:t>
            </a:fld>
            <a:endParaRPr lang="en-US" dirty="0"/>
          </a:p>
        </p:txBody>
      </p:sp>
    </p:spTree>
    <p:extLst>
      <p:ext uri="{BB962C8B-B14F-4D97-AF65-F5344CB8AC3E}">
        <p14:creationId xmlns:p14="http://schemas.microsoft.com/office/powerpoint/2010/main" val="1481946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C8DCC-A699-4726-B387-DEE03FDAAF64}" type="slidenum">
              <a:rPr lang="en-US" smtClean="0"/>
              <a:t>9</a:t>
            </a:fld>
            <a:endParaRPr lang="en-US" dirty="0"/>
          </a:p>
        </p:txBody>
      </p:sp>
    </p:spTree>
    <p:extLst>
      <p:ext uri="{BB962C8B-B14F-4D97-AF65-F5344CB8AC3E}">
        <p14:creationId xmlns:p14="http://schemas.microsoft.com/office/powerpoint/2010/main" val="3696562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EFB6826-B3ED-4798-B521-4B5857165F20}" type="datetime1">
              <a:rPr lang="en-US" smtClean="0"/>
              <a:t>8/13/2019</a:t>
            </a:fld>
            <a:endParaRPr lang="en-US" dirty="0"/>
          </a:p>
        </p:txBody>
      </p:sp>
      <p:sp>
        <p:nvSpPr>
          <p:cNvPr id="5"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26680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8" name="Content Placeholder 7"/>
          <p:cNvSpPr>
            <a:spLocks noGrp="1"/>
          </p:cNvSpPr>
          <p:nvPr>
            <p:ph sz="quarter" idx="13"/>
          </p:nvPr>
        </p:nvSpPr>
        <p:spPr>
          <a:xfrm>
            <a:off x="762000" y="1066800"/>
            <a:ext cx="7543800" cy="4800600"/>
          </a:xfrm>
          <a:prstGeom prst="rect">
            <a:avLst/>
          </a:prstGeom>
        </p:spPr>
        <p:txBody>
          <a:bodyPr/>
          <a:lstStyle>
            <a:lvl1pPr>
              <a:buClrTx/>
              <a:defRPr sz="2400"/>
            </a:lvl1pPr>
            <a:lvl2pPr>
              <a:buClrTx/>
              <a:defRPr sz="2000"/>
            </a:lvl2pPr>
            <a:lvl3pPr>
              <a:buClrTx/>
              <a:defRPr sz="1800"/>
            </a:lvl3pPr>
            <a:lvl4pPr>
              <a:buClrTx/>
              <a:defRPr sz="1600"/>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19016256-A15E-472F-A44B-6D4C4106F6AD}" type="datetime1">
              <a:rPr lang="en-US" smtClean="0"/>
              <a:t>8/13/2019</a:t>
            </a:fld>
            <a:endParaRPr lang="en-US" dirty="0"/>
          </a:p>
        </p:txBody>
      </p:sp>
      <p:sp>
        <p:nvSpPr>
          <p:cNvPr id="12"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1535395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lstStyle>
            <a:lvl1pPr>
              <a:buClrTx/>
              <a:defRPr sz="2000"/>
            </a:lvl1pPr>
            <a:lvl2pPr>
              <a:buClrTx/>
              <a:defRPr sz="1800"/>
            </a:lvl2pPr>
            <a:lvl3pPr>
              <a:buClrTx/>
              <a:defRPr sz="1600"/>
            </a:lvl3pPr>
            <a:lvl4pPr>
              <a:buClrTx/>
              <a:defRPr sz="14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9" name="Rectangle 4"/>
          <p:cNvSpPr>
            <a:spLocks noGrp="1" noChangeArrowheads="1"/>
          </p:cNvSpPr>
          <p:nvPr>
            <p:ph type="dt" sz="half" idx="10"/>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908C381-0B50-4C5E-ABC8-46BD068596A9}" type="datetime1">
              <a:rPr lang="en-US" smtClean="0"/>
              <a:t>8/13/2019</a:t>
            </a:fld>
            <a:endParaRPr lang="en-US" dirty="0"/>
          </a:p>
        </p:txBody>
      </p:sp>
      <p:sp>
        <p:nvSpPr>
          <p:cNvPr id="10"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155136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58962"/>
            <a:ext cx="4040188"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219200"/>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58962"/>
            <a:ext cx="4041775" cy="3951288"/>
          </a:xfrm>
          <a:prstGeom prst="rect">
            <a:avLst/>
          </a:prstGeom>
        </p:spPr>
        <p:txBody>
          <a:bodyPr/>
          <a:lstStyle>
            <a:lvl1pPr>
              <a:buClrTx/>
              <a:defRPr sz="2000"/>
            </a:lvl1pPr>
            <a:lvl2pPr>
              <a:buClrTx/>
              <a:defRPr sz="1800"/>
            </a:lvl2pPr>
            <a:lvl3pPr>
              <a:buClrTx/>
              <a:defRPr sz="1600"/>
            </a:lvl3pPr>
            <a:lvl4pPr>
              <a:buClrTx/>
              <a:defRPr sz="1400"/>
            </a:lvl4pPr>
            <a:lvl5pPr>
              <a:buClrTx/>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99248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685800" y="304800"/>
            <a:ext cx="8001000" cy="457200"/>
          </a:xfrm>
          <a:prstGeom prst="rect">
            <a:avLst/>
          </a:prstGeom>
        </p:spPr>
        <p:txBody>
          <a:bodyPr/>
          <a:lstStyle>
            <a:lvl1pPr algn="l">
              <a:defRPr sz="2800">
                <a:solidFill>
                  <a:schemeClr val="bg1"/>
                </a:solidFill>
              </a:defRPr>
            </a:lvl1pPr>
          </a:lstStyle>
          <a:p>
            <a:r>
              <a:rPr lang="en-US"/>
              <a:t>Click to edit Master title style</a:t>
            </a:r>
            <a:endParaRPr lang="en-US" dirty="0"/>
          </a:p>
        </p:txBody>
      </p:sp>
      <p:sp>
        <p:nvSpPr>
          <p:cNvPr id="7"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47D42AC0-6820-488A-92DE-F6D746560CD7}" type="datetime1">
              <a:rPr lang="en-US" smtClean="0"/>
              <a:t>8/13/2019</a:t>
            </a:fld>
            <a:endParaRPr lang="en-US" dirty="0"/>
          </a:p>
        </p:txBody>
      </p:sp>
      <p:sp>
        <p:nvSpPr>
          <p:cNvPr id="8"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420639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30D92E14-721C-4074-B8A7-1DBD9C77FDA3}" type="datetime1">
              <a:rPr lang="en-US" smtClean="0"/>
              <a:t>8/13/2019</a:t>
            </a:fld>
            <a:endParaRPr lang="en-US" dirty="0"/>
          </a:p>
        </p:txBody>
      </p:sp>
      <p:sp>
        <p:nvSpPr>
          <p:cNvPr id="6"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spTree>
    <p:extLst>
      <p:ext uri="{BB962C8B-B14F-4D97-AF65-F5344CB8AC3E}">
        <p14:creationId xmlns:p14="http://schemas.microsoft.com/office/powerpoint/2010/main" val="155999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4008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a:ea typeface="ＭＳ Ｐゴシック" pitchFamily="-111" charset="-128"/>
                <a:cs typeface="+mn-cs"/>
              </a:defRPr>
            </a:lvl1pPr>
          </a:lstStyle>
          <a:p>
            <a:pPr>
              <a:defRPr/>
            </a:pPr>
            <a:fld id="{64C94BE0-B807-4ECC-BD58-A2C4F6CFFEFE}" type="datetime1">
              <a:rPr lang="en-US" smtClean="0"/>
              <a:t>8/13/2019</a:t>
            </a:fld>
            <a:endParaRPr lang="en-US" dirty="0"/>
          </a:p>
        </p:txBody>
      </p:sp>
      <p:sp>
        <p:nvSpPr>
          <p:cNvPr id="7" name="Slide Number Placeholder 5"/>
          <p:cNvSpPr>
            <a:spLocks noGrp="1"/>
          </p:cNvSpPr>
          <p:nvPr>
            <p:ph type="sldNum" sz="quarter" idx="4"/>
          </p:nvPr>
        </p:nvSpPr>
        <p:spPr>
          <a:xfrm>
            <a:off x="3505200" y="6400800"/>
            <a:ext cx="2133600" cy="244475"/>
          </a:xfrm>
          <a:prstGeom prst="rect">
            <a:avLst/>
          </a:prstGeom>
        </p:spPr>
        <p:txBody>
          <a:bodyPr vert="horz" wrap="square" lIns="91440" tIns="45720" rIns="91440" bIns="45720" numCol="1" anchor="t" anchorCtr="0" compatLnSpc="1">
            <a:prstTxWarp prst="textNoShape">
              <a:avLst/>
            </a:prstTxWarp>
          </a:bodyPr>
          <a:lstStyle>
            <a:lvl1pPr algn="ctr">
              <a:defRPr sz="1100">
                <a:ea typeface="ＭＳ Ｐゴシック" pitchFamily="-111" charset="-128"/>
                <a:cs typeface="+mn-cs"/>
              </a:defRPr>
            </a:lvl1pPr>
          </a:lstStyle>
          <a:p>
            <a:pPr>
              <a:defRPr/>
            </a:pPr>
            <a:fld id="{70265E95-77F9-457A-9EE3-4D9004F83F9A}" type="slidenum">
              <a:rPr lang="en-US" smtClean="0"/>
              <a:pPr>
                <a:defRPr/>
              </a:pPr>
              <a:t>‹#›</a:t>
            </a:fld>
            <a:endParaRPr lang="en-US" dirty="0"/>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3811" y="6083297"/>
            <a:ext cx="2667000" cy="54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p:nvGrpSpPr>
        <p:grpSpPr>
          <a:xfrm>
            <a:off x="457200" y="304800"/>
            <a:ext cx="8229600" cy="690499"/>
            <a:chOff x="457200" y="304800"/>
            <a:chExt cx="8229600" cy="690499"/>
          </a:xfrm>
        </p:grpSpPr>
        <p:sp>
          <p:nvSpPr>
            <p:cNvPr id="4" name="Rectangle 3"/>
            <p:cNvSpPr/>
            <p:nvPr userDrawn="1"/>
          </p:nvSpPr>
          <p:spPr>
            <a:xfrm>
              <a:off x="457200" y="877824"/>
              <a:ext cx="8229600" cy="117475"/>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9"/>
            <a:stretch>
              <a:fillRect/>
            </a:stretch>
          </p:blipFill>
          <p:spPr>
            <a:xfrm>
              <a:off x="457200" y="304800"/>
              <a:ext cx="8229600" cy="533400"/>
            </a:xfrm>
            <a:prstGeom prst="rect">
              <a:avLst/>
            </a:prstGeom>
          </p:spPr>
        </p:pic>
      </p:gr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6" r:id="rId3"/>
    <p:sldLayoutId id="2147483807" r:id="rId4"/>
    <p:sldLayoutId id="2147483808" r:id="rId5"/>
    <p:sldLayoutId id="2147483809" r:id="rId6"/>
  </p:sldLayoutIdLst>
  <p:hf hdr="0" ftr="0"/>
  <p:txStyles>
    <p:titleStyle>
      <a:lvl1pPr algn="ctr" rtl="0" eaLnBrk="1" fontAlgn="base" hangingPunct="1">
        <a:spcBef>
          <a:spcPct val="0"/>
        </a:spcBef>
        <a:spcAft>
          <a:spcPct val="0"/>
        </a:spcAft>
        <a:defRPr sz="4400">
          <a:solidFill>
            <a:schemeClr val="tx2"/>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E42D1A"/>
        </a:buClr>
        <a:buChar char="•"/>
        <a:defRPr sz="32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
          <a:srgbClr val="E42D1A"/>
        </a:buClr>
        <a:buChar char="–"/>
        <a:defRPr sz="28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
          <a:srgbClr val="E42D1A"/>
        </a:buClr>
        <a:buChar char="•"/>
        <a:defRPr sz="24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RA-waiverstandard@p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OLTL Updates</a:t>
            </a:r>
            <a:br>
              <a:rPr lang="en-US" dirty="0"/>
            </a:br>
            <a:endParaRPr lang="en-US" dirty="0"/>
          </a:p>
        </p:txBody>
      </p:sp>
      <p:sp>
        <p:nvSpPr>
          <p:cNvPr id="3" name="Subtitle 2"/>
          <p:cNvSpPr>
            <a:spLocks noGrp="1"/>
          </p:cNvSpPr>
          <p:nvPr>
            <p:ph type="subTitle" idx="1"/>
          </p:nvPr>
        </p:nvSpPr>
        <p:spPr>
          <a:xfrm>
            <a:off x="1371600" y="2971800"/>
            <a:ext cx="6400800" cy="1752600"/>
          </a:xfrm>
        </p:spPr>
        <p:txBody>
          <a:bodyPr/>
          <a:lstStyle/>
          <a:p>
            <a:r>
              <a:rPr lang="en-US" dirty="0"/>
              <a:t>LTSS Sub-MAAC Meeting</a:t>
            </a:r>
          </a:p>
          <a:p>
            <a:r>
              <a:rPr lang="en-US" dirty="0"/>
              <a:t>August 13, 2019</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0411AF3-D6D3-4B99-9CA6-93DA040E36D8}"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8/13/2019</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168345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Substantive Changes Being Proposed</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10</a:t>
            </a:fld>
            <a:endParaRPr lang="en-US" dirty="0"/>
          </a:p>
        </p:txBody>
      </p:sp>
      <p:sp>
        <p:nvSpPr>
          <p:cNvPr id="4" name="Rectangle 3">
            <a:extLst>
              <a:ext uri="{FF2B5EF4-FFF2-40B4-BE49-F238E27FC236}">
                <a16:creationId xmlns:a16="http://schemas.microsoft.com/office/drawing/2014/main" id="{B696C018-D04B-409B-A890-4CBDDF704532}"/>
              </a:ext>
            </a:extLst>
          </p:cNvPr>
          <p:cNvSpPr/>
          <p:nvPr/>
        </p:nvSpPr>
        <p:spPr>
          <a:xfrm>
            <a:off x="381000" y="1408866"/>
            <a:ext cx="6248400" cy="400110"/>
          </a:xfrm>
          <a:prstGeom prst="rect">
            <a:avLst/>
          </a:prstGeom>
        </p:spPr>
        <p:txBody>
          <a:bodyPr wrap="square">
            <a:spAutoFit/>
          </a:bodyPr>
          <a:lstStyle/>
          <a:p>
            <a:r>
              <a:rPr lang="en-US" sz="2000" b="1" spc="-150" dirty="0">
                <a:solidFill>
                  <a:srgbClr val="002060"/>
                </a:solidFill>
                <a:latin typeface="Arial Black" panose="020B0A04020102020204" pitchFamily="34" charset="0"/>
              </a:rPr>
              <a:t>Qualifications for Service Coordinator Supervisors</a:t>
            </a:r>
            <a:endParaRPr lang="en-US" sz="2000" dirty="0"/>
          </a:p>
        </p:txBody>
      </p:sp>
      <p:graphicFrame>
        <p:nvGraphicFramePr>
          <p:cNvPr id="6" name="Table 5">
            <a:extLst>
              <a:ext uri="{FF2B5EF4-FFF2-40B4-BE49-F238E27FC236}">
                <a16:creationId xmlns:a16="http://schemas.microsoft.com/office/drawing/2014/main" id="{18286EA1-358C-4409-9841-7B250147E61D}"/>
              </a:ext>
            </a:extLst>
          </p:cNvPr>
          <p:cNvGraphicFramePr>
            <a:graphicFrameLocks noGrp="1"/>
          </p:cNvGraphicFramePr>
          <p:nvPr>
            <p:extLst>
              <p:ext uri="{D42A27DB-BD31-4B8C-83A1-F6EECF244321}">
                <p14:modId xmlns:p14="http://schemas.microsoft.com/office/powerpoint/2010/main" val="160286141"/>
              </p:ext>
            </p:extLst>
          </p:nvPr>
        </p:nvGraphicFramePr>
        <p:xfrm>
          <a:off x="228600" y="2133600"/>
          <a:ext cx="8534401" cy="3555364"/>
        </p:xfrm>
        <a:graphic>
          <a:graphicData uri="http://schemas.openxmlformats.org/drawingml/2006/table">
            <a:tbl>
              <a:tblPr firstRow="1" firstCol="1" bandRow="1"/>
              <a:tblGrid>
                <a:gridCol w="4068969">
                  <a:extLst>
                    <a:ext uri="{9D8B030D-6E8A-4147-A177-3AD203B41FA5}">
                      <a16:colId xmlns:a16="http://schemas.microsoft.com/office/drawing/2014/main" val="3089999539"/>
                    </a:ext>
                  </a:extLst>
                </a:gridCol>
                <a:gridCol w="396463">
                  <a:extLst>
                    <a:ext uri="{9D8B030D-6E8A-4147-A177-3AD203B41FA5}">
                      <a16:colId xmlns:a16="http://schemas.microsoft.com/office/drawing/2014/main" val="4227464367"/>
                    </a:ext>
                  </a:extLst>
                </a:gridCol>
                <a:gridCol w="4068969">
                  <a:extLst>
                    <a:ext uri="{9D8B030D-6E8A-4147-A177-3AD203B41FA5}">
                      <a16:colId xmlns:a16="http://schemas.microsoft.com/office/drawing/2014/main" val="2507366892"/>
                    </a:ext>
                  </a:extLst>
                </a:gridCol>
              </a:tblGrid>
              <a:tr h="253756">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0"/>
                        </a:spcAft>
                      </a:pPr>
                      <a:r>
                        <a:rPr lang="en-US" sz="1700" dirty="0">
                          <a:effectLst/>
                        </a:rPr>
                        <a:t>Current Approved Waiver</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4288" marR="5428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0"/>
                        </a:spcAft>
                      </a:pP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4288" marR="5428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algn="ctr">
                        <a:lnSpc>
                          <a:spcPct val="107000"/>
                        </a:lnSpc>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2020 Waiver Renewal</a:t>
                      </a:r>
                    </a:p>
                  </a:txBody>
                  <a:tcPr marL="54288" marR="54288"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942515764"/>
                  </a:ext>
                </a:extLst>
              </a:tr>
              <a:tr h="3290378">
                <a:tc>
                  <a:txBody>
                    <a:bodyPr/>
                    <a:lstStyle>
                      <a:lvl1pPr marL="0" algn="l" defTabSz="457200" rtl="0" eaLnBrk="1" latinLnBrk="0" hangingPunct="1">
                        <a:defRPr sz="1800" b="1" kern="1200">
                          <a:solidFill>
                            <a:schemeClr val="lt1"/>
                          </a:solidFill>
                          <a:latin typeface="Calibri" panose="020F0502020204030204"/>
                        </a:defRPr>
                      </a:lvl1pPr>
                      <a:lvl2pPr marL="457200" algn="l" defTabSz="457200" rtl="0" eaLnBrk="1" latinLnBrk="0" hangingPunct="1">
                        <a:defRPr sz="1800" b="1" kern="1200">
                          <a:solidFill>
                            <a:schemeClr val="lt1"/>
                          </a:solidFill>
                          <a:latin typeface="Calibri" panose="020F0502020204030204"/>
                        </a:defRPr>
                      </a:lvl2pPr>
                      <a:lvl3pPr marL="914400" algn="l" defTabSz="457200" rtl="0" eaLnBrk="1" latinLnBrk="0" hangingPunct="1">
                        <a:defRPr sz="1800" b="1" kern="1200">
                          <a:solidFill>
                            <a:schemeClr val="lt1"/>
                          </a:solidFill>
                          <a:latin typeface="Calibri" panose="020F0502020204030204"/>
                        </a:defRPr>
                      </a:lvl3pPr>
                      <a:lvl4pPr marL="1371600" algn="l" defTabSz="457200" rtl="0" eaLnBrk="1" latinLnBrk="0" hangingPunct="1">
                        <a:defRPr sz="1800" b="1" kern="1200">
                          <a:solidFill>
                            <a:schemeClr val="lt1"/>
                          </a:solidFill>
                          <a:latin typeface="Calibri" panose="020F0502020204030204"/>
                        </a:defRPr>
                      </a:lvl4pPr>
                      <a:lvl5pPr marL="1828800" algn="l" defTabSz="457200" rtl="0" eaLnBrk="1" latinLnBrk="0" hangingPunct="1">
                        <a:defRPr sz="1800" b="1" kern="1200">
                          <a:solidFill>
                            <a:schemeClr val="lt1"/>
                          </a:solidFill>
                          <a:latin typeface="Calibri" panose="020F0502020204030204"/>
                        </a:defRPr>
                      </a:lvl5pPr>
                      <a:lvl6pPr marL="2286000" algn="l" defTabSz="457200" rtl="0" eaLnBrk="1" latinLnBrk="0" hangingPunct="1">
                        <a:defRPr sz="1800" b="1" kern="1200">
                          <a:solidFill>
                            <a:schemeClr val="lt1"/>
                          </a:solidFill>
                          <a:latin typeface="Calibri" panose="020F0502020204030204"/>
                        </a:defRPr>
                      </a:lvl6pPr>
                      <a:lvl7pPr marL="2743200" algn="l" defTabSz="457200" rtl="0" eaLnBrk="1" latinLnBrk="0" hangingPunct="1">
                        <a:defRPr sz="1800" b="1" kern="1200">
                          <a:solidFill>
                            <a:schemeClr val="lt1"/>
                          </a:solidFill>
                          <a:latin typeface="Calibri" panose="020F0502020204030204"/>
                        </a:defRPr>
                      </a:lvl7pPr>
                      <a:lvl8pPr marL="3200400" algn="l" defTabSz="457200" rtl="0" eaLnBrk="1" latinLnBrk="0" hangingPunct="1">
                        <a:defRPr sz="1800" b="1" kern="1200">
                          <a:solidFill>
                            <a:schemeClr val="lt1"/>
                          </a:solidFill>
                          <a:latin typeface="Calibri" panose="020F0502020204030204"/>
                        </a:defRPr>
                      </a:lvl8pPr>
                      <a:lvl9pPr marL="3657600" algn="l" defTabSz="457200" rtl="0" eaLnBrk="1" latinLnBrk="0" hangingPunct="1">
                        <a:defRPr sz="1800"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50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Service Coordinator supervisors must be an RN or have a PA licensed social worker or PA licensed mental health professional with at least three years of relevant experience except that Service Coordinator Supervisors hired prior to the effective date who do not a have a license, 1) must obtain a license within their first year under the new CHC contract in their zone or 2) must have the qualifications and standards proposed by the CHC-MCOs and approved by the department.</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700" b="0" i="0" u="none" strike="noStrike" kern="1200" cap="none" spc="0" normalizeH="0" baseline="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54288" marR="54288"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D2DEEF"/>
                    </a:solid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US" sz="1700" b="0" i="0" u="none" strike="noStrike" kern="1200" cap="none" spc="0" normalizeH="0" baseline="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54288" marR="54288"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dk1"/>
                          </a:solidFill>
                          <a:latin typeface="Calibri" panose="020F0502020204030204"/>
                        </a:defRPr>
                      </a:lvl1pPr>
                      <a:lvl2pPr marL="457200" algn="l" defTabSz="457200" rtl="0" eaLnBrk="1" latinLnBrk="0" hangingPunct="1">
                        <a:defRPr sz="1800" kern="1200">
                          <a:solidFill>
                            <a:schemeClr val="dk1"/>
                          </a:solidFill>
                          <a:latin typeface="Calibri" panose="020F0502020204030204"/>
                        </a:defRPr>
                      </a:lvl2pPr>
                      <a:lvl3pPr marL="914400" algn="l" defTabSz="457200" rtl="0" eaLnBrk="1" latinLnBrk="0" hangingPunct="1">
                        <a:defRPr sz="1800" kern="1200">
                          <a:solidFill>
                            <a:schemeClr val="dk1"/>
                          </a:solidFill>
                          <a:latin typeface="Calibri" panose="020F0502020204030204"/>
                        </a:defRPr>
                      </a:lvl3pPr>
                      <a:lvl4pPr marL="1371600" algn="l" defTabSz="457200" rtl="0" eaLnBrk="1" latinLnBrk="0" hangingPunct="1">
                        <a:defRPr sz="1800" kern="1200">
                          <a:solidFill>
                            <a:schemeClr val="dk1"/>
                          </a:solidFill>
                          <a:latin typeface="Calibri" panose="020F0502020204030204"/>
                        </a:defRPr>
                      </a:lvl4pPr>
                      <a:lvl5pPr marL="1828800" algn="l" defTabSz="457200" rtl="0" eaLnBrk="1" latinLnBrk="0" hangingPunct="1">
                        <a:defRPr sz="1800" kern="1200">
                          <a:solidFill>
                            <a:schemeClr val="dk1"/>
                          </a:solidFill>
                          <a:latin typeface="Calibri" panose="020F0502020204030204"/>
                        </a:defRPr>
                      </a:lvl5pPr>
                      <a:lvl6pPr marL="2286000" algn="l" defTabSz="457200" rtl="0" eaLnBrk="1" latinLnBrk="0" hangingPunct="1">
                        <a:defRPr sz="1800" kern="1200">
                          <a:solidFill>
                            <a:schemeClr val="dk1"/>
                          </a:solidFill>
                          <a:latin typeface="Calibri" panose="020F0502020204030204"/>
                        </a:defRPr>
                      </a:lvl6pPr>
                      <a:lvl7pPr marL="2743200" algn="l" defTabSz="457200" rtl="0" eaLnBrk="1" latinLnBrk="0" hangingPunct="1">
                        <a:defRPr sz="1800" kern="1200">
                          <a:solidFill>
                            <a:schemeClr val="dk1"/>
                          </a:solidFill>
                          <a:latin typeface="Calibri" panose="020F0502020204030204"/>
                        </a:defRPr>
                      </a:lvl7pPr>
                      <a:lvl8pPr marL="3200400" algn="l" defTabSz="457200" rtl="0" eaLnBrk="1" latinLnBrk="0" hangingPunct="1">
                        <a:defRPr sz="1800" kern="1200">
                          <a:solidFill>
                            <a:schemeClr val="dk1"/>
                          </a:solidFill>
                          <a:latin typeface="Calibri" panose="020F0502020204030204"/>
                        </a:defRPr>
                      </a:lvl8pPr>
                      <a:lvl9pPr marL="3657600" algn="l" defTabSz="4572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Service Coordinator supervisors must be an RN or have </a:t>
                      </a:r>
                      <a:r>
                        <a:rPr kumimoji="0" lang="en-US" sz="15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 Master’s degree in social work or in a human services or healthcare field and</a:t>
                      </a: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three (3) years of relevant experience </a:t>
                      </a:r>
                      <a:r>
                        <a:rPr kumimoji="0" lang="en-US" sz="15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with a commitment to obtain either a Pennsylvania social work or mental health professional license within one year of hire.</a:t>
                      </a: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Service Coordinator supervisors hired prior to the CHC zone Implementation Date (who do not a have a license) must either: 1) obtain a license within their</a:t>
                      </a:r>
                      <a:r>
                        <a:rPr kumimoji="0" lang="en-US" sz="15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r>
                        <a:rPr kumimoji="0" lang="en-US" sz="15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first year under the new CHC contract in their zone, or 2) have the qualifications and standards proposed by the CHC-MCOs and approved by the department</a:t>
                      </a:r>
                      <a:r>
                        <a:rPr kumimoji="0" lang="en-US" sz="1500" b="0" i="0" u="none" strike="noStrike" kern="1200" cap="none" spc="0" normalizeH="0" baseline="0" noProof="0" dirty="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black"/>
                        </a:solidFill>
                        <a:effectLst/>
                        <a:uLnTx/>
                        <a:uFillTx/>
                        <a:latin typeface="+mn-lt"/>
                        <a:ea typeface="+mn-ea"/>
                        <a:cs typeface="+mn-cs"/>
                      </a:endParaRPr>
                    </a:p>
                  </a:txBody>
                  <a:tcPr marL="54288" marR="54288"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814967355"/>
                  </a:ext>
                </a:extLst>
              </a:tr>
            </a:tbl>
          </a:graphicData>
        </a:graphic>
      </p:graphicFrame>
    </p:spTree>
    <p:extLst>
      <p:ext uri="{BB962C8B-B14F-4D97-AF65-F5344CB8AC3E}">
        <p14:creationId xmlns:p14="http://schemas.microsoft.com/office/powerpoint/2010/main" val="1143023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Substantive Changes Being Proposed</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11</a:t>
            </a:fld>
            <a:endParaRPr lang="en-US" dirty="0"/>
          </a:p>
        </p:txBody>
      </p:sp>
      <p:sp>
        <p:nvSpPr>
          <p:cNvPr id="7" name="Rectangle 6">
            <a:extLst>
              <a:ext uri="{FF2B5EF4-FFF2-40B4-BE49-F238E27FC236}">
                <a16:creationId xmlns:a16="http://schemas.microsoft.com/office/drawing/2014/main" id="{35F673CB-19A6-4DEA-BF05-B7D02FC5CAD7}"/>
              </a:ext>
            </a:extLst>
          </p:cNvPr>
          <p:cNvSpPr/>
          <p:nvPr/>
        </p:nvSpPr>
        <p:spPr>
          <a:xfrm>
            <a:off x="381000" y="1371600"/>
            <a:ext cx="8305800" cy="4524315"/>
          </a:xfrm>
          <a:prstGeom prst="rect">
            <a:avLst/>
          </a:prstGeom>
        </p:spPr>
        <p:txBody>
          <a:bodyPr wrap="square">
            <a:spAutoFit/>
          </a:bodyPr>
          <a:lstStyle/>
          <a:p>
            <a:pPr marL="0" lvl="1" fontAlgn="auto">
              <a:spcBef>
                <a:spcPts val="0"/>
              </a:spcBef>
              <a:spcAft>
                <a:spcPts val="0"/>
              </a:spcAft>
              <a:defRPr/>
            </a:pPr>
            <a:r>
              <a:rPr lang="en-US" b="1" dirty="0">
                <a:solidFill>
                  <a:prstClr val="black"/>
                </a:solidFill>
                <a:latin typeface="Arial" panose="020B0604020202020204" pitchFamily="34" charset="0"/>
                <a:cs typeface="Arial" panose="020B0604020202020204" pitchFamily="34" charset="0"/>
              </a:rPr>
              <a:t>Emergency Back-Up Plan</a:t>
            </a:r>
          </a:p>
          <a:p>
            <a:pPr marL="742950" lvl="1" indent="-285750" fontAlgn="auto">
              <a:spcBef>
                <a:spcPts val="0"/>
              </a:spcBef>
              <a:spcAft>
                <a:spcPts val="0"/>
              </a:spcAft>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Must be included in the Person-Centered Service Plan</a:t>
            </a:r>
            <a:endParaRPr lang="en-US" b="1" dirty="0">
              <a:solidFill>
                <a:prstClr val="black"/>
              </a:solidFill>
              <a:latin typeface="Arial" panose="020B0604020202020204" pitchFamily="34" charset="0"/>
              <a:cs typeface="Arial" panose="020B0604020202020204" pitchFamily="34" charset="0"/>
            </a:endParaRPr>
          </a:p>
          <a:p>
            <a:pPr lvl="0" fontAlgn="auto">
              <a:spcBef>
                <a:spcPts val="0"/>
              </a:spcBef>
              <a:spcAft>
                <a:spcPts val="0"/>
              </a:spcAft>
              <a:defRPr/>
            </a:pPr>
            <a:endParaRPr lang="en-US" b="1" dirty="0">
              <a:solidFill>
                <a:prstClr val="black"/>
              </a:solidFill>
              <a:latin typeface="Arial" panose="020B0604020202020204" pitchFamily="34" charset="0"/>
              <a:cs typeface="Arial" panose="020B0604020202020204" pitchFamily="34" charset="0"/>
            </a:endParaRPr>
          </a:p>
          <a:p>
            <a:pPr lvl="0" fontAlgn="auto">
              <a:spcBef>
                <a:spcPts val="0"/>
              </a:spcBef>
              <a:spcAft>
                <a:spcPts val="0"/>
              </a:spcAft>
              <a:defRPr/>
            </a:pPr>
            <a:r>
              <a:rPr lang="en-US" b="1" dirty="0">
                <a:solidFill>
                  <a:prstClr val="black"/>
                </a:solidFill>
                <a:latin typeface="Arial" panose="020B0604020202020204" pitchFamily="34" charset="0"/>
                <a:cs typeface="Arial" panose="020B0604020202020204" pitchFamily="34" charset="0"/>
              </a:rPr>
              <a:t>Service Definitions for Job Finding, Job Coaching, Employment Skills Development, Career Assessment and Benefits Counseling</a:t>
            </a:r>
          </a:p>
          <a:p>
            <a:pPr marL="742950" lvl="1" indent="-285750" fontAlgn="auto">
              <a:spcBef>
                <a:spcPts val="0"/>
              </a:spcBef>
              <a:spcAft>
                <a:spcPts val="0"/>
              </a:spcAft>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Add language that Office of Vocational Rehabilitation (OVR) services are considered to not be available if OVR has not made an eligibility determination within 120 days.</a:t>
            </a:r>
          </a:p>
          <a:p>
            <a:pPr marL="742950" lvl="1" indent="-285750" fontAlgn="auto">
              <a:spcBef>
                <a:spcPts val="0"/>
              </a:spcBef>
              <a:spcAft>
                <a:spcPts val="0"/>
              </a:spcAft>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Add language to address when employment services can be provided through the CHC waiver when OVR is operating under a closed order of selection (waiting list).</a:t>
            </a:r>
          </a:p>
          <a:p>
            <a:pPr marL="1200150" lvl="2" indent="-285750" fontAlgn="auto">
              <a:spcBef>
                <a:spcPts val="0"/>
              </a:spcBef>
              <a:spcAft>
                <a:spcPts val="0"/>
              </a:spcAft>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A participant who has been referred to OVR but does not have an approved Individualized Plan for Employment (IPE) may receive CHC employment-related services.</a:t>
            </a:r>
          </a:p>
          <a:p>
            <a:pPr marL="1200150" lvl="2" indent="-285750" fontAlgn="auto">
              <a:spcBef>
                <a:spcPts val="0"/>
              </a:spcBef>
              <a:spcAft>
                <a:spcPts val="0"/>
              </a:spcAft>
              <a:buFont typeface="Arial" panose="020B0604020202020204" pitchFamily="34" charset="0"/>
              <a:buChar char="•"/>
              <a:defRPr/>
            </a:pPr>
            <a:r>
              <a:rPr lang="en-US" dirty="0">
                <a:solidFill>
                  <a:prstClr val="black"/>
                </a:solidFill>
                <a:latin typeface="Arial" panose="020B0604020202020204" pitchFamily="34" charset="0"/>
                <a:cs typeface="Arial" panose="020B0604020202020204" pitchFamily="34" charset="0"/>
              </a:rPr>
              <a:t>A participant who has not been referred to OVR may receive CHC employment-related services without a referral to OVR.</a:t>
            </a:r>
          </a:p>
        </p:txBody>
      </p:sp>
    </p:spTree>
    <p:extLst>
      <p:ext uri="{BB962C8B-B14F-4D97-AF65-F5344CB8AC3E}">
        <p14:creationId xmlns:p14="http://schemas.microsoft.com/office/powerpoint/2010/main" val="1779039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Substantive Changes Being Proposed</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12</a:t>
            </a:fld>
            <a:endParaRPr lang="en-US" dirty="0"/>
          </a:p>
        </p:txBody>
      </p:sp>
      <p:sp>
        <p:nvSpPr>
          <p:cNvPr id="7" name="Rectangle 6">
            <a:extLst>
              <a:ext uri="{FF2B5EF4-FFF2-40B4-BE49-F238E27FC236}">
                <a16:creationId xmlns:a16="http://schemas.microsoft.com/office/drawing/2014/main" id="{35F673CB-19A6-4DEA-BF05-B7D02FC5CAD7}"/>
              </a:ext>
            </a:extLst>
          </p:cNvPr>
          <p:cNvSpPr/>
          <p:nvPr/>
        </p:nvSpPr>
        <p:spPr>
          <a:xfrm>
            <a:off x="381000" y="1371600"/>
            <a:ext cx="8305800" cy="5078313"/>
          </a:xfrm>
          <a:prstGeom prst="rect">
            <a:avLst/>
          </a:prstGeom>
        </p:spPr>
        <p:txBody>
          <a:bodyPr wrap="square">
            <a:spAutoFit/>
          </a:bodyPr>
          <a:lstStyle/>
          <a:p>
            <a:pPr lvl="0" fontAlgn="auto">
              <a:spcBef>
                <a:spcPts val="0"/>
              </a:spcBef>
              <a:spcAft>
                <a:spcPts val="0"/>
              </a:spcAft>
              <a:defRPr/>
            </a:pPr>
            <a:r>
              <a:rPr lang="en-US" b="1" dirty="0">
                <a:solidFill>
                  <a:prstClr val="black"/>
                </a:solidFill>
                <a:latin typeface="+mn-lt"/>
              </a:rPr>
              <a:t>Service Definition for Residential Habilitation</a:t>
            </a:r>
          </a:p>
          <a:p>
            <a:pPr marL="742950" lvl="1" indent="-285750" fontAlgn="auto">
              <a:spcBef>
                <a:spcPts val="0"/>
              </a:spcBef>
              <a:spcAft>
                <a:spcPts val="0"/>
              </a:spcAft>
              <a:buFont typeface="Arial" panose="020B0604020202020204" pitchFamily="34" charset="0"/>
              <a:buChar char="•"/>
              <a:defRPr/>
            </a:pPr>
            <a:r>
              <a:rPr lang="en-US" dirty="0">
                <a:solidFill>
                  <a:prstClr val="black"/>
                </a:solidFill>
                <a:latin typeface="+mn-lt"/>
              </a:rPr>
              <a:t>Modify the number of hours that are defined as a day unit from a minimum of 12 hours to a minimum of 8 hours. This will allow providers to bill for a day if the participant is receiving Residential Habilitation for at least 8 hours in a 24 hour period.</a:t>
            </a:r>
          </a:p>
          <a:p>
            <a:pPr lvl="1" fontAlgn="auto">
              <a:spcBef>
                <a:spcPts val="0"/>
              </a:spcBef>
              <a:spcAft>
                <a:spcPts val="0"/>
              </a:spcAft>
              <a:defRPr/>
            </a:pPr>
            <a:endParaRPr lang="en-US" dirty="0">
              <a:solidFill>
                <a:prstClr val="black"/>
              </a:solidFill>
              <a:latin typeface="+mn-lt"/>
            </a:endParaRPr>
          </a:p>
          <a:p>
            <a:pPr lvl="0" fontAlgn="auto">
              <a:spcBef>
                <a:spcPts val="0"/>
              </a:spcBef>
              <a:spcAft>
                <a:spcPts val="0"/>
              </a:spcAft>
              <a:defRPr/>
            </a:pPr>
            <a:r>
              <a:rPr lang="en-US" b="1" dirty="0">
                <a:solidFill>
                  <a:prstClr val="black"/>
                </a:solidFill>
                <a:latin typeface="+mn-lt"/>
              </a:rPr>
              <a:t>Comprehensive Needs Reassessments</a:t>
            </a:r>
          </a:p>
          <a:p>
            <a:pPr marL="742950" lvl="1" indent="-285750" fontAlgn="auto">
              <a:spcBef>
                <a:spcPts val="0"/>
              </a:spcBef>
              <a:spcAft>
                <a:spcPts val="0"/>
              </a:spcAft>
              <a:buFont typeface="Arial" panose="020B0604020202020204" pitchFamily="34" charset="0"/>
              <a:buChar char="•"/>
              <a:defRPr/>
            </a:pPr>
            <a:r>
              <a:rPr lang="en-US" dirty="0">
                <a:solidFill>
                  <a:prstClr val="black"/>
                </a:solidFill>
                <a:latin typeface="+mn-lt"/>
              </a:rPr>
              <a:t>Add to the trigger events for when a CHC-MCO must complete reassessment:</a:t>
            </a:r>
          </a:p>
          <a:p>
            <a:pPr marL="1200150" lvl="2" indent="-285750" fontAlgn="auto">
              <a:spcBef>
                <a:spcPts val="0"/>
              </a:spcBef>
              <a:spcAft>
                <a:spcPts val="0"/>
              </a:spcAft>
              <a:buFont typeface="Arial" panose="020B0604020202020204" pitchFamily="34" charset="0"/>
              <a:buChar char="•"/>
              <a:defRPr/>
            </a:pPr>
            <a:r>
              <a:rPr lang="en-US" dirty="0">
                <a:solidFill>
                  <a:prstClr val="black"/>
                </a:solidFill>
                <a:latin typeface="+mn-lt"/>
              </a:rPr>
              <a:t>If a CHC MCO identifies that a participant has not been receiving services for 5 or more days, and if the suspension of services was not pre-planned, then the CHC-MCO must communicate with the participant to determine the reason for the service suspension within 24 hours. </a:t>
            </a:r>
          </a:p>
          <a:p>
            <a:pPr marL="1200150" lvl="2" indent="-285750" fontAlgn="auto">
              <a:spcBef>
                <a:spcPts val="0"/>
              </a:spcBef>
              <a:spcAft>
                <a:spcPts val="0"/>
              </a:spcAft>
              <a:buFont typeface="Arial" panose="020B0604020202020204" pitchFamily="34" charset="0"/>
              <a:buChar char="•"/>
              <a:defRPr/>
            </a:pPr>
            <a:r>
              <a:rPr lang="en-US" dirty="0">
                <a:solidFill>
                  <a:prstClr val="black"/>
                </a:solidFill>
                <a:latin typeface="+mn-lt"/>
              </a:rPr>
              <a:t>After communicating with the participant, if the participant’s health status or needs have changed, then the CHC-MCO must conduct a comprehensive needs reassessment within fourteen (14) days of identifying the issue. </a:t>
            </a:r>
          </a:p>
        </p:txBody>
      </p:sp>
    </p:spTree>
    <p:extLst>
      <p:ext uri="{BB962C8B-B14F-4D97-AF65-F5344CB8AC3E}">
        <p14:creationId xmlns:p14="http://schemas.microsoft.com/office/powerpoint/2010/main" val="1711205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Public Notice and Comment</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13</a:t>
            </a:fld>
            <a:endParaRPr lang="en-US" dirty="0"/>
          </a:p>
        </p:txBody>
      </p:sp>
      <p:sp>
        <p:nvSpPr>
          <p:cNvPr id="7" name="Rectangle 6">
            <a:extLst>
              <a:ext uri="{FF2B5EF4-FFF2-40B4-BE49-F238E27FC236}">
                <a16:creationId xmlns:a16="http://schemas.microsoft.com/office/drawing/2014/main" id="{35F673CB-19A6-4DEA-BF05-B7D02FC5CAD7}"/>
              </a:ext>
            </a:extLst>
          </p:cNvPr>
          <p:cNvSpPr/>
          <p:nvPr/>
        </p:nvSpPr>
        <p:spPr>
          <a:xfrm>
            <a:off x="381000" y="1371600"/>
            <a:ext cx="8305800" cy="3647152"/>
          </a:xfrm>
          <a:prstGeom prst="rect">
            <a:avLst/>
          </a:prstGeom>
        </p:spPr>
        <p:txBody>
          <a:bodyPr wrap="square">
            <a:spAutoFit/>
          </a:bodyPr>
          <a:lstStyle/>
          <a:p>
            <a:pPr marL="282575" lvl="0" indent="-282575" fontAlgn="auto">
              <a:spcBef>
                <a:spcPts val="0"/>
              </a:spcBef>
              <a:spcAft>
                <a:spcPts val="0"/>
              </a:spcAft>
              <a:buFont typeface="Arial" panose="020B0604020202020204" pitchFamily="34" charset="0"/>
              <a:buChar char="•"/>
              <a:defRPr/>
            </a:pPr>
            <a:r>
              <a:rPr lang="en-US" sz="2100" dirty="0">
                <a:solidFill>
                  <a:prstClr val="black"/>
                </a:solidFill>
                <a:latin typeface="Arial" panose="020B0604020202020204" pitchFamily="34" charset="0"/>
                <a:cs typeface="Arial" panose="020B0604020202020204" pitchFamily="34" charset="0"/>
              </a:rPr>
              <a:t>A Public Notice will be published in the </a:t>
            </a:r>
            <a:r>
              <a:rPr lang="en-US" sz="2100" i="1" dirty="0">
                <a:solidFill>
                  <a:prstClr val="black"/>
                </a:solidFill>
                <a:latin typeface="Arial" panose="020B0604020202020204" pitchFamily="34" charset="0"/>
                <a:cs typeface="Arial" panose="020B0604020202020204" pitchFamily="34" charset="0"/>
              </a:rPr>
              <a:t>Pennsylvania Bulletin </a:t>
            </a:r>
            <a:r>
              <a:rPr lang="en-US" sz="2100" dirty="0">
                <a:solidFill>
                  <a:prstClr val="black"/>
                </a:solidFill>
                <a:latin typeface="Arial" panose="020B0604020202020204" pitchFamily="34" charset="0"/>
                <a:cs typeface="Arial" panose="020B0604020202020204" pitchFamily="34" charset="0"/>
              </a:rPr>
              <a:t>in mid August 2019.</a:t>
            </a:r>
          </a:p>
          <a:p>
            <a:pPr marL="342900" lvl="0" indent="-342900" fontAlgn="auto">
              <a:spcBef>
                <a:spcPts val="0"/>
              </a:spcBef>
              <a:spcAft>
                <a:spcPts val="0"/>
              </a:spcAft>
              <a:buFont typeface="Arial" panose="020B0604020202020204" pitchFamily="34" charset="0"/>
              <a:buChar char="•"/>
              <a:defRPr/>
            </a:pPr>
            <a:endParaRPr lang="en-US" sz="2100" dirty="0">
              <a:solidFill>
                <a:prstClr val="black"/>
              </a:solidFill>
              <a:latin typeface="Arial" panose="020B0604020202020204" pitchFamily="34" charset="0"/>
              <a:cs typeface="Arial" panose="020B0604020202020204" pitchFamily="34" charset="0"/>
            </a:endParaRPr>
          </a:p>
          <a:p>
            <a:pPr marL="282575" lvl="0" indent="-282575" fontAlgn="auto">
              <a:spcBef>
                <a:spcPts val="0"/>
              </a:spcBef>
              <a:spcAft>
                <a:spcPts val="0"/>
              </a:spcAft>
              <a:buFont typeface="Arial" panose="020B0604020202020204" pitchFamily="34" charset="0"/>
              <a:buChar char="•"/>
              <a:defRPr/>
            </a:pPr>
            <a:r>
              <a:rPr lang="en-US" sz="2100" dirty="0">
                <a:solidFill>
                  <a:prstClr val="black"/>
                </a:solidFill>
                <a:latin typeface="Arial" panose="020B0604020202020204" pitchFamily="34" charset="0"/>
                <a:cs typeface="Arial" panose="020B0604020202020204" pitchFamily="34" charset="0"/>
              </a:rPr>
              <a:t>A public comment period for written comments will be open for 30 days after publication of the notice.</a:t>
            </a:r>
          </a:p>
          <a:p>
            <a:pPr marL="282575" lvl="0" indent="-282575" fontAlgn="auto">
              <a:spcBef>
                <a:spcPts val="0"/>
              </a:spcBef>
              <a:spcAft>
                <a:spcPts val="0"/>
              </a:spcAft>
              <a:buFont typeface="Arial" panose="020B0604020202020204" pitchFamily="34" charset="0"/>
              <a:buChar char="•"/>
              <a:defRPr/>
            </a:pPr>
            <a:endParaRPr lang="en-US" sz="2100" dirty="0">
              <a:solidFill>
                <a:prstClr val="black"/>
              </a:solidFill>
              <a:latin typeface="Arial" panose="020B0604020202020204" pitchFamily="34" charset="0"/>
              <a:cs typeface="Arial" panose="020B0604020202020204" pitchFamily="34" charset="0"/>
            </a:endParaRPr>
          </a:p>
          <a:p>
            <a:pPr marL="282575" lvl="0" indent="-282575" fontAlgn="auto">
              <a:spcBef>
                <a:spcPts val="0"/>
              </a:spcBef>
              <a:spcAft>
                <a:spcPts val="0"/>
              </a:spcAft>
              <a:buFont typeface="Arial" panose="020B0604020202020204" pitchFamily="34" charset="0"/>
              <a:buChar char="•"/>
              <a:defRPr/>
            </a:pPr>
            <a:r>
              <a:rPr lang="en-US" sz="2100" dirty="0">
                <a:solidFill>
                  <a:prstClr val="black"/>
                </a:solidFill>
                <a:latin typeface="Arial" panose="020B0604020202020204" pitchFamily="34" charset="0"/>
                <a:cs typeface="Arial" panose="020B0604020202020204" pitchFamily="34" charset="0"/>
              </a:rPr>
              <a:t>Comments from today’s presentation about the CHC waiver renewal, please send to the Department’s resource account: </a:t>
            </a:r>
            <a:r>
              <a:rPr lang="en-US" sz="2100" u="sng" dirty="0">
                <a:solidFill>
                  <a:prstClr val="black"/>
                </a:solidFill>
                <a:latin typeface="Arial" panose="020B0604020202020204" pitchFamily="34" charset="0"/>
                <a:cs typeface="Arial" panose="020B0604020202020204" pitchFamily="34" charset="0"/>
                <a:hlinkClick r:id="rId3"/>
              </a:rPr>
              <a:t>RA-waiverstandard@pa.gov</a:t>
            </a:r>
            <a:endParaRPr lang="en-US" sz="2100" u="sng" dirty="0">
              <a:solidFill>
                <a:prstClr val="black"/>
              </a:solidFill>
              <a:latin typeface="Arial" panose="020B0604020202020204" pitchFamily="34" charset="0"/>
              <a:cs typeface="Arial" panose="020B0604020202020204" pitchFamily="34" charset="0"/>
            </a:endParaRPr>
          </a:p>
          <a:p>
            <a:pPr marL="739775" lvl="1" indent="-282575" fontAlgn="auto">
              <a:spcBef>
                <a:spcPts val="0"/>
              </a:spcBef>
              <a:spcAft>
                <a:spcPts val="0"/>
              </a:spcAft>
              <a:buFont typeface="Arial" panose="020B0604020202020204" pitchFamily="34" charset="0"/>
              <a:buChar char="•"/>
              <a:defRPr/>
            </a:pPr>
            <a:endParaRPr lang="en-US" sz="2100" u="sng" dirty="0">
              <a:solidFill>
                <a:prstClr val="black"/>
              </a:solidFill>
              <a:latin typeface="Arial" panose="020B0604020202020204" pitchFamily="34" charset="0"/>
              <a:cs typeface="Arial" panose="020B0604020202020204" pitchFamily="34" charset="0"/>
            </a:endParaRPr>
          </a:p>
          <a:p>
            <a:pPr marL="739775" lvl="1" indent="-282575" fontAlgn="auto">
              <a:spcBef>
                <a:spcPts val="0"/>
              </a:spcBef>
              <a:spcAft>
                <a:spcPts val="0"/>
              </a:spcAft>
              <a:buFont typeface="Arial" panose="020B0604020202020204" pitchFamily="34" charset="0"/>
              <a:buChar char="•"/>
              <a:defRPr/>
            </a:pPr>
            <a:r>
              <a:rPr lang="en-US" sz="2100" dirty="0">
                <a:solidFill>
                  <a:prstClr val="black"/>
                </a:solidFill>
                <a:latin typeface="Arial" panose="020B0604020202020204" pitchFamily="34" charset="0"/>
                <a:cs typeface="Arial" panose="020B0604020202020204" pitchFamily="34" charset="0"/>
              </a:rPr>
              <a:t>Use ''CHC Waiver Renewal'' in the subject line. </a:t>
            </a:r>
          </a:p>
        </p:txBody>
      </p:sp>
    </p:spTree>
    <p:extLst>
      <p:ext uri="{BB962C8B-B14F-4D97-AF65-F5344CB8AC3E}">
        <p14:creationId xmlns:p14="http://schemas.microsoft.com/office/powerpoint/2010/main" val="4172394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OBRA Amendment</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0411AF3-D6D3-4B99-9CA6-93DA040E36D8}"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8/13/2019</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4264667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OBRA Amendment</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15</a:t>
            </a:fld>
            <a:endParaRPr lang="en-US" dirty="0"/>
          </a:p>
        </p:txBody>
      </p:sp>
      <p:sp>
        <p:nvSpPr>
          <p:cNvPr id="7" name="Rectangle 6">
            <a:extLst>
              <a:ext uri="{FF2B5EF4-FFF2-40B4-BE49-F238E27FC236}">
                <a16:creationId xmlns:a16="http://schemas.microsoft.com/office/drawing/2014/main" id="{35F673CB-19A6-4DEA-BF05-B7D02FC5CAD7}"/>
              </a:ext>
            </a:extLst>
          </p:cNvPr>
          <p:cNvSpPr/>
          <p:nvPr/>
        </p:nvSpPr>
        <p:spPr>
          <a:xfrm>
            <a:off x="381000" y="1061621"/>
            <a:ext cx="8305800" cy="5016758"/>
          </a:xfrm>
          <a:prstGeom prst="rect">
            <a:avLst/>
          </a:prstGeom>
        </p:spPr>
        <p:txBody>
          <a:bodyPr wrap="square">
            <a:spAutoFit/>
          </a:bodyPr>
          <a:lstStyle/>
          <a:p>
            <a:pPr marL="282575" lvl="1" indent="-282575" fontAlgn="auto">
              <a:spcBef>
                <a:spcPts val="0"/>
              </a:spcBef>
              <a:spcAft>
                <a:spcPts val="0"/>
              </a:spcAft>
              <a:buFont typeface="Arial" panose="020B0604020202020204" pitchFamily="34" charset="0"/>
              <a:buChar char="•"/>
              <a:defRPr/>
            </a:pPr>
            <a:r>
              <a:rPr lang="en-US" sz="2000" dirty="0">
                <a:solidFill>
                  <a:prstClr val="black"/>
                </a:solidFill>
                <a:latin typeface="Arial" panose="020B0604020202020204" pitchFamily="34" charset="0"/>
                <a:cs typeface="Arial" panose="020B0604020202020204" pitchFamily="34" charset="0"/>
              </a:rPr>
              <a:t>Will be effective January 1, 2020.</a:t>
            </a:r>
          </a:p>
          <a:p>
            <a:pPr marL="0" lvl="1" fontAlgn="auto">
              <a:spcBef>
                <a:spcPts val="0"/>
              </a:spcBef>
              <a:spcAft>
                <a:spcPts val="0"/>
              </a:spcAft>
              <a:defRPr/>
            </a:pPr>
            <a:endParaRPr lang="en-US" sz="2000" dirty="0">
              <a:solidFill>
                <a:prstClr val="black"/>
              </a:solidFill>
              <a:latin typeface="Arial" panose="020B0604020202020204" pitchFamily="34" charset="0"/>
              <a:cs typeface="Arial" panose="020B0604020202020204" pitchFamily="34" charset="0"/>
            </a:endParaRPr>
          </a:p>
          <a:p>
            <a:pPr marL="282575" lvl="0" indent="-282575" fontAlgn="auto">
              <a:spcBef>
                <a:spcPts val="0"/>
              </a:spcBef>
              <a:spcAft>
                <a:spcPts val="0"/>
              </a:spcAft>
              <a:buFont typeface="Arial" panose="020B0604020202020204" pitchFamily="34" charset="0"/>
              <a:buChar char="•"/>
              <a:defRPr/>
            </a:pPr>
            <a:r>
              <a:rPr lang="en-US" sz="2000" dirty="0">
                <a:solidFill>
                  <a:prstClr val="black"/>
                </a:solidFill>
                <a:latin typeface="Arial" panose="020B0604020202020204" pitchFamily="34" charset="0"/>
                <a:cs typeface="Arial" panose="020B0604020202020204" pitchFamily="34" charset="0"/>
              </a:rPr>
              <a:t>Service Definitions for Job Finding, Job Coaching, Employment Skills Development, Career Assessment and Benefits Counseling will be updated to contain the same language regarding the availability of OVR services as is proposed in the CHC waiver renewal.</a:t>
            </a:r>
          </a:p>
          <a:p>
            <a:pPr marL="282575" lvl="0" indent="-282575" fontAlgn="auto">
              <a:spcBef>
                <a:spcPts val="0"/>
              </a:spcBef>
              <a:spcAft>
                <a:spcPts val="0"/>
              </a:spcAft>
              <a:buFont typeface="Arial" panose="020B0604020202020204" pitchFamily="34" charset="0"/>
              <a:buChar char="•"/>
              <a:defRPr/>
            </a:pPr>
            <a:endParaRPr lang="en-US" sz="2000" dirty="0">
              <a:solidFill>
                <a:prstClr val="black"/>
              </a:solidFill>
              <a:latin typeface="Arial" panose="020B0604020202020204" pitchFamily="34" charset="0"/>
              <a:cs typeface="Arial" panose="020B0604020202020204" pitchFamily="34" charset="0"/>
            </a:endParaRPr>
          </a:p>
          <a:p>
            <a:pPr marL="285750" lvl="0" indent="-285750" fontAlgn="auto">
              <a:spcBef>
                <a:spcPts val="0"/>
              </a:spcBef>
              <a:spcAft>
                <a:spcPts val="0"/>
              </a:spcAft>
              <a:buFont typeface="Arial" panose="020B0604020202020204" pitchFamily="34" charset="0"/>
              <a:buChar char="•"/>
              <a:defRPr/>
            </a:pPr>
            <a:r>
              <a:rPr lang="en-US" sz="2000" dirty="0">
                <a:solidFill>
                  <a:prstClr val="black"/>
                </a:solidFill>
                <a:latin typeface="Arial" panose="020B0604020202020204" pitchFamily="34" charset="0"/>
                <a:cs typeface="Arial" panose="020B0604020202020204" pitchFamily="34" charset="0"/>
              </a:rPr>
              <a:t>Service Definition for Residential Habilitation will be updated to define a day unit as a minimum of 8 hours, identical to the proposed change in the CHC waiver renewal.</a:t>
            </a:r>
          </a:p>
          <a:p>
            <a:pPr marL="285750" lvl="0" indent="-285750" fontAlgn="auto">
              <a:spcBef>
                <a:spcPts val="0"/>
              </a:spcBef>
              <a:spcAft>
                <a:spcPts val="0"/>
              </a:spcAft>
              <a:buFont typeface="Arial" panose="020B0604020202020204" pitchFamily="34" charset="0"/>
              <a:buChar char="•"/>
              <a:defRPr/>
            </a:pPr>
            <a:endParaRPr lang="en-US" sz="2000" dirty="0">
              <a:solidFill>
                <a:prstClr val="black"/>
              </a:solidFill>
              <a:latin typeface="Arial" panose="020B0604020202020204" pitchFamily="34" charset="0"/>
              <a:cs typeface="Arial" panose="020B0604020202020204" pitchFamily="34" charset="0"/>
            </a:endParaRPr>
          </a:p>
          <a:p>
            <a:pPr marL="282575" lvl="0" indent="-282575" fontAlgn="auto">
              <a:spcBef>
                <a:spcPts val="0"/>
              </a:spcBef>
              <a:spcAft>
                <a:spcPts val="0"/>
              </a:spcAft>
              <a:buFont typeface="Arial" panose="020B0604020202020204" pitchFamily="34" charset="0"/>
              <a:buChar char="•"/>
              <a:defRPr/>
            </a:pPr>
            <a:r>
              <a:rPr lang="en-US" sz="2000" dirty="0">
                <a:solidFill>
                  <a:prstClr val="black"/>
                </a:solidFill>
                <a:latin typeface="Arial" panose="020B0604020202020204" pitchFamily="34" charset="0"/>
                <a:cs typeface="Arial" panose="020B0604020202020204" pitchFamily="34" charset="0"/>
              </a:rPr>
              <a:t>A Public Notice will be published in the </a:t>
            </a:r>
            <a:r>
              <a:rPr lang="en-US" sz="2000" i="1" dirty="0">
                <a:solidFill>
                  <a:prstClr val="black"/>
                </a:solidFill>
                <a:latin typeface="Arial" panose="020B0604020202020204" pitchFamily="34" charset="0"/>
                <a:cs typeface="Arial" panose="020B0604020202020204" pitchFamily="34" charset="0"/>
              </a:rPr>
              <a:t>Pennsylvania Bulletin </a:t>
            </a:r>
            <a:r>
              <a:rPr lang="en-US" sz="2000" dirty="0">
                <a:solidFill>
                  <a:prstClr val="black"/>
                </a:solidFill>
                <a:latin typeface="Arial" panose="020B0604020202020204" pitchFamily="34" charset="0"/>
                <a:cs typeface="Arial" panose="020B0604020202020204" pitchFamily="34" charset="0"/>
              </a:rPr>
              <a:t>in late August 2019.</a:t>
            </a:r>
          </a:p>
          <a:p>
            <a:pPr marL="342900" lvl="0" indent="-342900" fontAlgn="auto">
              <a:spcBef>
                <a:spcPts val="0"/>
              </a:spcBef>
              <a:spcAft>
                <a:spcPts val="0"/>
              </a:spcAft>
              <a:buFont typeface="Arial" panose="020B0604020202020204" pitchFamily="34" charset="0"/>
              <a:buChar char="•"/>
              <a:defRPr/>
            </a:pPr>
            <a:endParaRPr lang="en-US" sz="2000" dirty="0">
              <a:solidFill>
                <a:prstClr val="black"/>
              </a:solidFill>
              <a:latin typeface="Arial" panose="020B0604020202020204" pitchFamily="34" charset="0"/>
              <a:cs typeface="Arial" panose="020B0604020202020204" pitchFamily="34" charset="0"/>
            </a:endParaRPr>
          </a:p>
          <a:p>
            <a:pPr marL="282575" lvl="0" indent="-282575" fontAlgn="auto">
              <a:spcBef>
                <a:spcPts val="0"/>
              </a:spcBef>
              <a:spcAft>
                <a:spcPts val="0"/>
              </a:spcAft>
              <a:buFont typeface="Arial" panose="020B0604020202020204" pitchFamily="34" charset="0"/>
              <a:buChar char="•"/>
              <a:defRPr/>
            </a:pPr>
            <a:r>
              <a:rPr lang="en-US" sz="2000" dirty="0">
                <a:solidFill>
                  <a:prstClr val="black"/>
                </a:solidFill>
                <a:latin typeface="Arial" panose="020B0604020202020204" pitchFamily="34" charset="0"/>
                <a:cs typeface="Arial" panose="020B0604020202020204" pitchFamily="34" charset="0"/>
              </a:rPr>
              <a:t>A public comment period for written comments will be open for 30 days after publication of the notice.</a:t>
            </a:r>
          </a:p>
        </p:txBody>
      </p:sp>
    </p:spTree>
    <p:extLst>
      <p:ext uri="{BB962C8B-B14F-4D97-AF65-F5344CB8AC3E}">
        <p14:creationId xmlns:p14="http://schemas.microsoft.com/office/powerpoint/2010/main" val="1795549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HCBS Settings Final Rule</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0411AF3-D6D3-4B99-9CA6-93DA040E36D8}"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8/13/2019</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583698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3A3A-ACCF-4CD6-A23B-2B8B9C3B8304}"/>
              </a:ext>
            </a:extLst>
          </p:cNvPr>
          <p:cNvSpPr>
            <a:spLocks noGrp="1"/>
          </p:cNvSpPr>
          <p:nvPr>
            <p:ph type="title"/>
          </p:nvPr>
        </p:nvSpPr>
        <p:spPr/>
        <p:txBody>
          <a:bodyPr/>
          <a:lstStyle/>
          <a:p>
            <a:r>
              <a:rPr lang="en-US" b="1" dirty="0"/>
              <a:t>HCBS Settings Final Rule</a:t>
            </a:r>
            <a:endParaRPr lang="en-US" dirty="0"/>
          </a:p>
        </p:txBody>
      </p:sp>
      <p:sp>
        <p:nvSpPr>
          <p:cNvPr id="3" name="Content Placeholder 2">
            <a:extLst>
              <a:ext uri="{FF2B5EF4-FFF2-40B4-BE49-F238E27FC236}">
                <a16:creationId xmlns:a16="http://schemas.microsoft.com/office/drawing/2014/main" id="{169D7399-7585-4EA4-BDAD-90E58C598A98}"/>
              </a:ext>
            </a:extLst>
          </p:cNvPr>
          <p:cNvSpPr>
            <a:spLocks noGrp="1"/>
          </p:cNvSpPr>
          <p:nvPr>
            <p:ph sz="quarter" idx="13"/>
          </p:nvPr>
        </p:nvSpPr>
        <p:spPr/>
        <p:txBody>
          <a:bodyPr/>
          <a:lstStyle/>
          <a:p>
            <a:pPr>
              <a:buClr>
                <a:schemeClr val="tx1"/>
              </a:buClr>
            </a:pPr>
            <a:r>
              <a:rPr lang="en-US" dirty="0"/>
              <a:t>Initial compliance bulletin (#59-16-14) was issued December 26, 2016.</a:t>
            </a:r>
          </a:p>
          <a:p>
            <a:pPr>
              <a:buClr>
                <a:schemeClr val="tx1"/>
              </a:buClr>
            </a:pPr>
            <a:endParaRPr lang="en-US" sz="2000" dirty="0"/>
          </a:p>
          <a:p>
            <a:pPr>
              <a:buClr>
                <a:schemeClr val="tx1"/>
              </a:buClr>
            </a:pPr>
            <a:r>
              <a:rPr lang="en-US" dirty="0"/>
              <a:t>Draft Heightened Scrutiny bulletin was sent for stakeholder feedback to LTSS </a:t>
            </a:r>
            <a:r>
              <a:rPr lang="en-US" dirty="0" err="1"/>
              <a:t>SubMAAC</a:t>
            </a:r>
            <a:r>
              <a:rPr lang="en-US" dirty="0"/>
              <a:t> on July 15, 2019 and comments were due July 29, 2019.  </a:t>
            </a:r>
          </a:p>
          <a:p>
            <a:pPr>
              <a:buClr>
                <a:schemeClr val="tx1"/>
              </a:buClr>
            </a:pPr>
            <a:endParaRPr lang="en-US" sz="2000" dirty="0"/>
          </a:p>
          <a:p>
            <a:pPr>
              <a:buClr>
                <a:schemeClr val="tx1"/>
              </a:buClr>
            </a:pPr>
            <a:r>
              <a:rPr lang="en-US" dirty="0"/>
              <a:t>OLTL appreciates the comments received and will adopt stronger language relating to the on-site reviews.  </a:t>
            </a:r>
          </a:p>
          <a:p>
            <a:pPr>
              <a:buClr>
                <a:schemeClr val="tx1"/>
              </a:buClr>
            </a:pPr>
            <a:endParaRPr lang="en-US" sz="2000" dirty="0"/>
          </a:p>
          <a:p>
            <a:pPr>
              <a:buClr>
                <a:schemeClr val="tx1"/>
              </a:buClr>
            </a:pPr>
            <a:r>
              <a:rPr lang="en-US" dirty="0"/>
              <a:t>OLTL will include language on how stakeholders may submit a setting for heightened scrutiny review.  </a:t>
            </a:r>
          </a:p>
          <a:p>
            <a:endParaRPr lang="en-US" dirty="0"/>
          </a:p>
        </p:txBody>
      </p:sp>
      <p:sp>
        <p:nvSpPr>
          <p:cNvPr id="4" name="Date Placeholder 3">
            <a:extLst>
              <a:ext uri="{FF2B5EF4-FFF2-40B4-BE49-F238E27FC236}">
                <a16:creationId xmlns:a16="http://schemas.microsoft.com/office/drawing/2014/main" id="{629573C6-5D2D-4D0B-B2A9-FBBCD06A5516}"/>
              </a:ext>
            </a:extLst>
          </p:cNvPr>
          <p:cNvSpPr>
            <a:spLocks noGrp="1"/>
          </p:cNvSpPr>
          <p:nvPr>
            <p:ph type="dt" sz="half" idx="2"/>
          </p:nvPr>
        </p:nvSpPr>
        <p:spPr/>
        <p:txBody>
          <a:bodyPr/>
          <a:lstStyle/>
          <a:p>
            <a:pPr>
              <a:defRPr/>
            </a:pPr>
            <a:fld id="{19016256-A15E-472F-A44B-6D4C4106F6AD}" type="datetime1">
              <a:rPr lang="en-US" smtClean="0"/>
              <a:t>8/13/2019</a:t>
            </a:fld>
            <a:endParaRPr lang="en-US" dirty="0"/>
          </a:p>
        </p:txBody>
      </p:sp>
      <p:sp>
        <p:nvSpPr>
          <p:cNvPr id="5" name="Slide Number Placeholder 4">
            <a:extLst>
              <a:ext uri="{FF2B5EF4-FFF2-40B4-BE49-F238E27FC236}">
                <a16:creationId xmlns:a16="http://schemas.microsoft.com/office/drawing/2014/main" id="{AA97CA19-5B0C-4A81-9CBE-A5E5C4E96FF4}"/>
              </a:ext>
            </a:extLst>
          </p:cNvPr>
          <p:cNvSpPr>
            <a:spLocks noGrp="1"/>
          </p:cNvSpPr>
          <p:nvPr>
            <p:ph type="sldNum" sz="quarter" idx="4"/>
          </p:nvPr>
        </p:nvSpPr>
        <p:spPr/>
        <p:txBody>
          <a:bodyPr/>
          <a:lstStyle/>
          <a:p>
            <a:pPr>
              <a:defRPr/>
            </a:pPr>
            <a:fld id="{70265E95-77F9-457A-9EE3-4D9004F83F9A}" type="slidenum">
              <a:rPr lang="en-US" smtClean="0"/>
              <a:pPr>
                <a:defRPr/>
              </a:pPr>
              <a:t>17</a:t>
            </a:fld>
            <a:endParaRPr lang="en-US" dirty="0"/>
          </a:p>
        </p:txBody>
      </p:sp>
    </p:spTree>
    <p:extLst>
      <p:ext uri="{BB962C8B-B14F-4D97-AF65-F5344CB8AC3E}">
        <p14:creationId xmlns:p14="http://schemas.microsoft.com/office/powerpoint/2010/main" val="86344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3A3A-ACCF-4CD6-A23B-2B8B9C3B8304}"/>
              </a:ext>
            </a:extLst>
          </p:cNvPr>
          <p:cNvSpPr>
            <a:spLocks noGrp="1"/>
          </p:cNvSpPr>
          <p:nvPr>
            <p:ph type="title"/>
          </p:nvPr>
        </p:nvSpPr>
        <p:spPr/>
        <p:txBody>
          <a:bodyPr/>
          <a:lstStyle/>
          <a:p>
            <a:r>
              <a:rPr lang="en-US" b="1" dirty="0"/>
              <a:t>HCBS Settings Final Rule</a:t>
            </a:r>
            <a:endParaRPr lang="en-US" dirty="0"/>
          </a:p>
        </p:txBody>
      </p:sp>
      <p:sp>
        <p:nvSpPr>
          <p:cNvPr id="3" name="Content Placeholder 2">
            <a:extLst>
              <a:ext uri="{FF2B5EF4-FFF2-40B4-BE49-F238E27FC236}">
                <a16:creationId xmlns:a16="http://schemas.microsoft.com/office/drawing/2014/main" id="{169D7399-7585-4EA4-BDAD-90E58C598A98}"/>
              </a:ext>
            </a:extLst>
          </p:cNvPr>
          <p:cNvSpPr>
            <a:spLocks noGrp="1"/>
          </p:cNvSpPr>
          <p:nvPr>
            <p:ph sz="quarter" idx="13"/>
          </p:nvPr>
        </p:nvSpPr>
        <p:spPr/>
        <p:txBody>
          <a:bodyPr/>
          <a:lstStyle/>
          <a:p>
            <a:r>
              <a:rPr lang="en-US" dirty="0"/>
              <a:t>As part of the Heightened Scrutiny process, OLTL will request stakeholder comment on sites to submit to CMS, and looks forward to comments from this committee on the compliance of those sites.  </a:t>
            </a:r>
          </a:p>
          <a:p>
            <a:pPr marL="0" indent="0">
              <a:buNone/>
            </a:pPr>
            <a:endParaRPr lang="en-US" sz="2000" dirty="0"/>
          </a:p>
          <a:p>
            <a:pPr>
              <a:buClr>
                <a:schemeClr val="tx1"/>
              </a:buClr>
            </a:pPr>
            <a:r>
              <a:rPr lang="en-US" dirty="0"/>
              <a:t>OLTL will be putting forward sites for Heightened Scrutiny review that are considered out of compliance with the Final Rule but meet the spirit of the rule in many other ways. </a:t>
            </a:r>
          </a:p>
          <a:p>
            <a:pPr marL="0" indent="0">
              <a:buNone/>
            </a:pPr>
            <a:endParaRPr lang="en-US" sz="2000" dirty="0"/>
          </a:p>
          <a:p>
            <a:pPr>
              <a:buClr>
                <a:schemeClr val="tx1"/>
              </a:buClr>
            </a:pPr>
            <a:r>
              <a:rPr lang="en-US" dirty="0"/>
              <a:t>OLTL will be working with those providers and stakeholders to compile evidence that demonstrates compliance.  </a:t>
            </a:r>
          </a:p>
          <a:p>
            <a:endParaRPr lang="en-US" dirty="0"/>
          </a:p>
        </p:txBody>
      </p:sp>
      <p:sp>
        <p:nvSpPr>
          <p:cNvPr id="4" name="Date Placeholder 3">
            <a:extLst>
              <a:ext uri="{FF2B5EF4-FFF2-40B4-BE49-F238E27FC236}">
                <a16:creationId xmlns:a16="http://schemas.microsoft.com/office/drawing/2014/main" id="{629573C6-5D2D-4D0B-B2A9-FBBCD06A5516}"/>
              </a:ext>
            </a:extLst>
          </p:cNvPr>
          <p:cNvSpPr>
            <a:spLocks noGrp="1"/>
          </p:cNvSpPr>
          <p:nvPr>
            <p:ph type="dt" sz="half" idx="2"/>
          </p:nvPr>
        </p:nvSpPr>
        <p:spPr/>
        <p:txBody>
          <a:bodyPr/>
          <a:lstStyle/>
          <a:p>
            <a:pPr>
              <a:defRPr/>
            </a:pPr>
            <a:fld id="{19016256-A15E-472F-A44B-6D4C4106F6AD}" type="datetime1">
              <a:rPr lang="en-US" smtClean="0"/>
              <a:t>8/13/2019</a:t>
            </a:fld>
            <a:endParaRPr lang="en-US" dirty="0"/>
          </a:p>
        </p:txBody>
      </p:sp>
      <p:sp>
        <p:nvSpPr>
          <p:cNvPr id="5" name="Slide Number Placeholder 4">
            <a:extLst>
              <a:ext uri="{FF2B5EF4-FFF2-40B4-BE49-F238E27FC236}">
                <a16:creationId xmlns:a16="http://schemas.microsoft.com/office/drawing/2014/main" id="{AA97CA19-5B0C-4A81-9CBE-A5E5C4E96FF4}"/>
              </a:ext>
            </a:extLst>
          </p:cNvPr>
          <p:cNvSpPr>
            <a:spLocks noGrp="1"/>
          </p:cNvSpPr>
          <p:nvPr>
            <p:ph type="sldNum" sz="quarter" idx="4"/>
          </p:nvPr>
        </p:nvSpPr>
        <p:spPr/>
        <p:txBody>
          <a:bodyPr/>
          <a:lstStyle/>
          <a:p>
            <a:pPr>
              <a:defRPr/>
            </a:pPr>
            <a:fld id="{70265E95-77F9-457A-9EE3-4D9004F83F9A}" type="slidenum">
              <a:rPr lang="en-US" smtClean="0"/>
              <a:pPr>
                <a:defRPr/>
              </a:pPr>
              <a:t>18</a:t>
            </a:fld>
            <a:endParaRPr lang="en-US" dirty="0"/>
          </a:p>
        </p:txBody>
      </p:sp>
    </p:spTree>
    <p:extLst>
      <p:ext uri="{BB962C8B-B14F-4D97-AF65-F5344CB8AC3E}">
        <p14:creationId xmlns:p14="http://schemas.microsoft.com/office/powerpoint/2010/main" val="400651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3A3A-ACCF-4CD6-A23B-2B8B9C3B8304}"/>
              </a:ext>
            </a:extLst>
          </p:cNvPr>
          <p:cNvSpPr>
            <a:spLocks noGrp="1"/>
          </p:cNvSpPr>
          <p:nvPr>
            <p:ph type="title"/>
          </p:nvPr>
        </p:nvSpPr>
        <p:spPr/>
        <p:txBody>
          <a:bodyPr/>
          <a:lstStyle/>
          <a:p>
            <a:r>
              <a:rPr lang="en-US" b="1" dirty="0"/>
              <a:t>HCBS Settings Final Rule</a:t>
            </a:r>
            <a:endParaRPr lang="en-US" dirty="0"/>
          </a:p>
        </p:txBody>
      </p:sp>
      <p:sp>
        <p:nvSpPr>
          <p:cNvPr id="3" name="Content Placeholder 2">
            <a:extLst>
              <a:ext uri="{FF2B5EF4-FFF2-40B4-BE49-F238E27FC236}">
                <a16:creationId xmlns:a16="http://schemas.microsoft.com/office/drawing/2014/main" id="{169D7399-7585-4EA4-BDAD-90E58C598A98}"/>
              </a:ext>
            </a:extLst>
          </p:cNvPr>
          <p:cNvSpPr>
            <a:spLocks noGrp="1"/>
          </p:cNvSpPr>
          <p:nvPr>
            <p:ph sz="quarter" idx="13"/>
          </p:nvPr>
        </p:nvSpPr>
        <p:spPr/>
        <p:txBody>
          <a:bodyPr/>
          <a:lstStyle/>
          <a:p>
            <a:pPr marL="0" indent="0">
              <a:buClr>
                <a:schemeClr val="tx1"/>
              </a:buClr>
              <a:buNone/>
            </a:pPr>
            <a:r>
              <a:rPr lang="en-US" dirty="0"/>
              <a:t>To date, OLTL has collected the following information:</a:t>
            </a:r>
          </a:p>
          <a:p>
            <a:pPr lvl="1">
              <a:buClr>
                <a:schemeClr val="tx1"/>
              </a:buClr>
              <a:buFont typeface="Wingdings" panose="05000000000000000000" pitchFamily="2" charset="2"/>
              <a:buChar char="Ø"/>
            </a:pPr>
            <a:r>
              <a:rPr lang="en-US" sz="2400" dirty="0"/>
              <a:t>144 Settings have been assessed and reviewed.</a:t>
            </a:r>
          </a:p>
          <a:p>
            <a:pPr lvl="2">
              <a:buClr>
                <a:schemeClr val="tx1"/>
              </a:buClr>
            </a:pPr>
            <a:r>
              <a:rPr lang="en-US" dirty="0">
                <a:solidFill>
                  <a:srgbClr val="000000"/>
                </a:solidFill>
              </a:rPr>
              <a:t>40 sites were found to be in compliance.</a:t>
            </a:r>
          </a:p>
          <a:p>
            <a:pPr lvl="2">
              <a:buClr>
                <a:schemeClr val="tx1"/>
              </a:buClr>
            </a:pPr>
            <a:r>
              <a:rPr lang="en-US" dirty="0"/>
              <a:t>51 providers have an approved Corrective Action Plan.</a:t>
            </a:r>
          </a:p>
          <a:p>
            <a:pPr lvl="2">
              <a:buClr>
                <a:schemeClr val="tx1"/>
              </a:buClr>
            </a:pPr>
            <a:r>
              <a:rPr lang="en-US" dirty="0"/>
              <a:t>53 sites will receive a Corrective Action Plan.</a:t>
            </a:r>
          </a:p>
          <a:p>
            <a:pPr lvl="1">
              <a:buClr>
                <a:schemeClr val="tx1"/>
              </a:buClr>
              <a:buFont typeface="Wingdings" panose="05000000000000000000" pitchFamily="2" charset="2"/>
              <a:buChar char="Ø"/>
            </a:pPr>
            <a:r>
              <a:rPr lang="en-US" sz="2400" dirty="0"/>
              <a:t>130 sites were seen and are pending a review by a panel.</a:t>
            </a:r>
          </a:p>
          <a:p>
            <a:pPr marL="457200" lvl="1" indent="0">
              <a:buNone/>
            </a:pPr>
            <a:endParaRPr lang="en-US" dirty="0"/>
          </a:p>
          <a:p>
            <a:pPr marL="0" indent="0">
              <a:buNone/>
            </a:pPr>
            <a:r>
              <a:rPr lang="en-US" dirty="0"/>
              <a:t>Sites reviewed include: Adult Day, Employment Services, Residential Habilitation, and Structured Day.</a:t>
            </a:r>
          </a:p>
          <a:p>
            <a:pPr marL="0" indent="0">
              <a:buNone/>
            </a:pPr>
            <a:endParaRPr lang="en-US" dirty="0"/>
          </a:p>
        </p:txBody>
      </p:sp>
      <p:sp>
        <p:nvSpPr>
          <p:cNvPr id="4" name="Date Placeholder 3">
            <a:extLst>
              <a:ext uri="{FF2B5EF4-FFF2-40B4-BE49-F238E27FC236}">
                <a16:creationId xmlns:a16="http://schemas.microsoft.com/office/drawing/2014/main" id="{629573C6-5D2D-4D0B-B2A9-FBBCD06A5516}"/>
              </a:ext>
            </a:extLst>
          </p:cNvPr>
          <p:cNvSpPr>
            <a:spLocks noGrp="1"/>
          </p:cNvSpPr>
          <p:nvPr>
            <p:ph type="dt" sz="half" idx="2"/>
          </p:nvPr>
        </p:nvSpPr>
        <p:spPr/>
        <p:txBody>
          <a:bodyPr/>
          <a:lstStyle/>
          <a:p>
            <a:pPr>
              <a:defRPr/>
            </a:pPr>
            <a:fld id="{19016256-A15E-472F-A44B-6D4C4106F6AD}" type="datetime1">
              <a:rPr lang="en-US" smtClean="0"/>
              <a:t>8/13/2019</a:t>
            </a:fld>
            <a:endParaRPr lang="en-US" dirty="0"/>
          </a:p>
        </p:txBody>
      </p:sp>
      <p:sp>
        <p:nvSpPr>
          <p:cNvPr id="5" name="Slide Number Placeholder 4">
            <a:extLst>
              <a:ext uri="{FF2B5EF4-FFF2-40B4-BE49-F238E27FC236}">
                <a16:creationId xmlns:a16="http://schemas.microsoft.com/office/drawing/2014/main" id="{AA97CA19-5B0C-4A81-9CBE-A5E5C4E96FF4}"/>
              </a:ext>
            </a:extLst>
          </p:cNvPr>
          <p:cNvSpPr>
            <a:spLocks noGrp="1"/>
          </p:cNvSpPr>
          <p:nvPr>
            <p:ph type="sldNum" sz="quarter" idx="4"/>
          </p:nvPr>
        </p:nvSpPr>
        <p:spPr/>
        <p:txBody>
          <a:bodyPr/>
          <a:lstStyle/>
          <a:p>
            <a:pPr>
              <a:defRPr/>
            </a:pPr>
            <a:fld id="{70265E95-77F9-457A-9EE3-4D9004F83F9A}" type="slidenum">
              <a:rPr lang="en-US" smtClean="0"/>
              <a:pPr>
                <a:defRPr/>
              </a:pPr>
              <a:t>19</a:t>
            </a:fld>
            <a:endParaRPr lang="en-US" dirty="0"/>
          </a:p>
        </p:txBody>
      </p:sp>
    </p:spTree>
    <p:extLst>
      <p:ext uri="{BB962C8B-B14F-4D97-AF65-F5344CB8AC3E}">
        <p14:creationId xmlns:p14="http://schemas.microsoft.com/office/powerpoint/2010/main" val="1825447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Agenda</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2</a:t>
            </a:fld>
            <a:endParaRPr lang="en-US" dirty="0"/>
          </a:p>
        </p:txBody>
      </p:sp>
      <p:sp>
        <p:nvSpPr>
          <p:cNvPr id="9" name="Content Placeholder 5">
            <a:extLst>
              <a:ext uri="{FF2B5EF4-FFF2-40B4-BE49-F238E27FC236}">
                <a16:creationId xmlns:a16="http://schemas.microsoft.com/office/drawing/2014/main" id="{2EFF3CFE-C119-45F6-B5B4-89148170B55C}"/>
              </a:ext>
            </a:extLst>
          </p:cNvPr>
          <p:cNvSpPr txBox="1">
            <a:spLocks/>
          </p:cNvSpPr>
          <p:nvPr/>
        </p:nvSpPr>
        <p:spPr>
          <a:xfrm>
            <a:off x="381000" y="1727201"/>
            <a:ext cx="8077200" cy="44465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fontAlgn="auto">
              <a:lnSpc>
                <a:spcPct val="100000"/>
              </a:lnSpc>
              <a:spcAft>
                <a:spcPts val="0"/>
              </a:spcAft>
              <a:defRPr/>
            </a:pPr>
            <a:r>
              <a:rPr lang="en-US" sz="2000" dirty="0">
                <a:solidFill>
                  <a:sysClr val="windowText" lastClr="000000"/>
                </a:solidFill>
                <a:latin typeface="+mj-lt"/>
              </a:rPr>
              <a:t>Transportation</a:t>
            </a:r>
          </a:p>
          <a:p>
            <a:pPr marL="342900" lvl="1" indent="-342900" fontAlgn="auto">
              <a:lnSpc>
                <a:spcPct val="100000"/>
              </a:lnSpc>
              <a:spcAft>
                <a:spcPts val="0"/>
              </a:spcAft>
              <a:defRPr/>
            </a:pPr>
            <a:r>
              <a:rPr lang="en-US" sz="2000" dirty="0">
                <a:solidFill>
                  <a:sysClr val="windowText" lastClr="000000"/>
                </a:solidFill>
                <a:latin typeface="+mj-lt"/>
              </a:rPr>
              <a:t>DMVA Workgroups</a:t>
            </a:r>
          </a:p>
          <a:p>
            <a:pPr marL="342900" lvl="1" indent="-342900" fontAlgn="auto">
              <a:lnSpc>
                <a:spcPct val="100000"/>
              </a:lnSpc>
              <a:spcAft>
                <a:spcPts val="0"/>
              </a:spcAft>
              <a:defRPr/>
            </a:pPr>
            <a:r>
              <a:rPr lang="en-US" sz="2000" dirty="0">
                <a:solidFill>
                  <a:sysClr val="windowText" lastClr="000000"/>
                </a:solidFill>
              </a:rPr>
              <a:t>Community </a:t>
            </a:r>
            <a:r>
              <a:rPr lang="en-US" sz="2000" dirty="0" err="1">
                <a:solidFill>
                  <a:sysClr val="windowText" lastClr="000000"/>
                </a:solidFill>
              </a:rPr>
              <a:t>HealthChoices</a:t>
            </a:r>
            <a:r>
              <a:rPr lang="en-US" sz="2000" dirty="0">
                <a:solidFill>
                  <a:sysClr val="windowText" lastClr="000000"/>
                </a:solidFill>
              </a:rPr>
              <a:t> Waiver Renewal</a:t>
            </a:r>
          </a:p>
          <a:p>
            <a:pPr marL="342900" lvl="1" indent="-342900" fontAlgn="auto">
              <a:lnSpc>
                <a:spcPct val="100000"/>
              </a:lnSpc>
              <a:spcAft>
                <a:spcPts val="0"/>
              </a:spcAft>
              <a:defRPr/>
            </a:pPr>
            <a:r>
              <a:rPr lang="en-US" sz="2000" dirty="0">
                <a:solidFill>
                  <a:sysClr val="windowText" lastClr="000000"/>
                </a:solidFill>
              </a:rPr>
              <a:t>Home and Community-Based Services (HCBS) Settings Final Rule</a:t>
            </a:r>
          </a:p>
          <a:p>
            <a:pPr marL="342900" lvl="1" indent="-342900" fontAlgn="auto">
              <a:lnSpc>
                <a:spcPct val="100000"/>
              </a:lnSpc>
              <a:spcAft>
                <a:spcPts val="0"/>
              </a:spcAft>
              <a:defRPr/>
            </a:pPr>
            <a:endParaRPr lang="en-US" sz="2000" dirty="0">
              <a:solidFill>
                <a:sysClr val="windowText" lastClr="000000"/>
              </a:solidFill>
              <a:latin typeface="+mj-lt"/>
            </a:endParaRPr>
          </a:p>
        </p:txBody>
      </p:sp>
    </p:spTree>
    <p:extLst>
      <p:ext uri="{BB962C8B-B14F-4D97-AF65-F5344CB8AC3E}">
        <p14:creationId xmlns:p14="http://schemas.microsoft.com/office/powerpoint/2010/main" val="301197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Transportation </a:t>
            </a:r>
            <a:br>
              <a:rPr lang="en-US" dirty="0"/>
            </a:br>
            <a:r>
              <a:rPr lang="en-US" dirty="0"/>
              <a:t>in Phase 3 of CHC</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0411AF3-D6D3-4B99-9CA6-93DA040E36D8}"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8/13/2019</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3</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32349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Transportation in Phase 3 of CHC</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4</a:t>
            </a:fld>
            <a:endParaRPr lang="en-US" dirty="0"/>
          </a:p>
        </p:txBody>
      </p:sp>
      <p:sp>
        <p:nvSpPr>
          <p:cNvPr id="6" name="Content Placeholder 5">
            <a:extLst>
              <a:ext uri="{FF2B5EF4-FFF2-40B4-BE49-F238E27FC236}">
                <a16:creationId xmlns:a16="http://schemas.microsoft.com/office/drawing/2014/main" id="{E3EB1B3F-1636-45F7-8C7A-57AA899D4169}"/>
              </a:ext>
            </a:extLst>
          </p:cNvPr>
          <p:cNvSpPr txBox="1">
            <a:spLocks/>
          </p:cNvSpPr>
          <p:nvPr/>
        </p:nvSpPr>
        <p:spPr>
          <a:xfrm>
            <a:off x="0" y="1524000"/>
            <a:ext cx="10917382" cy="44465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fontAlgn="auto">
              <a:lnSpc>
                <a:spcPct val="100000"/>
              </a:lnSpc>
              <a:spcAft>
                <a:spcPts val="0"/>
              </a:spcAft>
            </a:pPr>
            <a:r>
              <a:rPr lang="en-US" sz="2200" dirty="0">
                <a:solidFill>
                  <a:prstClr val="black"/>
                </a:solidFill>
                <a:latin typeface="+mj-lt"/>
              </a:rPr>
              <a:t>Transportation Summit Takeaways</a:t>
            </a:r>
          </a:p>
          <a:p>
            <a:pPr marL="800100" lvl="2" indent="-342900" fontAlgn="auto">
              <a:lnSpc>
                <a:spcPct val="100000"/>
              </a:lnSpc>
              <a:spcAft>
                <a:spcPts val="0"/>
              </a:spcAft>
            </a:pPr>
            <a:r>
              <a:rPr lang="en-US" sz="2200" dirty="0">
                <a:solidFill>
                  <a:prstClr val="black"/>
                </a:solidFill>
                <a:latin typeface="+mj-lt"/>
              </a:rPr>
              <a:t>Evaluate potential areas for innovation to support the </a:t>
            </a:r>
            <a:br>
              <a:rPr lang="en-US" sz="2200" dirty="0">
                <a:solidFill>
                  <a:prstClr val="black"/>
                </a:solidFill>
                <a:latin typeface="+mj-lt"/>
              </a:rPr>
            </a:br>
            <a:r>
              <a:rPr lang="en-US" sz="2200" dirty="0">
                <a:solidFill>
                  <a:prstClr val="black"/>
                </a:solidFill>
                <a:latin typeface="+mj-lt"/>
              </a:rPr>
              <a:t>informal transportation supports currently being provided </a:t>
            </a:r>
            <a:br>
              <a:rPr lang="en-US" sz="2200" dirty="0">
                <a:solidFill>
                  <a:prstClr val="black"/>
                </a:solidFill>
                <a:latin typeface="+mj-lt"/>
              </a:rPr>
            </a:br>
            <a:r>
              <a:rPr lang="en-US" sz="2200" dirty="0">
                <a:solidFill>
                  <a:prstClr val="black"/>
                </a:solidFill>
                <a:latin typeface="+mj-lt"/>
              </a:rPr>
              <a:t>by direct care workers.</a:t>
            </a:r>
          </a:p>
          <a:p>
            <a:pPr marL="800100" lvl="2" indent="-342900" fontAlgn="auto">
              <a:lnSpc>
                <a:spcPct val="100000"/>
              </a:lnSpc>
              <a:spcAft>
                <a:spcPts val="0"/>
              </a:spcAft>
            </a:pPr>
            <a:r>
              <a:rPr lang="en-US" sz="2200" dirty="0">
                <a:solidFill>
                  <a:prstClr val="black"/>
                </a:solidFill>
                <a:latin typeface="+mj-lt"/>
              </a:rPr>
              <a:t>Evaluate potential flexibilities of the waiver service definitions.</a:t>
            </a:r>
          </a:p>
          <a:p>
            <a:pPr marL="800100" lvl="2" indent="-342900" fontAlgn="auto">
              <a:lnSpc>
                <a:spcPct val="100000"/>
              </a:lnSpc>
              <a:spcAft>
                <a:spcPts val="0"/>
              </a:spcAft>
            </a:pPr>
            <a:r>
              <a:rPr lang="en-US" sz="2200" dirty="0">
                <a:solidFill>
                  <a:prstClr val="black"/>
                </a:solidFill>
                <a:latin typeface="+mj-lt"/>
              </a:rPr>
              <a:t>Continue to facilitate discussion to ensure MCOs, providers, </a:t>
            </a:r>
            <a:br>
              <a:rPr lang="en-US" sz="2200" dirty="0">
                <a:solidFill>
                  <a:prstClr val="black"/>
                </a:solidFill>
                <a:latin typeface="+mj-lt"/>
              </a:rPr>
            </a:br>
            <a:r>
              <a:rPr lang="en-US" sz="2200" dirty="0">
                <a:solidFill>
                  <a:prstClr val="black"/>
                </a:solidFill>
                <a:latin typeface="+mj-lt"/>
              </a:rPr>
              <a:t>and other stakeholders understand the various transportation </a:t>
            </a:r>
            <a:br>
              <a:rPr lang="en-US" sz="2200" dirty="0">
                <a:solidFill>
                  <a:prstClr val="black"/>
                </a:solidFill>
                <a:latin typeface="+mj-lt"/>
              </a:rPr>
            </a:br>
            <a:r>
              <a:rPr lang="en-US" sz="2200" dirty="0">
                <a:solidFill>
                  <a:prstClr val="black"/>
                </a:solidFill>
                <a:latin typeface="+mj-lt"/>
              </a:rPr>
              <a:t>resources offered through Commonwealth programs.</a:t>
            </a:r>
          </a:p>
          <a:p>
            <a:pPr marL="800100" lvl="2" indent="-342900" fontAlgn="auto">
              <a:lnSpc>
                <a:spcPct val="100000"/>
              </a:lnSpc>
              <a:spcAft>
                <a:spcPts val="0"/>
              </a:spcAft>
            </a:pPr>
            <a:r>
              <a:rPr lang="en-US" sz="2200" dirty="0">
                <a:solidFill>
                  <a:prstClr val="black"/>
                </a:solidFill>
                <a:latin typeface="+mj-lt"/>
              </a:rPr>
              <a:t>Increase communication to service coordinators regarding </a:t>
            </a:r>
            <a:br>
              <a:rPr lang="en-US" sz="2200" dirty="0">
                <a:solidFill>
                  <a:prstClr val="black"/>
                </a:solidFill>
                <a:latin typeface="+mj-lt"/>
              </a:rPr>
            </a:br>
            <a:r>
              <a:rPr lang="en-US" sz="2200" dirty="0">
                <a:solidFill>
                  <a:prstClr val="black"/>
                </a:solidFill>
                <a:latin typeface="+mj-lt"/>
              </a:rPr>
              <a:t>the role of the transportation brokers in CHC.</a:t>
            </a:r>
          </a:p>
          <a:p>
            <a:pPr marL="800100" marR="0" lvl="2"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n-ea"/>
              <a:cs typeface="+mn-cs"/>
            </a:endParaRPr>
          </a:p>
          <a:p>
            <a:pPr marL="800100" marR="0" lvl="2"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13923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Department of Military and Veteran’s Affairs (DMVA) Workgroups</a:t>
            </a:r>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0411AF3-D6D3-4B99-9CA6-93DA040E36D8}"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8/13/2019</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5</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1988764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DMVA Workgroups</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6</a:t>
            </a:fld>
            <a:endParaRPr lang="en-US" dirty="0"/>
          </a:p>
        </p:txBody>
      </p:sp>
      <p:sp>
        <p:nvSpPr>
          <p:cNvPr id="6" name="Content Placeholder 5">
            <a:extLst>
              <a:ext uri="{FF2B5EF4-FFF2-40B4-BE49-F238E27FC236}">
                <a16:creationId xmlns:a16="http://schemas.microsoft.com/office/drawing/2014/main" id="{E3EB1B3F-1636-45F7-8C7A-57AA899D4169}"/>
              </a:ext>
            </a:extLst>
          </p:cNvPr>
          <p:cNvSpPr txBox="1">
            <a:spLocks/>
          </p:cNvSpPr>
          <p:nvPr/>
        </p:nvSpPr>
        <p:spPr>
          <a:xfrm>
            <a:off x="533400" y="1524000"/>
            <a:ext cx="10917382" cy="44465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fontAlgn="auto">
              <a:lnSpc>
                <a:spcPct val="100000"/>
              </a:lnSpc>
              <a:spcAft>
                <a:spcPts val="0"/>
              </a:spcAft>
            </a:pPr>
            <a:r>
              <a:rPr lang="en-US" sz="2200" dirty="0">
                <a:solidFill>
                  <a:prstClr val="black"/>
                </a:solidFill>
                <a:latin typeface="+mj-lt"/>
              </a:rPr>
              <a:t>Physical Health Services</a:t>
            </a:r>
          </a:p>
          <a:p>
            <a:pPr marL="342900" lvl="1" indent="-342900" fontAlgn="auto">
              <a:lnSpc>
                <a:spcPct val="100000"/>
              </a:lnSpc>
              <a:spcAft>
                <a:spcPts val="0"/>
              </a:spcAft>
            </a:pPr>
            <a:r>
              <a:rPr lang="en-US" sz="2200" dirty="0">
                <a:solidFill>
                  <a:prstClr val="black"/>
                </a:solidFill>
                <a:latin typeface="+mj-lt"/>
              </a:rPr>
              <a:t>Financial Issues</a:t>
            </a:r>
          </a:p>
          <a:p>
            <a:pPr marL="342900" lvl="1" indent="-342900" fontAlgn="auto">
              <a:lnSpc>
                <a:spcPct val="100000"/>
              </a:lnSpc>
              <a:spcAft>
                <a:spcPts val="0"/>
              </a:spcAft>
            </a:pPr>
            <a:r>
              <a:rPr lang="en-US" sz="2200" dirty="0">
                <a:solidFill>
                  <a:prstClr val="black"/>
                </a:solidFill>
                <a:latin typeface="+mj-lt"/>
              </a:rPr>
              <a:t>Home and Community-Based Services</a:t>
            </a:r>
          </a:p>
          <a:p>
            <a:pPr marL="342900" lvl="1" indent="-342900" fontAlgn="auto">
              <a:lnSpc>
                <a:spcPct val="100000"/>
              </a:lnSpc>
              <a:spcAft>
                <a:spcPts val="0"/>
              </a:spcAft>
            </a:pPr>
            <a:r>
              <a:rPr lang="en-US" sz="2200" dirty="0">
                <a:solidFill>
                  <a:prstClr val="black"/>
                </a:solidFill>
                <a:latin typeface="+mj-lt"/>
              </a:rPr>
              <a:t>Facility-Based Services</a:t>
            </a:r>
          </a:p>
          <a:p>
            <a:pPr marL="342900" lvl="1" indent="-342900" fontAlgn="auto">
              <a:lnSpc>
                <a:spcPct val="100000"/>
              </a:lnSpc>
              <a:spcAft>
                <a:spcPts val="0"/>
              </a:spcAft>
            </a:pPr>
            <a:r>
              <a:rPr lang="en-US" sz="2200" dirty="0">
                <a:solidFill>
                  <a:prstClr val="black"/>
                </a:solidFill>
                <a:latin typeface="+mj-lt"/>
              </a:rPr>
              <a:t>Behavioral Health</a:t>
            </a:r>
          </a:p>
          <a:p>
            <a:pPr marL="342900" lvl="1" indent="-342900" fontAlgn="auto">
              <a:lnSpc>
                <a:spcPct val="100000"/>
              </a:lnSpc>
              <a:spcAft>
                <a:spcPts val="0"/>
              </a:spcAft>
            </a:pPr>
            <a:r>
              <a:rPr lang="en-US" sz="2200" dirty="0">
                <a:solidFill>
                  <a:prstClr val="black"/>
                </a:solidFill>
                <a:latin typeface="+mj-lt"/>
              </a:rPr>
              <a:t>Veteran Homelessness</a:t>
            </a:r>
          </a:p>
          <a:p>
            <a:pPr marL="342900" lvl="1" indent="-342900" fontAlgn="auto">
              <a:lnSpc>
                <a:spcPct val="100000"/>
              </a:lnSpc>
              <a:spcAft>
                <a:spcPts val="0"/>
              </a:spcAft>
            </a:pPr>
            <a:r>
              <a:rPr lang="en-US" sz="2200" dirty="0">
                <a:solidFill>
                  <a:prstClr val="black"/>
                </a:solidFill>
                <a:latin typeface="+mj-lt"/>
              </a:rPr>
              <a:t>Incarceration and Hard to Place Cases</a:t>
            </a:r>
          </a:p>
          <a:p>
            <a:pPr marL="342900" lvl="1" indent="-342900" fontAlgn="auto">
              <a:lnSpc>
                <a:spcPct val="100000"/>
              </a:lnSpc>
              <a:spcAft>
                <a:spcPts val="0"/>
              </a:spcAft>
            </a:pPr>
            <a:r>
              <a:rPr lang="en-US" sz="2200" dirty="0">
                <a:solidFill>
                  <a:prstClr val="black"/>
                </a:solidFill>
                <a:latin typeface="+mj-lt"/>
              </a:rPr>
              <a:t>Regulations</a:t>
            </a:r>
          </a:p>
          <a:p>
            <a:pPr marL="342900" lvl="1" indent="-342900" fontAlgn="auto">
              <a:lnSpc>
                <a:spcPct val="100000"/>
              </a:lnSpc>
              <a:spcAft>
                <a:spcPts val="0"/>
              </a:spcAft>
            </a:pPr>
            <a:endPar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n-ea"/>
              <a:cs typeface="+mn-cs"/>
            </a:endParaRPr>
          </a:p>
          <a:p>
            <a:pPr marL="800100" marR="0" lvl="2"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3806445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CHC Waiver Renewal</a:t>
            </a:r>
            <a:br>
              <a:rPr lang="en-US" dirty="0"/>
            </a:br>
            <a:endParaRPr lang="en-US" dirty="0"/>
          </a:p>
        </p:txBody>
      </p:sp>
      <p:sp>
        <p:nvSpPr>
          <p:cNvPr id="4" name="Date Placeholder 3"/>
          <p:cNvSpPr>
            <a:spLocks noGrp="1"/>
          </p:cNvSpPr>
          <p:nvPr>
            <p:ph type="dt" sz="half" idx="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0411AF3-D6D3-4B99-9CA6-93DA040E36D8}" type="datetime1">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l" defTabSz="914400" rtl="0" eaLnBrk="1" fontAlgn="base" latinLnBrk="0" hangingPunct="1">
                <a:lnSpc>
                  <a:spcPct val="100000"/>
                </a:lnSpc>
                <a:spcBef>
                  <a:spcPct val="0"/>
                </a:spcBef>
                <a:spcAft>
                  <a:spcPct val="0"/>
                </a:spcAft>
                <a:buClrTx/>
                <a:buSzTx/>
                <a:buFontTx/>
                <a:buNone/>
                <a:tabLst/>
                <a:defRPr/>
              </a:pPr>
              <a:t>8/13/2019</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
        <p:nvSpPr>
          <p:cNvPr id="5" name="Slide Number Placeholder 4"/>
          <p:cNvSpPr>
            <a:spLocks noGrp="1"/>
          </p:cNvSpPr>
          <p:nvPr>
            <p:ph type="sldNum" sz="quarter" idx="4"/>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0265E95-77F9-457A-9EE3-4D9004F83F9A}" type="slidenum">
              <a:rPr kumimoji="0" lang="en-US" sz="1100" b="0" i="0" u="none" strike="noStrike" kern="1200" cap="none" spc="0" normalizeH="0" baseline="0" noProof="0" smtClean="0">
                <a:ln>
                  <a:noFill/>
                </a:ln>
                <a:solidFill>
                  <a:srgbClr val="000000"/>
                </a:solidFill>
                <a:effectLst/>
                <a:uLnTx/>
                <a:uFillTx/>
                <a:latin typeface="Arial" charset="0"/>
                <a:ea typeface="ＭＳ Ｐゴシック" pitchFamily="-111"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US" sz="1100" b="0" i="0" u="none" strike="noStrike" kern="1200" cap="none" spc="0" normalizeH="0" baseline="0" noProof="0" dirty="0">
              <a:ln>
                <a:noFill/>
              </a:ln>
              <a:solidFill>
                <a:srgbClr val="000000"/>
              </a:solidFill>
              <a:effectLst/>
              <a:uLnTx/>
              <a:uFillTx/>
              <a:latin typeface="Arial" charset="0"/>
              <a:ea typeface="ＭＳ Ｐゴシック" pitchFamily="-111" charset="-128"/>
              <a:cs typeface="+mn-cs"/>
            </a:endParaRPr>
          </a:p>
        </p:txBody>
      </p:sp>
    </p:spTree>
    <p:extLst>
      <p:ext uri="{BB962C8B-B14F-4D97-AF65-F5344CB8AC3E}">
        <p14:creationId xmlns:p14="http://schemas.microsoft.com/office/powerpoint/2010/main" val="236095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001000" cy="457200"/>
          </a:xfrm>
        </p:spPr>
        <p:txBody>
          <a:bodyPr/>
          <a:lstStyle/>
          <a:p>
            <a:r>
              <a:rPr lang="en-US" sz="2400" b="1" dirty="0"/>
              <a:t>CHC 1915(c) Waiver Renewal</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8</a:t>
            </a:fld>
            <a:endParaRPr lang="en-US" dirty="0"/>
          </a:p>
        </p:txBody>
      </p:sp>
      <p:sp>
        <p:nvSpPr>
          <p:cNvPr id="6" name="Content Placeholder 5">
            <a:extLst>
              <a:ext uri="{FF2B5EF4-FFF2-40B4-BE49-F238E27FC236}">
                <a16:creationId xmlns:a16="http://schemas.microsoft.com/office/drawing/2014/main" id="{E3EB1B3F-1636-45F7-8C7A-57AA899D4169}"/>
              </a:ext>
            </a:extLst>
          </p:cNvPr>
          <p:cNvSpPr txBox="1">
            <a:spLocks/>
          </p:cNvSpPr>
          <p:nvPr/>
        </p:nvSpPr>
        <p:spPr>
          <a:xfrm>
            <a:off x="180109" y="1358107"/>
            <a:ext cx="10917382" cy="44465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342900" fontAlgn="auto">
              <a:lnSpc>
                <a:spcPct val="100000"/>
              </a:lnSpc>
              <a:spcAft>
                <a:spcPts val="0"/>
              </a:spcAft>
              <a:defRPr/>
            </a:pPr>
            <a:r>
              <a:rPr lang="en-US" dirty="0">
                <a:solidFill>
                  <a:sysClr val="windowText" lastClr="000000"/>
                </a:solidFill>
                <a:latin typeface="+mj-lt"/>
              </a:rPr>
              <a:t>Timeline</a:t>
            </a:r>
          </a:p>
          <a:p>
            <a:pPr marL="800100" lvl="2" indent="-342900" fontAlgn="auto">
              <a:lnSpc>
                <a:spcPct val="100000"/>
              </a:lnSpc>
              <a:spcAft>
                <a:spcPts val="0"/>
              </a:spcAft>
              <a:defRPr/>
            </a:pPr>
            <a:r>
              <a:rPr lang="en-US" dirty="0">
                <a:solidFill>
                  <a:sysClr val="windowText" lastClr="000000"/>
                </a:solidFill>
                <a:latin typeface="+mj-lt"/>
              </a:rPr>
              <a:t>The current waiver expires June 30, 2020.</a:t>
            </a:r>
          </a:p>
          <a:p>
            <a:pPr marL="800100" lvl="2" indent="-342900" fontAlgn="auto">
              <a:lnSpc>
                <a:spcPct val="100000"/>
              </a:lnSpc>
              <a:spcAft>
                <a:spcPts val="0"/>
              </a:spcAft>
              <a:defRPr/>
            </a:pPr>
            <a:r>
              <a:rPr lang="en-US" dirty="0">
                <a:solidFill>
                  <a:sysClr val="windowText" lastClr="000000"/>
                </a:solidFill>
                <a:latin typeface="+mj-lt"/>
              </a:rPr>
              <a:t>The waiver will be renewed early with minimal changes with </a:t>
            </a:r>
            <a:br>
              <a:rPr lang="en-US" dirty="0">
                <a:solidFill>
                  <a:sysClr val="windowText" lastClr="000000"/>
                </a:solidFill>
                <a:latin typeface="+mj-lt"/>
              </a:rPr>
            </a:br>
            <a:r>
              <a:rPr lang="en-US" dirty="0">
                <a:solidFill>
                  <a:sysClr val="windowText" lastClr="000000"/>
                </a:solidFill>
                <a:latin typeface="+mj-lt"/>
              </a:rPr>
              <a:t>an effective date of January 1, 2020.</a:t>
            </a:r>
          </a:p>
          <a:p>
            <a:pPr marL="800100" lvl="2" indent="-342900" fontAlgn="auto">
              <a:lnSpc>
                <a:spcPct val="100000"/>
              </a:lnSpc>
              <a:spcAft>
                <a:spcPts val="0"/>
              </a:spcAft>
              <a:defRPr/>
            </a:pPr>
            <a:r>
              <a:rPr lang="en-US" dirty="0">
                <a:solidFill>
                  <a:sysClr val="windowText" lastClr="000000"/>
                </a:solidFill>
                <a:latin typeface="+mj-lt"/>
              </a:rPr>
              <a:t>A more comprehensive amendment will be completed with </a:t>
            </a:r>
            <a:br>
              <a:rPr lang="en-US" dirty="0">
                <a:solidFill>
                  <a:sysClr val="windowText" lastClr="000000"/>
                </a:solidFill>
                <a:latin typeface="+mj-lt"/>
              </a:rPr>
            </a:br>
            <a:r>
              <a:rPr lang="en-US" dirty="0">
                <a:solidFill>
                  <a:sysClr val="windowText" lastClr="000000"/>
                </a:solidFill>
                <a:latin typeface="+mj-lt"/>
              </a:rPr>
              <a:t>a January 1, 2021 effective date.</a:t>
            </a:r>
          </a:p>
          <a:p>
            <a:pPr marL="342900" lvl="1" indent="-342900" fontAlgn="auto">
              <a:lnSpc>
                <a:spcPct val="100000"/>
              </a:lnSpc>
              <a:spcAft>
                <a:spcPts val="0"/>
              </a:spcAft>
              <a:defRPr/>
            </a:pPr>
            <a:endParaRPr lang="en-US" sz="1800" dirty="0">
              <a:solidFill>
                <a:sysClr val="windowText" lastClr="000000"/>
              </a:solidFill>
              <a:latin typeface="+mj-lt"/>
            </a:endParaRPr>
          </a:p>
          <a:p>
            <a:pPr marL="342900" lvl="1" indent="-342900" fontAlgn="auto">
              <a:lnSpc>
                <a:spcPct val="100000"/>
              </a:lnSpc>
              <a:spcAft>
                <a:spcPts val="0"/>
              </a:spcAft>
              <a:defRPr/>
            </a:pPr>
            <a:r>
              <a:rPr lang="en-US" dirty="0">
                <a:solidFill>
                  <a:sysClr val="windowText" lastClr="000000"/>
                </a:solidFill>
                <a:latin typeface="+mj-lt"/>
              </a:rPr>
              <a:t>Why renew early?</a:t>
            </a:r>
          </a:p>
          <a:p>
            <a:pPr marL="800100" lvl="2" indent="-342900" fontAlgn="auto">
              <a:lnSpc>
                <a:spcPct val="100000"/>
              </a:lnSpc>
              <a:spcAft>
                <a:spcPts val="0"/>
              </a:spcAft>
              <a:defRPr/>
            </a:pPr>
            <a:r>
              <a:rPr lang="en-US" dirty="0">
                <a:solidFill>
                  <a:sysClr val="windowText" lastClr="000000"/>
                </a:solidFill>
                <a:latin typeface="+mj-lt"/>
              </a:rPr>
              <a:t>To align the waiver with the calendar year as opposed to the </a:t>
            </a:r>
            <a:br>
              <a:rPr lang="en-US" dirty="0">
                <a:solidFill>
                  <a:sysClr val="windowText" lastClr="000000"/>
                </a:solidFill>
                <a:latin typeface="+mj-lt"/>
              </a:rPr>
            </a:br>
            <a:r>
              <a:rPr lang="en-US" dirty="0">
                <a:solidFill>
                  <a:sysClr val="windowText" lastClr="000000"/>
                </a:solidFill>
                <a:latin typeface="+mj-lt"/>
              </a:rPr>
              <a:t>fiscal year.</a:t>
            </a:r>
          </a:p>
          <a:p>
            <a:pPr marL="800100" lvl="2" indent="-342900" fontAlgn="auto">
              <a:lnSpc>
                <a:spcPct val="100000"/>
              </a:lnSpc>
              <a:spcAft>
                <a:spcPts val="0"/>
              </a:spcAft>
              <a:defRPr/>
            </a:pPr>
            <a:r>
              <a:rPr lang="en-US" dirty="0">
                <a:solidFill>
                  <a:sysClr val="windowText" lastClr="000000"/>
                </a:solidFill>
                <a:latin typeface="+mj-lt"/>
              </a:rPr>
              <a:t>The CHC Agreement and CHC rates are currently aligned to </a:t>
            </a:r>
            <a:br>
              <a:rPr lang="en-US" dirty="0">
                <a:solidFill>
                  <a:sysClr val="windowText" lastClr="000000"/>
                </a:solidFill>
                <a:latin typeface="+mj-lt"/>
              </a:rPr>
            </a:br>
            <a:r>
              <a:rPr lang="en-US" dirty="0">
                <a:solidFill>
                  <a:sysClr val="windowText" lastClr="000000"/>
                </a:solidFill>
                <a:latin typeface="+mj-lt"/>
              </a:rPr>
              <a:t>the calendar year.</a:t>
            </a:r>
          </a:p>
          <a:p>
            <a:pPr marL="800100" marR="0" lvl="2"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n-ea"/>
              <a:cs typeface="+mn-cs"/>
            </a:endParaRPr>
          </a:p>
          <a:p>
            <a:pPr marL="800100" marR="0" lvl="2"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9739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Substantive Changes Being Proposed</a:t>
            </a:r>
          </a:p>
        </p:txBody>
      </p:sp>
      <p:sp>
        <p:nvSpPr>
          <p:cNvPr id="5" name="Slide Number Placeholder 4"/>
          <p:cNvSpPr>
            <a:spLocks noGrp="1"/>
          </p:cNvSpPr>
          <p:nvPr>
            <p:ph type="sldNum" sz="quarter" idx="4"/>
          </p:nvPr>
        </p:nvSpPr>
        <p:spPr/>
        <p:txBody>
          <a:bodyPr/>
          <a:lstStyle/>
          <a:p>
            <a:pPr>
              <a:defRPr/>
            </a:pPr>
            <a:fld id="{70265E95-77F9-457A-9EE3-4D9004F83F9A}" type="slidenum">
              <a:rPr lang="en-US" smtClean="0"/>
              <a:pPr>
                <a:defRPr/>
              </a:pPr>
              <a:t>9</a:t>
            </a:fld>
            <a:endParaRPr lang="en-US" dirty="0"/>
          </a:p>
        </p:txBody>
      </p:sp>
      <p:pic>
        <p:nvPicPr>
          <p:cNvPr id="3" name="Picture 2">
            <a:extLst>
              <a:ext uri="{FF2B5EF4-FFF2-40B4-BE49-F238E27FC236}">
                <a16:creationId xmlns:a16="http://schemas.microsoft.com/office/drawing/2014/main" id="{F55A22E3-E3FE-4E0C-B4BF-A71CF1FCB81E}"/>
              </a:ext>
            </a:extLst>
          </p:cNvPr>
          <p:cNvPicPr>
            <a:picLocks noChangeAspect="1"/>
          </p:cNvPicPr>
          <p:nvPr/>
        </p:nvPicPr>
        <p:blipFill>
          <a:blip r:embed="rId3"/>
          <a:stretch>
            <a:fillRect/>
          </a:stretch>
        </p:blipFill>
        <p:spPr>
          <a:xfrm>
            <a:off x="228600" y="2133600"/>
            <a:ext cx="8686800" cy="3072098"/>
          </a:xfrm>
          <a:prstGeom prst="rect">
            <a:avLst/>
          </a:prstGeom>
        </p:spPr>
      </p:pic>
      <p:sp>
        <p:nvSpPr>
          <p:cNvPr id="4" name="Rectangle 3">
            <a:extLst>
              <a:ext uri="{FF2B5EF4-FFF2-40B4-BE49-F238E27FC236}">
                <a16:creationId xmlns:a16="http://schemas.microsoft.com/office/drawing/2014/main" id="{B696C018-D04B-409B-A890-4CBDDF704532}"/>
              </a:ext>
            </a:extLst>
          </p:cNvPr>
          <p:cNvSpPr/>
          <p:nvPr/>
        </p:nvSpPr>
        <p:spPr>
          <a:xfrm>
            <a:off x="381000" y="1408866"/>
            <a:ext cx="5181600" cy="400110"/>
          </a:xfrm>
          <a:prstGeom prst="rect">
            <a:avLst/>
          </a:prstGeom>
        </p:spPr>
        <p:txBody>
          <a:bodyPr wrap="square">
            <a:spAutoFit/>
          </a:bodyPr>
          <a:lstStyle/>
          <a:p>
            <a:r>
              <a:rPr lang="en-US" sz="2000" b="1" spc="-150" dirty="0">
                <a:solidFill>
                  <a:srgbClr val="002060"/>
                </a:solidFill>
                <a:latin typeface="Arial Black" panose="020B0A04020102020204" pitchFamily="34" charset="0"/>
              </a:rPr>
              <a:t>Qualifications for Service Coordinators</a:t>
            </a:r>
            <a:endParaRPr lang="en-US" sz="2000" dirty="0"/>
          </a:p>
        </p:txBody>
      </p:sp>
    </p:spTree>
    <p:extLst>
      <p:ext uri="{BB962C8B-B14F-4D97-AF65-F5344CB8AC3E}">
        <p14:creationId xmlns:p14="http://schemas.microsoft.com/office/powerpoint/2010/main" val="3218812306"/>
      </p:ext>
    </p:extLst>
  </p:cSld>
  <p:clrMapOvr>
    <a:masterClrMapping/>
  </p:clrMapOvr>
</p:sld>
</file>

<file path=ppt/theme/theme1.xml><?xml version="1.0" encoding="utf-8"?>
<a:theme xmlns:a="http://schemas.openxmlformats.org/drawingml/2006/main" name="Spend Down Presentation for BD 11-5-15">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Presentation 1.pptx" id="{A4CA6612-190B-47EA-AE1A-FB187C809D97}" vid="{1DF0AFB9-68A5-49FB-9C2B-79FFDC7243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C353C57BF2A242AD7382073C4DE61F" ma:contentTypeVersion="1" ma:contentTypeDescription="Create a new document." ma:contentTypeScope="" ma:versionID="a45d0a9fa979fedc137bb01ebf84596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C2F90D4-05D5-4354-8916-D68AE330885B}"/>
</file>

<file path=customXml/itemProps2.xml><?xml version="1.0" encoding="utf-8"?>
<ds:datastoreItem xmlns:ds="http://schemas.openxmlformats.org/officeDocument/2006/customXml" ds:itemID="{CD9D3EBF-5F30-4591-BA2E-1240B1CB90E8}"/>
</file>

<file path=customXml/itemProps3.xml><?xml version="1.0" encoding="utf-8"?>
<ds:datastoreItem xmlns:ds="http://schemas.openxmlformats.org/officeDocument/2006/customXml" ds:itemID="{3BD5751E-290D-415F-8B6D-985C7E42E531}"/>
</file>

<file path=docProps/app.xml><?xml version="1.0" encoding="utf-8"?>
<Properties xmlns="http://schemas.openxmlformats.org/officeDocument/2006/extended-properties" xmlns:vt="http://schemas.openxmlformats.org/officeDocument/2006/docPropsVTypes">
  <Template>Spend Down Presentation for BD 11-5-15</Template>
  <TotalTime>6067</TotalTime>
  <Words>1106</Words>
  <Application>Microsoft Office PowerPoint</Application>
  <PresentationFormat>On-screen Show (4:3)</PresentationFormat>
  <Paragraphs>147</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Calibri Light</vt:lpstr>
      <vt:lpstr>Wingdings</vt:lpstr>
      <vt:lpstr>Spend Down Presentation for BD 11-5-15</vt:lpstr>
      <vt:lpstr>OLTL Updates </vt:lpstr>
      <vt:lpstr>Agenda</vt:lpstr>
      <vt:lpstr>Transportation  in Phase 3 of CHC</vt:lpstr>
      <vt:lpstr>Transportation in Phase 3 of CHC</vt:lpstr>
      <vt:lpstr>Department of Military and Veteran’s Affairs (DMVA) Workgroups</vt:lpstr>
      <vt:lpstr>DMVA Workgroups</vt:lpstr>
      <vt:lpstr>CHC Waiver Renewal </vt:lpstr>
      <vt:lpstr>CHC 1915(c) Waiver Renewal</vt:lpstr>
      <vt:lpstr>Substantive Changes Being Proposed</vt:lpstr>
      <vt:lpstr>Substantive Changes Being Proposed</vt:lpstr>
      <vt:lpstr>Substantive Changes Being Proposed</vt:lpstr>
      <vt:lpstr>Substantive Changes Being Proposed</vt:lpstr>
      <vt:lpstr>Public Notice and Comment</vt:lpstr>
      <vt:lpstr>OBRA Amendment</vt:lpstr>
      <vt:lpstr>OBRA Amendment</vt:lpstr>
      <vt:lpstr>HCBS Settings Final Rule</vt:lpstr>
      <vt:lpstr>HCBS Settings Final Rule</vt:lpstr>
      <vt:lpstr>HCBS Settings Final Rule</vt:lpstr>
      <vt:lpstr>HCBS Settings Final Rule</vt:lpstr>
    </vt:vector>
  </TitlesOfParts>
  <Company>PA Department of Public Welfare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LTSS SubMACC Presentation</dc:title>
  <dc:creator>Kim Mankey</dc:creator>
  <cp:lastModifiedBy>Kokus, Robyn</cp:lastModifiedBy>
  <cp:revision>451</cp:revision>
  <cp:lastPrinted>2018-04-09T19:29:21Z</cp:lastPrinted>
  <dcterms:created xsi:type="dcterms:W3CDTF">2015-11-09T13:56:06Z</dcterms:created>
  <dcterms:modified xsi:type="dcterms:W3CDTF">2019-08-13T12:30:42Z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0x0101000BC353C57BF2A242AD7382073C4DE61F</vt:lpwstr>
  </property>
  <property fmtid="{D5CDD505-2E9C-101B-9397-08002B2CF9AE}" pid="3" name="Order">
    <vt:r8>10300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