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charts/style1.xml" ContentType="application/vnd.ms-office.chartstyle+xml"/>
  <Override PartName="/ppt/handoutMasters/handoutMaster1.xml" ContentType="application/vnd.openxmlformats-officedocument.presentationml.handoutMaster+xml"/>
  <Override PartName="/ppt/charts/chart1.xml" ContentType="application/vnd.openxmlformats-officedocument.drawingml.chart+xml"/>
  <Override PartName="/ppt/charts/colors1.xml" ContentType="application/vnd.ms-office.chartcolor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revisionInfo.xml" ContentType="application/vnd.ms-powerpoint.revisioninfo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04" r:id="rId2"/>
    <p:sldId id="287" r:id="rId3"/>
    <p:sldId id="305" r:id="rId4"/>
    <p:sldId id="298" r:id="rId5"/>
    <p:sldId id="297" r:id="rId6"/>
    <p:sldId id="294" r:id="rId7"/>
    <p:sldId id="295" r:id="rId8"/>
    <p:sldId id="306" r:id="rId9"/>
    <p:sldId id="307" r:id="rId10"/>
    <p:sldId id="308" r:id="rId11"/>
    <p:sldId id="271" r:id="rId12"/>
    <p:sldId id="278" r:id="rId13"/>
    <p:sldId id="272" r:id="rId1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thenberger, Harold" initials="RH" lastIdx="2" clrIdx="0">
    <p:extLst>
      <p:ext uri="{19B8F6BF-5375-455C-9EA6-DF929625EA0E}">
        <p15:presenceInfo xmlns:p15="http://schemas.microsoft.com/office/powerpoint/2012/main" userId="Rothenberger, Harol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AEE6"/>
    <a:srgbClr val="ECF3AB"/>
    <a:srgbClr val="73ADDD"/>
    <a:srgbClr val="80AED0"/>
    <a:srgbClr val="80AEE0"/>
    <a:srgbClr val="80AEEA"/>
    <a:srgbClr val="00B0E6"/>
    <a:srgbClr val="00B0ED"/>
    <a:srgbClr val="80AED5"/>
    <a:srgbClr val="013E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71" autoAdjust="0"/>
    <p:restoredTop sz="96437" autoAdjust="0"/>
  </p:normalViewPr>
  <p:slideViewPr>
    <p:cSldViewPr>
      <p:cViewPr varScale="1">
        <p:scale>
          <a:sx n="115" d="100"/>
          <a:sy n="115" d="100"/>
        </p:scale>
        <p:origin x="117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87" d="100"/>
          <a:sy n="87" d="100"/>
        </p:scale>
        <p:origin x="380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Aging Waiver Enrollment Volumes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'Statistics Roll-up'!$B$2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'Statistics Roll-up'!$A$3:$A$14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'Statistics Roll-up'!$B$3:$B$14</c:f>
              <c:numCache>
                <c:formatCode>#,##0_);[Red]\(#,##0\)</c:formatCode>
                <c:ptCount val="12"/>
                <c:pt idx="0">
                  <c:v>346</c:v>
                </c:pt>
                <c:pt idx="1">
                  <c:v>256</c:v>
                </c:pt>
                <c:pt idx="2">
                  <c:v>589</c:v>
                </c:pt>
                <c:pt idx="3">
                  <c:v>573</c:v>
                </c:pt>
                <c:pt idx="4">
                  <c:v>389</c:v>
                </c:pt>
                <c:pt idx="5">
                  <c:v>526</c:v>
                </c:pt>
                <c:pt idx="6">
                  <c:v>484</c:v>
                </c:pt>
                <c:pt idx="7">
                  <c:v>498</c:v>
                </c:pt>
                <c:pt idx="8">
                  <c:v>611</c:v>
                </c:pt>
                <c:pt idx="9">
                  <c:v>594</c:v>
                </c:pt>
                <c:pt idx="10">
                  <c:v>409</c:v>
                </c:pt>
                <c:pt idx="11">
                  <c:v>483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4E-4D39-BA0D-1C81A3EB742F}"/>
            </c:ext>
          </c:extLst>
        </c:ser>
        <c:ser>
          <c:idx val="1"/>
          <c:order val="1"/>
          <c:tx>
            <c:strRef>
              <c:f>'Statistics Roll-up'!$C$2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'Statistics Roll-up'!$A$3:$A$14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'Statistics Roll-up'!$C$3:$C$14</c:f>
              <c:numCache>
                <c:formatCode>#,##0_);[Red]\(#,##0\)</c:formatCode>
                <c:ptCount val="12"/>
                <c:pt idx="0">
                  <c:v>474</c:v>
                </c:pt>
                <c:pt idx="1">
                  <c:v>463</c:v>
                </c:pt>
                <c:pt idx="2">
                  <c:v>628</c:v>
                </c:pt>
                <c:pt idx="3">
                  <c:v>533</c:v>
                </c:pt>
                <c:pt idx="4">
                  <c:v>402</c:v>
                </c:pt>
                <c:pt idx="5">
                  <c:v>545</c:v>
                </c:pt>
                <c:pt idx="6">
                  <c:v>644</c:v>
                </c:pt>
                <c:pt idx="7">
                  <c:v>873</c:v>
                </c:pt>
                <c:pt idx="8">
                  <c:v>749</c:v>
                </c:pt>
                <c:pt idx="9">
                  <c:v>654</c:v>
                </c:pt>
                <c:pt idx="10">
                  <c:v>492</c:v>
                </c:pt>
                <c:pt idx="11">
                  <c:v>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4E-4D39-BA0D-1C81A3EB742F}"/>
            </c:ext>
          </c:extLst>
        </c:ser>
        <c:ser>
          <c:idx val="2"/>
          <c:order val="2"/>
          <c:tx>
            <c:strRef>
              <c:f>'Statistics Roll-up'!$D$2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'Statistics Roll-up'!$A$3:$A$14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'Statistics Roll-up'!$D$3:$D$14</c:f>
              <c:numCache>
                <c:formatCode>#,##0_);[Red]\(#,##0\)</c:formatCode>
                <c:ptCount val="12"/>
                <c:pt idx="0">
                  <c:v>477</c:v>
                </c:pt>
                <c:pt idx="1">
                  <c:v>681</c:v>
                </c:pt>
                <c:pt idx="2">
                  <c:v>946</c:v>
                </c:pt>
                <c:pt idx="3">
                  <c:v>856</c:v>
                </c:pt>
                <c:pt idx="4">
                  <c:v>814</c:v>
                </c:pt>
                <c:pt idx="5">
                  <c:v>857</c:v>
                </c:pt>
                <c:pt idx="6">
                  <c:v>285</c:v>
                </c:pt>
                <c:pt idx="7">
                  <c:v>495</c:v>
                </c:pt>
                <c:pt idx="8">
                  <c:v>538</c:v>
                </c:pt>
                <c:pt idx="9">
                  <c:v>730</c:v>
                </c:pt>
                <c:pt idx="10">
                  <c:v>867</c:v>
                </c:pt>
                <c:pt idx="11">
                  <c:v>1207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4E-4D39-BA0D-1C81A3EB742F}"/>
            </c:ext>
          </c:extLst>
        </c:ser>
        <c:ser>
          <c:idx val="3"/>
          <c:order val="3"/>
          <c:tx>
            <c:strRef>
              <c:f>'Statistics Roll-up'!$E$2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'Statistics Roll-up'!$A$3:$A$14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'Statistics Roll-up'!$E$3:$E$14</c:f>
              <c:numCache>
                <c:formatCode>#,##0_);[Red]\(#,##0\)</c:formatCode>
                <c:ptCount val="12"/>
                <c:pt idx="0">
                  <c:v>774</c:v>
                </c:pt>
                <c:pt idx="1">
                  <c:v>882</c:v>
                </c:pt>
                <c:pt idx="2">
                  <c:v>1003</c:v>
                </c:pt>
                <c:pt idx="3">
                  <c:v>942</c:v>
                </c:pt>
                <c:pt idx="4">
                  <c:v>893</c:v>
                </c:pt>
                <c:pt idx="5">
                  <c:v>742</c:v>
                </c:pt>
                <c:pt idx="6">
                  <c:v>789</c:v>
                </c:pt>
                <c:pt idx="7">
                  <c:v>1038</c:v>
                </c:pt>
                <c:pt idx="8">
                  <c:v>868</c:v>
                </c:pt>
                <c:pt idx="9">
                  <c:v>1090</c:v>
                </c:pt>
                <c:pt idx="10">
                  <c:v>919</c:v>
                </c:pt>
                <c:pt idx="11">
                  <c:v>839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4E-4D39-BA0D-1C81A3EB742F}"/>
            </c:ext>
          </c:extLst>
        </c:ser>
        <c:ser>
          <c:idx val="4"/>
          <c:order val="4"/>
          <c:tx>
            <c:strRef>
              <c:f>'Statistics Roll-up'!$F$2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'Statistics Roll-up'!$A$3:$A$14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'Statistics Roll-up'!$F$3:$F$14</c:f>
              <c:numCache>
                <c:formatCode>#,##0_);[Red]\(#,##0\)</c:formatCode>
                <c:ptCount val="12"/>
                <c:pt idx="0">
                  <c:v>867</c:v>
                </c:pt>
                <c:pt idx="1">
                  <c:v>946</c:v>
                </c:pt>
                <c:pt idx="2">
                  <c:v>1094</c:v>
                </c:pt>
                <c:pt idx="3">
                  <c:v>1138</c:v>
                </c:pt>
                <c:pt idx="4">
                  <c:v>1170</c:v>
                </c:pt>
                <c:pt idx="5">
                  <c:v>1159</c:v>
                </c:pt>
                <c:pt idx="6">
                  <c:v>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4E-4D39-BA0D-1C81A3EB74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2928816"/>
        <c:axId val="432926848"/>
      </c:barChart>
      <c:catAx>
        <c:axId val="43292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926848"/>
        <c:crosses val="autoZero"/>
        <c:auto val="1"/>
        <c:lblAlgn val="ctr"/>
        <c:lblOffset val="100"/>
        <c:noMultiLvlLbl val="0"/>
      </c:catAx>
      <c:valAx>
        <c:axId val="432926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928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AFB4EF5A-3E85-4D21-B912-F7DBD40365C8}" type="datetime1">
              <a:rPr lang="en-US"/>
              <a:pPr>
                <a:defRPr/>
              </a:pPr>
              <a:t>8/13/2018</a:t>
            </a:fld>
            <a:endParaRPr 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A07F27FA-8F11-4222-9CF1-8562D74EE3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90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DF6D97-B4F4-4FC9-80FB-0A782C57BE63}" type="datetimeFigureOut">
              <a:rPr lang="en-US" smtClean="0"/>
              <a:t>8/13/2018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3C8DCC-A699-4726-B387-DEE03FDAAF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800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3C8DCC-A699-4726-B387-DEE03FDAAF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-106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223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C8DCC-A699-4726-B387-DEE03FDAAF6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032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C8DCC-A699-4726-B387-DEE03FDAAF6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205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700" b="1" i="0" dirty="0"/>
              <a:t>Note: The</a:t>
            </a:r>
            <a:r>
              <a:rPr lang="en-US" sz="1700" b="1" i="0" baseline="0" dirty="0"/>
              <a:t> three categories A, B and C cannot be reconciled.  </a:t>
            </a:r>
            <a:r>
              <a:rPr lang="en-US" sz="1700" baseline="0" dirty="0"/>
              <a:t>(It can be done however because the members did not understand why the numbers didn’t add up. I reconciled every month when the program first started in July 2015 but the process was cumbersome, tedious and time-consuming so the need to reconcile was dropped as an issue.</a:t>
            </a:r>
            <a:endParaRPr lang="en-US" sz="1700" dirty="0"/>
          </a:p>
          <a:p>
            <a:endParaRPr lang="en-US" sz="1700" dirty="0"/>
          </a:p>
          <a:p>
            <a:r>
              <a:rPr lang="en-US" sz="1700" dirty="0"/>
              <a:t>T</a:t>
            </a:r>
            <a:r>
              <a:rPr lang="en-US" sz="1700" baseline="0" dirty="0"/>
              <a:t>he most recent month is the only calculated table column. All others are “hold overs” and “unaltered”. The numbers for prior months would be quite different otherwise.</a:t>
            </a:r>
          </a:p>
          <a:p>
            <a:endParaRPr lang="en-US" sz="1700" baseline="0" dirty="0"/>
          </a:p>
          <a:p>
            <a:r>
              <a:rPr lang="en-US" sz="1700" b="1" i="0" baseline="0" dirty="0"/>
              <a:t>The enrollment data uses the standard definition of an enrolled person:</a:t>
            </a:r>
          </a:p>
          <a:p>
            <a:r>
              <a:rPr lang="en-US" sz="1700" b="1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Funding Source Name(s)</a:t>
            </a:r>
          </a:p>
          <a:p>
            <a:r>
              <a:rPr lang="en-US" sz="17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'ACT 150', 'Aging', 'Attendant Care', 'COMMCARE', 'Independence', 'OBRA'</a:t>
            </a:r>
          </a:p>
          <a:p>
            <a:r>
              <a:rPr lang="en-US" sz="17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waiver/Act 150 anytime in period</a:t>
            </a:r>
          </a:p>
          <a:p>
            <a:r>
              <a:rPr lang="en-US" sz="17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[Waiver Eligibility Begin Date] &lt;=?Report end date?</a:t>
            </a:r>
            <a:r>
              <a:rPr lang="en-US" sz="1700" dirty="0"/>
              <a:t> </a:t>
            </a:r>
            <a:r>
              <a:rPr lang="en-US" sz="17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[Waiver Eligibility End Date] is null or [Waiver Eligibility End Date] &gt;?Report start date?</a:t>
            </a:r>
          </a:p>
          <a:p>
            <a:r>
              <a:rPr lang="en-US" sz="17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Newly enrolled in period</a:t>
            </a:r>
          </a:p>
          <a:p>
            <a:r>
              <a:rPr lang="en-US" sz="17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[Waiver Eligibility Begin Date] between ?Report start date? and ?Report end date?</a:t>
            </a:r>
          </a:p>
          <a:p>
            <a:r>
              <a:rPr lang="en-US" sz="17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sz="17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Disenrolled</a:t>
            </a:r>
            <a:r>
              <a:rPr lang="en-US" sz="17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in period</a:t>
            </a:r>
          </a:p>
          <a:p>
            <a:r>
              <a:rPr lang="en-US" sz="17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[Waiver Eligibility End Date] between ?Report start date? and ?Report end date?</a:t>
            </a:r>
          </a:p>
          <a:p>
            <a:endParaRPr lang="en-US" sz="1700" b="1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700" b="1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Transfers:	</a:t>
            </a:r>
            <a:r>
              <a:rPr lang="en-US" sz="17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September 2017 the only transfers were from Attendant Care to Independence and COMMCARE to Independence.</a:t>
            </a:r>
          </a:p>
          <a:p>
            <a:endParaRPr lang="en-US" sz="17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7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Facility Fact table data identifies any participant with a change to her or his service plan in the current month as indicated.</a:t>
            </a:r>
          </a:p>
          <a:p>
            <a:endParaRPr lang="en-US" sz="17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700" b="0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C8DCC-A699-4726-B387-DEE03FDAAF6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591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700" dirty="0"/>
              <a:t>This CIS custom report provides employment and income information for waiver recipients.</a:t>
            </a:r>
          </a:p>
          <a:p>
            <a:endParaRPr lang="en-US" sz="1700" dirty="0"/>
          </a:p>
          <a:p>
            <a:r>
              <a:rPr lang="en-US" sz="1700" dirty="0"/>
              <a:t>The report matches MCI information from the CIS and waiver Data for a given month.</a:t>
            </a:r>
          </a:p>
          <a:p>
            <a:endParaRPr lang="en-US" sz="1700" dirty="0"/>
          </a:p>
          <a:p>
            <a:r>
              <a:rPr lang="en-US" sz="1700" dirty="0"/>
              <a:t>The report also includes the recipient’s waiver and enrollment as well as the employment and income details.</a:t>
            </a:r>
          </a:p>
          <a:p>
            <a:endParaRPr lang="en-US" sz="1700" dirty="0"/>
          </a:p>
          <a:p>
            <a:r>
              <a:rPr lang="en-US" sz="1700" dirty="0"/>
              <a:t>The categories identify by waiver the number of participants with CIS employment data.</a:t>
            </a:r>
          </a:p>
          <a:p>
            <a:endParaRPr lang="en-US" sz="1700" dirty="0"/>
          </a:p>
          <a:p>
            <a:r>
              <a:rPr lang="en-US" sz="1700" dirty="0"/>
              <a:t>The table does not include the “Sheltered workshop” and “Room and board” employment categories.</a:t>
            </a:r>
          </a:p>
          <a:p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C8DCC-A699-4726-B387-DEE03FDAAF6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696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%</a:t>
            </a:r>
            <a:r>
              <a:rPr lang="en-US" baseline="0" dirty="0"/>
              <a:t> NHT Transitions who also had MFP data for the last three months looks low. This is due to using two data sources to capture the data and therefore a maturation process will lead to higher percentages </a:t>
            </a:r>
            <a:r>
              <a:rPr lang="en-US" baseline="0"/>
              <a:t>over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C8DCC-A699-4726-B387-DEE03FDAAF6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517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1EFB6826-B3ED-4798-B521-4B5857165F20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4008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00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685800" y="304800"/>
            <a:ext cx="8001000" cy="4572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762000" y="1066800"/>
            <a:ext cx="7543800" cy="4800600"/>
          </a:xfrm>
          <a:prstGeom prst="rect">
            <a:avLst/>
          </a:prstGeom>
        </p:spPr>
        <p:txBody>
          <a:bodyPr/>
          <a:lstStyle>
            <a:lvl1pPr>
              <a:buClrTx/>
              <a:defRPr sz="2400"/>
            </a:lvl1pPr>
            <a:lvl2pPr>
              <a:buClrTx/>
              <a:defRPr sz="2000"/>
            </a:lvl2pPr>
            <a:lvl3pPr>
              <a:buClrTx/>
              <a:defRPr sz="1800"/>
            </a:lvl3pPr>
            <a:lvl4pPr>
              <a:buClrTx/>
              <a:defRPr sz="1600"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19016256-A15E-472F-A44B-6D4C4106F6AD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4008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395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4800600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1"/>
            <a:ext cx="4038600" cy="4800600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white">
          <a:xfrm>
            <a:off x="685800" y="304800"/>
            <a:ext cx="8001000" cy="4572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400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6908C381-0B50-4C5E-ABC8-46BD068596A9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4008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64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3951288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3951288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685800" y="304800"/>
            <a:ext cx="8001000" cy="4572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48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685800" y="304800"/>
            <a:ext cx="8001000" cy="4572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47D42AC0-6820-488A-92DE-F6D746560CD7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4008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39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30D92E14-721C-4074-B8A7-1DBD9C77FDA3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4008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98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64C94BE0-B807-4ECC-BD58-A2C4F6CFFEFE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4008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811" y="6083297"/>
            <a:ext cx="2667000" cy="54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57200" y="304800"/>
            <a:ext cx="8229600" cy="690499"/>
            <a:chOff x="457200" y="304800"/>
            <a:chExt cx="8229600" cy="690499"/>
          </a:xfrm>
        </p:grpSpPr>
        <p:sp>
          <p:nvSpPr>
            <p:cNvPr id="4" name="Rectangle 3"/>
            <p:cNvSpPr/>
            <p:nvPr userDrawn="1"/>
          </p:nvSpPr>
          <p:spPr>
            <a:xfrm>
              <a:off x="457200" y="877824"/>
              <a:ext cx="8229600" cy="117475"/>
            </a:xfrm>
            <a:prstGeom prst="rect">
              <a:avLst/>
            </a:prstGeom>
            <a:solidFill>
              <a:srgbClr val="73ADDD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57200" y="304800"/>
              <a:ext cx="8229600" cy="5334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6" r:id="rId3"/>
    <p:sldLayoutId id="2147483807" r:id="rId4"/>
    <p:sldLayoutId id="2147483808" r:id="rId5"/>
    <p:sldLayoutId id="2147483809" r:id="rId6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42D1A"/>
        </a:buClr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42D1A"/>
        </a:buClr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42D1A"/>
        </a:buClr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42D1A"/>
        </a:buClr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42D1A"/>
        </a:buClr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E42D1A"/>
        </a:buClr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E42D1A"/>
        </a:buClr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E42D1A"/>
        </a:buClr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E42D1A"/>
        </a:buClr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Enrollment Updates</a:t>
            </a:r>
            <a:br>
              <a:rPr lang="en-US" dirty="0"/>
            </a:br>
            <a:r>
              <a:rPr lang="en-US" dirty="0"/>
              <a:t>and Data Review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LTSS Sub-MAAC Meeting</a:t>
            </a:r>
          </a:p>
          <a:p>
            <a:r>
              <a:rPr lang="en-US" dirty="0"/>
              <a:t>August 14,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411AF3-D6D3-4B99-9CA6-93DA040E36D8}" type="datetime1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11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8/13/2018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11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265E95-77F9-457A-9EE3-4D9004F83F9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11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1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45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IEB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Application Processing Timelines</a:t>
            </a:r>
          </a:p>
          <a:p>
            <a:pPr lvl="1"/>
            <a:r>
              <a:rPr lang="en-US" dirty="0"/>
              <a:t>For applications that closed during the 1</a:t>
            </a:r>
            <a:r>
              <a:rPr lang="en-US" baseline="30000" dirty="0"/>
              <a:t>st</a:t>
            </a:r>
            <a:r>
              <a:rPr lang="en-US" dirty="0"/>
              <a:t> quarter of 2018</a:t>
            </a:r>
          </a:p>
          <a:p>
            <a:pPr lvl="2"/>
            <a:r>
              <a:rPr lang="en-US" dirty="0"/>
              <a:t>App Begin to Enrollment/Denial – 58 days</a:t>
            </a:r>
          </a:p>
          <a:p>
            <a:pPr lvl="2"/>
            <a:r>
              <a:rPr lang="en-US" dirty="0"/>
              <a:t>From Referral to Enrollment/Denial – 74 days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9016256-A15E-472F-A44B-6D4C4106F6AD}" type="datetime1">
              <a:rPr lang="en-US" smtClean="0"/>
              <a:t>8/13/2018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971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 Authorized for Services – Monthly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632"/>
            <a:ext cx="2971800" cy="244475"/>
          </a:xfrm>
        </p:spPr>
        <p:txBody>
          <a:bodyPr/>
          <a:lstStyle/>
          <a:p>
            <a:pPr>
              <a:defRPr/>
            </a:pPr>
            <a:r>
              <a:rPr lang="en-US" dirty="0"/>
              <a:t>Data Source: eDW CIS Ad Hoc Package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8" name="TextBox 1"/>
          <p:cNvSpPr txBox="1"/>
          <p:nvPr/>
        </p:nvSpPr>
        <p:spPr>
          <a:xfrm>
            <a:off x="1343023" y="8276432"/>
            <a:ext cx="184150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/>
          </a:p>
        </p:txBody>
      </p:sp>
      <p:sp>
        <p:nvSpPr>
          <p:cNvPr id="10" name="TextBox 3"/>
          <p:cNvSpPr txBox="1"/>
          <p:nvPr/>
        </p:nvSpPr>
        <p:spPr>
          <a:xfrm>
            <a:off x="1343023" y="8866982"/>
            <a:ext cx="184150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/>
          </a:p>
        </p:txBody>
      </p:sp>
      <p:sp>
        <p:nvSpPr>
          <p:cNvPr id="11" name="TextBox 4"/>
          <p:cNvSpPr txBox="1"/>
          <p:nvPr/>
        </p:nvSpPr>
        <p:spPr>
          <a:xfrm>
            <a:off x="1343023" y="9209882"/>
            <a:ext cx="184150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/>
          </a:p>
        </p:txBody>
      </p:sp>
      <p:sp>
        <p:nvSpPr>
          <p:cNvPr id="12" name="TextBox 1"/>
          <p:cNvSpPr txBox="1"/>
          <p:nvPr/>
        </p:nvSpPr>
        <p:spPr>
          <a:xfrm>
            <a:off x="2117725" y="7916863"/>
            <a:ext cx="184150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/>
          </a:p>
        </p:txBody>
      </p:sp>
      <p:sp>
        <p:nvSpPr>
          <p:cNvPr id="13" name="TextBox 3"/>
          <p:cNvSpPr txBox="1"/>
          <p:nvPr/>
        </p:nvSpPr>
        <p:spPr>
          <a:xfrm>
            <a:off x="2117725" y="8478838"/>
            <a:ext cx="184150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/>
          </a:p>
        </p:txBody>
      </p:sp>
      <p:sp>
        <p:nvSpPr>
          <p:cNvPr id="14" name="TextBox 4"/>
          <p:cNvSpPr txBox="1"/>
          <p:nvPr/>
        </p:nvSpPr>
        <p:spPr>
          <a:xfrm>
            <a:off x="2117725" y="8821738"/>
            <a:ext cx="184150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/>
          </a:p>
        </p:txBody>
      </p:sp>
      <p:sp>
        <p:nvSpPr>
          <p:cNvPr id="16" name="TextBox 1"/>
          <p:cNvSpPr txBox="1"/>
          <p:nvPr/>
        </p:nvSpPr>
        <p:spPr>
          <a:xfrm>
            <a:off x="2117725" y="7916863"/>
            <a:ext cx="184150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/>
          </a:p>
        </p:txBody>
      </p:sp>
      <p:sp>
        <p:nvSpPr>
          <p:cNvPr id="17" name="TextBox 3"/>
          <p:cNvSpPr txBox="1"/>
          <p:nvPr/>
        </p:nvSpPr>
        <p:spPr>
          <a:xfrm>
            <a:off x="2117725" y="8478838"/>
            <a:ext cx="184150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/>
          </a:p>
        </p:txBody>
      </p:sp>
      <p:sp>
        <p:nvSpPr>
          <p:cNvPr id="18" name="TextBox 4"/>
          <p:cNvSpPr txBox="1"/>
          <p:nvPr/>
        </p:nvSpPr>
        <p:spPr>
          <a:xfrm>
            <a:off x="2117725" y="8821738"/>
            <a:ext cx="184150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/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7036D944-E58E-4BCD-B0E3-904ABDE115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563890"/>
              </p:ext>
            </p:extLst>
          </p:nvPr>
        </p:nvGraphicFramePr>
        <p:xfrm>
          <a:off x="685800" y="968492"/>
          <a:ext cx="7125201" cy="4453727"/>
        </p:xfrm>
        <a:graphic>
          <a:graphicData uri="http://schemas.openxmlformats.org/drawingml/2006/table">
            <a:tbl>
              <a:tblPr/>
              <a:tblGrid>
                <a:gridCol w="2550159">
                  <a:extLst>
                    <a:ext uri="{9D8B030D-6E8A-4147-A177-3AD203B41FA5}">
                      <a16:colId xmlns:a16="http://schemas.microsoft.com/office/drawing/2014/main" val="1076842783"/>
                    </a:ext>
                  </a:extLst>
                </a:gridCol>
                <a:gridCol w="508338">
                  <a:extLst>
                    <a:ext uri="{9D8B030D-6E8A-4147-A177-3AD203B41FA5}">
                      <a16:colId xmlns:a16="http://schemas.microsoft.com/office/drawing/2014/main" val="1591526931"/>
                    </a:ext>
                  </a:extLst>
                </a:gridCol>
                <a:gridCol w="508338">
                  <a:extLst>
                    <a:ext uri="{9D8B030D-6E8A-4147-A177-3AD203B41FA5}">
                      <a16:colId xmlns:a16="http://schemas.microsoft.com/office/drawing/2014/main" val="738385849"/>
                    </a:ext>
                  </a:extLst>
                </a:gridCol>
                <a:gridCol w="508338">
                  <a:extLst>
                    <a:ext uri="{9D8B030D-6E8A-4147-A177-3AD203B41FA5}">
                      <a16:colId xmlns:a16="http://schemas.microsoft.com/office/drawing/2014/main" val="4182201501"/>
                    </a:ext>
                  </a:extLst>
                </a:gridCol>
                <a:gridCol w="508338">
                  <a:extLst>
                    <a:ext uri="{9D8B030D-6E8A-4147-A177-3AD203B41FA5}">
                      <a16:colId xmlns:a16="http://schemas.microsoft.com/office/drawing/2014/main" val="946127885"/>
                    </a:ext>
                  </a:extLst>
                </a:gridCol>
                <a:gridCol w="508338">
                  <a:extLst>
                    <a:ext uri="{9D8B030D-6E8A-4147-A177-3AD203B41FA5}">
                      <a16:colId xmlns:a16="http://schemas.microsoft.com/office/drawing/2014/main" val="1385458753"/>
                    </a:ext>
                  </a:extLst>
                </a:gridCol>
                <a:gridCol w="508338">
                  <a:extLst>
                    <a:ext uri="{9D8B030D-6E8A-4147-A177-3AD203B41FA5}">
                      <a16:colId xmlns:a16="http://schemas.microsoft.com/office/drawing/2014/main" val="3234194969"/>
                    </a:ext>
                  </a:extLst>
                </a:gridCol>
                <a:gridCol w="508338">
                  <a:extLst>
                    <a:ext uri="{9D8B030D-6E8A-4147-A177-3AD203B41FA5}">
                      <a16:colId xmlns:a16="http://schemas.microsoft.com/office/drawing/2014/main" val="3849897003"/>
                    </a:ext>
                  </a:extLst>
                </a:gridCol>
                <a:gridCol w="508338">
                  <a:extLst>
                    <a:ext uri="{9D8B030D-6E8A-4147-A177-3AD203B41FA5}">
                      <a16:colId xmlns:a16="http://schemas.microsoft.com/office/drawing/2014/main" val="601755769"/>
                    </a:ext>
                  </a:extLst>
                </a:gridCol>
                <a:gridCol w="508338">
                  <a:extLst>
                    <a:ext uri="{9D8B030D-6E8A-4147-A177-3AD203B41FA5}">
                      <a16:colId xmlns:a16="http://schemas.microsoft.com/office/drawing/2014/main" val="3452216032"/>
                    </a:ext>
                  </a:extLst>
                </a:gridCol>
              </a:tblGrid>
              <a:tr h="252374"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Chart for the 2nd,</a:t>
                      </a:r>
                      <a:r>
                        <a:rPr lang="en-US" sz="11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3rd and 4th Quarters of SFY 2017-18</a:t>
                      </a:r>
                    </a:p>
                  </a:txBody>
                  <a:tcPr marL="8469" marR="8469" marT="84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093861"/>
                  </a:ext>
                </a:extLst>
              </a:tr>
              <a:tr h="177848"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 Consumers eligible for services at any time in the month: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9" marR="8469" marT="846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9" marR="8469" marT="846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9" marR="8469" marT="846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2513061"/>
                  </a:ext>
                </a:extLst>
              </a:tr>
              <a:tr h="1778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FFS Waiver/Act 150/LIFE Program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17-Oct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17-Nov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17-Dec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18-Jan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18-Feb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18-Mar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18-Apr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18-May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18-Jun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1082873"/>
                  </a:ext>
                </a:extLst>
              </a:tr>
              <a:tr h="17107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 150</a:t>
                      </a:r>
                    </a:p>
                  </a:txBody>
                  <a:tcPr marL="8469" marR="8469" marT="8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1,543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1,536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1,520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1,471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1,471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1,473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1,474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1,467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1,453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013224"/>
                  </a:ext>
                </a:extLst>
              </a:tr>
              <a:tr h="17107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Aging</a:t>
                      </a:r>
                    </a:p>
                  </a:txBody>
                  <a:tcPr marL="8469" marR="8469" marT="8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37,368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37,791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38,197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33,377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33,560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33,763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33,813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33,767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34,395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1446463"/>
                  </a:ext>
                </a:extLst>
              </a:tr>
              <a:tr h="17107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Attendant Care</a:t>
                      </a:r>
                    </a:p>
                  </a:txBody>
                  <a:tcPr marL="8469" marR="8469" marT="8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16,552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16,713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16,911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15,560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15,652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15,639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15,581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15,607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15,836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663748"/>
                  </a:ext>
                </a:extLst>
              </a:tr>
              <a:tr h="17107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COMMCARE</a:t>
                      </a:r>
                    </a:p>
                  </a:txBody>
                  <a:tcPr marL="8469" marR="8469" marT="8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202312"/>
                  </a:ext>
                </a:extLst>
              </a:tr>
              <a:tr h="17107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Independence</a:t>
                      </a:r>
                    </a:p>
                  </a:txBody>
                  <a:tcPr marL="8469" marR="8469" marT="8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16,574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16,837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16,983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13,785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13,889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13,983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14,027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14,058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14,183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237069"/>
                  </a:ext>
                </a:extLst>
              </a:tr>
              <a:tr h="17107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LIFE</a:t>
                      </a:r>
                    </a:p>
                  </a:txBody>
                  <a:tcPr marL="8469" marR="8469" marT="8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5,908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5,959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5,988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6,022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6,047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6,102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6,131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6,083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6,488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275787"/>
                  </a:ext>
                </a:extLst>
              </a:tr>
              <a:tr h="17107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OBRA</a:t>
                      </a:r>
                    </a:p>
                  </a:txBody>
                  <a:tcPr marL="8469" marR="8469" marT="8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1,481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1,496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1,495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1,101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1,105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1,109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1,111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1,109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1,113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0892301"/>
                  </a:ext>
                </a:extLst>
              </a:tr>
              <a:tr h="17107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FFS Waiver/ACT 150/LIFE Consumers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79,732</a:t>
                      </a:r>
                    </a:p>
                  </a:txBody>
                  <a:tcPr marL="8469" marR="8469" marT="8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80,559</a:t>
                      </a:r>
                    </a:p>
                  </a:txBody>
                  <a:tcPr marL="8469" marR="8469" marT="8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81,292</a:t>
                      </a:r>
                    </a:p>
                  </a:txBody>
                  <a:tcPr marL="8469" marR="8469" marT="8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71,316</a:t>
                      </a:r>
                    </a:p>
                  </a:txBody>
                  <a:tcPr marL="8469" marR="8469" marT="8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71,724</a:t>
                      </a:r>
                    </a:p>
                  </a:txBody>
                  <a:tcPr marL="8469" marR="8469" marT="8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72,069</a:t>
                      </a:r>
                    </a:p>
                  </a:txBody>
                  <a:tcPr marL="8469" marR="8469" marT="8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72,137</a:t>
                      </a:r>
                    </a:p>
                  </a:txBody>
                  <a:tcPr marL="8469" marR="8469" marT="8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72,091</a:t>
                      </a:r>
                    </a:p>
                  </a:txBody>
                  <a:tcPr marL="8469" marR="8469" marT="8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73,468</a:t>
                      </a:r>
                    </a:p>
                  </a:txBody>
                  <a:tcPr marL="8469" marR="8469" marT="8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3385821"/>
                  </a:ext>
                </a:extLst>
              </a:tr>
              <a:tr h="9148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9" marR="8469" marT="8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8806903"/>
                  </a:ext>
                </a:extLst>
              </a:tr>
              <a:tr h="1778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FFS Long Term Care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17-Oct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17-Nov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17-Dec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18-Jan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18-Feb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18-Mar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18-Apr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18-May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18-Jun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7186106"/>
                  </a:ext>
                </a:extLst>
              </a:tr>
              <a:tr h="17107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County Nursing Facility</a:t>
                      </a:r>
                    </a:p>
                  </a:txBody>
                  <a:tcPr marL="8469" marR="8469" marT="8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5,911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5,858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5,770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4,341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4,250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4,185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4,053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3,935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3,862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414427"/>
                  </a:ext>
                </a:extLst>
              </a:tr>
              <a:tr h="17107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Hospice Care in a Nursing Facility</a:t>
                      </a:r>
                    </a:p>
                  </a:txBody>
                  <a:tcPr marL="8469" marR="8469" marT="8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155227"/>
                  </a:ext>
                </a:extLst>
              </a:tr>
              <a:tr h="17107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Private Nursing Facility</a:t>
                      </a:r>
                    </a:p>
                  </a:txBody>
                  <a:tcPr marL="8469" marR="8469" marT="8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53,163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52,946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52,520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42,004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41,161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40,284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38,708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37,320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36,666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976993"/>
                  </a:ext>
                </a:extLst>
              </a:tr>
              <a:tr h="17107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LTC Consumers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59,113</a:t>
                      </a:r>
                    </a:p>
                  </a:txBody>
                  <a:tcPr marL="8469" marR="8469" marT="8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58,844</a:t>
                      </a:r>
                    </a:p>
                  </a:txBody>
                  <a:tcPr marL="8469" marR="8469" marT="8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58,329</a:t>
                      </a:r>
                    </a:p>
                  </a:txBody>
                  <a:tcPr marL="8469" marR="8469" marT="8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46,371</a:t>
                      </a:r>
                    </a:p>
                  </a:txBody>
                  <a:tcPr marL="8469" marR="8469" marT="8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45,436</a:t>
                      </a:r>
                    </a:p>
                  </a:txBody>
                  <a:tcPr marL="8469" marR="8469" marT="8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44,495</a:t>
                      </a:r>
                    </a:p>
                  </a:txBody>
                  <a:tcPr marL="8469" marR="8469" marT="8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42,784</a:t>
                      </a:r>
                    </a:p>
                  </a:txBody>
                  <a:tcPr marL="8469" marR="8469" marT="8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41,277</a:t>
                      </a:r>
                    </a:p>
                  </a:txBody>
                  <a:tcPr marL="8469" marR="8469" marT="8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40,553</a:t>
                      </a:r>
                    </a:p>
                  </a:txBody>
                  <a:tcPr marL="8469" marR="8469" marT="8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827155"/>
                  </a:ext>
                </a:extLst>
              </a:tr>
              <a:tr h="15752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9" marR="8469" marT="8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9" marR="8469" marT="84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9" marR="8469" marT="84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7931643"/>
                  </a:ext>
                </a:extLst>
              </a:tr>
              <a:tr h="17107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Managed Care (Community Health Choices)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17-Oct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17-Nov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17-Dec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18-Jan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18-Feb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18-Mar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18-Apr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18-May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18-Jun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302642"/>
                  </a:ext>
                </a:extLst>
              </a:tr>
              <a:tr h="17107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CHC-HCBS Duals</a:t>
                      </a:r>
                    </a:p>
                  </a:txBody>
                  <a:tcPr marL="8469" marR="8469" marT="8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8,182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8,215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8,324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8,398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8,518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8,669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5090181"/>
                  </a:ext>
                </a:extLst>
              </a:tr>
              <a:tr h="17107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CHC-HCBS Non Duals</a:t>
                      </a:r>
                    </a:p>
                  </a:txBody>
                  <a:tcPr marL="8469" marR="8469" marT="8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2,727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2,744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2,772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2,832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2,891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2,893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4354859"/>
                  </a:ext>
                </a:extLst>
              </a:tr>
              <a:tr h="17107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CHC-LTC Duals</a:t>
                      </a:r>
                    </a:p>
                  </a:txBody>
                  <a:tcPr marL="8469" marR="8469" marT="8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10,133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10,034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10,127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10,079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10,092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10,240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1622496"/>
                  </a:ext>
                </a:extLst>
              </a:tr>
              <a:tr h="17107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CHC-LTC Non Duals</a:t>
                      </a:r>
                    </a:p>
                  </a:txBody>
                  <a:tcPr marL="8469" marR="8469" marT="8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889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913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921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923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2081078"/>
                  </a:ext>
                </a:extLst>
              </a:tr>
              <a:tr h="17107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CHC-NFI</a:t>
                      </a:r>
                    </a:p>
                  </a:txBody>
                  <a:tcPr marL="8469" marR="8469" marT="8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57,861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57,823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57,726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57,484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57,450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57,387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076485"/>
                  </a:ext>
                </a:extLst>
              </a:tr>
              <a:tr h="17107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Managed Care Consumers</a:t>
                      </a:r>
                    </a:p>
                  </a:txBody>
                  <a:tcPr marL="8469" marR="8469" marT="8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469" marR="8469" marT="8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469" marR="8469" marT="8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469" marR="8469" marT="8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79,792</a:t>
                      </a:r>
                    </a:p>
                  </a:txBody>
                  <a:tcPr marL="8469" marR="8469" marT="8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79,720</a:t>
                      </a:r>
                    </a:p>
                  </a:txBody>
                  <a:tcPr marL="8469" marR="8469" marT="8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79,862</a:t>
                      </a:r>
                    </a:p>
                  </a:txBody>
                  <a:tcPr marL="8469" marR="8469" marT="8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79,714</a:t>
                      </a:r>
                    </a:p>
                  </a:txBody>
                  <a:tcPr marL="8469" marR="8469" marT="8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79,874</a:t>
                      </a:r>
                    </a:p>
                  </a:txBody>
                  <a:tcPr marL="8469" marR="8469" marT="8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80,059</a:t>
                      </a:r>
                    </a:p>
                  </a:txBody>
                  <a:tcPr marL="8469" marR="8469" marT="84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244708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7D9F862D-C9B0-407E-908E-6AF98FD9A0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214118"/>
              </p:ext>
            </p:extLst>
          </p:nvPr>
        </p:nvGraphicFramePr>
        <p:xfrm>
          <a:off x="152400" y="5344713"/>
          <a:ext cx="7886700" cy="973025"/>
        </p:xfrm>
        <a:graphic>
          <a:graphicData uri="http://schemas.openxmlformats.org/drawingml/2006/table">
            <a:tbl>
              <a:tblPr/>
              <a:tblGrid>
                <a:gridCol w="6830740">
                  <a:extLst>
                    <a:ext uri="{9D8B030D-6E8A-4147-A177-3AD203B41FA5}">
                      <a16:colId xmlns:a16="http://schemas.microsoft.com/office/drawing/2014/main" val="2024860401"/>
                    </a:ext>
                  </a:extLst>
                </a:gridCol>
                <a:gridCol w="527980">
                  <a:extLst>
                    <a:ext uri="{9D8B030D-6E8A-4147-A177-3AD203B41FA5}">
                      <a16:colId xmlns:a16="http://schemas.microsoft.com/office/drawing/2014/main" val="663966501"/>
                    </a:ext>
                  </a:extLst>
                </a:gridCol>
                <a:gridCol w="527980">
                  <a:extLst>
                    <a:ext uri="{9D8B030D-6E8A-4147-A177-3AD203B41FA5}">
                      <a16:colId xmlns:a16="http://schemas.microsoft.com/office/drawing/2014/main" val="3438718186"/>
                    </a:ext>
                  </a:extLst>
                </a:gridCol>
              </a:tblGrid>
              <a:tr h="15344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NOTES:</a:t>
                      </a:r>
                    </a:p>
                  </a:txBody>
                  <a:tcPr marL="8250" marR="8250" marT="8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0" marR="8250" marT="8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0" marR="8250" marT="8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4900027"/>
                  </a:ext>
                </a:extLst>
              </a:tr>
              <a:tr h="313488"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•The data source for enrollment changed to CIS from HCSIS because of the 1/1/2018 CHC implementation. At that time Aging, Attendant Care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and Independence waiver participant activity in the Southwest Region ceased in HCSIS. Phase 2 in the Southeast region is scheduled to start 1/1/2019.</a:t>
                      </a:r>
                    </a:p>
                  </a:txBody>
                  <a:tcPr marL="8250" marR="8250" marT="82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530598"/>
                  </a:ext>
                </a:extLst>
              </a:tr>
              <a:tr h="173243"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•Consumers eligible for services count if active at any time during the period.</a:t>
                      </a:r>
                    </a:p>
                  </a:txBody>
                  <a:tcPr marL="8250" marR="8250" marT="82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987160"/>
                  </a:ext>
                </a:extLst>
              </a:tr>
              <a:tr h="164994"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•The most recent activity date determines what record to choose if more than one activity occurs within the month.</a:t>
                      </a:r>
                    </a:p>
                  </a:txBody>
                  <a:tcPr marL="8250" marR="8250" marT="82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960907"/>
                  </a:ext>
                </a:extLst>
              </a:tr>
              <a:tr h="153444"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•Consumers counted only in CHC if they appear in both FFS and Managed Care during the month.</a:t>
                      </a:r>
                    </a:p>
                  </a:txBody>
                  <a:tcPr marL="8250" marR="8250" marT="82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991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932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28700" y="6096000"/>
            <a:ext cx="4953000" cy="40157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1100" dirty="0"/>
              <a:t>Note: This is the total number of waiver/program participants employed Data Source: eDW CIS Employment and Income Report</a:t>
            </a:r>
          </a:p>
          <a:p>
            <a:pPr marL="0" indent="0">
              <a:buNone/>
            </a:pPr>
            <a:endParaRPr lang="en-US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8CFBCE-D063-4036-87BB-A9BBDC500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12" y="1139892"/>
            <a:ext cx="7631776" cy="480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591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NHT and MFP Transitions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2743200" cy="244475"/>
          </a:xfrm>
        </p:spPr>
        <p:txBody>
          <a:bodyPr/>
          <a:lstStyle/>
          <a:p>
            <a:pPr>
              <a:defRPr/>
            </a:pPr>
            <a:r>
              <a:rPr lang="en-US" dirty="0"/>
              <a:t>Data Source: MFP COGNOS Database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005040"/>
              </p:ext>
            </p:extLst>
          </p:nvPr>
        </p:nvGraphicFramePr>
        <p:xfrm>
          <a:off x="714632" y="5438378"/>
          <a:ext cx="4924168" cy="505222"/>
        </p:xfrm>
        <a:graphic>
          <a:graphicData uri="http://schemas.openxmlformats.org/drawingml/2006/table">
            <a:tbl>
              <a:tblPr/>
              <a:tblGrid>
                <a:gridCol w="4924168">
                  <a:extLst>
                    <a:ext uri="{9D8B030D-6E8A-4147-A177-3AD203B41FA5}">
                      <a16:colId xmlns:a16="http://schemas.microsoft.com/office/drawing/2014/main" val="1512761191"/>
                    </a:ext>
                  </a:extLst>
                </a:gridCol>
              </a:tblGrid>
              <a:tr h="252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Based on MFP anytime around NHT completion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5488301"/>
                  </a:ext>
                </a:extLst>
              </a:tr>
              <a:tr h="2526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 Based on MFP Facility Begin Date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03944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5836248-EABB-455E-97F4-3541EC9BE4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858421"/>
              </p:ext>
            </p:extLst>
          </p:nvPr>
        </p:nvGraphicFramePr>
        <p:xfrm>
          <a:off x="653935" y="1219200"/>
          <a:ext cx="7886700" cy="4166975"/>
        </p:xfrm>
        <a:graphic>
          <a:graphicData uri="http://schemas.openxmlformats.org/drawingml/2006/table">
            <a:tbl>
              <a:tblPr/>
              <a:tblGrid>
                <a:gridCol w="1652242">
                  <a:extLst>
                    <a:ext uri="{9D8B030D-6E8A-4147-A177-3AD203B41FA5}">
                      <a16:colId xmlns:a16="http://schemas.microsoft.com/office/drawing/2014/main" val="2666083515"/>
                    </a:ext>
                  </a:extLst>
                </a:gridCol>
                <a:gridCol w="1312352">
                  <a:extLst>
                    <a:ext uri="{9D8B030D-6E8A-4147-A177-3AD203B41FA5}">
                      <a16:colId xmlns:a16="http://schemas.microsoft.com/office/drawing/2014/main" val="233897296"/>
                    </a:ext>
                  </a:extLst>
                </a:gridCol>
                <a:gridCol w="1749802">
                  <a:extLst>
                    <a:ext uri="{9D8B030D-6E8A-4147-A177-3AD203B41FA5}">
                      <a16:colId xmlns:a16="http://schemas.microsoft.com/office/drawing/2014/main" val="2680485590"/>
                    </a:ext>
                  </a:extLst>
                </a:gridCol>
                <a:gridCol w="1649094">
                  <a:extLst>
                    <a:ext uri="{9D8B030D-6E8A-4147-A177-3AD203B41FA5}">
                      <a16:colId xmlns:a16="http://schemas.microsoft.com/office/drawing/2014/main" val="1994935417"/>
                    </a:ext>
                  </a:extLst>
                </a:gridCol>
                <a:gridCol w="1523210">
                  <a:extLst>
                    <a:ext uri="{9D8B030D-6E8A-4147-A177-3AD203B41FA5}">
                      <a16:colId xmlns:a16="http://schemas.microsoft.com/office/drawing/2014/main" val="1338057624"/>
                    </a:ext>
                  </a:extLst>
                </a:gridCol>
              </a:tblGrid>
              <a:tr h="4818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</a:p>
                  </a:txBody>
                  <a:tcPr marL="9449" marR="9449" marT="9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NHT02 Service Deliveries Count</a:t>
                      </a:r>
                    </a:p>
                  </a:txBody>
                  <a:tcPr marL="9449" marR="9449" marT="9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Number of those who were also MFP *</a:t>
                      </a:r>
                    </a:p>
                  </a:txBody>
                  <a:tcPr marL="9449" marR="9449" marT="9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Participants who were MFP only **</a:t>
                      </a:r>
                    </a:p>
                  </a:txBody>
                  <a:tcPr marL="9449" marR="9449" marT="9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NHT Transitions who also had MFP</a:t>
                      </a:r>
                    </a:p>
                  </a:txBody>
                  <a:tcPr marL="9449" marR="9449" marT="9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52132"/>
                  </a:ext>
                </a:extLst>
              </a:tr>
              <a:tr h="2456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449" marR="9449" marT="9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49" marR="9449" marT="9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49" marR="9449" marT="9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49" marR="9449" marT="9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49" marR="9449" marT="9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0106255"/>
                  </a:ext>
                </a:extLst>
              </a:tr>
              <a:tr h="24567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July</a:t>
                      </a:r>
                    </a:p>
                  </a:txBody>
                  <a:tcPr marL="9449" marR="9449" marT="94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449" marR="9449" marT="94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449" marR="9449" marT="94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449" marR="9449" marT="94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15.8%</a:t>
                      </a:r>
                    </a:p>
                  </a:txBody>
                  <a:tcPr marL="9449" marR="9449" marT="9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185184"/>
                  </a:ext>
                </a:extLst>
              </a:tr>
              <a:tr h="24567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August</a:t>
                      </a:r>
                    </a:p>
                  </a:txBody>
                  <a:tcPr marL="9449" marR="9449" marT="94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449" marR="9449" marT="94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449" marR="9449" marT="94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449" marR="9449" marT="94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8.6%</a:t>
                      </a:r>
                    </a:p>
                  </a:txBody>
                  <a:tcPr marL="9449" marR="9449" marT="9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1236870"/>
                  </a:ext>
                </a:extLst>
              </a:tr>
              <a:tr h="24567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September</a:t>
                      </a:r>
                    </a:p>
                  </a:txBody>
                  <a:tcPr marL="9449" marR="9449" marT="94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449" marR="9449" marT="94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449" marR="9449" marT="94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449" marR="9449" marT="94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20.0%</a:t>
                      </a:r>
                    </a:p>
                  </a:txBody>
                  <a:tcPr marL="9449" marR="9449" marT="9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161820"/>
                  </a:ext>
                </a:extLst>
              </a:tr>
              <a:tr h="24567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October</a:t>
                      </a:r>
                    </a:p>
                  </a:txBody>
                  <a:tcPr marL="9449" marR="9449" marT="94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449" marR="9449" marT="94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449" marR="9449" marT="94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449" marR="9449" marT="94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14.2%</a:t>
                      </a:r>
                    </a:p>
                  </a:txBody>
                  <a:tcPr marL="9449" marR="9449" marT="9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495670"/>
                  </a:ext>
                </a:extLst>
              </a:tr>
              <a:tr h="245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November</a:t>
                      </a:r>
                    </a:p>
                  </a:txBody>
                  <a:tcPr marL="9449" marR="9449" marT="9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449" marR="9449" marT="94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449" marR="9449" marT="94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449" marR="9449" marT="94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13.6%</a:t>
                      </a:r>
                    </a:p>
                  </a:txBody>
                  <a:tcPr marL="9449" marR="9449" marT="9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196486"/>
                  </a:ext>
                </a:extLst>
              </a:tr>
              <a:tr h="245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December</a:t>
                      </a:r>
                    </a:p>
                  </a:txBody>
                  <a:tcPr marL="9449" marR="9449" marT="9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449" marR="9449" marT="94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449" marR="9449" marT="94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449" marR="9449" marT="94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14.7%</a:t>
                      </a:r>
                    </a:p>
                  </a:txBody>
                  <a:tcPr marL="9449" marR="9449" marT="9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8570230"/>
                  </a:ext>
                </a:extLst>
              </a:tr>
              <a:tr h="2456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449" marR="9449" marT="94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49" marR="9449" marT="94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49" marR="9449" marT="94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49" marR="9449" marT="94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49" marR="9449" marT="9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179215"/>
                  </a:ext>
                </a:extLst>
              </a:tr>
              <a:tr h="245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January </a:t>
                      </a:r>
                    </a:p>
                  </a:txBody>
                  <a:tcPr marL="9449" marR="9449" marT="9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449" marR="9449" marT="9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449" marR="9449" marT="9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449" marR="9449" marT="9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10.6%</a:t>
                      </a:r>
                    </a:p>
                  </a:txBody>
                  <a:tcPr marL="9449" marR="9449" marT="9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3848838"/>
                  </a:ext>
                </a:extLst>
              </a:tr>
              <a:tr h="245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February</a:t>
                      </a:r>
                    </a:p>
                  </a:txBody>
                  <a:tcPr marL="9449" marR="9449" marT="9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449" marR="9449" marT="94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449" marR="9449" marT="94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449" marR="9449" marT="94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10.1%</a:t>
                      </a:r>
                    </a:p>
                  </a:txBody>
                  <a:tcPr marL="9449" marR="9449" marT="9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58233"/>
                  </a:ext>
                </a:extLst>
              </a:tr>
              <a:tr h="245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</a:t>
                      </a:r>
                    </a:p>
                  </a:txBody>
                  <a:tcPr marL="9449" marR="9449" marT="9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449" marR="9449" marT="94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49" marR="9449" marT="94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449" marR="9449" marT="94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9.3%</a:t>
                      </a:r>
                    </a:p>
                  </a:txBody>
                  <a:tcPr marL="9449" marR="9449" marT="9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081778"/>
                  </a:ext>
                </a:extLst>
              </a:tr>
              <a:tr h="245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April</a:t>
                      </a:r>
                    </a:p>
                  </a:txBody>
                  <a:tcPr marL="9449" marR="9449" marT="9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449" marR="9449" marT="94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449" marR="9449" marT="94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49" marR="9449" marT="94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12.1%</a:t>
                      </a:r>
                    </a:p>
                  </a:txBody>
                  <a:tcPr marL="9449" marR="9449" marT="9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15321"/>
                  </a:ext>
                </a:extLst>
              </a:tr>
              <a:tr h="245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 </a:t>
                      </a:r>
                    </a:p>
                  </a:txBody>
                  <a:tcPr marL="9449" marR="9449" marT="9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449" marR="9449" marT="94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49" marR="9449" marT="94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449" marR="9449" marT="94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5.4%</a:t>
                      </a:r>
                    </a:p>
                  </a:txBody>
                  <a:tcPr marL="9449" marR="9449" marT="9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7971616"/>
                  </a:ext>
                </a:extLst>
              </a:tr>
              <a:tr h="245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June</a:t>
                      </a:r>
                    </a:p>
                  </a:txBody>
                  <a:tcPr marL="9449" marR="9449" marT="9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449" marR="9449" marT="94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49" marR="9449" marT="94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449" marR="9449" marT="94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1.6%</a:t>
                      </a:r>
                    </a:p>
                  </a:txBody>
                  <a:tcPr marL="9449" marR="9449" marT="9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955856"/>
                  </a:ext>
                </a:extLst>
              </a:tr>
              <a:tr h="245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 for Period</a:t>
                      </a:r>
                    </a:p>
                  </a:txBody>
                  <a:tcPr marL="9449" marR="9449" marT="9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1126</a:t>
                      </a:r>
                    </a:p>
                  </a:txBody>
                  <a:tcPr marL="9449" marR="9449" marT="9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449" marR="9449" marT="9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449" marR="9449" marT="9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11.5%</a:t>
                      </a:r>
                    </a:p>
                  </a:txBody>
                  <a:tcPr marL="9449" marR="9449" marT="94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055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6535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latin typeface="Arial Black" panose="020B0A04020102020204" pitchFamily="34" charset="0"/>
              </a:rPr>
              <a:t>Aging Waiver Enrollment Volumes</a:t>
            </a:r>
            <a:br>
              <a:rPr lang="en-US" sz="2400" b="1" dirty="0">
                <a:latin typeface="Arial Black" panose="020B0A04020102020204" pitchFamily="34" charset="0"/>
              </a:rPr>
            </a:b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09999"/>
            <a:ext cx="34290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Data Source: Maximus IEB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080489"/>
              </p:ext>
            </p:extLst>
          </p:nvPr>
        </p:nvGraphicFramePr>
        <p:xfrm>
          <a:off x="685800" y="1214137"/>
          <a:ext cx="7391400" cy="3228975"/>
        </p:xfrm>
        <a:graphic>
          <a:graphicData uri="http://schemas.openxmlformats.org/drawingml/2006/table">
            <a:tbl>
              <a:tblPr firstRow="1" firstCol="1" bandRow="1"/>
              <a:tblGrid>
                <a:gridCol w="1231900">
                  <a:extLst>
                    <a:ext uri="{9D8B030D-6E8A-4147-A177-3AD203B41FA5}">
                      <a16:colId xmlns:a16="http://schemas.microsoft.com/office/drawing/2014/main" val="262810653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3065024837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270595983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1636682757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821141167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462017547"/>
                    </a:ext>
                  </a:extLst>
                </a:gridCol>
              </a:tblGrid>
              <a:tr h="238125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Aging Waiver New Enrollment Volumes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815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11394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January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477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867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68774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February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463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3891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589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628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1,003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1,094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2442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1,138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1829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389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1,170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51033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545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857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1,159 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79521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644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285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789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992 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04246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August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498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495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1,038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55217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September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611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749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538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868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28267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October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1,090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79026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November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409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492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867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919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1487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December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1,207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839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1283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729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898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1,043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30049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5,758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7,013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8,753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10,779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5,215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0654355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E95F854-8A7F-4007-9639-F8125D87EF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3360153"/>
              </p:ext>
            </p:extLst>
          </p:nvPr>
        </p:nvGraphicFramePr>
        <p:xfrm>
          <a:off x="1028700" y="4553668"/>
          <a:ext cx="670560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1970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latin typeface="Arial Black" panose="020B0A04020102020204" pitchFamily="34" charset="0"/>
              </a:rPr>
              <a:t>Average Number of Day in Enrollment Status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2514600" cy="244475"/>
          </a:xfrm>
        </p:spPr>
        <p:txBody>
          <a:bodyPr/>
          <a:lstStyle/>
          <a:p>
            <a:pPr>
              <a:defRPr/>
            </a:pPr>
            <a:r>
              <a:rPr lang="en-US" dirty="0"/>
              <a:t>Data Source: Maximus IEB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88F660A-5B64-40AE-9E9C-312898E664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941381"/>
              </p:ext>
            </p:extLst>
          </p:nvPr>
        </p:nvGraphicFramePr>
        <p:xfrm>
          <a:off x="457200" y="1371600"/>
          <a:ext cx="8229600" cy="4647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Worksheet" r:id="rId3" imgW="11744300" imgH="7048620" progId="Excel.Sheet.12">
                  <p:embed/>
                </p:oleObj>
              </mc:Choice>
              <mc:Fallback>
                <p:oleObj name="Worksheet" r:id="rId3" imgW="11744300" imgH="7048620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0B2228A-DDB6-47EA-82C0-5B809157B0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371600"/>
                        <a:ext cx="8229600" cy="4647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1179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latin typeface="Arial Black" panose="020B0A04020102020204" pitchFamily="34" charset="0"/>
              </a:rPr>
              <a:t>ADRC Involvement in the Application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600200"/>
            <a:ext cx="7543800" cy="4267200"/>
          </a:xfrm>
        </p:spPr>
        <p:txBody>
          <a:bodyPr/>
          <a:lstStyle/>
          <a:p>
            <a:pPr marL="885825" lvl="2" indent="-285750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3505200" cy="244475"/>
          </a:xfrm>
        </p:spPr>
        <p:txBody>
          <a:bodyPr/>
          <a:lstStyle/>
          <a:p>
            <a:pPr>
              <a:defRPr/>
            </a:pPr>
            <a:r>
              <a:rPr lang="en-US" dirty="0"/>
              <a:t>Data Source: Aging and Disability Resource Office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5943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28800"/>
            <a:ext cx="7807136" cy="35266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76358" y="1233513"/>
            <a:ext cx="5534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Period: January 2017 through March 2018</a:t>
            </a:r>
          </a:p>
        </p:txBody>
      </p:sp>
    </p:spTree>
    <p:extLst>
      <p:ext uri="{BB962C8B-B14F-4D97-AF65-F5344CB8AC3E}">
        <p14:creationId xmlns:p14="http://schemas.microsoft.com/office/powerpoint/2010/main" val="668291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latin typeface="Arial Black" panose="020B0A04020102020204" pitchFamily="34" charset="0"/>
              </a:rPr>
              <a:t>ADRC Involvement in the Application Process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3400" y="6363730"/>
            <a:ext cx="3352800" cy="244475"/>
          </a:xfrm>
        </p:spPr>
        <p:txBody>
          <a:bodyPr/>
          <a:lstStyle/>
          <a:p>
            <a:pPr>
              <a:defRPr/>
            </a:pPr>
            <a:r>
              <a:rPr lang="en-US" dirty="0"/>
              <a:t>Data Source: Aging and Disability Resource Office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78" y="1600200"/>
            <a:ext cx="7963022" cy="362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97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latin typeface="Arial Black" panose="020B0A04020102020204" pitchFamily="34" charset="0"/>
              </a:rPr>
              <a:t>ADRC Involvement in the Application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885825" lvl="2" indent="-285750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799"/>
            <a:ext cx="3429000" cy="244475"/>
          </a:xfrm>
        </p:spPr>
        <p:txBody>
          <a:bodyPr/>
          <a:lstStyle/>
          <a:p>
            <a:pPr>
              <a:defRPr/>
            </a:pPr>
            <a:r>
              <a:rPr lang="en-US" dirty="0"/>
              <a:t>Data Source: Aging and Disability Resource Office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5943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73" y="1295400"/>
            <a:ext cx="8256679" cy="402358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3972" y="5336479"/>
            <a:ext cx="8256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“Both” refers to individuals who have are over the age of 60 and have a disability. This is an unduplicated representation.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884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latin typeface="Arial Black" panose="020B0A04020102020204" pitchFamily="34" charset="0"/>
              </a:rPr>
              <a:t>ADRC Involvement in the Application Process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3429000" cy="244475"/>
          </a:xfrm>
        </p:spPr>
        <p:txBody>
          <a:bodyPr/>
          <a:lstStyle/>
          <a:p>
            <a:pPr>
              <a:defRPr/>
            </a:pPr>
            <a:r>
              <a:rPr lang="en-US" dirty="0"/>
              <a:t>Data Source: Aging and Disability Resource Office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5943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5173364"/>
            <a:ext cx="8165408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The reason for the increase since December is unknown to the ADRO. However, the trend continues, with 143 referrals in May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C843E7-0C66-4938-BE33-72455A7D0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01496"/>
            <a:ext cx="8035684" cy="382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52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IEB Report – All Waivers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2514600" cy="244475"/>
          </a:xfrm>
        </p:spPr>
        <p:txBody>
          <a:bodyPr/>
          <a:lstStyle/>
          <a:p>
            <a:pPr>
              <a:defRPr/>
            </a:pPr>
            <a:r>
              <a:rPr lang="en-US" dirty="0"/>
              <a:t>Data Source: Maximus IEB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3886200"/>
            <a:ext cx="731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/>
              <a:t>All unduplicated applications in process this quarter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Total unduplicated applications completed this quarter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Total unduplicated applications completed during the quarter in 90 days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Total unduplicated applications completed during the quarter and over 90 days, but with excuse of a delayed enrollment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Using the above fields = (row 3 + row 4)/ row 2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Average to complete excluding excused applications</a:t>
            </a:r>
          </a:p>
          <a:p>
            <a:r>
              <a:rPr lang="en-US" sz="1400" dirty="0"/>
              <a:t>Note: Reapplications removed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33500"/>
            <a:ext cx="8270807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42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IEB Report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2590800" cy="244475"/>
          </a:xfrm>
        </p:spPr>
        <p:txBody>
          <a:bodyPr/>
          <a:lstStyle/>
          <a:p>
            <a:pPr>
              <a:defRPr/>
            </a:pPr>
            <a:r>
              <a:rPr lang="en-US" dirty="0"/>
              <a:t>Data Source: Maximus IEB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28700" y="4526861"/>
            <a:ext cx="731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/>
              <a:t>All unduplicated applications in process this quarter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Total unduplicated applications completed this quarter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Total unduplicated applications completed during the quarter in 90 days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Total unduplicated applications completed during the quarter and over 90 days, but with excuse of a delayed enrollment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Using the above fields = (row 3 + row 4)/ row 2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Average to complete excluding excused applications</a:t>
            </a:r>
          </a:p>
          <a:p>
            <a:r>
              <a:rPr lang="en-US" sz="1400" dirty="0"/>
              <a:t>Note: Reapplications removed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249305"/>
              </p:ext>
            </p:extLst>
          </p:nvPr>
        </p:nvGraphicFramePr>
        <p:xfrm>
          <a:off x="1028700" y="1247775"/>
          <a:ext cx="7258050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4" name="Worksheet" r:id="rId4" imgW="7257932" imgH="1342980" progId="Excel.Sheet.12">
                  <p:embed/>
                </p:oleObj>
              </mc:Choice>
              <mc:Fallback>
                <p:oleObj name="Worksheet" r:id="rId4" imgW="7257932" imgH="1342980" progId="Excel.Sheet.12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28700" y="1247775"/>
                        <a:ext cx="7258050" cy="1343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0968" y="2819400"/>
            <a:ext cx="7213513" cy="133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91366"/>
      </p:ext>
    </p:extLst>
  </p:cSld>
  <p:clrMapOvr>
    <a:masterClrMapping/>
  </p:clrMapOvr>
</p:sld>
</file>

<file path=ppt/theme/theme1.xml><?xml version="1.0" encoding="utf-8"?>
<a:theme xmlns:a="http://schemas.openxmlformats.org/drawingml/2006/main" name="Spend Down Presentation for BD 11-5-15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HS PowerPoint Presentation 1.pptx" id="{A4CA6612-190B-47EA-AE1A-FB187C809D97}" vid="{1DF0AFB9-68A5-49FB-9C2B-79FFDC7243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C353C57BF2A242AD7382073C4DE61F" ma:contentTypeVersion="1" ma:contentTypeDescription="Create a new document." ma:contentTypeScope="" ma:versionID="a45d0a9fa979fedc137bb01ebf84596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AB88057-B062-4420-AEDA-04BE8878A856}"/>
</file>

<file path=customXml/itemProps2.xml><?xml version="1.0" encoding="utf-8"?>
<ds:datastoreItem xmlns:ds="http://schemas.openxmlformats.org/officeDocument/2006/customXml" ds:itemID="{8D23353C-362A-4F0D-A05D-FC75ABBC7EEA}"/>
</file>

<file path=customXml/itemProps3.xml><?xml version="1.0" encoding="utf-8"?>
<ds:datastoreItem xmlns:ds="http://schemas.openxmlformats.org/officeDocument/2006/customXml" ds:itemID="{947C4DB0-3592-439E-905A-4BE867A6AA60}"/>
</file>

<file path=docProps/app.xml><?xml version="1.0" encoding="utf-8"?>
<Properties xmlns="http://schemas.openxmlformats.org/officeDocument/2006/extended-properties" xmlns:vt="http://schemas.openxmlformats.org/officeDocument/2006/docPropsVTypes">
  <Template>Spend Down Presentation for BD 11-5-15</Template>
  <TotalTime>5669</TotalTime>
  <Words>1191</Words>
  <Application>Microsoft Office PowerPoint</Application>
  <PresentationFormat>On-screen Show (4:3)</PresentationFormat>
  <Paragraphs>503</Paragraphs>
  <Slides>13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ＭＳ Ｐゴシック</vt:lpstr>
      <vt:lpstr>Arial</vt:lpstr>
      <vt:lpstr>Arial Black</vt:lpstr>
      <vt:lpstr>Calibri</vt:lpstr>
      <vt:lpstr>Times New Roman</vt:lpstr>
      <vt:lpstr>Spend Down Presentation for BD 11-5-15</vt:lpstr>
      <vt:lpstr>Worksheet</vt:lpstr>
      <vt:lpstr>Enrollment Updates and Data Review </vt:lpstr>
      <vt:lpstr>Aging Waiver Enrollment Volumes </vt:lpstr>
      <vt:lpstr>Average Number of Day in Enrollment Status</vt:lpstr>
      <vt:lpstr>ADRC Involvement in the Application Process</vt:lpstr>
      <vt:lpstr>ADRC Involvement in the Application Process</vt:lpstr>
      <vt:lpstr>ADRC Involvement in the Application Process</vt:lpstr>
      <vt:lpstr>ADRC Involvement in the Application Process</vt:lpstr>
      <vt:lpstr>Current IEB Report – All Waivers</vt:lpstr>
      <vt:lpstr>Current IEB Report </vt:lpstr>
      <vt:lpstr>IEB Issues</vt:lpstr>
      <vt:lpstr>Consumer Authorized for Services – Monthly</vt:lpstr>
      <vt:lpstr>Employment</vt:lpstr>
      <vt:lpstr>NHT and MFP Transitions</vt:lpstr>
    </vt:vector>
  </TitlesOfParts>
  <Company>PA Department of Public Welfare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LTSS SubMACC Presentation</dc:title>
  <dc:creator>Kim Mankey</dc:creator>
  <cp:lastModifiedBy>Rothenberger, Harold</cp:lastModifiedBy>
  <cp:revision>378</cp:revision>
  <cp:lastPrinted>2018-04-09T19:29:21Z</cp:lastPrinted>
  <dcterms:created xsi:type="dcterms:W3CDTF">2015-11-09T13:56:06Z</dcterms:created>
  <dcterms:modified xsi:type="dcterms:W3CDTF">2018-08-13T16:50:26Z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0x0101000BC353C57BF2A242AD7382073C4DE61F</vt:lpwstr>
  </property>
  <property fmtid="{D5CDD505-2E9C-101B-9397-08002B2CF9AE}" pid="3" name="Order">
    <vt:r8>8700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