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2.xml" ContentType="application/vnd.ms-office.chartcolorstyle+xml"/>
  <Override PartName="/ppt/charts/style2.xml" ContentType="application/vnd.ms-office.chartstyle+xml"/>
  <Override PartName="/ppt/charts/style1.xml" ContentType="application/vnd.ms-office.chartstyle+xml"/>
  <Override PartName="/ppt/charts/colors1.xml" ContentType="application/vnd.ms-office.chartcolorstyl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6" r:id="rId2"/>
    <p:sldId id="361" r:id="rId3"/>
    <p:sldId id="360" r:id="rId4"/>
    <p:sldId id="363" r:id="rId5"/>
    <p:sldId id="362" r:id="rId6"/>
    <p:sldId id="365" r:id="rId7"/>
    <p:sldId id="364" r:id="rId8"/>
    <p:sldId id="366" r:id="rId9"/>
    <p:sldId id="367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DDD"/>
    <a:srgbClr val="0F0684"/>
    <a:srgbClr val="117D60"/>
    <a:srgbClr val="C0C0C0"/>
    <a:srgbClr val="E42D1A"/>
    <a:srgbClr val="F5B0A9"/>
    <a:srgbClr val="E7B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2" autoAdjust="0"/>
    <p:restoredTop sz="94737" autoAdjust="0"/>
  </p:normalViewPr>
  <p:slideViewPr>
    <p:cSldViewPr>
      <p:cViewPr>
        <p:scale>
          <a:sx n="74" d="100"/>
          <a:sy n="74" d="100"/>
        </p:scale>
        <p:origin x="-1228" y="-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$6.4</a:t>
            </a:r>
            <a:r>
              <a:rPr lang="en-US" baseline="0" dirty="0" smtClean="0"/>
              <a:t> OLTL Budget by appropriation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422705314009664E-2"/>
          <c:y val="0.19614196828653624"/>
          <c:w val="0.84842995169082125"/>
          <c:h val="0.72147026960442973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915458937198064E-2"/>
          <c:y val="0.18514199343351825"/>
          <c:w val="0.84842995169082125"/>
          <c:h val="0.7214702696044297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077294685990338E-3"/>
                  <c:y val="-3.79423524442366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4541062801932368E-2"/>
                  <c:y val="-1.91663024925463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Long-Term Care</c:v>
                </c:pt>
                <c:pt idx="1">
                  <c:v>Home and Community - Based Services</c:v>
                </c:pt>
                <c:pt idx="2">
                  <c:v>Long Term Care - Managed Care</c:v>
                </c:pt>
                <c:pt idx="3">
                  <c:v>Services to Persons w/ Disabilites</c:v>
                </c:pt>
                <c:pt idx="4">
                  <c:v>Attendant Care</c:v>
                </c:pt>
              </c:strCache>
            </c:strRef>
          </c:cat>
          <c:val>
            <c:numRef>
              <c:f>Sheet1!$B$2:$B$6</c:f>
              <c:numCache>
                <c:formatCode>_("$"* #,##0_);_("$"* \(#,##0\);_("$"* "-"??_);_(@_)</c:formatCode>
                <c:ptCount val="5"/>
                <c:pt idx="0">
                  <c:v>4054327</c:v>
                </c:pt>
                <c:pt idx="1">
                  <c:v>946508</c:v>
                </c:pt>
                <c:pt idx="2">
                  <c:v>273660</c:v>
                </c:pt>
                <c:pt idx="3">
                  <c:v>794101</c:v>
                </c:pt>
                <c:pt idx="4">
                  <c:v>343520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5B0ABA-4834-4E50-85C1-7B30763184EE}" type="datetime1">
              <a:rPr lang="en-US"/>
              <a:pPr>
                <a:defRPr/>
              </a:pPr>
              <a:t>10/11/2016</a:t>
            </a:fld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E533807-A9DB-45E6-8B73-9063D0180E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89120D-C593-4337-BADB-83D9DAC6871D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C9CE36-9004-47D3-97F8-6C64A11578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0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5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8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17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50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3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29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28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3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696200" y="6086149"/>
            <a:ext cx="990600" cy="365125"/>
          </a:xfrm>
          <a:prstGeom prst="rect">
            <a:avLst/>
          </a:prstGeom>
        </p:spPr>
        <p:txBody>
          <a:bodyPr anchor="ctr"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9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29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974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8" name="Date Placeholder 17"/>
          <p:cNvSpPr txBox="1">
            <a:spLocks/>
          </p:cNvSpPr>
          <p:nvPr userDrawn="1"/>
        </p:nvSpPr>
        <p:spPr bwMode="white">
          <a:xfrm>
            <a:off x="457200" y="6132512"/>
            <a:ext cx="2133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9pPr>
          </a:lstStyle>
          <a:p>
            <a:pPr>
              <a:defRPr/>
            </a:pPr>
            <a:fld id="{0325C054-ADA9-412A-AF41-EB1DAE3E2B77}" type="datetime1">
              <a:rPr lang="en-US" smtClean="0"/>
              <a:pPr>
                <a:defRPr/>
              </a:pPr>
              <a:t>10/11/2016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8153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19975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9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0846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0846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11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09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7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8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6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5958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0" y="6076950"/>
            <a:ext cx="8229600" cy="400050"/>
            <a:chOff x="457200" y="6076950"/>
            <a:chExt cx="8229600" cy="400050"/>
          </a:xfrm>
        </p:grpSpPr>
        <p:pic>
          <p:nvPicPr>
            <p:cNvPr id="21" name="Picture 4"/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6076950"/>
              <a:ext cx="8229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21"/>
            <p:cNvSpPr/>
            <p:nvPr userDrawn="1"/>
          </p:nvSpPr>
          <p:spPr>
            <a:xfrm>
              <a:off x="7696200" y="6076950"/>
              <a:ext cx="990600" cy="400050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096000"/>
            <a:ext cx="2133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096000"/>
            <a:ext cx="2895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76200"/>
            <a:ext cx="46482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endParaRPr lang="en-US" sz="1400" b="1" dirty="0">
              <a:latin typeface="Verdana" pitchFamily="34" charset="0"/>
              <a:cs typeface="+mn-cs"/>
            </a:endParaRP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96200" y="6086149"/>
            <a:ext cx="965200" cy="365125"/>
          </a:xfrm>
          <a:prstGeom prst="rect">
            <a:avLst/>
          </a:prstGeom>
        </p:spPr>
        <p:txBody>
          <a:bodyPr anchor="ctr"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304800"/>
            <a:ext cx="8434717" cy="685800"/>
            <a:chOff x="457200" y="304800"/>
            <a:chExt cx="8434717" cy="685800"/>
          </a:xfrm>
        </p:grpSpPr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2483" y="350851"/>
              <a:ext cx="2899434" cy="593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04800"/>
              <a:ext cx="54102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304800"/>
            <a:ext cx="5410200" cy="45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55" r:id="rId2"/>
    <p:sldLayoutId id="2147483850" r:id="rId3"/>
    <p:sldLayoutId id="2147483851" r:id="rId4"/>
    <p:sldLayoutId id="2147483852" r:id="rId5"/>
    <p:sldLayoutId id="214748385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18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Char char="»"/>
        <a:defRPr sz="18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676400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Department of Human Services</a:t>
            </a:r>
            <a:br>
              <a:rPr lang="en-US" sz="2800" dirty="0" smtClean="0"/>
            </a:br>
            <a:r>
              <a:rPr lang="en-US" sz="2800" dirty="0" smtClean="0"/>
              <a:t>Office of Long-Term Living</a:t>
            </a:r>
            <a:br>
              <a:rPr lang="en-US" sz="2800" dirty="0" smtClean="0"/>
            </a:br>
            <a:r>
              <a:rPr lang="en-US" sz="2800" dirty="0" smtClean="0"/>
              <a:t>FY 2016/17 Enacted Budget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6400800" cy="23622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>
                <a:solidFill>
                  <a:schemeClr val="tx1"/>
                </a:solidFill>
              </a:rPr>
              <a:t>October 11, 2016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01000" y="6172200"/>
            <a:ext cx="4572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0265E95-77F9-457A-9EE3-4D9004F83F9A}" type="slidenum">
              <a:rPr lang="en-US" sz="1100" smtClean="0"/>
              <a:pPr>
                <a:defRPr/>
              </a:pPr>
              <a:t>1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8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974"/>
            <a:ext cx="5867400" cy="454026"/>
          </a:xfrm>
        </p:spPr>
        <p:txBody>
          <a:bodyPr/>
          <a:lstStyle/>
          <a:p>
            <a:r>
              <a:rPr lang="en-US" sz="2200" dirty="0" smtClean="0"/>
              <a:t>Budget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2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</a:t>
            </a:r>
            <a:r>
              <a:rPr lang="en-US" sz="1400" dirty="0" smtClean="0"/>
              <a:t>Dollar Amounts in Thousands </a:t>
            </a:r>
          </a:p>
          <a:p>
            <a:pPr marL="0" indent="0">
              <a:buNone/>
            </a:pPr>
            <a:r>
              <a:rPr lang="en-US" dirty="0" smtClean="0"/>
              <a:t>				 </a:t>
            </a:r>
            <a:r>
              <a:rPr lang="en-US" sz="1800" dirty="0" smtClean="0"/>
              <a:t>2015-2016       2016-2017     Increase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dirty="0"/>
              <a:t> </a:t>
            </a:r>
            <a:r>
              <a:rPr lang="en-US" sz="1800" dirty="0" smtClean="0"/>
              <a:t>                   Actual            Enacted</a:t>
            </a:r>
            <a:endParaRPr lang="en-US" sz="1800" dirty="0"/>
          </a:p>
          <a:p>
            <a:pPr marL="0" indent="0">
              <a:buNone/>
            </a:pPr>
            <a:r>
              <a:rPr lang="en-US" b="1" dirty="0" smtClean="0"/>
              <a:t>State General Fund:</a:t>
            </a:r>
          </a:p>
          <a:p>
            <a:pPr marL="0" indent="0">
              <a:buNone/>
            </a:pPr>
            <a:r>
              <a:rPr lang="en-US" sz="1400" dirty="0" smtClean="0"/>
              <a:t>Long-Term Care…………………………………..     $ 968,083               $ 997,534            $ 29,451</a:t>
            </a:r>
          </a:p>
          <a:p>
            <a:pPr marL="0" indent="0">
              <a:buNone/>
            </a:pPr>
            <a:r>
              <a:rPr lang="en-US" sz="1400" dirty="0" smtClean="0"/>
              <a:t>Home and Community – Based Services………     $ 261,945               $ 277,670            $ 15,725 </a:t>
            </a:r>
          </a:p>
          <a:p>
            <a:pPr marL="0" indent="0">
              <a:buNone/>
            </a:pPr>
            <a:r>
              <a:rPr lang="en-US" sz="1400" dirty="0" smtClean="0"/>
              <a:t>Long-Term Care Managed Care………………..      $ 116,133               $ 127,066            $ 10,933</a:t>
            </a:r>
          </a:p>
          <a:p>
            <a:pPr marL="0" indent="0">
              <a:buNone/>
            </a:pPr>
            <a:r>
              <a:rPr lang="en-US" sz="1400" dirty="0" smtClean="0"/>
              <a:t>Services to Persons w/ Disabilities……………..      $ 339,077               $ 370,254            $ 31,177</a:t>
            </a:r>
          </a:p>
          <a:p>
            <a:pPr marL="0" indent="0">
              <a:buNone/>
            </a:pPr>
            <a:r>
              <a:rPr lang="en-US" sz="1400" dirty="0" smtClean="0"/>
              <a:t>Attendant Care……………………………………      $ 161,741               $ 171,638            $  9,897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 smtClean="0"/>
              <a:t>Total General Fund……………...........................     $1,846,979            $1,944,162          $ 97,183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	</a:t>
            </a:r>
            <a:endParaRPr lang="en-US" dirty="0" smtClean="0"/>
          </a:p>
          <a:p>
            <a:pPr lvl="8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430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Appropriations within this Program: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54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Overview of FY 16-17 OLTL Budget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3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043181"/>
            <a:ext cx="7848600" cy="451941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932092"/>
              </p:ext>
            </p:extLst>
          </p:nvPr>
        </p:nvGraphicFramePr>
        <p:xfrm>
          <a:off x="-381000" y="173481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571393"/>
              </p:ext>
            </p:extLst>
          </p:nvPr>
        </p:nvGraphicFramePr>
        <p:xfrm>
          <a:off x="-183931" y="1743812"/>
          <a:ext cx="10121462" cy="4489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1738" y="1074663"/>
            <a:ext cx="8839200" cy="973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$</a:t>
            </a:r>
            <a:r>
              <a:rPr lang="en-US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6.4B </a:t>
            </a:r>
            <a:r>
              <a:rPr lang="en-US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OLTL Budget by </a:t>
            </a:r>
            <a:r>
              <a:rPr lang="en-US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appropriation</a:t>
            </a:r>
          </a:p>
          <a:p>
            <a:pPr algn="ctr">
              <a:defRPr sz="2128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(Total Funds including: State, Federal,</a:t>
            </a:r>
          </a:p>
          <a:p>
            <a:pPr algn="ctr">
              <a:defRPr sz="2128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Lottery, Tobacco, and revenue)</a:t>
            </a:r>
          </a:p>
          <a:p>
            <a:pPr algn="ctr">
              <a:defRPr sz="2128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(Amounts in Thousands)</a:t>
            </a:r>
            <a:endParaRPr lang="en-US" sz="1200" b="1" cap="all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372878"/>
            <a:ext cx="2590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C000"/>
                </a:solidFill>
              </a:rPr>
              <a:t>Services to Persons w/ Disabilities,  $794,101</a:t>
            </a:r>
            <a:endParaRPr lang="en-US" sz="1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Appropriations: Line by 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4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9269" y="1067676"/>
            <a:ext cx="8153400" cy="4724400"/>
          </a:xfrm>
        </p:spPr>
        <p:txBody>
          <a:bodyPr>
            <a:normAutofit/>
          </a:bodyPr>
          <a:lstStyle/>
          <a:p>
            <a:pPr marL="514350" lvl="1" indent="0">
              <a:buNone/>
            </a:pPr>
            <a:r>
              <a:rPr lang="en-US" sz="2800" b="1" dirty="0" smtClean="0"/>
              <a:t>Long-Term </a:t>
            </a:r>
            <a:r>
              <a:rPr lang="en-US" sz="2800" b="1" dirty="0"/>
              <a:t>Care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/>
              <a:t>Nursing Facilities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/>
              <a:t>OLTL Grants and Operating </a:t>
            </a:r>
            <a:r>
              <a:rPr lang="en-US" sz="2200" dirty="0" smtClean="0"/>
              <a:t>Contracts</a:t>
            </a:r>
          </a:p>
          <a:p>
            <a:pPr marL="1371600" lvl="3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1045369" y="2731376"/>
            <a:ext cx="6777038" cy="3097213"/>
            <a:chOff x="624" y="1728"/>
            <a:chExt cx="4269" cy="1951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4" y="1728"/>
              <a:ext cx="4269" cy="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673" y="173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053" y="1729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410" y="1729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463" y="1729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819" y="1729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192" y="1913"/>
              <a:ext cx="56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Actual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680" y="1913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074" y="1729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430" y="1729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484" y="1729"/>
              <a:ext cx="47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146" y="1913"/>
              <a:ext cx="70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Enacted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768" y="1913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981" y="1729"/>
              <a:ext cx="72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Increase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630" y="1729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359" y="1912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673" y="2119"/>
              <a:ext cx="5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State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133" y="2119"/>
              <a:ext cx="5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622" y="211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167" y="2119"/>
              <a:ext cx="71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968M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756" y="2119"/>
              <a:ext cx="12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187" y="2119"/>
              <a:ext cx="69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998M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26" y="211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139" y="2119"/>
              <a:ext cx="4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237" y="2119"/>
              <a:ext cx="44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$30M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432" y="211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4579" y="211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73" y="2322"/>
              <a:ext cx="1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Federal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1809" y="232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2116" y="2322"/>
              <a:ext cx="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2167" y="2322"/>
              <a:ext cx="77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dirty="0" smtClean="0">
                  <a:solidFill>
                    <a:srgbClr val="000000"/>
                  </a:solidFill>
                </a:rPr>
                <a:t>$2,056M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3187" y="2322"/>
              <a:ext cx="7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$2,135M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3687" y="232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4090" y="232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4237" y="2322"/>
              <a:ext cx="4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dirty="0" smtClean="0">
                  <a:solidFill>
                    <a:srgbClr val="000000"/>
                  </a:solidFill>
                </a:rPr>
                <a:t>$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4628" y="232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673" y="2524"/>
              <a:ext cx="105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Other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1651" y="252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2167" y="2524"/>
              <a:ext cx="69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922M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2705" y="252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3187" y="2524"/>
              <a:ext cx="69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922M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3726" y="252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4188" y="2524"/>
              <a:ext cx="35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dirty="0">
                  <a:solidFill>
                    <a:srgbClr val="000000"/>
                  </a:solidFill>
                </a:rPr>
                <a:t> </a:t>
              </a:r>
              <a:r>
                <a:rPr lang="en-US" altLang="en-US" sz="2200" dirty="0" smtClean="0">
                  <a:solidFill>
                    <a:srgbClr val="000000"/>
                  </a:solidFill>
                </a:rPr>
                <a:t>     -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4530" y="252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673" y="272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2436" y="272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3457" y="272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4359" y="272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673" y="2924"/>
              <a:ext cx="113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Funds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1719" y="292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2201" y="2924"/>
              <a:ext cx="52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$3.9B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2671" y="292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3222" y="2924"/>
              <a:ext cx="52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$4.0B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3691" y="292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4090" y="292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4188" y="2924"/>
              <a:ext cx="5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$109M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4628" y="292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673" y="3130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2436" y="3130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3457" y="3130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4359" y="3130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673" y="3258"/>
              <a:ext cx="801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Days of Care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1420" y="3258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2116" y="3258"/>
              <a:ext cx="6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19,055,031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2756" y="3258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136" y="3258"/>
              <a:ext cx="64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19,213,132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3777" y="3258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4127" y="3258"/>
              <a:ext cx="46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158,101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4590" y="3258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673" y="340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1726" y="3405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2204" y="340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2667" y="3405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3226" y="3405"/>
              <a:ext cx="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3688" y="3405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4198" y="340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4519" y="3405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2599" y="3547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09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Appropriations: Line by 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5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5800" y="1219200"/>
            <a:ext cx="7924800" cy="4438650"/>
          </a:xfrm>
        </p:spPr>
        <p:txBody>
          <a:bodyPr/>
          <a:lstStyle/>
          <a:p>
            <a:pPr marL="514350" lvl="1" indent="0">
              <a:buNone/>
            </a:pPr>
            <a:r>
              <a:rPr lang="en-US" sz="2800" b="1" dirty="0"/>
              <a:t>Home and Community-Based Services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/>
              <a:t>Aging </a:t>
            </a:r>
            <a:r>
              <a:rPr lang="en-US" sz="2200" dirty="0" smtClean="0"/>
              <a:t>Waiver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195388" y="2266950"/>
            <a:ext cx="6972301" cy="3390900"/>
            <a:chOff x="753" y="1428"/>
            <a:chExt cx="4392" cy="213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8" y="1428"/>
              <a:ext cx="4377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407" y="1432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234" y="1429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590" y="1429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644" y="1429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999" y="1429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372" y="1613"/>
              <a:ext cx="56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Actual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861" y="1613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259" y="1429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615" y="1429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669" y="1429"/>
              <a:ext cx="47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331" y="1613"/>
              <a:ext cx="70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Enacted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53" y="1613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254" y="1429"/>
              <a:ext cx="72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Increase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903" y="1429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578" y="1613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753" y="180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193" y="180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236" y="180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244" y="180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817" y="2003"/>
              <a:ext cx="10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State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766" y="200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347" y="2003"/>
              <a:ext cx="4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$262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739" y="2003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886" y="200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3373" y="2003"/>
              <a:ext cx="4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$278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" name="Rectangle 30"/>
            <p:cNvSpPr>
              <a:spLocks noChangeArrowheads="1"/>
            </p:cNvSpPr>
            <p:nvPr/>
          </p:nvSpPr>
          <p:spPr bwMode="auto">
            <a:xfrm>
              <a:off x="3765" y="2003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" name="Rectangle 31"/>
            <p:cNvSpPr>
              <a:spLocks noChangeArrowheads="1"/>
            </p:cNvSpPr>
            <p:nvPr/>
          </p:nvSpPr>
          <p:spPr bwMode="auto">
            <a:xfrm>
              <a:off x="3912" y="200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Rectangle 32"/>
            <p:cNvSpPr>
              <a:spLocks noChangeArrowheads="1"/>
            </p:cNvSpPr>
            <p:nvPr/>
          </p:nvSpPr>
          <p:spPr bwMode="auto">
            <a:xfrm>
              <a:off x="4358" y="2003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Rectangle 33"/>
            <p:cNvSpPr>
              <a:spLocks noChangeArrowheads="1"/>
            </p:cNvSpPr>
            <p:nvPr/>
          </p:nvSpPr>
          <p:spPr bwMode="auto">
            <a:xfrm>
              <a:off x="4456" y="2003"/>
              <a:ext cx="2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Rectangle 34"/>
            <p:cNvSpPr>
              <a:spLocks noChangeArrowheads="1"/>
            </p:cNvSpPr>
            <p:nvPr/>
          </p:nvSpPr>
          <p:spPr bwMode="auto">
            <a:xfrm>
              <a:off x="4652" y="2003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Rectangle 35"/>
            <p:cNvSpPr>
              <a:spLocks noChangeArrowheads="1"/>
            </p:cNvSpPr>
            <p:nvPr/>
          </p:nvSpPr>
          <p:spPr bwMode="auto">
            <a:xfrm>
              <a:off x="4799" y="200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36"/>
            <p:cNvSpPr>
              <a:spLocks noChangeArrowheads="1"/>
            </p:cNvSpPr>
            <p:nvPr/>
          </p:nvSpPr>
          <p:spPr bwMode="auto">
            <a:xfrm>
              <a:off x="817" y="2206"/>
              <a:ext cx="1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Federal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37"/>
            <p:cNvSpPr>
              <a:spLocks noChangeArrowheads="1"/>
            </p:cNvSpPr>
            <p:nvPr/>
          </p:nvSpPr>
          <p:spPr bwMode="auto">
            <a:xfrm>
              <a:off x="1953" y="220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38"/>
            <p:cNvSpPr>
              <a:spLocks noChangeArrowheads="1"/>
            </p:cNvSpPr>
            <p:nvPr/>
          </p:nvSpPr>
          <p:spPr bwMode="auto">
            <a:xfrm>
              <a:off x="2347" y="2206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39"/>
            <p:cNvSpPr>
              <a:spLocks noChangeArrowheads="1"/>
            </p:cNvSpPr>
            <p:nvPr/>
          </p:nvSpPr>
          <p:spPr bwMode="auto">
            <a:xfrm>
              <a:off x="2445" y="2206"/>
              <a:ext cx="4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433M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40"/>
            <p:cNvSpPr>
              <a:spLocks noChangeArrowheads="1"/>
            </p:cNvSpPr>
            <p:nvPr/>
          </p:nvSpPr>
          <p:spPr bwMode="auto">
            <a:xfrm>
              <a:off x="2886" y="220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41"/>
            <p:cNvSpPr>
              <a:spLocks noChangeArrowheads="1"/>
            </p:cNvSpPr>
            <p:nvPr/>
          </p:nvSpPr>
          <p:spPr bwMode="auto">
            <a:xfrm>
              <a:off x="3373" y="2206"/>
              <a:ext cx="6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$465M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Rectangle 42"/>
            <p:cNvSpPr>
              <a:spLocks noChangeArrowheads="1"/>
            </p:cNvSpPr>
            <p:nvPr/>
          </p:nvSpPr>
          <p:spPr bwMode="auto">
            <a:xfrm>
              <a:off x="3912" y="220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Rectangle 43"/>
            <p:cNvSpPr>
              <a:spLocks noChangeArrowheads="1"/>
            </p:cNvSpPr>
            <p:nvPr/>
          </p:nvSpPr>
          <p:spPr bwMode="auto">
            <a:xfrm>
              <a:off x="4358" y="2206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Rectangle 44"/>
            <p:cNvSpPr>
              <a:spLocks noChangeArrowheads="1"/>
            </p:cNvSpPr>
            <p:nvPr/>
          </p:nvSpPr>
          <p:spPr bwMode="auto">
            <a:xfrm>
              <a:off x="4456" y="2206"/>
              <a:ext cx="34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32M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Rectangle 45"/>
            <p:cNvSpPr>
              <a:spLocks noChangeArrowheads="1"/>
            </p:cNvSpPr>
            <p:nvPr/>
          </p:nvSpPr>
          <p:spPr bwMode="auto">
            <a:xfrm>
              <a:off x="4799" y="220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Rectangle 46"/>
            <p:cNvSpPr>
              <a:spLocks noChangeArrowheads="1"/>
            </p:cNvSpPr>
            <p:nvPr/>
          </p:nvSpPr>
          <p:spPr bwMode="auto">
            <a:xfrm>
              <a:off x="817" y="2408"/>
              <a:ext cx="105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Other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47"/>
            <p:cNvSpPr>
              <a:spLocks noChangeArrowheads="1"/>
            </p:cNvSpPr>
            <p:nvPr/>
          </p:nvSpPr>
          <p:spPr bwMode="auto">
            <a:xfrm>
              <a:off x="1795" y="240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Rectangle 48"/>
            <p:cNvSpPr>
              <a:spLocks noChangeArrowheads="1"/>
            </p:cNvSpPr>
            <p:nvPr/>
          </p:nvSpPr>
          <p:spPr bwMode="auto">
            <a:xfrm>
              <a:off x="2347" y="2408"/>
              <a:ext cx="5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$207M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Rectangle 49"/>
            <p:cNvSpPr>
              <a:spLocks noChangeArrowheads="1"/>
            </p:cNvSpPr>
            <p:nvPr/>
          </p:nvSpPr>
          <p:spPr bwMode="auto">
            <a:xfrm>
              <a:off x="2886" y="240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Rectangle 50"/>
            <p:cNvSpPr>
              <a:spLocks noChangeArrowheads="1"/>
            </p:cNvSpPr>
            <p:nvPr/>
          </p:nvSpPr>
          <p:spPr bwMode="auto">
            <a:xfrm>
              <a:off x="3373" y="2408"/>
              <a:ext cx="5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$204M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Rectangle 51"/>
            <p:cNvSpPr>
              <a:spLocks noChangeArrowheads="1"/>
            </p:cNvSpPr>
            <p:nvPr/>
          </p:nvSpPr>
          <p:spPr bwMode="auto">
            <a:xfrm>
              <a:off x="3912" y="240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Rectangle 52"/>
            <p:cNvSpPr>
              <a:spLocks noChangeArrowheads="1"/>
            </p:cNvSpPr>
            <p:nvPr/>
          </p:nvSpPr>
          <p:spPr bwMode="auto">
            <a:xfrm>
              <a:off x="4358" y="2408"/>
              <a:ext cx="5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dirty="0" smtClean="0">
                  <a:solidFill>
                    <a:srgbClr val="000000"/>
                  </a:solidFill>
                </a:rPr>
                <a:t>$(3)M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Rectangle 53"/>
            <p:cNvSpPr>
              <a:spLocks noChangeArrowheads="1"/>
            </p:cNvSpPr>
            <p:nvPr/>
          </p:nvSpPr>
          <p:spPr bwMode="auto">
            <a:xfrm>
              <a:off x="4371" y="2408"/>
              <a:ext cx="36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Rectangle 54"/>
            <p:cNvSpPr>
              <a:spLocks noChangeArrowheads="1"/>
            </p:cNvSpPr>
            <p:nvPr/>
          </p:nvSpPr>
          <p:spPr bwMode="auto">
            <a:xfrm>
              <a:off x="817" y="26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Rectangle 55"/>
            <p:cNvSpPr>
              <a:spLocks noChangeArrowheads="1"/>
            </p:cNvSpPr>
            <p:nvPr/>
          </p:nvSpPr>
          <p:spPr bwMode="auto">
            <a:xfrm>
              <a:off x="2617" y="26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Rectangle 56"/>
            <p:cNvSpPr>
              <a:spLocks noChangeArrowheads="1"/>
            </p:cNvSpPr>
            <p:nvPr/>
          </p:nvSpPr>
          <p:spPr bwMode="auto">
            <a:xfrm>
              <a:off x="3642" y="26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57"/>
            <p:cNvSpPr>
              <a:spLocks noChangeArrowheads="1"/>
            </p:cNvSpPr>
            <p:nvPr/>
          </p:nvSpPr>
          <p:spPr bwMode="auto">
            <a:xfrm>
              <a:off x="4578" y="26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Rectangle 58"/>
            <p:cNvSpPr>
              <a:spLocks noChangeArrowheads="1"/>
            </p:cNvSpPr>
            <p:nvPr/>
          </p:nvSpPr>
          <p:spPr bwMode="auto">
            <a:xfrm>
              <a:off x="817" y="2807"/>
              <a:ext cx="113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Funds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Rectangle 59"/>
            <p:cNvSpPr>
              <a:spLocks noChangeArrowheads="1"/>
            </p:cNvSpPr>
            <p:nvPr/>
          </p:nvSpPr>
          <p:spPr bwMode="auto">
            <a:xfrm>
              <a:off x="1863" y="2807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Rectangle 60"/>
            <p:cNvSpPr>
              <a:spLocks noChangeArrowheads="1"/>
            </p:cNvSpPr>
            <p:nvPr/>
          </p:nvSpPr>
          <p:spPr bwMode="auto">
            <a:xfrm>
              <a:off x="2347" y="2807"/>
              <a:ext cx="5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$902M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Rectangle 61"/>
            <p:cNvSpPr>
              <a:spLocks noChangeArrowheads="1"/>
            </p:cNvSpPr>
            <p:nvPr/>
          </p:nvSpPr>
          <p:spPr bwMode="auto">
            <a:xfrm>
              <a:off x="2886" y="2807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Rectangle 62"/>
            <p:cNvSpPr>
              <a:spLocks noChangeArrowheads="1"/>
            </p:cNvSpPr>
            <p:nvPr/>
          </p:nvSpPr>
          <p:spPr bwMode="auto">
            <a:xfrm>
              <a:off x="3373" y="2807"/>
              <a:ext cx="5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$947M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Rectangle 63"/>
            <p:cNvSpPr>
              <a:spLocks noChangeArrowheads="1"/>
            </p:cNvSpPr>
            <p:nvPr/>
          </p:nvSpPr>
          <p:spPr bwMode="auto">
            <a:xfrm>
              <a:off x="3912" y="2807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3" name="Rectangle 64"/>
            <p:cNvSpPr>
              <a:spLocks noChangeArrowheads="1"/>
            </p:cNvSpPr>
            <p:nvPr/>
          </p:nvSpPr>
          <p:spPr bwMode="auto">
            <a:xfrm>
              <a:off x="4358" y="2807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Rectangle 65"/>
            <p:cNvSpPr>
              <a:spLocks noChangeArrowheads="1"/>
            </p:cNvSpPr>
            <p:nvPr/>
          </p:nvSpPr>
          <p:spPr bwMode="auto">
            <a:xfrm>
              <a:off x="4456" y="2807"/>
              <a:ext cx="34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45M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5" name="Rectangle 66"/>
            <p:cNvSpPr>
              <a:spLocks noChangeArrowheads="1"/>
            </p:cNvSpPr>
            <p:nvPr/>
          </p:nvSpPr>
          <p:spPr bwMode="auto">
            <a:xfrm>
              <a:off x="4799" y="2807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Rectangle 67"/>
            <p:cNvSpPr>
              <a:spLocks noChangeArrowheads="1"/>
            </p:cNvSpPr>
            <p:nvPr/>
          </p:nvSpPr>
          <p:spPr bwMode="auto">
            <a:xfrm>
              <a:off x="817" y="301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7" name="Rectangle 68"/>
            <p:cNvSpPr>
              <a:spLocks noChangeArrowheads="1"/>
            </p:cNvSpPr>
            <p:nvPr/>
          </p:nvSpPr>
          <p:spPr bwMode="auto">
            <a:xfrm>
              <a:off x="2617" y="301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Rectangle 69"/>
            <p:cNvSpPr>
              <a:spLocks noChangeArrowheads="1"/>
            </p:cNvSpPr>
            <p:nvPr/>
          </p:nvSpPr>
          <p:spPr bwMode="auto">
            <a:xfrm>
              <a:off x="3642" y="301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" name="Rectangle 70"/>
            <p:cNvSpPr>
              <a:spLocks noChangeArrowheads="1"/>
            </p:cNvSpPr>
            <p:nvPr/>
          </p:nvSpPr>
          <p:spPr bwMode="auto">
            <a:xfrm>
              <a:off x="4578" y="301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Rectangle 71"/>
            <p:cNvSpPr>
              <a:spLocks noChangeArrowheads="1"/>
            </p:cNvSpPr>
            <p:nvPr/>
          </p:nvSpPr>
          <p:spPr bwMode="auto">
            <a:xfrm>
              <a:off x="817" y="3142"/>
              <a:ext cx="145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Ave. Mthly. </a:t>
              </a: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Undup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. </a:t>
              </a:r>
              <a:r>
                <a:rPr lang="en-US" altLang="en-US" sz="1600" dirty="0" smtClean="0"/>
                <a:t>Users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91" name="Rectangle 72"/>
            <p:cNvSpPr>
              <a:spLocks noChangeArrowheads="1"/>
            </p:cNvSpPr>
            <p:nvPr/>
          </p:nvSpPr>
          <p:spPr bwMode="auto">
            <a:xfrm>
              <a:off x="1599" y="3142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Rectangle 73"/>
            <p:cNvSpPr>
              <a:spLocks noChangeArrowheads="1"/>
            </p:cNvSpPr>
            <p:nvPr/>
          </p:nvSpPr>
          <p:spPr bwMode="auto">
            <a:xfrm>
              <a:off x="2421" y="3142"/>
              <a:ext cx="3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28,767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3" name="Rectangle 74"/>
            <p:cNvSpPr>
              <a:spLocks noChangeArrowheads="1"/>
            </p:cNvSpPr>
            <p:nvPr/>
          </p:nvSpPr>
          <p:spPr bwMode="auto">
            <a:xfrm>
              <a:off x="2813" y="3142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4" name="Rectangle 75"/>
            <p:cNvSpPr>
              <a:spLocks noChangeArrowheads="1"/>
            </p:cNvSpPr>
            <p:nvPr/>
          </p:nvSpPr>
          <p:spPr bwMode="auto">
            <a:xfrm>
              <a:off x="3446" y="3142"/>
              <a:ext cx="3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30,846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5" name="Rectangle 76"/>
            <p:cNvSpPr>
              <a:spLocks noChangeArrowheads="1"/>
            </p:cNvSpPr>
            <p:nvPr/>
          </p:nvSpPr>
          <p:spPr bwMode="auto">
            <a:xfrm>
              <a:off x="3838" y="3142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Rectangle 77"/>
            <p:cNvSpPr>
              <a:spLocks noChangeArrowheads="1"/>
            </p:cNvSpPr>
            <p:nvPr/>
          </p:nvSpPr>
          <p:spPr bwMode="auto">
            <a:xfrm>
              <a:off x="4418" y="3142"/>
              <a:ext cx="3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2,079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7" name="Rectangle 78"/>
            <p:cNvSpPr>
              <a:spLocks noChangeArrowheads="1"/>
            </p:cNvSpPr>
            <p:nvPr/>
          </p:nvSpPr>
          <p:spPr bwMode="auto">
            <a:xfrm>
              <a:off x="4738" y="3142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Rectangle 79"/>
            <p:cNvSpPr>
              <a:spLocks noChangeArrowheads="1"/>
            </p:cNvSpPr>
            <p:nvPr/>
          </p:nvSpPr>
          <p:spPr bwMode="auto">
            <a:xfrm>
              <a:off x="817" y="328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9" name="Rectangle 80"/>
            <p:cNvSpPr>
              <a:spLocks noChangeArrowheads="1"/>
            </p:cNvSpPr>
            <p:nvPr/>
          </p:nvSpPr>
          <p:spPr bwMode="auto">
            <a:xfrm>
              <a:off x="1913" y="3289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Rectangle 81"/>
            <p:cNvSpPr>
              <a:spLocks noChangeArrowheads="1"/>
            </p:cNvSpPr>
            <p:nvPr/>
          </p:nvSpPr>
          <p:spPr bwMode="auto">
            <a:xfrm>
              <a:off x="2386" y="328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1" name="Rectangle 82"/>
            <p:cNvSpPr>
              <a:spLocks noChangeArrowheads="1"/>
            </p:cNvSpPr>
            <p:nvPr/>
          </p:nvSpPr>
          <p:spPr bwMode="auto">
            <a:xfrm>
              <a:off x="2848" y="3289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2" name="Rectangle 83"/>
            <p:cNvSpPr>
              <a:spLocks noChangeArrowheads="1"/>
            </p:cNvSpPr>
            <p:nvPr/>
          </p:nvSpPr>
          <p:spPr bwMode="auto">
            <a:xfrm>
              <a:off x="3411" y="328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3" name="Rectangle 84"/>
            <p:cNvSpPr>
              <a:spLocks noChangeArrowheads="1"/>
            </p:cNvSpPr>
            <p:nvPr/>
          </p:nvSpPr>
          <p:spPr bwMode="auto">
            <a:xfrm>
              <a:off x="3873" y="3289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Rectangle 85"/>
            <p:cNvSpPr>
              <a:spLocks noChangeArrowheads="1"/>
            </p:cNvSpPr>
            <p:nvPr/>
          </p:nvSpPr>
          <p:spPr bwMode="auto">
            <a:xfrm>
              <a:off x="4394" y="328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5" name="Rectangle 86"/>
            <p:cNvSpPr>
              <a:spLocks noChangeArrowheads="1"/>
            </p:cNvSpPr>
            <p:nvPr/>
          </p:nvSpPr>
          <p:spPr bwMode="auto">
            <a:xfrm>
              <a:off x="4763" y="3289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6" name="Rectangle 87"/>
            <p:cNvSpPr>
              <a:spLocks noChangeArrowheads="1"/>
            </p:cNvSpPr>
            <p:nvPr/>
          </p:nvSpPr>
          <p:spPr bwMode="auto">
            <a:xfrm>
              <a:off x="2743" y="3432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512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Appropriations: Line by 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6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8153400" cy="3867150"/>
          </a:xfrm>
        </p:spPr>
        <p:txBody>
          <a:bodyPr/>
          <a:lstStyle/>
          <a:p>
            <a:pPr marL="514350" lvl="1" indent="0">
              <a:buNone/>
            </a:pPr>
            <a:r>
              <a:rPr lang="en-US" sz="2800" b="1" dirty="0"/>
              <a:t>Long-Term Care- Managed Care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/>
              <a:t>LIFE </a:t>
            </a:r>
            <a:r>
              <a:rPr lang="en-US" sz="2200" dirty="0" smtClean="0"/>
              <a:t>Program</a:t>
            </a:r>
          </a:p>
          <a:p>
            <a:pPr marL="1371600" lvl="3" indent="0">
              <a:buNone/>
            </a:pPr>
            <a:endParaRPr lang="en-US" sz="2400" dirty="0"/>
          </a:p>
          <a:p>
            <a:endParaRPr lang="en-US" sz="1800" kern="1200" dirty="0">
              <a:latin typeface="Arial" pitchFamily="34" charset="0"/>
              <a:ea typeface="ＭＳ Ｐゴシック" pitchFamily="-106" charset="-128"/>
              <a:cs typeface="Arial" pitchFamily="34" charset="0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033463" y="2438400"/>
            <a:ext cx="6777037" cy="3127375"/>
            <a:chOff x="651" y="1536"/>
            <a:chExt cx="4269" cy="1970"/>
          </a:xfrm>
        </p:grpSpPr>
        <p:sp>
          <p:nvSpPr>
            <p:cNvPr id="20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51" y="1536"/>
              <a:ext cx="4269" cy="1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" name="Rectangle 5"/>
            <p:cNvSpPr>
              <a:spLocks noChangeArrowheads="1"/>
            </p:cNvSpPr>
            <p:nvPr/>
          </p:nvSpPr>
          <p:spPr bwMode="auto">
            <a:xfrm>
              <a:off x="1362" y="1540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Rectangle 6"/>
            <p:cNvSpPr>
              <a:spLocks noChangeArrowheads="1"/>
            </p:cNvSpPr>
            <p:nvPr/>
          </p:nvSpPr>
          <p:spPr bwMode="auto">
            <a:xfrm>
              <a:off x="2131" y="1537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Rectangle 7"/>
            <p:cNvSpPr>
              <a:spLocks noChangeArrowheads="1"/>
            </p:cNvSpPr>
            <p:nvPr/>
          </p:nvSpPr>
          <p:spPr bwMode="auto">
            <a:xfrm>
              <a:off x="2488" y="1537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Rectangle 8"/>
            <p:cNvSpPr>
              <a:spLocks noChangeArrowheads="1"/>
            </p:cNvSpPr>
            <p:nvPr/>
          </p:nvSpPr>
          <p:spPr bwMode="auto">
            <a:xfrm>
              <a:off x="2541" y="1537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Rectangle 9"/>
            <p:cNvSpPr>
              <a:spLocks noChangeArrowheads="1"/>
            </p:cNvSpPr>
            <p:nvPr/>
          </p:nvSpPr>
          <p:spPr bwMode="auto">
            <a:xfrm>
              <a:off x="2897" y="1537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10"/>
            <p:cNvSpPr>
              <a:spLocks noChangeArrowheads="1"/>
            </p:cNvSpPr>
            <p:nvPr/>
          </p:nvSpPr>
          <p:spPr bwMode="auto">
            <a:xfrm>
              <a:off x="2270" y="1721"/>
              <a:ext cx="56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Actual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11"/>
            <p:cNvSpPr>
              <a:spLocks noChangeArrowheads="1"/>
            </p:cNvSpPr>
            <p:nvPr/>
          </p:nvSpPr>
          <p:spPr bwMode="auto">
            <a:xfrm>
              <a:off x="2758" y="172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12"/>
            <p:cNvSpPr>
              <a:spLocks noChangeArrowheads="1"/>
            </p:cNvSpPr>
            <p:nvPr/>
          </p:nvSpPr>
          <p:spPr bwMode="auto">
            <a:xfrm>
              <a:off x="3117" y="1537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13"/>
            <p:cNvSpPr>
              <a:spLocks noChangeArrowheads="1"/>
            </p:cNvSpPr>
            <p:nvPr/>
          </p:nvSpPr>
          <p:spPr bwMode="auto">
            <a:xfrm>
              <a:off x="3474" y="1537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4"/>
            <p:cNvSpPr>
              <a:spLocks noChangeArrowheads="1"/>
            </p:cNvSpPr>
            <p:nvPr/>
          </p:nvSpPr>
          <p:spPr bwMode="auto">
            <a:xfrm>
              <a:off x="3527" y="1537"/>
              <a:ext cx="47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15"/>
            <p:cNvSpPr>
              <a:spLocks noChangeArrowheads="1"/>
            </p:cNvSpPr>
            <p:nvPr/>
          </p:nvSpPr>
          <p:spPr bwMode="auto">
            <a:xfrm>
              <a:off x="3189" y="1721"/>
              <a:ext cx="70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Enacted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Rectangle 16"/>
            <p:cNvSpPr>
              <a:spLocks noChangeArrowheads="1"/>
            </p:cNvSpPr>
            <p:nvPr/>
          </p:nvSpPr>
          <p:spPr bwMode="auto">
            <a:xfrm>
              <a:off x="3811" y="172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Rectangle 17"/>
            <p:cNvSpPr>
              <a:spLocks noChangeArrowheads="1"/>
            </p:cNvSpPr>
            <p:nvPr/>
          </p:nvSpPr>
          <p:spPr bwMode="auto">
            <a:xfrm>
              <a:off x="4062" y="1537"/>
              <a:ext cx="72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Increase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Rectangle 18"/>
            <p:cNvSpPr>
              <a:spLocks noChangeArrowheads="1"/>
            </p:cNvSpPr>
            <p:nvPr/>
          </p:nvSpPr>
          <p:spPr bwMode="auto">
            <a:xfrm>
              <a:off x="4711" y="1537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Rectangle 19"/>
            <p:cNvSpPr>
              <a:spLocks noChangeArrowheads="1"/>
            </p:cNvSpPr>
            <p:nvPr/>
          </p:nvSpPr>
          <p:spPr bwMode="auto">
            <a:xfrm>
              <a:off x="1362" y="190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Rectangle 20"/>
            <p:cNvSpPr>
              <a:spLocks noChangeArrowheads="1"/>
            </p:cNvSpPr>
            <p:nvPr/>
          </p:nvSpPr>
          <p:spPr bwMode="auto">
            <a:xfrm>
              <a:off x="2514" y="190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21"/>
            <p:cNvSpPr>
              <a:spLocks noChangeArrowheads="1"/>
            </p:cNvSpPr>
            <p:nvPr/>
          </p:nvSpPr>
          <p:spPr bwMode="auto">
            <a:xfrm>
              <a:off x="3500" y="190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Rectangle 22"/>
            <p:cNvSpPr>
              <a:spLocks noChangeArrowheads="1"/>
            </p:cNvSpPr>
            <p:nvPr/>
          </p:nvSpPr>
          <p:spPr bwMode="auto">
            <a:xfrm>
              <a:off x="4387" y="190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Rectangle 23"/>
            <p:cNvSpPr>
              <a:spLocks noChangeArrowheads="1"/>
            </p:cNvSpPr>
            <p:nvPr/>
          </p:nvSpPr>
          <p:spPr bwMode="auto">
            <a:xfrm>
              <a:off x="772" y="2111"/>
              <a:ext cx="10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State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Rectangle 24"/>
            <p:cNvSpPr>
              <a:spLocks noChangeArrowheads="1"/>
            </p:cNvSpPr>
            <p:nvPr/>
          </p:nvSpPr>
          <p:spPr bwMode="auto">
            <a:xfrm>
              <a:off x="1721" y="21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Rectangle 25"/>
            <p:cNvSpPr>
              <a:spLocks noChangeArrowheads="1"/>
            </p:cNvSpPr>
            <p:nvPr/>
          </p:nvSpPr>
          <p:spPr bwMode="auto">
            <a:xfrm>
              <a:off x="2245" y="2111"/>
              <a:ext cx="4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$116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Rectangle 26"/>
            <p:cNvSpPr>
              <a:spLocks noChangeArrowheads="1"/>
            </p:cNvSpPr>
            <p:nvPr/>
          </p:nvSpPr>
          <p:spPr bwMode="auto">
            <a:xfrm>
              <a:off x="2636" y="2111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Rectangle 27"/>
            <p:cNvSpPr>
              <a:spLocks noChangeArrowheads="1"/>
            </p:cNvSpPr>
            <p:nvPr/>
          </p:nvSpPr>
          <p:spPr bwMode="auto">
            <a:xfrm>
              <a:off x="2783" y="21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Rectangle 28"/>
            <p:cNvSpPr>
              <a:spLocks noChangeArrowheads="1"/>
            </p:cNvSpPr>
            <p:nvPr/>
          </p:nvSpPr>
          <p:spPr bwMode="auto">
            <a:xfrm>
              <a:off x="3232" y="2111"/>
              <a:ext cx="4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$127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Rectangle 29"/>
            <p:cNvSpPr>
              <a:spLocks noChangeArrowheads="1"/>
            </p:cNvSpPr>
            <p:nvPr/>
          </p:nvSpPr>
          <p:spPr bwMode="auto">
            <a:xfrm>
              <a:off x="3623" y="2111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Rectangle 30"/>
            <p:cNvSpPr>
              <a:spLocks noChangeArrowheads="1"/>
            </p:cNvSpPr>
            <p:nvPr/>
          </p:nvSpPr>
          <p:spPr bwMode="auto">
            <a:xfrm>
              <a:off x="3770" y="21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31"/>
            <p:cNvSpPr>
              <a:spLocks noChangeArrowheads="1"/>
            </p:cNvSpPr>
            <p:nvPr/>
          </p:nvSpPr>
          <p:spPr bwMode="auto">
            <a:xfrm>
              <a:off x="4166" y="2111"/>
              <a:ext cx="3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Rectangle 32"/>
            <p:cNvSpPr>
              <a:spLocks noChangeArrowheads="1"/>
            </p:cNvSpPr>
            <p:nvPr/>
          </p:nvSpPr>
          <p:spPr bwMode="auto">
            <a:xfrm>
              <a:off x="4459" y="2111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Rectangle 33"/>
            <p:cNvSpPr>
              <a:spLocks noChangeArrowheads="1"/>
            </p:cNvSpPr>
            <p:nvPr/>
          </p:nvSpPr>
          <p:spPr bwMode="auto">
            <a:xfrm>
              <a:off x="4606" y="21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Rectangle 34"/>
            <p:cNvSpPr>
              <a:spLocks noChangeArrowheads="1"/>
            </p:cNvSpPr>
            <p:nvPr/>
          </p:nvSpPr>
          <p:spPr bwMode="auto">
            <a:xfrm>
              <a:off x="772" y="2314"/>
              <a:ext cx="1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Federal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35"/>
            <p:cNvSpPr>
              <a:spLocks noChangeArrowheads="1"/>
            </p:cNvSpPr>
            <p:nvPr/>
          </p:nvSpPr>
          <p:spPr bwMode="auto">
            <a:xfrm>
              <a:off x="1908" y="231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36"/>
            <p:cNvSpPr>
              <a:spLocks noChangeArrowheads="1"/>
            </p:cNvSpPr>
            <p:nvPr/>
          </p:nvSpPr>
          <p:spPr bwMode="auto">
            <a:xfrm>
              <a:off x="2245" y="2314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37"/>
            <p:cNvSpPr>
              <a:spLocks noChangeArrowheads="1"/>
            </p:cNvSpPr>
            <p:nvPr/>
          </p:nvSpPr>
          <p:spPr bwMode="auto">
            <a:xfrm>
              <a:off x="2343" y="2314"/>
              <a:ext cx="5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132M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38"/>
            <p:cNvSpPr>
              <a:spLocks noChangeArrowheads="1"/>
            </p:cNvSpPr>
            <p:nvPr/>
          </p:nvSpPr>
          <p:spPr bwMode="auto">
            <a:xfrm>
              <a:off x="2783" y="231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39"/>
            <p:cNvSpPr>
              <a:spLocks noChangeArrowheads="1"/>
            </p:cNvSpPr>
            <p:nvPr/>
          </p:nvSpPr>
          <p:spPr bwMode="auto">
            <a:xfrm>
              <a:off x="3232" y="2314"/>
              <a:ext cx="6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$147M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3770" y="231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41"/>
            <p:cNvSpPr>
              <a:spLocks noChangeArrowheads="1"/>
            </p:cNvSpPr>
            <p:nvPr/>
          </p:nvSpPr>
          <p:spPr bwMode="auto">
            <a:xfrm>
              <a:off x="4166" y="2314"/>
              <a:ext cx="5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$15M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42"/>
            <p:cNvSpPr>
              <a:spLocks noChangeArrowheads="1"/>
            </p:cNvSpPr>
            <p:nvPr/>
          </p:nvSpPr>
          <p:spPr bwMode="auto">
            <a:xfrm>
              <a:off x="4606" y="231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43"/>
            <p:cNvSpPr>
              <a:spLocks noChangeArrowheads="1"/>
            </p:cNvSpPr>
            <p:nvPr/>
          </p:nvSpPr>
          <p:spPr bwMode="auto">
            <a:xfrm>
              <a:off x="772" y="251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44"/>
            <p:cNvSpPr>
              <a:spLocks noChangeArrowheads="1"/>
            </p:cNvSpPr>
            <p:nvPr/>
          </p:nvSpPr>
          <p:spPr bwMode="auto">
            <a:xfrm>
              <a:off x="2514" y="251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45"/>
            <p:cNvSpPr>
              <a:spLocks noChangeArrowheads="1"/>
            </p:cNvSpPr>
            <p:nvPr/>
          </p:nvSpPr>
          <p:spPr bwMode="auto">
            <a:xfrm>
              <a:off x="3500" y="251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46"/>
            <p:cNvSpPr>
              <a:spLocks noChangeArrowheads="1"/>
            </p:cNvSpPr>
            <p:nvPr/>
          </p:nvSpPr>
          <p:spPr bwMode="auto">
            <a:xfrm>
              <a:off x="4387" y="251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47"/>
            <p:cNvSpPr>
              <a:spLocks noChangeArrowheads="1"/>
            </p:cNvSpPr>
            <p:nvPr/>
          </p:nvSpPr>
          <p:spPr bwMode="auto">
            <a:xfrm>
              <a:off x="772" y="2714"/>
              <a:ext cx="113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Funds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48"/>
            <p:cNvSpPr>
              <a:spLocks noChangeArrowheads="1"/>
            </p:cNvSpPr>
            <p:nvPr/>
          </p:nvSpPr>
          <p:spPr bwMode="auto">
            <a:xfrm>
              <a:off x="1818" y="271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49"/>
            <p:cNvSpPr>
              <a:spLocks noChangeArrowheads="1"/>
            </p:cNvSpPr>
            <p:nvPr/>
          </p:nvSpPr>
          <p:spPr bwMode="auto">
            <a:xfrm>
              <a:off x="2245" y="2714"/>
              <a:ext cx="47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$248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Rectangle 50"/>
            <p:cNvSpPr>
              <a:spLocks noChangeArrowheads="1"/>
            </p:cNvSpPr>
            <p:nvPr/>
          </p:nvSpPr>
          <p:spPr bwMode="auto">
            <a:xfrm>
              <a:off x="2636" y="2714"/>
              <a:ext cx="231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Rectangle 51"/>
            <p:cNvSpPr>
              <a:spLocks noChangeArrowheads="1"/>
            </p:cNvSpPr>
            <p:nvPr/>
          </p:nvSpPr>
          <p:spPr bwMode="auto">
            <a:xfrm>
              <a:off x="2783" y="271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Rectangle 52"/>
            <p:cNvSpPr>
              <a:spLocks noChangeArrowheads="1"/>
            </p:cNvSpPr>
            <p:nvPr/>
          </p:nvSpPr>
          <p:spPr bwMode="auto">
            <a:xfrm>
              <a:off x="3232" y="2714"/>
              <a:ext cx="62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$274M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3" name="Rectangle 53"/>
            <p:cNvSpPr>
              <a:spLocks noChangeArrowheads="1"/>
            </p:cNvSpPr>
            <p:nvPr/>
          </p:nvSpPr>
          <p:spPr bwMode="auto">
            <a:xfrm>
              <a:off x="3770" y="271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Rectangle 54"/>
            <p:cNvSpPr>
              <a:spLocks noChangeArrowheads="1"/>
            </p:cNvSpPr>
            <p:nvPr/>
          </p:nvSpPr>
          <p:spPr bwMode="auto">
            <a:xfrm>
              <a:off x="4166" y="2714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5" name="Rectangle 55"/>
            <p:cNvSpPr>
              <a:spLocks noChangeArrowheads="1"/>
            </p:cNvSpPr>
            <p:nvPr/>
          </p:nvSpPr>
          <p:spPr bwMode="auto">
            <a:xfrm>
              <a:off x="4264" y="2714"/>
              <a:ext cx="427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26M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Rectangle 56"/>
            <p:cNvSpPr>
              <a:spLocks noChangeArrowheads="1"/>
            </p:cNvSpPr>
            <p:nvPr/>
          </p:nvSpPr>
          <p:spPr bwMode="auto">
            <a:xfrm>
              <a:off x="4606" y="271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7" name="Rectangle 57"/>
            <p:cNvSpPr>
              <a:spLocks noChangeArrowheads="1"/>
            </p:cNvSpPr>
            <p:nvPr/>
          </p:nvSpPr>
          <p:spPr bwMode="auto">
            <a:xfrm>
              <a:off x="772" y="2918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Rectangle 58"/>
            <p:cNvSpPr>
              <a:spLocks noChangeArrowheads="1"/>
            </p:cNvSpPr>
            <p:nvPr/>
          </p:nvSpPr>
          <p:spPr bwMode="auto">
            <a:xfrm>
              <a:off x="2514" y="2918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" name="Rectangle 59"/>
            <p:cNvSpPr>
              <a:spLocks noChangeArrowheads="1"/>
            </p:cNvSpPr>
            <p:nvPr/>
          </p:nvSpPr>
          <p:spPr bwMode="auto">
            <a:xfrm>
              <a:off x="3500" y="2918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Rectangle 60"/>
            <p:cNvSpPr>
              <a:spLocks noChangeArrowheads="1"/>
            </p:cNvSpPr>
            <p:nvPr/>
          </p:nvSpPr>
          <p:spPr bwMode="auto">
            <a:xfrm>
              <a:off x="4387" y="2918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1" name="Rectangle 61"/>
            <p:cNvSpPr>
              <a:spLocks noChangeArrowheads="1"/>
            </p:cNvSpPr>
            <p:nvPr/>
          </p:nvSpPr>
          <p:spPr bwMode="auto">
            <a:xfrm>
              <a:off x="772" y="3029"/>
              <a:ext cx="9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Member Months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Rectangle 62"/>
            <p:cNvSpPr>
              <a:spLocks noChangeArrowheads="1"/>
            </p:cNvSpPr>
            <p:nvPr/>
          </p:nvSpPr>
          <p:spPr bwMode="auto">
            <a:xfrm>
              <a:off x="1696" y="3029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3" name="Rectangle 63"/>
            <p:cNvSpPr>
              <a:spLocks noChangeArrowheads="1"/>
            </p:cNvSpPr>
            <p:nvPr/>
          </p:nvSpPr>
          <p:spPr bwMode="auto">
            <a:xfrm>
              <a:off x="2354" y="3029"/>
              <a:ext cx="3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65,092</a:t>
              </a:r>
            </a:p>
          </p:txBody>
        </p:sp>
        <p:sp>
          <p:nvSpPr>
            <p:cNvPr id="2094" name="Rectangle 64"/>
            <p:cNvSpPr>
              <a:spLocks noChangeArrowheads="1"/>
            </p:cNvSpPr>
            <p:nvPr/>
          </p:nvSpPr>
          <p:spPr bwMode="auto">
            <a:xfrm>
              <a:off x="2675" y="3029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5" name="Rectangle 65"/>
            <p:cNvSpPr>
              <a:spLocks noChangeArrowheads="1"/>
            </p:cNvSpPr>
            <p:nvPr/>
          </p:nvSpPr>
          <p:spPr bwMode="auto">
            <a:xfrm>
              <a:off x="3340" y="3029"/>
              <a:ext cx="39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72,153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Rectangle 66"/>
            <p:cNvSpPr>
              <a:spLocks noChangeArrowheads="1"/>
            </p:cNvSpPr>
            <p:nvPr/>
          </p:nvSpPr>
          <p:spPr bwMode="auto">
            <a:xfrm>
              <a:off x="3661" y="3029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7" name="Rectangle 67"/>
            <p:cNvSpPr>
              <a:spLocks noChangeArrowheads="1"/>
            </p:cNvSpPr>
            <p:nvPr/>
          </p:nvSpPr>
          <p:spPr bwMode="auto">
            <a:xfrm>
              <a:off x="4280" y="3029"/>
              <a:ext cx="3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 smtClean="0"/>
                <a:t>7,061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Rectangle 68"/>
            <p:cNvSpPr>
              <a:spLocks noChangeArrowheads="1"/>
            </p:cNvSpPr>
            <p:nvPr/>
          </p:nvSpPr>
          <p:spPr bwMode="auto">
            <a:xfrm>
              <a:off x="4493" y="3029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9" name="Rectangle 69"/>
            <p:cNvSpPr>
              <a:spLocks noChangeArrowheads="1"/>
            </p:cNvSpPr>
            <p:nvPr/>
          </p:nvSpPr>
          <p:spPr bwMode="auto">
            <a:xfrm>
              <a:off x="772" y="323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Rectangle 70"/>
            <p:cNvSpPr>
              <a:spLocks noChangeArrowheads="1"/>
            </p:cNvSpPr>
            <p:nvPr/>
          </p:nvSpPr>
          <p:spPr bwMode="auto">
            <a:xfrm>
              <a:off x="1868" y="3231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1" name="Rectangle 71"/>
            <p:cNvSpPr>
              <a:spLocks noChangeArrowheads="1"/>
            </p:cNvSpPr>
            <p:nvPr/>
          </p:nvSpPr>
          <p:spPr bwMode="auto">
            <a:xfrm>
              <a:off x="2283" y="323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2" name="Rectangle 72"/>
            <p:cNvSpPr>
              <a:spLocks noChangeArrowheads="1"/>
            </p:cNvSpPr>
            <p:nvPr/>
          </p:nvSpPr>
          <p:spPr bwMode="auto">
            <a:xfrm>
              <a:off x="2746" y="3231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Rectangle 74"/>
            <p:cNvSpPr>
              <a:spLocks noChangeArrowheads="1"/>
            </p:cNvSpPr>
            <p:nvPr/>
          </p:nvSpPr>
          <p:spPr bwMode="auto">
            <a:xfrm>
              <a:off x="3732" y="3231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5" name="Rectangle 75"/>
            <p:cNvSpPr>
              <a:spLocks noChangeArrowheads="1"/>
            </p:cNvSpPr>
            <p:nvPr/>
          </p:nvSpPr>
          <p:spPr bwMode="auto">
            <a:xfrm>
              <a:off x="4191" y="323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6" name="Rectangle 76"/>
            <p:cNvSpPr>
              <a:spLocks noChangeArrowheads="1"/>
            </p:cNvSpPr>
            <p:nvPr/>
          </p:nvSpPr>
          <p:spPr bwMode="auto">
            <a:xfrm>
              <a:off x="4582" y="3231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7" name="Rectangle 77"/>
            <p:cNvSpPr>
              <a:spLocks noChangeArrowheads="1"/>
            </p:cNvSpPr>
            <p:nvPr/>
          </p:nvSpPr>
          <p:spPr bwMode="auto">
            <a:xfrm>
              <a:off x="2572" y="3374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013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Appropriations: Line by 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7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85788" y="1096541"/>
            <a:ext cx="8077200" cy="3733800"/>
          </a:xfrm>
        </p:spPr>
        <p:txBody>
          <a:bodyPr/>
          <a:lstStyle/>
          <a:p>
            <a:pPr marL="514350" lvl="1" indent="0">
              <a:buNone/>
            </a:pPr>
            <a:r>
              <a:rPr lang="en-US" sz="2800" b="1" dirty="0" smtClean="0"/>
              <a:t>Services </a:t>
            </a:r>
            <a:r>
              <a:rPr lang="en-US" sz="2800" b="1" dirty="0"/>
              <a:t>to Persons with Disabilities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 smtClean="0"/>
              <a:t>COMMCARE, </a:t>
            </a:r>
            <a:r>
              <a:rPr lang="en-US" sz="2200" dirty="0"/>
              <a:t>Independence, and OBRA Waiver programs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219200" y="2557463"/>
            <a:ext cx="6556375" cy="3068638"/>
            <a:chOff x="768" y="1611"/>
            <a:chExt cx="4130" cy="1933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8" y="1611"/>
              <a:ext cx="4130" cy="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817" y="1615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105" y="1612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461" y="1612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515" y="1612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70" y="1612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243" y="1796"/>
              <a:ext cx="56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Actual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732" y="1796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055" y="1612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411" y="1612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465" y="1612"/>
              <a:ext cx="16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554" y="1612"/>
              <a:ext cx="388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017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127" y="1796"/>
              <a:ext cx="70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Enacted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749" y="1796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019" y="1612"/>
              <a:ext cx="72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Increase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668" y="1612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817" y="198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192" y="198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159" y="198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089" y="198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817" y="2186"/>
              <a:ext cx="10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State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766" y="218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290" y="2186"/>
              <a:ext cx="4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$339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682" y="2186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829" y="218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3240" y="2186"/>
              <a:ext cx="4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$370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" name="Rectangle 30"/>
            <p:cNvSpPr>
              <a:spLocks noChangeArrowheads="1"/>
            </p:cNvSpPr>
            <p:nvPr/>
          </p:nvSpPr>
          <p:spPr bwMode="auto">
            <a:xfrm>
              <a:off x="3632" y="2186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" name="Rectangle 31"/>
            <p:cNvSpPr>
              <a:spLocks noChangeArrowheads="1"/>
            </p:cNvSpPr>
            <p:nvPr/>
          </p:nvSpPr>
          <p:spPr bwMode="auto">
            <a:xfrm>
              <a:off x="3778" y="218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" name="Rectangle 32"/>
            <p:cNvSpPr>
              <a:spLocks noChangeArrowheads="1"/>
            </p:cNvSpPr>
            <p:nvPr/>
          </p:nvSpPr>
          <p:spPr bwMode="auto">
            <a:xfrm>
              <a:off x="4194" y="2186"/>
              <a:ext cx="2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Rectangle 33"/>
            <p:cNvSpPr>
              <a:spLocks noChangeArrowheads="1"/>
            </p:cNvSpPr>
            <p:nvPr/>
          </p:nvSpPr>
          <p:spPr bwMode="auto">
            <a:xfrm>
              <a:off x="4390" y="2186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Rectangle 34"/>
            <p:cNvSpPr>
              <a:spLocks noChangeArrowheads="1"/>
            </p:cNvSpPr>
            <p:nvPr/>
          </p:nvSpPr>
          <p:spPr bwMode="auto">
            <a:xfrm>
              <a:off x="4488" y="2186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Rectangle 35"/>
            <p:cNvSpPr>
              <a:spLocks noChangeArrowheads="1"/>
            </p:cNvSpPr>
            <p:nvPr/>
          </p:nvSpPr>
          <p:spPr bwMode="auto">
            <a:xfrm>
              <a:off x="4635" y="218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Rectangle 36"/>
            <p:cNvSpPr>
              <a:spLocks noChangeArrowheads="1"/>
            </p:cNvSpPr>
            <p:nvPr/>
          </p:nvSpPr>
          <p:spPr bwMode="auto">
            <a:xfrm>
              <a:off x="817" y="2389"/>
              <a:ext cx="1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Federal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4" name="Rectangle 37"/>
            <p:cNvSpPr>
              <a:spLocks noChangeArrowheads="1"/>
            </p:cNvSpPr>
            <p:nvPr/>
          </p:nvSpPr>
          <p:spPr bwMode="auto">
            <a:xfrm>
              <a:off x="1953" y="238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5" name="Rectangle 38"/>
            <p:cNvSpPr>
              <a:spLocks noChangeArrowheads="1"/>
            </p:cNvSpPr>
            <p:nvPr/>
          </p:nvSpPr>
          <p:spPr bwMode="auto">
            <a:xfrm>
              <a:off x="2290" y="2389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6" name="Rectangle 39"/>
            <p:cNvSpPr>
              <a:spLocks noChangeArrowheads="1"/>
            </p:cNvSpPr>
            <p:nvPr/>
          </p:nvSpPr>
          <p:spPr bwMode="auto">
            <a:xfrm>
              <a:off x="2388" y="2389"/>
              <a:ext cx="3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381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7" name="Rectangle 40"/>
            <p:cNvSpPr>
              <a:spLocks noChangeArrowheads="1"/>
            </p:cNvSpPr>
            <p:nvPr/>
          </p:nvSpPr>
          <p:spPr bwMode="auto">
            <a:xfrm>
              <a:off x="2682" y="2389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8" name="Rectangle 41"/>
            <p:cNvSpPr>
              <a:spLocks noChangeArrowheads="1"/>
            </p:cNvSpPr>
            <p:nvPr/>
          </p:nvSpPr>
          <p:spPr bwMode="auto">
            <a:xfrm>
              <a:off x="2829" y="238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9" name="Rectangle 42"/>
            <p:cNvSpPr>
              <a:spLocks noChangeArrowheads="1"/>
            </p:cNvSpPr>
            <p:nvPr/>
          </p:nvSpPr>
          <p:spPr bwMode="auto">
            <a:xfrm>
              <a:off x="3240" y="2389"/>
              <a:ext cx="4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$424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0" name="Rectangle 43"/>
            <p:cNvSpPr>
              <a:spLocks noChangeArrowheads="1"/>
            </p:cNvSpPr>
            <p:nvPr/>
          </p:nvSpPr>
          <p:spPr bwMode="auto">
            <a:xfrm>
              <a:off x="3632" y="2389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1" name="Rectangle 44"/>
            <p:cNvSpPr>
              <a:spLocks noChangeArrowheads="1"/>
            </p:cNvSpPr>
            <p:nvPr/>
          </p:nvSpPr>
          <p:spPr bwMode="auto">
            <a:xfrm>
              <a:off x="3778" y="238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2" name="Rectangle 45"/>
            <p:cNvSpPr>
              <a:spLocks noChangeArrowheads="1"/>
            </p:cNvSpPr>
            <p:nvPr/>
          </p:nvSpPr>
          <p:spPr bwMode="auto">
            <a:xfrm>
              <a:off x="4194" y="2389"/>
              <a:ext cx="3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$43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3" name="Rectangle 46"/>
            <p:cNvSpPr>
              <a:spLocks noChangeArrowheads="1"/>
            </p:cNvSpPr>
            <p:nvPr/>
          </p:nvSpPr>
          <p:spPr bwMode="auto">
            <a:xfrm>
              <a:off x="4488" y="2389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4" name="Rectangle 47"/>
            <p:cNvSpPr>
              <a:spLocks noChangeArrowheads="1"/>
            </p:cNvSpPr>
            <p:nvPr/>
          </p:nvSpPr>
          <p:spPr bwMode="auto">
            <a:xfrm>
              <a:off x="4635" y="238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5" name="Rectangle 48"/>
            <p:cNvSpPr>
              <a:spLocks noChangeArrowheads="1"/>
            </p:cNvSpPr>
            <p:nvPr/>
          </p:nvSpPr>
          <p:spPr bwMode="auto">
            <a:xfrm>
              <a:off x="817" y="259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6" name="Rectangle 49"/>
            <p:cNvSpPr>
              <a:spLocks noChangeArrowheads="1"/>
            </p:cNvSpPr>
            <p:nvPr/>
          </p:nvSpPr>
          <p:spPr bwMode="auto">
            <a:xfrm>
              <a:off x="2559" y="259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7" name="Rectangle 50"/>
            <p:cNvSpPr>
              <a:spLocks noChangeArrowheads="1"/>
            </p:cNvSpPr>
            <p:nvPr/>
          </p:nvSpPr>
          <p:spPr bwMode="auto">
            <a:xfrm>
              <a:off x="3510" y="259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8" name="Rectangle 51"/>
            <p:cNvSpPr>
              <a:spLocks noChangeArrowheads="1"/>
            </p:cNvSpPr>
            <p:nvPr/>
          </p:nvSpPr>
          <p:spPr bwMode="auto">
            <a:xfrm>
              <a:off x="4414" y="259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9" name="Rectangle 52"/>
            <p:cNvSpPr>
              <a:spLocks noChangeArrowheads="1"/>
            </p:cNvSpPr>
            <p:nvPr/>
          </p:nvSpPr>
          <p:spPr bwMode="auto">
            <a:xfrm>
              <a:off x="817" y="2789"/>
              <a:ext cx="113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Funds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0" name="Rectangle 53"/>
            <p:cNvSpPr>
              <a:spLocks noChangeArrowheads="1"/>
            </p:cNvSpPr>
            <p:nvPr/>
          </p:nvSpPr>
          <p:spPr bwMode="auto">
            <a:xfrm>
              <a:off x="1863" y="278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1" name="Rectangle 54"/>
            <p:cNvSpPr>
              <a:spLocks noChangeArrowheads="1"/>
            </p:cNvSpPr>
            <p:nvPr/>
          </p:nvSpPr>
          <p:spPr bwMode="auto">
            <a:xfrm>
              <a:off x="2290" y="2789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2" name="Rectangle 55"/>
            <p:cNvSpPr>
              <a:spLocks noChangeArrowheads="1"/>
            </p:cNvSpPr>
            <p:nvPr/>
          </p:nvSpPr>
          <p:spPr bwMode="auto">
            <a:xfrm>
              <a:off x="2388" y="2789"/>
              <a:ext cx="378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3" name="Rectangle 56"/>
            <p:cNvSpPr>
              <a:spLocks noChangeArrowheads="1"/>
            </p:cNvSpPr>
            <p:nvPr/>
          </p:nvSpPr>
          <p:spPr bwMode="auto">
            <a:xfrm>
              <a:off x="2682" y="2789"/>
              <a:ext cx="231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4" name="Rectangle 57"/>
            <p:cNvSpPr>
              <a:spLocks noChangeArrowheads="1"/>
            </p:cNvSpPr>
            <p:nvPr/>
          </p:nvSpPr>
          <p:spPr bwMode="auto">
            <a:xfrm>
              <a:off x="2829" y="278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5" name="Rectangle 58"/>
            <p:cNvSpPr>
              <a:spLocks noChangeArrowheads="1"/>
            </p:cNvSpPr>
            <p:nvPr/>
          </p:nvSpPr>
          <p:spPr bwMode="auto">
            <a:xfrm>
              <a:off x="3240" y="2789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6" name="Rectangle 59"/>
            <p:cNvSpPr>
              <a:spLocks noChangeArrowheads="1"/>
            </p:cNvSpPr>
            <p:nvPr/>
          </p:nvSpPr>
          <p:spPr bwMode="auto">
            <a:xfrm>
              <a:off x="3338" y="2789"/>
              <a:ext cx="378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794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7" name="Rectangle 60"/>
            <p:cNvSpPr>
              <a:spLocks noChangeArrowheads="1"/>
            </p:cNvSpPr>
            <p:nvPr/>
          </p:nvSpPr>
          <p:spPr bwMode="auto">
            <a:xfrm>
              <a:off x="3632" y="2789"/>
              <a:ext cx="231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8" name="Rectangle 61"/>
            <p:cNvSpPr>
              <a:spLocks noChangeArrowheads="1"/>
            </p:cNvSpPr>
            <p:nvPr/>
          </p:nvSpPr>
          <p:spPr bwMode="auto">
            <a:xfrm>
              <a:off x="3778" y="278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9" name="Rectangle 62"/>
            <p:cNvSpPr>
              <a:spLocks noChangeArrowheads="1"/>
            </p:cNvSpPr>
            <p:nvPr/>
          </p:nvSpPr>
          <p:spPr bwMode="auto">
            <a:xfrm>
              <a:off x="4194" y="2789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0" name="Rectangle 63"/>
            <p:cNvSpPr>
              <a:spLocks noChangeArrowheads="1"/>
            </p:cNvSpPr>
            <p:nvPr/>
          </p:nvSpPr>
          <p:spPr bwMode="auto">
            <a:xfrm>
              <a:off x="4292" y="2789"/>
              <a:ext cx="28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1" name="Rectangle 64"/>
            <p:cNvSpPr>
              <a:spLocks noChangeArrowheads="1"/>
            </p:cNvSpPr>
            <p:nvPr/>
          </p:nvSpPr>
          <p:spPr bwMode="auto">
            <a:xfrm>
              <a:off x="4488" y="2789"/>
              <a:ext cx="231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2" name="Rectangle 65"/>
            <p:cNvSpPr>
              <a:spLocks noChangeArrowheads="1"/>
            </p:cNvSpPr>
            <p:nvPr/>
          </p:nvSpPr>
          <p:spPr bwMode="auto">
            <a:xfrm>
              <a:off x="4635" y="278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3" name="Rectangle 66"/>
            <p:cNvSpPr>
              <a:spLocks noChangeArrowheads="1"/>
            </p:cNvSpPr>
            <p:nvPr/>
          </p:nvSpPr>
          <p:spPr bwMode="auto">
            <a:xfrm>
              <a:off x="817" y="299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4" name="Rectangle 67"/>
            <p:cNvSpPr>
              <a:spLocks noChangeArrowheads="1"/>
            </p:cNvSpPr>
            <p:nvPr/>
          </p:nvSpPr>
          <p:spPr bwMode="auto">
            <a:xfrm>
              <a:off x="2559" y="299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5" name="Rectangle 68"/>
            <p:cNvSpPr>
              <a:spLocks noChangeArrowheads="1"/>
            </p:cNvSpPr>
            <p:nvPr/>
          </p:nvSpPr>
          <p:spPr bwMode="auto">
            <a:xfrm>
              <a:off x="3510" y="299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6" name="Rectangle 69"/>
            <p:cNvSpPr>
              <a:spLocks noChangeArrowheads="1"/>
            </p:cNvSpPr>
            <p:nvPr/>
          </p:nvSpPr>
          <p:spPr bwMode="auto">
            <a:xfrm>
              <a:off x="4414" y="299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7" name="Rectangle 70"/>
            <p:cNvSpPr>
              <a:spLocks noChangeArrowheads="1"/>
            </p:cNvSpPr>
            <p:nvPr/>
          </p:nvSpPr>
          <p:spPr bwMode="auto">
            <a:xfrm>
              <a:off x="817" y="3123"/>
              <a:ext cx="145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Ave. Mthly. </a:t>
              </a: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Undup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 Users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8" name="Rectangle 71"/>
            <p:cNvSpPr>
              <a:spLocks noChangeArrowheads="1"/>
            </p:cNvSpPr>
            <p:nvPr/>
          </p:nvSpPr>
          <p:spPr bwMode="auto">
            <a:xfrm>
              <a:off x="1564" y="3123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9" name="Rectangle 72"/>
            <p:cNvSpPr>
              <a:spLocks noChangeArrowheads="1"/>
            </p:cNvSpPr>
            <p:nvPr/>
          </p:nvSpPr>
          <p:spPr bwMode="auto">
            <a:xfrm>
              <a:off x="2363" y="3123"/>
              <a:ext cx="3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13,792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0" name="Rectangle 73"/>
            <p:cNvSpPr>
              <a:spLocks noChangeArrowheads="1"/>
            </p:cNvSpPr>
            <p:nvPr/>
          </p:nvSpPr>
          <p:spPr bwMode="auto">
            <a:xfrm>
              <a:off x="2755" y="3123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1" name="Rectangle 74"/>
            <p:cNvSpPr>
              <a:spLocks noChangeArrowheads="1"/>
            </p:cNvSpPr>
            <p:nvPr/>
          </p:nvSpPr>
          <p:spPr bwMode="auto">
            <a:xfrm>
              <a:off x="3314" y="3123"/>
              <a:ext cx="3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15,631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2" name="Rectangle 75"/>
            <p:cNvSpPr>
              <a:spLocks noChangeArrowheads="1"/>
            </p:cNvSpPr>
            <p:nvPr/>
          </p:nvSpPr>
          <p:spPr bwMode="auto">
            <a:xfrm>
              <a:off x="3705" y="3123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3" name="Rectangle 76"/>
            <p:cNvSpPr>
              <a:spLocks noChangeArrowheads="1"/>
            </p:cNvSpPr>
            <p:nvPr/>
          </p:nvSpPr>
          <p:spPr bwMode="auto">
            <a:xfrm>
              <a:off x="4307" y="3123"/>
              <a:ext cx="3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1,839</a:t>
              </a:r>
            </a:p>
          </p:txBody>
        </p:sp>
        <p:sp>
          <p:nvSpPr>
            <p:cNvPr id="4144" name="Rectangle 77"/>
            <p:cNvSpPr>
              <a:spLocks noChangeArrowheads="1"/>
            </p:cNvSpPr>
            <p:nvPr/>
          </p:nvSpPr>
          <p:spPr bwMode="auto">
            <a:xfrm>
              <a:off x="4520" y="3123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5" name="Rectangle 78"/>
            <p:cNvSpPr>
              <a:spLocks noChangeArrowheads="1"/>
            </p:cNvSpPr>
            <p:nvPr/>
          </p:nvSpPr>
          <p:spPr bwMode="auto">
            <a:xfrm>
              <a:off x="817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6" name="Rectangle 79"/>
            <p:cNvSpPr>
              <a:spLocks noChangeArrowheads="1"/>
            </p:cNvSpPr>
            <p:nvPr/>
          </p:nvSpPr>
          <p:spPr bwMode="auto">
            <a:xfrm>
              <a:off x="1913" y="3270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7" name="Rectangle 80"/>
            <p:cNvSpPr>
              <a:spLocks noChangeArrowheads="1"/>
            </p:cNvSpPr>
            <p:nvPr/>
          </p:nvSpPr>
          <p:spPr bwMode="auto">
            <a:xfrm>
              <a:off x="2328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8" name="Rectangle 81"/>
            <p:cNvSpPr>
              <a:spLocks noChangeArrowheads="1"/>
            </p:cNvSpPr>
            <p:nvPr/>
          </p:nvSpPr>
          <p:spPr bwMode="auto">
            <a:xfrm>
              <a:off x="2399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9" name="Rectangle 82"/>
            <p:cNvSpPr>
              <a:spLocks noChangeArrowheads="1"/>
            </p:cNvSpPr>
            <p:nvPr/>
          </p:nvSpPr>
          <p:spPr bwMode="auto">
            <a:xfrm>
              <a:off x="2791" y="3270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0" name="Rectangle 83"/>
            <p:cNvSpPr>
              <a:spLocks noChangeArrowheads="1"/>
            </p:cNvSpPr>
            <p:nvPr/>
          </p:nvSpPr>
          <p:spPr bwMode="auto">
            <a:xfrm>
              <a:off x="3278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1" name="Rectangle 84"/>
            <p:cNvSpPr>
              <a:spLocks noChangeArrowheads="1"/>
            </p:cNvSpPr>
            <p:nvPr/>
          </p:nvSpPr>
          <p:spPr bwMode="auto">
            <a:xfrm>
              <a:off x="3349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2" name="Rectangle 85"/>
            <p:cNvSpPr>
              <a:spLocks noChangeArrowheads="1"/>
            </p:cNvSpPr>
            <p:nvPr/>
          </p:nvSpPr>
          <p:spPr bwMode="auto">
            <a:xfrm>
              <a:off x="3741" y="3270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3" name="Rectangle 86"/>
            <p:cNvSpPr>
              <a:spLocks noChangeArrowheads="1"/>
            </p:cNvSpPr>
            <p:nvPr/>
          </p:nvSpPr>
          <p:spPr bwMode="auto">
            <a:xfrm>
              <a:off x="4218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4" name="Rectangle 87"/>
            <p:cNvSpPr>
              <a:spLocks noChangeArrowheads="1"/>
            </p:cNvSpPr>
            <p:nvPr/>
          </p:nvSpPr>
          <p:spPr bwMode="auto">
            <a:xfrm>
              <a:off x="4289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5" name="Rectangle 88"/>
            <p:cNvSpPr>
              <a:spLocks noChangeArrowheads="1"/>
            </p:cNvSpPr>
            <p:nvPr/>
          </p:nvSpPr>
          <p:spPr bwMode="auto">
            <a:xfrm>
              <a:off x="4610" y="3270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6" name="Rectangle 89"/>
            <p:cNvSpPr>
              <a:spLocks noChangeArrowheads="1"/>
            </p:cNvSpPr>
            <p:nvPr/>
          </p:nvSpPr>
          <p:spPr bwMode="auto">
            <a:xfrm>
              <a:off x="2689" y="3412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69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Appropriations: Line by 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8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81000" y="1143000"/>
            <a:ext cx="8229600" cy="4135438"/>
          </a:xfrm>
        </p:spPr>
        <p:txBody>
          <a:bodyPr/>
          <a:lstStyle/>
          <a:p>
            <a:pPr marL="514350" lvl="1" indent="0">
              <a:buNone/>
            </a:pPr>
            <a:r>
              <a:rPr lang="en-US" sz="2800" b="1" dirty="0" smtClean="0"/>
              <a:t>Attendant Care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 smtClean="0"/>
              <a:t>Attendant Care Waiver, Act 150 Program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                                                        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1001713" y="2286000"/>
            <a:ext cx="6948487" cy="3390900"/>
            <a:chOff x="631" y="1440"/>
            <a:chExt cx="4377" cy="2136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31" y="1440"/>
              <a:ext cx="4377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256" y="1444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043" y="1441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399" y="1441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453" y="1441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808" y="144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181" y="1625"/>
              <a:ext cx="56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Actual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670" y="1625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068" y="1441"/>
              <a:ext cx="4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424" y="1441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478" y="1441"/>
              <a:ext cx="47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140" y="1625"/>
              <a:ext cx="70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Enacted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762" y="1625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063" y="1441"/>
              <a:ext cx="72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Increase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712" y="144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459" y="1625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651" y="181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091" y="181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135" y="181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143" y="181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651" y="2015"/>
              <a:ext cx="10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State Funds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601" y="2015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091" y="2015"/>
              <a:ext cx="4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$162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2483" y="2015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2630" y="2015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3135" y="2015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232" y="2015"/>
              <a:ext cx="3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3526" y="2015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673" y="2015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143" y="2015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240" y="2015"/>
              <a:ext cx="2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436" y="2015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583" y="2015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651" y="2218"/>
              <a:ext cx="1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Federal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1787" y="221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2091" y="2218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2189" y="2218"/>
              <a:ext cx="3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2483" y="2218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2630" y="221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3135" y="2218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3232" y="2218"/>
              <a:ext cx="3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3526" y="2218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3673" y="221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143" y="2218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4240" y="2218"/>
              <a:ext cx="2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4436" y="2218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4583" y="221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651" y="2420"/>
              <a:ext cx="105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Other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1629" y="2420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2091" y="2420"/>
              <a:ext cx="5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75M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2600" y="2420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3135" y="2420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3232" y="2420"/>
              <a:ext cx="47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.75M</a:t>
              </a: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3643" y="2420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4430" y="2420"/>
              <a:ext cx="1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4488" y="2420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651" y="262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2091" y="262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3135" y="262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4143" y="262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651" y="2819"/>
              <a:ext cx="113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Funds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1698" y="281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2091" y="2819"/>
              <a:ext cx="47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$318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2483" y="2819"/>
              <a:ext cx="231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2630" y="281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3135" y="2819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3232" y="2819"/>
              <a:ext cx="378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344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3526" y="2819"/>
              <a:ext cx="231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673" y="281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4143" y="2819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4240" y="2819"/>
              <a:ext cx="28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4436" y="2819"/>
              <a:ext cx="231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4583" y="281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651" y="3026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2091" y="3026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3135" y="3026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143" y="3026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651" y="3154"/>
              <a:ext cx="142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Ave. Mthly </a:t>
              </a: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Undup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 Users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1434" y="3154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2091" y="3154"/>
              <a:ext cx="12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2162" y="3154"/>
              <a:ext cx="3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 smtClean="0">
                  <a:solidFill>
                    <a:srgbClr val="000000"/>
                  </a:solidFill>
                </a:rPr>
                <a:t>10,052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2483" y="3154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135" y="3154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3170" y="3154"/>
              <a:ext cx="234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10,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3348" y="3154"/>
              <a:ext cx="2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 smtClean="0">
                  <a:solidFill>
                    <a:srgbClr val="000000"/>
                  </a:solidFill>
                </a:rPr>
                <a:t>856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3562" y="3154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4143" y="3154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91"/>
            <p:cNvSpPr>
              <a:spLocks noChangeArrowheads="1"/>
            </p:cNvSpPr>
            <p:nvPr/>
          </p:nvSpPr>
          <p:spPr bwMode="auto">
            <a:xfrm>
              <a:off x="4178" y="3154"/>
              <a:ext cx="2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 smtClean="0">
                  <a:solidFill>
                    <a:srgbClr val="000000"/>
                  </a:solidFill>
                </a:rPr>
                <a:t>804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4392" y="3154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93"/>
            <p:cNvSpPr>
              <a:spLocks noChangeArrowheads="1"/>
            </p:cNvSpPr>
            <p:nvPr/>
          </p:nvSpPr>
          <p:spPr bwMode="auto">
            <a:xfrm>
              <a:off x="651" y="330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1747" y="3301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2091" y="330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2554" y="3301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97"/>
            <p:cNvSpPr>
              <a:spLocks noChangeArrowheads="1"/>
            </p:cNvSpPr>
            <p:nvPr/>
          </p:nvSpPr>
          <p:spPr bwMode="auto">
            <a:xfrm>
              <a:off x="3135" y="330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3597" y="3301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tangle 99"/>
            <p:cNvSpPr>
              <a:spLocks noChangeArrowheads="1"/>
            </p:cNvSpPr>
            <p:nvPr/>
          </p:nvSpPr>
          <p:spPr bwMode="auto">
            <a:xfrm>
              <a:off x="4143" y="330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4428" y="3301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101"/>
            <p:cNvSpPr>
              <a:spLocks noChangeArrowheads="1"/>
            </p:cNvSpPr>
            <p:nvPr/>
          </p:nvSpPr>
          <p:spPr bwMode="auto">
            <a:xfrm>
              <a:off x="2606" y="3444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93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9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4"/>
            <a:r>
              <a:rPr lang="en-US" sz="2400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68753"/>
      </p:ext>
    </p:extLst>
  </p:cSld>
  <p:clrMapOvr>
    <a:masterClrMapping/>
  </p:clrMapOvr>
</p:sld>
</file>

<file path=ppt/theme/theme1.xml><?xml version="1.0" encoding="utf-8"?>
<a:theme xmlns:a="http://schemas.openxmlformats.org/drawingml/2006/main" name="PACAH FOG January 16, 20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DHS PowerPoint Template 2.potx" id="{B6C44E9C-F6AE-4C94-8999-E7924B39A930}" vid="{272F1E1F-5FFF-42BC-826E-6F2E1B03CF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EF86BFB-F056-4D23-8B03-669E9BA9FE49}"/>
</file>

<file path=customXml/itemProps2.xml><?xml version="1.0" encoding="utf-8"?>
<ds:datastoreItem xmlns:ds="http://schemas.openxmlformats.org/officeDocument/2006/customXml" ds:itemID="{E2865C9A-8077-442A-AE1F-D43C14A87272}"/>
</file>

<file path=customXml/itemProps3.xml><?xml version="1.0" encoding="utf-8"?>
<ds:datastoreItem xmlns:ds="http://schemas.openxmlformats.org/officeDocument/2006/customXml" ds:itemID="{EA43ED8A-035C-40B3-86CB-D3F3CA42F016}"/>
</file>

<file path=docProps/app.xml><?xml version="1.0" encoding="utf-8"?>
<Properties xmlns="http://schemas.openxmlformats.org/officeDocument/2006/extended-properties" xmlns:vt="http://schemas.openxmlformats.org/officeDocument/2006/docPropsVTypes">
  <Template>PACAH FOG January 16, 2015</Template>
  <TotalTime>8720</TotalTime>
  <Words>645</Words>
  <Application>Microsoft Office PowerPoint</Application>
  <PresentationFormat>On-screen Show (4:3)</PresentationFormat>
  <Paragraphs>457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PACAH FOG January 16, 2015</vt:lpstr>
      <vt:lpstr> Department of Human Services Office of Long-Term Living FY 2016/17 Enacted Budget  </vt:lpstr>
      <vt:lpstr>Budget</vt:lpstr>
      <vt:lpstr>Overview of FY 16-17 OLTL Budget</vt:lpstr>
      <vt:lpstr>Appropriations: Line by Line</vt:lpstr>
      <vt:lpstr>Appropriations: Line by Line</vt:lpstr>
      <vt:lpstr>Appropriations: Line by Line</vt:lpstr>
      <vt:lpstr>Appropriations: Line by Line</vt:lpstr>
      <vt:lpstr>Appropriations: Line by Line</vt:lpstr>
      <vt:lpstr>PowerPoint Presentation</vt:lpstr>
    </vt:vector>
  </TitlesOfParts>
  <Company>PA Department of Public Welfare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PACAH FISCAL OFFICERS GROUP MEETING Friday, January 16, 2015</dc:title>
  <dc:creator>elasmith</dc:creator>
  <cp:lastModifiedBy>dpwuser</cp:lastModifiedBy>
  <cp:revision>658</cp:revision>
  <cp:lastPrinted>2016-10-11T20:43:13Z</cp:lastPrinted>
  <dcterms:created xsi:type="dcterms:W3CDTF">2015-01-07T21:49:58Z</dcterms:created>
  <dcterms:modified xsi:type="dcterms:W3CDTF">2016-10-11T20:52:24Z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6300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