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346" r:id="rId2"/>
    <p:sldId id="376" r:id="rId3"/>
    <p:sldId id="406" r:id="rId4"/>
    <p:sldId id="407" r:id="rId5"/>
    <p:sldId id="405" r:id="rId6"/>
    <p:sldId id="402" r:id="rId7"/>
    <p:sldId id="379" r:id="rId8"/>
    <p:sldId id="403" r:id="rId9"/>
    <p:sldId id="381" r:id="rId10"/>
    <p:sldId id="385" r:id="rId11"/>
    <p:sldId id="389" r:id="rId12"/>
    <p:sldId id="408" r:id="rId13"/>
    <p:sldId id="367" r:id="rId14"/>
    <p:sldId id="404"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106"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Arial" charset="0"/>
      </a:defRPr>
    </a:lvl5pPr>
    <a:lvl6pPr marL="2286000" algn="l" defTabSz="914400" rtl="0" eaLnBrk="1" latinLnBrk="0" hangingPunct="1">
      <a:defRPr kern="1200">
        <a:solidFill>
          <a:schemeClr val="tx1"/>
        </a:solidFill>
        <a:latin typeface="Arial" charset="0"/>
        <a:ea typeface="ＭＳ Ｐゴシック" pitchFamily="-106" charset="-128"/>
        <a:cs typeface="Arial" charset="0"/>
      </a:defRPr>
    </a:lvl6pPr>
    <a:lvl7pPr marL="2743200" algn="l" defTabSz="914400" rtl="0" eaLnBrk="1" latinLnBrk="0" hangingPunct="1">
      <a:defRPr kern="1200">
        <a:solidFill>
          <a:schemeClr val="tx1"/>
        </a:solidFill>
        <a:latin typeface="Arial" charset="0"/>
        <a:ea typeface="ＭＳ Ｐゴシック" pitchFamily="-106" charset="-128"/>
        <a:cs typeface="Arial" charset="0"/>
      </a:defRPr>
    </a:lvl7pPr>
    <a:lvl8pPr marL="3200400" algn="l" defTabSz="914400" rtl="0" eaLnBrk="1" latinLnBrk="0" hangingPunct="1">
      <a:defRPr kern="1200">
        <a:solidFill>
          <a:schemeClr val="tx1"/>
        </a:solidFill>
        <a:latin typeface="Arial" charset="0"/>
        <a:ea typeface="ＭＳ Ｐゴシック" pitchFamily="-106" charset="-128"/>
        <a:cs typeface="Arial" charset="0"/>
      </a:defRPr>
    </a:lvl8pPr>
    <a:lvl9pPr marL="3657600" algn="l" defTabSz="914400" rtl="0" eaLnBrk="1" latinLnBrk="0" hangingPunct="1">
      <a:defRPr kern="1200">
        <a:solidFill>
          <a:schemeClr val="tx1"/>
        </a:solidFill>
        <a:latin typeface="Arial" charset="0"/>
        <a:ea typeface="ＭＳ Ｐゴシック" pitchFamily="-106"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ADDD"/>
    <a:srgbClr val="0F0684"/>
    <a:srgbClr val="117D60"/>
    <a:srgbClr val="C0C0C0"/>
    <a:srgbClr val="E42D1A"/>
    <a:srgbClr val="F5B0A9"/>
    <a:srgbClr val="E7BA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9197" autoAdjust="0"/>
  </p:normalViewPr>
  <p:slideViewPr>
    <p:cSldViewPr>
      <p:cViewPr varScale="1">
        <p:scale>
          <a:sx n="92" d="100"/>
          <a:sy n="92" d="100"/>
        </p:scale>
        <p:origin x="1530" y="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86" d="100"/>
          <a:sy n="86" d="100"/>
        </p:scale>
        <p:origin x="382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z="1200">
                <a:ea typeface="ＭＳ Ｐゴシック" pitchFamily="-111" charset="-128"/>
                <a:cs typeface="+mn-cs"/>
              </a:defRPr>
            </a:lvl1pPr>
          </a:lstStyle>
          <a:p>
            <a:pPr>
              <a:defRPr/>
            </a:pPr>
            <a:endParaRPr lang="en-US" dirty="0"/>
          </a:p>
        </p:txBody>
      </p:sp>
      <p:sp>
        <p:nvSpPr>
          <p:cNvPr id="2765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0" hangingPunct="0">
              <a:defRPr sz="1200">
                <a:ea typeface="ＭＳ Ｐゴシック" pitchFamily="-111" charset="-128"/>
                <a:cs typeface="+mn-cs"/>
              </a:defRPr>
            </a:lvl1pPr>
          </a:lstStyle>
          <a:p>
            <a:pPr>
              <a:defRPr/>
            </a:pPr>
            <a:fld id="{695B0ABA-4834-4E50-85C1-7B30763184EE}" type="datetime1">
              <a:rPr lang="en-US"/>
              <a:pPr>
                <a:defRPr/>
              </a:pPr>
              <a:t>8/14/2017</a:t>
            </a:fld>
            <a:endParaRPr lang="en-US" dirty="0"/>
          </a:p>
        </p:txBody>
      </p:sp>
      <p:sp>
        <p:nvSpPr>
          <p:cNvPr id="2765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0" hangingPunct="0">
              <a:defRPr sz="1200">
                <a:ea typeface="ＭＳ Ｐゴシック" pitchFamily="-111" charset="-128"/>
                <a:cs typeface="+mn-cs"/>
              </a:defRPr>
            </a:lvl1pPr>
          </a:lstStyle>
          <a:p>
            <a:pPr>
              <a:defRPr/>
            </a:pPr>
            <a:fld id="{AE533807-A9DB-45E6-8B73-9063D0180ECC}" type="slidenum">
              <a:rPr lang="en-US"/>
              <a:pPr>
                <a:defRPr/>
              </a:pPr>
              <a:t>‹#›</a:t>
            </a:fld>
            <a:endParaRPr lang="en-US" dirty="0"/>
          </a:p>
        </p:txBody>
      </p:sp>
      <p:sp>
        <p:nvSpPr>
          <p:cNvPr id="2" name="Footer Placeholder 1"/>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Tree>
    <p:extLst>
      <p:ext uri="{BB962C8B-B14F-4D97-AF65-F5344CB8AC3E}">
        <p14:creationId xmlns:p14="http://schemas.microsoft.com/office/powerpoint/2010/main" val="323426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289120D-C593-4337-BADB-83D9DAC6871D}" type="datetimeFigureOut">
              <a:rPr lang="en-US" smtClean="0"/>
              <a:t>8/14/2017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C9CE36-9004-47D3-97F8-6C64A115782B}" type="slidenum">
              <a:rPr lang="en-US" smtClean="0"/>
              <a:t>‹#›</a:t>
            </a:fld>
            <a:endParaRPr lang="en-US" dirty="0"/>
          </a:p>
        </p:txBody>
      </p:sp>
    </p:spTree>
    <p:extLst>
      <p:ext uri="{BB962C8B-B14F-4D97-AF65-F5344CB8AC3E}">
        <p14:creationId xmlns:p14="http://schemas.microsoft.com/office/powerpoint/2010/main" val="3774400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1413" y="685800"/>
            <a:ext cx="4649787"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C8DCC-A699-4726-B387-DEE03FDAAF64}" type="slidenum">
              <a:rPr lang="en-US" smtClean="0"/>
              <a:t>1</a:t>
            </a:fld>
            <a:endParaRPr lang="en-US" dirty="0"/>
          </a:p>
        </p:txBody>
      </p:sp>
    </p:spTree>
    <p:extLst>
      <p:ext uri="{BB962C8B-B14F-4D97-AF65-F5344CB8AC3E}">
        <p14:creationId xmlns:p14="http://schemas.microsoft.com/office/powerpoint/2010/main" val="755851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C10A93D-C831-4F17-8034-B86AC0FD9035}" type="slidenum">
              <a:rPr lang="en-US" smtClean="0"/>
              <a:pPr>
                <a:defRPr/>
              </a:pPr>
              <a:t>10</a:t>
            </a:fld>
            <a:endParaRPr lang="en-US" dirty="0"/>
          </a:p>
        </p:txBody>
      </p:sp>
    </p:spTree>
    <p:extLst>
      <p:ext uri="{BB962C8B-B14F-4D97-AF65-F5344CB8AC3E}">
        <p14:creationId xmlns:p14="http://schemas.microsoft.com/office/powerpoint/2010/main" val="916659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u="none" baseline="0" dirty="0">
              <a:solidFill>
                <a:schemeClr val="tx1"/>
              </a:solidFill>
            </a:endParaRPr>
          </a:p>
        </p:txBody>
      </p:sp>
      <p:sp>
        <p:nvSpPr>
          <p:cNvPr id="4" name="Slide Number Placeholder 3"/>
          <p:cNvSpPr>
            <a:spLocks noGrp="1"/>
          </p:cNvSpPr>
          <p:nvPr>
            <p:ph type="sldNum" sz="quarter" idx="10"/>
          </p:nvPr>
        </p:nvSpPr>
        <p:spPr/>
        <p:txBody>
          <a:bodyPr/>
          <a:lstStyle/>
          <a:p>
            <a:fld id="{F93C8DCC-A699-4726-B387-DEE03FDAAF64}" type="slidenum">
              <a:rPr lang="en-US" smtClean="0"/>
              <a:t>11</a:t>
            </a:fld>
            <a:endParaRPr lang="en-US" dirty="0"/>
          </a:p>
        </p:txBody>
      </p:sp>
    </p:spTree>
    <p:extLst>
      <p:ext uri="{BB962C8B-B14F-4D97-AF65-F5344CB8AC3E}">
        <p14:creationId xmlns:p14="http://schemas.microsoft.com/office/powerpoint/2010/main" val="3382581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C10A93D-C831-4F17-8034-B86AC0FD9035}" type="slidenum">
              <a:rPr lang="en-US" smtClean="0"/>
              <a:pPr>
                <a:defRPr/>
              </a:pPr>
              <a:t>12</a:t>
            </a:fld>
            <a:endParaRPr lang="en-US" dirty="0"/>
          </a:p>
        </p:txBody>
      </p:sp>
    </p:spTree>
    <p:extLst>
      <p:ext uri="{BB962C8B-B14F-4D97-AF65-F5344CB8AC3E}">
        <p14:creationId xmlns:p14="http://schemas.microsoft.com/office/powerpoint/2010/main" val="15391607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C10A93D-C831-4F17-8034-B86AC0FD9035}" type="slidenum">
              <a:rPr lang="en-US" smtClean="0"/>
              <a:pPr>
                <a:defRPr/>
              </a:pPr>
              <a:t>14</a:t>
            </a:fld>
            <a:endParaRPr lang="en-US" dirty="0"/>
          </a:p>
        </p:txBody>
      </p:sp>
    </p:spTree>
    <p:extLst>
      <p:ext uri="{BB962C8B-B14F-4D97-AF65-F5344CB8AC3E}">
        <p14:creationId xmlns:p14="http://schemas.microsoft.com/office/powerpoint/2010/main" val="2286048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C10A93D-C831-4F17-8034-B86AC0FD9035}" type="slidenum">
              <a:rPr lang="en-US" smtClean="0"/>
              <a:pPr>
                <a:defRPr/>
              </a:pPr>
              <a:t>2</a:t>
            </a:fld>
            <a:endParaRPr lang="en-US" dirty="0"/>
          </a:p>
        </p:txBody>
      </p:sp>
    </p:spTree>
    <p:extLst>
      <p:ext uri="{BB962C8B-B14F-4D97-AF65-F5344CB8AC3E}">
        <p14:creationId xmlns:p14="http://schemas.microsoft.com/office/powerpoint/2010/main" val="3041167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C10A93D-C831-4F17-8034-B86AC0FD9035}" type="slidenum">
              <a:rPr lang="en-US" smtClean="0"/>
              <a:pPr>
                <a:defRPr/>
              </a:pPr>
              <a:t>3</a:t>
            </a:fld>
            <a:endParaRPr lang="en-US" dirty="0"/>
          </a:p>
        </p:txBody>
      </p:sp>
    </p:spTree>
    <p:extLst>
      <p:ext uri="{BB962C8B-B14F-4D97-AF65-F5344CB8AC3E}">
        <p14:creationId xmlns:p14="http://schemas.microsoft.com/office/powerpoint/2010/main" val="524650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US" altLang="en-US" sz="13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0"/>
          </p:nvPr>
        </p:nvSpPr>
        <p:spPr/>
        <p:txBody>
          <a:bodyPr/>
          <a:lstStyle/>
          <a:p>
            <a:pPr>
              <a:defRPr/>
            </a:pPr>
            <a:fld id="{1C10A93D-C831-4F17-8034-B86AC0FD9035}" type="slidenum">
              <a:rPr lang="en-US" smtClean="0"/>
              <a:pPr>
                <a:defRPr/>
              </a:pPr>
              <a:t>4</a:t>
            </a:fld>
            <a:endParaRPr lang="en-US" dirty="0"/>
          </a:p>
        </p:txBody>
      </p:sp>
    </p:spTree>
    <p:extLst>
      <p:ext uri="{BB962C8B-B14F-4D97-AF65-F5344CB8AC3E}">
        <p14:creationId xmlns:p14="http://schemas.microsoft.com/office/powerpoint/2010/main" val="2180525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C10A93D-C831-4F17-8034-B86AC0FD9035}" type="slidenum">
              <a:rPr lang="en-US" smtClean="0"/>
              <a:pPr>
                <a:defRPr/>
              </a:pPr>
              <a:t>5</a:t>
            </a:fld>
            <a:endParaRPr lang="en-US" dirty="0"/>
          </a:p>
        </p:txBody>
      </p:sp>
    </p:spTree>
    <p:extLst>
      <p:ext uri="{BB962C8B-B14F-4D97-AF65-F5344CB8AC3E}">
        <p14:creationId xmlns:p14="http://schemas.microsoft.com/office/powerpoint/2010/main" val="2228605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C10A93D-C831-4F17-8034-B86AC0FD9035}" type="slidenum">
              <a:rPr lang="en-US" smtClean="0"/>
              <a:pPr>
                <a:defRPr/>
              </a:pPr>
              <a:t>6</a:t>
            </a:fld>
            <a:endParaRPr lang="en-US" dirty="0"/>
          </a:p>
        </p:txBody>
      </p:sp>
    </p:spTree>
    <p:extLst>
      <p:ext uri="{BB962C8B-B14F-4D97-AF65-F5344CB8AC3E}">
        <p14:creationId xmlns:p14="http://schemas.microsoft.com/office/powerpoint/2010/main" val="1163790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C8DCC-A699-4726-B387-DEE03FDAAF64}" type="slidenum">
              <a:rPr lang="en-US" smtClean="0"/>
              <a:t>7</a:t>
            </a:fld>
            <a:endParaRPr lang="en-US" dirty="0"/>
          </a:p>
        </p:txBody>
      </p:sp>
    </p:spTree>
    <p:extLst>
      <p:ext uri="{BB962C8B-B14F-4D97-AF65-F5344CB8AC3E}">
        <p14:creationId xmlns:p14="http://schemas.microsoft.com/office/powerpoint/2010/main" val="250652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F93C8DCC-A699-4726-B387-DEE03FDAAF64}" type="slidenum">
              <a:rPr lang="en-US" smtClean="0"/>
              <a:t>8</a:t>
            </a:fld>
            <a:endParaRPr lang="en-US" dirty="0"/>
          </a:p>
        </p:txBody>
      </p:sp>
    </p:spTree>
    <p:extLst>
      <p:ext uri="{BB962C8B-B14F-4D97-AF65-F5344CB8AC3E}">
        <p14:creationId xmlns:p14="http://schemas.microsoft.com/office/powerpoint/2010/main" val="674227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C10A93D-C831-4F17-8034-B86AC0FD9035}" type="slidenum">
              <a:rPr lang="en-US" smtClean="0"/>
              <a:pPr>
                <a:defRPr/>
              </a:pPr>
              <a:t>9</a:t>
            </a:fld>
            <a:endParaRPr lang="en-US" dirty="0"/>
          </a:p>
        </p:txBody>
      </p:sp>
    </p:spTree>
    <p:extLst>
      <p:ext uri="{BB962C8B-B14F-4D97-AF65-F5344CB8AC3E}">
        <p14:creationId xmlns:p14="http://schemas.microsoft.com/office/powerpoint/2010/main" val="2256536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ctr">
              <a:defRPr sz="3600" b="1">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495800"/>
            <a:ext cx="6400800" cy="1143000"/>
          </a:xfrm>
          <a:prstGeom prst="rect">
            <a:avLst/>
          </a:prstGeom>
        </p:spPr>
        <p:txBody>
          <a:bodyPr>
            <a:normAutofit/>
          </a:bodyPr>
          <a:lstStyle>
            <a:lvl1pPr marL="0" indent="0" algn="ctr">
              <a:buNone/>
              <a:defRPr sz="2400">
                <a:solidFill>
                  <a:schemeClr val="bg1">
                    <a:lumMod val="5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5" name="Slide Number Placeholder 2"/>
          <p:cNvSpPr>
            <a:spLocks noGrp="1"/>
          </p:cNvSpPr>
          <p:nvPr>
            <p:ph type="sldNum" sz="quarter" idx="4294967295"/>
          </p:nvPr>
        </p:nvSpPr>
        <p:spPr>
          <a:xfrm>
            <a:off x="7696200" y="6086149"/>
            <a:ext cx="990600" cy="365125"/>
          </a:xfrm>
          <a:prstGeom prst="rect">
            <a:avLst/>
          </a:prstGeom>
        </p:spPr>
        <p:txBody>
          <a:bodyPr anchor="ctr"/>
          <a:lstStyle/>
          <a:p>
            <a:pPr algn="ctr"/>
            <a:fld id="{9D710453-B075-45DB-8A7B-E3C399690A0E}" type="slidenum">
              <a:rPr lang="en-US" sz="1100" smtClean="0"/>
              <a:pPr algn="ctr"/>
              <a:t>‹#›</a:t>
            </a:fld>
            <a:endParaRPr lang="en-US" sz="1100" dirty="0"/>
          </a:p>
        </p:txBody>
      </p:sp>
      <p:sp>
        <p:nvSpPr>
          <p:cNvPr id="9" name="Date Placeholder 17"/>
          <p:cNvSpPr>
            <a:spLocks noGrp="1"/>
          </p:cNvSpPr>
          <p:nvPr>
            <p:ph type="dt" sz="half" idx="10"/>
          </p:nvPr>
        </p:nvSpPr>
        <p:spPr>
          <a:xfrm>
            <a:off x="457200" y="6096000"/>
            <a:ext cx="2133600" cy="344488"/>
          </a:xfrm>
        </p:spPr>
        <p:txBody>
          <a:bodyPr anchor="ctr"/>
          <a:lstStyle>
            <a:lvl1pPr>
              <a:defRPr sz="1100">
                <a:solidFill>
                  <a:schemeClr val="bg1"/>
                </a:solidFill>
              </a:defRPr>
            </a:lvl1pPr>
          </a:lstStyle>
          <a:p>
            <a:pPr>
              <a:defRPr/>
            </a:pPr>
            <a:r>
              <a:rPr lang="en-US" dirty="0" smtClean="0"/>
              <a:t>9/17/15</a:t>
            </a:r>
            <a:endParaRPr lang="en-US" dirty="0"/>
          </a:p>
        </p:txBody>
      </p:sp>
    </p:spTree>
    <p:extLst>
      <p:ext uri="{BB962C8B-B14F-4D97-AF65-F5344CB8AC3E}">
        <p14:creationId xmlns:p14="http://schemas.microsoft.com/office/powerpoint/2010/main" val="18077291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307974"/>
            <a:ext cx="5410200" cy="454026"/>
          </a:xfrm>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pPr algn="ctr"/>
            <a:fld id="{9D710453-B075-45DB-8A7B-E3C399690A0E}" type="slidenum">
              <a:rPr lang="en-US" sz="1100" smtClean="0"/>
              <a:pPr algn="ctr"/>
              <a:t>‹#›</a:t>
            </a:fld>
            <a:endParaRPr lang="en-US" sz="1100" dirty="0"/>
          </a:p>
        </p:txBody>
      </p:sp>
      <p:sp>
        <p:nvSpPr>
          <p:cNvPr id="8" name="Date Placeholder 17"/>
          <p:cNvSpPr txBox="1">
            <a:spLocks/>
          </p:cNvSpPr>
          <p:nvPr userDrawn="1"/>
        </p:nvSpPr>
        <p:spPr bwMode="white">
          <a:xfrm>
            <a:off x="457200" y="6132512"/>
            <a:ext cx="2133600" cy="3444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defPPr>
              <a:defRPr lang="en-US"/>
            </a:defPPr>
            <a:lvl1pPr algn="l" rtl="0" fontAlgn="base">
              <a:spcBef>
                <a:spcPct val="0"/>
              </a:spcBef>
              <a:spcAft>
                <a:spcPct val="0"/>
              </a:spcAft>
              <a:defRPr sz="1100" kern="1200">
                <a:solidFill>
                  <a:schemeClr val="bg1"/>
                </a:solidFill>
                <a:latin typeface="Arial" charset="0"/>
                <a:ea typeface="ＭＳ Ｐゴシック" pitchFamily="-11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Arial" charset="0"/>
              </a:defRPr>
            </a:lvl5pPr>
            <a:lvl6pPr marL="2286000" algn="l" defTabSz="914400" rtl="0" eaLnBrk="1" latinLnBrk="0" hangingPunct="1">
              <a:defRPr kern="1200">
                <a:solidFill>
                  <a:schemeClr val="tx1"/>
                </a:solidFill>
                <a:latin typeface="Arial" charset="0"/>
                <a:ea typeface="ＭＳ Ｐゴシック" pitchFamily="-106" charset="-128"/>
                <a:cs typeface="Arial" charset="0"/>
              </a:defRPr>
            </a:lvl6pPr>
            <a:lvl7pPr marL="2743200" algn="l" defTabSz="914400" rtl="0" eaLnBrk="1" latinLnBrk="0" hangingPunct="1">
              <a:defRPr kern="1200">
                <a:solidFill>
                  <a:schemeClr val="tx1"/>
                </a:solidFill>
                <a:latin typeface="Arial" charset="0"/>
                <a:ea typeface="ＭＳ Ｐゴシック" pitchFamily="-106" charset="-128"/>
                <a:cs typeface="Arial" charset="0"/>
              </a:defRPr>
            </a:lvl7pPr>
            <a:lvl8pPr marL="3200400" algn="l" defTabSz="914400" rtl="0" eaLnBrk="1" latinLnBrk="0" hangingPunct="1">
              <a:defRPr kern="1200">
                <a:solidFill>
                  <a:schemeClr val="tx1"/>
                </a:solidFill>
                <a:latin typeface="Arial" charset="0"/>
                <a:ea typeface="ＭＳ Ｐゴシック" pitchFamily="-106" charset="-128"/>
                <a:cs typeface="Arial" charset="0"/>
              </a:defRPr>
            </a:lvl8pPr>
            <a:lvl9pPr marL="3657600" algn="l" defTabSz="914400" rtl="0" eaLnBrk="1" latinLnBrk="0" hangingPunct="1">
              <a:defRPr kern="1200">
                <a:solidFill>
                  <a:schemeClr val="tx1"/>
                </a:solidFill>
                <a:latin typeface="Arial" charset="0"/>
                <a:ea typeface="ＭＳ Ｐゴシック" pitchFamily="-106" charset="-128"/>
                <a:cs typeface="Arial" charset="0"/>
              </a:defRPr>
            </a:lvl9pPr>
          </a:lstStyle>
          <a:p>
            <a:pPr>
              <a:defRPr/>
            </a:pPr>
            <a:fld id="{0325C054-ADA9-412A-AF41-EB1DAE3E2B77}" type="datetime1">
              <a:rPr lang="en-US" smtClean="0"/>
              <a:pPr>
                <a:defRPr/>
              </a:pPr>
              <a:t>8/14/2017</a:t>
            </a:fld>
            <a:endParaRPr lang="en-US" dirty="0"/>
          </a:p>
        </p:txBody>
      </p:sp>
      <p:sp>
        <p:nvSpPr>
          <p:cNvPr id="11" name="Text Placeholder 10"/>
          <p:cNvSpPr>
            <a:spLocks noGrp="1"/>
          </p:cNvSpPr>
          <p:nvPr>
            <p:ph type="body" sz="quarter" idx="13"/>
          </p:nvPr>
        </p:nvSpPr>
        <p:spPr>
          <a:xfrm>
            <a:off x="457200" y="1143000"/>
            <a:ext cx="81534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519975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00600"/>
          </a:xfrm>
          <a:prstGeom prst="rect">
            <a:avLst/>
          </a:prstGeom>
        </p:spPr>
        <p:txBody>
          <a:bodyPr>
            <a:normAutofit/>
          </a:bodyPr>
          <a:lstStyle>
            <a:lvl1pPr>
              <a:defRPr sz="2000"/>
            </a:lvl1pPr>
            <a:lvl2pPr>
              <a:defRPr sz="1800"/>
            </a:lvl2pPr>
            <a:lvl3pPr>
              <a:defRPr sz="1600"/>
            </a:lvl3pPr>
            <a:lvl4pPr>
              <a:defRPr sz="14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1143001"/>
            <a:ext cx="4038600" cy="4800600"/>
          </a:xfrm>
          <a:prstGeom prst="rect">
            <a:avLst/>
          </a:prstGeom>
        </p:spPr>
        <p:txBody>
          <a:bodyPr>
            <a:normAutofit/>
          </a:bodyPr>
          <a:lstStyle>
            <a:lvl1pPr>
              <a:defRPr sz="2000"/>
            </a:lvl1pPr>
            <a:lvl2pPr>
              <a:defRPr sz="1800"/>
            </a:lvl2pPr>
            <a:lvl3pPr>
              <a:defRPr sz="1600"/>
            </a:lvl3pPr>
            <a:lvl4pPr>
              <a:defRPr sz="14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Date Placeholder 17"/>
          <p:cNvSpPr>
            <a:spLocks noGrp="1"/>
          </p:cNvSpPr>
          <p:nvPr>
            <p:ph type="dt" sz="half" idx="10"/>
          </p:nvPr>
        </p:nvSpPr>
        <p:spPr>
          <a:xfrm>
            <a:off x="457200" y="6096000"/>
            <a:ext cx="2133600" cy="344488"/>
          </a:xfrm>
        </p:spPr>
        <p:txBody>
          <a:bodyPr anchor="ctr"/>
          <a:lstStyle>
            <a:lvl1pPr>
              <a:defRPr sz="1100">
                <a:solidFill>
                  <a:schemeClr val="bg1"/>
                </a:solidFill>
              </a:defRPr>
            </a:lvl1pPr>
          </a:lstStyle>
          <a:p>
            <a:pPr>
              <a:defRPr/>
            </a:pPr>
            <a:r>
              <a:rPr lang="en-US" dirty="0" smtClean="0"/>
              <a:t>9/17/15</a:t>
            </a:r>
            <a:endParaRPr lang="en-US" dirty="0"/>
          </a:p>
        </p:txBody>
      </p:sp>
      <p:sp>
        <p:nvSpPr>
          <p:cNvPr id="9" name="Slide Number Placeholder 19"/>
          <p:cNvSpPr>
            <a:spLocks noGrp="1"/>
          </p:cNvSpPr>
          <p:nvPr>
            <p:ph type="sldNum" sz="quarter" idx="12"/>
          </p:nvPr>
        </p:nvSpPr>
        <p:spPr>
          <a:xfrm>
            <a:off x="7696200" y="6086149"/>
            <a:ext cx="965200" cy="365125"/>
          </a:xfrm>
        </p:spPr>
        <p:txBody>
          <a:bodyPr/>
          <a:lstStyle/>
          <a:p>
            <a:pPr algn="ctr"/>
            <a:fld id="{9D710453-B075-45DB-8A7B-E3C399690A0E}" type="slidenum">
              <a:rPr lang="en-US" sz="1100" smtClean="0"/>
              <a:pPr algn="ctr"/>
              <a:t>‹#›</a:t>
            </a:fld>
            <a:endParaRPr lang="en-US" sz="1100" dirty="0"/>
          </a:p>
        </p:txBody>
      </p:sp>
      <p:sp>
        <p:nvSpPr>
          <p:cNvPr id="10" name="Title 1"/>
          <p:cNvSpPr>
            <a:spLocks noGrp="1"/>
          </p:cNvSpPr>
          <p:nvPr>
            <p:ph type="title"/>
          </p:nvPr>
        </p:nvSpPr>
        <p:spPr>
          <a:xfrm>
            <a:off x="457200" y="304800"/>
            <a:ext cx="5410200" cy="454026"/>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5984591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43000"/>
            <a:ext cx="4040188"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28800"/>
            <a:ext cx="4040188" cy="4084638"/>
          </a:xfrm>
          <a:prstGeom prst="rect">
            <a:avLst/>
          </a:prstGeom>
        </p:spPr>
        <p:txBody>
          <a:bodyPr>
            <a:normAutofit/>
          </a:bodyPr>
          <a:lstStyle>
            <a:lvl1pPr>
              <a:defRPr sz="2000"/>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Text Placeholder 4"/>
          <p:cNvSpPr>
            <a:spLocks noGrp="1"/>
          </p:cNvSpPr>
          <p:nvPr>
            <p:ph type="body" sz="quarter" idx="3"/>
          </p:nvPr>
        </p:nvSpPr>
        <p:spPr>
          <a:xfrm>
            <a:off x="4645025" y="1143000"/>
            <a:ext cx="4041775"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28800"/>
            <a:ext cx="4041775" cy="4084638"/>
          </a:xfrm>
          <a:prstGeom prst="rect">
            <a:avLst/>
          </a:prstGeom>
        </p:spPr>
        <p:txBody>
          <a:bodyPr>
            <a:normAutofit/>
          </a:bodyPr>
          <a:lstStyle>
            <a:lvl1pPr>
              <a:defRPr sz="2000"/>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 name="Date Placeholder 17"/>
          <p:cNvSpPr>
            <a:spLocks noGrp="1"/>
          </p:cNvSpPr>
          <p:nvPr>
            <p:ph type="dt" sz="half" idx="10"/>
          </p:nvPr>
        </p:nvSpPr>
        <p:spPr>
          <a:xfrm>
            <a:off x="457200" y="6096000"/>
            <a:ext cx="2133600" cy="344488"/>
          </a:xfrm>
        </p:spPr>
        <p:txBody>
          <a:bodyPr anchor="ctr"/>
          <a:lstStyle>
            <a:lvl1pPr>
              <a:defRPr sz="1100">
                <a:solidFill>
                  <a:schemeClr val="bg1"/>
                </a:solidFill>
              </a:defRPr>
            </a:lvl1pPr>
          </a:lstStyle>
          <a:p>
            <a:pPr>
              <a:defRPr/>
            </a:pPr>
            <a:r>
              <a:rPr lang="en-US" dirty="0" smtClean="0"/>
              <a:t>9/17/15</a:t>
            </a:r>
            <a:endParaRPr lang="en-US" dirty="0"/>
          </a:p>
        </p:txBody>
      </p:sp>
      <p:sp>
        <p:nvSpPr>
          <p:cNvPr id="11" name="Slide Number Placeholder 19"/>
          <p:cNvSpPr>
            <a:spLocks noGrp="1"/>
          </p:cNvSpPr>
          <p:nvPr>
            <p:ph type="sldNum" sz="quarter" idx="12"/>
          </p:nvPr>
        </p:nvSpPr>
        <p:spPr>
          <a:xfrm>
            <a:off x="7696200" y="6086149"/>
            <a:ext cx="965200" cy="365125"/>
          </a:xfrm>
        </p:spPr>
        <p:txBody>
          <a:bodyPr/>
          <a:lstStyle/>
          <a:p>
            <a:pPr algn="ctr"/>
            <a:fld id="{9D710453-B075-45DB-8A7B-E3C399690A0E}" type="slidenum">
              <a:rPr lang="en-US" sz="1100" smtClean="0"/>
              <a:pPr algn="ctr"/>
              <a:t>‹#›</a:t>
            </a:fld>
            <a:endParaRPr lang="en-US" sz="1100" dirty="0"/>
          </a:p>
        </p:txBody>
      </p:sp>
      <p:sp>
        <p:nvSpPr>
          <p:cNvPr id="12" name="Title 1"/>
          <p:cNvSpPr>
            <a:spLocks noGrp="1"/>
          </p:cNvSpPr>
          <p:nvPr>
            <p:ph type="title"/>
          </p:nvPr>
        </p:nvSpPr>
        <p:spPr>
          <a:xfrm>
            <a:off x="457200" y="304800"/>
            <a:ext cx="5410200" cy="454026"/>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8534095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17"/>
          <p:cNvSpPr>
            <a:spLocks noGrp="1"/>
          </p:cNvSpPr>
          <p:nvPr>
            <p:ph type="dt" sz="half" idx="10"/>
          </p:nvPr>
        </p:nvSpPr>
        <p:spPr>
          <a:xfrm>
            <a:off x="457200" y="6096000"/>
            <a:ext cx="2133600" cy="344488"/>
          </a:xfrm>
        </p:spPr>
        <p:txBody>
          <a:bodyPr anchor="ctr"/>
          <a:lstStyle>
            <a:lvl1pPr>
              <a:defRPr sz="1100">
                <a:solidFill>
                  <a:schemeClr val="bg1"/>
                </a:solidFill>
              </a:defRPr>
            </a:lvl1pPr>
          </a:lstStyle>
          <a:p>
            <a:pPr>
              <a:defRPr/>
            </a:pPr>
            <a:r>
              <a:rPr lang="en-US" dirty="0" smtClean="0"/>
              <a:t>9/17/15</a:t>
            </a:r>
            <a:endParaRPr lang="en-US" dirty="0"/>
          </a:p>
        </p:txBody>
      </p:sp>
      <p:sp>
        <p:nvSpPr>
          <p:cNvPr id="7" name="Slide Number Placeholder 19"/>
          <p:cNvSpPr>
            <a:spLocks noGrp="1"/>
          </p:cNvSpPr>
          <p:nvPr>
            <p:ph type="sldNum" sz="quarter" idx="12"/>
          </p:nvPr>
        </p:nvSpPr>
        <p:spPr>
          <a:xfrm>
            <a:off x="7696200" y="6086149"/>
            <a:ext cx="965200" cy="365125"/>
          </a:xfrm>
        </p:spPr>
        <p:txBody>
          <a:bodyPr/>
          <a:lstStyle/>
          <a:p>
            <a:pPr algn="ctr"/>
            <a:fld id="{9D710453-B075-45DB-8A7B-E3C399690A0E}" type="slidenum">
              <a:rPr lang="en-US" sz="1100" smtClean="0"/>
              <a:pPr algn="ctr"/>
              <a:t>‹#›</a:t>
            </a:fld>
            <a:endParaRPr lang="en-US" sz="1100" dirty="0"/>
          </a:p>
        </p:txBody>
      </p:sp>
      <p:sp>
        <p:nvSpPr>
          <p:cNvPr id="8" name="Title 1"/>
          <p:cNvSpPr>
            <a:spLocks noGrp="1"/>
          </p:cNvSpPr>
          <p:nvPr>
            <p:ph type="title"/>
          </p:nvPr>
        </p:nvSpPr>
        <p:spPr>
          <a:xfrm>
            <a:off x="457200" y="304800"/>
            <a:ext cx="5410200" cy="454026"/>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54978850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17"/>
          <p:cNvSpPr>
            <a:spLocks noGrp="1"/>
          </p:cNvSpPr>
          <p:nvPr>
            <p:ph type="dt" sz="half" idx="10"/>
          </p:nvPr>
        </p:nvSpPr>
        <p:spPr>
          <a:xfrm>
            <a:off x="457200" y="6096000"/>
            <a:ext cx="2133600" cy="344488"/>
          </a:xfrm>
        </p:spPr>
        <p:txBody>
          <a:bodyPr anchor="ctr"/>
          <a:lstStyle>
            <a:lvl1pPr>
              <a:defRPr sz="1100">
                <a:solidFill>
                  <a:schemeClr val="bg1"/>
                </a:solidFill>
              </a:defRPr>
            </a:lvl1pPr>
          </a:lstStyle>
          <a:p>
            <a:pPr>
              <a:defRPr/>
            </a:pPr>
            <a:r>
              <a:rPr lang="en-US" dirty="0" smtClean="0"/>
              <a:t>9/17/15</a:t>
            </a:r>
            <a:endParaRPr lang="en-US" dirty="0"/>
          </a:p>
        </p:txBody>
      </p:sp>
      <p:sp>
        <p:nvSpPr>
          <p:cNvPr id="6" name="Slide Number Placeholder 19"/>
          <p:cNvSpPr>
            <a:spLocks noGrp="1"/>
          </p:cNvSpPr>
          <p:nvPr>
            <p:ph type="sldNum" sz="quarter" idx="12"/>
          </p:nvPr>
        </p:nvSpPr>
        <p:spPr>
          <a:xfrm>
            <a:off x="7696200" y="6086149"/>
            <a:ext cx="965200" cy="365125"/>
          </a:xfrm>
        </p:spPr>
        <p:txBody>
          <a:bodyPr/>
          <a:lstStyle/>
          <a:p>
            <a:pPr algn="ctr"/>
            <a:fld id="{9D710453-B075-45DB-8A7B-E3C399690A0E}" type="slidenum">
              <a:rPr lang="en-US" sz="1100" smtClean="0"/>
              <a:pPr algn="ctr"/>
              <a:t>‹#›</a:t>
            </a:fld>
            <a:endParaRPr lang="en-US" sz="1100" dirty="0"/>
          </a:p>
        </p:txBody>
      </p:sp>
    </p:spTree>
    <p:extLst>
      <p:ext uri="{BB962C8B-B14F-4D97-AF65-F5344CB8AC3E}">
        <p14:creationId xmlns:p14="http://schemas.microsoft.com/office/powerpoint/2010/main" val="22595851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8" name="Content Placeholder 7"/>
          <p:cNvSpPr>
            <a:spLocks noGrp="1"/>
          </p:cNvSpPr>
          <p:nvPr>
            <p:ph sz="quarter" idx="13"/>
          </p:nvPr>
        </p:nvSpPr>
        <p:spPr>
          <a:xfrm>
            <a:off x="762000" y="1066800"/>
            <a:ext cx="7543800" cy="4800600"/>
          </a:xfrm>
          <a:prstGeom prst="rect">
            <a:avLst/>
          </a:prstGeom>
        </p:spPr>
        <p:txBody>
          <a:bodyPr/>
          <a:lstStyle>
            <a:lvl1pPr>
              <a:buClrTx/>
              <a:defRPr sz="2400"/>
            </a:lvl1pPr>
            <a:lvl2pPr>
              <a:buClrTx/>
              <a:defRPr sz="2000"/>
            </a:lvl2pPr>
            <a:lvl3pPr>
              <a:buClrTx/>
              <a:defRPr sz="1800"/>
            </a:lvl3pPr>
            <a:lvl4pPr>
              <a:buClrTx/>
              <a:defRPr sz="1600"/>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Rectangle 4"/>
          <p:cNvSpPr>
            <a:spLocks noGrp="1" noChangeArrowheads="1"/>
          </p:cNvSpPr>
          <p:nvPr>
            <p:ph type="dt" sz="half" idx="14"/>
          </p:nvPr>
        </p:nvSpPr>
        <p:spPr>
          <a:ln/>
        </p:spPr>
        <p:txBody>
          <a:bodyPr/>
          <a:lstStyle>
            <a:lvl1pPr>
              <a:defRPr/>
            </a:lvl1pPr>
          </a:lstStyle>
          <a:p>
            <a:pPr>
              <a:defRPr/>
            </a:pPr>
            <a:fld id="{5D198F25-4549-4F32-A5AB-A96605B4FFD8}" type="datetime1">
              <a:rPr lang="en-US" smtClean="0"/>
              <a:t>8/14/2017</a:t>
            </a:fld>
            <a:endParaRPr lang="en-US" dirty="0"/>
          </a:p>
        </p:txBody>
      </p:sp>
      <p:sp>
        <p:nvSpPr>
          <p:cNvPr id="5" name="Slide Number Placeholder 5"/>
          <p:cNvSpPr>
            <a:spLocks noGrp="1"/>
          </p:cNvSpPr>
          <p:nvPr>
            <p:ph type="sldNum" sz="quarter" idx="15"/>
          </p:nvPr>
        </p:nvSpPr>
        <p:spPr/>
        <p:txBody>
          <a:bodyPr/>
          <a:lstStyle>
            <a:lvl1pPr>
              <a:defRPr/>
            </a:lvl1pPr>
          </a:lstStyle>
          <a:p>
            <a:pPr>
              <a:defRPr/>
            </a:pPr>
            <a:fld id="{1C35C3F6-4D11-4115-9BE3-9D72A75E721B}" type="slidenum">
              <a:rPr lang="en-US"/>
              <a:pPr>
                <a:defRPr/>
              </a:pPr>
              <a:t>‹#›</a:t>
            </a:fld>
            <a:endParaRPr lang="en-US" dirty="0"/>
          </a:p>
        </p:txBody>
      </p:sp>
    </p:spTree>
    <p:extLst>
      <p:ext uri="{BB962C8B-B14F-4D97-AF65-F5344CB8AC3E}">
        <p14:creationId xmlns:p14="http://schemas.microsoft.com/office/powerpoint/2010/main" val="3584758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grpSp>
        <p:nvGrpSpPr>
          <p:cNvPr id="4" name="Group 3"/>
          <p:cNvGrpSpPr/>
          <p:nvPr/>
        </p:nvGrpSpPr>
        <p:grpSpPr>
          <a:xfrm>
            <a:off x="457200" y="6076950"/>
            <a:ext cx="8229600" cy="400050"/>
            <a:chOff x="457200" y="6076950"/>
            <a:chExt cx="8229600" cy="400050"/>
          </a:xfrm>
        </p:grpSpPr>
        <p:pic>
          <p:nvPicPr>
            <p:cNvPr id="21" name="Picture 4"/>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457200" y="6076950"/>
              <a:ext cx="8229600" cy="40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Rectangle 21"/>
            <p:cNvSpPr/>
            <p:nvPr userDrawn="1"/>
          </p:nvSpPr>
          <p:spPr>
            <a:xfrm>
              <a:off x="7696200" y="6076950"/>
              <a:ext cx="990600" cy="400050"/>
            </a:xfrm>
            <a:prstGeom prst="rect">
              <a:avLst/>
            </a:prstGeom>
            <a:solidFill>
              <a:srgbClr val="73ADD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3"/>
                </a:solidFill>
              </a:endParaRPr>
            </a:p>
          </p:txBody>
        </p:sp>
      </p:grpSp>
      <p:sp>
        <p:nvSpPr>
          <p:cNvPr id="1028" name="Rectangle 4"/>
          <p:cNvSpPr>
            <a:spLocks noGrp="1" noChangeArrowheads="1"/>
          </p:cNvSpPr>
          <p:nvPr>
            <p:ph type="dt" sz="half" idx="2"/>
          </p:nvPr>
        </p:nvSpPr>
        <p:spPr bwMode="white">
          <a:xfrm>
            <a:off x="457200" y="6096000"/>
            <a:ext cx="2133600"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ea typeface="ＭＳ Ｐゴシック" pitchFamily="-111" charset="-128"/>
                <a:cs typeface="+mn-cs"/>
              </a:defRPr>
            </a:lvl1pPr>
          </a:lstStyle>
          <a:p>
            <a:pPr>
              <a:defRPr/>
            </a:pPr>
            <a:r>
              <a:rPr lang="en-US" dirty="0" smtClean="0"/>
              <a:t>9/17/15</a:t>
            </a:r>
            <a:endParaRPr lang="en-US" dirty="0"/>
          </a:p>
        </p:txBody>
      </p:sp>
      <p:sp>
        <p:nvSpPr>
          <p:cNvPr id="1029" name="Rectangle 5"/>
          <p:cNvSpPr>
            <a:spLocks noGrp="1" noChangeArrowheads="1"/>
          </p:cNvSpPr>
          <p:nvPr>
            <p:ph type="ftr" sz="quarter" idx="3"/>
          </p:nvPr>
        </p:nvSpPr>
        <p:spPr bwMode="white">
          <a:xfrm>
            <a:off x="3124200" y="6096000"/>
            <a:ext cx="2895600" cy="377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ea typeface="ＭＳ Ｐゴシック" pitchFamily="-111" charset="-128"/>
                <a:cs typeface="+mn-cs"/>
              </a:defRPr>
            </a:lvl1pPr>
          </a:lstStyle>
          <a:p>
            <a:pPr>
              <a:defRPr/>
            </a:pPr>
            <a:endParaRPr lang="en-US" dirty="0"/>
          </a:p>
        </p:txBody>
      </p:sp>
      <p:sp>
        <p:nvSpPr>
          <p:cNvPr id="12" name="TextBox 11"/>
          <p:cNvSpPr txBox="1"/>
          <p:nvPr/>
        </p:nvSpPr>
        <p:spPr>
          <a:xfrm>
            <a:off x="4572000" y="76200"/>
            <a:ext cx="4648200" cy="307975"/>
          </a:xfrm>
          <a:prstGeom prst="rect">
            <a:avLst/>
          </a:prstGeom>
          <a:noFill/>
        </p:spPr>
        <p:txBody>
          <a:bodyPr>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endParaRPr lang="en-US" sz="1400" b="1" dirty="0">
              <a:latin typeface="Verdana" pitchFamily="34" charset="0"/>
              <a:cs typeface="+mn-cs"/>
            </a:endParaRPr>
          </a:p>
        </p:txBody>
      </p:sp>
      <p:sp>
        <p:nvSpPr>
          <p:cNvPr id="16" name="Slide Number Placeholder 2"/>
          <p:cNvSpPr>
            <a:spLocks noGrp="1"/>
          </p:cNvSpPr>
          <p:nvPr>
            <p:ph type="sldNum" sz="quarter" idx="4"/>
          </p:nvPr>
        </p:nvSpPr>
        <p:spPr>
          <a:xfrm>
            <a:off x="7696200" y="6086149"/>
            <a:ext cx="965200" cy="365125"/>
          </a:xfrm>
          <a:prstGeom prst="rect">
            <a:avLst/>
          </a:prstGeom>
        </p:spPr>
        <p:txBody>
          <a:bodyPr anchor="ctr"/>
          <a:lstStyle/>
          <a:p>
            <a:pPr algn="ctr"/>
            <a:fld id="{9D710453-B075-45DB-8A7B-E3C399690A0E}" type="slidenum">
              <a:rPr lang="en-US" sz="1100" smtClean="0"/>
              <a:pPr algn="ctr"/>
              <a:t>‹#›</a:t>
            </a:fld>
            <a:endParaRPr lang="en-US" sz="1100" dirty="0"/>
          </a:p>
        </p:txBody>
      </p:sp>
      <p:sp>
        <p:nvSpPr>
          <p:cNvPr id="3" name="Text Placeholder 2"/>
          <p:cNvSpPr>
            <a:spLocks noGrp="1"/>
          </p:cNvSpPr>
          <p:nvPr>
            <p:ph type="body" idx="1"/>
          </p:nvPr>
        </p:nvSpPr>
        <p:spPr>
          <a:xfrm>
            <a:off x="457200" y="1219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grpSp>
        <p:nvGrpSpPr>
          <p:cNvPr id="5" name="Group 4"/>
          <p:cNvGrpSpPr/>
          <p:nvPr/>
        </p:nvGrpSpPr>
        <p:grpSpPr>
          <a:xfrm>
            <a:off x="457200" y="304800"/>
            <a:ext cx="8434717" cy="685800"/>
            <a:chOff x="457200" y="304800"/>
            <a:chExt cx="8434717" cy="685800"/>
          </a:xfrm>
        </p:grpSpPr>
        <p:pic>
          <p:nvPicPr>
            <p:cNvPr id="1027" name="Picture 3"/>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5992483" y="350851"/>
              <a:ext cx="2899434" cy="593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457200" y="304800"/>
              <a:ext cx="54102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 name="Title Placeholder 1"/>
          <p:cNvSpPr>
            <a:spLocks noGrp="1"/>
          </p:cNvSpPr>
          <p:nvPr>
            <p:ph type="title"/>
          </p:nvPr>
        </p:nvSpPr>
        <p:spPr bwMode="white">
          <a:xfrm>
            <a:off x="457200" y="304800"/>
            <a:ext cx="5410200" cy="454026"/>
          </a:xfrm>
          <a:prstGeom prst="rect">
            <a:avLst/>
          </a:prstGeom>
        </p:spPr>
        <p:txBody>
          <a:bodyPr vert="horz" lIns="91440" tIns="45720" rIns="91440" bIns="45720" rtlCol="0" anchor="ctr">
            <a:no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47" r:id="rId1"/>
    <p:sldLayoutId id="2147483855" r:id="rId2"/>
    <p:sldLayoutId id="2147483850" r:id="rId3"/>
    <p:sldLayoutId id="2147483851" r:id="rId4"/>
    <p:sldLayoutId id="2147483852" r:id="rId5"/>
    <p:sldLayoutId id="2147483853" r:id="rId6"/>
    <p:sldLayoutId id="2147483856" r:id="rId7"/>
  </p:sldLayoutIdLst>
  <p:timing>
    <p:tnLst>
      <p:par>
        <p:cTn id="1" dur="indefinite" restart="never" nodeType="tmRoot"/>
      </p:par>
    </p:tnLst>
  </p:timing>
  <p:hf hdr="0" ftr="0" dt="0"/>
  <p:txStyles>
    <p:titleStyle>
      <a:lvl1pPr algn="l" rtl="0" eaLnBrk="1" fontAlgn="base" hangingPunct="1">
        <a:spcBef>
          <a:spcPct val="0"/>
        </a:spcBef>
        <a:spcAft>
          <a:spcPct val="0"/>
        </a:spcAft>
        <a:defRPr sz="2800">
          <a:solidFill>
            <a:schemeClr val="bg1"/>
          </a:solidFill>
          <a:latin typeface="+mj-lt"/>
          <a:ea typeface="ＭＳ Ｐゴシック" pitchFamily="-111" charset="-128"/>
          <a:cs typeface="ＭＳ Ｐゴシック" pitchFamily="-111" charset="-128"/>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p:titleStyle>
    <p:bodyStyle>
      <a:lvl1pPr marL="342900" indent="-342900" algn="l" rtl="0" eaLnBrk="1" fontAlgn="base" hangingPunct="1">
        <a:spcBef>
          <a:spcPct val="20000"/>
        </a:spcBef>
        <a:spcAft>
          <a:spcPct val="0"/>
        </a:spcAft>
        <a:buClrTx/>
        <a:buChar char="•"/>
        <a:defRPr sz="2400">
          <a:solidFill>
            <a:schemeClr val="tx1"/>
          </a:solidFill>
          <a:latin typeface="+mn-lt"/>
          <a:ea typeface="ＭＳ Ｐゴシック" pitchFamily="-111" charset="-128"/>
          <a:cs typeface="ＭＳ Ｐゴシック" pitchFamily="-111" charset="-128"/>
        </a:defRPr>
      </a:lvl1pPr>
      <a:lvl2pPr marL="742950" indent="-285750" algn="l" rtl="0" eaLnBrk="1" fontAlgn="base" hangingPunct="1">
        <a:spcBef>
          <a:spcPct val="20000"/>
        </a:spcBef>
        <a:spcAft>
          <a:spcPct val="0"/>
        </a:spcAft>
        <a:buClrTx/>
        <a:buChar char="–"/>
        <a:defRPr sz="2000">
          <a:solidFill>
            <a:schemeClr val="tx1"/>
          </a:solidFill>
          <a:latin typeface="+mn-lt"/>
          <a:ea typeface="ＭＳ Ｐゴシック" pitchFamily="-111" charset="-128"/>
        </a:defRPr>
      </a:lvl2pPr>
      <a:lvl3pPr marL="1143000" indent="-228600" algn="l" rtl="0" eaLnBrk="1" fontAlgn="base" hangingPunct="1">
        <a:spcBef>
          <a:spcPct val="20000"/>
        </a:spcBef>
        <a:spcAft>
          <a:spcPct val="0"/>
        </a:spcAft>
        <a:buClrTx/>
        <a:buChar char="•"/>
        <a:defRPr sz="1800">
          <a:solidFill>
            <a:schemeClr val="tx1"/>
          </a:solidFill>
          <a:latin typeface="+mn-lt"/>
          <a:ea typeface="ＭＳ Ｐゴシック" pitchFamily="-111" charset="-128"/>
        </a:defRPr>
      </a:lvl3pPr>
      <a:lvl4pPr marL="1600200" indent="-228600" algn="l" rtl="0" eaLnBrk="1" fontAlgn="base" hangingPunct="1">
        <a:spcBef>
          <a:spcPct val="20000"/>
        </a:spcBef>
        <a:spcAft>
          <a:spcPct val="0"/>
        </a:spcAft>
        <a:buClrTx/>
        <a:buChar char="–"/>
        <a:defRPr sz="1600">
          <a:solidFill>
            <a:schemeClr val="tx1"/>
          </a:solidFill>
          <a:latin typeface="+mn-lt"/>
          <a:ea typeface="ＭＳ Ｐゴシック" pitchFamily="-111" charset="-128"/>
        </a:defRPr>
      </a:lvl4pPr>
      <a:lvl5pPr marL="2057400" indent="-228600" algn="l" rtl="0" eaLnBrk="1" fontAlgn="base" hangingPunct="1">
        <a:spcBef>
          <a:spcPct val="20000"/>
        </a:spcBef>
        <a:spcAft>
          <a:spcPct val="0"/>
        </a:spcAft>
        <a:buClrTx/>
        <a:buChar char="»"/>
        <a:defRPr sz="18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dhs.pa.gov/learnaboutdhs/dhsorganization/officeoflongtermliving/oltlwaiverinfo/index.htm"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www.dhs.pa.gov/cs/groups/webcontent/documents/document/c_220667.pdf" TargetMode="External"/><Relationship Id="rId5" Type="http://schemas.openxmlformats.org/officeDocument/2006/relationships/hyperlink" Target="http://www.dhs.pa.gov/citizens/hcbswaiver/" TargetMode="External"/><Relationship Id="rId4" Type="http://schemas.openxmlformats.org/officeDocument/2006/relationships/hyperlink" Target="http://www.dhs.pa.gov/cs/groups/webcontent/documents/document/c_209460.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676400"/>
          </a:xfrm>
        </p:spPr>
        <p:txBody>
          <a:bodyPr/>
          <a:lstStyle/>
          <a:p>
            <a:r>
              <a:rPr lang="en-US" sz="3600" dirty="0" smtClean="0"/>
              <a:t/>
            </a:r>
            <a:br>
              <a:rPr lang="en-US" sz="3600" dirty="0" smtClean="0"/>
            </a:br>
            <a:r>
              <a:rPr lang="en-US" sz="2800" dirty="0" smtClean="0"/>
              <a:t>Home and Community-Based Services Settings Final Rule Update</a:t>
            </a:r>
            <a:br>
              <a:rPr lang="en-US" sz="2800" dirty="0" smtClean="0"/>
            </a:br>
            <a:r>
              <a:rPr lang="en-US" sz="3200" dirty="0" smtClean="0"/>
              <a:t/>
            </a:r>
            <a:br>
              <a:rPr lang="en-US" sz="3200" dirty="0" smtClean="0"/>
            </a:br>
            <a:endParaRPr lang="en-US" sz="3200" dirty="0"/>
          </a:p>
        </p:txBody>
      </p:sp>
      <p:sp>
        <p:nvSpPr>
          <p:cNvPr id="3" name="Subtitle 2"/>
          <p:cNvSpPr>
            <a:spLocks noGrp="1"/>
          </p:cNvSpPr>
          <p:nvPr>
            <p:ph type="subTitle" idx="1"/>
          </p:nvPr>
        </p:nvSpPr>
        <p:spPr>
          <a:xfrm>
            <a:off x="1219200" y="3276600"/>
            <a:ext cx="6400800" cy="2362200"/>
          </a:xfrm>
        </p:spPr>
        <p:txBody>
          <a:bodyPr>
            <a:normAutofit/>
          </a:bodyPr>
          <a:lstStyle/>
          <a:p>
            <a:endParaRPr lang="en-US" sz="2000" dirty="0" smtClean="0"/>
          </a:p>
          <a:p>
            <a:r>
              <a:rPr lang="en-US" sz="2000" dirty="0" smtClean="0">
                <a:solidFill>
                  <a:schemeClr val="tx1"/>
                </a:solidFill>
              </a:rPr>
              <a:t>August 08, 2017</a:t>
            </a:r>
          </a:p>
          <a:p>
            <a:r>
              <a:rPr lang="en-US" sz="2000" dirty="0" smtClean="0">
                <a:solidFill>
                  <a:schemeClr val="tx1"/>
                </a:solidFill>
              </a:rPr>
              <a:t>Virginia Brown, Director</a:t>
            </a:r>
          </a:p>
          <a:p>
            <a:r>
              <a:rPr lang="en-US" sz="2000" dirty="0" smtClean="0">
                <a:solidFill>
                  <a:schemeClr val="tx1"/>
                </a:solidFill>
              </a:rPr>
              <a:t> Bureau of Policy and Regulatory Management</a:t>
            </a:r>
          </a:p>
          <a:p>
            <a:endParaRPr lang="en-US" sz="2000" dirty="0" smtClean="0"/>
          </a:p>
          <a:p>
            <a:endParaRPr lang="en-US" sz="2000" dirty="0" smtClean="0"/>
          </a:p>
          <a:p>
            <a:endParaRPr lang="en-US" sz="2000" dirty="0" smtClean="0"/>
          </a:p>
          <a:p>
            <a:endParaRPr lang="en-US" sz="2000" dirty="0" smtClean="0"/>
          </a:p>
        </p:txBody>
      </p:sp>
    </p:spTree>
    <p:extLst>
      <p:ext uri="{BB962C8B-B14F-4D97-AF65-F5344CB8AC3E}">
        <p14:creationId xmlns:p14="http://schemas.microsoft.com/office/powerpoint/2010/main" val="29877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3172"/>
            <a:ext cx="8001000" cy="457200"/>
          </a:xfrm>
        </p:spPr>
        <p:txBody>
          <a:bodyPr/>
          <a:lstStyle/>
          <a:p>
            <a:r>
              <a:rPr lang="en-US" sz="2400" dirty="0" smtClean="0">
                <a:latin typeface="Arial Black" panose="020B0A04020102020204" pitchFamily="34" charset="0"/>
              </a:rPr>
              <a:t>Adult Day Centers</a:t>
            </a:r>
            <a:endParaRPr lang="en-US" sz="2400" dirty="0">
              <a:latin typeface="Arial Black" panose="020B0A04020102020204" pitchFamily="34" charset="0"/>
            </a:endParaRPr>
          </a:p>
        </p:txBody>
      </p:sp>
      <p:sp>
        <p:nvSpPr>
          <p:cNvPr id="3" name="Content Placeholder 2"/>
          <p:cNvSpPr>
            <a:spLocks noGrp="1"/>
          </p:cNvSpPr>
          <p:nvPr>
            <p:ph sz="quarter" idx="13"/>
          </p:nvPr>
        </p:nvSpPr>
        <p:spPr>
          <a:xfrm>
            <a:off x="457200" y="1143000"/>
            <a:ext cx="8229600" cy="4724400"/>
          </a:xfrm>
        </p:spPr>
        <p:txBody>
          <a:bodyPr>
            <a:normAutofit/>
          </a:bodyPr>
          <a:lstStyle/>
          <a:p>
            <a:r>
              <a:rPr lang="en-US" sz="2800" dirty="0" smtClean="0"/>
              <a:t>Currently, the OLTL is coordinating with the Department of Aging to determine HCBS Settings Final Rule compliance for Adult Day Centers including those in or on the grounds of Institutional Settings.</a:t>
            </a:r>
            <a:endParaRPr lang="en-US" sz="2800" dirty="0"/>
          </a:p>
          <a:p>
            <a:endParaRPr lang="en-US" sz="3200" dirty="0">
              <a:latin typeface="Calibri Light" panose="020F0302020204030204" pitchFamily="34" charset="0"/>
            </a:endParaRPr>
          </a:p>
          <a:p>
            <a:pPr marL="0" indent="0">
              <a:buNone/>
            </a:pPr>
            <a:endParaRPr lang="en-US" dirty="0"/>
          </a:p>
        </p:txBody>
      </p:sp>
      <p:sp>
        <p:nvSpPr>
          <p:cNvPr id="4" name="Slide Number Placeholder 3"/>
          <p:cNvSpPr>
            <a:spLocks noGrp="1"/>
          </p:cNvSpPr>
          <p:nvPr>
            <p:ph type="sldNum" sz="quarter" idx="15"/>
          </p:nvPr>
        </p:nvSpPr>
        <p:spPr/>
        <p:txBody>
          <a:bodyPr/>
          <a:lstStyle/>
          <a:p>
            <a:pPr algn="ctr">
              <a:defRPr/>
            </a:pPr>
            <a:fld id="{1C35C3F6-4D11-4115-9BE3-9D72A75E721B}" type="slidenum">
              <a:rPr lang="en-US" smtClean="0"/>
              <a:pPr algn="ctr">
                <a:defRPr/>
              </a:pPr>
              <a:t>10</a:t>
            </a:fld>
            <a:endParaRPr lang="en-US" dirty="0"/>
          </a:p>
        </p:txBody>
      </p:sp>
    </p:spTree>
    <p:extLst>
      <p:ext uri="{BB962C8B-B14F-4D97-AF65-F5344CB8AC3E}">
        <p14:creationId xmlns:p14="http://schemas.microsoft.com/office/powerpoint/2010/main" val="35852984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rPr>
              <a:t>Moving Forward</a:t>
            </a:r>
            <a:endParaRPr lang="en-US" dirty="0">
              <a:latin typeface="Arial Black" panose="020B0A04020102020204" pitchFamily="34" charset="0"/>
            </a:endParaRPr>
          </a:p>
        </p:txBody>
      </p:sp>
      <p:sp>
        <p:nvSpPr>
          <p:cNvPr id="4" name="Date Placeholder 3"/>
          <p:cNvSpPr>
            <a:spLocks noGrp="1"/>
          </p:cNvSpPr>
          <p:nvPr>
            <p:ph type="dt" sz="half" idx="4294967295"/>
          </p:nvPr>
        </p:nvSpPr>
        <p:spPr>
          <a:xfrm>
            <a:off x="457200" y="6400800"/>
            <a:ext cx="2133600" cy="244475"/>
          </a:xfrm>
          <a:prstGeom prst="rect">
            <a:avLst/>
          </a:prstGeom>
        </p:spPr>
        <p:txBody>
          <a:bodyPr/>
          <a:lstStyle/>
          <a:p>
            <a:pPr>
              <a:defRPr/>
            </a:pPr>
            <a:fld id="{A9AF69DB-14BC-449D-BC99-F24B05F8046E}" type="datetime1">
              <a:rPr lang="en-US" smtClean="0"/>
              <a:t>8/14/2017</a:t>
            </a:fld>
            <a:endParaRPr lang="en-US" dirty="0"/>
          </a:p>
        </p:txBody>
      </p:sp>
      <p:sp>
        <p:nvSpPr>
          <p:cNvPr id="5" name="Slide Number Placeholder 4"/>
          <p:cNvSpPr>
            <a:spLocks noGrp="1"/>
          </p:cNvSpPr>
          <p:nvPr>
            <p:ph type="sldNum" sz="quarter" idx="4294967295"/>
          </p:nvPr>
        </p:nvSpPr>
        <p:spPr>
          <a:xfrm>
            <a:off x="7696200" y="6096000"/>
            <a:ext cx="990600" cy="380999"/>
          </a:xfrm>
          <a:prstGeom prst="rect">
            <a:avLst/>
          </a:prstGeom>
        </p:spPr>
        <p:txBody>
          <a:bodyPr/>
          <a:lstStyle/>
          <a:p>
            <a:pPr algn="ctr">
              <a:defRPr/>
            </a:pPr>
            <a:fld id="{70265E95-77F9-457A-9EE3-4D9004F83F9A}" type="slidenum">
              <a:rPr lang="en-US" smtClean="0"/>
              <a:pPr algn="ctr">
                <a:defRPr/>
              </a:pPr>
              <a:t>11</a:t>
            </a:fld>
            <a:endParaRPr lang="en-US" dirty="0"/>
          </a:p>
        </p:txBody>
      </p:sp>
      <p:sp>
        <p:nvSpPr>
          <p:cNvPr id="9" name="TextBox 8"/>
          <p:cNvSpPr txBox="1"/>
          <p:nvPr/>
        </p:nvSpPr>
        <p:spPr>
          <a:xfrm>
            <a:off x="6172200" y="3581400"/>
            <a:ext cx="2819400" cy="914400"/>
          </a:xfrm>
          <a:prstGeom prst="rect">
            <a:avLst/>
          </a:prstGeom>
          <a:noFill/>
        </p:spPr>
        <p:txBody>
          <a:bodyPr wrap="square" rtlCol="0">
            <a:spAutoFit/>
          </a:bodyPr>
          <a:lstStyle/>
          <a:p>
            <a:endParaRPr lang="en-US" dirty="0"/>
          </a:p>
        </p:txBody>
      </p:sp>
      <p:sp>
        <p:nvSpPr>
          <p:cNvPr id="10" name="TextBox 9"/>
          <p:cNvSpPr txBox="1"/>
          <p:nvPr/>
        </p:nvSpPr>
        <p:spPr>
          <a:xfrm>
            <a:off x="6324600" y="3733800"/>
            <a:ext cx="2819400" cy="914400"/>
          </a:xfrm>
          <a:prstGeom prst="rect">
            <a:avLst/>
          </a:prstGeom>
          <a:noFill/>
        </p:spPr>
        <p:txBody>
          <a:bodyPr wrap="square" rtlCol="0">
            <a:spAutoFit/>
          </a:bodyPr>
          <a:lstStyle/>
          <a:p>
            <a:endParaRPr lang="en-US" dirty="0"/>
          </a:p>
        </p:txBody>
      </p:sp>
      <p:sp>
        <p:nvSpPr>
          <p:cNvPr id="14" name="Content Placeholder 2"/>
          <p:cNvSpPr>
            <a:spLocks noGrp="1"/>
          </p:cNvSpPr>
          <p:nvPr>
            <p:ph sz="quarter" idx="13"/>
          </p:nvPr>
        </p:nvSpPr>
        <p:spPr>
          <a:xfrm>
            <a:off x="457200" y="1143000"/>
            <a:ext cx="8229600" cy="4800600"/>
          </a:xfrm>
        </p:spPr>
        <p:txBody>
          <a:bodyPr>
            <a:normAutofit lnSpcReduction="10000"/>
          </a:bodyPr>
          <a:lstStyle/>
          <a:p>
            <a:pPr marL="0" indent="0" algn="ctr">
              <a:spcBef>
                <a:spcPts val="0"/>
              </a:spcBef>
              <a:spcAft>
                <a:spcPts val="1800"/>
              </a:spcAft>
              <a:buNone/>
            </a:pPr>
            <a:r>
              <a:rPr lang="en-US" b="1" u="sng" dirty="0" smtClean="0"/>
              <a:t>Ensuring HCBS Settings Final Rule Compliance after Community HealthChoices Implementation</a:t>
            </a:r>
          </a:p>
          <a:p>
            <a:pPr marL="225425" indent="0">
              <a:spcBef>
                <a:spcPts val="0"/>
              </a:spcBef>
              <a:spcAft>
                <a:spcPts val="600"/>
              </a:spcAft>
              <a:buNone/>
            </a:pPr>
            <a:endParaRPr lang="en-US" sz="2000" u="sng" dirty="0" smtClean="0"/>
          </a:p>
          <a:p>
            <a:pPr marL="225425" indent="0">
              <a:spcBef>
                <a:spcPts val="0"/>
              </a:spcBef>
              <a:spcAft>
                <a:spcPts val="600"/>
              </a:spcAft>
              <a:buNone/>
            </a:pPr>
            <a:r>
              <a:rPr lang="en-US" sz="2000" u="sng" dirty="0" smtClean="0"/>
              <a:t>For the Community HealthChoices (CHC) </a:t>
            </a:r>
            <a:r>
              <a:rPr lang="en-US" sz="2000" u="sng" dirty="0"/>
              <a:t>W</a:t>
            </a:r>
            <a:r>
              <a:rPr lang="en-US" sz="2000" u="sng" dirty="0" smtClean="0"/>
              <a:t>aiver:</a:t>
            </a:r>
          </a:p>
          <a:p>
            <a:pPr marL="800100">
              <a:spcBef>
                <a:spcPts val="0"/>
              </a:spcBef>
              <a:spcAft>
                <a:spcPts val="1800"/>
              </a:spcAft>
            </a:pPr>
            <a:r>
              <a:rPr lang="en-US" sz="2000" dirty="0" smtClean="0"/>
              <a:t>The CHC-Managed Care Organizations (MCOs) will take over the Final Rule monitoring, ensuring that each site will be assessed every two years.</a:t>
            </a:r>
          </a:p>
          <a:p>
            <a:pPr marL="800100">
              <a:spcBef>
                <a:spcPts val="0"/>
              </a:spcBef>
              <a:spcAft>
                <a:spcPts val="1800"/>
              </a:spcAft>
            </a:pPr>
            <a:r>
              <a:rPr lang="en-US" sz="2000" dirty="0" smtClean="0"/>
              <a:t>The CHC-MCOs will report their findings back to the OLTL.</a:t>
            </a:r>
          </a:p>
          <a:p>
            <a:pPr marL="225425" indent="0">
              <a:spcBef>
                <a:spcPts val="0"/>
              </a:spcBef>
              <a:spcAft>
                <a:spcPts val="600"/>
              </a:spcAft>
              <a:buNone/>
            </a:pPr>
            <a:endParaRPr lang="en-US" sz="2000" u="sng" dirty="0" smtClean="0"/>
          </a:p>
          <a:p>
            <a:pPr marL="225425" indent="0">
              <a:spcBef>
                <a:spcPts val="0"/>
              </a:spcBef>
              <a:spcAft>
                <a:spcPts val="600"/>
              </a:spcAft>
              <a:buNone/>
            </a:pPr>
            <a:r>
              <a:rPr lang="en-US" sz="2000" u="sng" dirty="0" smtClean="0"/>
              <a:t>For the Omnibus Budget Reconciliation Act (OBRA) </a:t>
            </a:r>
            <a:r>
              <a:rPr lang="en-US" sz="2000" u="sng" dirty="0"/>
              <a:t>W</a:t>
            </a:r>
            <a:r>
              <a:rPr lang="en-US" sz="2000" u="sng" dirty="0" smtClean="0"/>
              <a:t>aiver:</a:t>
            </a:r>
          </a:p>
          <a:p>
            <a:pPr marL="800100">
              <a:spcBef>
                <a:spcPts val="0"/>
              </a:spcBef>
              <a:spcAft>
                <a:spcPts val="1800"/>
              </a:spcAft>
            </a:pPr>
            <a:r>
              <a:rPr lang="en-US" sz="2000" dirty="0" smtClean="0"/>
              <a:t>The OLTL will continue to monitor the OBRA sites for compliance every two years.</a:t>
            </a:r>
            <a:endParaRPr lang="en-US" sz="2000" dirty="0"/>
          </a:p>
          <a:p>
            <a:pPr marL="0" indent="0">
              <a:spcBef>
                <a:spcPts val="0"/>
              </a:spcBef>
              <a:spcAft>
                <a:spcPts val="1800"/>
              </a:spcAft>
              <a:buNone/>
            </a:pPr>
            <a:endParaRPr lang="en-US" sz="2000" dirty="0"/>
          </a:p>
          <a:p>
            <a:pPr>
              <a:spcBef>
                <a:spcPts val="0"/>
              </a:spcBef>
              <a:spcAft>
                <a:spcPts val="1800"/>
              </a:spcAft>
            </a:pPr>
            <a:endParaRPr lang="en-US" sz="2000" dirty="0"/>
          </a:p>
        </p:txBody>
      </p:sp>
    </p:spTree>
    <p:extLst>
      <p:ext uri="{BB962C8B-B14F-4D97-AF65-F5344CB8AC3E}">
        <p14:creationId xmlns:p14="http://schemas.microsoft.com/office/powerpoint/2010/main" val="4048017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CMS Engagement</a:t>
            </a:r>
            <a:endParaRPr lang="en-US" b="1" dirty="0"/>
          </a:p>
        </p:txBody>
      </p:sp>
      <p:sp>
        <p:nvSpPr>
          <p:cNvPr id="4" name="Slide Number Placeholder 3"/>
          <p:cNvSpPr>
            <a:spLocks noGrp="1"/>
          </p:cNvSpPr>
          <p:nvPr>
            <p:ph type="sldNum" sz="quarter" idx="15"/>
          </p:nvPr>
        </p:nvSpPr>
        <p:spPr/>
        <p:txBody>
          <a:bodyPr/>
          <a:lstStyle/>
          <a:p>
            <a:pPr algn="ctr">
              <a:defRPr/>
            </a:pPr>
            <a:fld id="{1C35C3F6-4D11-4115-9BE3-9D72A75E721B}" type="slidenum">
              <a:rPr lang="en-US" smtClean="0"/>
              <a:pPr algn="ctr">
                <a:defRPr/>
              </a:pPr>
              <a:t>12</a:t>
            </a:fld>
            <a:endParaRPr lang="en-US" dirty="0"/>
          </a:p>
        </p:txBody>
      </p:sp>
      <p:sp>
        <p:nvSpPr>
          <p:cNvPr id="3" name="Content Placeholder 2"/>
          <p:cNvSpPr>
            <a:spLocks noGrp="1"/>
          </p:cNvSpPr>
          <p:nvPr>
            <p:ph sz="quarter" idx="13"/>
          </p:nvPr>
        </p:nvSpPr>
        <p:spPr>
          <a:xfrm>
            <a:off x="533400" y="1066800"/>
            <a:ext cx="8001000" cy="4914900"/>
          </a:xfrm>
        </p:spPr>
        <p:txBody>
          <a:bodyPr>
            <a:normAutofit/>
          </a:bodyPr>
          <a:lstStyle/>
          <a:p>
            <a:pPr marL="0" indent="0">
              <a:buNone/>
            </a:pPr>
            <a:endParaRPr lang="en-US" sz="2000" dirty="0" smtClean="0"/>
          </a:p>
          <a:p>
            <a:pPr>
              <a:buFont typeface="Wingdings" panose="05000000000000000000" pitchFamily="2" charset="2"/>
              <a:buChar char="Ø"/>
            </a:pPr>
            <a:r>
              <a:rPr lang="en-US" sz="2000" dirty="0" smtClean="0"/>
              <a:t>Meeting held with CMS and representatives from other states on July 26, 2017.</a:t>
            </a:r>
          </a:p>
          <a:p>
            <a:pPr marL="0" indent="0">
              <a:buNone/>
            </a:pPr>
            <a:endParaRPr lang="en-US" sz="2000" dirty="0" smtClean="0"/>
          </a:p>
          <a:p>
            <a:pPr>
              <a:buFont typeface="Wingdings" panose="05000000000000000000" pitchFamily="2" charset="2"/>
              <a:buChar char="Ø"/>
            </a:pPr>
            <a:r>
              <a:rPr lang="en-US" sz="2000" dirty="0" smtClean="0"/>
              <a:t>CMS </a:t>
            </a:r>
            <a:r>
              <a:rPr lang="en-US" sz="2000" dirty="0"/>
              <a:t>believes that states are not in disagreement with the </a:t>
            </a:r>
            <a:r>
              <a:rPr lang="en-US" sz="2000" dirty="0" smtClean="0"/>
              <a:t>rule and </a:t>
            </a:r>
            <a:r>
              <a:rPr lang="en-US" sz="2000" dirty="0"/>
              <a:t>is looking for </a:t>
            </a:r>
            <a:r>
              <a:rPr lang="en-US" sz="2000" dirty="0" smtClean="0"/>
              <a:t>feedback from states on the following areas: </a:t>
            </a:r>
          </a:p>
          <a:p>
            <a:pPr marL="862013" indent="-290513">
              <a:buFont typeface="Wingdings" panose="05000000000000000000" pitchFamily="2" charset="2"/>
              <a:buChar char="§"/>
            </a:pPr>
            <a:r>
              <a:rPr lang="en-US" sz="2000" dirty="0"/>
              <a:t>what kinds of guidance and operational procedures are </a:t>
            </a:r>
            <a:r>
              <a:rPr lang="en-US" sz="2000" dirty="0" smtClean="0"/>
              <a:t>needed</a:t>
            </a:r>
          </a:p>
          <a:p>
            <a:pPr marL="862013" indent="-290513">
              <a:buFont typeface="Wingdings" panose="05000000000000000000" pitchFamily="2" charset="2"/>
              <a:buChar char="§"/>
            </a:pPr>
            <a:r>
              <a:rPr lang="en-US" sz="2000" dirty="0" smtClean="0"/>
              <a:t>How to make the heightened scrutiny process more efficient</a:t>
            </a:r>
          </a:p>
          <a:p>
            <a:pPr marL="862013" indent="-290513">
              <a:buFont typeface="Wingdings" panose="05000000000000000000" pitchFamily="2" charset="2"/>
              <a:buChar char="§"/>
            </a:pPr>
            <a:r>
              <a:rPr lang="en-US" sz="2000" dirty="0" smtClean="0"/>
              <a:t>The types of settings states are concerned may not be able to comply and the criteria that is causing those concerns</a:t>
            </a:r>
            <a:endParaRPr lang="en-US" sz="2000" dirty="0"/>
          </a:p>
          <a:p>
            <a:pPr marL="0" indent="0">
              <a:buNone/>
            </a:pPr>
            <a:endParaRPr lang="en-US" sz="2000" dirty="0" smtClean="0"/>
          </a:p>
          <a:p>
            <a:pPr>
              <a:buFont typeface="Wingdings" panose="05000000000000000000" pitchFamily="2" charset="2"/>
              <a:buChar char="Ø"/>
            </a:pPr>
            <a:r>
              <a:rPr lang="en-US" sz="2000" dirty="0" smtClean="0"/>
              <a:t>Discussion centered </a:t>
            </a:r>
            <a:r>
              <a:rPr lang="en-US" sz="2000" dirty="0"/>
              <a:t>around settings that isolate and the heightened scrutiny </a:t>
            </a:r>
            <a:r>
              <a:rPr lang="en-US" sz="2000" dirty="0" smtClean="0"/>
              <a:t>process.</a:t>
            </a:r>
            <a:endParaRPr lang="en-US" sz="2000" dirty="0"/>
          </a:p>
          <a:p>
            <a:pPr marL="0" indent="0">
              <a:buNone/>
            </a:pPr>
            <a:endParaRPr lang="en-US" sz="2000" dirty="0"/>
          </a:p>
        </p:txBody>
      </p:sp>
    </p:spTree>
    <p:extLst>
      <p:ext uri="{BB962C8B-B14F-4D97-AF65-F5344CB8AC3E}">
        <p14:creationId xmlns:p14="http://schemas.microsoft.com/office/powerpoint/2010/main" val="1310561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Slide Number Placeholder 2"/>
          <p:cNvSpPr>
            <a:spLocks noGrp="1"/>
          </p:cNvSpPr>
          <p:nvPr>
            <p:ph type="sldNum" sz="quarter" idx="12"/>
          </p:nvPr>
        </p:nvSpPr>
        <p:spPr/>
        <p:txBody>
          <a:bodyPr/>
          <a:lstStyle/>
          <a:p>
            <a:pPr algn="ctr"/>
            <a:fld id="{9D710453-B075-45DB-8A7B-E3C399690A0E}" type="slidenum">
              <a:rPr lang="en-US" sz="2000" smtClean="0"/>
              <a:pPr algn="ctr"/>
              <a:t>13</a:t>
            </a:fld>
            <a:endParaRPr lang="en-US" sz="2000" dirty="0"/>
          </a:p>
        </p:txBody>
      </p:sp>
      <p:sp>
        <p:nvSpPr>
          <p:cNvPr id="4" name="Text Placeholder 3"/>
          <p:cNvSpPr>
            <a:spLocks noGrp="1"/>
          </p:cNvSpPr>
          <p:nvPr>
            <p:ph type="body" sz="quarter" idx="13"/>
          </p:nvPr>
        </p:nvSpPr>
        <p:spPr/>
        <p:txBody>
          <a:bodyPr/>
          <a:lstStyle/>
          <a:p>
            <a:endParaRPr lang="en-US" dirty="0" smtClean="0"/>
          </a:p>
          <a:p>
            <a:endParaRPr lang="en-US" dirty="0" smtClean="0"/>
          </a:p>
          <a:p>
            <a:pPr marL="1828800" lvl="4" indent="0">
              <a:buNone/>
            </a:pPr>
            <a:endParaRPr lang="en-US" dirty="0" smtClean="0"/>
          </a:p>
          <a:p>
            <a:pPr marL="0" lvl="4" indent="0" algn="ctr">
              <a:buNone/>
            </a:pPr>
            <a:r>
              <a:rPr lang="en-US" sz="6600" b="1" dirty="0" smtClean="0">
                <a:ln w="22225">
                  <a:solidFill>
                    <a:schemeClr val="accent2">
                      <a:lumMod val="50000"/>
                    </a:schemeClr>
                  </a:solidFill>
                  <a:prstDash val="solid"/>
                </a:ln>
                <a:solidFill>
                  <a:schemeClr val="accent2">
                    <a:lumMod val="20000"/>
                    <a:lumOff val="80000"/>
                  </a:schemeClr>
                </a:solidFill>
                <a:effectLst>
                  <a:reflection blurRad="6350" stA="50000" endA="300" endPos="50000" dist="29997" dir="5400000" sy="-100000" algn="bl" rotWithShape="0"/>
                </a:effectLst>
              </a:rPr>
              <a:t>Questions?</a:t>
            </a:r>
            <a:endParaRPr lang="en-US" sz="4000" b="1" dirty="0">
              <a:ln w="22225">
                <a:solidFill>
                  <a:schemeClr val="accent2">
                    <a:lumMod val="50000"/>
                  </a:schemeClr>
                </a:solidFill>
                <a:prstDash val="solid"/>
              </a:ln>
              <a:solidFill>
                <a:schemeClr val="accent2">
                  <a:lumMod val="20000"/>
                  <a:lumOff val="80000"/>
                </a:schemeClr>
              </a:solidFill>
              <a:effectLst>
                <a:reflection blurRad="6350" stA="50000" endA="300" endPos="50000" dist="29997" dir="5400000" sy="-100000" algn="bl" rotWithShape="0"/>
              </a:effectLst>
            </a:endParaRPr>
          </a:p>
        </p:txBody>
      </p:sp>
    </p:spTree>
    <p:extLst>
      <p:ext uri="{BB962C8B-B14F-4D97-AF65-F5344CB8AC3E}">
        <p14:creationId xmlns:p14="http://schemas.microsoft.com/office/powerpoint/2010/main" val="30526687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3172"/>
            <a:ext cx="8001000" cy="457200"/>
          </a:xfrm>
        </p:spPr>
        <p:txBody>
          <a:bodyPr/>
          <a:lstStyle/>
          <a:p>
            <a:r>
              <a:rPr lang="en-US" sz="2400" dirty="0" smtClean="0">
                <a:latin typeface="Arial Black" panose="020B0A04020102020204" pitchFamily="34" charset="0"/>
              </a:rPr>
              <a:t>Website Links</a:t>
            </a:r>
            <a:endParaRPr lang="en-US" sz="2400" dirty="0">
              <a:latin typeface="Arial Black" panose="020B0A04020102020204" pitchFamily="34" charset="0"/>
            </a:endParaRPr>
          </a:p>
        </p:txBody>
      </p:sp>
      <p:sp>
        <p:nvSpPr>
          <p:cNvPr id="3" name="Content Placeholder 2"/>
          <p:cNvSpPr>
            <a:spLocks noGrp="1"/>
          </p:cNvSpPr>
          <p:nvPr>
            <p:ph sz="quarter" idx="13"/>
          </p:nvPr>
        </p:nvSpPr>
        <p:spPr>
          <a:xfrm>
            <a:off x="457200" y="1143000"/>
            <a:ext cx="8229600" cy="4724400"/>
          </a:xfrm>
        </p:spPr>
        <p:txBody>
          <a:bodyPr>
            <a:normAutofit fontScale="70000" lnSpcReduction="20000"/>
          </a:bodyPr>
          <a:lstStyle/>
          <a:p>
            <a:r>
              <a:rPr lang="en-US" sz="2800" dirty="0" smtClean="0"/>
              <a:t>OLTL Waiver Amendment, Renewals and Accompanying HCBS Transition Plans</a:t>
            </a:r>
          </a:p>
          <a:p>
            <a:pPr lvl="1"/>
            <a:r>
              <a:rPr lang="en-US" sz="2700" u="sng" dirty="0" smtClean="0">
                <a:hlinkClick r:id="rId3"/>
              </a:rPr>
              <a:t>http</a:t>
            </a:r>
            <a:r>
              <a:rPr lang="en-US" sz="2700" u="sng" dirty="0">
                <a:hlinkClick r:id="rId3"/>
              </a:rPr>
              <a:t>://</a:t>
            </a:r>
            <a:r>
              <a:rPr lang="en-US" sz="2700" u="sng" dirty="0" smtClean="0">
                <a:hlinkClick r:id="rId3"/>
              </a:rPr>
              <a:t>www.dhs.pa.gov/learnaboutdhs/dhsorganization/officeoflongtermliving/oltlwaiverinfo/index.htm</a:t>
            </a:r>
            <a:endParaRPr lang="en-US" sz="2700" u="sng" dirty="0" smtClean="0"/>
          </a:p>
          <a:p>
            <a:pPr marL="457200" lvl="1" indent="0">
              <a:buNone/>
            </a:pPr>
            <a:endParaRPr lang="en-US" sz="2400" dirty="0" smtClean="0"/>
          </a:p>
          <a:p>
            <a:r>
              <a:rPr lang="en-US" sz="2800" dirty="0" smtClean="0"/>
              <a:t>OLTL HCBS Final Rule Provider Self-Survey Outcome Report</a:t>
            </a:r>
          </a:p>
          <a:p>
            <a:pPr lvl="1"/>
            <a:r>
              <a:rPr lang="en-US" sz="2700" dirty="0">
                <a:hlinkClick r:id="rId4"/>
              </a:rPr>
              <a:t>http://</a:t>
            </a:r>
            <a:r>
              <a:rPr lang="en-US" sz="2700" dirty="0" smtClean="0">
                <a:hlinkClick r:id="rId4"/>
              </a:rPr>
              <a:t>www.dhs.pa.gov/cs/groups/webcontent/documents/document/c_209460.pdf</a:t>
            </a:r>
            <a:r>
              <a:rPr lang="en-US" sz="2700" dirty="0" smtClean="0"/>
              <a:t> </a:t>
            </a:r>
          </a:p>
          <a:p>
            <a:pPr lvl="1"/>
            <a:endParaRPr lang="en-US" sz="2400" dirty="0" smtClean="0"/>
          </a:p>
          <a:p>
            <a:r>
              <a:rPr lang="en-US" sz="2800" dirty="0" smtClean="0"/>
              <a:t>HCBS Settings CMS Final Rule Statewide Transition Plan Website</a:t>
            </a:r>
          </a:p>
          <a:p>
            <a:pPr lvl="1"/>
            <a:r>
              <a:rPr lang="en-US" sz="2700" dirty="0">
                <a:hlinkClick r:id="rId5"/>
              </a:rPr>
              <a:t>http://www.dhs.pa.gov/citizens/hcbswaiver</a:t>
            </a:r>
            <a:r>
              <a:rPr lang="en-US" sz="2700" dirty="0" smtClean="0">
                <a:hlinkClick r:id="rId5"/>
              </a:rPr>
              <a:t>/</a:t>
            </a:r>
            <a:endParaRPr lang="en-US" sz="2700" dirty="0" smtClean="0"/>
          </a:p>
          <a:p>
            <a:pPr marL="457200" lvl="1" indent="0">
              <a:buNone/>
            </a:pPr>
            <a:endParaRPr lang="en-US" sz="2400" dirty="0"/>
          </a:p>
          <a:p>
            <a:r>
              <a:rPr lang="en-US" sz="2800" dirty="0" smtClean="0"/>
              <a:t>HCBS Settings CMS Final Rule Statewide Transition Plan</a:t>
            </a:r>
          </a:p>
          <a:p>
            <a:pPr lvl="1"/>
            <a:r>
              <a:rPr lang="en-US" sz="2700" dirty="0">
                <a:hlinkClick r:id="rId6"/>
              </a:rPr>
              <a:t>http://</a:t>
            </a:r>
            <a:r>
              <a:rPr lang="en-US" sz="2700" dirty="0" smtClean="0">
                <a:hlinkClick r:id="rId6"/>
              </a:rPr>
              <a:t>www.dhs.pa.gov/cs/groups/webcontent/documents/document/c_220667.pdf</a:t>
            </a:r>
            <a:endParaRPr lang="en-US" sz="2700" dirty="0" smtClean="0"/>
          </a:p>
          <a:p>
            <a:pPr marL="0" indent="0">
              <a:buNone/>
            </a:pPr>
            <a:endParaRPr lang="en-US" sz="3200" dirty="0">
              <a:latin typeface="Calibri Light" panose="020F0302020204030204" pitchFamily="34" charset="0"/>
            </a:endParaRPr>
          </a:p>
          <a:p>
            <a:pPr marL="0" indent="0">
              <a:buNone/>
            </a:pPr>
            <a:endParaRPr lang="en-US" dirty="0"/>
          </a:p>
        </p:txBody>
      </p:sp>
      <p:sp>
        <p:nvSpPr>
          <p:cNvPr id="4" name="Slide Number Placeholder 3"/>
          <p:cNvSpPr>
            <a:spLocks noGrp="1"/>
          </p:cNvSpPr>
          <p:nvPr>
            <p:ph type="sldNum" sz="quarter" idx="15"/>
          </p:nvPr>
        </p:nvSpPr>
        <p:spPr/>
        <p:txBody>
          <a:bodyPr/>
          <a:lstStyle/>
          <a:p>
            <a:pPr algn="ctr">
              <a:defRPr/>
            </a:pPr>
            <a:fld id="{1C35C3F6-4D11-4115-9BE3-9D72A75E721B}" type="slidenum">
              <a:rPr lang="en-US" smtClean="0"/>
              <a:pPr algn="ctr">
                <a:defRPr/>
              </a:pPr>
              <a:t>14</a:t>
            </a:fld>
            <a:endParaRPr lang="en-US" dirty="0"/>
          </a:p>
        </p:txBody>
      </p:sp>
    </p:spTree>
    <p:extLst>
      <p:ext uri="{BB962C8B-B14F-4D97-AF65-F5344CB8AC3E}">
        <p14:creationId xmlns:p14="http://schemas.microsoft.com/office/powerpoint/2010/main" val="3187139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a:t>
            </a:r>
            <a:endParaRPr lang="en-US" b="1" dirty="0"/>
          </a:p>
        </p:txBody>
      </p:sp>
      <p:sp>
        <p:nvSpPr>
          <p:cNvPr id="4" name="Slide Number Placeholder 3"/>
          <p:cNvSpPr>
            <a:spLocks noGrp="1"/>
          </p:cNvSpPr>
          <p:nvPr>
            <p:ph type="sldNum" sz="quarter" idx="15"/>
          </p:nvPr>
        </p:nvSpPr>
        <p:spPr/>
        <p:txBody>
          <a:bodyPr/>
          <a:lstStyle/>
          <a:p>
            <a:pPr algn="ctr">
              <a:defRPr/>
            </a:pPr>
            <a:fld id="{1C35C3F6-4D11-4115-9BE3-9D72A75E721B}" type="slidenum">
              <a:rPr lang="en-US" smtClean="0"/>
              <a:pPr algn="ctr">
                <a:defRPr/>
              </a:pPr>
              <a:t>2</a:t>
            </a:fld>
            <a:endParaRPr lang="en-US" dirty="0"/>
          </a:p>
        </p:txBody>
      </p:sp>
      <p:sp>
        <p:nvSpPr>
          <p:cNvPr id="3" name="Content Placeholder 2"/>
          <p:cNvSpPr>
            <a:spLocks noGrp="1"/>
          </p:cNvSpPr>
          <p:nvPr>
            <p:ph sz="quarter" idx="13"/>
          </p:nvPr>
        </p:nvSpPr>
        <p:spPr>
          <a:xfrm>
            <a:off x="533400" y="1066800"/>
            <a:ext cx="8001000" cy="4914900"/>
          </a:xfrm>
        </p:spPr>
        <p:txBody>
          <a:bodyPr>
            <a:normAutofit/>
          </a:bodyPr>
          <a:lstStyle/>
          <a:p>
            <a:pPr>
              <a:defRPr/>
            </a:pPr>
            <a:r>
              <a:rPr lang="en-US" sz="2000" dirty="0">
                <a:solidFill>
                  <a:srgbClr val="000000"/>
                </a:solidFill>
              </a:rPr>
              <a:t>CMS published the final rule amending regulations contained in 42 CFR 441.301 on January 16, 2014</a:t>
            </a:r>
          </a:p>
          <a:p>
            <a:pPr marL="0" indent="0">
              <a:buFontTx/>
              <a:buNone/>
              <a:defRPr/>
            </a:pPr>
            <a:endParaRPr lang="en-US" sz="2000" dirty="0">
              <a:solidFill>
                <a:srgbClr val="000000"/>
              </a:solidFill>
            </a:endParaRPr>
          </a:p>
          <a:p>
            <a:pPr>
              <a:defRPr/>
            </a:pPr>
            <a:r>
              <a:rPr lang="en-US" sz="2000" dirty="0">
                <a:solidFill>
                  <a:srgbClr val="000000"/>
                </a:solidFill>
              </a:rPr>
              <a:t>The rule supports enhanced quality in Home and Community-Based Services (HCBS) programs and adds protections for individuals receiving services. </a:t>
            </a:r>
          </a:p>
          <a:p>
            <a:pPr>
              <a:defRPr/>
            </a:pPr>
            <a:endParaRPr lang="en-US" sz="2000" dirty="0">
              <a:solidFill>
                <a:srgbClr val="000000"/>
              </a:solidFill>
            </a:endParaRPr>
          </a:p>
          <a:p>
            <a:pPr>
              <a:defRPr/>
            </a:pPr>
            <a:r>
              <a:rPr lang="en-US" sz="2000" dirty="0">
                <a:solidFill>
                  <a:srgbClr val="000000"/>
                </a:solidFill>
              </a:rPr>
              <a:t>In addition, this rule reflects CMS’ intent to ensure that individuals receiving services and supports through Medicaid’s HCBS programs have full access to the benefits of community living and are able to receive services in the most integrated setting</a:t>
            </a:r>
            <a:r>
              <a:rPr lang="en-US" sz="2000" dirty="0" smtClean="0">
                <a:solidFill>
                  <a:srgbClr val="000000"/>
                </a:solidFill>
              </a:rPr>
              <a:t>.</a:t>
            </a:r>
          </a:p>
          <a:p>
            <a:pPr>
              <a:defRPr/>
            </a:pPr>
            <a:endParaRPr lang="en-US" sz="2000" dirty="0">
              <a:solidFill>
                <a:srgbClr val="000000"/>
              </a:solidFill>
            </a:endParaRPr>
          </a:p>
          <a:p>
            <a:pPr>
              <a:defRPr/>
            </a:pPr>
            <a:r>
              <a:rPr lang="en-US" sz="2000" dirty="0" smtClean="0">
                <a:solidFill>
                  <a:srgbClr val="000000"/>
                </a:solidFill>
              </a:rPr>
              <a:t>On May 9, 2017, CMS extended the </a:t>
            </a:r>
            <a:r>
              <a:rPr lang="en-US" sz="2000" smtClean="0">
                <a:solidFill>
                  <a:srgbClr val="000000"/>
                </a:solidFill>
              </a:rPr>
              <a:t>transition period </a:t>
            </a:r>
            <a:r>
              <a:rPr lang="en-US" sz="2000" dirty="0" smtClean="0">
                <a:solidFill>
                  <a:srgbClr val="000000"/>
                </a:solidFill>
              </a:rPr>
              <a:t>for compliance to March 17, 2022</a:t>
            </a:r>
            <a:endParaRPr lang="en-US" sz="2000" dirty="0">
              <a:solidFill>
                <a:srgbClr val="000000"/>
              </a:solidFill>
            </a:endParaRPr>
          </a:p>
          <a:p>
            <a:pPr marL="0" indent="0">
              <a:buNone/>
            </a:pPr>
            <a:endParaRPr lang="en-US" sz="2000" dirty="0" smtClean="0"/>
          </a:p>
          <a:p>
            <a:pPr marL="0" indent="0">
              <a:buNone/>
            </a:pPr>
            <a:endParaRPr lang="en-US" sz="2000" dirty="0"/>
          </a:p>
        </p:txBody>
      </p:sp>
    </p:spTree>
    <p:extLst>
      <p:ext uri="{BB962C8B-B14F-4D97-AF65-F5344CB8AC3E}">
        <p14:creationId xmlns:p14="http://schemas.microsoft.com/office/powerpoint/2010/main" val="2445271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HCBS Settings Requirements</a:t>
            </a:r>
            <a:endParaRPr lang="en-US" b="1" dirty="0"/>
          </a:p>
        </p:txBody>
      </p:sp>
      <p:sp>
        <p:nvSpPr>
          <p:cNvPr id="4" name="Slide Number Placeholder 3"/>
          <p:cNvSpPr>
            <a:spLocks noGrp="1"/>
          </p:cNvSpPr>
          <p:nvPr>
            <p:ph type="sldNum" sz="quarter" idx="15"/>
          </p:nvPr>
        </p:nvSpPr>
        <p:spPr/>
        <p:txBody>
          <a:bodyPr/>
          <a:lstStyle/>
          <a:p>
            <a:pPr algn="ctr">
              <a:defRPr/>
            </a:pPr>
            <a:fld id="{1C35C3F6-4D11-4115-9BE3-9D72A75E721B}" type="slidenum">
              <a:rPr lang="en-US" smtClean="0"/>
              <a:pPr algn="ctr">
                <a:defRPr/>
              </a:pPr>
              <a:t>3</a:t>
            </a:fld>
            <a:endParaRPr lang="en-US" dirty="0"/>
          </a:p>
        </p:txBody>
      </p:sp>
      <p:sp>
        <p:nvSpPr>
          <p:cNvPr id="3" name="Content Placeholder 2"/>
          <p:cNvSpPr>
            <a:spLocks noGrp="1"/>
          </p:cNvSpPr>
          <p:nvPr>
            <p:ph sz="quarter" idx="13"/>
          </p:nvPr>
        </p:nvSpPr>
        <p:spPr>
          <a:xfrm>
            <a:off x="533400" y="1066800"/>
            <a:ext cx="8001000" cy="4914900"/>
          </a:xfrm>
        </p:spPr>
        <p:txBody>
          <a:bodyPr>
            <a:normAutofit/>
          </a:bodyPr>
          <a:lstStyle/>
          <a:p>
            <a:pPr marL="0" indent="0">
              <a:spcBef>
                <a:spcPts val="1200"/>
              </a:spcBef>
              <a:buNone/>
              <a:defRPr/>
            </a:pPr>
            <a:r>
              <a:rPr lang="en-US" altLang="en-US" dirty="0">
                <a:solidFill>
                  <a:prstClr val="black"/>
                </a:solidFill>
              </a:rPr>
              <a:t>The final rule establishes:</a:t>
            </a:r>
          </a:p>
          <a:p>
            <a:pPr marL="457200" indent="-228600">
              <a:spcBef>
                <a:spcPts val="1200"/>
              </a:spcBef>
              <a:defRPr/>
            </a:pPr>
            <a:r>
              <a:rPr lang="en-US" altLang="en-US" dirty="0">
                <a:solidFill>
                  <a:prstClr val="black"/>
                </a:solidFill>
              </a:rPr>
              <a:t>Mandatory requirements for the qualities of home and community-based settings including discretion for the Secretary to determine other appropriate qualities</a:t>
            </a:r>
          </a:p>
          <a:p>
            <a:pPr marL="457200" indent="-228600">
              <a:spcBef>
                <a:spcPts val="0"/>
              </a:spcBef>
              <a:defRPr/>
            </a:pPr>
            <a:endParaRPr lang="en-US" altLang="en-US" dirty="0">
              <a:solidFill>
                <a:prstClr val="black"/>
              </a:solidFill>
            </a:endParaRPr>
          </a:p>
          <a:p>
            <a:pPr marL="457200" indent="-228600">
              <a:spcBef>
                <a:spcPts val="1200"/>
              </a:spcBef>
              <a:defRPr/>
            </a:pPr>
            <a:r>
              <a:rPr lang="en-US" altLang="en-US" dirty="0">
                <a:solidFill>
                  <a:prstClr val="black"/>
                </a:solidFill>
              </a:rPr>
              <a:t>Settings that are not home and community-based</a:t>
            </a:r>
          </a:p>
          <a:p>
            <a:pPr marL="457200" indent="-228600">
              <a:spcBef>
                <a:spcPts val="0"/>
              </a:spcBef>
              <a:defRPr/>
            </a:pPr>
            <a:endParaRPr lang="en-US" altLang="en-US" dirty="0">
              <a:solidFill>
                <a:prstClr val="black"/>
              </a:solidFill>
            </a:endParaRPr>
          </a:p>
          <a:p>
            <a:pPr marL="457200" indent="-228600">
              <a:spcBef>
                <a:spcPts val="1200"/>
              </a:spcBef>
              <a:defRPr/>
            </a:pPr>
            <a:r>
              <a:rPr lang="en-US" altLang="en-US" dirty="0">
                <a:solidFill>
                  <a:prstClr val="black"/>
                </a:solidFill>
              </a:rPr>
              <a:t>Settings presumed not to be home and community-based</a:t>
            </a:r>
          </a:p>
          <a:p>
            <a:pPr marL="457200" indent="-228600">
              <a:spcBef>
                <a:spcPts val="0"/>
              </a:spcBef>
              <a:defRPr/>
            </a:pPr>
            <a:endParaRPr lang="en-US" altLang="en-US" dirty="0">
              <a:solidFill>
                <a:prstClr val="black"/>
              </a:solidFill>
            </a:endParaRPr>
          </a:p>
          <a:p>
            <a:pPr marL="457200" indent="-228600">
              <a:spcBef>
                <a:spcPts val="1200"/>
              </a:spcBef>
              <a:defRPr/>
            </a:pPr>
            <a:r>
              <a:rPr lang="en-US" altLang="en-US" dirty="0">
                <a:solidFill>
                  <a:prstClr val="black"/>
                </a:solidFill>
              </a:rPr>
              <a:t>State compliance and transition requirements</a:t>
            </a:r>
          </a:p>
          <a:p>
            <a:pPr marL="0" indent="0">
              <a:buNone/>
            </a:pPr>
            <a:endParaRPr lang="en-US" sz="2000" dirty="0" smtClean="0"/>
          </a:p>
          <a:p>
            <a:pPr marL="0" indent="0">
              <a:buNone/>
            </a:pPr>
            <a:endParaRPr lang="en-US" sz="2000" dirty="0"/>
          </a:p>
        </p:txBody>
      </p:sp>
    </p:spTree>
    <p:extLst>
      <p:ext uri="{BB962C8B-B14F-4D97-AF65-F5344CB8AC3E}">
        <p14:creationId xmlns:p14="http://schemas.microsoft.com/office/powerpoint/2010/main" val="2580640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Transition Plans</a:t>
            </a:r>
            <a:endParaRPr lang="en-US" b="1" dirty="0"/>
          </a:p>
        </p:txBody>
      </p:sp>
      <p:sp>
        <p:nvSpPr>
          <p:cNvPr id="4" name="Slide Number Placeholder 3"/>
          <p:cNvSpPr>
            <a:spLocks noGrp="1"/>
          </p:cNvSpPr>
          <p:nvPr>
            <p:ph type="sldNum" sz="quarter" idx="15"/>
          </p:nvPr>
        </p:nvSpPr>
        <p:spPr/>
        <p:txBody>
          <a:bodyPr/>
          <a:lstStyle/>
          <a:p>
            <a:pPr algn="ctr">
              <a:defRPr/>
            </a:pPr>
            <a:fld id="{1C35C3F6-4D11-4115-9BE3-9D72A75E721B}" type="slidenum">
              <a:rPr lang="en-US" smtClean="0"/>
              <a:pPr algn="ctr">
                <a:defRPr/>
              </a:pPr>
              <a:t>4</a:t>
            </a:fld>
            <a:endParaRPr lang="en-US" dirty="0"/>
          </a:p>
        </p:txBody>
      </p:sp>
      <p:sp>
        <p:nvSpPr>
          <p:cNvPr id="3" name="Content Placeholder 2"/>
          <p:cNvSpPr>
            <a:spLocks noGrp="1"/>
          </p:cNvSpPr>
          <p:nvPr>
            <p:ph sz="quarter" idx="13"/>
          </p:nvPr>
        </p:nvSpPr>
        <p:spPr>
          <a:xfrm>
            <a:off x="533400" y="1066800"/>
            <a:ext cx="8001000" cy="4914900"/>
          </a:xfrm>
        </p:spPr>
        <p:txBody>
          <a:bodyPr>
            <a:normAutofit/>
          </a:bodyPr>
          <a:lstStyle/>
          <a:p>
            <a:pPr>
              <a:defRPr/>
            </a:pPr>
            <a:r>
              <a:rPr lang="en-US" dirty="0">
                <a:solidFill>
                  <a:srgbClr val="000000"/>
                </a:solidFill>
              </a:rPr>
              <a:t>The transition plan is the document in which states determine their compliance with the regulatory requirements for home and community-based settings and describe to CMS how they will comply with the new requirements.</a:t>
            </a:r>
          </a:p>
          <a:p>
            <a:pPr>
              <a:defRPr/>
            </a:pPr>
            <a:endParaRPr lang="en-US" dirty="0">
              <a:solidFill>
                <a:srgbClr val="000000"/>
              </a:solidFill>
            </a:endParaRPr>
          </a:p>
          <a:p>
            <a:pPr>
              <a:defRPr/>
            </a:pPr>
            <a:r>
              <a:rPr lang="en-US" dirty="0">
                <a:solidFill>
                  <a:srgbClr val="000000"/>
                </a:solidFill>
              </a:rPr>
              <a:t>Statewide Plan vs. Waiver Specific Plan</a:t>
            </a:r>
          </a:p>
          <a:p>
            <a:pPr lvl="1">
              <a:defRPr/>
            </a:pPr>
            <a:r>
              <a:rPr lang="en-US" sz="2400" dirty="0">
                <a:solidFill>
                  <a:srgbClr val="000000"/>
                </a:solidFill>
              </a:rPr>
              <a:t>Both are required. </a:t>
            </a:r>
          </a:p>
          <a:p>
            <a:pPr lvl="1">
              <a:defRPr/>
            </a:pPr>
            <a:r>
              <a:rPr lang="en-US" sz="2400" dirty="0">
                <a:solidFill>
                  <a:srgbClr val="000000"/>
                </a:solidFill>
              </a:rPr>
              <a:t>Waiver specific plans are incorporated in the Statewide Transition Plan as appendices.</a:t>
            </a:r>
          </a:p>
          <a:p>
            <a:pPr lvl="1">
              <a:defRPr/>
            </a:pPr>
            <a:r>
              <a:rPr lang="en-US" sz="2400" dirty="0">
                <a:solidFill>
                  <a:srgbClr val="000000"/>
                </a:solidFill>
              </a:rPr>
              <a:t>DHS’ Statewide transition Plan </a:t>
            </a:r>
            <a:r>
              <a:rPr lang="en-US" sz="2400" dirty="0" smtClean="0">
                <a:solidFill>
                  <a:srgbClr val="000000"/>
                </a:solidFill>
              </a:rPr>
              <a:t>was initially approved by CMS </a:t>
            </a:r>
            <a:r>
              <a:rPr lang="en-US" sz="2400" smtClean="0">
                <a:solidFill>
                  <a:srgbClr val="000000"/>
                </a:solidFill>
              </a:rPr>
              <a:t>on August 30, 2016.</a:t>
            </a:r>
            <a:endParaRPr lang="en-US" sz="2400" dirty="0">
              <a:solidFill>
                <a:srgbClr val="000000"/>
              </a:solidFill>
            </a:endParaRPr>
          </a:p>
          <a:p>
            <a:pPr marL="0" indent="0">
              <a:buNone/>
            </a:pPr>
            <a:endParaRPr lang="en-US" sz="2000" dirty="0" smtClean="0"/>
          </a:p>
          <a:p>
            <a:pPr marL="0" indent="0">
              <a:buNone/>
            </a:pPr>
            <a:endParaRPr lang="en-US" sz="2000" dirty="0"/>
          </a:p>
        </p:txBody>
      </p:sp>
    </p:spTree>
    <p:extLst>
      <p:ext uri="{BB962C8B-B14F-4D97-AF65-F5344CB8AC3E}">
        <p14:creationId xmlns:p14="http://schemas.microsoft.com/office/powerpoint/2010/main" val="3242291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Provider Assessment</a:t>
            </a:r>
            <a:endParaRPr lang="en-US" b="1" dirty="0"/>
          </a:p>
        </p:txBody>
      </p:sp>
      <p:sp>
        <p:nvSpPr>
          <p:cNvPr id="4" name="Slide Number Placeholder 3"/>
          <p:cNvSpPr>
            <a:spLocks noGrp="1"/>
          </p:cNvSpPr>
          <p:nvPr>
            <p:ph type="sldNum" sz="quarter" idx="15"/>
          </p:nvPr>
        </p:nvSpPr>
        <p:spPr/>
        <p:txBody>
          <a:bodyPr/>
          <a:lstStyle/>
          <a:p>
            <a:pPr algn="ctr">
              <a:defRPr/>
            </a:pPr>
            <a:fld id="{1C35C3F6-4D11-4115-9BE3-9D72A75E721B}" type="slidenum">
              <a:rPr lang="en-US" smtClean="0"/>
              <a:pPr algn="ctr">
                <a:defRPr/>
              </a:pPr>
              <a:t>5</a:t>
            </a:fld>
            <a:endParaRPr lang="en-US" dirty="0"/>
          </a:p>
        </p:txBody>
      </p:sp>
      <p:sp>
        <p:nvSpPr>
          <p:cNvPr id="3" name="Content Placeholder 2"/>
          <p:cNvSpPr>
            <a:spLocks noGrp="1"/>
          </p:cNvSpPr>
          <p:nvPr>
            <p:ph sz="quarter" idx="13"/>
          </p:nvPr>
        </p:nvSpPr>
        <p:spPr>
          <a:xfrm>
            <a:off x="533400" y="1066800"/>
            <a:ext cx="8001000" cy="4914900"/>
          </a:xfrm>
        </p:spPr>
        <p:txBody>
          <a:bodyPr>
            <a:normAutofit fontScale="92500" lnSpcReduction="10000"/>
          </a:bodyPr>
          <a:lstStyle/>
          <a:p>
            <a:pPr marL="0" indent="0">
              <a:buNone/>
            </a:pPr>
            <a:r>
              <a:rPr lang="en-US" b="1" u="sng" dirty="0"/>
              <a:t>OLTL HCBS Final Rule Provider Self-Survey </a:t>
            </a:r>
            <a:endParaRPr lang="en-US" b="1" u="sng" dirty="0" smtClean="0"/>
          </a:p>
          <a:p>
            <a:r>
              <a:rPr lang="en-US" sz="2000" dirty="0" smtClean="0"/>
              <a:t>The Home and Community-Based Services (HCBS) Provider Self-Survey served as a starting point that was used to develop the assessment process for the HCBS Settings Final Rule monitoring. </a:t>
            </a:r>
          </a:p>
          <a:p>
            <a:pPr marL="0" indent="0">
              <a:buNone/>
            </a:pPr>
            <a:endParaRPr lang="en-US" sz="2000" dirty="0" smtClean="0"/>
          </a:p>
          <a:p>
            <a:r>
              <a:rPr lang="en-US" sz="2000" dirty="0" smtClean="0"/>
              <a:t>The final </a:t>
            </a:r>
            <a:r>
              <a:rPr lang="en-US" sz="2000" dirty="0"/>
              <a:t>report </a:t>
            </a:r>
            <a:r>
              <a:rPr lang="en-US" sz="2000" dirty="0" smtClean="0"/>
              <a:t>on the survey’s outcome was </a:t>
            </a:r>
            <a:r>
              <a:rPr lang="en-US" sz="2000" dirty="0"/>
              <a:t>issued in August </a:t>
            </a:r>
            <a:r>
              <a:rPr lang="en-US" sz="2000" dirty="0" smtClean="0"/>
              <a:t>2015.</a:t>
            </a:r>
          </a:p>
          <a:p>
            <a:pPr marL="0" indent="0">
              <a:buNone/>
            </a:pPr>
            <a:endParaRPr lang="en-US" sz="1800" dirty="0"/>
          </a:p>
          <a:p>
            <a:pPr marL="0" indent="0">
              <a:buNone/>
            </a:pPr>
            <a:r>
              <a:rPr lang="en-US" b="1" u="sng" dirty="0" smtClean="0"/>
              <a:t>OLTL’s Current Focus</a:t>
            </a:r>
          </a:p>
          <a:p>
            <a:r>
              <a:rPr lang="en-US" sz="2000" dirty="0" smtClean="0"/>
              <a:t>OLTL is focusing on monitoring individual provider sites that are enrolled to provide:</a:t>
            </a:r>
          </a:p>
          <a:p>
            <a:pPr lvl="1"/>
            <a:r>
              <a:rPr lang="en-US" sz="1800" dirty="0" smtClean="0"/>
              <a:t>Residential Habilitation 	</a:t>
            </a:r>
          </a:p>
          <a:p>
            <a:pPr lvl="1"/>
            <a:r>
              <a:rPr lang="en-US" sz="1800" dirty="0" smtClean="0"/>
              <a:t>Structured Day Habilitation</a:t>
            </a:r>
          </a:p>
          <a:p>
            <a:pPr lvl="1"/>
            <a:r>
              <a:rPr lang="en-US" sz="1800" dirty="0" smtClean="0"/>
              <a:t>Pre-Vocational/Employment Services</a:t>
            </a:r>
          </a:p>
          <a:p>
            <a:endParaRPr lang="en-US" sz="2000" dirty="0"/>
          </a:p>
          <a:p>
            <a:r>
              <a:rPr lang="en-US" sz="2000" dirty="0" smtClean="0"/>
              <a:t>96</a:t>
            </a:r>
            <a:r>
              <a:rPr lang="en-US" sz="2000" dirty="0"/>
              <a:t>% of </a:t>
            </a:r>
            <a:r>
              <a:rPr lang="en-US" sz="2000" dirty="0" smtClean="0"/>
              <a:t>the on-site monitoring visits for these services have </a:t>
            </a:r>
            <a:r>
              <a:rPr lang="en-US" sz="2000" dirty="0"/>
              <a:t>been completed</a:t>
            </a:r>
            <a:r>
              <a:rPr lang="en-US" sz="2000" dirty="0" smtClean="0"/>
              <a:t>.</a:t>
            </a:r>
            <a:endParaRPr lang="en-US" sz="2000" dirty="0"/>
          </a:p>
        </p:txBody>
      </p:sp>
    </p:spTree>
    <p:extLst>
      <p:ext uri="{BB962C8B-B14F-4D97-AF65-F5344CB8AC3E}">
        <p14:creationId xmlns:p14="http://schemas.microsoft.com/office/powerpoint/2010/main" val="3095574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Assessment Procedure</a:t>
            </a:r>
            <a:endParaRPr lang="en-US" b="1" dirty="0"/>
          </a:p>
        </p:txBody>
      </p:sp>
      <p:sp>
        <p:nvSpPr>
          <p:cNvPr id="4" name="Slide Number Placeholder 3"/>
          <p:cNvSpPr>
            <a:spLocks noGrp="1"/>
          </p:cNvSpPr>
          <p:nvPr>
            <p:ph type="sldNum" sz="quarter" idx="15"/>
          </p:nvPr>
        </p:nvSpPr>
        <p:spPr/>
        <p:txBody>
          <a:bodyPr/>
          <a:lstStyle/>
          <a:p>
            <a:pPr algn="ctr">
              <a:defRPr/>
            </a:pPr>
            <a:fld id="{1C35C3F6-4D11-4115-9BE3-9D72A75E721B}" type="slidenum">
              <a:rPr lang="en-US" smtClean="0"/>
              <a:pPr algn="ctr">
                <a:defRPr/>
              </a:pPr>
              <a:t>6</a:t>
            </a:fld>
            <a:endParaRPr lang="en-US" dirty="0"/>
          </a:p>
        </p:txBody>
      </p:sp>
      <p:sp>
        <p:nvSpPr>
          <p:cNvPr id="3" name="Content Placeholder 2"/>
          <p:cNvSpPr>
            <a:spLocks noGrp="1"/>
          </p:cNvSpPr>
          <p:nvPr>
            <p:ph sz="quarter" idx="13"/>
          </p:nvPr>
        </p:nvSpPr>
        <p:spPr>
          <a:xfrm>
            <a:off x="457200" y="1066800"/>
            <a:ext cx="8204200" cy="4914900"/>
          </a:xfrm>
        </p:spPr>
        <p:txBody>
          <a:bodyPr>
            <a:normAutofit fontScale="92500" lnSpcReduction="10000"/>
          </a:bodyPr>
          <a:lstStyle/>
          <a:p>
            <a:pPr marL="0" indent="0">
              <a:buNone/>
            </a:pPr>
            <a:r>
              <a:rPr lang="en-US" b="1" u="sng" dirty="0" smtClean="0"/>
              <a:t>Current Procedure</a:t>
            </a:r>
            <a:endParaRPr lang="en-US" b="1" u="sng" dirty="0"/>
          </a:p>
          <a:p>
            <a:r>
              <a:rPr lang="en-US" sz="1700" dirty="0" smtClean="0"/>
              <a:t>Using the assessment tool for each provider site:</a:t>
            </a:r>
          </a:p>
          <a:p>
            <a:pPr lvl="1">
              <a:buFont typeface="Courier New" panose="02070309020205020404" pitchFamily="49" charset="0"/>
              <a:buChar char="o"/>
            </a:pPr>
            <a:r>
              <a:rPr lang="en-US" sz="1700" dirty="0" smtClean="0"/>
              <a:t>The </a:t>
            </a:r>
            <a:r>
              <a:rPr lang="en-US" sz="1700" dirty="0"/>
              <a:t>OLTL </a:t>
            </a:r>
            <a:r>
              <a:rPr lang="en-US" sz="1700" dirty="0" smtClean="0"/>
              <a:t>Bureau of Policy and Regulatory Management reviews </a:t>
            </a:r>
            <a:r>
              <a:rPr lang="en-US" sz="1700" dirty="0"/>
              <a:t>the provider’s submitted </a:t>
            </a:r>
            <a:r>
              <a:rPr lang="en-US" sz="1700" dirty="0" smtClean="0"/>
              <a:t>documentation, including policies and procedures for the site(s) being monitored.</a:t>
            </a:r>
          </a:p>
          <a:p>
            <a:pPr lvl="1">
              <a:buFont typeface="Courier New" panose="02070309020205020404" pitchFamily="49" charset="0"/>
              <a:buChar char="o"/>
            </a:pPr>
            <a:r>
              <a:rPr lang="en-US" sz="1700" dirty="0" smtClean="0"/>
              <a:t>The OLTL Quality Management Efficiency Teams (QMETs) </a:t>
            </a:r>
            <a:r>
              <a:rPr lang="en-US" sz="1700" dirty="0"/>
              <a:t>conduct on-site </a:t>
            </a:r>
            <a:r>
              <a:rPr lang="en-US" sz="1700" dirty="0" smtClean="0"/>
              <a:t>monitoring assessments for the site(s) being monitored.</a:t>
            </a:r>
          </a:p>
          <a:p>
            <a:pPr marL="0" indent="0">
              <a:buNone/>
            </a:pPr>
            <a:endParaRPr lang="en-US" sz="1700" dirty="0" smtClean="0"/>
          </a:p>
          <a:p>
            <a:r>
              <a:rPr lang="en-US" sz="1700" dirty="0" smtClean="0"/>
              <a:t>A cross-bureau panel reviews information in the assessment tool for </a:t>
            </a:r>
            <a:r>
              <a:rPr lang="en-US" sz="1700" dirty="0"/>
              <a:t>site compliance with the HCBS Settings Final </a:t>
            </a:r>
            <a:r>
              <a:rPr lang="en-US" sz="1700" dirty="0" smtClean="0"/>
              <a:t>Rule. </a:t>
            </a:r>
          </a:p>
          <a:p>
            <a:endParaRPr lang="en-US" sz="1700" dirty="0" smtClean="0"/>
          </a:p>
          <a:p>
            <a:r>
              <a:rPr lang="en-US" sz="1700" dirty="0" smtClean="0"/>
              <a:t>The </a:t>
            </a:r>
            <a:r>
              <a:rPr lang="en-US" sz="1700" dirty="0"/>
              <a:t>panel </a:t>
            </a:r>
            <a:r>
              <a:rPr lang="en-US" sz="1700" dirty="0" smtClean="0"/>
              <a:t>makes </a:t>
            </a:r>
            <a:r>
              <a:rPr lang="en-US" sz="1700" dirty="0"/>
              <a:t>a recommendation to </a:t>
            </a:r>
            <a:r>
              <a:rPr lang="en-US" sz="1700" dirty="0" smtClean="0"/>
              <a:t>the OLTL </a:t>
            </a:r>
            <a:r>
              <a:rPr lang="en-US" sz="1700" dirty="0"/>
              <a:t>executive staff </a:t>
            </a:r>
            <a:r>
              <a:rPr lang="en-US" sz="1700" dirty="0" smtClean="0"/>
              <a:t>whether:</a:t>
            </a:r>
          </a:p>
          <a:p>
            <a:pPr lvl="1">
              <a:buFont typeface="Courier New" panose="02070309020205020404" pitchFamily="49" charset="0"/>
              <a:buChar char="o"/>
            </a:pPr>
            <a:r>
              <a:rPr lang="en-US" sz="1700" dirty="0" smtClean="0"/>
              <a:t>Site is Compliant; or</a:t>
            </a:r>
          </a:p>
          <a:p>
            <a:pPr lvl="1">
              <a:buFont typeface="Courier New" panose="02070309020205020404" pitchFamily="49" charset="0"/>
              <a:buChar char="o"/>
            </a:pPr>
            <a:r>
              <a:rPr lang="en-US" sz="1700" dirty="0" smtClean="0"/>
              <a:t>Site is Non-Compliant:</a:t>
            </a:r>
          </a:p>
          <a:p>
            <a:pPr lvl="2">
              <a:buFont typeface="Wingdings" panose="05000000000000000000" pitchFamily="2" charset="2"/>
              <a:buChar char="Ø"/>
            </a:pPr>
            <a:r>
              <a:rPr lang="en-US" sz="1700" dirty="0" smtClean="0"/>
              <a:t>Issue a Statement of Findings requiring a Corrective Action Plan from the provider; or</a:t>
            </a:r>
          </a:p>
          <a:p>
            <a:pPr lvl="2">
              <a:buFont typeface="Wingdings" panose="05000000000000000000" pitchFamily="2" charset="2"/>
              <a:buChar char="Ø"/>
            </a:pPr>
            <a:r>
              <a:rPr lang="en-US" sz="1700" dirty="0" smtClean="0"/>
              <a:t>Recommend site to be submitted </a:t>
            </a:r>
            <a:r>
              <a:rPr lang="en-US" sz="1700" dirty="0"/>
              <a:t>for Heightened </a:t>
            </a:r>
            <a:r>
              <a:rPr lang="en-US" sz="1700" dirty="0" smtClean="0"/>
              <a:t>Scrutiny; or</a:t>
            </a:r>
          </a:p>
          <a:p>
            <a:pPr lvl="2">
              <a:buFont typeface="Wingdings" panose="05000000000000000000" pitchFamily="2" charset="2"/>
              <a:buChar char="Ø"/>
            </a:pPr>
            <a:r>
              <a:rPr lang="en-US" sz="1700" dirty="0" smtClean="0"/>
              <a:t>Terminate provider from </a:t>
            </a:r>
            <a:r>
              <a:rPr lang="en-US" sz="1700" dirty="0"/>
              <a:t>providing waiver services at that specific </a:t>
            </a:r>
            <a:r>
              <a:rPr lang="en-US" sz="1700" dirty="0" smtClean="0"/>
              <a:t>location.</a:t>
            </a:r>
            <a:endParaRPr lang="en-US" sz="1700" dirty="0"/>
          </a:p>
        </p:txBody>
      </p:sp>
    </p:spTree>
    <p:extLst>
      <p:ext uri="{BB962C8B-B14F-4D97-AF65-F5344CB8AC3E}">
        <p14:creationId xmlns:p14="http://schemas.microsoft.com/office/powerpoint/2010/main" val="3646983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b="1" dirty="0" smtClean="0"/>
              <a:t>Non-Compliant Sites</a:t>
            </a:r>
            <a:endParaRPr lang="en-US" b="1" dirty="0"/>
          </a:p>
        </p:txBody>
      </p:sp>
      <p:sp>
        <p:nvSpPr>
          <p:cNvPr id="4" name="Date Placeholder 3"/>
          <p:cNvSpPr>
            <a:spLocks noGrp="1"/>
          </p:cNvSpPr>
          <p:nvPr>
            <p:ph type="dt" sz="half" idx="4294967295"/>
          </p:nvPr>
        </p:nvSpPr>
        <p:spPr>
          <a:xfrm>
            <a:off x="457200" y="6400800"/>
            <a:ext cx="2133600" cy="244475"/>
          </a:xfrm>
          <a:prstGeom prst="rect">
            <a:avLst/>
          </a:prstGeom>
        </p:spPr>
        <p:txBody>
          <a:bodyPr/>
          <a:lstStyle/>
          <a:p>
            <a:pPr>
              <a:defRPr/>
            </a:pPr>
            <a:fld id="{A9AF69DB-14BC-449D-BC99-F24B05F8046E}" type="datetime1">
              <a:rPr lang="en-US" smtClean="0"/>
              <a:t>8/14/2017</a:t>
            </a:fld>
            <a:endParaRPr lang="en-US" dirty="0"/>
          </a:p>
        </p:txBody>
      </p:sp>
      <p:sp>
        <p:nvSpPr>
          <p:cNvPr id="5" name="Slide Number Placeholder 4"/>
          <p:cNvSpPr>
            <a:spLocks noGrp="1"/>
          </p:cNvSpPr>
          <p:nvPr>
            <p:ph type="sldNum" sz="quarter" idx="4294967295"/>
          </p:nvPr>
        </p:nvSpPr>
        <p:spPr>
          <a:xfrm>
            <a:off x="7696200" y="6103316"/>
            <a:ext cx="990600" cy="373684"/>
          </a:xfrm>
          <a:prstGeom prst="rect">
            <a:avLst/>
          </a:prstGeom>
        </p:spPr>
        <p:txBody>
          <a:bodyPr/>
          <a:lstStyle/>
          <a:p>
            <a:pPr algn="ctr">
              <a:defRPr/>
            </a:pPr>
            <a:fld id="{70265E95-77F9-457A-9EE3-4D9004F83F9A}" type="slidenum">
              <a:rPr lang="en-US" smtClean="0"/>
              <a:pPr algn="ctr">
                <a:defRPr/>
              </a:pPr>
              <a:t>7</a:t>
            </a:fld>
            <a:endParaRPr lang="en-US" dirty="0"/>
          </a:p>
        </p:txBody>
      </p:sp>
      <p:sp>
        <p:nvSpPr>
          <p:cNvPr id="6" name="Content Placeholder 5"/>
          <p:cNvSpPr>
            <a:spLocks noGrp="1"/>
          </p:cNvSpPr>
          <p:nvPr>
            <p:ph sz="quarter" idx="13"/>
          </p:nvPr>
        </p:nvSpPr>
        <p:spPr>
          <a:xfrm>
            <a:off x="457200" y="1111871"/>
            <a:ext cx="8229600" cy="4648200"/>
          </a:xfrm>
        </p:spPr>
        <p:txBody>
          <a:bodyPr>
            <a:normAutofit lnSpcReduction="10000"/>
          </a:bodyPr>
          <a:lstStyle/>
          <a:p>
            <a:pPr marL="0" lvl="1" indent="0">
              <a:buNone/>
            </a:pPr>
            <a:r>
              <a:rPr lang="en-US" b="1" u="sng" dirty="0" smtClean="0"/>
              <a:t>Corrective Action Plan:</a:t>
            </a:r>
          </a:p>
          <a:p>
            <a:pPr lvl="1">
              <a:buFont typeface="Arial" panose="020B0604020202020204" pitchFamily="34" charset="0"/>
              <a:buChar char="•"/>
            </a:pPr>
            <a:r>
              <a:rPr lang="en-US" sz="1800" dirty="0" smtClean="0"/>
              <a:t>The Provider will </a:t>
            </a:r>
            <a:r>
              <a:rPr lang="en-US" sz="1800" dirty="0"/>
              <a:t>be issued a statement of findings outlining </a:t>
            </a:r>
            <a:r>
              <a:rPr lang="en-US" sz="1800" dirty="0" smtClean="0"/>
              <a:t>issues at the site that are not </a:t>
            </a:r>
            <a:r>
              <a:rPr lang="en-US" sz="1800" dirty="0"/>
              <a:t>in compliance with </a:t>
            </a:r>
            <a:r>
              <a:rPr lang="en-US" sz="1800" dirty="0" smtClean="0"/>
              <a:t>the HCBS Settings Final </a:t>
            </a:r>
            <a:r>
              <a:rPr lang="en-US" sz="1800" dirty="0"/>
              <a:t>Rule. </a:t>
            </a:r>
            <a:endParaRPr lang="en-US" sz="1800" dirty="0" smtClean="0"/>
          </a:p>
          <a:p>
            <a:pPr marL="457200" lvl="1" indent="0">
              <a:buNone/>
            </a:pPr>
            <a:endParaRPr lang="en-US" sz="1800" dirty="0" smtClean="0"/>
          </a:p>
          <a:p>
            <a:pPr lvl="1">
              <a:buFont typeface="Arial" panose="020B0604020202020204" pitchFamily="34" charset="0"/>
              <a:buChar char="•"/>
            </a:pPr>
            <a:r>
              <a:rPr lang="en-US" sz="1800" dirty="0" smtClean="0"/>
              <a:t>The </a:t>
            </a:r>
            <a:r>
              <a:rPr lang="en-US" sz="1800" dirty="0"/>
              <a:t>Provider will submit a </a:t>
            </a:r>
            <a:r>
              <a:rPr lang="en-US" sz="1800" dirty="0" smtClean="0"/>
              <a:t>Corrective </a:t>
            </a:r>
            <a:r>
              <a:rPr lang="en-US" sz="1800" dirty="0"/>
              <a:t>Action Plan (CAP) detailing </a:t>
            </a:r>
            <a:r>
              <a:rPr lang="en-US" sz="1800" dirty="0" smtClean="0"/>
              <a:t>the steps </a:t>
            </a:r>
            <a:r>
              <a:rPr lang="en-US" sz="1800" dirty="0"/>
              <a:t>they will take to come into </a:t>
            </a:r>
            <a:r>
              <a:rPr lang="en-US" sz="1800" dirty="0" smtClean="0"/>
              <a:t>compliance, including the </a:t>
            </a:r>
            <a:r>
              <a:rPr lang="en-US" sz="1800" dirty="0"/>
              <a:t>proposed </a:t>
            </a:r>
            <a:r>
              <a:rPr lang="en-US" sz="1800" dirty="0" smtClean="0"/>
              <a:t>timeframe </a:t>
            </a:r>
            <a:r>
              <a:rPr lang="en-US" sz="1800" dirty="0"/>
              <a:t>for </a:t>
            </a:r>
            <a:r>
              <a:rPr lang="en-US" sz="1800" dirty="0" smtClean="0"/>
              <a:t>completion of the site’s CAP. </a:t>
            </a:r>
          </a:p>
          <a:p>
            <a:pPr marL="457200" lvl="1" indent="0">
              <a:buNone/>
            </a:pPr>
            <a:endParaRPr lang="en-US" sz="1800" dirty="0" smtClean="0"/>
          </a:p>
          <a:p>
            <a:pPr lvl="1">
              <a:buFont typeface="Arial" panose="020B0604020202020204" pitchFamily="34" charset="0"/>
              <a:buChar char="•"/>
            </a:pPr>
            <a:r>
              <a:rPr lang="en-US" sz="1800" dirty="0" smtClean="0"/>
              <a:t>The OLTL </a:t>
            </a:r>
            <a:r>
              <a:rPr lang="en-US" sz="1800" dirty="0"/>
              <a:t>HCBS Settings Final Rule </a:t>
            </a:r>
            <a:r>
              <a:rPr lang="en-US" sz="1800" dirty="0" smtClean="0"/>
              <a:t>Panel will </a:t>
            </a:r>
            <a:r>
              <a:rPr lang="en-US" sz="1800" dirty="0"/>
              <a:t>either approve the CAP or request </a:t>
            </a:r>
            <a:r>
              <a:rPr lang="en-US" sz="1800" dirty="0" smtClean="0"/>
              <a:t>revisions to the CAP. </a:t>
            </a:r>
          </a:p>
          <a:p>
            <a:pPr marL="457200" lvl="1" indent="0">
              <a:buNone/>
            </a:pPr>
            <a:endParaRPr lang="en-US" sz="1800" dirty="0"/>
          </a:p>
          <a:p>
            <a:pPr lvl="1">
              <a:buFont typeface="Arial" panose="020B0604020202020204" pitchFamily="34" charset="0"/>
              <a:buChar char="•"/>
            </a:pPr>
            <a:r>
              <a:rPr lang="en-US" sz="1800" dirty="0" smtClean="0"/>
              <a:t>OLTL </a:t>
            </a:r>
            <a:r>
              <a:rPr lang="en-US" sz="1800" dirty="0"/>
              <a:t>will follow up with providers to ensure CAP </a:t>
            </a:r>
            <a:r>
              <a:rPr lang="en-US" sz="1800" dirty="0" smtClean="0"/>
              <a:t>completion, which could include an additional on-site monitoring visit. </a:t>
            </a:r>
          </a:p>
          <a:p>
            <a:pPr marL="457200" lvl="1" indent="0">
              <a:buNone/>
            </a:pPr>
            <a:endParaRPr lang="en-US" sz="1800" dirty="0" smtClean="0"/>
          </a:p>
          <a:p>
            <a:pPr lvl="1">
              <a:buFont typeface="Arial" panose="020B0604020202020204" pitchFamily="34" charset="0"/>
              <a:buChar char="•"/>
            </a:pPr>
            <a:r>
              <a:rPr lang="en-US" sz="1800" dirty="0" smtClean="0"/>
              <a:t>Once </a:t>
            </a:r>
            <a:r>
              <a:rPr lang="en-US" sz="1800" dirty="0"/>
              <a:t>verified </a:t>
            </a:r>
            <a:r>
              <a:rPr lang="en-US" sz="1800" dirty="0" smtClean="0"/>
              <a:t>compliant, </a:t>
            </a:r>
            <a:r>
              <a:rPr lang="en-US" sz="1800" dirty="0"/>
              <a:t>OLTL will issue a letter of compliance with the </a:t>
            </a:r>
            <a:r>
              <a:rPr lang="en-US" sz="1800" dirty="0" smtClean="0"/>
              <a:t>HCBS Settings Final </a:t>
            </a:r>
            <a:r>
              <a:rPr lang="en-US" sz="1800" dirty="0"/>
              <a:t>R</a:t>
            </a:r>
            <a:r>
              <a:rPr lang="en-US" sz="1800" dirty="0" smtClean="0"/>
              <a:t>ule </a:t>
            </a:r>
            <a:r>
              <a:rPr lang="en-US" sz="1800" dirty="0"/>
              <a:t>to the provider</a:t>
            </a:r>
            <a:r>
              <a:rPr lang="en-US" sz="1800" dirty="0" smtClean="0"/>
              <a:t>.</a:t>
            </a:r>
            <a:endParaRPr lang="en-US" sz="1800" dirty="0"/>
          </a:p>
        </p:txBody>
      </p:sp>
    </p:spTree>
    <p:extLst>
      <p:ext uri="{BB962C8B-B14F-4D97-AF65-F5344CB8AC3E}">
        <p14:creationId xmlns:p14="http://schemas.microsoft.com/office/powerpoint/2010/main" val="1147027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b="1" dirty="0" smtClean="0"/>
              <a:t>Non-Compliant Sites</a:t>
            </a:r>
            <a:endParaRPr lang="en-US" b="1" dirty="0"/>
          </a:p>
        </p:txBody>
      </p:sp>
      <p:sp>
        <p:nvSpPr>
          <p:cNvPr id="4" name="Date Placeholder 3"/>
          <p:cNvSpPr>
            <a:spLocks noGrp="1"/>
          </p:cNvSpPr>
          <p:nvPr>
            <p:ph type="dt" sz="half" idx="4294967295"/>
          </p:nvPr>
        </p:nvSpPr>
        <p:spPr>
          <a:xfrm>
            <a:off x="457200" y="6400800"/>
            <a:ext cx="2133600" cy="244475"/>
          </a:xfrm>
          <a:prstGeom prst="rect">
            <a:avLst/>
          </a:prstGeom>
        </p:spPr>
        <p:txBody>
          <a:bodyPr/>
          <a:lstStyle/>
          <a:p>
            <a:pPr>
              <a:defRPr/>
            </a:pPr>
            <a:fld id="{A9AF69DB-14BC-449D-BC99-F24B05F8046E}" type="datetime1">
              <a:rPr lang="en-US" smtClean="0"/>
              <a:t>8/14/2017</a:t>
            </a:fld>
            <a:endParaRPr lang="en-US" dirty="0"/>
          </a:p>
        </p:txBody>
      </p:sp>
      <p:sp>
        <p:nvSpPr>
          <p:cNvPr id="5" name="Slide Number Placeholder 4"/>
          <p:cNvSpPr>
            <a:spLocks noGrp="1"/>
          </p:cNvSpPr>
          <p:nvPr>
            <p:ph type="sldNum" sz="quarter" idx="4294967295"/>
          </p:nvPr>
        </p:nvSpPr>
        <p:spPr>
          <a:xfrm>
            <a:off x="7696200" y="6103316"/>
            <a:ext cx="990600" cy="373684"/>
          </a:xfrm>
          <a:prstGeom prst="rect">
            <a:avLst/>
          </a:prstGeom>
        </p:spPr>
        <p:txBody>
          <a:bodyPr/>
          <a:lstStyle/>
          <a:p>
            <a:pPr algn="ctr">
              <a:defRPr/>
            </a:pPr>
            <a:fld id="{70265E95-77F9-457A-9EE3-4D9004F83F9A}" type="slidenum">
              <a:rPr lang="en-US" smtClean="0"/>
              <a:pPr algn="ctr">
                <a:defRPr/>
              </a:pPr>
              <a:t>8</a:t>
            </a:fld>
            <a:endParaRPr lang="en-US" dirty="0"/>
          </a:p>
        </p:txBody>
      </p:sp>
      <p:sp>
        <p:nvSpPr>
          <p:cNvPr id="6" name="Content Placeholder 5"/>
          <p:cNvSpPr>
            <a:spLocks noGrp="1"/>
          </p:cNvSpPr>
          <p:nvPr>
            <p:ph sz="quarter" idx="13"/>
          </p:nvPr>
        </p:nvSpPr>
        <p:spPr>
          <a:xfrm>
            <a:off x="457200" y="1219200"/>
            <a:ext cx="8229600" cy="4648200"/>
          </a:xfrm>
        </p:spPr>
        <p:txBody>
          <a:bodyPr>
            <a:normAutofit/>
          </a:bodyPr>
          <a:lstStyle/>
          <a:p>
            <a:pPr marL="0" lvl="1" indent="0">
              <a:buNone/>
            </a:pPr>
            <a:r>
              <a:rPr lang="en-US" b="1" u="sng" dirty="0" smtClean="0"/>
              <a:t>Heightened Scrutiny:</a:t>
            </a:r>
          </a:p>
          <a:p>
            <a:pPr lvl="1">
              <a:buFont typeface="Arial" panose="020B0604020202020204" pitchFamily="34" charset="0"/>
              <a:buChar char="•"/>
            </a:pPr>
            <a:r>
              <a:rPr lang="en-US" dirty="0" smtClean="0"/>
              <a:t>If </a:t>
            </a:r>
            <a:r>
              <a:rPr lang="en-US" dirty="0"/>
              <a:t>a site has an area of non-compliance that </a:t>
            </a:r>
            <a:r>
              <a:rPr lang="en-US" dirty="0" smtClean="0"/>
              <a:t>the provider </a:t>
            </a:r>
            <a:r>
              <a:rPr lang="en-US" dirty="0"/>
              <a:t>cannot rectify</a:t>
            </a:r>
            <a:r>
              <a:rPr lang="en-US" dirty="0" smtClean="0"/>
              <a:t>, such as the physical location, </a:t>
            </a:r>
            <a:r>
              <a:rPr lang="en-US" dirty="0"/>
              <a:t>but the </a:t>
            </a:r>
            <a:r>
              <a:rPr lang="en-US" dirty="0" smtClean="0"/>
              <a:t>OLTL </a:t>
            </a:r>
            <a:r>
              <a:rPr lang="en-US" dirty="0"/>
              <a:t>determines the overall setting is home and community based, the </a:t>
            </a:r>
            <a:r>
              <a:rPr lang="en-US" dirty="0" smtClean="0"/>
              <a:t>OLTL, with provider agreement, may submit </a:t>
            </a:r>
            <a:r>
              <a:rPr lang="en-US" dirty="0"/>
              <a:t>the setting to CMS for Heightened Scrutiny.</a:t>
            </a:r>
          </a:p>
          <a:p>
            <a:pPr marL="0" lvl="1" indent="0">
              <a:buNone/>
            </a:pPr>
            <a:endParaRPr lang="en-US" b="1" u="sng" dirty="0" smtClean="0"/>
          </a:p>
          <a:p>
            <a:pPr marL="0" lvl="1" indent="0">
              <a:buNone/>
            </a:pPr>
            <a:r>
              <a:rPr lang="en-US" b="1" u="sng" dirty="0" smtClean="0"/>
              <a:t>Termination:</a:t>
            </a:r>
          </a:p>
          <a:p>
            <a:pPr lvl="1">
              <a:buFont typeface="Arial" panose="020B0604020202020204" pitchFamily="34" charset="0"/>
              <a:buChar char="•"/>
            </a:pPr>
            <a:r>
              <a:rPr lang="en-US" dirty="0" smtClean="0"/>
              <a:t>If a site cannot, or will not, come into compliance, the provider will be terminated from providing HCBS at that site and the waiver participants will have the option of relocating to a compliant site or remain at the site and stop receiving HCBS.</a:t>
            </a:r>
          </a:p>
          <a:p>
            <a:endParaRPr lang="en-US" dirty="0"/>
          </a:p>
        </p:txBody>
      </p:sp>
    </p:spTree>
    <p:extLst>
      <p:ext uri="{BB962C8B-B14F-4D97-AF65-F5344CB8AC3E}">
        <p14:creationId xmlns:p14="http://schemas.microsoft.com/office/powerpoint/2010/main" val="1206404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Heightened Scrutiny</a:t>
            </a:r>
          </a:p>
        </p:txBody>
      </p:sp>
      <p:sp>
        <p:nvSpPr>
          <p:cNvPr id="3" name="Content Placeholder 2"/>
          <p:cNvSpPr>
            <a:spLocks noGrp="1"/>
          </p:cNvSpPr>
          <p:nvPr>
            <p:ph sz="quarter" idx="13"/>
          </p:nvPr>
        </p:nvSpPr>
        <p:spPr>
          <a:xfrm>
            <a:off x="533400" y="1295400"/>
            <a:ext cx="8077200" cy="4572000"/>
          </a:xfrm>
        </p:spPr>
        <p:txBody>
          <a:bodyPr>
            <a:normAutofit/>
          </a:bodyPr>
          <a:lstStyle/>
          <a:p>
            <a:r>
              <a:rPr lang="en-US" sz="2800" dirty="0"/>
              <a:t>Sites that are going to be submitted for </a:t>
            </a:r>
            <a:r>
              <a:rPr lang="en-US" sz="2800" dirty="0" smtClean="0"/>
              <a:t>Heightened Scrutiny </a:t>
            </a:r>
            <a:r>
              <a:rPr lang="en-US" sz="2800" dirty="0"/>
              <a:t>will have their Heightened Scrutiny package available for public </a:t>
            </a:r>
            <a:r>
              <a:rPr lang="en-US" sz="2800" dirty="0" smtClean="0"/>
              <a:t>comment.</a:t>
            </a:r>
          </a:p>
          <a:p>
            <a:endParaRPr lang="en-US" sz="2800" dirty="0"/>
          </a:p>
          <a:p>
            <a:r>
              <a:rPr lang="en-US" sz="2800" dirty="0" smtClean="0"/>
              <a:t>The Heightened Scrutiny requirements and processes are currently under development.</a:t>
            </a:r>
          </a:p>
          <a:p>
            <a:endParaRPr lang="en-US" sz="2800" dirty="0" smtClean="0"/>
          </a:p>
          <a:p>
            <a:pPr marL="0" indent="0">
              <a:buNone/>
            </a:pPr>
            <a:endParaRPr lang="en-US" sz="2000" dirty="0" smtClean="0"/>
          </a:p>
          <a:p>
            <a:endParaRPr lang="en-US" dirty="0" smtClean="0"/>
          </a:p>
        </p:txBody>
      </p:sp>
      <p:sp>
        <p:nvSpPr>
          <p:cNvPr id="4" name="Slide Number Placeholder 3"/>
          <p:cNvSpPr>
            <a:spLocks noGrp="1"/>
          </p:cNvSpPr>
          <p:nvPr>
            <p:ph type="sldNum" sz="quarter" idx="15"/>
          </p:nvPr>
        </p:nvSpPr>
        <p:spPr>
          <a:xfrm>
            <a:off x="7696200" y="6096001"/>
            <a:ext cx="990600" cy="381000"/>
          </a:xfrm>
        </p:spPr>
        <p:txBody>
          <a:bodyPr/>
          <a:lstStyle/>
          <a:p>
            <a:pPr algn="ctr">
              <a:defRPr/>
            </a:pPr>
            <a:fld id="{1C35C3F6-4D11-4115-9BE3-9D72A75E721B}" type="slidenum">
              <a:rPr lang="en-US" smtClean="0"/>
              <a:pPr algn="ctr">
                <a:defRPr/>
              </a:pPr>
              <a:t>9</a:t>
            </a:fld>
            <a:endParaRPr lang="en-US" dirty="0"/>
          </a:p>
        </p:txBody>
      </p:sp>
    </p:spTree>
    <p:extLst>
      <p:ext uri="{BB962C8B-B14F-4D97-AF65-F5344CB8AC3E}">
        <p14:creationId xmlns:p14="http://schemas.microsoft.com/office/powerpoint/2010/main" val="2984092007"/>
      </p:ext>
    </p:extLst>
  </p:cSld>
  <p:clrMapOvr>
    <a:masterClrMapping/>
  </p:clrMapOvr>
  <p:timing>
    <p:tnLst>
      <p:par>
        <p:cTn id="1" dur="indefinite" restart="never" nodeType="tmRoot"/>
      </p:par>
    </p:tnLst>
  </p:timing>
</p:sld>
</file>

<file path=ppt/theme/theme1.xml><?xml version="1.0" encoding="utf-8"?>
<a:theme xmlns:a="http://schemas.openxmlformats.org/drawingml/2006/main" name="PACAH FOG January 16, 2015">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HS PowerPoint Template 2.potx" id="{B6C44E9C-F6AE-4C94-8999-E7924B39A930}" vid="{272F1E1F-5FFF-42BC-826E-6F2E1B03CF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C353C57BF2A242AD7382073C4DE61F" ma:contentTypeVersion="1" ma:contentTypeDescription="Create a new document." ma:contentTypeScope="" ma:versionID="a45d0a9fa979fedc137bb01ebf845964">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50294E1-A5C5-428F-B1FB-BD685FC6F90A}"/>
</file>

<file path=customXml/itemProps2.xml><?xml version="1.0" encoding="utf-8"?>
<ds:datastoreItem xmlns:ds="http://schemas.openxmlformats.org/officeDocument/2006/customXml" ds:itemID="{0ABF722A-9E22-406C-B638-1922E3471AEE}"/>
</file>

<file path=customXml/itemProps3.xml><?xml version="1.0" encoding="utf-8"?>
<ds:datastoreItem xmlns:ds="http://schemas.openxmlformats.org/officeDocument/2006/customXml" ds:itemID="{5808CC68-AB27-4247-9795-AD8562424984}"/>
</file>

<file path=docProps/app.xml><?xml version="1.0" encoding="utf-8"?>
<Properties xmlns="http://schemas.openxmlformats.org/officeDocument/2006/extended-properties" xmlns:vt="http://schemas.openxmlformats.org/officeDocument/2006/docPropsVTypes">
  <Template>PACAH FOG January 16, 2015</Template>
  <TotalTime>9875</TotalTime>
  <Words>1000</Words>
  <Application>Microsoft Office PowerPoint</Application>
  <PresentationFormat>On-screen Show (4:3)</PresentationFormat>
  <Paragraphs>146</Paragraphs>
  <Slides>14</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ＭＳ Ｐゴシック</vt:lpstr>
      <vt:lpstr>Arial</vt:lpstr>
      <vt:lpstr>Arial Black</vt:lpstr>
      <vt:lpstr>Calibri</vt:lpstr>
      <vt:lpstr>Calibri Light</vt:lpstr>
      <vt:lpstr>Courier New</vt:lpstr>
      <vt:lpstr>Verdana</vt:lpstr>
      <vt:lpstr>Wingdings</vt:lpstr>
      <vt:lpstr>PACAH FOG January 16, 2015</vt:lpstr>
      <vt:lpstr> Home and Community-Based Services Settings Final Rule Update  </vt:lpstr>
      <vt:lpstr>Background</vt:lpstr>
      <vt:lpstr>HCBS Settings Requirements</vt:lpstr>
      <vt:lpstr>Transition Plans</vt:lpstr>
      <vt:lpstr>Provider Assessment</vt:lpstr>
      <vt:lpstr>Assessment Procedure</vt:lpstr>
      <vt:lpstr>Non-Compliant Sites</vt:lpstr>
      <vt:lpstr>Non-Compliant Sites</vt:lpstr>
      <vt:lpstr>Heightened Scrutiny</vt:lpstr>
      <vt:lpstr>Adult Day Centers</vt:lpstr>
      <vt:lpstr>Moving Forward</vt:lpstr>
      <vt:lpstr>CMS Engagement</vt:lpstr>
      <vt:lpstr>PowerPoint Presentation</vt:lpstr>
      <vt:lpstr>Website Links</vt:lpstr>
    </vt:vector>
  </TitlesOfParts>
  <Company>PA Department of Public Welfare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PACAH FISCAL OFFICERS GROUP MEETING Friday, January 16, 2015</dc:title>
  <dc:creator>elasmith</dc:creator>
  <cp:lastModifiedBy>Magloire, Gabriel</cp:lastModifiedBy>
  <cp:revision>770</cp:revision>
  <cp:lastPrinted>2017-03-30T19:35:19Z</cp:lastPrinted>
  <dcterms:created xsi:type="dcterms:W3CDTF">2015-01-07T21:49:58Z</dcterms:created>
  <dcterms:modified xsi:type="dcterms:W3CDTF">2017-08-14T17:18:10Z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0x0101000BC353C57BF2A242AD7382073C4DE61F</vt:lpwstr>
  </property>
  <property fmtid="{D5CDD505-2E9C-101B-9397-08002B2CF9AE}" pid="3" name="Order">
    <vt:r8>4500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