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5"/>
  </p:notesMasterIdLst>
  <p:handoutMasterIdLst>
    <p:handoutMasterId r:id="rId36"/>
  </p:handoutMasterIdLst>
  <p:sldIdLst>
    <p:sldId id="256" r:id="rId5"/>
    <p:sldId id="257" r:id="rId6"/>
    <p:sldId id="278" r:id="rId7"/>
    <p:sldId id="259" r:id="rId8"/>
    <p:sldId id="260" r:id="rId9"/>
    <p:sldId id="261" r:id="rId10"/>
    <p:sldId id="258"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9" r:id="rId27"/>
    <p:sldId id="280" r:id="rId28"/>
    <p:sldId id="281" r:id="rId29"/>
    <p:sldId id="277" r:id="rId30"/>
    <p:sldId id="282" r:id="rId31"/>
    <p:sldId id="285" r:id="rId32"/>
    <p:sldId id="286" r:id="rId33"/>
    <p:sldId id="287"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pitchFamily="-106"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7D60"/>
    <a:srgbClr val="C0C0C0"/>
    <a:srgbClr val="E42D1A"/>
    <a:srgbClr val="F5B0A9"/>
    <a:srgbClr val="E7BA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73" autoAdjust="0"/>
  </p:normalViewPr>
  <p:slideViewPr>
    <p:cSldViewPr>
      <p:cViewPr>
        <p:scale>
          <a:sx n="58" d="100"/>
          <a:sy n="58" d="100"/>
        </p:scale>
        <p:origin x="81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300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ea typeface="ＭＳ Ｐゴシック" pitchFamily="-111" charset="-128"/>
                <a:cs typeface="+mn-cs"/>
              </a:defRPr>
            </a:lvl1pPr>
          </a:lstStyle>
          <a:p>
            <a:pPr>
              <a:defRPr/>
            </a:pPr>
            <a:endParaRPr lang="en-US"/>
          </a:p>
        </p:txBody>
      </p:sp>
      <p:sp>
        <p:nvSpPr>
          <p:cNvPr id="276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ea typeface="ＭＳ Ｐゴシック" pitchFamily="-111" charset="-128"/>
                <a:cs typeface="+mn-cs"/>
              </a:defRPr>
            </a:lvl1pPr>
          </a:lstStyle>
          <a:p>
            <a:pPr>
              <a:defRPr/>
            </a:pPr>
            <a:fld id="{79EAAEE2-EF17-4381-885C-0F07DAAE8632}" type="datetime1">
              <a:rPr lang="en-US"/>
              <a:pPr>
                <a:defRPr/>
              </a:pPr>
              <a:t>7/5/2020</a:t>
            </a:fld>
            <a:endParaRPr lang="en-US"/>
          </a:p>
        </p:txBody>
      </p:sp>
      <p:sp>
        <p:nvSpPr>
          <p:cNvPr id="276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ea typeface="ＭＳ Ｐゴシック" pitchFamily="-111" charset="-128"/>
                <a:cs typeface="+mn-cs"/>
              </a:defRPr>
            </a:lvl1pPr>
          </a:lstStyle>
          <a:p>
            <a:pPr>
              <a:defRPr/>
            </a:pPr>
            <a:endParaRPr lang="en-US"/>
          </a:p>
        </p:txBody>
      </p:sp>
      <p:sp>
        <p:nvSpPr>
          <p:cNvPr id="276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ea typeface="ＭＳ Ｐゴシック" pitchFamily="-111" charset="-128"/>
                <a:cs typeface="+mn-cs"/>
              </a:defRPr>
            </a:lvl1pPr>
          </a:lstStyle>
          <a:p>
            <a:pPr>
              <a:defRPr/>
            </a:pPr>
            <a:fld id="{BF4B9AA9-325B-4486-BFB9-0FF604F36F42}" type="slidenum">
              <a:rPr lang="en-US"/>
              <a:pPr>
                <a:defRPr/>
              </a:pPr>
              <a:t>‹#›</a:t>
            </a:fld>
            <a:endParaRPr lang="en-US"/>
          </a:p>
        </p:txBody>
      </p:sp>
    </p:spTree>
    <p:extLst>
      <p:ext uri="{BB962C8B-B14F-4D97-AF65-F5344CB8AC3E}">
        <p14:creationId xmlns:p14="http://schemas.microsoft.com/office/powerpoint/2010/main" val="3032166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0E4752-ECAB-48C3-8D6F-DC9CEFBC6603}" type="datetimeFigureOut">
              <a:rPr lang="en-US" smtClean="0"/>
              <a:t>7/5/2020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6F0693-D3C7-444A-8D46-0A423A4F1B04}" type="slidenum">
              <a:rPr lang="en-US" smtClean="0"/>
              <a:t>‹#›</a:t>
            </a:fld>
            <a:endParaRPr lang="en-US"/>
          </a:p>
        </p:txBody>
      </p:sp>
    </p:spTree>
    <p:extLst>
      <p:ext uri="{BB962C8B-B14F-4D97-AF65-F5344CB8AC3E}">
        <p14:creationId xmlns:p14="http://schemas.microsoft.com/office/powerpoint/2010/main" val="124046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sz="3600" b="1"/>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lang="en-US" sz="2400" dirty="0">
                <a:solidFill>
                  <a:schemeClr val="bg1">
                    <a:lumMod val="50000"/>
                  </a:schemeClr>
                </a:solidFill>
                <a:latin typeface="+mn-lt"/>
                <a:ea typeface="ＭＳ Ｐゴシック" pitchFamily="-111" charset="-128"/>
                <a:cs typeface="ＭＳ Ｐゴシック" pitchFamily="-111"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
        <p:nvSpPr>
          <p:cNvPr id="4" name="Slide Number Placeholder 5"/>
          <p:cNvSpPr>
            <a:spLocks noGrp="1"/>
          </p:cNvSpPr>
          <p:nvPr>
            <p:ph type="sldNum" sz="quarter" idx="12"/>
          </p:nvPr>
        </p:nvSpPr>
        <p:spPr>
          <a:xfrm>
            <a:off x="7620000" y="6096000"/>
            <a:ext cx="1066800" cy="381000"/>
          </a:xfrm>
          <a:prstGeom prst="rect">
            <a:avLst/>
          </a:prstGeom>
        </p:spPr>
        <p:txBody>
          <a:bodyPr vert="horz" wrap="square" lIns="91440" tIns="45720" rIns="91440" bIns="45720" numCol="1" anchor="ctr" anchorCtr="0" compatLnSpc="1">
            <a:prstTxWarp prst="textNoShape">
              <a:avLst/>
            </a:prstTxWarp>
          </a:bodyPr>
          <a:lstStyle>
            <a:lvl1pPr algn="ctr">
              <a:defRPr sz="1100">
                <a:solidFill>
                  <a:schemeClr val="bg1"/>
                </a:solidFill>
                <a:ea typeface="ＭＳ Ｐゴシック" pitchFamily="-111" charset="-128"/>
                <a:cs typeface="+mn-cs"/>
              </a:defRPr>
            </a:lvl1pPr>
          </a:lstStyle>
          <a:p>
            <a:pPr>
              <a:defRPr/>
            </a:pPr>
            <a:fld id="{9C10EB89-1475-4332-AC66-2657F847E4F2}" type="slidenum">
              <a:rPr lang="en-US" smtClean="0"/>
              <a:pPr>
                <a:defRPr/>
              </a:pPr>
              <a:t>‹#›</a:t>
            </a:fld>
            <a:endParaRPr lang="en-US" dirty="0"/>
          </a:p>
        </p:txBody>
      </p:sp>
      <p:sp>
        <p:nvSpPr>
          <p:cNvPr id="5" name="Date Placeholder 3"/>
          <p:cNvSpPr>
            <a:spLocks noGrp="1"/>
          </p:cNvSpPr>
          <p:nvPr>
            <p:ph type="dt" sz="half" idx="10"/>
          </p:nvPr>
        </p:nvSpPr>
        <p:spPr>
          <a:xfrm>
            <a:off x="457200" y="6096000"/>
            <a:ext cx="2133600" cy="384175"/>
          </a:xfrm>
          <a:prstGeom prst="rect">
            <a:avLst/>
          </a:prstGeom>
        </p:spPr>
        <p:txBody>
          <a:bodyPr anchor="ctr"/>
          <a:lstStyle>
            <a:lvl1pPr>
              <a:defRPr sz="1100">
                <a:solidFill>
                  <a:schemeClr val="bg1"/>
                </a:solidFill>
              </a:defRPr>
            </a:lvl1pPr>
          </a:lstStyle>
          <a:p>
            <a:pPr>
              <a:defRPr/>
            </a:pPr>
            <a:fld id="{93560E47-ADE0-4457-8144-78E9C645F93A}" type="datetime1">
              <a:rPr lang="en-US" smtClean="0"/>
              <a:t>7/5/2020</a:t>
            </a:fld>
            <a:endParaRPr lang="en-US" dirty="0"/>
          </a:p>
        </p:txBody>
      </p:sp>
    </p:spTree>
    <p:extLst>
      <p:ext uri="{BB962C8B-B14F-4D97-AF65-F5344CB8AC3E}">
        <p14:creationId xmlns:p14="http://schemas.microsoft.com/office/powerpoint/2010/main" val="994060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096000"/>
            <a:ext cx="2133600" cy="384175"/>
          </a:xfrm>
          <a:prstGeom prst="rect">
            <a:avLst/>
          </a:prstGeom>
        </p:spPr>
        <p:txBody>
          <a:bodyPr anchor="ctr"/>
          <a:lstStyle>
            <a:lvl1pPr>
              <a:defRPr sz="1100">
                <a:solidFill>
                  <a:schemeClr val="bg1"/>
                </a:solidFill>
              </a:defRPr>
            </a:lvl1pPr>
          </a:lstStyle>
          <a:p>
            <a:pPr>
              <a:defRPr/>
            </a:pPr>
            <a:fld id="{5D3DA26C-6B63-49B3-AD9F-F13B143260BF}" type="datetime1">
              <a:rPr lang="en-US" smtClean="0"/>
              <a:t>7/5/2020</a:t>
            </a:fld>
            <a:endParaRPr lang="en-US" dirty="0"/>
          </a:p>
        </p:txBody>
      </p:sp>
      <p:sp>
        <p:nvSpPr>
          <p:cNvPr id="6" name="Slide Number Placeholder 5"/>
          <p:cNvSpPr>
            <a:spLocks noGrp="1"/>
          </p:cNvSpPr>
          <p:nvPr>
            <p:ph type="sldNum" sz="quarter" idx="12"/>
          </p:nvPr>
        </p:nvSpPr>
        <p:spPr>
          <a:xfrm>
            <a:off x="7620000" y="6096000"/>
            <a:ext cx="1066800" cy="381000"/>
          </a:xfrm>
          <a:prstGeom prst="rect">
            <a:avLst/>
          </a:prstGeom>
        </p:spPr>
        <p:txBody>
          <a:bodyPr vert="horz" wrap="square" lIns="91440" tIns="45720" rIns="91440" bIns="45720" numCol="1" anchor="ctr" anchorCtr="0" compatLnSpc="1">
            <a:prstTxWarp prst="textNoShape">
              <a:avLst/>
            </a:prstTxWarp>
          </a:bodyPr>
          <a:lstStyle>
            <a:lvl1pPr algn="ctr">
              <a:defRPr sz="1100">
                <a:solidFill>
                  <a:schemeClr val="bg1"/>
                </a:solidFill>
                <a:ea typeface="ＭＳ Ｐゴシック" pitchFamily="-111" charset="-128"/>
                <a:cs typeface="+mn-cs"/>
              </a:defRPr>
            </a:lvl1pPr>
          </a:lstStyle>
          <a:p>
            <a:pPr>
              <a:defRPr/>
            </a:pPr>
            <a:fld id="{9C10EB89-1475-4332-AC66-2657F847E4F2}" type="slidenum">
              <a:rPr lang="en-US" smtClean="0"/>
              <a:pPr>
                <a:defRPr/>
              </a:pPr>
              <a:t>‹#›</a:t>
            </a:fld>
            <a:endParaRPr lang="en-US" dirty="0"/>
          </a:p>
        </p:txBody>
      </p:sp>
      <p:sp>
        <p:nvSpPr>
          <p:cNvPr id="8" name="Content Placeholder 7"/>
          <p:cNvSpPr>
            <a:spLocks noGrp="1"/>
          </p:cNvSpPr>
          <p:nvPr>
            <p:ph sz="quarter" idx="13"/>
          </p:nvPr>
        </p:nvSpPr>
        <p:spPr>
          <a:xfrm>
            <a:off x="457200" y="1143000"/>
            <a:ext cx="8153400" cy="4724400"/>
          </a:xfrm>
          <a:prstGeom prst="rect">
            <a:avLst/>
          </a:prstGeom>
        </p:spPr>
        <p:txBody>
          <a:bodyPr/>
          <a:lstStyle>
            <a:lvl1pPr>
              <a:buClrTx/>
              <a:defRPr sz="2400"/>
            </a:lvl1pPr>
            <a:lvl2pPr>
              <a:buClrTx/>
              <a:defRPr sz="2000"/>
            </a:lvl2pPr>
            <a:lvl3pPr>
              <a:buClrTx/>
              <a:defRPr sz="1800"/>
            </a:lvl3pPr>
            <a:lvl4pPr>
              <a:buClrTx/>
              <a:defRPr sz="16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itle 1"/>
          <p:cNvSpPr>
            <a:spLocks noGrp="1"/>
          </p:cNvSpPr>
          <p:nvPr>
            <p:ph type="title"/>
          </p:nvPr>
        </p:nvSpPr>
        <p:spPr>
          <a:xfrm>
            <a:off x="457200" y="384175"/>
            <a:ext cx="5410200" cy="454026"/>
          </a:xfrm>
          <a:prstGeom prst="rect">
            <a:avLst/>
          </a:prstGeom>
        </p:spPr>
        <p:txBody>
          <a:bodyPr/>
          <a:lstStyle>
            <a:lvl1pPr algn="l">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960423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19200"/>
            <a:ext cx="4038600" cy="4800601"/>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4648200" y="1219200"/>
            <a:ext cx="4038600" cy="4800601"/>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Date Placeholder 3"/>
          <p:cNvSpPr>
            <a:spLocks noGrp="1"/>
          </p:cNvSpPr>
          <p:nvPr>
            <p:ph type="dt" sz="half" idx="10"/>
          </p:nvPr>
        </p:nvSpPr>
        <p:spPr>
          <a:xfrm>
            <a:off x="457200" y="6096000"/>
            <a:ext cx="2133600" cy="384175"/>
          </a:xfrm>
          <a:prstGeom prst="rect">
            <a:avLst/>
          </a:prstGeom>
        </p:spPr>
        <p:txBody>
          <a:bodyPr anchor="ctr"/>
          <a:lstStyle>
            <a:lvl1pPr>
              <a:defRPr sz="1100">
                <a:solidFill>
                  <a:schemeClr val="bg1"/>
                </a:solidFill>
              </a:defRPr>
            </a:lvl1pPr>
          </a:lstStyle>
          <a:p>
            <a:pPr>
              <a:defRPr/>
            </a:pPr>
            <a:fld id="{A52C94A9-8929-47B3-B64E-1F51C0B872E6}" type="datetime1">
              <a:rPr lang="en-US" smtClean="0"/>
              <a:t>7/5/2020</a:t>
            </a:fld>
            <a:endParaRPr lang="en-US" dirty="0"/>
          </a:p>
        </p:txBody>
      </p:sp>
      <p:sp>
        <p:nvSpPr>
          <p:cNvPr id="9" name="Slide Number Placeholder 5"/>
          <p:cNvSpPr>
            <a:spLocks noGrp="1"/>
          </p:cNvSpPr>
          <p:nvPr>
            <p:ph type="sldNum" sz="quarter" idx="12"/>
          </p:nvPr>
        </p:nvSpPr>
        <p:spPr>
          <a:xfrm>
            <a:off x="7620000" y="6096000"/>
            <a:ext cx="1066800" cy="381000"/>
          </a:xfrm>
          <a:prstGeom prst="rect">
            <a:avLst/>
          </a:prstGeom>
        </p:spPr>
        <p:txBody>
          <a:bodyPr vert="horz" wrap="square" lIns="91440" tIns="45720" rIns="91440" bIns="45720" numCol="1" anchor="ctr" anchorCtr="0" compatLnSpc="1">
            <a:prstTxWarp prst="textNoShape">
              <a:avLst/>
            </a:prstTxWarp>
          </a:bodyPr>
          <a:lstStyle>
            <a:lvl1pPr algn="ctr">
              <a:defRPr sz="1100">
                <a:solidFill>
                  <a:schemeClr val="bg1"/>
                </a:solidFill>
                <a:ea typeface="ＭＳ Ｐゴシック" pitchFamily="-111" charset="-128"/>
                <a:cs typeface="+mn-cs"/>
              </a:defRPr>
            </a:lvl1pPr>
          </a:lstStyle>
          <a:p>
            <a:pPr>
              <a:defRPr/>
            </a:pPr>
            <a:fld id="{9C10EB89-1475-4332-AC66-2657F847E4F2}" type="slidenum">
              <a:rPr lang="en-US" smtClean="0"/>
              <a:pPr>
                <a:defRPr/>
              </a:pPr>
              <a:t>‹#›</a:t>
            </a:fld>
            <a:endParaRPr lang="en-US" dirty="0"/>
          </a:p>
        </p:txBody>
      </p:sp>
      <p:sp>
        <p:nvSpPr>
          <p:cNvPr id="7" name="Title 1"/>
          <p:cNvSpPr>
            <a:spLocks noGrp="1"/>
          </p:cNvSpPr>
          <p:nvPr>
            <p:ph type="title"/>
          </p:nvPr>
        </p:nvSpPr>
        <p:spPr>
          <a:xfrm>
            <a:off x="457200" y="384175"/>
            <a:ext cx="5410200" cy="454026"/>
          </a:xfrm>
          <a:prstGeom prst="rect">
            <a:avLst/>
          </a:prstGeom>
        </p:spPr>
        <p:txBody>
          <a:bodyPr/>
          <a:lstStyle>
            <a:lvl1pPr algn="l">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632217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19200"/>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58962"/>
            <a:ext cx="4040188" cy="3951288"/>
          </a:xfrm>
          <a:prstGeom prst="rect">
            <a:avLst/>
          </a:prstGeom>
        </p:spPr>
        <p:txBody>
          <a:bodyPr/>
          <a:lstStyle>
            <a:lvl1pPr>
              <a:buClrTx/>
              <a:defRPr sz="2000"/>
            </a:lvl1pPr>
            <a:lvl2pPr>
              <a:buClrTx/>
              <a:defRPr sz="1800"/>
            </a:lvl2pPr>
            <a:lvl3pPr>
              <a:buClrTx/>
              <a:defRPr sz="1600"/>
            </a:lvl3pPr>
            <a:lvl4pPr>
              <a:buClrTx/>
              <a:defRPr sz="14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4645025" y="1219200"/>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858962"/>
            <a:ext cx="4041775" cy="3951288"/>
          </a:xfrm>
          <a:prstGeom prst="rect">
            <a:avLst/>
          </a:prstGeom>
        </p:spPr>
        <p:txBody>
          <a:bodyPr/>
          <a:lstStyle>
            <a:lvl1pPr>
              <a:buClrTx/>
              <a:defRPr sz="2000"/>
            </a:lvl1pPr>
            <a:lvl2pPr>
              <a:buClrTx/>
              <a:defRPr sz="1800"/>
            </a:lvl2pPr>
            <a:lvl3pPr>
              <a:buClrTx/>
              <a:defRPr sz="1600"/>
            </a:lvl3pPr>
            <a:lvl4pPr>
              <a:buClrTx/>
              <a:defRPr sz="14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Date Placeholder 3"/>
          <p:cNvSpPr>
            <a:spLocks noGrp="1"/>
          </p:cNvSpPr>
          <p:nvPr>
            <p:ph type="dt" sz="half" idx="10"/>
          </p:nvPr>
        </p:nvSpPr>
        <p:spPr>
          <a:xfrm>
            <a:off x="457200" y="6096000"/>
            <a:ext cx="2133600" cy="384175"/>
          </a:xfrm>
          <a:prstGeom prst="rect">
            <a:avLst/>
          </a:prstGeom>
        </p:spPr>
        <p:txBody>
          <a:bodyPr anchor="ctr"/>
          <a:lstStyle>
            <a:lvl1pPr>
              <a:defRPr sz="1100">
                <a:solidFill>
                  <a:schemeClr val="bg1"/>
                </a:solidFill>
              </a:defRPr>
            </a:lvl1pPr>
          </a:lstStyle>
          <a:p>
            <a:pPr>
              <a:defRPr/>
            </a:pPr>
            <a:fld id="{2D98F12D-D076-45E8-8F9A-FD86AE2319F6}" type="datetime1">
              <a:rPr lang="en-US" smtClean="0"/>
              <a:t>7/5/2020</a:t>
            </a:fld>
            <a:endParaRPr lang="en-US" dirty="0"/>
          </a:p>
        </p:txBody>
      </p:sp>
      <p:sp>
        <p:nvSpPr>
          <p:cNvPr id="11" name="Slide Number Placeholder 5"/>
          <p:cNvSpPr>
            <a:spLocks noGrp="1"/>
          </p:cNvSpPr>
          <p:nvPr>
            <p:ph type="sldNum" sz="quarter" idx="12"/>
          </p:nvPr>
        </p:nvSpPr>
        <p:spPr>
          <a:xfrm>
            <a:off x="7620000" y="6096000"/>
            <a:ext cx="1066800" cy="381000"/>
          </a:xfrm>
          <a:prstGeom prst="rect">
            <a:avLst/>
          </a:prstGeom>
        </p:spPr>
        <p:txBody>
          <a:bodyPr vert="horz" wrap="square" lIns="91440" tIns="45720" rIns="91440" bIns="45720" numCol="1" anchor="ctr" anchorCtr="0" compatLnSpc="1">
            <a:prstTxWarp prst="textNoShape">
              <a:avLst/>
            </a:prstTxWarp>
          </a:bodyPr>
          <a:lstStyle>
            <a:lvl1pPr algn="ctr">
              <a:defRPr sz="1100">
                <a:solidFill>
                  <a:schemeClr val="bg1"/>
                </a:solidFill>
                <a:ea typeface="ＭＳ Ｐゴシック" pitchFamily="-111" charset="-128"/>
                <a:cs typeface="+mn-cs"/>
              </a:defRPr>
            </a:lvl1pPr>
          </a:lstStyle>
          <a:p>
            <a:pPr>
              <a:defRPr/>
            </a:pPr>
            <a:fld id="{9C10EB89-1475-4332-AC66-2657F847E4F2}" type="slidenum">
              <a:rPr lang="en-US" smtClean="0"/>
              <a:pPr>
                <a:defRPr/>
              </a:pPr>
              <a:t>‹#›</a:t>
            </a:fld>
            <a:endParaRPr lang="en-US" dirty="0"/>
          </a:p>
        </p:txBody>
      </p:sp>
      <p:sp>
        <p:nvSpPr>
          <p:cNvPr id="9" name="Title 1"/>
          <p:cNvSpPr>
            <a:spLocks noGrp="1"/>
          </p:cNvSpPr>
          <p:nvPr>
            <p:ph type="title"/>
          </p:nvPr>
        </p:nvSpPr>
        <p:spPr>
          <a:xfrm>
            <a:off x="457200" y="384175"/>
            <a:ext cx="5410200" cy="454026"/>
          </a:xfrm>
          <a:prstGeom prst="rect">
            <a:avLst/>
          </a:prstGeom>
        </p:spPr>
        <p:txBody>
          <a:bodyPr/>
          <a:lstStyle>
            <a:lvl1pPr algn="l">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000973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457200" y="6096000"/>
            <a:ext cx="2133600" cy="384175"/>
          </a:xfrm>
          <a:prstGeom prst="rect">
            <a:avLst/>
          </a:prstGeom>
        </p:spPr>
        <p:txBody>
          <a:bodyPr anchor="ctr"/>
          <a:lstStyle>
            <a:lvl1pPr>
              <a:defRPr sz="1100">
                <a:solidFill>
                  <a:schemeClr val="bg1"/>
                </a:solidFill>
              </a:defRPr>
            </a:lvl1pPr>
          </a:lstStyle>
          <a:p>
            <a:pPr>
              <a:defRPr/>
            </a:pPr>
            <a:fld id="{A7909104-38BC-4695-9167-5FEAF36FB956}" type="datetime1">
              <a:rPr lang="en-US" smtClean="0"/>
              <a:t>7/5/2020</a:t>
            </a:fld>
            <a:endParaRPr lang="en-US" dirty="0"/>
          </a:p>
        </p:txBody>
      </p:sp>
      <p:sp>
        <p:nvSpPr>
          <p:cNvPr id="7" name="Slide Number Placeholder 5"/>
          <p:cNvSpPr>
            <a:spLocks noGrp="1"/>
          </p:cNvSpPr>
          <p:nvPr>
            <p:ph type="sldNum" sz="quarter" idx="12"/>
          </p:nvPr>
        </p:nvSpPr>
        <p:spPr>
          <a:xfrm>
            <a:off x="7620000" y="6096000"/>
            <a:ext cx="1066800" cy="381000"/>
          </a:xfrm>
          <a:prstGeom prst="rect">
            <a:avLst/>
          </a:prstGeom>
        </p:spPr>
        <p:txBody>
          <a:bodyPr vert="horz" wrap="square" lIns="91440" tIns="45720" rIns="91440" bIns="45720" numCol="1" anchor="ctr" anchorCtr="0" compatLnSpc="1">
            <a:prstTxWarp prst="textNoShape">
              <a:avLst/>
            </a:prstTxWarp>
          </a:bodyPr>
          <a:lstStyle>
            <a:lvl1pPr algn="ctr">
              <a:defRPr sz="1100">
                <a:solidFill>
                  <a:schemeClr val="bg1"/>
                </a:solidFill>
                <a:ea typeface="ＭＳ Ｐゴシック" pitchFamily="-111" charset="-128"/>
                <a:cs typeface="+mn-cs"/>
              </a:defRPr>
            </a:lvl1pPr>
          </a:lstStyle>
          <a:p>
            <a:pPr>
              <a:defRPr/>
            </a:pPr>
            <a:fld id="{9C10EB89-1475-4332-AC66-2657F847E4F2}" type="slidenum">
              <a:rPr lang="en-US" smtClean="0"/>
              <a:pPr>
                <a:defRPr/>
              </a:pPr>
              <a:t>‹#›</a:t>
            </a:fld>
            <a:endParaRPr lang="en-US" dirty="0"/>
          </a:p>
        </p:txBody>
      </p:sp>
      <p:sp>
        <p:nvSpPr>
          <p:cNvPr id="5" name="Title 1"/>
          <p:cNvSpPr>
            <a:spLocks noGrp="1"/>
          </p:cNvSpPr>
          <p:nvPr>
            <p:ph type="title"/>
          </p:nvPr>
        </p:nvSpPr>
        <p:spPr>
          <a:xfrm>
            <a:off x="457200" y="384175"/>
            <a:ext cx="5410200" cy="454026"/>
          </a:xfrm>
          <a:prstGeom prst="rect">
            <a:avLst/>
          </a:prstGeom>
        </p:spPr>
        <p:txBody>
          <a:bodyPr/>
          <a:lstStyle>
            <a:lvl1pPr algn="l">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49536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457200" y="6096000"/>
            <a:ext cx="2133600" cy="384175"/>
          </a:xfrm>
          <a:prstGeom prst="rect">
            <a:avLst/>
          </a:prstGeom>
        </p:spPr>
        <p:txBody>
          <a:bodyPr anchor="ctr"/>
          <a:lstStyle>
            <a:lvl1pPr>
              <a:defRPr sz="1100">
                <a:solidFill>
                  <a:schemeClr val="bg1"/>
                </a:solidFill>
              </a:defRPr>
            </a:lvl1pPr>
          </a:lstStyle>
          <a:p>
            <a:pPr>
              <a:defRPr/>
            </a:pPr>
            <a:fld id="{899045AE-2C19-40B9-B3C3-BE3F81C28963}" type="datetime1">
              <a:rPr lang="en-US" smtClean="0"/>
              <a:t>7/5/2020</a:t>
            </a:fld>
            <a:endParaRPr lang="en-US" dirty="0"/>
          </a:p>
        </p:txBody>
      </p:sp>
      <p:sp>
        <p:nvSpPr>
          <p:cNvPr id="6" name="Slide Number Placeholder 5"/>
          <p:cNvSpPr>
            <a:spLocks noGrp="1"/>
          </p:cNvSpPr>
          <p:nvPr>
            <p:ph type="sldNum" sz="quarter" idx="12"/>
          </p:nvPr>
        </p:nvSpPr>
        <p:spPr>
          <a:xfrm>
            <a:off x="7620000" y="6096000"/>
            <a:ext cx="1066800" cy="381000"/>
          </a:xfrm>
          <a:prstGeom prst="rect">
            <a:avLst/>
          </a:prstGeom>
        </p:spPr>
        <p:txBody>
          <a:bodyPr vert="horz" wrap="square" lIns="91440" tIns="45720" rIns="91440" bIns="45720" numCol="1" anchor="ctr" anchorCtr="0" compatLnSpc="1">
            <a:prstTxWarp prst="textNoShape">
              <a:avLst/>
            </a:prstTxWarp>
          </a:bodyPr>
          <a:lstStyle>
            <a:lvl1pPr algn="ctr">
              <a:defRPr sz="1100">
                <a:solidFill>
                  <a:schemeClr val="bg1"/>
                </a:solidFill>
                <a:ea typeface="ＭＳ Ｐゴシック" pitchFamily="-111" charset="-128"/>
                <a:cs typeface="+mn-cs"/>
              </a:defRPr>
            </a:lvl1pPr>
          </a:lstStyle>
          <a:p>
            <a:pPr>
              <a:defRPr/>
            </a:pPr>
            <a:fld id="{9C10EB89-1475-4332-AC66-2657F847E4F2}" type="slidenum">
              <a:rPr lang="en-US" smtClean="0"/>
              <a:pPr>
                <a:defRPr/>
              </a:pPr>
              <a:t>‹#›</a:t>
            </a:fld>
            <a:endParaRPr lang="en-US" dirty="0"/>
          </a:p>
        </p:txBody>
      </p:sp>
    </p:spTree>
    <p:extLst>
      <p:ext uri="{BB962C8B-B14F-4D97-AF65-F5344CB8AC3E}">
        <p14:creationId xmlns:p14="http://schemas.microsoft.com/office/powerpoint/2010/main" val="3325544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TextBox 11"/>
          <p:cNvSpPr txBox="1"/>
          <p:nvPr/>
        </p:nvSpPr>
        <p:spPr>
          <a:xfrm>
            <a:off x="4572000" y="76200"/>
            <a:ext cx="4648200" cy="307975"/>
          </a:xfrm>
          <a:prstGeom prst="rect">
            <a:avLst/>
          </a:prstGeom>
          <a:noFill/>
        </p:spPr>
        <p:txBody>
          <a:bodyPr>
            <a:spAutoFit/>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defRPr/>
            </a:pPr>
            <a:endParaRPr lang="en-US" sz="1400" b="1" dirty="0">
              <a:latin typeface="Verdana" pitchFamily="34" charset="0"/>
            </a:endParaRPr>
          </a:p>
        </p:txBody>
      </p:sp>
      <p:sp>
        <p:nvSpPr>
          <p:cNvPr id="1033" name="Rectangle 8"/>
          <p:cNvSpPr>
            <a:spLocks noChangeArrowheads="1"/>
          </p:cNvSpPr>
          <p:nvPr/>
        </p:nvSpPr>
        <p:spPr bwMode="auto">
          <a:xfrm>
            <a:off x="7620000" y="6096000"/>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ea typeface="ＭＳ Ｐゴシック" pitchFamily="-106" charset="-128"/>
              </a:defRPr>
            </a:lvl1pPr>
            <a:lvl2pPr marL="742950" indent="-285750" eaLnBrk="0" hangingPunct="0">
              <a:defRPr>
                <a:solidFill>
                  <a:schemeClr val="tx1"/>
                </a:solidFill>
                <a:latin typeface="Arial" charset="0"/>
                <a:ea typeface="ＭＳ Ｐゴシック" pitchFamily="-106" charset="-128"/>
              </a:defRPr>
            </a:lvl2pPr>
            <a:lvl3pPr marL="1143000" indent="-228600" eaLnBrk="0" hangingPunct="0">
              <a:defRPr>
                <a:solidFill>
                  <a:schemeClr val="tx1"/>
                </a:solidFill>
                <a:latin typeface="Arial" charset="0"/>
                <a:ea typeface="ＭＳ Ｐゴシック" pitchFamily="-106" charset="-128"/>
              </a:defRPr>
            </a:lvl3pPr>
            <a:lvl4pPr marL="1600200" indent="-228600" eaLnBrk="0" hangingPunct="0">
              <a:defRPr>
                <a:solidFill>
                  <a:schemeClr val="tx1"/>
                </a:solidFill>
                <a:latin typeface="Arial" charset="0"/>
                <a:ea typeface="ＭＳ Ｐゴシック" pitchFamily="-106" charset="-128"/>
              </a:defRPr>
            </a:lvl4pPr>
            <a:lvl5pPr marL="2057400" indent="-228600" eaLnBrk="0" hangingPunct="0">
              <a:defRPr>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6" charset="-128"/>
              </a:defRPr>
            </a:lvl9pPr>
          </a:lstStyle>
          <a:p>
            <a:pPr eaLnBrk="1" hangingPunct="1"/>
            <a:r>
              <a:rPr lang="en-US" altLang="en-US" sz="1400">
                <a:solidFill>
                  <a:schemeClr val="bg1"/>
                </a:solidFill>
                <a:latin typeface="Verdana" pitchFamily="-106" charset="0"/>
              </a:rPr>
              <a:t> &gt;</a:t>
            </a:r>
          </a:p>
        </p:txBody>
      </p:sp>
      <p:sp>
        <p:nvSpPr>
          <p:cNvPr id="1034" name="Rectangle 10"/>
          <p:cNvSpPr>
            <a:spLocks noChangeArrowheads="1"/>
          </p:cNvSpPr>
          <p:nvPr/>
        </p:nvSpPr>
        <p:spPr bwMode="auto">
          <a:xfrm>
            <a:off x="4191000" y="6096000"/>
            <a:ext cx="335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ea typeface="ＭＳ Ｐゴシック" pitchFamily="-106" charset="-128"/>
              </a:defRPr>
            </a:lvl1pPr>
            <a:lvl2pPr marL="742950" indent="-285750" eaLnBrk="0" hangingPunct="0">
              <a:defRPr>
                <a:solidFill>
                  <a:schemeClr val="tx1"/>
                </a:solidFill>
                <a:latin typeface="Arial" charset="0"/>
                <a:ea typeface="ＭＳ Ｐゴシック" pitchFamily="-106" charset="-128"/>
              </a:defRPr>
            </a:lvl2pPr>
            <a:lvl3pPr marL="1143000" indent="-228600" eaLnBrk="0" hangingPunct="0">
              <a:defRPr>
                <a:solidFill>
                  <a:schemeClr val="tx1"/>
                </a:solidFill>
                <a:latin typeface="Arial" charset="0"/>
                <a:ea typeface="ＭＳ Ｐゴシック" pitchFamily="-106" charset="-128"/>
              </a:defRPr>
            </a:lvl3pPr>
            <a:lvl4pPr marL="1600200" indent="-228600" eaLnBrk="0" hangingPunct="0">
              <a:defRPr>
                <a:solidFill>
                  <a:schemeClr val="tx1"/>
                </a:solidFill>
                <a:latin typeface="Arial" charset="0"/>
                <a:ea typeface="ＭＳ Ｐゴシック" pitchFamily="-106" charset="-128"/>
              </a:defRPr>
            </a:lvl4pPr>
            <a:lvl5pPr marL="2057400" indent="-228600" eaLnBrk="0" hangingPunct="0">
              <a:defRPr>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6" charset="-128"/>
              </a:defRPr>
            </a:lvl9pPr>
          </a:lstStyle>
          <a:p>
            <a:pPr algn="r" eaLnBrk="1" hangingPunct="1"/>
            <a:r>
              <a:rPr lang="en-US" altLang="en-US" sz="1400">
                <a:solidFill>
                  <a:schemeClr val="bg1"/>
                </a:solidFill>
                <a:latin typeface="Verdana" pitchFamily="-106" charset="0"/>
              </a:rPr>
              <a:t>www.dpw.state.pa.us </a:t>
            </a:r>
          </a:p>
        </p:txBody>
      </p:sp>
      <p:sp>
        <p:nvSpPr>
          <p:cNvPr id="1035" name="Rectangle 19"/>
          <p:cNvSpPr>
            <a:spLocks noChangeArrowheads="1"/>
          </p:cNvSpPr>
          <p:nvPr/>
        </p:nvSpPr>
        <p:spPr bwMode="auto">
          <a:xfrm>
            <a:off x="7620000" y="6096000"/>
            <a:ext cx="1143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ea typeface="ＭＳ Ｐゴシック" pitchFamily="-106" charset="-128"/>
              </a:defRPr>
            </a:lvl1pPr>
            <a:lvl2pPr marL="742950" indent="-285750" eaLnBrk="0" hangingPunct="0">
              <a:defRPr>
                <a:solidFill>
                  <a:schemeClr val="tx1"/>
                </a:solidFill>
                <a:latin typeface="Arial" charset="0"/>
                <a:ea typeface="ＭＳ Ｐゴシック" pitchFamily="-106" charset="-128"/>
              </a:defRPr>
            </a:lvl2pPr>
            <a:lvl3pPr marL="1143000" indent="-228600" eaLnBrk="0" hangingPunct="0">
              <a:defRPr>
                <a:solidFill>
                  <a:schemeClr val="tx1"/>
                </a:solidFill>
                <a:latin typeface="Arial" charset="0"/>
                <a:ea typeface="ＭＳ Ｐゴシック" pitchFamily="-106" charset="-128"/>
              </a:defRPr>
            </a:lvl3pPr>
            <a:lvl4pPr marL="1600200" indent="-228600" eaLnBrk="0" hangingPunct="0">
              <a:defRPr>
                <a:solidFill>
                  <a:schemeClr val="tx1"/>
                </a:solidFill>
                <a:latin typeface="Arial" charset="0"/>
                <a:ea typeface="ＭＳ Ｐゴシック" pitchFamily="-106" charset="-128"/>
              </a:defRPr>
            </a:lvl4pPr>
            <a:lvl5pPr marL="2057400" indent="-228600" eaLnBrk="0" hangingPunct="0">
              <a:defRPr>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6" charset="-128"/>
              </a:defRPr>
            </a:lvl9pPr>
          </a:lstStyle>
          <a:p>
            <a:pPr eaLnBrk="1" hangingPunct="1"/>
            <a:r>
              <a:rPr lang="en-US" altLang="en-US" sz="1400">
                <a:solidFill>
                  <a:schemeClr val="bg1"/>
                </a:solidFill>
                <a:latin typeface="Verdana" pitchFamily="-106" charset="0"/>
              </a:rPr>
              <a:t> &gt;</a:t>
            </a:r>
          </a:p>
        </p:txBody>
      </p:sp>
      <p:sp>
        <p:nvSpPr>
          <p:cNvPr id="1036" name="Rectangle 20"/>
          <p:cNvSpPr>
            <a:spLocks noChangeArrowheads="1"/>
          </p:cNvSpPr>
          <p:nvPr/>
        </p:nvSpPr>
        <p:spPr bwMode="auto">
          <a:xfrm>
            <a:off x="4191000" y="6096000"/>
            <a:ext cx="335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ea typeface="ＭＳ Ｐゴシック" pitchFamily="-106" charset="-128"/>
              </a:defRPr>
            </a:lvl1pPr>
            <a:lvl2pPr marL="742950" indent="-285750" eaLnBrk="0" hangingPunct="0">
              <a:defRPr>
                <a:solidFill>
                  <a:schemeClr val="tx1"/>
                </a:solidFill>
                <a:latin typeface="Arial" charset="0"/>
                <a:ea typeface="ＭＳ Ｐゴシック" pitchFamily="-106" charset="-128"/>
              </a:defRPr>
            </a:lvl2pPr>
            <a:lvl3pPr marL="1143000" indent="-228600" eaLnBrk="0" hangingPunct="0">
              <a:defRPr>
                <a:solidFill>
                  <a:schemeClr val="tx1"/>
                </a:solidFill>
                <a:latin typeface="Arial" charset="0"/>
                <a:ea typeface="ＭＳ Ｐゴシック" pitchFamily="-106" charset="-128"/>
              </a:defRPr>
            </a:lvl3pPr>
            <a:lvl4pPr marL="1600200" indent="-228600" eaLnBrk="0" hangingPunct="0">
              <a:defRPr>
                <a:solidFill>
                  <a:schemeClr val="tx1"/>
                </a:solidFill>
                <a:latin typeface="Arial" charset="0"/>
                <a:ea typeface="ＭＳ Ｐゴシック" pitchFamily="-106" charset="-128"/>
              </a:defRPr>
            </a:lvl4pPr>
            <a:lvl5pPr marL="2057400" indent="-228600" eaLnBrk="0" hangingPunct="0">
              <a:defRPr>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6" charset="-128"/>
              </a:defRPr>
            </a:lvl9pPr>
          </a:lstStyle>
          <a:p>
            <a:pPr algn="r" eaLnBrk="1" hangingPunct="1"/>
            <a:endParaRPr lang="en-US" altLang="en-US" sz="1400">
              <a:solidFill>
                <a:schemeClr val="bg1"/>
              </a:solidFill>
              <a:latin typeface="Verdana" pitchFamily="-106" charset="0"/>
            </a:endParaRPr>
          </a:p>
        </p:txBody>
      </p:sp>
      <p:sp>
        <p:nvSpPr>
          <p:cNvPr id="14" name="Date Placeholder 3"/>
          <p:cNvSpPr>
            <a:spLocks noGrp="1"/>
          </p:cNvSpPr>
          <p:nvPr>
            <p:ph type="dt" sz="half" idx="2"/>
          </p:nvPr>
        </p:nvSpPr>
        <p:spPr>
          <a:xfrm>
            <a:off x="457200" y="6096000"/>
            <a:ext cx="2133600" cy="384175"/>
          </a:xfrm>
          <a:prstGeom prst="rect">
            <a:avLst/>
          </a:prstGeom>
        </p:spPr>
        <p:txBody>
          <a:bodyPr anchor="ctr"/>
          <a:lstStyle>
            <a:lvl1pPr>
              <a:defRPr sz="1400">
                <a:solidFill>
                  <a:schemeClr val="bg1"/>
                </a:solidFill>
              </a:defRPr>
            </a:lvl1pPr>
          </a:lstStyle>
          <a:p>
            <a:pPr>
              <a:defRPr/>
            </a:pPr>
            <a:fld id="{B3E5B076-8C7A-4028-906E-852BFAD97291}" type="datetime1">
              <a:rPr lang="en-US" smtClean="0"/>
              <a:t>7/5/2020</a:t>
            </a:fld>
            <a:endParaRPr lang="en-US" dirty="0"/>
          </a:p>
        </p:txBody>
      </p:sp>
      <p:sp>
        <p:nvSpPr>
          <p:cNvPr id="15" name="Slide Number Placeholder 5"/>
          <p:cNvSpPr>
            <a:spLocks noGrp="1"/>
          </p:cNvSpPr>
          <p:nvPr>
            <p:ph type="sldNum" sz="quarter" idx="4"/>
          </p:nvPr>
        </p:nvSpPr>
        <p:spPr>
          <a:xfrm>
            <a:off x="7620000" y="6096000"/>
            <a:ext cx="1066800" cy="381000"/>
          </a:xfrm>
          <a:prstGeom prst="rect">
            <a:avLst/>
          </a:prstGeom>
        </p:spPr>
        <p:txBody>
          <a:bodyPr vert="horz" wrap="square" lIns="91440" tIns="45720" rIns="91440" bIns="45720" numCol="1" anchor="ctr" anchorCtr="0" compatLnSpc="1">
            <a:prstTxWarp prst="textNoShape">
              <a:avLst/>
            </a:prstTxWarp>
          </a:bodyPr>
          <a:lstStyle>
            <a:lvl1pPr algn="ctr">
              <a:defRPr sz="1400">
                <a:solidFill>
                  <a:schemeClr val="bg1"/>
                </a:solidFill>
                <a:ea typeface="ＭＳ Ｐゴシック" pitchFamily="-111" charset="-128"/>
                <a:cs typeface="+mn-cs"/>
              </a:defRPr>
            </a:lvl1pPr>
          </a:lstStyle>
          <a:p>
            <a:pPr>
              <a:defRPr/>
            </a:pPr>
            <a:fld id="{9C10EB89-1475-4332-AC66-2657F847E4F2}" type="slidenum">
              <a:rPr lang="en-US" smtClean="0"/>
              <a:pPr>
                <a:defRPr/>
              </a:pPr>
              <a:t>‹#›</a:t>
            </a:fld>
            <a:endParaRPr lang="en-US" dirty="0"/>
          </a:p>
        </p:txBody>
      </p:sp>
      <p:grpSp>
        <p:nvGrpSpPr>
          <p:cNvPr id="17" name="Group 16"/>
          <p:cNvGrpSpPr/>
          <p:nvPr/>
        </p:nvGrpSpPr>
        <p:grpSpPr>
          <a:xfrm>
            <a:off x="457200" y="6096000"/>
            <a:ext cx="8229600" cy="400050"/>
            <a:chOff x="457200" y="5562600"/>
            <a:chExt cx="8229600" cy="400050"/>
          </a:xfrm>
        </p:grpSpPr>
        <p:sp>
          <p:nvSpPr>
            <p:cNvPr id="19" name="Rectangle 18"/>
            <p:cNvSpPr/>
            <p:nvPr userDrawn="1"/>
          </p:nvSpPr>
          <p:spPr>
            <a:xfrm>
              <a:off x="7696200" y="5562600"/>
              <a:ext cx="990600" cy="400050"/>
            </a:xfrm>
            <a:prstGeom prst="rect">
              <a:avLst/>
            </a:prstGeom>
            <a:solidFill>
              <a:srgbClr val="80AED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8" name="Picture 4"/>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57200" y="5562600"/>
              <a:ext cx="8229600" cy="400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 name="TextBox 1"/>
          <p:cNvSpPr txBox="1"/>
          <p:nvPr/>
        </p:nvSpPr>
        <p:spPr>
          <a:xfrm>
            <a:off x="457200" y="6172200"/>
            <a:ext cx="8229600" cy="276999"/>
          </a:xfrm>
          <a:prstGeom prst="rect">
            <a:avLst/>
          </a:prstGeom>
          <a:noFill/>
        </p:spPr>
        <p:txBody>
          <a:bodyPr wrap="square" rtlCol="0">
            <a:spAutoFit/>
          </a:bodyPr>
          <a:lstStyle/>
          <a:p>
            <a:pPr algn="ctr"/>
            <a:r>
              <a:rPr lang="en-US" sz="1200" dirty="0">
                <a:solidFill>
                  <a:schemeClr val="bg1"/>
                </a:solidFill>
              </a:rPr>
              <a:t>www.dhs.pa.gov</a:t>
            </a:r>
          </a:p>
        </p:txBody>
      </p:sp>
      <p:grpSp>
        <p:nvGrpSpPr>
          <p:cNvPr id="25" name="Group 24"/>
          <p:cNvGrpSpPr/>
          <p:nvPr userDrawn="1"/>
        </p:nvGrpSpPr>
        <p:grpSpPr>
          <a:xfrm>
            <a:off x="457200" y="457200"/>
            <a:ext cx="8434717" cy="685800"/>
            <a:chOff x="457200" y="304800"/>
            <a:chExt cx="8434717" cy="685800"/>
          </a:xfrm>
        </p:grpSpPr>
        <p:pic>
          <p:nvPicPr>
            <p:cNvPr id="26" name="Picture 3"/>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5992483" y="350851"/>
              <a:ext cx="2899434" cy="593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2"/>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457200" y="304800"/>
              <a:ext cx="54102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4" r:id="rId3"/>
    <p:sldLayoutId id="2147483785" r:id="rId4"/>
    <p:sldLayoutId id="2147483786" r:id="rId5"/>
    <p:sldLayoutId id="2147483787" r:id="rId6"/>
  </p:sldLayoutIdLst>
  <p:hf hdr="0" ftr="0"/>
  <p:txStyles>
    <p:titleStyle>
      <a:lvl1pPr algn="ctr" rtl="0" eaLnBrk="1" fontAlgn="base" hangingPunct="1">
        <a:spcBef>
          <a:spcPct val="0"/>
        </a:spcBef>
        <a:spcAft>
          <a:spcPct val="0"/>
        </a:spcAft>
        <a:defRPr sz="4400">
          <a:solidFill>
            <a:schemeClr val="tx2"/>
          </a:solidFill>
          <a:latin typeface="+mj-lt"/>
          <a:ea typeface="ＭＳ Ｐゴシック" pitchFamily="-111" charset="-128"/>
          <a:cs typeface="ＭＳ Ｐゴシック" pitchFamily="-111" charset="-128"/>
        </a:defRPr>
      </a:lvl1pPr>
      <a:lvl2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2pPr>
      <a:lvl3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3pPr>
      <a:lvl4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4pPr>
      <a:lvl5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5pPr>
      <a:lvl6pPr marL="457200" algn="ctr" rtl="0" eaLnBrk="1" fontAlgn="base" hangingPunct="1">
        <a:spcBef>
          <a:spcPct val="0"/>
        </a:spcBef>
        <a:spcAft>
          <a:spcPct val="0"/>
        </a:spcAft>
        <a:defRPr sz="4400">
          <a:solidFill>
            <a:schemeClr val="tx2"/>
          </a:solidFill>
          <a:latin typeface="Arial" pitchFamily="-111" charset="0"/>
        </a:defRPr>
      </a:lvl6pPr>
      <a:lvl7pPr marL="914400" algn="ctr" rtl="0" eaLnBrk="1" fontAlgn="base" hangingPunct="1">
        <a:spcBef>
          <a:spcPct val="0"/>
        </a:spcBef>
        <a:spcAft>
          <a:spcPct val="0"/>
        </a:spcAft>
        <a:defRPr sz="4400">
          <a:solidFill>
            <a:schemeClr val="tx2"/>
          </a:solidFill>
          <a:latin typeface="Arial" pitchFamily="-111" charset="0"/>
        </a:defRPr>
      </a:lvl7pPr>
      <a:lvl8pPr marL="1371600" algn="ctr" rtl="0" eaLnBrk="1" fontAlgn="base" hangingPunct="1">
        <a:spcBef>
          <a:spcPct val="0"/>
        </a:spcBef>
        <a:spcAft>
          <a:spcPct val="0"/>
        </a:spcAft>
        <a:defRPr sz="4400">
          <a:solidFill>
            <a:schemeClr val="tx2"/>
          </a:solidFill>
          <a:latin typeface="Arial" pitchFamily="-111" charset="0"/>
        </a:defRPr>
      </a:lvl8pPr>
      <a:lvl9pPr marL="1828800" algn="ctr" rtl="0" eaLnBrk="1" fontAlgn="base" hangingPunct="1">
        <a:spcBef>
          <a:spcPct val="0"/>
        </a:spcBef>
        <a:spcAft>
          <a:spcPct val="0"/>
        </a:spcAft>
        <a:defRPr sz="4400">
          <a:solidFill>
            <a:schemeClr val="tx2"/>
          </a:solidFill>
          <a:latin typeface="Arial" pitchFamily="-111" charset="0"/>
        </a:defRPr>
      </a:lvl9pPr>
    </p:titleStyle>
    <p:bodyStyle>
      <a:lvl1pPr marL="342900" indent="-342900" algn="l" rtl="0" eaLnBrk="1" fontAlgn="base" hangingPunct="1">
        <a:spcBef>
          <a:spcPct val="20000"/>
        </a:spcBef>
        <a:spcAft>
          <a:spcPct val="0"/>
        </a:spcAft>
        <a:buClr>
          <a:srgbClr val="E42D1A"/>
        </a:buClr>
        <a:buChar char="•"/>
        <a:defRPr sz="3200">
          <a:solidFill>
            <a:schemeClr val="tx1"/>
          </a:solidFill>
          <a:latin typeface="+mn-lt"/>
          <a:ea typeface="ＭＳ Ｐゴシック" pitchFamily="-111" charset="-128"/>
          <a:cs typeface="ＭＳ Ｐゴシック" pitchFamily="-111" charset="-128"/>
        </a:defRPr>
      </a:lvl1pPr>
      <a:lvl2pPr marL="742950" indent="-285750" algn="l" rtl="0" eaLnBrk="1" fontAlgn="base" hangingPunct="1">
        <a:spcBef>
          <a:spcPct val="20000"/>
        </a:spcBef>
        <a:spcAft>
          <a:spcPct val="0"/>
        </a:spcAft>
        <a:buClr>
          <a:srgbClr val="E42D1A"/>
        </a:buClr>
        <a:buChar char="–"/>
        <a:defRPr sz="2800">
          <a:solidFill>
            <a:schemeClr val="tx1"/>
          </a:solidFill>
          <a:latin typeface="+mn-lt"/>
          <a:ea typeface="ＭＳ Ｐゴシック" pitchFamily="-111" charset="-128"/>
        </a:defRPr>
      </a:lvl2pPr>
      <a:lvl3pPr marL="1143000" indent="-228600" algn="l" rtl="0" eaLnBrk="1" fontAlgn="base" hangingPunct="1">
        <a:spcBef>
          <a:spcPct val="20000"/>
        </a:spcBef>
        <a:spcAft>
          <a:spcPct val="0"/>
        </a:spcAft>
        <a:buClr>
          <a:srgbClr val="E42D1A"/>
        </a:buClr>
        <a:buChar char="•"/>
        <a:defRPr sz="2400">
          <a:solidFill>
            <a:schemeClr val="tx1"/>
          </a:solidFill>
          <a:latin typeface="+mn-lt"/>
          <a:ea typeface="ＭＳ Ｐゴシック" pitchFamily="-111" charset="-128"/>
        </a:defRPr>
      </a:lvl3pPr>
      <a:lvl4pPr marL="1600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4pPr>
      <a:lvl5pPr marL="20574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5pPr>
      <a:lvl6pPr marL="25146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6pPr>
      <a:lvl7pPr marL="29718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7pPr>
      <a:lvl8pPr marL="34290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8pPr>
      <a:lvl9pPr marL="3886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healthchoices.pa.gov/providers/about/behavioral/index.htm" TargetMode="External"/><Relationship Id="rId2" Type="http://schemas.openxmlformats.org/officeDocument/2006/relationships/hyperlink" Target="http://www.healthchoices.pa.gov/providers/about/physical/index.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healthchoices.pa.gov/cs/groups/webcontent/documents/manual/p_003130.pdf" TargetMode="External"/><Relationship Id="rId2" Type="http://schemas.openxmlformats.org/officeDocument/2006/relationships/hyperlink" Target="https://www.asamcontinuum.org/knowledgebase/what-are-the-asam-levels-of-car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pa.gov/guides/opioid-epidemic/#GetNaloxon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hura.shu.ac.uk/15835/2/Best%20-Development%20and%20validation%20of%20a%20Brief%20Assessment%20of%20Recovery%20Capital%20%28BARC-10%29%20%28Scale%29.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pacodeandbulletin.gov/Display/pacode?file=/secure/pacode/data/055/chapter1101/s1101.63.html&amp;d=reduce" TargetMode="External"/><Relationship Id="rId2" Type="http://schemas.openxmlformats.org/officeDocument/2006/relationships/hyperlink" Target="https://www.ahrq.gov/ncepcr/tools/pf-handbook/mod4.html#:~:text=In%20health%20care%2C%20quality%20improvement,analyzed%2C%20improved%2C%20and%20controlled."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www.healthchoices.pa.gov/cs/groups/webcontent/documents/manual/p_003130.pdf" TargetMode="External"/><Relationship Id="rId3" Type="http://schemas.openxmlformats.org/officeDocument/2006/relationships/hyperlink" Target="https://www.dhs.pa.gov/Services/Assistance/Pages/Centers-of-Excellence.aspx" TargetMode="External"/><Relationship Id="rId7" Type="http://schemas.openxmlformats.org/officeDocument/2006/relationships/hyperlink" Target="https://www.asamcontinuum.org/knowledgebase/what-are-the-asam-levels-of-care/" TargetMode="External"/><Relationship Id="rId12" Type="http://schemas.openxmlformats.org/officeDocument/2006/relationships/hyperlink" Target="http://pacodeandbulletin.gov/Display/pacode?file=/secure/pacode/data/055/chapter1101/s1101.63.html&amp;d=reduce" TargetMode="External"/><Relationship Id="rId2" Type="http://schemas.openxmlformats.org/officeDocument/2006/relationships/hyperlink" Target="https://www.dhs.pa.gov/docs/Publications/Documents/FORMS%20AND%20PUBS%20OMAP/MAB2020070101.pdf" TargetMode="External"/><Relationship Id="rId1" Type="http://schemas.openxmlformats.org/officeDocument/2006/relationships/slideLayout" Target="../slideLayouts/slideLayout2.xml"/><Relationship Id="rId6" Type="http://schemas.openxmlformats.org/officeDocument/2006/relationships/hyperlink" Target="http://www.healthchoices.pa.gov/providers/about/behavioral/index.htm" TargetMode="External"/><Relationship Id="rId11" Type="http://schemas.openxmlformats.org/officeDocument/2006/relationships/hyperlink" Target="https://www.ahrq.gov/ncepcr/tools/pf-handbook/mod4.html#:~:text=In%20health%20care%2C%20quality%20improvement,analyzed%2C%20improved%2C%20and%20controlled." TargetMode="External"/><Relationship Id="rId5" Type="http://schemas.openxmlformats.org/officeDocument/2006/relationships/hyperlink" Target="http://www.healthchoices.pa.gov/providers/about/physical/index.htm" TargetMode="External"/><Relationship Id="rId10" Type="http://schemas.openxmlformats.org/officeDocument/2006/relationships/hyperlink" Target="http://shura.shu.ac.uk/15835/2/Best%20-Development%20and%20validation%20of%20a%20Brief%20Assessment%20of%20Recovery%20Capital%20%28BARC-10%29%20%28Scale%29.pdf" TargetMode="External"/><Relationship Id="rId4" Type="http://schemas.openxmlformats.org/officeDocument/2006/relationships/hyperlink" Target="https://provider.enrollment.dpw.state.pa.us/" TargetMode="External"/><Relationship Id="rId9" Type="http://schemas.openxmlformats.org/officeDocument/2006/relationships/hyperlink" Target="https://www.pa.gov/guides/opioid-epidemic/#GetNaloxon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RA-PWSUDCOE@pa.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provider.enrollment.dpw.state.pa.u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Medicaid Provider Enrollment for Opioid Center of Excellence Specialty Type </a:t>
            </a:r>
            <a:br>
              <a:rPr lang="en-US" dirty="0"/>
            </a:br>
            <a:endParaRPr lang="en-US" dirty="0"/>
          </a:p>
        </p:txBody>
      </p:sp>
      <p:sp>
        <p:nvSpPr>
          <p:cNvPr id="3" name="Subtitle 2"/>
          <p:cNvSpPr>
            <a:spLocks noGrp="1"/>
          </p:cNvSpPr>
          <p:nvPr>
            <p:ph type="subTitle" idx="1"/>
          </p:nvPr>
        </p:nvSpPr>
        <p:spPr/>
        <p:txBody>
          <a:bodyPr/>
          <a:lstStyle/>
          <a:p>
            <a:r>
              <a:rPr lang="en-US" dirty="0"/>
              <a:t>Gwendolyn Zander</a:t>
            </a:r>
          </a:p>
          <a:p>
            <a:r>
              <a:rPr lang="en-US" dirty="0"/>
              <a:t>Chief of Staff</a:t>
            </a:r>
          </a:p>
          <a:p>
            <a:r>
              <a:rPr lang="en-US" dirty="0"/>
              <a:t>Office of Medical Assistance Programs</a:t>
            </a:r>
          </a:p>
          <a:p>
            <a:endParaRPr lang="en-US"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1</a:t>
            </a:fld>
            <a:endParaRPr lang="en-US" dirty="0"/>
          </a:p>
        </p:txBody>
      </p:sp>
    </p:spTree>
    <p:extLst>
      <p:ext uri="{BB962C8B-B14F-4D97-AF65-F5344CB8AC3E}">
        <p14:creationId xmlns:p14="http://schemas.microsoft.com/office/powerpoint/2010/main" val="2125532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dirty="0"/>
              <a:t>Applications</a:t>
            </a:r>
          </a:p>
        </p:txBody>
      </p:sp>
      <p:sp>
        <p:nvSpPr>
          <p:cNvPr id="3" name="Content Placeholder 2"/>
          <p:cNvSpPr>
            <a:spLocks noGrp="1"/>
          </p:cNvSpPr>
          <p:nvPr>
            <p:ph sz="quarter" idx="13"/>
          </p:nvPr>
        </p:nvSpPr>
        <p:spPr/>
        <p:txBody>
          <a:bodyPr/>
          <a:lstStyle/>
          <a:p>
            <a:r>
              <a:rPr lang="en-US" dirty="0"/>
              <a:t>Receipt of Designation </a:t>
            </a:r>
          </a:p>
          <a:p>
            <a:pPr lvl="1"/>
            <a:r>
              <a:rPr lang="en-US" dirty="0"/>
              <a:t>DHS will determine whether application standards have been met and will decide whether to enroll the applicant with the provider specialty type in </a:t>
            </a:r>
            <a:r>
              <a:rPr lang="en-US" dirty="0" err="1"/>
              <a:t>PROMISe</a:t>
            </a:r>
            <a:endParaRPr lang="en-US" dirty="0"/>
          </a:p>
          <a:p>
            <a:pPr lvl="1"/>
            <a:r>
              <a:rPr lang="en-US" dirty="0"/>
              <a:t>If DHS determines the applicant has not met the standards, the applicant may appeal that determination to DHS’s Bureau of Hearings &amp; Appeals</a:t>
            </a:r>
          </a:p>
          <a:p>
            <a:pPr lvl="1"/>
            <a:r>
              <a:rPr lang="en-US" dirty="0"/>
              <a:t>Providers enrolled with Specialty Type 232 will be the only providers who may be paid for procedure code G9012 claims beginning January 1, 2021 </a:t>
            </a:r>
          </a:p>
          <a:p>
            <a:pPr lvl="2"/>
            <a:r>
              <a:rPr lang="en-US" dirty="0"/>
              <a:t>If an enrollment decision has not been made yet as of January 1, the enrollment may be made retroactive so that COEs may submit claims for dates of service beginning the date of the enrollment </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10</a:t>
            </a:fld>
            <a:endParaRPr lang="en-US" dirty="0"/>
          </a:p>
        </p:txBody>
      </p:sp>
    </p:spTree>
    <p:extLst>
      <p:ext uri="{BB962C8B-B14F-4D97-AF65-F5344CB8AC3E}">
        <p14:creationId xmlns:p14="http://schemas.microsoft.com/office/powerpoint/2010/main" val="440923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sz="2000" dirty="0"/>
              <a:t>Technical Assistance and Learning Network</a:t>
            </a:r>
          </a:p>
        </p:txBody>
      </p:sp>
      <p:sp>
        <p:nvSpPr>
          <p:cNvPr id="3" name="Content Placeholder 2"/>
          <p:cNvSpPr>
            <a:spLocks noGrp="1"/>
          </p:cNvSpPr>
          <p:nvPr>
            <p:ph sz="quarter" idx="13"/>
          </p:nvPr>
        </p:nvSpPr>
        <p:spPr/>
        <p:txBody>
          <a:bodyPr/>
          <a:lstStyle/>
          <a:p>
            <a:r>
              <a:rPr lang="en-US" dirty="0"/>
              <a:t>Technical assistance will be available to enrolled COEs to assist them with the implementation of the COE model of care. </a:t>
            </a:r>
          </a:p>
          <a:p>
            <a:r>
              <a:rPr lang="en-US" dirty="0"/>
              <a:t>All enrolled COEs are expected to participate in a COE Learning Network</a:t>
            </a:r>
          </a:p>
          <a:p>
            <a:pPr lvl="1"/>
            <a:r>
              <a:rPr lang="en-US" dirty="0"/>
              <a:t>Virtual webinars or other programs on specific topics relevant to the operation of a COE </a:t>
            </a:r>
          </a:p>
          <a:p>
            <a:pPr lvl="1"/>
            <a:r>
              <a:rPr lang="en-US" dirty="0"/>
              <a:t>Statewide in-person conference for all COEs (may be virtual if necessary)</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11</a:t>
            </a:fld>
            <a:endParaRPr lang="en-US" dirty="0"/>
          </a:p>
        </p:txBody>
      </p:sp>
    </p:spTree>
    <p:extLst>
      <p:ext uri="{BB962C8B-B14F-4D97-AF65-F5344CB8AC3E}">
        <p14:creationId xmlns:p14="http://schemas.microsoft.com/office/powerpoint/2010/main" val="1690235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dirty="0"/>
              <a:t>Bulletin Timelines</a:t>
            </a:r>
          </a:p>
        </p:txBody>
      </p:sp>
      <p:sp>
        <p:nvSpPr>
          <p:cNvPr id="3" name="Content Placeholder 2"/>
          <p:cNvSpPr>
            <a:spLocks noGrp="1"/>
          </p:cNvSpPr>
          <p:nvPr>
            <p:ph sz="quarter" idx="13"/>
          </p:nvPr>
        </p:nvSpPr>
        <p:spPr/>
        <p:txBody>
          <a:bodyPr/>
          <a:lstStyle/>
          <a:p>
            <a:r>
              <a:rPr lang="en-US" dirty="0"/>
              <a:t>Bulletin effective date: 7/1/2020</a:t>
            </a:r>
          </a:p>
          <a:p>
            <a:pPr lvl="1"/>
            <a:r>
              <a:rPr lang="en-US" dirty="0"/>
              <a:t>Applications can be submitted at any time after effective date</a:t>
            </a:r>
          </a:p>
          <a:p>
            <a:r>
              <a:rPr lang="en-US" dirty="0"/>
              <a:t>No due date for applications</a:t>
            </a:r>
          </a:p>
          <a:p>
            <a:pPr lvl="1"/>
            <a:r>
              <a:rPr lang="en-US" dirty="0"/>
              <a:t>Applications received after 9/1/2020 cannot be guaranteed to have been reviewed/approved prior to 1/1/2021</a:t>
            </a:r>
          </a:p>
          <a:p>
            <a:r>
              <a:rPr lang="en-US" dirty="0"/>
              <a:t>Provider Specialty Enrollment Required to Bill for G9012 Procedure Code: 1/1/2021</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12</a:t>
            </a:fld>
            <a:endParaRPr lang="en-US" dirty="0"/>
          </a:p>
        </p:txBody>
      </p:sp>
    </p:spTree>
    <p:extLst>
      <p:ext uri="{BB962C8B-B14F-4D97-AF65-F5344CB8AC3E}">
        <p14:creationId xmlns:p14="http://schemas.microsoft.com/office/powerpoint/2010/main" val="1971029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dirty="0"/>
              <a:t>Service Description</a:t>
            </a:r>
          </a:p>
        </p:txBody>
      </p:sp>
      <p:sp>
        <p:nvSpPr>
          <p:cNvPr id="3" name="Content Placeholder 2"/>
          <p:cNvSpPr>
            <a:spLocks noGrp="1"/>
          </p:cNvSpPr>
          <p:nvPr>
            <p:ph sz="quarter" idx="13"/>
          </p:nvPr>
        </p:nvSpPr>
        <p:spPr/>
        <p:txBody>
          <a:bodyPr/>
          <a:lstStyle/>
          <a:p>
            <a:r>
              <a:rPr lang="en-US" dirty="0"/>
              <a:t>Must demonstrate that the applicant has developed policies, protocols, and procedures to operationalize the requirements</a:t>
            </a:r>
          </a:p>
          <a:p>
            <a:pPr lvl="1"/>
            <a:r>
              <a:rPr lang="en-US" dirty="0"/>
              <a:t>Focused on documentation of these policies, protocols and procedures</a:t>
            </a:r>
          </a:p>
          <a:p>
            <a:pPr lvl="1"/>
            <a:r>
              <a:rPr lang="en-US" dirty="0"/>
              <a:t>Can include narrative of plans to develop these if they do not exist yet</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13</a:t>
            </a:fld>
            <a:endParaRPr lang="en-US" dirty="0"/>
          </a:p>
        </p:txBody>
      </p:sp>
    </p:spTree>
    <p:extLst>
      <p:ext uri="{BB962C8B-B14F-4D97-AF65-F5344CB8AC3E}">
        <p14:creationId xmlns:p14="http://schemas.microsoft.com/office/powerpoint/2010/main" val="3406580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dirty="0"/>
              <a:t>Service Description</a:t>
            </a:r>
          </a:p>
        </p:txBody>
      </p:sp>
      <p:sp>
        <p:nvSpPr>
          <p:cNvPr id="3" name="Content Placeholder 2"/>
          <p:cNvSpPr>
            <a:spLocks noGrp="1"/>
          </p:cNvSpPr>
          <p:nvPr>
            <p:ph sz="quarter" idx="13"/>
          </p:nvPr>
        </p:nvSpPr>
        <p:spPr/>
        <p:txBody>
          <a:bodyPr/>
          <a:lstStyle/>
          <a:p>
            <a:r>
              <a:rPr lang="en-US" sz="2000" dirty="0"/>
              <a:t>Provider Name must be the exact name reflected in </a:t>
            </a:r>
            <a:r>
              <a:rPr lang="en-US" sz="2000" dirty="0" err="1"/>
              <a:t>PROMISe</a:t>
            </a:r>
            <a:r>
              <a:rPr lang="en-US" sz="2000" dirty="0"/>
              <a:t> </a:t>
            </a:r>
          </a:p>
          <a:p>
            <a:r>
              <a:rPr lang="en-US" sz="2000" dirty="0"/>
              <a:t>MCOs and Primary Contractors</a:t>
            </a:r>
          </a:p>
          <a:p>
            <a:pPr lvl="1"/>
            <a:r>
              <a:rPr lang="en-US" dirty="0"/>
              <a:t>For Physical Health providers, include the name of each of the Physical Health MCOs that operate in the zone(s) in which you are located </a:t>
            </a:r>
          </a:p>
          <a:p>
            <a:pPr lvl="2"/>
            <a:r>
              <a:rPr lang="en-US" dirty="0"/>
              <a:t>See </a:t>
            </a:r>
            <a:r>
              <a:rPr lang="en-US" sz="1600" dirty="0">
                <a:hlinkClick r:id="rId2"/>
              </a:rPr>
              <a:t>http://www.healthchoices.pa.gov/providers/about/physical/index.htm</a:t>
            </a:r>
            <a:r>
              <a:rPr lang="en-US" sz="1600" dirty="0"/>
              <a:t> </a:t>
            </a:r>
            <a:r>
              <a:rPr lang="en-US" dirty="0"/>
              <a:t>for a map of the zone and the names of the MCOs that operate in each zone </a:t>
            </a:r>
          </a:p>
          <a:p>
            <a:pPr lvl="1"/>
            <a:r>
              <a:rPr lang="en-US" dirty="0"/>
              <a:t>For Behavioral Health providers, include the name of the county contractor(s) for the counties you serve. You must also include the name(s) of the behavioral health MCOs that serve those counties. </a:t>
            </a:r>
          </a:p>
          <a:p>
            <a:pPr lvl="2"/>
            <a:r>
              <a:rPr lang="en-US" dirty="0"/>
              <a:t>See </a:t>
            </a:r>
            <a:r>
              <a:rPr lang="en-US" sz="1600" dirty="0">
                <a:hlinkClick r:id="rId3"/>
              </a:rPr>
              <a:t>http://www.healthchoices.pa.gov/providers/about/behavioral/index.htm</a:t>
            </a:r>
            <a:r>
              <a:rPr lang="en-US" sz="1600" dirty="0"/>
              <a:t> </a:t>
            </a:r>
            <a:r>
              <a:rPr lang="en-US" dirty="0"/>
              <a:t>for a list of zones, counties in those zones, and the MCOs that serve those counties</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14</a:t>
            </a:fld>
            <a:endParaRPr lang="en-US" dirty="0"/>
          </a:p>
        </p:txBody>
      </p:sp>
    </p:spTree>
    <p:extLst>
      <p:ext uri="{BB962C8B-B14F-4D97-AF65-F5344CB8AC3E}">
        <p14:creationId xmlns:p14="http://schemas.microsoft.com/office/powerpoint/2010/main" val="3942524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dirty="0"/>
              <a:t>Service Description</a:t>
            </a:r>
          </a:p>
        </p:txBody>
      </p:sp>
      <p:sp>
        <p:nvSpPr>
          <p:cNvPr id="3" name="Content Placeholder 2"/>
          <p:cNvSpPr>
            <a:spLocks noGrp="1"/>
          </p:cNvSpPr>
          <p:nvPr>
            <p:ph sz="quarter" idx="13"/>
          </p:nvPr>
        </p:nvSpPr>
        <p:spPr/>
        <p:txBody>
          <a:bodyPr/>
          <a:lstStyle/>
          <a:p>
            <a:r>
              <a:rPr lang="en-US" dirty="0"/>
              <a:t>COE must demonstrate its ability to provide </a:t>
            </a:r>
            <a:r>
              <a:rPr lang="en-US" b="1" dirty="0"/>
              <a:t>at least</a:t>
            </a:r>
            <a:r>
              <a:rPr lang="en-US" dirty="0"/>
              <a:t> one form of medication approved by the Food and Drug Administration for use in MAT at the enrolled service location in which COE Services are offered and to schedule clients for MAT induction within 24 hours of the COE Member’s initial encounter with the COE Provider</a:t>
            </a:r>
          </a:p>
          <a:p>
            <a:pPr lvl="1"/>
            <a:r>
              <a:rPr lang="en-US" dirty="0"/>
              <a:t>DHS does not have any preference regarding which form of medication is provided on-site</a:t>
            </a:r>
          </a:p>
          <a:p>
            <a:pPr lvl="1"/>
            <a:r>
              <a:rPr lang="en-US" dirty="0"/>
              <a:t>24 hours includes weekends </a:t>
            </a:r>
          </a:p>
          <a:p>
            <a:endParaRPr lang="en-US"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15</a:t>
            </a:fld>
            <a:endParaRPr lang="en-US" dirty="0"/>
          </a:p>
        </p:txBody>
      </p:sp>
    </p:spTree>
    <p:extLst>
      <p:ext uri="{BB962C8B-B14F-4D97-AF65-F5344CB8AC3E}">
        <p14:creationId xmlns:p14="http://schemas.microsoft.com/office/powerpoint/2010/main" val="2895663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dirty="0"/>
              <a:t>Service Description</a:t>
            </a:r>
          </a:p>
        </p:txBody>
      </p:sp>
      <p:sp>
        <p:nvSpPr>
          <p:cNvPr id="3" name="Content Placeholder 2"/>
          <p:cNvSpPr>
            <a:spLocks noGrp="1"/>
          </p:cNvSpPr>
          <p:nvPr>
            <p:ph sz="quarter" idx="13"/>
          </p:nvPr>
        </p:nvSpPr>
        <p:spPr/>
        <p:txBody>
          <a:bodyPr/>
          <a:lstStyle/>
          <a:p>
            <a:r>
              <a:rPr lang="en-US" dirty="0"/>
              <a:t>COE must demonstrate its ability to ensure that each COE client receives an American Society of Addiction Medicine (ASAM) Level of Care Assessment, conducted by either an employee of the COE or a qualified provider who accepts referrals from the COE</a:t>
            </a:r>
          </a:p>
          <a:p>
            <a:pPr lvl="1"/>
            <a:r>
              <a:rPr lang="en-US" dirty="0"/>
              <a:t>COE does not need to employ an individual qualified to perform a LOCA, but must have the ability to have a LOCA completed timely for every client </a:t>
            </a:r>
          </a:p>
          <a:p>
            <a:pPr lvl="1"/>
            <a:r>
              <a:rPr lang="en-US" dirty="0"/>
              <a:t>The LOCA will identify the appropriate level of care, and, if MAT is appropriate, the preferred form of medication based on clinical appropriateness and client choice </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16</a:t>
            </a:fld>
            <a:endParaRPr lang="en-US" dirty="0"/>
          </a:p>
        </p:txBody>
      </p:sp>
    </p:spTree>
    <p:extLst>
      <p:ext uri="{BB962C8B-B14F-4D97-AF65-F5344CB8AC3E}">
        <p14:creationId xmlns:p14="http://schemas.microsoft.com/office/powerpoint/2010/main" val="1619134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dirty="0"/>
              <a:t>Service Description</a:t>
            </a:r>
          </a:p>
        </p:txBody>
      </p:sp>
      <p:sp>
        <p:nvSpPr>
          <p:cNvPr id="3" name="Content Placeholder 2"/>
          <p:cNvSpPr>
            <a:spLocks noGrp="1"/>
          </p:cNvSpPr>
          <p:nvPr>
            <p:ph sz="quarter" idx="13"/>
          </p:nvPr>
        </p:nvSpPr>
        <p:spPr/>
        <p:txBody>
          <a:bodyPr/>
          <a:lstStyle/>
          <a:p>
            <a:r>
              <a:rPr lang="en-US" dirty="0"/>
              <a:t>COE must demonstrate its ability to refer and connecting COE clients as clinically appropriate to all ASAM levels of care within the timelines prescribed by the </a:t>
            </a:r>
            <a:r>
              <a:rPr lang="en-US" dirty="0" err="1"/>
              <a:t>HealthChoices</a:t>
            </a:r>
            <a:r>
              <a:rPr lang="en-US" dirty="0"/>
              <a:t> Program’s Service Access Standards for emergency, urgent, and routine situations.</a:t>
            </a:r>
          </a:p>
          <a:p>
            <a:pPr lvl="1"/>
            <a:r>
              <a:rPr lang="en-US" dirty="0"/>
              <a:t>Every single level of care must be accessible to all clients within the required timelines </a:t>
            </a:r>
          </a:p>
          <a:p>
            <a:pPr lvl="1"/>
            <a:r>
              <a:rPr lang="en-US" dirty="0"/>
              <a:t>ASAM levels of care can be found at </a:t>
            </a:r>
            <a:r>
              <a:rPr lang="en-US" dirty="0">
                <a:hlinkClick r:id="rId2"/>
              </a:rPr>
              <a:t>https://www.asamcontinuum.org/knowledgebase/what-are-the-asam-levels-of-care/</a:t>
            </a:r>
            <a:endParaRPr lang="en-US" dirty="0"/>
          </a:p>
          <a:p>
            <a:pPr lvl="1"/>
            <a:r>
              <a:rPr lang="en-US" dirty="0"/>
              <a:t>Timeliness standards can be found at </a:t>
            </a:r>
            <a:r>
              <a:rPr lang="en-US" dirty="0">
                <a:hlinkClick r:id="rId3"/>
              </a:rPr>
              <a:t>http://www.healthchoices.pa.gov/cs/groups/webcontent/documents/manual/p_003130.pdf</a:t>
            </a:r>
            <a:r>
              <a:rPr lang="en-US" dirty="0"/>
              <a:t> on page 52</a:t>
            </a:r>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17</a:t>
            </a:fld>
            <a:endParaRPr lang="en-US" dirty="0"/>
          </a:p>
        </p:txBody>
      </p:sp>
    </p:spTree>
    <p:extLst>
      <p:ext uri="{BB962C8B-B14F-4D97-AF65-F5344CB8AC3E}">
        <p14:creationId xmlns:p14="http://schemas.microsoft.com/office/powerpoint/2010/main" val="1823997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dirty="0"/>
              <a:t>Service Description</a:t>
            </a:r>
          </a:p>
        </p:txBody>
      </p:sp>
      <p:sp>
        <p:nvSpPr>
          <p:cNvPr id="3" name="Content Placeholder 2"/>
          <p:cNvSpPr>
            <a:spLocks noGrp="1"/>
          </p:cNvSpPr>
          <p:nvPr>
            <p:ph sz="quarter" idx="13"/>
          </p:nvPr>
        </p:nvSpPr>
        <p:spPr/>
        <p:txBody>
          <a:bodyPr/>
          <a:lstStyle/>
          <a:p>
            <a:r>
              <a:rPr lang="en-US" sz="1600" dirty="0"/>
              <a:t>COE must demonstrate its ability to provide each of the following services </a:t>
            </a:r>
            <a:r>
              <a:rPr lang="en-US" sz="1600" b="1" dirty="0"/>
              <a:t>directly or by referral</a:t>
            </a:r>
            <a:r>
              <a:rPr lang="en-US" sz="1600" dirty="0"/>
              <a:t> to the COE Member’s choice of provider enrolled in Pennsylvania’s Medicaid Program: </a:t>
            </a:r>
          </a:p>
          <a:p>
            <a:pPr lvl="1"/>
            <a:r>
              <a:rPr lang="en-US" sz="1400" dirty="0"/>
              <a:t>Primary care, including screening for and treatment of positive screens for: HIV, Hepatitis A (screening only); Hepatitis B; Hepatitis C; and Tuberculosis</a:t>
            </a:r>
          </a:p>
          <a:p>
            <a:pPr lvl="1"/>
            <a:r>
              <a:rPr lang="en-US" sz="1400" dirty="0"/>
              <a:t>Perinatal Care and Family Planning Services </a:t>
            </a:r>
          </a:p>
          <a:p>
            <a:pPr lvl="1"/>
            <a:r>
              <a:rPr lang="en-US" sz="1400" dirty="0"/>
              <a:t>Mental Health Services</a:t>
            </a:r>
          </a:p>
          <a:p>
            <a:pPr lvl="1"/>
            <a:r>
              <a:rPr lang="en-US" sz="1400" dirty="0"/>
              <a:t>Forms of medication approved for use in MAT not provided at the COE Provider’s enrolled service location(s)</a:t>
            </a:r>
          </a:p>
          <a:p>
            <a:pPr lvl="2"/>
            <a:r>
              <a:rPr lang="en-US" sz="1400" dirty="0"/>
              <a:t>Even though COEs must only provide one form of MAT medication on-site, they must have the ability to connect members to all FDA-approved forms of medication based on clinical appropriateness and client choice</a:t>
            </a:r>
          </a:p>
          <a:p>
            <a:pPr lvl="1"/>
            <a:r>
              <a:rPr lang="en-US" sz="1400" dirty="0"/>
              <a:t>MAT for pregnant women, if the COE Provider does not provide MAT to pregnant women</a:t>
            </a:r>
          </a:p>
          <a:p>
            <a:pPr lvl="1"/>
            <a:r>
              <a:rPr lang="en-US" sz="1400" dirty="0"/>
              <a:t>Drug and Alcohol Outpatient Services</a:t>
            </a:r>
          </a:p>
          <a:p>
            <a:pPr lvl="2"/>
            <a:r>
              <a:rPr lang="en-US" sz="1400" dirty="0"/>
              <a:t>COE does not need to be a DDAP licensed drug and alcohol treatment provider </a:t>
            </a:r>
          </a:p>
          <a:p>
            <a:pPr lvl="1"/>
            <a:r>
              <a:rPr lang="en-US" sz="1400" dirty="0"/>
              <a:t>Pain Management</a:t>
            </a:r>
          </a:p>
          <a:p>
            <a:r>
              <a:rPr lang="en-US" sz="1600" dirty="0"/>
              <a:t>For any of these services not provided on-site, the applicant can demonstrate its ability to make warm hand-offs to providers of these services through documentation such as letters of support, memoranda of understanding, etc.</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18</a:t>
            </a:fld>
            <a:endParaRPr lang="en-US" dirty="0"/>
          </a:p>
        </p:txBody>
      </p:sp>
    </p:spTree>
    <p:extLst>
      <p:ext uri="{BB962C8B-B14F-4D97-AF65-F5344CB8AC3E}">
        <p14:creationId xmlns:p14="http://schemas.microsoft.com/office/powerpoint/2010/main" val="3607437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dirty="0"/>
              <a:t>Service Description</a:t>
            </a:r>
          </a:p>
        </p:txBody>
      </p:sp>
      <p:sp>
        <p:nvSpPr>
          <p:cNvPr id="3" name="Content Placeholder 2"/>
          <p:cNvSpPr>
            <a:spLocks noGrp="1"/>
          </p:cNvSpPr>
          <p:nvPr>
            <p:ph sz="quarter" idx="13"/>
          </p:nvPr>
        </p:nvSpPr>
        <p:spPr/>
        <p:txBody>
          <a:bodyPr/>
          <a:lstStyle/>
          <a:p>
            <a:r>
              <a:rPr lang="en-US" dirty="0"/>
              <a:t>COE must demonstrate its ability to accept referrals 24 hours per day, 7 days per week, through mobile engagement teams that facilitate warm hand-offs by traveling to the location where an individual in need of COE services presents.</a:t>
            </a:r>
          </a:p>
          <a:p>
            <a:pPr lvl="1"/>
            <a:r>
              <a:rPr lang="en-US" dirty="0"/>
              <a:t>Examples of these locations are emergency departments, jails or prisons, sites where an overdose occurred, client’s home, etc.</a:t>
            </a:r>
          </a:p>
          <a:p>
            <a:pPr lvl="1"/>
            <a:r>
              <a:rPr lang="en-US" dirty="0"/>
              <a:t>Warm hand-offs can occur from an emergency department to treatment services, from treatment services to non-treatment recovery support services, or between levels of care for treatment services.</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19</a:t>
            </a:fld>
            <a:endParaRPr lang="en-US" dirty="0"/>
          </a:p>
        </p:txBody>
      </p:sp>
    </p:spTree>
    <p:extLst>
      <p:ext uri="{BB962C8B-B14F-4D97-AF65-F5344CB8AC3E}">
        <p14:creationId xmlns:p14="http://schemas.microsoft.com/office/powerpoint/2010/main" val="1312874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dirty="0"/>
              <a:t>Webinar Logistics</a:t>
            </a:r>
          </a:p>
        </p:txBody>
      </p:sp>
      <p:sp>
        <p:nvSpPr>
          <p:cNvPr id="3" name="Content Placeholder 2"/>
          <p:cNvSpPr>
            <a:spLocks noGrp="1"/>
          </p:cNvSpPr>
          <p:nvPr>
            <p:ph sz="quarter" idx="13"/>
          </p:nvPr>
        </p:nvSpPr>
        <p:spPr/>
        <p:txBody>
          <a:bodyPr/>
          <a:lstStyle/>
          <a:p>
            <a:r>
              <a:rPr lang="en-US" dirty="0"/>
              <a:t>Participants other than the presenter are muted</a:t>
            </a:r>
          </a:p>
          <a:p>
            <a:r>
              <a:rPr lang="en-US" dirty="0"/>
              <a:t>This webinar is being recorded </a:t>
            </a:r>
          </a:p>
          <a:p>
            <a:r>
              <a:rPr lang="en-US" dirty="0"/>
              <a:t>Participants may submit questions using the chat box </a:t>
            </a:r>
          </a:p>
          <a:p>
            <a:r>
              <a:rPr lang="en-US" dirty="0"/>
              <a:t>Presenter will not respond to questions until the end of the webinar</a:t>
            </a:r>
          </a:p>
          <a:p>
            <a:r>
              <a:rPr lang="en-US" dirty="0"/>
              <a:t>Sources of the questions will not be identified by name</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2</a:t>
            </a:fld>
            <a:endParaRPr lang="en-US" dirty="0"/>
          </a:p>
        </p:txBody>
      </p:sp>
    </p:spTree>
    <p:extLst>
      <p:ext uri="{BB962C8B-B14F-4D97-AF65-F5344CB8AC3E}">
        <p14:creationId xmlns:p14="http://schemas.microsoft.com/office/powerpoint/2010/main" val="30522406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dirty="0"/>
              <a:t>Service Description</a:t>
            </a:r>
          </a:p>
        </p:txBody>
      </p:sp>
      <p:sp>
        <p:nvSpPr>
          <p:cNvPr id="3" name="Content Placeholder 2"/>
          <p:cNvSpPr>
            <a:spLocks noGrp="1"/>
          </p:cNvSpPr>
          <p:nvPr>
            <p:ph sz="quarter" idx="13"/>
          </p:nvPr>
        </p:nvSpPr>
        <p:spPr/>
        <p:txBody>
          <a:bodyPr/>
          <a:lstStyle/>
          <a:p>
            <a:r>
              <a:rPr lang="en-US" sz="1800" dirty="0"/>
              <a:t>COE must demonstrate its ability to utilize an assessment tool or questionnaire to identify a client’s treatment and non-treatment needs and to refer clients to resources for identified non-treatment needs and social determinants of health</a:t>
            </a:r>
          </a:p>
          <a:p>
            <a:pPr lvl="1"/>
            <a:r>
              <a:rPr lang="en-US" sz="1800" dirty="0"/>
              <a:t>This assessment should be completed early in a client’s engagement with the COE to inform the development of the care plan and should be completed periodically during treatment to ensure needs have not changed</a:t>
            </a:r>
          </a:p>
          <a:p>
            <a:pPr lvl="1"/>
            <a:r>
              <a:rPr lang="en-US" sz="1800" dirty="0"/>
              <a:t>Examples of social determinants of health are transportation, housing, nutrition/food, education, employment, training, legal services, and childcare</a:t>
            </a:r>
          </a:p>
          <a:p>
            <a:pPr lvl="1"/>
            <a:r>
              <a:rPr lang="en-US" sz="1800" dirty="0"/>
              <a:t>The COE does not need to provide services related to non-treatment needs directly but must have relationships with community providers that can assist in these areas. These relationships can be demonstrated through documentation such as letters of support, memoranda of understanding, or any other evidence of an existing or planned relationship. </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20</a:t>
            </a:fld>
            <a:endParaRPr lang="en-US" dirty="0"/>
          </a:p>
        </p:txBody>
      </p:sp>
    </p:spTree>
    <p:extLst>
      <p:ext uri="{BB962C8B-B14F-4D97-AF65-F5344CB8AC3E}">
        <p14:creationId xmlns:p14="http://schemas.microsoft.com/office/powerpoint/2010/main" val="119242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dirty="0"/>
              <a:t>Service Description</a:t>
            </a:r>
          </a:p>
        </p:txBody>
      </p:sp>
      <p:sp>
        <p:nvSpPr>
          <p:cNvPr id="3" name="Content Placeholder 2"/>
          <p:cNvSpPr>
            <a:spLocks noGrp="1"/>
          </p:cNvSpPr>
          <p:nvPr>
            <p:ph sz="quarter" idx="13"/>
          </p:nvPr>
        </p:nvSpPr>
        <p:spPr/>
        <p:txBody>
          <a:bodyPr/>
          <a:lstStyle/>
          <a:p>
            <a:r>
              <a:rPr lang="en-US" dirty="0"/>
              <a:t>COE must demonstrate its ability to employ a community-based care management team, which must include a Certified Recovery Specialist credentialed by the Pennsylvania Certification Board, and may include peer navigators, nurses, social workers, and other provider types</a:t>
            </a:r>
          </a:p>
          <a:p>
            <a:pPr lvl="1"/>
            <a:r>
              <a:rPr lang="en-US" dirty="0"/>
              <a:t>The COE must employ sufficient staff to effectively manage their predicted caseloads</a:t>
            </a:r>
          </a:p>
          <a:p>
            <a:pPr lvl="1"/>
            <a:r>
              <a:rPr lang="en-US" dirty="0"/>
              <a:t>These staff do not need to be directly employed by the COE and may be contracted employees (i.e., employees of another entity that are contracted to provide services to COE clients) </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21</a:t>
            </a:fld>
            <a:endParaRPr lang="en-US" dirty="0"/>
          </a:p>
        </p:txBody>
      </p:sp>
    </p:spTree>
    <p:extLst>
      <p:ext uri="{BB962C8B-B14F-4D97-AF65-F5344CB8AC3E}">
        <p14:creationId xmlns:p14="http://schemas.microsoft.com/office/powerpoint/2010/main" val="23032801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dirty="0"/>
              <a:t>Service Description</a:t>
            </a:r>
          </a:p>
        </p:txBody>
      </p:sp>
      <p:sp>
        <p:nvSpPr>
          <p:cNvPr id="3" name="Content Placeholder 2"/>
          <p:cNvSpPr>
            <a:spLocks noGrp="1"/>
          </p:cNvSpPr>
          <p:nvPr>
            <p:ph sz="quarter" idx="13"/>
          </p:nvPr>
        </p:nvSpPr>
        <p:spPr/>
        <p:txBody>
          <a:bodyPr/>
          <a:lstStyle/>
          <a:p>
            <a:r>
              <a:rPr lang="en-US" dirty="0"/>
              <a:t>COE must demonstrate its ability to provide access to naloxone to COE Members for overdose prevention purposes	</a:t>
            </a:r>
          </a:p>
          <a:p>
            <a:pPr lvl="1"/>
            <a:r>
              <a:rPr lang="en-US" dirty="0"/>
              <a:t>The COE itself does not need to provide naloxone to clients but must be able to help a client obtain a prescription using the Physician General’s standing order or a free dose through the county coordinating entity </a:t>
            </a:r>
          </a:p>
          <a:p>
            <a:pPr lvl="1"/>
            <a:r>
              <a:rPr lang="en-US" dirty="0"/>
              <a:t>For more information about accessing naloxone doses, please see </a:t>
            </a:r>
            <a:r>
              <a:rPr lang="en-US" dirty="0">
                <a:hlinkClick r:id="rId2"/>
              </a:rPr>
              <a:t>https://www.pa.gov/guides/opioid-epidemic/#GetNaloxone</a:t>
            </a:r>
            <a:endParaRPr lang="en-US"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22</a:t>
            </a:fld>
            <a:endParaRPr lang="en-US" dirty="0"/>
          </a:p>
        </p:txBody>
      </p:sp>
    </p:spTree>
    <p:extLst>
      <p:ext uri="{BB962C8B-B14F-4D97-AF65-F5344CB8AC3E}">
        <p14:creationId xmlns:p14="http://schemas.microsoft.com/office/powerpoint/2010/main" val="1679492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dirty="0"/>
              <a:t>Service Description</a:t>
            </a:r>
          </a:p>
        </p:txBody>
      </p:sp>
      <p:sp>
        <p:nvSpPr>
          <p:cNvPr id="3" name="Content Placeholder 2"/>
          <p:cNvSpPr>
            <a:spLocks noGrp="1"/>
          </p:cNvSpPr>
          <p:nvPr>
            <p:ph sz="quarter" idx="13"/>
          </p:nvPr>
        </p:nvSpPr>
        <p:spPr/>
        <p:txBody>
          <a:bodyPr/>
          <a:lstStyle/>
          <a:p>
            <a:r>
              <a:rPr lang="en-US" dirty="0"/>
              <a:t>COE must demonstrate its ability to administer the Brief Assessment of Recovery Capital survey to each COE client</a:t>
            </a:r>
          </a:p>
          <a:p>
            <a:pPr lvl="1"/>
            <a:r>
              <a:rPr lang="en-US" dirty="0"/>
              <a:t>Must be administered within 30 days of the initial encounter with the COE Provider</a:t>
            </a:r>
          </a:p>
          <a:p>
            <a:pPr lvl="1"/>
            <a:r>
              <a:rPr lang="en-US" dirty="0"/>
              <a:t>Must re re-administered at six-month intervals</a:t>
            </a:r>
          </a:p>
          <a:p>
            <a:pPr lvl="1"/>
            <a:r>
              <a:rPr lang="en-US" dirty="0"/>
              <a:t>Must collect and report the results of the survey administration to the Department</a:t>
            </a:r>
          </a:p>
          <a:p>
            <a:pPr lvl="1"/>
            <a:r>
              <a:rPr lang="en-US" dirty="0"/>
              <a:t>To view the BARC-10 survey questions, please go to </a:t>
            </a:r>
            <a:r>
              <a:rPr lang="en-US" sz="1800" dirty="0">
                <a:hlinkClick r:id="rId2"/>
              </a:rPr>
              <a:t>http://shura.shu.ac.uk/15835/2/Best%20-Development%20and%20validation%20of%20a%20Brief%20Assessment%20of%20Recovery%20Capital%20%28BARC-10%29%20%28Scale%29.pdf</a:t>
            </a:r>
            <a:endParaRPr lang="en-US" sz="1800"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23</a:t>
            </a:fld>
            <a:endParaRPr lang="en-US" dirty="0"/>
          </a:p>
        </p:txBody>
      </p:sp>
    </p:spTree>
    <p:extLst>
      <p:ext uri="{BB962C8B-B14F-4D97-AF65-F5344CB8AC3E}">
        <p14:creationId xmlns:p14="http://schemas.microsoft.com/office/powerpoint/2010/main" val="944061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dirty="0"/>
              <a:t>Service Description</a:t>
            </a:r>
          </a:p>
        </p:txBody>
      </p:sp>
      <p:sp>
        <p:nvSpPr>
          <p:cNvPr id="3" name="Content Placeholder 2"/>
          <p:cNvSpPr>
            <a:spLocks noGrp="1"/>
          </p:cNvSpPr>
          <p:nvPr>
            <p:ph sz="quarter" idx="13"/>
          </p:nvPr>
        </p:nvSpPr>
        <p:spPr/>
        <p:txBody>
          <a:bodyPr/>
          <a:lstStyle/>
          <a:p>
            <a:r>
              <a:rPr lang="en-US" dirty="0"/>
              <a:t>COE must demonstrate its ability to: </a:t>
            </a:r>
          </a:p>
          <a:p>
            <a:pPr lvl="1"/>
            <a:r>
              <a:rPr lang="en-US" dirty="0"/>
              <a:t>Utilize electronic health records to document care management activities</a:t>
            </a:r>
          </a:p>
          <a:p>
            <a:pPr lvl="2"/>
            <a:r>
              <a:rPr lang="en-US" dirty="0"/>
              <a:t>Ideally this would be an EHR or EMR system</a:t>
            </a:r>
          </a:p>
          <a:p>
            <a:pPr lvl="2"/>
            <a:r>
              <a:rPr lang="en-US" dirty="0"/>
              <a:t>Any secure electronic recordkeeping system is acceptable; paper records are not</a:t>
            </a:r>
          </a:p>
          <a:p>
            <a:pPr lvl="1"/>
            <a:r>
              <a:rPr lang="en-US" dirty="0"/>
              <a:t>Comply with relevant federal and state confidentiality laws concerning protected information</a:t>
            </a:r>
          </a:p>
          <a:p>
            <a:pPr lvl="2"/>
            <a:r>
              <a:rPr lang="en-US" dirty="0"/>
              <a:t>If you have questions about which statutes and regulations apply, please consult counsel </a:t>
            </a:r>
          </a:p>
          <a:p>
            <a:pPr marL="0" indent="0">
              <a:buNone/>
            </a:pPr>
            <a:r>
              <a:rPr lang="en-US" dirty="0"/>
              <a:t> </a:t>
            </a:r>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24</a:t>
            </a:fld>
            <a:endParaRPr lang="en-US" dirty="0"/>
          </a:p>
        </p:txBody>
      </p:sp>
    </p:spTree>
    <p:extLst>
      <p:ext uri="{BB962C8B-B14F-4D97-AF65-F5344CB8AC3E}">
        <p14:creationId xmlns:p14="http://schemas.microsoft.com/office/powerpoint/2010/main" val="3525983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dirty="0"/>
              <a:t>Service Description</a:t>
            </a:r>
          </a:p>
        </p:txBody>
      </p:sp>
      <p:sp>
        <p:nvSpPr>
          <p:cNvPr id="3" name="Content Placeholder 2"/>
          <p:cNvSpPr>
            <a:spLocks noGrp="1"/>
          </p:cNvSpPr>
          <p:nvPr>
            <p:ph sz="quarter" idx="13"/>
          </p:nvPr>
        </p:nvSpPr>
        <p:spPr/>
        <p:txBody>
          <a:bodyPr/>
          <a:lstStyle/>
          <a:p>
            <a:r>
              <a:rPr lang="en-US" dirty="0"/>
              <a:t>COE must demonstrate its ability to:</a:t>
            </a:r>
          </a:p>
          <a:p>
            <a:pPr lvl="1"/>
            <a:r>
              <a:rPr lang="en-US" dirty="0"/>
              <a:t>Use a formalized and documented quality improvement process</a:t>
            </a:r>
          </a:p>
          <a:p>
            <a:pPr lvl="2"/>
            <a:r>
              <a:rPr lang="en-US" dirty="0"/>
              <a:t>For information about quality improvement processes or continuous process improvement, please see </a:t>
            </a:r>
            <a:r>
              <a:rPr lang="en-US" dirty="0">
                <a:hlinkClick r:id="rId2"/>
              </a:rPr>
              <a:t>https://www.ahrq.gov/ncepcr/tools/pf-handbook/mod4.html#:~:text=In%20health%20care%2C%20quality%20improvement,analyzed%2C%20improved%2C%20and%20controlled.</a:t>
            </a:r>
            <a:endParaRPr lang="en-US" dirty="0"/>
          </a:p>
          <a:p>
            <a:pPr lvl="1"/>
            <a:r>
              <a:rPr lang="en-US" dirty="0"/>
              <a:t>Comply with the requirements of 62 P.S. § 1406(a) and 55 Pa. Code § 1101.63(a) by agreeing not to charge any Medicaid enrollee for covered services</a:t>
            </a:r>
          </a:p>
          <a:p>
            <a:pPr lvl="2"/>
            <a:r>
              <a:rPr lang="en-US" dirty="0"/>
              <a:t>Please refer to the regulation at </a:t>
            </a:r>
            <a:r>
              <a:rPr lang="en-US" dirty="0">
                <a:hlinkClick r:id="rId3"/>
              </a:rPr>
              <a:t>http://pacodeandbulletin.gov/Display/pacode?file=/secure/pacode/data/055/chapter1101/s1101.63.html&amp;d=reduce</a:t>
            </a:r>
            <a:endParaRPr lang="en-US"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25</a:t>
            </a:fld>
            <a:endParaRPr lang="en-US" dirty="0"/>
          </a:p>
        </p:txBody>
      </p:sp>
    </p:spTree>
    <p:extLst>
      <p:ext uri="{BB962C8B-B14F-4D97-AF65-F5344CB8AC3E}">
        <p14:creationId xmlns:p14="http://schemas.microsoft.com/office/powerpoint/2010/main" val="36522266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dirty="0"/>
              <a:t>Service Description</a:t>
            </a:r>
          </a:p>
        </p:txBody>
      </p:sp>
      <p:sp>
        <p:nvSpPr>
          <p:cNvPr id="3" name="Content Placeholder 2"/>
          <p:cNvSpPr>
            <a:spLocks noGrp="1"/>
          </p:cNvSpPr>
          <p:nvPr>
            <p:ph sz="quarter" idx="13"/>
          </p:nvPr>
        </p:nvSpPr>
        <p:spPr/>
        <p:txBody>
          <a:bodyPr/>
          <a:lstStyle/>
          <a:p>
            <a:r>
              <a:rPr lang="en-US" dirty="0"/>
              <a:t>Program philosophy, goals and objectives can be demonstrated through:</a:t>
            </a:r>
          </a:p>
          <a:p>
            <a:pPr lvl="1"/>
            <a:r>
              <a:rPr lang="en-US" dirty="0"/>
              <a:t>Mission or vision statement</a:t>
            </a:r>
          </a:p>
          <a:p>
            <a:pPr lvl="1"/>
            <a:r>
              <a:rPr lang="en-US" dirty="0"/>
              <a:t>A list of evidence-based practices used or to be used by the COE Provider</a:t>
            </a:r>
          </a:p>
          <a:p>
            <a:pPr lvl="1"/>
            <a:r>
              <a:rPr lang="en-US" dirty="0"/>
              <a:t>A list of goals for the COE Provider as a program and for clients receiving COE care management services from the COE Provider</a:t>
            </a:r>
          </a:p>
          <a:p>
            <a:pPr lvl="1"/>
            <a:r>
              <a:rPr lang="en-US" dirty="0"/>
              <a:t>Objectives that support the achievement of those goals.</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26</a:t>
            </a:fld>
            <a:endParaRPr lang="en-US" dirty="0"/>
          </a:p>
        </p:txBody>
      </p:sp>
    </p:spTree>
    <p:extLst>
      <p:ext uri="{BB962C8B-B14F-4D97-AF65-F5344CB8AC3E}">
        <p14:creationId xmlns:p14="http://schemas.microsoft.com/office/powerpoint/2010/main" val="2082980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dirty="0"/>
              <a:t>Service Description</a:t>
            </a:r>
          </a:p>
        </p:txBody>
      </p:sp>
      <p:sp>
        <p:nvSpPr>
          <p:cNvPr id="3" name="Content Placeholder 2"/>
          <p:cNvSpPr>
            <a:spLocks noGrp="1"/>
          </p:cNvSpPr>
          <p:nvPr>
            <p:ph sz="quarter" idx="13"/>
          </p:nvPr>
        </p:nvSpPr>
        <p:spPr/>
        <p:txBody>
          <a:bodyPr/>
          <a:lstStyle/>
          <a:p>
            <a:r>
              <a:rPr lang="en-US" dirty="0"/>
              <a:t>Expected outcomes can be demonstrated through a list of quantitative measures, such as targets for: </a:t>
            </a:r>
          </a:p>
          <a:p>
            <a:pPr lvl="1"/>
            <a:r>
              <a:rPr lang="en-US" dirty="0"/>
              <a:t>Number of clients to receive COE care management services per month</a:t>
            </a:r>
          </a:p>
          <a:p>
            <a:pPr lvl="1"/>
            <a:r>
              <a:rPr lang="en-US" dirty="0"/>
              <a:t>Average duration of COE care management service receipt</a:t>
            </a:r>
          </a:p>
          <a:p>
            <a:pPr lvl="1"/>
            <a:r>
              <a:rPr lang="en-US" dirty="0"/>
              <a:t>Rate of referrals to each service identified in Description of Service above</a:t>
            </a:r>
          </a:p>
          <a:p>
            <a:pPr lvl="1"/>
            <a:r>
              <a:rPr lang="en-US" dirty="0"/>
              <a:t>Average improvement of scores on the Brief Assessment of Recovery Capital survey</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27</a:t>
            </a:fld>
            <a:endParaRPr lang="en-US" dirty="0"/>
          </a:p>
        </p:txBody>
      </p:sp>
    </p:spTree>
    <p:extLst>
      <p:ext uri="{BB962C8B-B14F-4D97-AF65-F5344CB8AC3E}">
        <p14:creationId xmlns:p14="http://schemas.microsoft.com/office/powerpoint/2010/main" val="22534447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sz="2400" dirty="0"/>
              <a:t>Supplemental Provider Agreement</a:t>
            </a:r>
          </a:p>
        </p:txBody>
      </p:sp>
      <p:sp>
        <p:nvSpPr>
          <p:cNvPr id="3" name="Content Placeholder 2"/>
          <p:cNvSpPr>
            <a:spLocks noGrp="1"/>
          </p:cNvSpPr>
          <p:nvPr>
            <p:ph sz="quarter" idx="13"/>
          </p:nvPr>
        </p:nvSpPr>
        <p:spPr/>
        <p:txBody>
          <a:bodyPr/>
          <a:lstStyle/>
          <a:p>
            <a:r>
              <a:rPr lang="en-US" sz="1800" dirty="0"/>
              <a:t>This is the legal document that will hold the COE to providing services in accordance with its approved service description</a:t>
            </a:r>
          </a:p>
          <a:p>
            <a:r>
              <a:rPr lang="en-US" sz="1800" dirty="0"/>
              <a:t>Fill in the name of the applicant in the first paragraph</a:t>
            </a:r>
          </a:p>
          <a:p>
            <a:r>
              <a:rPr lang="en-US" sz="1800" dirty="0"/>
              <a:t>Must be executed by an individual with authority to bind the COE </a:t>
            </a:r>
          </a:p>
          <a:p>
            <a:r>
              <a:rPr lang="en-US" sz="1800" dirty="0"/>
              <a:t>If you do not know your MPI number, please call 1-800-537-8862</a:t>
            </a:r>
          </a:p>
          <a:p>
            <a:r>
              <a:rPr lang="en-US" sz="1800" dirty="0"/>
              <a:t>The FEIN is the federal employer identification number used by the IRS for tax purposes</a:t>
            </a:r>
          </a:p>
          <a:p>
            <a:pPr lvl="1"/>
            <a:r>
              <a:rPr lang="en-US" sz="1800" dirty="0"/>
              <a:t>This can be found on a W-2 form of any employee or by contacting your organization’s HR department </a:t>
            </a:r>
          </a:p>
          <a:p>
            <a:r>
              <a:rPr lang="en-US" sz="1800" dirty="0"/>
              <a:t>DHS and PERU will use the telephone number and email address on the provider agreement to contact the applicant if additional information or revisions are needed</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28</a:t>
            </a:fld>
            <a:endParaRPr lang="en-US" dirty="0"/>
          </a:p>
        </p:txBody>
      </p:sp>
    </p:spTree>
    <p:extLst>
      <p:ext uri="{BB962C8B-B14F-4D97-AF65-F5344CB8AC3E}">
        <p14:creationId xmlns:p14="http://schemas.microsoft.com/office/powerpoint/2010/main" val="3912335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dirty="0"/>
              <a:t>Resources</a:t>
            </a:r>
          </a:p>
        </p:txBody>
      </p:sp>
      <p:sp>
        <p:nvSpPr>
          <p:cNvPr id="3" name="Content Placeholder 2"/>
          <p:cNvSpPr>
            <a:spLocks noGrp="1"/>
          </p:cNvSpPr>
          <p:nvPr>
            <p:ph sz="quarter" idx="13"/>
          </p:nvPr>
        </p:nvSpPr>
        <p:spPr/>
        <p:txBody>
          <a:bodyPr/>
          <a:lstStyle/>
          <a:p>
            <a:r>
              <a:rPr lang="en-US" sz="2000" dirty="0">
                <a:hlinkClick r:id="rId2"/>
              </a:rPr>
              <a:t>MA Bulletin</a:t>
            </a:r>
            <a:r>
              <a:rPr lang="en-US" sz="2000" dirty="0">
                <a:hlinkClick r:id="rId2"/>
              </a:rPr>
              <a:t> </a:t>
            </a:r>
            <a:endParaRPr lang="en-US" sz="2000" dirty="0"/>
          </a:p>
          <a:p>
            <a:r>
              <a:rPr lang="en-US" sz="2000" dirty="0">
                <a:hlinkClick r:id="rId3"/>
              </a:rPr>
              <a:t>DHS Centers of Excellence Webpage</a:t>
            </a:r>
            <a:endParaRPr lang="en-US" sz="2000" dirty="0"/>
          </a:p>
          <a:p>
            <a:r>
              <a:rPr lang="en-US" sz="2000" dirty="0">
                <a:hlinkClick r:id="rId4"/>
              </a:rPr>
              <a:t>Provider Enrollment Application Portal</a:t>
            </a:r>
            <a:endParaRPr lang="en-US" sz="2000" dirty="0"/>
          </a:p>
          <a:p>
            <a:r>
              <a:rPr lang="en-US" sz="2000" dirty="0">
                <a:hlinkClick r:id="rId5"/>
              </a:rPr>
              <a:t>Physical </a:t>
            </a:r>
            <a:r>
              <a:rPr lang="en-US" sz="2000" dirty="0" err="1">
                <a:hlinkClick r:id="rId5"/>
              </a:rPr>
              <a:t>HealthChoices</a:t>
            </a:r>
            <a:r>
              <a:rPr lang="en-US" sz="2000" dirty="0">
                <a:hlinkClick r:id="rId5"/>
              </a:rPr>
              <a:t> Zones</a:t>
            </a:r>
            <a:endParaRPr lang="en-US" sz="2000" dirty="0"/>
          </a:p>
          <a:p>
            <a:r>
              <a:rPr lang="en-US" sz="2000" dirty="0">
                <a:hlinkClick r:id="rId6"/>
              </a:rPr>
              <a:t>Behavioral </a:t>
            </a:r>
            <a:r>
              <a:rPr lang="en-US" sz="2000" dirty="0" err="1">
                <a:hlinkClick r:id="rId6"/>
              </a:rPr>
              <a:t>HealthChoices</a:t>
            </a:r>
            <a:r>
              <a:rPr lang="en-US" sz="2000" dirty="0">
                <a:hlinkClick r:id="rId6"/>
              </a:rPr>
              <a:t> Zones </a:t>
            </a:r>
            <a:endParaRPr lang="en-US" sz="2000" dirty="0"/>
          </a:p>
          <a:p>
            <a:r>
              <a:rPr lang="en-US" sz="2000" dirty="0">
                <a:hlinkClick r:id="rId7"/>
              </a:rPr>
              <a:t>ASAM Levels of Care</a:t>
            </a:r>
            <a:endParaRPr lang="en-US" sz="2000" dirty="0"/>
          </a:p>
          <a:p>
            <a:r>
              <a:rPr lang="en-US" sz="2000" dirty="0" err="1">
                <a:hlinkClick r:id="rId8"/>
              </a:rPr>
              <a:t>HealthChoices</a:t>
            </a:r>
            <a:r>
              <a:rPr lang="en-US" sz="2000" dirty="0">
                <a:hlinkClick r:id="rId8"/>
              </a:rPr>
              <a:t> Service Access Standards</a:t>
            </a:r>
            <a:r>
              <a:rPr lang="en-US" sz="2000" dirty="0"/>
              <a:t> – see page 52</a:t>
            </a:r>
          </a:p>
          <a:p>
            <a:r>
              <a:rPr lang="en-US" sz="2000" dirty="0">
                <a:hlinkClick r:id="rId9"/>
              </a:rPr>
              <a:t>Accessing Naloxone</a:t>
            </a:r>
            <a:endParaRPr lang="en-US" sz="2000" dirty="0"/>
          </a:p>
          <a:p>
            <a:r>
              <a:rPr lang="en-US" sz="2000" dirty="0">
                <a:hlinkClick r:id="rId10"/>
              </a:rPr>
              <a:t>BARC-10 Survey</a:t>
            </a:r>
            <a:endParaRPr lang="en-US" sz="2000" dirty="0"/>
          </a:p>
          <a:p>
            <a:r>
              <a:rPr lang="en-US" sz="2000" dirty="0">
                <a:hlinkClick r:id="rId11"/>
              </a:rPr>
              <a:t>Quality Improvement Processes</a:t>
            </a:r>
            <a:endParaRPr lang="en-US" sz="2000" dirty="0"/>
          </a:p>
          <a:p>
            <a:r>
              <a:rPr lang="en-US" sz="2000" dirty="0">
                <a:hlinkClick r:id="rId12"/>
              </a:rPr>
              <a:t>MA Payment In Full Regulation</a:t>
            </a:r>
            <a:endParaRPr lang="en-US" sz="2000" dirty="0"/>
          </a:p>
          <a:p>
            <a:r>
              <a:rPr lang="en-US" sz="2000" dirty="0"/>
              <a:t>DHS Provider Hotline Toll-Free Number: 1-800-537-8862</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29</a:t>
            </a:fld>
            <a:endParaRPr lang="en-US" dirty="0"/>
          </a:p>
        </p:txBody>
      </p:sp>
    </p:spTree>
    <p:extLst>
      <p:ext uri="{BB962C8B-B14F-4D97-AF65-F5344CB8AC3E}">
        <p14:creationId xmlns:p14="http://schemas.microsoft.com/office/powerpoint/2010/main" val="374637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dirty="0"/>
              <a:t>Review of MA Bulletin</a:t>
            </a:r>
          </a:p>
        </p:txBody>
      </p:sp>
      <p:sp>
        <p:nvSpPr>
          <p:cNvPr id="3" name="Content Placeholder 2"/>
          <p:cNvSpPr>
            <a:spLocks noGrp="1"/>
          </p:cNvSpPr>
          <p:nvPr>
            <p:ph sz="quarter" idx="13"/>
          </p:nvPr>
        </p:nvSpPr>
        <p:spPr/>
        <p:txBody>
          <a:bodyPr/>
          <a:lstStyle/>
          <a:p>
            <a:pPr lvl="1"/>
            <a:r>
              <a:rPr lang="en-US" sz="2400" dirty="0"/>
              <a:t>Purpose</a:t>
            </a:r>
          </a:p>
          <a:p>
            <a:pPr lvl="2"/>
            <a:r>
              <a:rPr lang="en-US" sz="2000" dirty="0"/>
              <a:t>Creates a new specialty provider type in the Medicaid system, </a:t>
            </a:r>
            <a:r>
              <a:rPr lang="en-US" sz="2000" dirty="0" err="1"/>
              <a:t>PROMISe</a:t>
            </a:r>
            <a:r>
              <a:rPr lang="en-US" sz="2000" dirty="0"/>
              <a:t> </a:t>
            </a:r>
          </a:p>
          <a:p>
            <a:pPr lvl="2"/>
            <a:r>
              <a:rPr lang="en-US" sz="2000" dirty="0"/>
              <a:t>Formalizes the COE program</a:t>
            </a:r>
          </a:p>
          <a:p>
            <a:pPr lvl="2"/>
            <a:r>
              <a:rPr lang="en-US" sz="2000" dirty="0"/>
              <a:t>Provides further sustainability for the COE program</a:t>
            </a:r>
          </a:p>
          <a:p>
            <a:pPr lvl="2"/>
            <a:r>
              <a:rPr lang="en-US" sz="2000" dirty="0"/>
              <a:t>Allows providers that did not receive a COE grant to receive a COE designation </a:t>
            </a:r>
          </a:p>
          <a:p>
            <a:pPr lvl="2"/>
            <a:r>
              <a:rPr lang="en-US" sz="2000" dirty="0"/>
              <a:t>Standardizes processes for COEs to bill MCOs for their services </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3</a:t>
            </a:fld>
            <a:endParaRPr lang="en-US" dirty="0"/>
          </a:p>
        </p:txBody>
      </p:sp>
    </p:spTree>
    <p:extLst>
      <p:ext uri="{BB962C8B-B14F-4D97-AF65-F5344CB8AC3E}">
        <p14:creationId xmlns:p14="http://schemas.microsoft.com/office/powerpoint/2010/main" val="20277250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dirty="0"/>
              <a:t>Questions</a:t>
            </a:r>
          </a:p>
        </p:txBody>
      </p:sp>
      <p:sp>
        <p:nvSpPr>
          <p:cNvPr id="3" name="Content Placeholder 2"/>
          <p:cNvSpPr>
            <a:spLocks noGrp="1"/>
          </p:cNvSpPr>
          <p:nvPr>
            <p:ph sz="quarter" idx="13"/>
          </p:nvPr>
        </p:nvSpPr>
        <p:spPr/>
        <p:txBody>
          <a:bodyPr/>
          <a:lstStyle/>
          <a:p>
            <a:r>
              <a:rPr lang="en-US" dirty="0"/>
              <a:t>Type your questions into the chat box; they will be answered in the order they are received</a:t>
            </a:r>
          </a:p>
          <a:p>
            <a:r>
              <a:rPr lang="en-US" dirty="0"/>
              <a:t>If your question was not answered today, please email </a:t>
            </a:r>
            <a:r>
              <a:rPr lang="en-US" u="sng" dirty="0">
                <a:hlinkClick r:id="rId2"/>
              </a:rPr>
              <a:t>RA-PWSUDCOE@pa.gov</a:t>
            </a:r>
            <a:r>
              <a:rPr lang="en-US" dirty="0"/>
              <a:t> </a:t>
            </a:r>
          </a:p>
          <a:p>
            <a:pPr marL="0" indent="0">
              <a:buNone/>
            </a:pPr>
            <a:endParaRPr lang="en-US" dirty="0"/>
          </a:p>
          <a:p>
            <a:pPr marL="0" indent="0">
              <a:buNone/>
            </a:pPr>
            <a:endParaRPr lang="en-US"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30</a:t>
            </a:fld>
            <a:endParaRPr lang="en-US" dirty="0"/>
          </a:p>
        </p:txBody>
      </p:sp>
    </p:spTree>
    <p:extLst>
      <p:ext uri="{BB962C8B-B14F-4D97-AF65-F5344CB8AC3E}">
        <p14:creationId xmlns:p14="http://schemas.microsoft.com/office/powerpoint/2010/main" val="1399613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dirty="0"/>
              <a:t>Review of MA Bulletin</a:t>
            </a:r>
          </a:p>
        </p:txBody>
      </p:sp>
      <p:sp>
        <p:nvSpPr>
          <p:cNvPr id="3" name="Content Placeholder 2"/>
          <p:cNvSpPr>
            <a:spLocks noGrp="1"/>
          </p:cNvSpPr>
          <p:nvPr>
            <p:ph sz="quarter" idx="13"/>
          </p:nvPr>
        </p:nvSpPr>
        <p:spPr/>
        <p:txBody>
          <a:bodyPr/>
          <a:lstStyle/>
          <a:p>
            <a:pPr lvl="1"/>
            <a:r>
              <a:rPr lang="en-US" sz="2400" dirty="0"/>
              <a:t>Eligible provider types</a:t>
            </a:r>
          </a:p>
          <a:p>
            <a:pPr lvl="2"/>
            <a:r>
              <a:rPr lang="en-US" sz="2000" dirty="0"/>
              <a:t>01: Inpatient Facility </a:t>
            </a:r>
          </a:p>
          <a:p>
            <a:pPr lvl="2"/>
            <a:r>
              <a:rPr lang="en-US" sz="2000" dirty="0"/>
              <a:t>08: Clinic</a:t>
            </a:r>
          </a:p>
          <a:p>
            <a:pPr lvl="2"/>
            <a:r>
              <a:rPr lang="en-US" sz="2000" dirty="0"/>
              <a:t>11: Mental Health/Substance Abuse</a:t>
            </a:r>
          </a:p>
          <a:p>
            <a:pPr lvl="2"/>
            <a:r>
              <a:rPr lang="en-US" sz="2000" dirty="0"/>
              <a:t>19: Psychologist (groups, not individuals)</a:t>
            </a:r>
          </a:p>
          <a:p>
            <a:pPr lvl="2"/>
            <a:r>
              <a:rPr lang="en-US" sz="2000" dirty="0"/>
              <a:t>21: Case Manager (groups, not individuals)</a:t>
            </a:r>
          </a:p>
          <a:p>
            <a:pPr lvl="2"/>
            <a:r>
              <a:rPr lang="en-US" sz="2000" dirty="0"/>
              <a:t>31: Physician (groups, not individuals) </a:t>
            </a:r>
          </a:p>
          <a:p>
            <a:endParaRPr lang="en-US"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4</a:t>
            </a:fld>
            <a:endParaRPr lang="en-US" dirty="0"/>
          </a:p>
        </p:txBody>
      </p:sp>
    </p:spTree>
    <p:extLst>
      <p:ext uri="{BB962C8B-B14F-4D97-AF65-F5344CB8AC3E}">
        <p14:creationId xmlns:p14="http://schemas.microsoft.com/office/powerpoint/2010/main" val="1566255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dirty="0"/>
              <a:t>Background of COEs</a:t>
            </a:r>
          </a:p>
        </p:txBody>
      </p:sp>
      <p:sp>
        <p:nvSpPr>
          <p:cNvPr id="3" name="Content Placeholder 2"/>
          <p:cNvSpPr>
            <a:spLocks noGrp="1"/>
          </p:cNvSpPr>
          <p:nvPr>
            <p:ph sz="quarter" idx="13"/>
          </p:nvPr>
        </p:nvSpPr>
        <p:spPr/>
        <p:txBody>
          <a:bodyPr/>
          <a:lstStyle/>
          <a:p>
            <a:r>
              <a:rPr lang="en-US" sz="2000" dirty="0"/>
              <a:t>Timeline </a:t>
            </a:r>
          </a:p>
          <a:p>
            <a:pPr lvl="1"/>
            <a:r>
              <a:rPr lang="en-US" sz="1800" dirty="0"/>
              <a:t>2016: 45 COEs were selected from grant applications to transform the service delivery model for people diagnosed with opioid use disorder (OUD) </a:t>
            </a:r>
          </a:p>
          <a:p>
            <a:pPr lvl="1"/>
            <a:r>
              <a:rPr lang="en-US" sz="1800" dirty="0"/>
              <a:t>2019: Transitioned from grant funding to billing Medicaid MCOs for care management services </a:t>
            </a:r>
          </a:p>
          <a:p>
            <a:pPr lvl="2"/>
            <a:r>
              <a:rPr lang="en-US" sz="1600" dirty="0"/>
              <a:t>Still bill for other covered Medicaid services separately, such as MAT, lab testing, counseling, primary care, etc. </a:t>
            </a:r>
          </a:p>
          <a:p>
            <a:pPr lvl="2"/>
            <a:r>
              <a:rPr lang="en-US" sz="1600" dirty="0"/>
              <a:t>Directed payment arrangement approved by CMS requires MCOs to pay COEs exactly $277.22 per member per month for care management of their enrollees that receive services from the COE </a:t>
            </a:r>
          </a:p>
          <a:p>
            <a:pPr lvl="3"/>
            <a:r>
              <a:rPr lang="en-US" sz="1400" dirty="0"/>
              <a:t>Bill using the G9012 procedure code</a:t>
            </a:r>
          </a:p>
          <a:p>
            <a:pPr lvl="3"/>
            <a:r>
              <a:rPr lang="en-US" sz="1400" dirty="0"/>
              <a:t>MCOs receive a list from DHS of COEs they must contract with and pay</a:t>
            </a:r>
          </a:p>
          <a:p>
            <a:pPr lvl="1"/>
            <a:r>
              <a:rPr lang="en-US" sz="1800" dirty="0"/>
              <a:t>2021: Only providers enrolled in the Medicaid program as provider specialty type 232-Opioid Centers of Excellence will be paid for the G9012 procedure code </a:t>
            </a:r>
          </a:p>
          <a:p>
            <a:endParaRPr lang="en-US"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5</a:t>
            </a:fld>
            <a:endParaRPr lang="en-US" dirty="0"/>
          </a:p>
        </p:txBody>
      </p:sp>
    </p:spTree>
    <p:extLst>
      <p:ext uri="{BB962C8B-B14F-4D97-AF65-F5344CB8AC3E}">
        <p14:creationId xmlns:p14="http://schemas.microsoft.com/office/powerpoint/2010/main" val="384419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dirty="0"/>
              <a:t>Goals of COEs</a:t>
            </a:r>
          </a:p>
        </p:txBody>
      </p:sp>
      <p:sp>
        <p:nvSpPr>
          <p:cNvPr id="3" name="Content Placeholder 2"/>
          <p:cNvSpPr>
            <a:spLocks noGrp="1"/>
          </p:cNvSpPr>
          <p:nvPr>
            <p:ph sz="quarter" idx="13"/>
          </p:nvPr>
        </p:nvSpPr>
        <p:spPr/>
        <p:txBody>
          <a:bodyPr/>
          <a:lstStyle/>
          <a:p>
            <a:r>
              <a:rPr lang="en-US" sz="2800" dirty="0"/>
              <a:t>Increase access to MAT </a:t>
            </a:r>
          </a:p>
          <a:p>
            <a:r>
              <a:rPr lang="en-US" sz="2800" dirty="0"/>
              <a:t>Coordinate physical and behavioral healthcare</a:t>
            </a:r>
          </a:p>
          <a:p>
            <a:r>
              <a:rPr lang="en-US" sz="2800" dirty="0"/>
              <a:t>Keep individuals engaged in the recovery process along the full continuum of care through community-based care management </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6</a:t>
            </a:fld>
            <a:endParaRPr lang="en-US" dirty="0"/>
          </a:p>
        </p:txBody>
      </p:sp>
    </p:spTree>
    <p:extLst>
      <p:ext uri="{BB962C8B-B14F-4D97-AF65-F5344CB8AC3E}">
        <p14:creationId xmlns:p14="http://schemas.microsoft.com/office/powerpoint/2010/main" val="546735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1000"/>
            <a:ext cx="5410200" cy="457200"/>
          </a:xfrm>
          <a:prstGeom prst="rect">
            <a:avLst/>
          </a:prstGeom>
        </p:spPr>
        <p:txBody>
          <a:bodyPr/>
          <a:lstStyle/>
          <a:p>
            <a:r>
              <a:rPr lang="en-US" dirty="0"/>
              <a:t>About COEs</a:t>
            </a:r>
          </a:p>
        </p:txBody>
      </p:sp>
      <p:sp>
        <p:nvSpPr>
          <p:cNvPr id="5" name="Content Placeholder 4"/>
          <p:cNvSpPr>
            <a:spLocks noGrp="1"/>
          </p:cNvSpPr>
          <p:nvPr>
            <p:ph sz="half" idx="1"/>
          </p:nvPr>
        </p:nvSpPr>
        <p:spPr/>
        <p:txBody>
          <a:bodyPr/>
          <a:lstStyle/>
          <a:p>
            <a:r>
              <a:rPr lang="en-US" dirty="0"/>
              <a:t>Who are COEs?</a:t>
            </a:r>
          </a:p>
          <a:p>
            <a:pPr lvl="1"/>
            <a:r>
              <a:rPr lang="en-US" dirty="0"/>
              <a:t>Departments in hospitals/health systems </a:t>
            </a:r>
          </a:p>
          <a:p>
            <a:pPr lvl="1"/>
            <a:r>
              <a:rPr lang="en-US" dirty="0"/>
              <a:t>Primary care providers</a:t>
            </a:r>
          </a:p>
          <a:p>
            <a:pPr lvl="1"/>
            <a:r>
              <a:rPr lang="en-US" dirty="0"/>
              <a:t>FQHCs</a:t>
            </a:r>
          </a:p>
          <a:p>
            <a:pPr lvl="1"/>
            <a:r>
              <a:rPr lang="en-US" dirty="0"/>
              <a:t>Licensed drug &amp; alcohol treatment providers </a:t>
            </a:r>
          </a:p>
          <a:p>
            <a:pPr lvl="1"/>
            <a:r>
              <a:rPr lang="en-US" dirty="0"/>
              <a:t>Mental/behavioral health counseling service providers </a:t>
            </a:r>
          </a:p>
          <a:p>
            <a:endParaRPr lang="en-US" dirty="0"/>
          </a:p>
        </p:txBody>
      </p:sp>
      <p:sp>
        <p:nvSpPr>
          <p:cNvPr id="6" name="Content Placeholder 5"/>
          <p:cNvSpPr>
            <a:spLocks noGrp="1"/>
          </p:cNvSpPr>
          <p:nvPr>
            <p:ph sz="half" idx="2"/>
          </p:nvPr>
        </p:nvSpPr>
        <p:spPr/>
        <p:txBody>
          <a:bodyPr/>
          <a:lstStyle/>
          <a:p>
            <a:r>
              <a:rPr lang="en-US" sz="1800" dirty="0"/>
              <a:t>What do COEs do?</a:t>
            </a:r>
          </a:p>
          <a:p>
            <a:pPr lvl="1"/>
            <a:r>
              <a:rPr lang="en-US" sz="1600" dirty="0"/>
              <a:t>Provide physical and/or behavioral healthcare services to Medicaid beneficiaries and others </a:t>
            </a:r>
          </a:p>
          <a:p>
            <a:pPr lvl="1"/>
            <a:r>
              <a:rPr lang="en-US" sz="1600" dirty="0"/>
              <a:t>Provide MAT on-site</a:t>
            </a:r>
          </a:p>
          <a:p>
            <a:pPr lvl="1"/>
            <a:r>
              <a:rPr lang="en-US" sz="1600" dirty="0"/>
              <a:t>Provide care management services</a:t>
            </a:r>
          </a:p>
          <a:p>
            <a:pPr lvl="1"/>
            <a:r>
              <a:rPr lang="en-US" sz="1600" dirty="0"/>
              <a:t>Use relationships with other treatment and recovery support service providers in their communities to create and implement a comprehensive care plan that treats the whole person </a:t>
            </a:r>
          </a:p>
          <a:p>
            <a:pPr lvl="1"/>
            <a:r>
              <a:rPr lang="en-US" sz="1600" dirty="0"/>
              <a:t>Use a blend of licensed and non-licensed, or clinical and non-clinical, staff to treat clients </a:t>
            </a:r>
          </a:p>
          <a:p>
            <a:endParaRPr lang="en-US" dirty="0"/>
          </a:p>
        </p:txBody>
      </p:sp>
      <p:sp>
        <p:nvSpPr>
          <p:cNvPr id="2" name="Date Placeholder 1"/>
          <p:cNvSpPr>
            <a:spLocks noGrp="1"/>
          </p:cNvSpPr>
          <p:nvPr>
            <p:ph type="dt" sz="half" idx="10"/>
          </p:nvPr>
        </p:nvSpPr>
        <p:spPr/>
        <p:txBody>
          <a:bodyPr/>
          <a:lstStyle/>
          <a:p>
            <a:pPr>
              <a:defRPr/>
            </a:pPr>
            <a:r>
              <a:rPr lang="en-US" dirty="0"/>
              <a:t>7/7/2020</a:t>
            </a:r>
          </a:p>
        </p:txBody>
      </p:sp>
      <p:sp>
        <p:nvSpPr>
          <p:cNvPr id="3" name="Slide Number Placeholder 2"/>
          <p:cNvSpPr>
            <a:spLocks noGrp="1"/>
          </p:cNvSpPr>
          <p:nvPr>
            <p:ph type="sldNum" sz="quarter" idx="12"/>
          </p:nvPr>
        </p:nvSpPr>
        <p:spPr/>
        <p:txBody>
          <a:bodyPr/>
          <a:lstStyle/>
          <a:p>
            <a:pPr>
              <a:defRPr/>
            </a:pPr>
            <a:fld id="{9C10EB89-1475-4332-AC66-2657F847E4F2}" type="slidenum">
              <a:rPr lang="en-US" smtClean="0"/>
              <a:pPr>
                <a:defRPr/>
              </a:pPr>
              <a:t>7</a:t>
            </a:fld>
            <a:endParaRPr lang="en-US" dirty="0"/>
          </a:p>
        </p:txBody>
      </p:sp>
    </p:spTree>
    <p:extLst>
      <p:ext uri="{BB962C8B-B14F-4D97-AF65-F5344CB8AC3E}">
        <p14:creationId xmlns:p14="http://schemas.microsoft.com/office/powerpoint/2010/main" val="4005866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dirty="0"/>
              <a:t>Applications</a:t>
            </a:r>
          </a:p>
        </p:txBody>
      </p:sp>
      <p:sp>
        <p:nvSpPr>
          <p:cNvPr id="3" name="Content Placeholder 2"/>
          <p:cNvSpPr>
            <a:spLocks noGrp="1"/>
          </p:cNvSpPr>
          <p:nvPr>
            <p:ph sz="quarter" idx="13"/>
          </p:nvPr>
        </p:nvSpPr>
        <p:spPr/>
        <p:txBody>
          <a:bodyPr/>
          <a:lstStyle/>
          <a:p>
            <a:r>
              <a:rPr lang="en-US" sz="2000" dirty="0"/>
              <a:t>Process for Applying</a:t>
            </a:r>
          </a:p>
          <a:p>
            <a:pPr lvl="1"/>
            <a:r>
              <a:rPr lang="en-US" sz="1800" dirty="0"/>
              <a:t>Complete and execute the required supplemental provider agreement</a:t>
            </a:r>
          </a:p>
          <a:p>
            <a:pPr lvl="2"/>
            <a:r>
              <a:rPr lang="en-US" sz="1400" dirty="0"/>
              <a:t>Electronic signatures are permissible</a:t>
            </a:r>
          </a:p>
          <a:p>
            <a:pPr lvl="2"/>
            <a:r>
              <a:rPr lang="en-US" sz="1600" dirty="0"/>
              <a:t>Will discuss contents later in presentation</a:t>
            </a:r>
          </a:p>
          <a:p>
            <a:pPr lvl="1"/>
            <a:r>
              <a:rPr lang="en-US" sz="1800" dirty="0"/>
              <a:t>Complete service description template </a:t>
            </a:r>
          </a:p>
          <a:p>
            <a:pPr lvl="2"/>
            <a:r>
              <a:rPr lang="en-US" sz="1400" dirty="0"/>
              <a:t>Will discuss contents later in presentation</a:t>
            </a:r>
          </a:p>
          <a:p>
            <a:pPr lvl="1"/>
            <a:r>
              <a:rPr lang="en-US" sz="1800" dirty="0"/>
              <a:t>Submit </a:t>
            </a:r>
            <a:r>
              <a:rPr lang="en-US" sz="1800" dirty="0" err="1"/>
              <a:t>PROMISe</a:t>
            </a:r>
            <a:r>
              <a:rPr lang="en-US" sz="1800" dirty="0"/>
              <a:t> application for Specialty Type 232- Opioid Centers of Excellence</a:t>
            </a:r>
          </a:p>
          <a:p>
            <a:pPr lvl="2"/>
            <a:r>
              <a:rPr lang="en-US" sz="1600" dirty="0"/>
              <a:t>Attach signed supplemental provider agreement and service description </a:t>
            </a:r>
          </a:p>
          <a:p>
            <a:pPr lvl="2"/>
            <a:r>
              <a:rPr lang="en-US" sz="1600" dirty="0"/>
              <a:t>Upload supplemental provider agreement and service description with application </a:t>
            </a:r>
          </a:p>
          <a:p>
            <a:pPr lvl="2"/>
            <a:r>
              <a:rPr lang="en-US" sz="1600" dirty="0">
                <a:hlinkClick r:id="rId2"/>
              </a:rPr>
              <a:t>https://provider.enrollment.dpw.state.pa.us/</a:t>
            </a:r>
            <a:endParaRPr lang="en-US" sz="1600" dirty="0"/>
          </a:p>
          <a:p>
            <a:pPr lvl="1"/>
            <a:r>
              <a:rPr lang="en-US" b="1" dirty="0"/>
              <a:t>NOTE: Currently designated COEs must submit applications for the specialty type; they will not be automatically enrolled </a:t>
            </a:r>
            <a:endParaRPr lang="en-US" dirty="0"/>
          </a:p>
          <a:p>
            <a:pPr lvl="1"/>
            <a:endParaRPr lang="en-US" sz="1800" b="1" dirty="0"/>
          </a:p>
          <a:p>
            <a:pPr marL="0" indent="0">
              <a:buNone/>
            </a:pPr>
            <a:endParaRPr lang="en-US"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8</a:t>
            </a:fld>
            <a:endParaRPr lang="en-US" dirty="0"/>
          </a:p>
        </p:txBody>
      </p:sp>
    </p:spTree>
    <p:extLst>
      <p:ext uri="{BB962C8B-B14F-4D97-AF65-F5344CB8AC3E}">
        <p14:creationId xmlns:p14="http://schemas.microsoft.com/office/powerpoint/2010/main" val="3835862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410200" cy="457200"/>
          </a:xfrm>
          <a:prstGeom prst="rect">
            <a:avLst/>
          </a:prstGeom>
        </p:spPr>
        <p:txBody>
          <a:bodyPr/>
          <a:lstStyle/>
          <a:p>
            <a:r>
              <a:rPr lang="en-US" dirty="0"/>
              <a:t>Applications</a:t>
            </a:r>
          </a:p>
        </p:txBody>
      </p:sp>
      <p:sp>
        <p:nvSpPr>
          <p:cNvPr id="3" name="Content Placeholder 2"/>
          <p:cNvSpPr>
            <a:spLocks noGrp="1"/>
          </p:cNvSpPr>
          <p:nvPr>
            <p:ph sz="quarter" idx="13"/>
          </p:nvPr>
        </p:nvSpPr>
        <p:spPr/>
        <p:txBody>
          <a:bodyPr/>
          <a:lstStyle/>
          <a:p>
            <a:r>
              <a:rPr lang="en-US" sz="2000" dirty="0"/>
              <a:t>When DHS receives an application through </a:t>
            </a:r>
            <a:r>
              <a:rPr lang="en-US" sz="2000" dirty="0" err="1"/>
              <a:t>PROMISe</a:t>
            </a:r>
            <a:r>
              <a:rPr lang="en-US" sz="2000" dirty="0"/>
              <a:t>, it will review the supporting documentation</a:t>
            </a:r>
          </a:p>
          <a:p>
            <a:pPr lvl="1"/>
            <a:r>
              <a:rPr lang="en-US" sz="1800" dirty="0"/>
              <a:t>Application review support will be provided by the University of Pittsburgh School of Pharmacy Program Evaluation &amp; Research Unit (Pitt PERU) </a:t>
            </a:r>
          </a:p>
          <a:p>
            <a:pPr lvl="1"/>
            <a:r>
              <a:rPr lang="en-US" sz="1800" dirty="0"/>
              <a:t>Pitt PERU staff will review the applications and DHS will make the ultimate decision regarding enrollment </a:t>
            </a:r>
          </a:p>
          <a:p>
            <a:r>
              <a:rPr lang="en-US" sz="2000" dirty="0"/>
              <a:t>After an applicant has submitted the application, DHS or PERU staff will coordinate with the applicant to collect any additional information needed to support the application or required revisions </a:t>
            </a:r>
          </a:p>
          <a:p>
            <a:pPr lvl="1"/>
            <a:r>
              <a:rPr lang="en-US" sz="1600" dirty="0"/>
              <a:t>We aim to correct application defects rather than deny applications whenever possible</a:t>
            </a:r>
          </a:p>
          <a:p>
            <a:pPr lvl="1"/>
            <a:r>
              <a:rPr lang="en-US" sz="1600" dirty="0"/>
              <a:t>Critical for applicants to provide information timely and work cooperatively with DHS and PERU staff </a:t>
            </a:r>
          </a:p>
          <a:p>
            <a:pPr lvl="1"/>
            <a:r>
              <a:rPr lang="en-US" sz="1600" dirty="0"/>
              <a:t>Enrollment hinges on approval of the proposed service description</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dirty="0"/>
              <a:t>7/7/2020</a:t>
            </a:r>
          </a:p>
        </p:txBody>
      </p:sp>
      <p:sp>
        <p:nvSpPr>
          <p:cNvPr id="5" name="Slide Number Placeholder 4"/>
          <p:cNvSpPr>
            <a:spLocks noGrp="1"/>
          </p:cNvSpPr>
          <p:nvPr>
            <p:ph type="sldNum" sz="quarter" idx="12"/>
          </p:nvPr>
        </p:nvSpPr>
        <p:spPr/>
        <p:txBody>
          <a:bodyPr/>
          <a:lstStyle/>
          <a:p>
            <a:pPr>
              <a:defRPr/>
            </a:pPr>
            <a:fld id="{9C10EB89-1475-4332-AC66-2657F847E4F2}" type="slidenum">
              <a:rPr lang="en-US" smtClean="0"/>
              <a:pPr>
                <a:defRPr/>
              </a:pPr>
              <a:t>9</a:t>
            </a:fld>
            <a:endParaRPr lang="en-US" dirty="0"/>
          </a:p>
        </p:txBody>
      </p:sp>
    </p:spTree>
    <p:extLst>
      <p:ext uri="{BB962C8B-B14F-4D97-AF65-F5344CB8AC3E}">
        <p14:creationId xmlns:p14="http://schemas.microsoft.com/office/powerpoint/2010/main" val="3113589781"/>
      </p:ext>
    </p:extLst>
  </p:cSld>
  <p:clrMapOvr>
    <a:masterClrMapping/>
  </p:clrMapOvr>
</p:sld>
</file>

<file path=ppt/theme/theme1.xml><?xml version="1.0" encoding="utf-8"?>
<a:theme xmlns:a="http://schemas.openxmlformats.org/drawingml/2006/main" name="DHS PowerPoint Template 3a_v2">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148607BF2131048A1418DFC590193E9" ma:contentTypeVersion="1" ma:contentTypeDescription="Create a new document." ma:contentTypeScope="" ma:versionID="e165d548c7aae9b72e63a3cf4bf38de8">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03849DC-4662-4059-AF7A-41B2A0054987}">
  <ds:schemaRefs>
    <ds:schemaRef ds:uri="http://schemas.microsoft.com/sharepoint/v3/contenttype/forms"/>
  </ds:schemaRefs>
</ds:datastoreItem>
</file>

<file path=customXml/itemProps2.xml><?xml version="1.0" encoding="utf-8"?>
<ds:datastoreItem xmlns:ds="http://schemas.openxmlformats.org/officeDocument/2006/customXml" ds:itemID="{D148E33D-360F-4233-834A-C52BAE495C4E}"/>
</file>

<file path=customXml/itemProps3.xml><?xml version="1.0" encoding="utf-8"?>
<ds:datastoreItem xmlns:ds="http://schemas.openxmlformats.org/officeDocument/2006/customXml" ds:itemID="{D4650973-A711-4BCE-9195-D8EB43A61915}">
  <ds:schemaRefs>
    <ds:schemaRef ds:uri="http://schemas.microsoft.com/office/infopath/2007/PartnerControls"/>
    <ds:schemaRef ds:uri="http://purl.org/dc/elements/1.1/"/>
    <ds:schemaRef ds:uri="http://schemas.microsoft.com/office/2006/documentManagement/types"/>
    <ds:schemaRef ds:uri="3efb013c-d621-4427-b756-aa4e21cb58bb"/>
    <ds:schemaRef ds:uri="http://purl.org/dc/terms/"/>
    <ds:schemaRef ds:uri="http://schemas.openxmlformats.org/package/2006/metadata/core-properties"/>
    <ds:schemaRef ds:uri="http://purl.org/dc/dcmitype/"/>
    <ds:schemaRef ds:uri="39c3b6d8-2b80-4829-8c06-dd9a1e085819"/>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DHS PowerPoint Template 3</Template>
  <TotalTime>68</TotalTime>
  <Words>2619</Words>
  <Application>Microsoft Office PowerPoint</Application>
  <PresentationFormat>On-screen Show (4:3)</PresentationFormat>
  <Paragraphs>257</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Verdana</vt:lpstr>
      <vt:lpstr>DHS PowerPoint Template 3a_v2</vt:lpstr>
      <vt:lpstr>Medicaid Provider Enrollment for Opioid Center of Excellence Specialty Type  </vt:lpstr>
      <vt:lpstr>Webinar Logistics</vt:lpstr>
      <vt:lpstr>Review of MA Bulletin</vt:lpstr>
      <vt:lpstr>Review of MA Bulletin</vt:lpstr>
      <vt:lpstr>Background of COEs</vt:lpstr>
      <vt:lpstr>Goals of COEs</vt:lpstr>
      <vt:lpstr>About COEs</vt:lpstr>
      <vt:lpstr>Applications</vt:lpstr>
      <vt:lpstr>Applications</vt:lpstr>
      <vt:lpstr>Applications</vt:lpstr>
      <vt:lpstr>Technical Assistance and Learning Network</vt:lpstr>
      <vt:lpstr>Bulletin Timelines</vt:lpstr>
      <vt:lpstr>Service Description</vt:lpstr>
      <vt:lpstr>Service Description</vt:lpstr>
      <vt:lpstr>Service Description</vt:lpstr>
      <vt:lpstr>Service Description</vt:lpstr>
      <vt:lpstr>Service Description</vt:lpstr>
      <vt:lpstr>Service Description</vt:lpstr>
      <vt:lpstr>Service Description</vt:lpstr>
      <vt:lpstr>Service Description</vt:lpstr>
      <vt:lpstr>Service Description</vt:lpstr>
      <vt:lpstr>Service Description</vt:lpstr>
      <vt:lpstr>Service Description</vt:lpstr>
      <vt:lpstr>Service Description</vt:lpstr>
      <vt:lpstr>Service Description</vt:lpstr>
      <vt:lpstr>Service Description</vt:lpstr>
      <vt:lpstr>Service Description</vt:lpstr>
      <vt:lpstr>Supplemental Provider Agreement</vt:lpstr>
      <vt:lpstr>Resources</vt:lpstr>
      <vt:lpstr>Questions</vt:lpstr>
    </vt:vector>
  </TitlesOfParts>
  <Company>Pennsylvania Department of Human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Gantz, Alison</dc:creator>
  <cp:lastModifiedBy>Gwendolyn Zander</cp:lastModifiedBy>
  <cp:revision>11</cp:revision>
  <cp:lastPrinted>2009-01-26T15:49:04Z</cp:lastPrinted>
  <dcterms:created xsi:type="dcterms:W3CDTF">2016-10-03T12:59:24Z</dcterms:created>
  <dcterms:modified xsi:type="dcterms:W3CDTF">2020-07-05T21:01:07Z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0x0101008148607BF2131048A1418DFC590193E9</vt:lpwstr>
  </property>
  <property fmtid="{D5CDD505-2E9C-101B-9397-08002B2CF9AE}" pid="3" name="Order">
    <vt:r8>49200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