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7"/>
  </p:notesMasterIdLst>
  <p:sldIdLst>
    <p:sldId id="874" r:id="rId2"/>
    <p:sldId id="1014" r:id="rId3"/>
    <p:sldId id="932" r:id="rId4"/>
    <p:sldId id="991" r:id="rId5"/>
    <p:sldId id="989" r:id="rId6"/>
    <p:sldId id="1042" r:id="rId7"/>
    <p:sldId id="931" r:id="rId8"/>
    <p:sldId id="298" r:id="rId9"/>
    <p:sldId id="1043" r:id="rId10"/>
    <p:sldId id="1044" r:id="rId11"/>
    <p:sldId id="1046" r:id="rId12"/>
    <p:sldId id="1030" r:id="rId13"/>
    <p:sldId id="1047" r:id="rId14"/>
    <p:sldId id="1011" r:id="rId15"/>
    <p:sldId id="1015" r:id="rId16"/>
    <p:sldId id="1032" r:id="rId17"/>
    <p:sldId id="1033" r:id="rId18"/>
    <p:sldId id="1034" r:id="rId19"/>
    <p:sldId id="1048" r:id="rId20"/>
    <p:sldId id="1036" r:id="rId21"/>
    <p:sldId id="1037" r:id="rId22"/>
    <p:sldId id="1049" r:id="rId23"/>
    <p:sldId id="1039" r:id="rId24"/>
    <p:sldId id="1040" r:id="rId25"/>
    <p:sldId id="10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Stuard" initials="SS" lastIdx="15" clrIdx="0">
    <p:extLst>
      <p:ext uri="{19B8F6BF-5375-455C-9EA6-DF929625EA0E}">
        <p15:presenceInfo xmlns:p15="http://schemas.microsoft.com/office/powerpoint/2012/main" userId="2b783f8ccd74f8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7FF"/>
    <a:srgbClr val="9966FF"/>
    <a:srgbClr val="FFCC00"/>
    <a:srgbClr val="758358"/>
    <a:srgbClr val="6D9F59"/>
    <a:srgbClr val="00CCFF"/>
    <a:srgbClr val="85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363" autoAdjust="0"/>
  </p:normalViewPr>
  <p:slideViewPr>
    <p:cSldViewPr snapToGrid="0" snapToObjects="1">
      <p:cViewPr varScale="1">
        <p:scale>
          <a:sx n="77" d="100"/>
          <a:sy n="77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hyperlink" Target="https://www.dhs.pa.gov/HealthInnovation/Pages/Health-Innovations-Resources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pa.gov/HealthInnovation/Pages/Health-Innovations-Resources.aspx" TargetMode="External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C0438-6855-4127-BEC1-F2C189F612F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AB801D2-6DBC-4626-9A97-1B2882AAF7B8}">
      <dgm:prSet custT="1"/>
      <dgm:spPr/>
      <dgm:t>
        <a:bodyPr/>
        <a:lstStyle/>
        <a:p>
          <a:pPr rtl="0"/>
          <a:r>
            <a:rPr lang="en-US" sz="2000" b="0" i="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rPr>
            <a:t>All training sessions are being recorded. These recordings, the slides, and tools will be posted on the DHS website at </a:t>
          </a:r>
          <a:r>
            <a:rPr lang="en-US" sz="2000" b="0" i="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  <a:hlinkClick xmlns:r="http://schemas.openxmlformats.org/officeDocument/2006/relationships" r:id="rId1"/>
            </a:rPr>
            <a:t>https://www.dhs.pa.gov/HealthInnovation/Pages/Health-Innovations-Resources.aspx</a:t>
          </a:r>
          <a:r>
            <a:rPr lang="en-US" sz="2000" b="0" i="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rPr>
            <a:t> </a:t>
          </a:r>
          <a:endParaRPr lang="en-US" sz="2000" b="0" dirty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endParaRPr>
        </a:p>
      </dgm:t>
    </dgm:pt>
    <dgm:pt modelId="{0A71AC22-2490-4AB5-AC15-40C920CC4062}" type="parTrans" cxnId="{67E77431-07B9-4C3E-B400-4FC97FC1DD40}">
      <dgm:prSet/>
      <dgm:spPr/>
      <dgm:t>
        <a:bodyPr/>
        <a:lstStyle/>
        <a:p>
          <a:endParaRPr lang="en-US"/>
        </a:p>
      </dgm:t>
    </dgm:pt>
    <dgm:pt modelId="{E6F98F4E-3367-4856-9216-283A243B519C}" type="sibTrans" cxnId="{67E77431-07B9-4C3E-B400-4FC97FC1DD40}">
      <dgm:prSet/>
      <dgm:spPr/>
      <dgm:t>
        <a:bodyPr/>
        <a:lstStyle/>
        <a:p>
          <a:endParaRPr lang="en-US"/>
        </a:p>
      </dgm:t>
    </dgm:pt>
    <dgm:pt modelId="{1BE21E0D-5977-402F-BA92-44527A475A23}" type="pres">
      <dgm:prSet presAssocID="{7C9C0438-6855-4127-BEC1-F2C189F612F4}" presName="Name0" presStyleCnt="0">
        <dgm:presLayoutVars>
          <dgm:chMax/>
          <dgm:chPref/>
          <dgm:dir/>
        </dgm:presLayoutVars>
      </dgm:prSet>
      <dgm:spPr/>
    </dgm:pt>
    <dgm:pt modelId="{1BF4A367-0C75-430A-BE01-67FDCB49A3D9}" type="pres">
      <dgm:prSet presAssocID="{8AB801D2-6DBC-4626-9A97-1B2882AAF7B8}" presName="composite" presStyleCnt="0">
        <dgm:presLayoutVars>
          <dgm:chMax/>
          <dgm:chPref/>
        </dgm:presLayoutVars>
      </dgm:prSet>
      <dgm:spPr/>
    </dgm:pt>
    <dgm:pt modelId="{847BE8B2-F54C-4743-BE30-EE1676F941F2}" type="pres">
      <dgm:prSet presAssocID="{8AB801D2-6DBC-4626-9A97-1B2882AAF7B8}" presName="Image" presStyleLbl="bgImgPlace1" presStyleIdx="0" presStyleCnt="1" custScaleX="79055" custScaleY="984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0A4549E-EFC3-4ACE-8C8D-39204F0D1EC7}" type="pres">
      <dgm:prSet presAssocID="{8AB801D2-6DBC-4626-9A97-1B2882AAF7B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9D2EE07-95FD-402F-AFB1-C8943D45ACC3}" type="pres">
      <dgm:prSet presAssocID="{8AB801D2-6DBC-4626-9A97-1B2882AAF7B8}" presName="tlFrame" presStyleLbl="node1" presStyleIdx="0" presStyleCnt="4"/>
      <dgm:spPr/>
    </dgm:pt>
    <dgm:pt modelId="{A7B0412C-388B-4F7B-8A66-B0669044B42E}" type="pres">
      <dgm:prSet presAssocID="{8AB801D2-6DBC-4626-9A97-1B2882AAF7B8}" presName="trFrame" presStyleLbl="node1" presStyleIdx="1" presStyleCnt="4"/>
      <dgm:spPr/>
    </dgm:pt>
    <dgm:pt modelId="{C44116DB-EF73-4B4B-8F14-2FC1BF6DE6B6}" type="pres">
      <dgm:prSet presAssocID="{8AB801D2-6DBC-4626-9A97-1B2882AAF7B8}" presName="blFrame" presStyleLbl="node1" presStyleIdx="2" presStyleCnt="4"/>
      <dgm:spPr/>
    </dgm:pt>
    <dgm:pt modelId="{58C25162-6CF7-44FF-BBE9-2389CE377510}" type="pres">
      <dgm:prSet presAssocID="{8AB801D2-6DBC-4626-9A97-1B2882AAF7B8}" presName="brFrame" presStyleLbl="node1" presStyleIdx="3" presStyleCnt="4"/>
      <dgm:spPr/>
    </dgm:pt>
  </dgm:ptLst>
  <dgm:cxnLst>
    <dgm:cxn modelId="{67E77431-07B9-4C3E-B400-4FC97FC1DD40}" srcId="{7C9C0438-6855-4127-BEC1-F2C189F612F4}" destId="{8AB801D2-6DBC-4626-9A97-1B2882AAF7B8}" srcOrd="0" destOrd="0" parTransId="{0A71AC22-2490-4AB5-AC15-40C920CC4062}" sibTransId="{E6F98F4E-3367-4856-9216-283A243B519C}"/>
    <dgm:cxn modelId="{C8705F3A-B00C-4B43-B0A8-7D1E78427A99}" type="presOf" srcId="{7C9C0438-6855-4127-BEC1-F2C189F612F4}" destId="{1BE21E0D-5977-402F-BA92-44527A475A23}" srcOrd="0" destOrd="0" presId="urn:microsoft.com/office/officeart/2009/3/layout/FramedTextPicture"/>
    <dgm:cxn modelId="{C1FE0B40-31EA-430D-B2F8-F8401747B434}" type="presOf" srcId="{8AB801D2-6DBC-4626-9A97-1B2882AAF7B8}" destId="{60A4549E-EFC3-4ACE-8C8D-39204F0D1EC7}" srcOrd="0" destOrd="0" presId="urn:microsoft.com/office/officeart/2009/3/layout/FramedTextPicture"/>
    <dgm:cxn modelId="{553876FB-FDCB-43BE-8DA9-DA0F6B705017}" type="presParOf" srcId="{1BE21E0D-5977-402F-BA92-44527A475A23}" destId="{1BF4A367-0C75-430A-BE01-67FDCB49A3D9}" srcOrd="0" destOrd="0" presId="urn:microsoft.com/office/officeart/2009/3/layout/FramedTextPicture"/>
    <dgm:cxn modelId="{D3443B0C-F905-48A7-8B54-7B7F88D7F4C2}" type="presParOf" srcId="{1BF4A367-0C75-430A-BE01-67FDCB49A3D9}" destId="{847BE8B2-F54C-4743-BE30-EE1676F941F2}" srcOrd="0" destOrd="0" presId="urn:microsoft.com/office/officeart/2009/3/layout/FramedTextPicture"/>
    <dgm:cxn modelId="{453BC824-40DF-420E-ADA8-C8DFE39AE0C7}" type="presParOf" srcId="{1BF4A367-0C75-430A-BE01-67FDCB49A3D9}" destId="{60A4549E-EFC3-4ACE-8C8D-39204F0D1EC7}" srcOrd="1" destOrd="0" presId="urn:microsoft.com/office/officeart/2009/3/layout/FramedTextPicture"/>
    <dgm:cxn modelId="{78527451-DAB1-4528-B1B2-99D5AA4A57CD}" type="presParOf" srcId="{1BF4A367-0C75-430A-BE01-67FDCB49A3D9}" destId="{89D2EE07-95FD-402F-AFB1-C8943D45ACC3}" srcOrd="2" destOrd="0" presId="urn:microsoft.com/office/officeart/2009/3/layout/FramedTextPicture"/>
    <dgm:cxn modelId="{308B23E7-7F38-41E4-AA98-28ED9996F19A}" type="presParOf" srcId="{1BF4A367-0C75-430A-BE01-67FDCB49A3D9}" destId="{A7B0412C-388B-4F7B-8A66-B0669044B42E}" srcOrd="3" destOrd="0" presId="urn:microsoft.com/office/officeart/2009/3/layout/FramedTextPicture"/>
    <dgm:cxn modelId="{34270544-8331-49FE-8DD3-FCFAB7A99889}" type="presParOf" srcId="{1BF4A367-0C75-430A-BE01-67FDCB49A3D9}" destId="{C44116DB-EF73-4B4B-8F14-2FC1BF6DE6B6}" srcOrd="4" destOrd="0" presId="urn:microsoft.com/office/officeart/2009/3/layout/FramedTextPicture"/>
    <dgm:cxn modelId="{A972C621-EC22-4342-BD1C-24C9171C2A2F}" type="presParOf" srcId="{1BF4A367-0C75-430A-BE01-67FDCB49A3D9}" destId="{58C25162-6CF7-44FF-BBE9-2389CE37751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2FBD8-3CA2-4168-B6DD-E0CC6749C58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67282B-FDB5-43D0-BE15-EB0260628C2D}">
      <dgm:prSet/>
      <dgm:spPr/>
      <dgm:t>
        <a:bodyPr/>
        <a:lstStyle/>
        <a:p>
          <a:pPr rtl="0"/>
          <a:r>
            <a:rPr lang="en-US" dirty="0"/>
            <a:t>Framing Questions</a:t>
          </a:r>
        </a:p>
      </dgm:t>
    </dgm:pt>
    <dgm:pt modelId="{28D2AD97-2E2D-4A55-BE89-E51DBD5678FC}" type="parTrans" cxnId="{A5E52FAB-35BC-4D98-A586-BA659119CB75}">
      <dgm:prSet/>
      <dgm:spPr/>
      <dgm:t>
        <a:bodyPr/>
        <a:lstStyle/>
        <a:p>
          <a:endParaRPr lang="en-US"/>
        </a:p>
      </dgm:t>
    </dgm:pt>
    <dgm:pt modelId="{C1F06695-490B-4334-802F-12634C12A30C}" type="sibTrans" cxnId="{A5E52FAB-35BC-4D98-A586-BA659119CB75}">
      <dgm:prSet/>
      <dgm:spPr/>
      <dgm:t>
        <a:bodyPr/>
        <a:lstStyle/>
        <a:p>
          <a:endParaRPr lang="en-US"/>
        </a:p>
      </dgm:t>
    </dgm:pt>
    <dgm:pt modelId="{1A55D873-F348-44D5-A4AB-19C470398FFB}">
      <dgm:prSet/>
      <dgm:spPr/>
      <dgm:t>
        <a:bodyPr/>
        <a:lstStyle/>
        <a:p>
          <a:pPr rtl="0"/>
          <a:r>
            <a:rPr lang="en-US" dirty="0"/>
            <a:t>Touring the Planning Tool</a:t>
          </a:r>
        </a:p>
      </dgm:t>
    </dgm:pt>
    <dgm:pt modelId="{4183B42C-C7EE-4E40-8A95-4D399C4E329F}" type="parTrans" cxnId="{945B11E4-C3E7-4956-A009-6BC00DF28220}">
      <dgm:prSet/>
      <dgm:spPr/>
      <dgm:t>
        <a:bodyPr/>
        <a:lstStyle/>
        <a:p>
          <a:endParaRPr lang="en-US"/>
        </a:p>
      </dgm:t>
    </dgm:pt>
    <dgm:pt modelId="{33E8CDDB-6A47-4964-AD8F-58BA3FFBB3DA}" type="sibTrans" cxnId="{945B11E4-C3E7-4956-A009-6BC00DF28220}">
      <dgm:prSet/>
      <dgm:spPr/>
      <dgm:t>
        <a:bodyPr/>
        <a:lstStyle/>
        <a:p>
          <a:endParaRPr lang="en-US"/>
        </a:p>
      </dgm:t>
    </dgm:pt>
    <dgm:pt modelId="{E1BF6FFB-AC1C-4CD9-9E01-8A684A3640DC}">
      <dgm:prSet/>
      <dgm:spPr/>
      <dgm:t>
        <a:bodyPr/>
        <a:lstStyle/>
        <a:p>
          <a:pPr rtl="0"/>
          <a:r>
            <a:rPr lang="en-US" dirty="0"/>
            <a:t>Live Modeling Exercise</a:t>
          </a:r>
        </a:p>
      </dgm:t>
    </dgm:pt>
    <dgm:pt modelId="{2856F322-AA56-4A80-B554-A1DB6186E4F1}" type="parTrans" cxnId="{409B3175-2BEB-4BC2-BAC7-439093B65302}">
      <dgm:prSet/>
      <dgm:spPr/>
      <dgm:t>
        <a:bodyPr/>
        <a:lstStyle/>
        <a:p>
          <a:endParaRPr lang="en-US"/>
        </a:p>
      </dgm:t>
    </dgm:pt>
    <dgm:pt modelId="{388C8465-A3D5-4916-9A09-5EB65818A18A}" type="sibTrans" cxnId="{409B3175-2BEB-4BC2-BAC7-439093B65302}">
      <dgm:prSet/>
      <dgm:spPr/>
      <dgm:t>
        <a:bodyPr/>
        <a:lstStyle/>
        <a:p>
          <a:endParaRPr lang="en-US"/>
        </a:p>
      </dgm:t>
    </dgm:pt>
    <dgm:pt modelId="{4235233E-CD90-4607-80DF-13A6EDFEDFAA}">
      <dgm:prSet/>
      <dgm:spPr/>
      <dgm:t>
        <a:bodyPr/>
        <a:lstStyle/>
        <a:p>
          <a:pPr rtl="0"/>
          <a:r>
            <a:rPr lang="en-US" dirty="0"/>
            <a:t>Questions and Comments</a:t>
          </a:r>
        </a:p>
      </dgm:t>
    </dgm:pt>
    <dgm:pt modelId="{AEF7676A-1484-47DC-A2C2-5B557A9F0399}" type="parTrans" cxnId="{526F69F8-9F54-434A-A34F-0C7956401797}">
      <dgm:prSet/>
      <dgm:spPr/>
      <dgm:t>
        <a:bodyPr/>
        <a:lstStyle/>
        <a:p>
          <a:endParaRPr lang="en-US"/>
        </a:p>
      </dgm:t>
    </dgm:pt>
    <dgm:pt modelId="{003B38B0-4F58-4863-85DD-59FF9199CC1F}" type="sibTrans" cxnId="{526F69F8-9F54-434A-A34F-0C7956401797}">
      <dgm:prSet/>
      <dgm:spPr/>
      <dgm:t>
        <a:bodyPr/>
        <a:lstStyle/>
        <a:p>
          <a:endParaRPr lang="en-US"/>
        </a:p>
      </dgm:t>
    </dgm:pt>
    <dgm:pt modelId="{084A1B7D-87F1-48E4-99B1-5D348BA8B0FB}" type="pres">
      <dgm:prSet presAssocID="{E602FBD8-3CA2-4168-B6DD-E0CC6749C584}" presName="CompostProcess" presStyleCnt="0">
        <dgm:presLayoutVars>
          <dgm:dir/>
          <dgm:resizeHandles val="exact"/>
        </dgm:presLayoutVars>
      </dgm:prSet>
      <dgm:spPr/>
    </dgm:pt>
    <dgm:pt modelId="{85052915-5D13-496B-9C19-8059DD42C137}" type="pres">
      <dgm:prSet presAssocID="{E602FBD8-3CA2-4168-B6DD-E0CC6749C584}" presName="arrow" presStyleLbl="bgShp" presStyleIdx="0" presStyleCnt="1" custScaleX="117647"/>
      <dgm:spPr/>
    </dgm:pt>
    <dgm:pt modelId="{C0393C6A-EB66-4256-A883-6CB6E65BF949}" type="pres">
      <dgm:prSet presAssocID="{E602FBD8-3CA2-4168-B6DD-E0CC6749C584}" presName="linearProcess" presStyleCnt="0"/>
      <dgm:spPr/>
    </dgm:pt>
    <dgm:pt modelId="{9A86EAED-23B5-423F-AF5F-D73C45FCDCAA}" type="pres">
      <dgm:prSet presAssocID="{5167282B-FDB5-43D0-BE15-EB0260628C2D}" presName="textNode" presStyleLbl="node1" presStyleIdx="0" presStyleCnt="4">
        <dgm:presLayoutVars>
          <dgm:bulletEnabled val="1"/>
        </dgm:presLayoutVars>
      </dgm:prSet>
      <dgm:spPr/>
    </dgm:pt>
    <dgm:pt modelId="{026B69A8-7022-4DB0-A045-B7C68F8FF0DE}" type="pres">
      <dgm:prSet presAssocID="{C1F06695-490B-4334-802F-12634C12A30C}" presName="sibTrans" presStyleCnt="0"/>
      <dgm:spPr/>
    </dgm:pt>
    <dgm:pt modelId="{E220B239-AC7C-46F0-BA1C-6B8C4E4515E0}" type="pres">
      <dgm:prSet presAssocID="{1A55D873-F348-44D5-A4AB-19C470398FFB}" presName="textNode" presStyleLbl="node1" presStyleIdx="1" presStyleCnt="4">
        <dgm:presLayoutVars>
          <dgm:bulletEnabled val="1"/>
        </dgm:presLayoutVars>
      </dgm:prSet>
      <dgm:spPr/>
    </dgm:pt>
    <dgm:pt modelId="{94A646A3-1452-4926-8613-61D5DB6268CC}" type="pres">
      <dgm:prSet presAssocID="{33E8CDDB-6A47-4964-AD8F-58BA3FFBB3DA}" presName="sibTrans" presStyleCnt="0"/>
      <dgm:spPr/>
    </dgm:pt>
    <dgm:pt modelId="{44335DBF-28FB-4EEE-AE63-049C784413FE}" type="pres">
      <dgm:prSet presAssocID="{E1BF6FFB-AC1C-4CD9-9E01-8A684A3640DC}" presName="textNode" presStyleLbl="node1" presStyleIdx="2" presStyleCnt="4">
        <dgm:presLayoutVars>
          <dgm:bulletEnabled val="1"/>
        </dgm:presLayoutVars>
      </dgm:prSet>
      <dgm:spPr/>
    </dgm:pt>
    <dgm:pt modelId="{EF74D758-A085-443E-8F2E-F413F728946F}" type="pres">
      <dgm:prSet presAssocID="{388C8465-A3D5-4916-9A09-5EB65818A18A}" presName="sibTrans" presStyleCnt="0"/>
      <dgm:spPr/>
    </dgm:pt>
    <dgm:pt modelId="{0CDD7409-D9DD-49FA-99B4-B1C5A041F156}" type="pres">
      <dgm:prSet presAssocID="{4235233E-CD90-4607-80DF-13A6EDFEDFA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1867C0E-BB3B-4EC0-B27A-CDE2E17487F5}" type="presOf" srcId="{E602FBD8-3CA2-4168-B6DD-E0CC6749C584}" destId="{084A1B7D-87F1-48E4-99B1-5D348BA8B0FB}" srcOrd="0" destOrd="0" presId="urn:microsoft.com/office/officeart/2005/8/layout/hProcess9"/>
    <dgm:cxn modelId="{E9F35E66-236E-41CE-BBC6-3CA710947585}" type="presOf" srcId="{1A55D873-F348-44D5-A4AB-19C470398FFB}" destId="{E220B239-AC7C-46F0-BA1C-6B8C4E4515E0}" srcOrd="0" destOrd="0" presId="urn:microsoft.com/office/officeart/2005/8/layout/hProcess9"/>
    <dgm:cxn modelId="{409B3175-2BEB-4BC2-BAC7-439093B65302}" srcId="{E602FBD8-3CA2-4168-B6DD-E0CC6749C584}" destId="{E1BF6FFB-AC1C-4CD9-9E01-8A684A3640DC}" srcOrd="2" destOrd="0" parTransId="{2856F322-AA56-4A80-B554-A1DB6186E4F1}" sibTransId="{388C8465-A3D5-4916-9A09-5EB65818A18A}"/>
    <dgm:cxn modelId="{7AD49C7A-658D-49AA-89C3-EB4E23F47689}" type="presOf" srcId="{E1BF6FFB-AC1C-4CD9-9E01-8A684A3640DC}" destId="{44335DBF-28FB-4EEE-AE63-049C784413FE}" srcOrd="0" destOrd="0" presId="urn:microsoft.com/office/officeart/2005/8/layout/hProcess9"/>
    <dgm:cxn modelId="{A5E52FAB-35BC-4D98-A586-BA659119CB75}" srcId="{E602FBD8-3CA2-4168-B6DD-E0CC6749C584}" destId="{5167282B-FDB5-43D0-BE15-EB0260628C2D}" srcOrd="0" destOrd="0" parTransId="{28D2AD97-2E2D-4A55-BE89-E51DBD5678FC}" sibTransId="{C1F06695-490B-4334-802F-12634C12A30C}"/>
    <dgm:cxn modelId="{945B11E4-C3E7-4956-A009-6BC00DF28220}" srcId="{E602FBD8-3CA2-4168-B6DD-E0CC6749C584}" destId="{1A55D873-F348-44D5-A4AB-19C470398FFB}" srcOrd="1" destOrd="0" parTransId="{4183B42C-C7EE-4E40-8A95-4D399C4E329F}" sibTransId="{33E8CDDB-6A47-4964-AD8F-58BA3FFBB3DA}"/>
    <dgm:cxn modelId="{0BEE0AE6-5377-463A-A8C0-E5E09BFC53F8}" type="presOf" srcId="{4235233E-CD90-4607-80DF-13A6EDFEDFAA}" destId="{0CDD7409-D9DD-49FA-99B4-B1C5A041F156}" srcOrd="0" destOrd="0" presId="urn:microsoft.com/office/officeart/2005/8/layout/hProcess9"/>
    <dgm:cxn modelId="{B79D94EF-DEFD-4BDB-9D62-40BF9B9EC19F}" type="presOf" srcId="{5167282B-FDB5-43D0-BE15-EB0260628C2D}" destId="{9A86EAED-23B5-423F-AF5F-D73C45FCDCAA}" srcOrd="0" destOrd="0" presId="urn:microsoft.com/office/officeart/2005/8/layout/hProcess9"/>
    <dgm:cxn modelId="{526F69F8-9F54-434A-A34F-0C7956401797}" srcId="{E602FBD8-3CA2-4168-B6DD-E0CC6749C584}" destId="{4235233E-CD90-4607-80DF-13A6EDFEDFAA}" srcOrd="3" destOrd="0" parTransId="{AEF7676A-1484-47DC-A2C2-5B557A9F0399}" sibTransId="{003B38B0-4F58-4863-85DD-59FF9199CC1F}"/>
    <dgm:cxn modelId="{F93FDB12-712A-4692-8572-0A41D349C0B5}" type="presParOf" srcId="{084A1B7D-87F1-48E4-99B1-5D348BA8B0FB}" destId="{85052915-5D13-496B-9C19-8059DD42C137}" srcOrd="0" destOrd="0" presId="urn:microsoft.com/office/officeart/2005/8/layout/hProcess9"/>
    <dgm:cxn modelId="{0594500C-433A-476C-9C77-981751175AFB}" type="presParOf" srcId="{084A1B7D-87F1-48E4-99B1-5D348BA8B0FB}" destId="{C0393C6A-EB66-4256-A883-6CB6E65BF949}" srcOrd="1" destOrd="0" presId="urn:microsoft.com/office/officeart/2005/8/layout/hProcess9"/>
    <dgm:cxn modelId="{004648E1-89D2-43C2-BD49-2275CFD16373}" type="presParOf" srcId="{C0393C6A-EB66-4256-A883-6CB6E65BF949}" destId="{9A86EAED-23B5-423F-AF5F-D73C45FCDCAA}" srcOrd="0" destOrd="0" presId="urn:microsoft.com/office/officeart/2005/8/layout/hProcess9"/>
    <dgm:cxn modelId="{FAE1750F-7DB6-4DB3-BF89-6D07AB845D1D}" type="presParOf" srcId="{C0393C6A-EB66-4256-A883-6CB6E65BF949}" destId="{026B69A8-7022-4DB0-A045-B7C68F8FF0DE}" srcOrd="1" destOrd="0" presId="urn:microsoft.com/office/officeart/2005/8/layout/hProcess9"/>
    <dgm:cxn modelId="{C427A029-0816-41E0-BCF4-8C614EB19765}" type="presParOf" srcId="{C0393C6A-EB66-4256-A883-6CB6E65BF949}" destId="{E220B239-AC7C-46F0-BA1C-6B8C4E4515E0}" srcOrd="2" destOrd="0" presId="urn:microsoft.com/office/officeart/2005/8/layout/hProcess9"/>
    <dgm:cxn modelId="{C4547B2D-4565-4E41-A380-9F4382D2E747}" type="presParOf" srcId="{C0393C6A-EB66-4256-A883-6CB6E65BF949}" destId="{94A646A3-1452-4926-8613-61D5DB6268CC}" srcOrd="3" destOrd="0" presId="urn:microsoft.com/office/officeart/2005/8/layout/hProcess9"/>
    <dgm:cxn modelId="{8D7E8F7B-E9FE-4C42-8AD4-AEBFC02D270E}" type="presParOf" srcId="{C0393C6A-EB66-4256-A883-6CB6E65BF949}" destId="{44335DBF-28FB-4EEE-AE63-049C784413FE}" srcOrd="4" destOrd="0" presId="urn:microsoft.com/office/officeart/2005/8/layout/hProcess9"/>
    <dgm:cxn modelId="{788DCE9E-420B-447D-A20F-2B172B4879DC}" type="presParOf" srcId="{C0393C6A-EB66-4256-A883-6CB6E65BF949}" destId="{EF74D758-A085-443E-8F2E-F413F728946F}" srcOrd="5" destOrd="0" presId="urn:microsoft.com/office/officeart/2005/8/layout/hProcess9"/>
    <dgm:cxn modelId="{6BFA175F-93BC-41F4-AAA6-B583367E067C}" type="presParOf" srcId="{C0393C6A-EB66-4256-A883-6CB6E65BF949}" destId="{0CDD7409-D9DD-49FA-99B4-B1C5A041F1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BE8B2-F54C-4743-BE30-EE1676F941F2}">
      <dsp:nvSpPr>
        <dsp:cNvPr id="0" name=""/>
        <dsp:cNvSpPr/>
      </dsp:nvSpPr>
      <dsp:spPr>
        <a:xfrm>
          <a:off x="1062940" y="9752"/>
          <a:ext cx="2243487" cy="1862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4549E-EFC3-4ACE-8C8D-39204F0D1EC7}">
      <dsp:nvSpPr>
        <dsp:cNvPr id="0" name=""/>
        <dsp:cNvSpPr/>
      </dsp:nvSpPr>
      <dsp:spPr>
        <a:xfrm>
          <a:off x="3722116" y="2005205"/>
          <a:ext cx="4020578" cy="248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rPr>
            <a:t>All training sessions are being recorded. These recordings, the slides, and tools will be posted on the DHS website at </a:t>
          </a:r>
          <a:r>
            <a:rPr lang="en-US" sz="2000" b="0" i="0" kern="12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  <a:hlinkClick xmlns:r="http://schemas.openxmlformats.org/officeDocument/2006/relationships" r:id="rId3"/>
            </a:rPr>
            <a:t>https://www.dhs.pa.gov/HealthInnovation/Pages/Health-Innovations-Resources.aspx</a:t>
          </a:r>
          <a:r>
            <a:rPr lang="en-US" sz="2000" b="0" i="0" kern="12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rPr>
            <a:t> </a:t>
          </a:r>
          <a:endParaRPr lang="en-US" sz="2000" b="0" kern="1200" dirty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endParaRPr>
        </a:p>
      </dsp:txBody>
      <dsp:txXfrm>
        <a:off x="3722116" y="2005205"/>
        <a:ext cx="4020578" cy="2483440"/>
      </dsp:txXfrm>
    </dsp:sp>
    <dsp:sp modelId="{89D2EE07-95FD-402F-AFB1-C8943D45ACC3}">
      <dsp:nvSpPr>
        <dsp:cNvPr id="0" name=""/>
        <dsp:cNvSpPr/>
      </dsp:nvSpPr>
      <dsp:spPr>
        <a:xfrm>
          <a:off x="3367380" y="1650775"/>
          <a:ext cx="965586" cy="965836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0412C-388B-4F7B-8A66-B0669044B42E}">
      <dsp:nvSpPr>
        <dsp:cNvPr id="0" name=""/>
        <dsp:cNvSpPr/>
      </dsp:nvSpPr>
      <dsp:spPr>
        <a:xfrm rot="5400000">
          <a:off x="7159684" y="1650899"/>
          <a:ext cx="965836" cy="965586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116DB-EF73-4B4B-8F14-2FC1BF6DE6B6}">
      <dsp:nvSpPr>
        <dsp:cNvPr id="0" name=""/>
        <dsp:cNvSpPr/>
      </dsp:nvSpPr>
      <dsp:spPr>
        <a:xfrm rot="16200000">
          <a:off x="3367255" y="3877850"/>
          <a:ext cx="965836" cy="965586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25162-6CF7-44FF-BBE9-2389CE377510}">
      <dsp:nvSpPr>
        <dsp:cNvPr id="0" name=""/>
        <dsp:cNvSpPr/>
      </dsp:nvSpPr>
      <dsp:spPr>
        <a:xfrm rot="10800000">
          <a:off x="7159809" y="3877725"/>
          <a:ext cx="965586" cy="965836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52915-5D13-496B-9C19-8059DD42C137}">
      <dsp:nvSpPr>
        <dsp:cNvPr id="0" name=""/>
        <dsp:cNvSpPr/>
      </dsp:nvSpPr>
      <dsp:spPr>
        <a:xfrm>
          <a:off x="2" y="0"/>
          <a:ext cx="10871194" cy="430622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6EAED-23B5-423F-AF5F-D73C45FCDCAA}">
      <dsp:nvSpPr>
        <dsp:cNvPr id="0" name=""/>
        <dsp:cNvSpPr/>
      </dsp:nvSpPr>
      <dsp:spPr>
        <a:xfrm>
          <a:off x="8066" y="1291868"/>
          <a:ext cx="2609659" cy="17224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Framing Questions</a:t>
          </a:r>
        </a:p>
      </dsp:txBody>
      <dsp:txXfrm>
        <a:off x="92151" y="1375953"/>
        <a:ext cx="2441489" cy="1554321"/>
      </dsp:txXfrm>
    </dsp:sp>
    <dsp:sp modelId="{E220B239-AC7C-46F0-BA1C-6B8C4E4515E0}">
      <dsp:nvSpPr>
        <dsp:cNvPr id="0" name=""/>
        <dsp:cNvSpPr/>
      </dsp:nvSpPr>
      <dsp:spPr>
        <a:xfrm>
          <a:off x="2756535" y="1291868"/>
          <a:ext cx="2609659" cy="1722491"/>
        </a:xfrm>
        <a:prstGeom prst="roundRect">
          <a:avLst/>
        </a:prstGeom>
        <a:solidFill>
          <a:schemeClr val="accent3">
            <a:hueOff val="390957"/>
            <a:satOff val="8850"/>
            <a:lumOff val="-144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Touring the Planning Tool</a:t>
          </a:r>
        </a:p>
      </dsp:txBody>
      <dsp:txXfrm>
        <a:off x="2840620" y="1375953"/>
        <a:ext cx="2441489" cy="1554321"/>
      </dsp:txXfrm>
    </dsp:sp>
    <dsp:sp modelId="{44335DBF-28FB-4EEE-AE63-049C784413FE}">
      <dsp:nvSpPr>
        <dsp:cNvPr id="0" name=""/>
        <dsp:cNvSpPr/>
      </dsp:nvSpPr>
      <dsp:spPr>
        <a:xfrm>
          <a:off x="5505004" y="1291868"/>
          <a:ext cx="2609659" cy="1722491"/>
        </a:xfrm>
        <a:prstGeom prst="roundRect">
          <a:avLst/>
        </a:prstGeom>
        <a:solidFill>
          <a:schemeClr val="accent3">
            <a:hueOff val="781914"/>
            <a:satOff val="17700"/>
            <a:lumOff val="-288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Live Modeling Exercise</a:t>
          </a:r>
        </a:p>
      </dsp:txBody>
      <dsp:txXfrm>
        <a:off x="5589089" y="1375953"/>
        <a:ext cx="2441489" cy="1554321"/>
      </dsp:txXfrm>
    </dsp:sp>
    <dsp:sp modelId="{0CDD7409-D9DD-49FA-99B4-B1C5A041F156}">
      <dsp:nvSpPr>
        <dsp:cNvPr id="0" name=""/>
        <dsp:cNvSpPr/>
      </dsp:nvSpPr>
      <dsp:spPr>
        <a:xfrm>
          <a:off x="8253473" y="1291868"/>
          <a:ext cx="2609659" cy="1722491"/>
        </a:xfrm>
        <a:prstGeom prst="roundRect">
          <a:avLst/>
        </a:prstGeom>
        <a:solidFill>
          <a:schemeClr val="accent3">
            <a:hueOff val="1172871"/>
            <a:satOff val="26550"/>
            <a:lumOff val="-43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Questions and Comments</a:t>
          </a:r>
        </a:p>
      </dsp:txBody>
      <dsp:txXfrm>
        <a:off x="8337558" y="1375953"/>
        <a:ext cx="2441489" cy="155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4C32-A531-FF4A-9AF6-58E66113EC00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6C34-7283-5C4C-B9DF-D0A6B92E9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F86-73DB-4285-A14C-43F68616A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4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On a scale of 1 to 5, rate your level of confidence using Excel spreadsheets?
https://www.polleverywhere.com/multiple_choice_polls/2daw6DQELvbv4vpPXPzkb?flow=Default&amp;onscreen=persist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43B23-D17E-4364-8C66-23FFC4EC8E5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platform do you currently use for financial modeling (i.e., Excel, QuickBooks, other)?
https://www.polleverywhere.com/free_text_polls/RY0Njodvr7eTsS2qup1Fv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33761-33D4-4A41-9ABD-4793F65EDB8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Which Social Determinant would your organization like to address in partnership with MCOs and healthcare providers? Choose all that apply.</a:t>
            </a:r>
          </a:p>
          <a:p>
            <a:r>
              <a:rPr lang="en-US"/>
              <a:t>https://www.polleverywhere.com/multiple_choice_polls/4WZZlYocyHs2t0CBGJYLa?flow=Default&amp;onscreen=persist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A370-3591-E140-BDF5-761230E81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you like to take away from this workshop? What questions would you like addressed?
https://www.polleverywhere.com/free_text_polls/WevzSVtI7ZkRnuJWq4aPr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6CEE4-09DF-4ABD-B2A8-A477159DBF3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4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67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 or Comments? What's Clear and Not Clear?
https://www.polleverywhere.com/free_text_polls/oSmJLryqIOQz7ofi0BTgs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E5FEC-5429-434F-A84D-15545D67715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302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How useful is the financial planning tool for you and your organization?</a:t>
            </a:r>
          </a:p>
          <a:p>
            <a:r>
              <a:rPr lang="en-US"/>
              <a:t>https://www.polleverywhere.com/multiple_choice_polls/UDa1Nvt5on3H1jqZrVrZ9?flow=Default&amp;onscreen=persist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A370-3591-E140-BDF5-761230E81D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modifications would you recommend to improve the usefulness of the financial planning tool?
https://www.polleverywhere.com/free_text_polls/D6TaYrPw2hJmKTMB5X8In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31FA1-CEDC-4190-A07F-4D54D2E1841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0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A370-3591-E140-BDF5-761230E81D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Please rate the usefulness of this workshop to help your organization to prepare for contracts with healthcare organizations.</a:t>
            </a:r>
          </a:p>
          <a:p>
            <a:r>
              <a:rPr lang="en-US"/>
              <a:t>https://www.polleverywhere.com/multiple_choice_polls/A5VzJrEOMrFK7fE6IuBzE?flow=Default&amp;onscreen=persist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A370-3591-E140-BDF5-761230E81D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5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A370-3591-E140-BDF5-761230E81D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AF86-73DB-4285-A14C-43F68616A3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8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60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15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8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your favorite hobby or pastime (please use hyphens to connect words)?
https://www.polleverywhere.com/free_text_polls/DKmhYnWUINHmsulCJgpDH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46C34-7283-5C4C-B9DF-D0A6B92E9FC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AC758-482C-4B03-B92F-1BE4CA43F31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871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09600" y="384175"/>
            <a:ext cx="7213600" cy="4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46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3C57-BA00-6C41-B8A2-9C3EDF58FD5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C53D04-8295-D64F-8F4E-B50EA0F3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10871200" cy="472440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4175"/>
            <a:ext cx="7213600" cy="45402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3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3"/>
            <a:ext cx="5384800" cy="4800601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3"/>
            <a:ext cx="5384800" cy="4800601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4175"/>
            <a:ext cx="7213600" cy="45402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7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58962"/>
            <a:ext cx="5389033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4175"/>
            <a:ext cx="7213600" cy="45402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4175"/>
            <a:ext cx="7213600" cy="45402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/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9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4" y="1705672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803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">
  <p:cSld name="1_Conten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1652" y="1665289"/>
            <a:ext cx="9277349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2D1A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2D1A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2D1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2D1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501652" y="317504"/>
            <a:ext cx="11180232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4840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9277349" cy="47164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3785295" algn="r"/>
              </a:tabLst>
              <a:defRPr/>
            </a:lvl1pPr>
            <a:lvl2pPr marL="71438" indent="-71438">
              <a:tabLst>
                <a:tab pos="3785295" algn="r"/>
              </a:tabLst>
              <a:defRPr/>
            </a:lvl2pPr>
            <a:lvl3pPr marL="157163" indent="-71438">
              <a:tabLst>
                <a:tab pos="3785295" algn="r"/>
              </a:tabLst>
              <a:defRPr/>
            </a:lvl3pPr>
            <a:lvl4pPr marL="242888" indent="-71438">
              <a:tabLst>
                <a:tab pos="3785295" algn="r"/>
              </a:tabLst>
              <a:defRPr/>
            </a:lvl4pPr>
            <a:lvl5pPr marL="328613" indent="-71438">
              <a:tabLst>
                <a:tab pos="2828925" algn="r"/>
              </a:tabLst>
              <a:defRPr baseline="0"/>
            </a:lvl5pPr>
            <a:lvl6pPr>
              <a:tabLst>
                <a:tab pos="3785295" algn="r"/>
              </a:tabLst>
              <a:defRPr/>
            </a:lvl6pPr>
            <a:lvl7pPr>
              <a:tabLst>
                <a:tab pos="3785295" algn="r"/>
              </a:tabLst>
              <a:defRPr/>
            </a:lvl7pPr>
            <a:lvl8pPr>
              <a:tabLst>
                <a:tab pos="3785295" algn="r"/>
              </a:tabLst>
              <a:defRPr/>
            </a:lvl8pPr>
            <a:lvl9pPr>
              <a:tabLst>
                <a:tab pos="3785295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6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53570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0" y="76200"/>
            <a:ext cx="61976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588000" y="6096000"/>
            <a:ext cx="447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  <a:latin typeface="Verdana" pitchFamily="-106" charset="0"/>
              </a:rPr>
              <a:t>www.dpw.state.pa.us </a:t>
            </a:r>
          </a:p>
        </p:txBody>
      </p:sp>
      <p:sp>
        <p:nvSpPr>
          <p:cNvPr id="1036" name="Rectangle 20"/>
          <p:cNvSpPr>
            <a:spLocks noChangeArrowheads="1"/>
          </p:cNvSpPr>
          <p:nvPr/>
        </p:nvSpPr>
        <p:spPr bwMode="auto">
          <a:xfrm>
            <a:off x="5588000" y="6096000"/>
            <a:ext cx="447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FFFFFF"/>
              </a:solidFill>
              <a:latin typeface="Verdana" pitchFamily="-106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96003"/>
            <a:ext cx="2844800" cy="38417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097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220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ea typeface="ＭＳ Ｐゴシック" pitchFamily="-106" charset="-128"/>
              </a:rPr>
              <a:t>www.dhs.pa.gov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602" y="457200"/>
            <a:ext cx="11246289" cy="685800"/>
            <a:chOff x="457200" y="304800"/>
            <a:chExt cx="8434717" cy="685800"/>
          </a:xfrm>
        </p:grpSpPr>
        <p:pic>
          <p:nvPicPr>
            <p:cNvPr id="26" name="Picture 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483" y="350851"/>
              <a:ext cx="2899434" cy="593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4800"/>
              <a:ext cx="5410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160000" y="6105525"/>
            <a:ext cx="1422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ＭＳ Ｐゴシック" pitchFamily="-111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C10EB89-1475-4332-AC66-2657F847E4F2}" type="slidenum">
              <a:rPr lang="en-US" sz="11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616861" y="6109615"/>
            <a:ext cx="2844800" cy="3841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27939716106393418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tendee.gotowebinar.com/register/3714480547338020111" TargetMode="External"/><Relationship Id="rId4" Type="http://schemas.openxmlformats.org/officeDocument/2006/relationships/hyperlink" Target="https://www.dhs.pa.gov/HealthInnovation/Documents/PA-PFHP%20CBO%20Financial%20Planning%20Model%20(v2.2).xls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llicom.com/blogue/pedagogy/optimizing-collaboration-with-content-experts/?lang=en%23.YIBgouhKiU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PollEv.com/cebpohsu92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64"/>
            <a:ext cx="9144000" cy="4115662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CBO Training Module 4:</a:t>
            </a:r>
            <a:br>
              <a:rPr lang="en-US" sz="3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 Planning Workshop</a:t>
            </a:r>
            <a:br>
              <a:rPr lang="en-US" sz="3200" b="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en-US" sz="1400" b="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June 17, 2021</a:t>
            </a:r>
            <a:endParaRPr lang="en-US" b="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FFEAC-1A5A-4592-BD6D-5264E694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8" name="Picture 4" descr="Image result for food icon">
            <a:extLst>
              <a:ext uri="{FF2B5EF4-FFF2-40B4-BE49-F238E27FC236}">
                <a16:creationId xmlns:a16="http://schemas.microsoft.com/office/drawing/2014/main" id="{C28ABC08-8648-4009-BDAB-4775DAA0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38" y="3769076"/>
            <a:ext cx="969425" cy="1354437"/>
          </a:xfrm>
          <a:prstGeom prst="rect">
            <a:avLst/>
          </a:prstGeom>
          <a:noFill/>
        </p:spPr>
      </p:pic>
      <p:pic>
        <p:nvPicPr>
          <p:cNvPr id="1036" name="Picture 12" descr="Image result for job icon">
            <a:extLst>
              <a:ext uri="{FF2B5EF4-FFF2-40B4-BE49-F238E27FC236}">
                <a16:creationId xmlns:a16="http://schemas.microsoft.com/office/drawing/2014/main" id="{4A6B51FF-62A9-465F-A961-4D0466AE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18" y="3769076"/>
            <a:ext cx="1174459" cy="11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ealth icon">
            <a:extLst>
              <a:ext uri="{FF2B5EF4-FFF2-40B4-BE49-F238E27FC236}">
                <a16:creationId xmlns:a16="http://schemas.microsoft.com/office/drawing/2014/main" id="{56362495-A790-4F10-971F-CC39EABE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74" y="3848389"/>
            <a:ext cx="1028732" cy="10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ome icon">
            <a:extLst>
              <a:ext uri="{FF2B5EF4-FFF2-40B4-BE49-F238E27FC236}">
                <a16:creationId xmlns:a16="http://schemas.microsoft.com/office/drawing/2014/main" id="{99119DB0-2F77-42BD-B552-9017563C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53" y="3775526"/>
            <a:ext cx="1028731" cy="10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transportation icon">
            <a:extLst>
              <a:ext uri="{FF2B5EF4-FFF2-40B4-BE49-F238E27FC236}">
                <a16:creationId xmlns:a16="http://schemas.microsoft.com/office/drawing/2014/main" id="{FB6E3226-619C-45A8-B682-76B79DEA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2" y="3775526"/>
            <a:ext cx="1101595" cy="11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hildcare icon">
            <a:extLst>
              <a:ext uri="{FF2B5EF4-FFF2-40B4-BE49-F238E27FC236}">
                <a16:creationId xmlns:a16="http://schemas.microsoft.com/office/drawing/2014/main" id="{9C9F62DA-7B00-4C34-86FF-60BE9B96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22" y="3739095"/>
            <a:ext cx="1174459" cy="11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9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78E41-776B-4023-AEF9-CFA42DCD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C00EC-4188-4749-89D5-16E4450840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71CC8-EF69-46BA-8C8A-8E570BE2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130DD-FCFD-4CD8-B32E-971A2476FE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4WZZlYocyHs2t0CBGJYLa?flow=Default&amp;onscreen=persist" descr="D8B29C71-6679-4557-9BD2-26C107D45E1E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63500"/>
            <a:ext cx="1202266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6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0131F-CBF9-4B24-9F8D-6C4F7025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309B1-B476-4BDC-91A7-0A03406120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9601200" y="5726907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50" tIns="34275" rIns="68550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buSzPts val="1100"/>
            </a:pPr>
            <a:fld id="{00000000-1234-1234-1234-123412341234}" type="slidenum">
              <a:rPr lang="en-US"/>
              <a:pPr algn="l">
                <a:buSzPts val="1100"/>
              </a:pPr>
              <a:t>14</a:t>
            </a:fld>
            <a:endParaRPr dirty="0"/>
          </a:p>
        </p:txBody>
      </p:sp>
      <p:sp>
        <p:nvSpPr>
          <p:cNvPr id="157" name="Google Shape;157;p24"/>
          <p:cNvSpPr txBox="1"/>
          <p:nvPr/>
        </p:nvSpPr>
        <p:spPr>
          <a:xfrm>
            <a:off x="713504" y="476967"/>
            <a:ext cx="972716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633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Taking the Tour</a:t>
            </a:r>
          </a:p>
        </p:txBody>
      </p:sp>
    </p:spTree>
    <p:extLst>
      <p:ext uri="{BB962C8B-B14F-4D97-AF65-F5344CB8AC3E}">
        <p14:creationId xmlns:p14="http://schemas.microsoft.com/office/powerpoint/2010/main" val="263885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34B36-2F40-4313-906D-C93AFEA3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251"/>
            <a:ext cx="7213600" cy="454026"/>
          </a:xfrm>
        </p:spPr>
        <p:txBody>
          <a:bodyPr/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 - Overview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CBO Financial Planning Tool Overview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1" b="19959"/>
          <a:stretch/>
        </p:blipFill>
        <p:spPr>
          <a:xfrm>
            <a:off x="3182227" y="1321950"/>
            <a:ext cx="5590223" cy="4599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809" y="2054463"/>
            <a:ext cx="210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Control Panel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806" y="4219402"/>
            <a:ext cx="262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</a:rPr>
              <a:t>Results Tables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2450" y="1755644"/>
            <a:ext cx="282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Results Summary</a:t>
            </a:r>
          </a:p>
        </p:txBody>
      </p:sp>
    </p:spTree>
    <p:extLst>
      <p:ext uri="{BB962C8B-B14F-4D97-AF65-F5344CB8AC3E}">
        <p14:creationId xmlns:p14="http://schemas.microsoft.com/office/powerpoint/2010/main" val="30656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34B36-2F40-4313-906D-C93AFEA3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251"/>
            <a:ext cx="7213600" cy="454026"/>
          </a:xfrm>
        </p:spPr>
        <p:txBody>
          <a:bodyPr/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 </a:t>
            </a:r>
            <a:r>
              <a:rPr lang="mr-IN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–</a:t>
            </a:r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Control Panel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CBO Financial Planning Tool Overview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1" r="41253" b="50841"/>
          <a:stretch/>
        </p:blipFill>
        <p:spPr>
          <a:xfrm>
            <a:off x="3981353" y="1176259"/>
            <a:ext cx="6454912" cy="46494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9026" y="1731499"/>
            <a:ext cx="30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Service Metrics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9026" y="2477830"/>
            <a:ext cx="30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Performance Metrics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025" y="3432531"/>
            <a:ext cx="30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Program Requirements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4787" y="4270337"/>
            <a:ext cx="297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Program 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787" y="5052941"/>
            <a:ext cx="297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Contract Drivers</a:t>
            </a:r>
          </a:p>
        </p:txBody>
      </p:sp>
    </p:spTree>
    <p:extLst>
      <p:ext uri="{BB962C8B-B14F-4D97-AF65-F5344CB8AC3E}">
        <p14:creationId xmlns:p14="http://schemas.microsoft.com/office/powerpoint/2010/main" val="272203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34B36-2F40-4313-906D-C93AFEA3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251"/>
            <a:ext cx="7213600" cy="454026"/>
          </a:xfrm>
        </p:spPr>
        <p:txBody>
          <a:bodyPr/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 </a:t>
            </a:r>
            <a:r>
              <a:rPr lang="mr-IN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–</a:t>
            </a:r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Results Tables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522" y="1953232"/>
            <a:ext cx="283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Program Requirements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1607" y="2975272"/>
            <a:ext cx="271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Program Resources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607" y="4409257"/>
            <a:ext cx="271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Contract Earnings</a:t>
            </a:r>
          </a:p>
        </p:txBody>
      </p:sp>
      <p:pic>
        <p:nvPicPr>
          <p:cNvPr id="19" name="Picture 18" descr="CBO Financial Planning Tool Overview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" t="48647" r="35083" b="19959"/>
          <a:stretch/>
        </p:blipFill>
        <p:spPr>
          <a:xfrm>
            <a:off x="3859684" y="1315648"/>
            <a:ext cx="6887142" cy="44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34B36-2F40-4313-906D-C93AFEA3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251"/>
            <a:ext cx="7213600" cy="454026"/>
          </a:xfrm>
        </p:spPr>
        <p:txBody>
          <a:bodyPr/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 </a:t>
            </a:r>
            <a:r>
              <a:rPr lang="mr-IN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–</a:t>
            </a:r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Results Tables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BO Financial Planning Tool Overview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22" t="16461" r="3730" b="63126"/>
          <a:stretch/>
        </p:blipFill>
        <p:spPr>
          <a:xfrm>
            <a:off x="4852811" y="1252570"/>
            <a:ext cx="5940777" cy="4677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300" y="2358794"/>
            <a:ext cx="400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Overall Finances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300" y="3648874"/>
            <a:ext cx="400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Contract Earnings - Alternative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300" y="4845496"/>
            <a:ext cx="400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F497D"/>
                </a:solidFill>
              </a:rPr>
              <a:t>Contract Earnings - Alternative 2</a:t>
            </a:r>
          </a:p>
        </p:txBody>
      </p:sp>
    </p:spTree>
    <p:extLst>
      <p:ext uri="{BB962C8B-B14F-4D97-AF65-F5344CB8AC3E}">
        <p14:creationId xmlns:p14="http://schemas.microsoft.com/office/powerpoint/2010/main" val="139029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D3DD0-B8AA-45A9-8682-63E7557C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24651-584A-4740-B65B-A964FBB7F9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sldNum" sz="quarter" idx="12"/>
          </p:nvPr>
        </p:nvSpPr>
        <p:spPr>
          <a:xfrm>
            <a:off x="10160000" y="6096000"/>
            <a:ext cx="1422400" cy="381000"/>
          </a:xfrm>
          <a:noFill/>
          <a:ln>
            <a:noFill/>
          </a:ln>
        </p:spPr>
        <p:txBody>
          <a:bodyPr spcFirstLastPara="1" vert="horz" wrap="square" lIns="68550" tIns="34275" rIns="68550" bIns="34275" numCol="1" anchor="ctr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5FCA-78E9-4D21-BABC-CF703D7CF6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187" y="1376736"/>
            <a:ext cx="10871200" cy="4490663"/>
          </a:xfrm>
        </p:spPr>
        <p:txBody>
          <a:bodyPr/>
          <a:lstStyle/>
          <a:p>
            <a:pPr marL="400050" lvl="1" indent="0">
              <a:spcBef>
                <a:spcPts val="1200"/>
              </a:spcBef>
              <a:buNone/>
            </a:pPr>
            <a:r>
              <a:rPr lang="en-US" sz="2400" dirty="0"/>
              <a:t>Two concurrent options today:</a:t>
            </a:r>
            <a:endParaRPr lang="en-US" sz="800" dirty="0"/>
          </a:p>
          <a:p>
            <a:pPr marL="400050" lvl="1" indent="0">
              <a:spcBef>
                <a:spcPts val="1200"/>
              </a:spcBef>
              <a:buNone/>
            </a:pPr>
            <a:endParaRPr lang="en-US" sz="800" dirty="0"/>
          </a:p>
          <a:p>
            <a:pPr lvl="1">
              <a:spcBef>
                <a:spcPts val="1200"/>
              </a:spcBef>
            </a:pPr>
            <a:r>
              <a:rPr lang="en-US" b="1" dirty="0"/>
              <a:t>Plenary Session and Panel Discussions </a:t>
            </a:r>
            <a:r>
              <a:rPr lang="en-US" dirty="0"/>
              <a:t>will feature CBO, MCO, and provider organization representatives talking about their own experiences developing these partnerships, featuring examples in the area of food security and housing. Register at: </a:t>
            </a:r>
            <a:r>
              <a:rPr lang="en-US" dirty="0">
                <a:hlinkClick r:id="rId3"/>
              </a:rPr>
              <a:t>https://attendee.gotowebinar.com/register/2793971610639341836</a:t>
            </a:r>
            <a:endParaRPr lang="en-US" sz="800" dirty="0"/>
          </a:p>
          <a:p>
            <a:pPr lvl="1">
              <a:spcBef>
                <a:spcPts val="1200"/>
              </a:spcBef>
            </a:pPr>
            <a:endParaRPr lang="en-US" sz="800" b="1" dirty="0"/>
          </a:p>
          <a:p>
            <a:pPr lvl="1">
              <a:spcBef>
                <a:spcPts val="1200"/>
              </a:spcBef>
            </a:pPr>
            <a:r>
              <a:rPr lang="en-US" b="1" dirty="0"/>
              <a:t>CBO Financial Planning Model Breakout Session</a:t>
            </a:r>
            <a:r>
              <a:rPr lang="en-US" b="1" i="1" dirty="0">
                <a:solidFill>
                  <a:schemeClr val="accent3"/>
                </a:solidFill>
              </a:rPr>
              <a:t> </a:t>
            </a:r>
            <a:r>
              <a:rPr lang="en-US" dirty="0"/>
              <a:t>where interested representatives of CBOs’ budget and finance departments can spend time reviewing the </a:t>
            </a:r>
            <a:r>
              <a:rPr lang="en-US" dirty="0">
                <a:hlinkClick r:id="rId4"/>
              </a:rPr>
              <a:t>CBO Financial Planning Model</a:t>
            </a:r>
            <a:r>
              <a:rPr lang="en-US" dirty="0"/>
              <a:t> and participating in a discussion about the financial implications of a CBO contract with an MCO or provider organizations.  Register at: </a:t>
            </a:r>
            <a:r>
              <a:rPr lang="en-US" u="sng" dirty="0">
                <a:hlinkClick r:id="rId5"/>
              </a:rPr>
              <a:t>https://attendee.gotowebinar.com/register/3714480547338020111</a:t>
            </a:r>
            <a:endParaRPr lang="en-US" dirty="0"/>
          </a:p>
        </p:txBody>
      </p:sp>
      <p:sp>
        <p:nvSpPr>
          <p:cNvPr id="157" name="Google Shape;157;p24"/>
          <p:cNvSpPr txBox="1"/>
          <p:nvPr/>
        </p:nvSpPr>
        <p:spPr>
          <a:xfrm>
            <a:off x="2055494" y="476967"/>
            <a:ext cx="838517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Training Session #4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533" y="3724188"/>
            <a:ext cx="11025867" cy="1854960"/>
          </a:xfrm>
          <a:prstGeom prst="rect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34B36-2F40-4313-906D-C93AFEA3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251"/>
            <a:ext cx="7213600" cy="454026"/>
          </a:xfrm>
        </p:spPr>
        <p:txBody>
          <a:bodyPr/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27633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Live Modeling Exercise</a:t>
            </a:r>
          </a:p>
        </p:txBody>
      </p:sp>
    </p:spTree>
    <p:extLst>
      <p:ext uri="{BB962C8B-B14F-4D97-AF65-F5344CB8AC3E}">
        <p14:creationId xmlns:p14="http://schemas.microsoft.com/office/powerpoint/2010/main" val="423546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UDa1Nvt5on3H1jqZrVrZ9?flow=Default&amp;onscreen=persist" descr="9117946C-F640-43D4-803B-089094627793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63500"/>
            <a:ext cx="1202266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1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C8A38-78A2-493A-B736-010CC541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4B740-3E56-45D3-A4D7-14F36F23E4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2746508"/>
            <a:ext cx="10363200" cy="892069"/>
          </a:xfrm>
        </p:spPr>
        <p:txBody>
          <a:bodyPr/>
          <a:lstStyle/>
          <a:p>
            <a:pPr algn="ctr"/>
            <a:r>
              <a:rPr lang="en-US" sz="3600" cap="none" dirty="0"/>
              <a:t>Questions and Comments</a:t>
            </a:r>
            <a:endParaRPr lang="en-US" sz="36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9DE5CEC-3828-46FD-8D6D-DBE8CC82A9AD}"/>
              </a:ext>
            </a:extLst>
          </p:cNvPr>
          <p:cNvSpPr txBox="1">
            <a:spLocks/>
          </p:cNvSpPr>
          <p:nvPr/>
        </p:nvSpPr>
        <p:spPr>
          <a:xfrm>
            <a:off x="609600" y="441251"/>
            <a:ext cx="7213600" cy="454026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24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CBO Financial Planning Tool</a:t>
            </a:r>
            <a:endParaRPr lang="en-US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0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multiple_choice_polls/A5VzJrEOMrFK7fE6IuBzE?flow=Default&amp;onscreen=persist" descr="A65F2974-74A6-4853-BC24-ABEB5741412B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63500"/>
            <a:ext cx="1202266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2873664"/>
            <a:ext cx="10363200" cy="1362075"/>
          </a:xfrm>
        </p:spPr>
        <p:txBody>
          <a:bodyPr/>
          <a:lstStyle/>
          <a:p>
            <a:pPr algn="ctr"/>
            <a:r>
              <a:rPr lang="en-US" sz="3600" cap="none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53387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1D3B9-DC04-447F-9C97-858BCBB4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EC975F-DAA9-4F8C-AEB4-CBD38800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EC0971-A344-4A0C-B9FF-4AE2663ECC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6224" y="1254125"/>
            <a:ext cx="9296401" cy="4724400"/>
          </a:xfrm>
        </p:spPr>
        <p:txBody>
          <a:bodyPr/>
          <a:lstStyle/>
          <a:p>
            <a:pPr marL="0" indent="0">
              <a:buNone/>
            </a:pPr>
            <a:endParaRPr lang="en-US" sz="2800" b="1" u="sng" dirty="0"/>
          </a:p>
          <a:p>
            <a:r>
              <a:rPr lang="en-US" sz="2800" dirty="0"/>
              <a:t>Mike </a:t>
            </a:r>
            <a:r>
              <a:rPr lang="en-US" sz="2800" dirty="0" err="1"/>
              <a:t>Bonetto</a:t>
            </a:r>
            <a:r>
              <a:rPr lang="en-US" sz="2800" dirty="0"/>
              <a:t>, PhD, Member of Pennsylvania TA team, healthcare strategic planning and policy </a:t>
            </a:r>
          </a:p>
          <a:p>
            <a:endParaRPr lang="en-US" sz="2800" dirty="0"/>
          </a:p>
          <a:p>
            <a:r>
              <a:rPr lang="en-US" sz="2800" dirty="0"/>
              <a:t>Dan Vizzini, Policy Analyst and Financial Modeler, Center for Evidence-based Policy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20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8738" y="1214976"/>
            <a:ext cx="3792380" cy="523876"/>
          </a:xfrm>
        </p:spPr>
        <p:txBody>
          <a:bodyPr/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PARTNERSHIPS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0967240"/>
              </p:ext>
            </p:extLst>
          </p:nvPr>
        </p:nvGraphicFramePr>
        <p:xfrm>
          <a:off x="1252330" y="1214977"/>
          <a:ext cx="9188337" cy="485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57;p24"/>
          <p:cNvSpPr txBox="1"/>
          <p:nvPr/>
        </p:nvSpPr>
        <p:spPr>
          <a:xfrm>
            <a:off x="2055494" y="476967"/>
            <a:ext cx="838517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Training Resources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1983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055494" y="476967"/>
            <a:ext cx="838517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Virtual Training Etiquette</a:t>
            </a:r>
            <a:endParaRPr dirty="0"/>
          </a:p>
        </p:txBody>
      </p:sp>
      <p:sp>
        <p:nvSpPr>
          <p:cNvPr id="147" name="Google Shape;147;p23"/>
          <p:cNvSpPr/>
          <p:nvPr/>
        </p:nvSpPr>
        <p:spPr>
          <a:xfrm>
            <a:off x="688730" y="1477451"/>
            <a:ext cx="7279255" cy="390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spcBef>
                <a:spcPts val="900"/>
              </a:spcBef>
            </a:pPr>
            <a:r>
              <a:rPr lang="en-US" sz="2800" b="1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Due to the large number of attendees</a:t>
            </a:r>
            <a:r>
              <a:rPr lang="en-US" sz="28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:</a:t>
            </a:r>
            <a:r>
              <a:rPr lang="en-US" sz="24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 </a:t>
            </a:r>
          </a:p>
          <a:p>
            <a:pPr marL="385763" indent="-385763" fontAlgn="base">
              <a:spcBef>
                <a:spcPts val="2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We will mute all lines during the presentation</a:t>
            </a:r>
          </a:p>
          <a:p>
            <a:pPr marL="385763" indent="-385763" fontAlgn="base">
              <a:spcBef>
                <a:spcPts val="2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Please use the question feature to ask questions  </a:t>
            </a:r>
          </a:p>
          <a:p>
            <a:pPr marL="385763" indent="-385763" fontAlgn="base">
              <a:spcBef>
                <a:spcPts val="2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Be sure to ask for clarification when needed</a:t>
            </a:r>
            <a:r>
              <a:rPr lang="en-US" sz="24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 </a:t>
            </a:r>
            <a:endParaRPr lang="en-US" sz="24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  <a:sym typeface="Open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64" y="1960259"/>
            <a:ext cx="2746466" cy="2136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0179" y="5914860"/>
            <a:ext cx="1313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800" dirty="0">
                <a:solidFill>
                  <a:prstClr val="black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Image Source. </a:t>
            </a:r>
            <a:r>
              <a:rPr lang="en-US" sz="800" dirty="0">
                <a:solidFill>
                  <a:prstClr val="black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  <a:hlinkClick r:id="rId4"/>
              </a:rPr>
              <a:t>Ellicom</a:t>
            </a:r>
            <a:r>
              <a:rPr lang="en-US" sz="800" dirty="0">
                <a:solidFill>
                  <a:prstClr val="black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929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709859" y="461849"/>
            <a:ext cx="7106931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US" sz="24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Commonly-Used </a:t>
            </a:r>
            <a:r>
              <a:rPr lang="en-US" sz="28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Acronyms</a:t>
            </a:r>
            <a:endParaRPr sz="2800" dirty="0"/>
          </a:p>
        </p:txBody>
      </p:sp>
      <p:sp>
        <p:nvSpPr>
          <p:cNvPr id="171" name="Google Shape;171;p26"/>
          <p:cNvSpPr/>
          <p:nvPr/>
        </p:nvSpPr>
        <p:spPr>
          <a:xfrm>
            <a:off x="525858" y="1296456"/>
            <a:ext cx="8115714" cy="394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  <a:sym typeface="Open Sans Light"/>
              </a:rPr>
              <a:t>CBO: community-based organization</a:t>
            </a: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Open Sans Light"/>
                <a:cs typeface="Open Sans Light"/>
                <a:sym typeface="Open Sans Light"/>
              </a:rPr>
              <a:t>DHS: Department of Human Services </a:t>
            </a: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Open Sans Light"/>
                <a:cs typeface="Open Sans Light"/>
                <a:sym typeface="Open Sans Light"/>
              </a:rPr>
              <a:t>MCO: managed care organization</a:t>
            </a: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Open Sans Light"/>
              <a:cs typeface="Open Sans Light"/>
              <a:sym typeface="Open Sans Light"/>
            </a:endParaRP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Open Sans Light" panose="020B0604020202020204" charset="0"/>
                <a:cs typeface="Open Sans Light" panose="020B0604020202020204" charset="0"/>
              </a:rPr>
              <a:t>RAHCs: Regional Accountable Health Councils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Open Sans Light"/>
              <a:cs typeface="Open Sans Light"/>
              <a:sym typeface="Open Sans Light"/>
            </a:endParaRP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  <a:sym typeface="Open Sans Light"/>
              </a:rPr>
              <a:t>SDoH: social determinants of health</a:t>
            </a: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342900" indent="-3429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Open Sans Light"/>
                <a:cs typeface="Open Sans Light"/>
                <a:sym typeface="Open Sans Light"/>
              </a:rPr>
              <a:t>VBP: value-based purchasing </a:t>
            </a:r>
            <a:endParaRPr sz="2800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43689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3F8E3-061E-41B8-A08B-5AE48035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5066231"/>
              </p:ext>
            </p:extLst>
          </p:nvPr>
        </p:nvGraphicFramePr>
        <p:xfrm>
          <a:off x="609600" y="1546901"/>
          <a:ext cx="10871200" cy="430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21927D0-7FFB-43DA-8157-7480766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7291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Electronic Voting Instructions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7981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219311" y="1028852"/>
            <a:ext cx="6172200" cy="54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rgbClr val="00ADEE"/>
              </a:buClr>
              <a:buSzPts val="3600"/>
            </a:pPr>
            <a:endParaRPr sz="2700" dirty="0">
              <a:solidFill>
                <a:srgbClr val="00ADE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l="-1686" t="27292" r="1687" b="21087"/>
          <a:stretch/>
        </p:blipFill>
        <p:spPr>
          <a:xfrm>
            <a:off x="8016323" y="1657257"/>
            <a:ext cx="2900363" cy="354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7959174" y="3430888"/>
            <a:ext cx="1335881" cy="2577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08;p50"/>
          <p:cNvSpPr txBox="1">
            <a:spLocks/>
          </p:cNvSpPr>
          <p:nvPr/>
        </p:nvSpPr>
        <p:spPr>
          <a:xfrm>
            <a:off x="2055494" y="476967"/>
            <a:ext cx="8303896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Open Sans Light"/>
                <a:ea typeface="Open Sans Light"/>
                <a:cs typeface="Open Sans Light"/>
                <a:sym typeface="Open Sans Light"/>
              </a:rPr>
              <a:t>Poll Everywhere</a:t>
            </a:r>
            <a:endParaRPr lang="en-US" sz="2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503" y="1458101"/>
            <a:ext cx="69067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Navigate to the link </a:t>
            </a:r>
            <a:r>
              <a:rPr lang="en-US" sz="2000" b="1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  <a:hlinkClick r:id="rId4" action="ppaction://hlinkfile"/>
              </a:rPr>
              <a:t>PollEv.com</a:t>
            </a:r>
            <a:r>
              <a:rPr lang="en-US" sz="20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  <a:hlinkClick r:id="rId4" action="ppaction://hlinkfile"/>
              </a:rPr>
              <a:t>/cebpohsu925</a:t>
            </a: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  <a:hlinkClick r:id="rId4" action="ppaction://hlinkfile"/>
              </a:rPr>
              <a:t> </a:t>
            </a: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and wait for the question prompts on your screen or text </a:t>
            </a:r>
            <a:r>
              <a:rPr lang="en-US" sz="20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CEBPOHSU925</a:t>
            </a: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to </a:t>
            </a:r>
            <a:r>
              <a:rPr lang="en-US" sz="20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22333</a:t>
            </a: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once to join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You should be able to click on link inserted into the chat feature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If you wish to be anonymous, select the skip option when prompted to enter your name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Your device will automatically advance you to the active poll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Results will appear on the screen upon entry submission; you are allowed to change your responses if you wish</a:t>
            </a:r>
          </a:p>
        </p:txBody>
      </p:sp>
    </p:spTree>
    <p:extLst>
      <p:ext uri="{BB962C8B-B14F-4D97-AF65-F5344CB8AC3E}">
        <p14:creationId xmlns:p14="http://schemas.microsoft.com/office/powerpoint/2010/main" val="360681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47042-A009-4937-A0BC-C78726E1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B89-1475-4332-AC66-2657F847E4F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FE846-821B-4D7E-B944-1DD88B4054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4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1b3b713-8595-4ee3-8c40-6b3c990865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e8a622-80a3-47b4-9a34-f2a5ab5348d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dce37c-46e5-492f-a4b4-40d9b41a06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6a0838b-a60f-4131-b498-80ab338a0d8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ee385cc-a4e6-49da-a81c-b35fea467fb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bec15ae-68b9-476a-b9c9-3624e5f6fba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b9fea34-1fac-46a9-8cf4-ced5763162b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3dca0ca-a5ac-42d8-9446-057ee4c949f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2971e7-4a90-45fb-8ad3-b2d4c0e6cf0a"/>
</p:tagLst>
</file>

<file path=ppt/theme/theme1.xml><?xml version="1.0" encoding="utf-8"?>
<a:theme xmlns:a="http://schemas.openxmlformats.org/drawingml/2006/main" name="DHS PowerPoint Template 3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CC664CE707479D347D647C707022" ma:contentTypeVersion="1" ma:contentTypeDescription="Create a new document." ma:contentTypeScope="" ma:versionID="202a4779cef75eb636102f83afe378c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C79858-A25D-4876-8A8E-C26148FA68F1}"/>
</file>

<file path=customXml/itemProps2.xml><?xml version="1.0" encoding="utf-8"?>
<ds:datastoreItem xmlns:ds="http://schemas.openxmlformats.org/officeDocument/2006/customXml" ds:itemID="{4B0B562F-73EC-4A87-8723-C3D0C22DD19A}"/>
</file>

<file path=customXml/itemProps3.xml><?xml version="1.0" encoding="utf-8"?>
<ds:datastoreItem xmlns:ds="http://schemas.openxmlformats.org/officeDocument/2006/customXml" ds:itemID="{9EC6A8F1-3A18-4FA0-B923-161CF98A316E}"/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1112</Words>
  <Application>Microsoft Office PowerPoint</Application>
  <PresentationFormat>Widescreen</PresentationFormat>
  <Paragraphs>125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Lato</vt:lpstr>
      <vt:lpstr>Open Sans</vt:lpstr>
      <vt:lpstr>Open Sans Light</vt:lpstr>
      <vt:lpstr>Verdana</vt:lpstr>
      <vt:lpstr>DHS PowerPoint Template 3</vt:lpstr>
      <vt:lpstr>CBO Training Module 4: Financial Planning Workshop  June 17, 2021</vt:lpstr>
      <vt:lpstr>PowerPoint Presentation</vt:lpstr>
      <vt:lpstr>Presenters</vt:lpstr>
      <vt:lpstr>BUILDING PARTNERSHIPS</vt:lpstr>
      <vt:lpstr>Virtual Training Etiquette</vt:lpstr>
      <vt:lpstr>Commonly-Used Acronyms</vt:lpstr>
      <vt:lpstr>Agenda</vt:lpstr>
      <vt:lpstr>Electronic Voting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CBO Financial Planning Tool - Overview</vt:lpstr>
      <vt:lpstr>CBO Financial Planning Tool – Control Panel</vt:lpstr>
      <vt:lpstr>CBO Financial Planning Tool – Results Tables</vt:lpstr>
      <vt:lpstr>CBO Financial Planning Tool – Results Tables</vt:lpstr>
      <vt:lpstr>PowerPoint Presentation</vt:lpstr>
      <vt:lpstr>CBO Financial Planning Tool</vt:lpstr>
      <vt:lpstr>PowerPoint Presentation</vt:lpstr>
      <vt:lpstr>PowerPoint Presentation</vt:lpstr>
      <vt:lpstr>Questions and Comments</vt:lpstr>
      <vt:lpstr>PowerPoint Presentation</vt:lpstr>
      <vt:lpstr>Thank You for Your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Technical Assistance Project with the Commonwealth of Pennsylvania</dc:title>
  <dc:creator>Susan Stuard</dc:creator>
  <cp:lastModifiedBy>Nicole Thompson</cp:lastModifiedBy>
  <cp:revision>251</cp:revision>
  <dcterms:created xsi:type="dcterms:W3CDTF">2020-11-24T15:14:35Z</dcterms:created>
  <dcterms:modified xsi:type="dcterms:W3CDTF">2021-06-15T23:33:20Z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0x010100AC5ACC664CE707479D347D647C707022</vt:lpwstr>
  </property>
  <property fmtid="{D5CDD505-2E9C-101B-9397-08002B2CF9AE}" pid="3" name="Order">
    <vt:r8>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