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1.xml" ContentType="application/vnd.openxmlformats-officedocument.presentationml.notesSlide+xml"/>
  <Override PartName="/ppt/notesSlides/notesSlide1.xml" ContentType="application/vnd.openxmlformats-officedocument.presentationml.notesSlide+xml"/>
  <Override PartName="/ppt/notesSlides/notesSlide3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285" r:id="rId2"/>
    <p:sldId id="339" r:id="rId3"/>
    <p:sldId id="330" r:id="rId4"/>
    <p:sldId id="283" r:id="rId5"/>
    <p:sldId id="331" r:id="rId6"/>
    <p:sldId id="332" r:id="rId7"/>
    <p:sldId id="333" r:id="rId8"/>
    <p:sldId id="334" r:id="rId9"/>
    <p:sldId id="269" r:id="rId10"/>
    <p:sldId id="294" r:id="rId11"/>
    <p:sldId id="308" r:id="rId12"/>
    <p:sldId id="295" r:id="rId13"/>
    <p:sldId id="309" r:id="rId14"/>
    <p:sldId id="310" r:id="rId15"/>
    <p:sldId id="335" r:id="rId16"/>
    <p:sldId id="336" r:id="rId17"/>
    <p:sldId id="338" r:id="rId18"/>
    <p:sldId id="337" r:id="rId19"/>
    <p:sldId id="340" r:id="rId20"/>
    <p:sldId id="341" r:id="rId21"/>
    <p:sldId id="342" r:id="rId22"/>
    <p:sldId id="352" r:id="rId23"/>
    <p:sldId id="343" r:id="rId24"/>
    <p:sldId id="344" r:id="rId25"/>
    <p:sldId id="312" r:id="rId26"/>
    <p:sldId id="328" r:id="rId27"/>
    <p:sldId id="345" r:id="rId28"/>
    <p:sldId id="314" r:id="rId29"/>
    <p:sldId id="313" r:id="rId30"/>
    <p:sldId id="316" r:id="rId31"/>
    <p:sldId id="315" r:id="rId32"/>
    <p:sldId id="311" r:id="rId33"/>
    <p:sldId id="321" r:id="rId34"/>
    <p:sldId id="346" r:id="rId35"/>
    <p:sldId id="347" r:id="rId36"/>
    <p:sldId id="324" r:id="rId37"/>
    <p:sldId id="348" r:id="rId38"/>
    <p:sldId id="349" r:id="rId39"/>
    <p:sldId id="350" r:id="rId40"/>
    <p:sldId id="351" r:id="rId41"/>
    <p:sldId id="281"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6133A1-E1F8-4E61-B5E0-702D75A0E5DC}">
          <p14:sldIdLst>
            <p14:sldId id="285"/>
            <p14:sldId id="339"/>
            <p14:sldId id="330"/>
            <p14:sldId id="283"/>
            <p14:sldId id="331"/>
            <p14:sldId id="332"/>
            <p14:sldId id="333"/>
            <p14:sldId id="334"/>
            <p14:sldId id="269"/>
            <p14:sldId id="294"/>
            <p14:sldId id="308"/>
            <p14:sldId id="295"/>
            <p14:sldId id="309"/>
            <p14:sldId id="310"/>
            <p14:sldId id="335"/>
            <p14:sldId id="336"/>
            <p14:sldId id="338"/>
            <p14:sldId id="337"/>
            <p14:sldId id="340"/>
            <p14:sldId id="341"/>
            <p14:sldId id="342"/>
            <p14:sldId id="352"/>
            <p14:sldId id="343"/>
            <p14:sldId id="344"/>
            <p14:sldId id="312"/>
            <p14:sldId id="328"/>
            <p14:sldId id="345"/>
            <p14:sldId id="314"/>
            <p14:sldId id="313"/>
            <p14:sldId id="316"/>
            <p14:sldId id="315"/>
            <p14:sldId id="311"/>
            <p14:sldId id="321"/>
            <p14:sldId id="346"/>
            <p14:sldId id="347"/>
            <p14:sldId id="324"/>
            <p14:sldId id="348"/>
            <p14:sldId id="349"/>
            <p14:sldId id="350"/>
            <p14:sldId id="351"/>
            <p14:sldId id="28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cock, Kevin" initials="HK" lastIdx="4" clrIdx="0">
    <p:extLst>
      <p:ext uri="{19B8F6BF-5375-455C-9EA6-DF929625EA0E}">
        <p15:presenceInfo xmlns:p15="http://schemas.microsoft.com/office/powerpoint/2012/main" userId="Hancock, Kevin" providerId="None"/>
      </p:ext>
    </p:extLst>
  </p:cmAuthor>
  <p:cmAuthor id="2" name="Wachter, Derek" initials="WD" lastIdx="3" clrIdx="1">
    <p:extLst>
      <p:ext uri="{19B8F6BF-5375-455C-9EA6-DF929625EA0E}">
        <p15:presenceInfo xmlns:p15="http://schemas.microsoft.com/office/powerpoint/2012/main" userId="Wachter, Dere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A5D6"/>
    <a:srgbClr val="F4B183"/>
    <a:srgbClr val="ED7D31"/>
    <a:srgbClr val="B4C7E7"/>
    <a:srgbClr val="5B9BD5"/>
    <a:srgbClr val="569F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301" autoAdjust="0"/>
  </p:normalViewPr>
  <p:slideViewPr>
    <p:cSldViewPr snapToGrid="0">
      <p:cViewPr varScale="1">
        <p:scale>
          <a:sx n="110" d="100"/>
          <a:sy n="110" d="100"/>
        </p:scale>
        <p:origin x="576" y="102"/>
      </p:cViewPr>
      <p:guideLst>
        <p:guide orient="horz" pos="2160"/>
        <p:guide pos="3840"/>
      </p:guideLst>
    </p:cSldViewPr>
  </p:slideViewPr>
  <p:notesTextViewPr>
    <p:cViewPr>
      <p:scale>
        <a:sx n="1" d="1"/>
        <a:sy n="1" d="1"/>
      </p:scale>
      <p:origin x="0" y="0"/>
    </p:cViewPr>
  </p:notesTextViewPr>
  <p:notesViewPr>
    <p:cSldViewPr snapToGrid="0">
      <p:cViewPr varScale="1">
        <p:scale>
          <a:sx n="90" d="100"/>
          <a:sy n="90" d="100"/>
        </p:scale>
        <p:origin x="373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85212414005705"/>
          <c:y val="1.1718749279112373E-2"/>
          <c:w val="0.5715382878501285"/>
          <c:h val="0.94500640102076761"/>
        </c:manualLayout>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DC03-4225-B676-BE5BDF05CD9B}"/>
              </c:ext>
            </c:extLst>
          </c:dPt>
          <c:dPt>
            <c:idx val="1"/>
            <c:bubble3D val="0"/>
            <c:spPr>
              <a:solidFill>
                <a:schemeClr val="accent5">
                  <a:lumMod val="40000"/>
                  <a:lumOff val="60000"/>
                </a:schemeClr>
              </a:solidFill>
              <a:ln w="19050">
                <a:noFill/>
              </a:ln>
              <a:effectLst/>
            </c:spPr>
            <c:extLst>
              <c:ext xmlns:c16="http://schemas.microsoft.com/office/drawing/2014/chart" uri="{C3380CC4-5D6E-409C-BE32-E72D297353CC}">
                <c16:uniqueId val="{00000005-46F7-4527-BA79-F8FB7C7F9D59}"/>
              </c:ext>
            </c:extLst>
          </c:dPt>
          <c:dPt>
            <c:idx val="2"/>
            <c:bubble3D val="0"/>
            <c:spPr>
              <a:solidFill>
                <a:schemeClr val="accent2"/>
              </a:solidFill>
              <a:ln w="19050">
                <a:noFill/>
              </a:ln>
              <a:effectLst/>
            </c:spPr>
            <c:extLst>
              <c:ext xmlns:c16="http://schemas.microsoft.com/office/drawing/2014/chart" uri="{C3380CC4-5D6E-409C-BE32-E72D297353CC}">
                <c16:uniqueId val="{00000004-46F7-4527-BA79-F8FB7C7F9D59}"/>
              </c:ext>
            </c:extLst>
          </c:dPt>
          <c:dPt>
            <c:idx val="3"/>
            <c:bubble3D val="0"/>
            <c:spPr>
              <a:solidFill>
                <a:schemeClr val="accent2">
                  <a:lumMod val="60000"/>
                  <a:lumOff val="40000"/>
                </a:schemeClr>
              </a:solidFill>
              <a:ln w="19050">
                <a:noFill/>
              </a:ln>
              <a:effectLst/>
            </c:spPr>
            <c:extLst>
              <c:ext xmlns:c16="http://schemas.microsoft.com/office/drawing/2014/chart" uri="{C3380CC4-5D6E-409C-BE32-E72D297353CC}">
                <c16:uniqueId val="{00000003-46F7-4527-BA79-F8FB7C7F9D59}"/>
              </c:ext>
            </c:extLst>
          </c:dPt>
          <c:dPt>
            <c:idx val="4"/>
            <c:bubble3D val="0"/>
            <c:spPr>
              <a:solidFill>
                <a:schemeClr val="accent5">
                  <a:lumMod val="75000"/>
                </a:schemeClr>
              </a:solidFill>
              <a:ln w="19050">
                <a:noFill/>
              </a:ln>
              <a:effectLst/>
            </c:spPr>
            <c:extLst>
              <c:ext xmlns:c16="http://schemas.microsoft.com/office/drawing/2014/chart" uri="{C3380CC4-5D6E-409C-BE32-E72D297353CC}">
                <c16:uniqueId val="{00000002-46F7-4527-BA79-F8FB7C7F9D59}"/>
              </c:ext>
            </c:extLst>
          </c:dPt>
          <c:dPt>
            <c:idx val="5"/>
            <c:bubble3D val="0"/>
            <c:spPr>
              <a:solidFill>
                <a:schemeClr val="accent6"/>
              </a:solidFill>
              <a:ln w="19050">
                <a:noFill/>
              </a:ln>
              <a:effectLst/>
            </c:spPr>
            <c:extLst>
              <c:ext xmlns:c16="http://schemas.microsoft.com/office/drawing/2014/chart" uri="{C3380CC4-5D6E-409C-BE32-E72D297353CC}">
                <c16:uniqueId val="{0000000B-DC03-4225-B676-BE5BDF05CD9B}"/>
              </c:ext>
            </c:extLst>
          </c:dPt>
          <c:cat>
            <c:strRef>
              <c:f>Sheet1!$A$2:$A$7</c:f>
              <c:strCache>
                <c:ptCount val="5"/>
                <c:pt idx="0">
                  <c:v>Duals in Waivers</c:v>
                </c:pt>
                <c:pt idx="1">
                  <c:v>Duals in Nursing Facilities</c:v>
                </c:pt>
                <c:pt idx="2">
                  <c:v>Non-Duals in Waivers</c:v>
                </c:pt>
                <c:pt idx="3">
                  <c:v>Non-Duals in Nursing Facilities</c:v>
                </c:pt>
                <c:pt idx="4">
                  <c:v>Community Well Duals</c:v>
                </c:pt>
              </c:strCache>
            </c:strRef>
          </c:cat>
          <c:val>
            <c:numRef>
              <c:f>Sheet1!$B$2:$B$7</c:f>
              <c:numCache>
                <c:formatCode>General</c:formatCode>
                <c:ptCount val="6"/>
                <c:pt idx="0">
                  <c:v>14609</c:v>
                </c:pt>
                <c:pt idx="1">
                  <c:v>23323</c:v>
                </c:pt>
                <c:pt idx="2">
                  <c:v>4089</c:v>
                </c:pt>
                <c:pt idx="3">
                  <c:v>1096</c:v>
                </c:pt>
                <c:pt idx="4">
                  <c:v>99887</c:v>
                </c:pt>
              </c:numCache>
            </c:numRef>
          </c:val>
          <c:extLst>
            <c:ext xmlns:c16="http://schemas.microsoft.com/office/drawing/2014/chart" uri="{C3380CC4-5D6E-409C-BE32-E72D297353CC}">
              <c16:uniqueId val="{00000000-46F7-4527-BA79-F8FB7C7F9D59}"/>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D-DC03-4225-B676-BE5BDF05CD9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F-DC03-4225-B676-BE5BDF05CD9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1-DC03-4225-B676-BE5BDF05CD9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3-DC03-4225-B676-BE5BDF05CD9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5-DC03-4225-B676-BE5BDF05CD9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7-DC03-4225-B676-BE5BDF05CD9B}"/>
              </c:ext>
            </c:extLst>
          </c:dPt>
          <c:cat>
            <c:strRef>
              <c:f>Sheet1!$A$2:$A$7</c:f>
              <c:strCache>
                <c:ptCount val="5"/>
                <c:pt idx="0">
                  <c:v>Duals in Waivers</c:v>
                </c:pt>
                <c:pt idx="1">
                  <c:v>Duals in Nursing Facilities</c:v>
                </c:pt>
                <c:pt idx="2">
                  <c:v>Non-Duals in Waivers</c:v>
                </c:pt>
                <c:pt idx="3">
                  <c:v>Non-Duals in Nursing Facilities</c:v>
                </c:pt>
                <c:pt idx="4">
                  <c:v>Community Well Duals</c:v>
                </c:pt>
              </c:strCache>
            </c:strRef>
          </c:cat>
          <c:val>
            <c:numRef>
              <c:f>Sheet1!$C$2:$C$7</c:f>
              <c:numCache>
                <c:formatCode>General</c:formatCode>
                <c:ptCount val="6"/>
              </c:numCache>
            </c:numRef>
          </c:val>
          <c:extLst>
            <c:ext xmlns:c16="http://schemas.microsoft.com/office/drawing/2014/chart" uri="{C3380CC4-5D6E-409C-BE32-E72D297353CC}">
              <c16:uniqueId val="{00000001-46F7-4527-BA79-F8FB7C7F9D5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785212414005705"/>
          <c:y val="1.1718749279112373E-2"/>
          <c:w val="0.5715382878501285"/>
          <c:h val="0.94500640102076761"/>
        </c:manualLayout>
      </c:layout>
      <c:doughnutChart>
        <c:varyColors val="1"/>
        <c:ser>
          <c:idx val="0"/>
          <c:order val="0"/>
          <c:tx>
            <c:strRef>
              <c:f>Sheet1!$B$1</c:f>
              <c:strCache>
                <c:ptCount val="1"/>
                <c:pt idx="0">
                  <c:v>Sales</c:v>
                </c:pt>
              </c:strCache>
            </c:strRef>
          </c:tx>
          <c:dPt>
            <c:idx val="0"/>
            <c:bubble3D val="0"/>
            <c:spPr>
              <a:solidFill>
                <a:schemeClr val="accent1">
                  <a:shade val="50000"/>
                </a:schemeClr>
              </a:solidFill>
              <a:ln w="19050">
                <a:solidFill>
                  <a:schemeClr val="lt1"/>
                </a:solidFill>
              </a:ln>
              <a:effectLst/>
            </c:spPr>
            <c:extLst>
              <c:ext xmlns:c16="http://schemas.microsoft.com/office/drawing/2014/chart" uri="{C3380CC4-5D6E-409C-BE32-E72D297353CC}">
                <c16:uniqueId val="{00000001-DC03-4225-B676-BE5BDF05CD9B}"/>
              </c:ext>
            </c:extLst>
          </c:dPt>
          <c:dPt>
            <c:idx val="1"/>
            <c:bubble3D val="0"/>
            <c:spPr>
              <a:solidFill>
                <a:schemeClr val="accent1">
                  <a:shade val="70000"/>
                </a:schemeClr>
              </a:solidFill>
              <a:ln w="19050">
                <a:solidFill>
                  <a:schemeClr val="lt1"/>
                </a:solidFill>
              </a:ln>
              <a:effectLst/>
            </c:spPr>
            <c:extLst>
              <c:ext xmlns:c16="http://schemas.microsoft.com/office/drawing/2014/chart" uri="{C3380CC4-5D6E-409C-BE32-E72D297353CC}">
                <c16:uniqueId val="{00000005-46F7-4527-BA79-F8FB7C7F9D59}"/>
              </c:ext>
            </c:extLst>
          </c:dPt>
          <c:dPt>
            <c:idx val="2"/>
            <c:bubble3D val="0"/>
            <c:spPr>
              <a:solidFill>
                <a:schemeClr val="accent1">
                  <a:shade val="90000"/>
                </a:schemeClr>
              </a:solidFill>
              <a:ln w="19050">
                <a:solidFill>
                  <a:schemeClr val="lt1"/>
                </a:solidFill>
              </a:ln>
              <a:effectLst/>
            </c:spPr>
            <c:extLst>
              <c:ext xmlns:c16="http://schemas.microsoft.com/office/drawing/2014/chart" uri="{C3380CC4-5D6E-409C-BE32-E72D297353CC}">
                <c16:uniqueId val="{00000004-46F7-4527-BA79-F8FB7C7F9D59}"/>
              </c:ext>
            </c:extLst>
          </c:dPt>
          <c:dPt>
            <c:idx val="3"/>
            <c:bubble3D val="0"/>
            <c:spPr>
              <a:solidFill>
                <a:schemeClr val="accent1">
                  <a:tint val="90000"/>
                </a:schemeClr>
              </a:solidFill>
              <a:ln w="19050">
                <a:solidFill>
                  <a:schemeClr val="lt1"/>
                </a:solidFill>
              </a:ln>
              <a:effectLst/>
            </c:spPr>
            <c:extLst>
              <c:ext xmlns:c16="http://schemas.microsoft.com/office/drawing/2014/chart" uri="{C3380CC4-5D6E-409C-BE32-E72D297353CC}">
                <c16:uniqueId val="{00000003-46F7-4527-BA79-F8FB7C7F9D59}"/>
              </c:ext>
            </c:extLst>
          </c:dPt>
          <c:dPt>
            <c:idx val="4"/>
            <c:bubble3D val="0"/>
            <c:spPr>
              <a:solidFill>
                <a:schemeClr val="accent1">
                  <a:tint val="70000"/>
                </a:schemeClr>
              </a:solidFill>
              <a:ln w="19050">
                <a:solidFill>
                  <a:schemeClr val="lt1"/>
                </a:solidFill>
              </a:ln>
              <a:effectLst/>
            </c:spPr>
            <c:extLst>
              <c:ext xmlns:c16="http://schemas.microsoft.com/office/drawing/2014/chart" uri="{C3380CC4-5D6E-409C-BE32-E72D297353CC}">
                <c16:uniqueId val="{00000002-46F7-4527-BA79-F8FB7C7F9D59}"/>
              </c:ext>
            </c:extLst>
          </c:dPt>
          <c:dPt>
            <c:idx val="5"/>
            <c:bubble3D val="0"/>
            <c:spPr>
              <a:solidFill>
                <a:schemeClr val="accent1">
                  <a:tint val="50000"/>
                </a:schemeClr>
              </a:solidFill>
              <a:ln w="19050">
                <a:solidFill>
                  <a:schemeClr val="lt1"/>
                </a:solidFill>
              </a:ln>
              <a:effectLst/>
            </c:spPr>
            <c:extLst>
              <c:ext xmlns:c16="http://schemas.microsoft.com/office/drawing/2014/chart" uri="{C3380CC4-5D6E-409C-BE32-E72D297353CC}">
                <c16:uniqueId val="{0000000B-DC03-4225-B676-BE5BDF05CD9B}"/>
              </c:ext>
            </c:extLst>
          </c:dPt>
          <c:cat>
            <c:strRef>
              <c:f>Sheet1!$A$2:$A$7</c:f>
              <c:strCache>
                <c:ptCount val="5"/>
                <c:pt idx="0">
                  <c:v>Duals in Waivers</c:v>
                </c:pt>
                <c:pt idx="1">
                  <c:v>Duals in Nursing Facilities</c:v>
                </c:pt>
                <c:pt idx="2">
                  <c:v>Non-Duals in Waivers</c:v>
                </c:pt>
                <c:pt idx="3">
                  <c:v>Non-Duals in Nursing Facilities</c:v>
                </c:pt>
                <c:pt idx="4">
                  <c:v>Healthy Duals</c:v>
                </c:pt>
              </c:strCache>
            </c:strRef>
          </c:cat>
          <c:val>
            <c:numRef>
              <c:f>Sheet1!$B$2:$B$7</c:f>
              <c:numCache>
                <c:formatCode>General</c:formatCode>
                <c:ptCount val="6"/>
                <c:pt idx="0">
                  <c:v>6269</c:v>
                </c:pt>
                <c:pt idx="1">
                  <c:v>10861</c:v>
                </c:pt>
                <c:pt idx="2">
                  <c:v>1996</c:v>
                </c:pt>
                <c:pt idx="3">
                  <c:v>507</c:v>
                </c:pt>
                <c:pt idx="4">
                  <c:v>46411</c:v>
                </c:pt>
              </c:numCache>
            </c:numRef>
          </c:val>
          <c:extLst>
            <c:ext xmlns:c16="http://schemas.microsoft.com/office/drawing/2014/chart" uri="{C3380CC4-5D6E-409C-BE32-E72D297353CC}">
              <c16:uniqueId val="{00000000-46F7-4527-BA79-F8FB7C7F9D59}"/>
            </c:ext>
          </c:extLst>
        </c:ser>
        <c:ser>
          <c:idx val="1"/>
          <c:order val="1"/>
          <c:tx>
            <c:strRef>
              <c:f>Sheet1!$C$1</c:f>
              <c:strCache>
                <c:ptCount val="1"/>
                <c:pt idx="0">
                  <c:v>Column1</c:v>
                </c:pt>
              </c:strCache>
            </c:strRef>
          </c:tx>
          <c:dPt>
            <c:idx val="0"/>
            <c:bubble3D val="0"/>
            <c:spPr>
              <a:solidFill>
                <a:schemeClr val="accent1">
                  <a:shade val="50000"/>
                </a:schemeClr>
              </a:solidFill>
              <a:ln w="19050">
                <a:solidFill>
                  <a:schemeClr val="lt1"/>
                </a:solidFill>
              </a:ln>
              <a:effectLst/>
            </c:spPr>
            <c:extLst>
              <c:ext xmlns:c16="http://schemas.microsoft.com/office/drawing/2014/chart" uri="{C3380CC4-5D6E-409C-BE32-E72D297353CC}">
                <c16:uniqueId val="{0000000D-DC03-4225-B676-BE5BDF05CD9B}"/>
              </c:ext>
            </c:extLst>
          </c:dPt>
          <c:dPt>
            <c:idx val="1"/>
            <c:bubble3D val="0"/>
            <c:spPr>
              <a:solidFill>
                <a:schemeClr val="accent1">
                  <a:shade val="70000"/>
                </a:schemeClr>
              </a:solidFill>
              <a:ln w="19050">
                <a:solidFill>
                  <a:schemeClr val="lt1"/>
                </a:solidFill>
              </a:ln>
              <a:effectLst/>
            </c:spPr>
            <c:extLst>
              <c:ext xmlns:c16="http://schemas.microsoft.com/office/drawing/2014/chart" uri="{C3380CC4-5D6E-409C-BE32-E72D297353CC}">
                <c16:uniqueId val="{0000000F-DC03-4225-B676-BE5BDF05CD9B}"/>
              </c:ext>
            </c:extLst>
          </c:dPt>
          <c:dPt>
            <c:idx val="2"/>
            <c:bubble3D val="0"/>
            <c:spPr>
              <a:solidFill>
                <a:schemeClr val="accent1">
                  <a:shade val="90000"/>
                </a:schemeClr>
              </a:solidFill>
              <a:ln w="19050">
                <a:solidFill>
                  <a:schemeClr val="lt1"/>
                </a:solidFill>
              </a:ln>
              <a:effectLst/>
            </c:spPr>
            <c:extLst>
              <c:ext xmlns:c16="http://schemas.microsoft.com/office/drawing/2014/chart" uri="{C3380CC4-5D6E-409C-BE32-E72D297353CC}">
                <c16:uniqueId val="{00000011-DC03-4225-B676-BE5BDF05CD9B}"/>
              </c:ext>
            </c:extLst>
          </c:dPt>
          <c:dPt>
            <c:idx val="3"/>
            <c:bubble3D val="0"/>
            <c:spPr>
              <a:solidFill>
                <a:schemeClr val="accent1">
                  <a:tint val="90000"/>
                </a:schemeClr>
              </a:solidFill>
              <a:ln w="19050">
                <a:solidFill>
                  <a:schemeClr val="lt1"/>
                </a:solidFill>
              </a:ln>
              <a:effectLst/>
            </c:spPr>
            <c:extLst>
              <c:ext xmlns:c16="http://schemas.microsoft.com/office/drawing/2014/chart" uri="{C3380CC4-5D6E-409C-BE32-E72D297353CC}">
                <c16:uniqueId val="{00000013-DC03-4225-B676-BE5BDF05CD9B}"/>
              </c:ext>
            </c:extLst>
          </c:dPt>
          <c:dPt>
            <c:idx val="4"/>
            <c:bubble3D val="0"/>
            <c:spPr>
              <a:solidFill>
                <a:schemeClr val="accent1">
                  <a:tint val="70000"/>
                </a:schemeClr>
              </a:solidFill>
              <a:ln w="19050">
                <a:solidFill>
                  <a:schemeClr val="lt1"/>
                </a:solidFill>
              </a:ln>
              <a:effectLst/>
            </c:spPr>
            <c:extLst>
              <c:ext xmlns:c16="http://schemas.microsoft.com/office/drawing/2014/chart" uri="{C3380CC4-5D6E-409C-BE32-E72D297353CC}">
                <c16:uniqueId val="{00000015-DC03-4225-B676-BE5BDF05CD9B}"/>
              </c:ext>
            </c:extLst>
          </c:dPt>
          <c:dPt>
            <c:idx val="5"/>
            <c:bubble3D val="0"/>
            <c:spPr>
              <a:solidFill>
                <a:schemeClr val="accent1">
                  <a:tint val="50000"/>
                </a:schemeClr>
              </a:solidFill>
              <a:ln w="19050">
                <a:solidFill>
                  <a:schemeClr val="lt1"/>
                </a:solidFill>
              </a:ln>
              <a:effectLst/>
            </c:spPr>
            <c:extLst>
              <c:ext xmlns:c16="http://schemas.microsoft.com/office/drawing/2014/chart" uri="{C3380CC4-5D6E-409C-BE32-E72D297353CC}">
                <c16:uniqueId val="{00000017-DC03-4225-B676-BE5BDF05CD9B}"/>
              </c:ext>
            </c:extLst>
          </c:dPt>
          <c:cat>
            <c:strRef>
              <c:f>Sheet1!$A$2:$A$7</c:f>
              <c:strCache>
                <c:ptCount val="5"/>
                <c:pt idx="0">
                  <c:v>Duals in Waivers</c:v>
                </c:pt>
                <c:pt idx="1">
                  <c:v>Duals in Nursing Facilities</c:v>
                </c:pt>
                <c:pt idx="2">
                  <c:v>Non-Duals in Waivers</c:v>
                </c:pt>
                <c:pt idx="3">
                  <c:v>Non-Duals in Nursing Facilities</c:v>
                </c:pt>
                <c:pt idx="4">
                  <c:v>Healthy Duals</c:v>
                </c:pt>
              </c:strCache>
            </c:strRef>
          </c:cat>
          <c:val>
            <c:numRef>
              <c:f>Sheet1!$C$2:$C$7</c:f>
              <c:numCache>
                <c:formatCode>General</c:formatCode>
                <c:ptCount val="6"/>
              </c:numCache>
            </c:numRef>
          </c:val>
          <c:extLst>
            <c:ext xmlns:c16="http://schemas.microsoft.com/office/drawing/2014/chart" uri="{C3380CC4-5D6E-409C-BE32-E72D297353CC}">
              <c16:uniqueId val="{00000001-46F7-4527-BA79-F8FB7C7F9D5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785212414005705"/>
          <c:y val="1.1718749279112373E-2"/>
          <c:w val="0.5715382878501285"/>
          <c:h val="0.94500640102076761"/>
        </c:manualLayout>
      </c:layout>
      <c:doughnutChart>
        <c:varyColors val="1"/>
        <c:ser>
          <c:idx val="0"/>
          <c:order val="0"/>
          <c:tx>
            <c:strRef>
              <c:f>Sheet1!$B$1</c:f>
              <c:strCache>
                <c:ptCount val="1"/>
                <c:pt idx="0">
                  <c:v>Sales</c:v>
                </c:pt>
              </c:strCache>
            </c:strRef>
          </c:tx>
          <c:dPt>
            <c:idx val="0"/>
            <c:bubble3D val="0"/>
            <c:spPr>
              <a:solidFill>
                <a:schemeClr val="accent1">
                  <a:shade val="50000"/>
                </a:schemeClr>
              </a:solidFill>
              <a:ln w="19050">
                <a:solidFill>
                  <a:schemeClr val="lt1"/>
                </a:solidFill>
              </a:ln>
              <a:effectLst/>
            </c:spPr>
            <c:extLst>
              <c:ext xmlns:c16="http://schemas.microsoft.com/office/drawing/2014/chart" uri="{C3380CC4-5D6E-409C-BE32-E72D297353CC}">
                <c16:uniqueId val="{00000001-DC03-4225-B676-BE5BDF05CD9B}"/>
              </c:ext>
            </c:extLst>
          </c:dPt>
          <c:dPt>
            <c:idx val="1"/>
            <c:bubble3D val="0"/>
            <c:spPr>
              <a:solidFill>
                <a:schemeClr val="accent1">
                  <a:shade val="70000"/>
                </a:schemeClr>
              </a:solidFill>
              <a:ln w="19050">
                <a:solidFill>
                  <a:schemeClr val="lt1"/>
                </a:solidFill>
              </a:ln>
              <a:effectLst/>
            </c:spPr>
            <c:extLst>
              <c:ext xmlns:c16="http://schemas.microsoft.com/office/drawing/2014/chart" uri="{C3380CC4-5D6E-409C-BE32-E72D297353CC}">
                <c16:uniqueId val="{00000005-46F7-4527-BA79-F8FB7C7F9D59}"/>
              </c:ext>
            </c:extLst>
          </c:dPt>
          <c:dPt>
            <c:idx val="2"/>
            <c:bubble3D val="0"/>
            <c:spPr>
              <a:solidFill>
                <a:schemeClr val="accent1">
                  <a:shade val="90000"/>
                </a:schemeClr>
              </a:solidFill>
              <a:ln w="19050">
                <a:solidFill>
                  <a:schemeClr val="lt1"/>
                </a:solidFill>
              </a:ln>
              <a:effectLst/>
            </c:spPr>
            <c:extLst>
              <c:ext xmlns:c16="http://schemas.microsoft.com/office/drawing/2014/chart" uri="{C3380CC4-5D6E-409C-BE32-E72D297353CC}">
                <c16:uniqueId val="{00000004-46F7-4527-BA79-F8FB7C7F9D59}"/>
              </c:ext>
            </c:extLst>
          </c:dPt>
          <c:dPt>
            <c:idx val="3"/>
            <c:bubble3D val="0"/>
            <c:spPr>
              <a:solidFill>
                <a:schemeClr val="accent1">
                  <a:tint val="90000"/>
                </a:schemeClr>
              </a:solidFill>
              <a:ln w="19050">
                <a:solidFill>
                  <a:schemeClr val="lt1"/>
                </a:solidFill>
              </a:ln>
              <a:effectLst/>
            </c:spPr>
            <c:extLst>
              <c:ext xmlns:c16="http://schemas.microsoft.com/office/drawing/2014/chart" uri="{C3380CC4-5D6E-409C-BE32-E72D297353CC}">
                <c16:uniqueId val="{00000003-46F7-4527-BA79-F8FB7C7F9D59}"/>
              </c:ext>
            </c:extLst>
          </c:dPt>
          <c:dPt>
            <c:idx val="4"/>
            <c:bubble3D val="0"/>
            <c:spPr>
              <a:solidFill>
                <a:schemeClr val="accent1">
                  <a:tint val="70000"/>
                </a:schemeClr>
              </a:solidFill>
              <a:ln w="19050">
                <a:solidFill>
                  <a:schemeClr val="lt1"/>
                </a:solidFill>
              </a:ln>
              <a:effectLst/>
            </c:spPr>
            <c:extLst>
              <c:ext xmlns:c16="http://schemas.microsoft.com/office/drawing/2014/chart" uri="{C3380CC4-5D6E-409C-BE32-E72D297353CC}">
                <c16:uniqueId val="{00000002-46F7-4527-BA79-F8FB7C7F9D59}"/>
              </c:ext>
            </c:extLst>
          </c:dPt>
          <c:dPt>
            <c:idx val="5"/>
            <c:bubble3D val="0"/>
            <c:spPr>
              <a:solidFill>
                <a:schemeClr val="accent1">
                  <a:tint val="50000"/>
                </a:schemeClr>
              </a:solidFill>
              <a:ln w="19050">
                <a:solidFill>
                  <a:schemeClr val="lt1"/>
                </a:solidFill>
              </a:ln>
              <a:effectLst/>
            </c:spPr>
            <c:extLst>
              <c:ext xmlns:c16="http://schemas.microsoft.com/office/drawing/2014/chart" uri="{C3380CC4-5D6E-409C-BE32-E72D297353CC}">
                <c16:uniqueId val="{0000000B-DC03-4225-B676-BE5BDF05CD9B}"/>
              </c:ext>
            </c:extLst>
          </c:dPt>
          <c:cat>
            <c:strRef>
              <c:f>Sheet1!$A$2:$A$7</c:f>
              <c:strCache>
                <c:ptCount val="5"/>
                <c:pt idx="0">
                  <c:v>Duals in Waivers</c:v>
                </c:pt>
                <c:pt idx="1">
                  <c:v>Duals in Nursing Facilities</c:v>
                </c:pt>
                <c:pt idx="2">
                  <c:v>Non-Duals in Waivers</c:v>
                </c:pt>
                <c:pt idx="3">
                  <c:v>Non-Duals in Nursing Facilities</c:v>
                </c:pt>
                <c:pt idx="4">
                  <c:v>Healthy Duals</c:v>
                </c:pt>
              </c:strCache>
            </c:strRef>
          </c:cat>
          <c:val>
            <c:numRef>
              <c:f>Sheet1!$B$2:$B$7</c:f>
              <c:numCache>
                <c:formatCode>General</c:formatCode>
                <c:ptCount val="6"/>
                <c:pt idx="0">
                  <c:v>3671</c:v>
                </c:pt>
                <c:pt idx="1">
                  <c:v>4053</c:v>
                </c:pt>
                <c:pt idx="2">
                  <c:v>1080</c:v>
                </c:pt>
                <c:pt idx="3">
                  <c:v>189</c:v>
                </c:pt>
                <c:pt idx="4">
                  <c:v>18737</c:v>
                </c:pt>
              </c:numCache>
            </c:numRef>
          </c:val>
          <c:extLst>
            <c:ext xmlns:c16="http://schemas.microsoft.com/office/drawing/2014/chart" uri="{C3380CC4-5D6E-409C-BE32-E72D297353CC}">
              <c16:uniqueId val="{00000000-46F7-4527-BA79-F8FB7C7F9D59}"/>
            </c:ext>
          </c:extLst>
        </c:ser>
        <c:ser>
          <c:idx val="1"/>
          <c:order val="1"/>
          <c:tx>
            <c:strRef>
              <c:f>Sheet1!$C$1</c:f>
              <c:strCache>
                <c:ptCount val="1"/>
                <c:pt idx="0">
                  <c:v>Column1</c:v>
                </c:pt>
              </c:strCache>
            </c:strRef>
          </c:tx>
          <c:dPt>
            <c:idx val="0"/>
            <c:bubble3D val="0"/>
            <c:spPr>
              <a:solidFill>
                <a:schemeClr val="accent1">
                  <a:shade val="50000"/>
                </a:schemeClr>
              </a:solidFill>
              <a:ln w="19050">
                <a:solidFill>
                  <a:schemeClr val="lt1"/>
                </a:solidFill>
              </a:ln>
              <a:effectLst/>
            </c:spPr>
            <c:extLst>
              <c:ext xmlns:c16="http://schemas.microsoft.com/office/drawing/2014/chart" uri="{C3380CC4-5D6E-409C-BE32-E72D297353CC}">
                <c16:uniqueId val="{0000000D-DC03-4225-B676-BE5BDF05CD9B}"/>
              </c:ext>
            </c:extLst>
          </c:dPt>
          <c:dPt>
            <c:idx val="1"/>
            <c:bubble3D val="0"/>
            <c:spPr>
              <a:solidFill>
                <a:schemeClr val="accent1">
                  <a:shade val="70000"/>
                </a:schemeClr>
              </a:solidFill>
              <a:ln w="19050">
                <a:solidFill>
                  <a:schemeClr val="lt1"/>
                </a:solidFill>
              </a:ln>
              <a:effectLst/>
            </c:spPr>
            <c:extLst>
              <c:ext xmlns:c16="http://schemas.microsoft.com/office/drawing/2014/chart" uri="{C3380CC4-5D6E-409C-BE32-E72D297353CC}">
                <c16:uniqueId val="{0000000F-DC03-4225-B676-BE5BDF05CD9B}"/>
              </c:ext>
            </c:extLst>
          </c:dPt>
          <c:dPt>
            <c:idx val="2"/>
            <c:bubble3D val="0"/>
            <c:spPr>
              <a:solidFill>
                <a:schemeClr val="accent1">
                  <a:shade val="90000"/>
                </a:schemeClr>
              </a:solidFill>
              <a:ln w="19050">
                <a:solidFill>
                  <a:schemeClr val="lt1"/>
                </a:solidFill>
              </a:ln>
              <a:effectLst/>
            </c:spPr>
            <c:extLst>
              <c:ext xmlns:c16="http://schemas.microsoft.com/office/drawing/2014/chart" uri="{C3380CC4-5D6E-409C-BE32-E72D297353CC}">
                <c16:uniqueId val="{00000011-DC03-4225-B676-BE5BDF05CD9B}"/>
              </c:ext>
            </c:extLst>
          </c:dPt>
          <c:dPt>
            <c:idx val="3"/>
            <c:bubble3D val="0"/>
            <c:spPr>
              <a:solidFill>
                <a:schemeClr val="accent1">
                  <a:tint val="90000"/>
                </a:schemeClr>
              </a:solidFill>
              <a:ln w="19050">
                <a:solidFill>
                  <a:schemeClr val="lt1"/>
                </a:solidFill>
              </a:ln>
              <a:effectLst/>
            </c:spPr>
            <c:extLst>
              <c:ext xmlns:c16="http://schemas.microsoft.com/office/drawing/2014/chart" uri="{C3380CC4-5D6E-409C-BE32-E72D297353CC}">
                <c16:uniqueId val="{00000013-DC03-4225-B676-BE5BDF05CD9B}"/>
              </c:ext>
            </c:extLst>
          </c:dPt>
          <c:dPt>
            <c:idx val="4"/>
            <c:bubble3D val="0"/>
            <c:spPr>
              <a:solidFill>
                <a:schemeClr val="accent1">
                  <a:tint val="70000"/>
                </a:schemeClr>
              </a:solidFill>
              <a:ln w="19050">
                <a:solidFill>
                  <a:schemeClr val="lt1"/>
                </a:solidFill>
              </a:ln>
              <a:effectLst/>
            </c:spPr>
            <c:extLst>
              <c:ext xmlns:c16="http://schemas.microsoft.com/office/drawing/2014/chart" uri="{C3380CC4-5D6E-409C-BE32-E72D297353CC}">
                <c16:uniqueId val="{00000015-DC03-4225-B676-BE5BDF05CD9B}"/>
              </c:ext>
            </c:extLst>
          </c:dPt>
          <c:dPt>
            <c:idx val="5"/>
            <c:bubble3D val="0"/>
            <c:spPr>
              <a:solidFill>
                <a:schemeClr val="accent1">
                  <a:tint val="50000"/>
                </a:schemeClr>
              </a:solidFill>
              <a:ln w="19050">
                <a:solidFill>
                  <a:schemeClr val="lt1"/>
                </a:solidFill>
              </a:ln>
              <a:effectLst/>
            </c:spPr>
            <c:extLst>
              <c:ext xmlns:c16="http://schemas.microsoft.com/office/drawing/2014/chart" uri="{C3380CC4-5D6E-409C-BE32-E72D297353CC}">
                <c16:uniqueId val="{00000017-DC03-4225-B676-BE5BDF05CD9B}"/>
              </c:ext>
            </c:extLst>
          </c:dPt>
          <c:cat>
            <c:strRef>
              <c:f>Sheet1!$A$2:$A$7</c:f>
              <c:strCache>
                <c:ptCount val="5"/>
                <c:pt idx="0">
                  <c:v>Duals in Waivers</c:v>
                </c:pt>
                <c:pt idx="1">
                  <c:v>Duals in Nursing Facilities</c:v>
                </c:pt>
                <c:pt idx="2">
                  <c:v>Non-Duals in Waivers</c:v>
                </c:pt>
                <c:pt idx="3">
                  <c:v>Non-Duals in Nursing Facilities</c:v>
                </c:pt>
                <c:pt idx="4">
                  <c:v>Healthy Duals</c:v>
                </c:pt>
              </c:strCache>
            </c:strRef>
          </c:cat>
          <c:val>
            <c:numRef>
              <c:f>Sheet1!$C$2:$C$7</c:f>
              <c:numCache>
                <c:formatCode>General</c:formatCode>
                <c:ptCount val="6"/>
              </c:numCache>
            </c:numRef>
          </c:val>
          <c:extLst>
            <c:ext xmlns:c16="http://schemas.microsoft.com/office/drawing/2014/chart" uri="{C3380CC4-5D6E-409C-BE32-E72D297353CC}">
              <c16:uniqueId val="{00000001-46F7-4527-BA79-F8FB7C7F9D5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785212414005705"/>
          <c:y val="1.1718749279112373E-2"/>
          <c:w val="0.5715382878501285"/>
          <c:h val="0.94500640102076761"/>
        </c:manualLayout>
      </c:layout>
      <c:doughnutChart>
        <c:varyColors val="1"/>
        <c:ser>
          <c:idx val="0"/>
          <c:order val="0"/>
          <c:tx>
            <c:strRef>
              <c:f>Sheet1!$B$1</c:f>
              <c:strCache>
                <c:ptCount val="1"/>
                <c:pt idx="0">
                  <c:v>Sales</c:v>
                </c:pt>
              </c:strCache>
            </c:strRef>
          </c:tx>
          <c:dPt>
            <c:idx val="0"/>
            <c:bubble3D val="0"/>
            <c:spPr>
              <a:solidFill>
                <a:schemeClr val="accent1">
                  <a:shade val="50000"/>
                </a:schemeClr>
              </a:solidFill>
              <a:ln w="19050">
                <a:solidFill>
                  <a:schemeClr val="lt1"/>
                </a:solidFill>
              </a:ln>
              <a:effectLst/>
            </c:spPr>
            <c:extLst>
              <c:ext xmlns:c16="http://schemas.microsoft.com/office/drawing/2014/chart" uri="{C3380CC4-5D6E-409C-BE32-E72D297353CC}">
                <c16:uniqueId val="{00000001-DC03-4225-B676-BE5BDF05CD9B}"/>
              </c:ext>
            </c:extLst>
          </c:dPt>
          <c:dPt>
            <c:idx val="1"/>
            <c:bubble3D val="0"/>
            <c:spPr>
              <a:solidFill>
                <a:schemeClr val="accent1">
                  <a:shade val="70000"/>
                </a:schemeClr>
              </a:solidFill>
              <a:ln w="19050">
                <a:solidFill>
                  <a:schemeClr val="lt1"/>
                </a:solidFill>
              </a:ln>
              <a:effectLst/>
            </c:spPr>
            <c:extLst>
              <c:ext xmlns:c16="http://schemas.microsoft.com/office/drawing/2014/chart" uri="{C3380CC4-5D6E-409C-BE32-E72D297353CC}">
                <c16:uniqueId val="{00000005-46F7-4527-BA79-F8FB7C7F9D59}"/>
              </c:ext>
            </c:extLst>
          </c:dPt>
          <c:dPt>
            <c:idx val="2"/>
            <c:bubble3D val="0"/>
            <c:spPr>
              <a:solidFill>
                <a:schemeClr val="accent1">
                  <a:shade val="90000"/>
                </a:schemeClr>
              </a:solidFill>
              <a:ln w="19050">
                <a:solidFill>
                  <a:schemeClr val="lt1"/>
                </a:solidFill>
              </a:ln>
              <a:effectLst/>
            </c:spPr>
            <c:extLst>
              <c:ext xmlns:c16="http://schemas.microsoft.com/office/drawing/2014/chart" uri="{C3380CC4-5D6E-409C-BE32-E72D297353CC}">
                <c16:uniqueId val="{00000004-46F7-4527-BA79-F8FB7C7F9D59}"/>
              </c:ext>
            </c:extLst>
          </c:dPt>
          <c:dPt>
            <c:idx val="3"/>
            <c:bubble3D val="0"/>
            <c:spPr>
              <a:solidFill>
                <a:schemeClr val="accent1">
                  <a:tint val="90000"/>
                </a:schemeClr>
              </a:solidFill>
              <a:ln w="19050">
                <a:solidFill>
                  <a:schemeClr val="lt1"/>
                </a:solidFill>
              </a:ln>
              <a:effectLst/>
            </c:spPr>
            <c:extLst>
              <c:ext xmlns:c16="http://schemas.microsoft.com/office/drawing/2014/chart" uri="{C3380CC4-5D6E-409C-BE32-E72D297353CC}">
                <c16:uniqueId val="{00000003-46F7-4527-BA79-F8FB7C7F9D59}"/>
              </c:ext>
            </c:extLst>
          </c:dPt>
          <c:dPt>
            <c:idx val="4"/>
            <c:bubble3D val="0"/>
            <c:spPr>
              <a:solidFill>
                <a:schemeClr val="accent1">
                  <a:tint val="70000"/>
                </a:schemeClr>
              </a:solidFill>
              <a:ln w="19050">
                <a:solidFill>
                  <a:schemeClr val="lt1"/>
                </a:solidFill>
              </a:ln>
              <a:effectLst/>
            </c:spPr>
            <c:extLst>
              <c:ext xmlns:c16="http://schemas.microsoft.com/office/drawing/2014/chart" uri="{C3380CC4-5D6E-409C-BE32-E72D297353CC}">
                <c16:uniqueId val="{00000002-46F7-4527-BA79-F8FB7C7F9D59}"/>
              </c:ext>
            </c:extLst>
          </c:dPt>
          <c:dPt>
            <c:idx val="5"/>
            <c:bubble3D val="0"/>
            <c:spPr>
              <a:solidFill>
                <a:schemeClr val="accent1">
                  <a:tint val="50000"/>
                </a:schemeClr>
              </a:solidFill>
              <a:ln w="19050">
                <a:solidFill>
                  <a:schemeClr val="lt1"/>
                </a:solidFill>
              </a:ln>
              <a:effectLst/>
            </c:spPr>
            <c:extLst>
              <c:ext xmlns:c16="http://schemas.microsoft.com/office/drawing/2014/chart" uri="{C3380CC4-5D6E-409C-BE32-E72D297353CC}">
                <c16:uniqueId val="{0000000B-DC03-4225-B676-BE5BDF05CD9B}"/>
              </c:ext>
            </c:extLst>
          </c:dPt>
          <c:cat>
            <c:strRef>
              <c:f>Sheet1!$A$2:$A$7</c:f>
              <c:strCache>
                <c:ptCount val="5"/>
                <c:pt idx="0">
                  <c:v>Duals in Waivers</c:v>
                </c:pt>
                <c:pt idx="1">
                  <c:v>Duals in Nursing Facilities</c:v>
                </c:pt>
                <c:pt idx="2">
                  <c:v>Non-Duals in Waivers</c:v>
                </c:pt>
                <c:pt idx="3">
                  <c:v>Non-Duals in Nursing Facilities</c:v>
                </c:pt>
                <c:pt idx="4">
                  <c:v>Healthy Duals</c:v>
                </c:pt>
              </c:strCache>
            </c:strRef>
          </c:cat>
          <c:val>
            <c:numRef>
              <c:f>Sheet1!$B$2:$B$7</c:f>
              <c:numCache>
                <c:formatCode>General</c:formatCode>
                <c:ptCount val="6"/>
                <c:pt idx="0">
                  <c:v>4664</c:v>
                </c:pt>
                <c:pt idx="1">
                  <c:v>8397</c:v>
                </c:pt>
                <c:pt idx="2">
                  <c:v>1007</c:v>
                </c:pt>
                <c:pt idx="3">
                  <c:v>400</c:v>
                </c:pt>
                <c:pt idx="4">
                  <c:v>34727</c:v>
                </c:pt>
              </c:numCache>
            </c:numRef>
          </c:val>
          <c:extLst>
            <c:ext xmlns:c16="http://schemas.microsoft.com/office/drawing/2014/chart" uri="{C3380CC4-5D6E-409C-BE32-E72D297353CC}">
              <c16:uniqueId val="{00000000-46F7-4527-BA79-F8FB7C7F9D59}"/>
            </c:ext>
          </c:extLst>
        </c:ser>
        <c:ser>
          <c:idx val="1"/>
          <c:order val="1"/>
          <c:tx>
            <c:strRef>
              <c:f>Sheet1!$C$1</c:f>
              <c:strCache>
                <c:ptCount val="1"/>
                <c:pt idx="0">
                  <c:v>Column1</c:v>
                </c:pt>
              </c:strCache>
            </c:strRef>
          </c:tx>
          <c:dPt>
            <c:idx val="0"/>
            <c:bubble3D val="0"/>
            <c:spPr>
              <a:solidFill>
                <a:schemeClr val="accent1">
                  <a:shade val="50000"/>
                </a:schemeClr>
              </a:solidFill>
              <a:ln w="19050">
                <a:solidFill>
                  <a:schemeClr val="lt1"/>
                </a:solidFill>
              </a:ln>
              <a:effectLst/>
            </c:spPr>
            <c:extLst>
              <c:ext xmlns:c16="http://schemas.microsoft.com/office/drawing/2014/chart" uri="{C3380CC4-5D6E-409C-BE32-E72D297353CC}">
                <c16:uniqueId val="{0000000D-DC03-4225-B676-BE5BDF05CD9B}"/>
              </c:ext>
            </c:extLst>
          </c:dPt>
          <c:dPt>
            <c:idx val="1"/>
            <c:bubble3D val="0"/>
            <c:spPr>
              <a:solidFill>
                <a:schemeClr val="accent1">
                  <a:shade val="70000"/>
                </a:schemeClr>
              </a:solidFill>
              <a:ln w="19050">
                <a:solidFill>
                  <a:schemeClr val="lt1"/>
                </a:solidFill>
              </a:ln>
              <a:effectLst/>
            </c:spPr>
            <c:extLst>
              <c:ext xmlns:c16="http://schemas.microsoft.com/office/drawing/2014/chart" uri="{C3380CC4-5D6E-409C-BE32-E72D297353CC}">
                <c16:uniqueId val="{0000000F-DC03-4225-B676-BE5BDF05CD9B}"/>
              </c:ext>
            </c:extLst>
          </c:dPt>
          <c:dPt>
            <c:idx val="2"/>
            <c:bubble3D val="0"/>
            <c:spPr>
              <a:solidFill>
                <a:schemeClr val="accent1">
                  <a:shade val="90000"/>
                </a:schemeClr>
              </a:solidFill>
              <a:ln w="19050">
                <a:solidFill>
                  <a:schemeClr val="lt1"/>
                </a:solidFill>
              </a:ln>
              <a:effectLst/>
            </c:spPr>
            <c:extLst>
              <c:ext xmlns:c16="http://schemas.microsoft.com/office/drawing/2014/chart" uri="{C3380CC4-5D6E-409C-BE32-E72D297353CC}">
                <c16:uniqueId val="{00000011-DC03-4225-B676-BE5BDF05CD9B}"/>
              </c:ext>
            </c:extLst>
          </c:dPt>
          <c:dPt>
            <c:idx val="3"/>
            <c:bubble3D val="0"/>
            <c:spPr>
              <a:solidFill>
                <a:schemeClr val="accent1">
                  <a:tint val="90000"/>
                </a:schemeClr>
              </a:solidFill>
              <a:ln w="19050">
                <a:solidFill>
                  <a:schemeClr val="lt1"/>
                </a:solidFill>
              </a:ln>
              <a:effectLst/>
            </c:spPr>
            <c:extLst>
              <c:ext xmlns:c16="http://schemas.microsoft.com/office/drawing/2014/chart" uri="{C3380CC4-5D6E-409C-BE32-E72D297353CC}">
                <c16:uniqueId val="{00000013-DC03-4225-B676-BE5BDF05CD9B}"/>
              </c:ext>
            </c:extLst>
          </c:dPt>
          <c:dPt>
            <c:idx val="4"/>
            <c:bubble3D val="0"/>
            <c:spPr>
              <a:solidFill>
                <a:schemeClr val="accent1">
                  <a:tint val="70000"/>
                </a:schemeClr>
              </a:solidFill>
              <a:ln w="19050">
                <a:solidFill>
                  <a:schemeClr val="lt1"/>
                </a:solidFill>
              </a:ln>
              <a:effectLst/>
            </c:spPr>
            <c:extLst>
              <c:ext xmlns:c16="http://schemas.microsoft.com/office/drawing/2014/chart" uri="{C3380CC4-5D6E-409C-BE32-E72D297353CC}">
                <c16:uniqueId val="{00000015-DC03-4225-B676-BE5BDF05CD9B}"/>
              </c:ext>
            </c:extLst>
          </c:dPt>
          <c:dPt>
            <c:idx val="5"/>
            <c:bubble3D val="0"/>
            <c:spPr>
              <a:solidFill>
                <a:schemeClr val="accent1">
                  <a:tint val="50000"/>
                </a:schemeClr>
              </a:solidFill>
              <a:ln w="19050">
                <a:solidFill>
                  <a:schemeClr val="lt1"/>
                </a:solidFill>
              </a:ln>
              <a:effectLst/>
            </c:spPr>
            <c:extLst>
              <c:ext xmlns:c16="http://schemas.microsoft.com/office/drawing/2014/chart" uri="{C3380CC4-5D6E-409C-BE32-E72D297353CC}">
                <c16:uniqueId val="{00000017-DC03-4225-B676-BE5BDF05CD9B}"/>
              </c:ext>
            </c:extLst>
          </c:dPt>
          <c:cat>
            <c:strRef>
              <c:f>Sheet1!$A$2:$A$7</c:f>
              <c:strCache>
                <c:ptCount val="5"/>
                <c:pt idx="0">
                  <c:v>Duals in Waivers</c:v>
                </c:pt>
                <c:pt idx="1">
                  <c:v>Duals in Nursing Facilities</c:v>
                </c:pt>
                <c:pt idx="2">
                  <c:v>Non-Duals in Waivers</c:v>
                </c:pt>
                <c:pt idx="3">
                  <c:v>Non-Duals in Nursing Facilities</c:v>
                </c:pt>
                <c:pt idx="4">
                  <c:v>Healthy Duals</c:v>
                </c:pt>
              </c:strCache>
            </c:strRef>
          </c:cat>
          <c:val>
            <c:numRef>
              <c:f>Sheet1!$C$2:$C$7</c:f>
              <c:numCache>
                <c:formatCode>General</c:formatCode>
                <c:ptCount val="6"/>
              </c:numCache>
            </c:numRef>
          </c:val>
          <c:extLst>
            <c:ext xmlns:c16="http://schemas.microsoft.com/office/drawing/2014/chart" uri="{C3380CC4-5D6E-409C-BE32-E72D297353CC}">
              <c16:uniqueId val="{00000001-46F7-4527-BA79-F8FB7C7F9D5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C05124-C49D-4B6A-9D5B-23D8B5A6F5D8}"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F91E5566-50F9-410C-823F-CD12B74830CF}">
      <dgm:prSet phldrT="[Text]" custT="1"/>
      <dgm:spPr/>
      <dgm:t>
        <a:bodyPr/>
        <a:lstStyle/>
        <a:p>
          <a:r>
            <a:rPr lang="en-US" sz="2000" b="1" dirty="0">
              <a:latin typeface="Arial Black" panose="020B0A04020102020204" pitchFamily="34" charset="0"/>
            </a:rPr>
            <a:t>HEALTHCHOICES</a:t>
          </a:r>
        </a:p>
      </dgm:t>
    </dgm:pt>
    <dgm:pt modelId="{D3A372E5-1ADC-4A73-8CFE-1708AB5073A1}" type="parTrans" cxnId="{070C2A67-158F-465E-A5E9-F37DEFA0404D}">
      <dgm:prSet/>
      <dgm:spPr/>
      <dgm:t>
        <a:bodyPr/>
        <a:lstStyle/>
        <a:p>
          <a:endParaRPr lang="en-US"/>
        </a:p>
      </dgm:t>
    </dgm:pt>
    <dgm:pt modelId="{B90200F1-67B2-4FCB-9326-CF2F86FEF2A4}" type="sibTrans" cxnId="{070C2A67-158F-465E-A5E9-F37DEFA0404D}">
      <dgm:prSet/>
      <dgm:spPr/>
      <dgm:t>
        <a:bodyPr/>
        <a:lstStyle/>
        <a:p>
          <a:endParaRPr lang="en-US"/>
        </a:p>
      </dgm:t>
    </dgm:pt>
    <dgm:pt modelId="{D5D28629-D09A-4213-B4D5-E0C0A203F9FE}">
      <dgm:prSet phldrT="[Text]" custT="1"/>
      <dgm:spPr/>
      <dgm:t>
        <a:bodyPr/>
        <a:lstStyle/>
        <a:p>
          <a:r>
            <a:rPr lang="en-US" sz="2000" dirty="0">
              <a:latin typeface="+mj-lt"/>
            </a:rPr>
            <a:t>Providers enroll as Medicaid providers</a:t>
          </a:r>
        </a:p>
      </dgm:t>
    </dgm:pt>
    <dgm:pt modelId="{5FFBE038-EA4C-493B-8F66-87EAC2EAE843}" type="parTrans" cxnId="{B876AC02-E376-4F30-95C9-718AAB7B7177}">
      <dgm:prSet/>
      <dgm:spPr/>
      <dgm:t>
        <a:bodyPr/>
        <a:lstStyle/>
        <a:p>
          <a:endParaRPr lang="en-US"/>
        </a:p>
      </dgm:t>
    </dgm:pt>
    <dgm:pt modelId="{3C2A0171-BBD6-4715-B0B1-6563596C4BF4}" type="sibTrans" cxnId="{B876AC02-E376-4F30-95C9-718AAB7B7177}">
      <dgm:prSet/>
      <dgm:spPr/>
      <dgm:t>
        <a:bodyPr/>
        <a:lstStyle/>
        <a:p>
          <a:endParaRPr lang="en-US"/>
        </a:p>
      </dgm:t>
    </dgm:pt>
    <dgm:pt modelId="{C8A32DD5-3696-42CF-B117-9254D8B9B6C0}">
      <dgm:prSet phldrT="[Text]" custT="1"/>
      <dgm:spPr/>
      <dgm:t>
        <a:bodyPr/>
        <a:lstStyle/>
        <a:p>
          <a:r>
            <a:rPr lang="en-US" sz="2000" b="1" dirty="0">
              <a:latin typeface="Arial Black" panose="020B0A04020102020204" pitchFamily="34" charset="0"/>
            </a:rPr>
            <a:t>COMMUNITY HEALTHCHOICES</a:t>
          </a:r>
        </a:p>
      </dgm:t>
    </dgm:pt>
    <dgm:pt modelId="{84096302-8AFD-41EA-BC47-12EBACC326F2}" type="parTrans" cxnId="{CFE46628-8587-4763-B83F-284D15A1CF89}">
      <dgm:prSet/>
      <dgm:spPr/>
      <dgm:t>
        <a:bodyPr/>
        <a:lstStyle/>
        <a:p>
          <a:endParaRPr lang="en-US"/>
        </a:p>
      </dgm:t>
    </dgm:pt>
    <dgm:pt modelId="{4DFFD2C0-0DFB-4E09-BBE9-D4518552D290}" type="sibTrans" cxnId="{CFE46628-8587-4763-B83F-284D15A1CF89}">
      <dgm:prSet/>
      <dgm:spPr/>
      <dgm:t>
        <a:bodyPr/>
        <a:lstStyle/>
        <a:p>
          <a:endParaRPr lang="en-US"/>
        </a:p>
      </dgm:t>
    </dgm:pt>
    <dgm:pt modelId="{FD2B4359-05AC-4A21-AAC5-FAF97BFD85A2}">
      <dgm:prSet phldrT="[Text]" custT="1"/>
      <dgm:spPr/>
      <dgm:t>
        <a:bodyPr/>
        <a:lstStyle/>
        <a:p>
          <a:r>
            <a:rPr lang="en-US" sz="2000" b="0" dirty="0">
              <a:latin typeface="+mj-lt"/>
            </a:rPr>
            <a:t>Providers enroll as Medicaid providers</a:t>
          </a:r>
        </a:p>
      </dgm:t>
    </dgm:pt>
    <dgm:pt modelId="{7525DA56-B0E1-4815-AAF3-6EDD5797DB12}" type="parTrans" cxnId="{F1501D44-0E71-44B6-99FD-7CE0E72A5635}">
      <dgm:prSet/>
      <dgm:spPr/>
      <dgm:t>
        <a:bodyPr/>
        <a:lstStyle/>
        <a:p>
          <a:endParaRPr lang="en-US"/>
        </a:p>
      </dgm:t>
    </dgm:pt>
    <dgm:pt modelId="{EAA44C4E-0B9F-4B6E-97B9-D1AFF694380E}" type="sibTrans" cxnId="{F1501D44-0E71-44B6-99FD-7CE0E72A5635}">
      <dgm:prSet/>
      <dgm:spPr/>
      <dgm:t>
        <a:bodyPr/>
        <a:lstStyle/>
        <a:p>
          <a:endParaRPr lang="en-US"/>
        </a:p>
      </dgm:t>
    </dgm:pt>
    <dgm:pt modelId="{7209B33B-E455-445F-85FB-5C705572FC4B}">
      <dgm:prSet/>
      <dgm:spPr/>
      <dgm:t>
        <a:bodyPr/>
        <a:lstStyle/>
        <a:p>
          <a:endParaRPr lang="en-US" sz="2200" dirty="0">
            <a:latin typeface="+mj-lt"/>
          </a:endParaRPr>
        </a:p>
      </dgm:t>
    </dgm:pt>
    <dgm:pt modelId="{92042C52-FC49-4DC7-8FEC-EE43A6B01952}" type="parTrans" cxnId="{2EFD82FB-AEBE-49C9-A72D-06A5A6060A0C}">
      <dgm:prSet/>
      <dgm:spPr/>
      <dgm:t>
        <a:bodyPr/>
        <a:lstStyle/>
        <a:p>
          <a:endParaRPr lang="en-US"/>
        </a:p>
      </dgm:t>
    </dgm:pt>
    <dgm:pt modelId="{44A55069-8D3A-4594-A669-BC9D9B360BD2}" type="sibTrans" cxnId="{2EFD82FB-AEBE-49C9-A72D-06A5A6060A0C}">
      <dgm:prSet/>
      <dgm:spPr/>
      <dgm:t>
        <a:bodyPr/>
        <a:lstStyle/>
        <a:p>
          <a:endParaRPr lang="en-US"/>
        </a:p>
      </dgm:t>
    </dgm:pt>
    <dgm:pt modelId="{36914EF7-4E43-4F23-AFC3-0B6571A4B618}">
      <dgm:prSet/>
      <dgm:spPr/>
      <dgm:t>
        <a:bodyPr/>
        <a:lstStyle/>
        <a:p>
          <a:endParaRPr lang="en-US" sz="2200" b="0" dirty="0">
            <a:solidFill>
              <a:schemeClr val="tx1"/>
            </a:solidFill>
            <a:latin typeface="+mj-lt"/>
          </a:endParaRPr>
        </a:p>
      </dgm:t>
    </dgm:pt>
    <dgm:pt modelId="{5F5BC6A0-643E-479C-9D3F-6027EE62BC0B}" type="parTrans" cxnId="{909C910D-6E75-4936-B698-EF8AD74D8075}">
      <dgm:prSet/>
      <dgm:spPr/>
      <dgm:t>
        <a:bodyPr/>
        <a:lstStyle/>
        <a:p>
          <a:endParaRPr lang="en-US"/>
        </a:p>
      </dgm:t>
    </dgm:pt>
    <dgm:pt modelId="{18BCF3A8-62E3-4408-B522-3BB2F63E1A76}" type="sibTrans" cxnId="{909C910D-6E75-4936-B698-EF8AD74D8075}">
      <dgm:prSet/>
      <dgm:spPr/>
      <dgm:t>
        <a:bodyPr/>
        <a:lstStyle/>
        <a:p>
          <a:endParaRPr lang="en-US"/>
        </a:p>
      </dgm:t>
    </dgm:pt>
    <dgm:pt modelId="{DC431380-36FB-43C2-BB70-4940562F83F9}">
      <dgm:prSet custT="1"/>
      <dgm:spPr/>
      <dgm:t>
        <a:bodyPr/>
        <a:lstStyle/>
        <a:p>
          <a:r>
            <a:rPr lang="en-US" sz="2000" dirty="0">
              <a:latin typeface="+mj-lt"/>
            </a:rPr>
            <a:t>Providers contract with managed care organizations (MCOs)</a:t>
          </a:r>
        </a:p>
      </dgm:t>
    </dgm:pt>
    <dgm:pt modelId="{87854E5B-D395-4104-8B8F-CEA8059DFFE1}" type="parTrans" cxnId="{E42FB71C-0D30-4FAF-A963-5752BC6A2880}">
      <dgm:prSet/>
      <dgm:spPr/>
      <dgm:t>
        <a:bodyPr/>
        <a:lstStyle/>
        <a:p>
          <a:endParaRPr lang="en-US"/>
        </a:p>
      </dgm:t>
    </dgm:pt>
    <dgm:pt modelId="{65488637-904F-4541-A39C-C3ECD8373DD3}" type="sibTrans" cxnId="{E42FB71C-0D30-4FAF-A963-5752BC6A2880}">
      <dgm:prSet/>
      <dgm:spPr/>
      <dgm:t>
        <a:bodyPr/>
        <a:lstStyle/>
        <a:p>
          <a:endParaRPr lang="en-US"/>
        </a:p>
      </dgm:t>
    </dgm:pt>
    <dgm:pt modelId="{06D52B5B-D4E7-4A1D-BC2A-F868E8257C2B}">
      <dgm:prSet custT="1"/>
      <dgm:spPr/>
      <dgm:t>
        <a:bodyPr/>
        <a:lstStyle/>
        <a:p>
          <a:r>
            <a:rPr lang="en-US" sz="2000" dirty="0">
              <a:latin typeface="+mj-lt"/>
            </a:rPr>
            <a:t>Providers bill MCOs</a:t>
          </a:r>
        </a:p>
      </dgm:t>
    </dgm:pt>
    <dgm:pt modelId="{F031EF25-9EE8-4793-B062-B2350A7AA965}" type="parTrans" cxnId="{CF92F577-2398-4721-A168-D925B75967F2}">
      <dgm:prSet/>
      <dgm:spPr/>
      <dgm:t>
        <a:bodyPr/>
        <a:lstStyle/>
        <a:p>
          <a:endParaRPr lang="en-US"/>
        </a:p>
      </dgm:t>
    </dgm:pt>
    <dgm:pt modelId="{8C591473-EF46-4C90-8DC3-99E3A9C89505}" type="sibTrans" cxnId="{CF92F577-2398-4721-A168-D925B75967F2}">
      <dgm:prSet/>
      <dgm:spPr/>
      <dgm:t>
        <a:bodyPr/>
        <a:lstStyle/>
        <a:p>
          <a:endParaRPr lang="en-US"/>
        </a:p>
      </dgm:t>
    </dgm:pt>
    <dgm:pt modelId="{37D93B6C-215F-4FD2-B67D-8638DA5C9E11}">
      <dgm:prSet custT="1"/>
      <dgm:spPr/>
      <dgm:t>
        <a:bodyPr/>
        <a:lstStyle/>
        <a:p>
          <a:r>
            <a:rPr lang="en-US" sz="2000" dirty="0">
              <a:latin typeface="+mj-lt"/>
            </a:rPr>
            <a:t>Physical Health Adult Benefit Package</a:t>
          </a:r>
        </a:p>
      </dgm:t>
    </dgm:pt>
    <dgm:pt modelId="{B04370A2-81D4-43B1-AF9F-77C383EA1852}" type="parTrans" cxnId="{011603C4-2E00-48E1-A221-9C4446FB0529}">
      <dgm:prSet/>
      <dgm:spPr/>
      <dgm:t>
        <a:bodyPr/>
        <a:lstStyle/>
        <a:p>
          <a:endParaRPr lang="en-US"/>
        </a:p>
      </dgm:t>
    </dgm:pt>
    <dgm:pt modelId="{55DEDF36-538A-4096-BB6A-6EF1BD2ED9FC}" type="sibTrans" cxnId="{011603C4-2E00-48E1-A221-9C4446FB0529}">
      <dgm:prSet/>
      <dgm:spPr/>
      <dgm:t>
        <a:bodyPr/>
        <a:lstStyle/>
        <a:p>
          <a:endParaRPr lang="en-US"/>
        </a:p>
      </dgm:t>
    </dgm:pt>
    <dgm:pt modelId="{B523F60E-AF6A-4E36-B93F-8B830461DE95}">
      <dgm:prSet custT="1"/>
      <dgm:spPr/>
      <dgm:t>
        <a:bodyPr/>
        <a:lstStyle/>
        <a:p>
          <a:r>
            <a:rPr lang="en-US" sz="2000" dirty="0">
              <a:latin typeface="+mj-lt"/>
            </a:rPr>
            <a:t>Coordinate behavioral health services</a:t>
          </a:r>
        </a:p>
      </dgm:t>
    </dgm:pt>
    <dgm:pt modelId="{0FDFD2CA-3384-449A-B388-F717C2931D36}" type="parTrans" cxnId="{16F2B96C-D4D4-4BC3-AC67-01A6EDAE770B}">
      <dgm:prSet/>
      <dgm:spPr/>
      <dgm:t>
        <a:bodyPr/>
        <a:lstStyle/>
        <a:p>
          <a:endParaRPr lang="en-US"/>
        </a:p>
      </dgm:t>
    </dgm:pt>
    <dgm:pt modelId="{99D36023-3BB5-4D92-9414-DA1BA8E502D0}" type="sibTrans" cxnId="{16F2B96C-D4D4-4BC3-AC67-01A6EDAE770B}">
      <dgm:prSet/>
      <dgm:spPr/>
      <dgm:t>
        <a:bodyPr/>
        <a:lstStyle/>
        <a:p>
          <a:endParaRPr lang="en-US"/>
        </a:p>
      </dgm:t>
    </dgm:pt>
    <dgm:pt modelId="{A096828B-878A-4809-8118-1FC6BC813716}">
      <dgm:prSet/>
      <dgm:spPr/>
      <dgm:t>
        <a:bodyPr/>
        <a:lstStyle/>
        <a:p>
          <a:endParaRPr lang="en-US" sz="2200" dirty="0">
            <a:latin typeface="+mj-lt"/>
          </a:endParaRPr>
        </a:p>
      </dgm:t>
    </dgm:pt>
    <dgm:pt modelId="{92216D5A-C866-4B71-A856-C59E412CD525}" type="parTrans" cxnId="{DEA65DBA-97E8-4801-91B0-711710CE6E89}">
      <dgm:prSet/>
      <dgm:spPr/>
      <dgm:t>
        <a:bodyPr/>
        <a:lstStyle/>
        <a:p>
          <a:endParaRPr lang="en-US"/>
        </a:p>
      </dgm:t>
    </dgm:pt>
    <dgm:pt modelId="{491C4BB7-F934-4565-A1BE-B0E3102FEF35}" type="sibTrans" cxnId="{DEA65DBA-97E8-4801-91B0-711710CE6E89}">
      <dgm:prSet/>
      <dgm:spPr/>
      <dgm:t>
        <a:bodyPr/>
        <a:lstStyle/>
        <a:p>
          <a:endParaRPr lang="en-US"/>
        </a:p>
      </dgm:t>
    </dgm:pt>
    <dgm:pt modelId="{06FCADD7-215A-45C1-AFF7-2A250B509242}">
      <dgm:prSet custT="1"/>
      <dgm:spPr/>
      <dgm:t>
        <a:bodyPr/>
        <a:lstStyle/>
        <a:p>
          <a:r>
            <a:rPr lang="en-US" sz="2000" b="0" dirty="0">
              <a:latin typeface="+mj-lt"/>
            </a:rPr>
            <a:t>Providers contract with MCOs</a:t>
          </a:r>
        </a:p>
      </dgm:t>
    </dgm:pt>
    <dgm:pt modelId="{A30DFC8B-2EB2-4ADD-B4FE-E1BE36E75098}" type="parTrans" cxnId="{D55966C4-2ACC-424E-B30F-42246A1EE4ED}">
      <dgm:prSet/>
      <dgm:spPr/>
      <dgm:t>
        <a:bodyPr/>
        <a:lstStyle/>
        <a:p>
          <a:endParaRPr lang="en-US"/>
        </a:p>
      </dgm:t>
    </dgm:pt>
    <dgm:pt modelId="{B966F821-530E-446D-9BA8-DF0BB5609A6B}" type="sibTrans" cxnId="{D55966C4-2ACC-424E-B30F-42246A1EE4ED}">
      <dgm:prSet/>
      <dgm:spPr/>
      <dgm:t>
        <a:bodyPr/>
        <a:lstStyle/>
        <a:p>
          <a:endParaRPr lang="en-US"/>
        </a:p>
      </dgm:t>
    </dgm:pt>
    <dgm:pt modelId="{6A239689-7F6A-469A-B434-C307AD7FC5BE}">
      <dgm:prSet custT="1"/>
      <dgm:spPr/>
      <dgm:t>
        <a:bodyPr/>
        <a:lstStyle/>
        <a:p>
          <a:r>
            <a:rPr lang="en-US" sz="2000" b="0" dirty="0">
              <a:latin typeface="+mj-lt"/>
            </a:rPr>
            <a:t>Providers bill MCOs</a:t>
          </a:r>
        </a:p>
      </dgm:t>
    </dgm:pt>
    <dgm:pt modelId="{68340714-E729-4F0A-960E-1289289E1EDF}" type="parTrans" cxnId="{B8CA0F1E-6995-413E-9A57-C6B36D213DC0}">
      <dgm:prSet/>
      <dgm:spPr/>
      <dgm:t>
        <a:bodyPr/>
        <a:lstStyle/>
        <a:p>
          <a:endParaRPr lang="en-US"/>
        </a:p>
      </dgm:t>
    </dgm:pt>
    <dgm:pt modelId="{D4CDAB7C-AD4A-4B4B-BD1D-09049871B54B}" type="sibTrans" cxnId="{B8CA0F1E-6995-413E-9A57-C6B36D213DC0}">
      <dgm:prSet/>
      <dgm:spPr/>
      <dgm:t>
        <a:bodyPr/>
        <a:lstStyle/>
        <a:p>
          <a:endParaRPr lang="en-US"/>
        </a:p>
      </dgm:t>
    </dgm:pt>
    <dgm:pt modelId="{4B615A10-D6C0-40BB-9B67-18B01FB6CC68}">
      <dgm:prSet custT="1"/>
      <dgm:spPr/>
      <dgm:t>
        <a:bodyPr/>
        <a:lstStyle/>
        <a:p>
          <a:r>
            <a:rPr lang="en-US" sz="2000" b="0" dirty="0">
              <a:latin typeface="+mj-lt"/>
            </a:rPr>
            <a:t>Physical Health Adult Benefit Package</a:t>
          </a:r>
        </a:p>
      </dgm:t>
    </dgm:pt>
    <dgm:pt modelId="{489574B2-6187-4871-BFE7-D1776FF07594}" type="parTrans" cxnId="{FD5DF9D2-7F16-4C70-B84D-FA33AA728B33}">
      <dgm:prSet/>
      <dgm:spPr/>
      <dgm:t>
        <a:bodyPr/>
        <a:lstStyle/>
        <a:p>
          <a:endParaRPr lang="en-US"/>
        </a:p>
      </dgm:t>
    </dgm:pt>
    <dgm:pt modelId="{B3683914-1928-4CB2-9E27-16745BD8B440}" type="sibTrans" cxnId="{FD5DF9D2-7F16-4C70-B84D-FA33AA728B33}">
      <dgm:prSet/>
      <dgm:spPr/>
      <dgm:t>
        <a:bodyPr/>
        <a:lstStyle/>
        <a:p>
          <a:endParaRPr lang="en-US"/>
        </a:p>
      </dgm:t>
    </dgm:pt>
    <dgm:pt modelId="{3873F860-6179-47CD-92B1-177EC31D0D09}">
      <dgm:prSet custT="1"/>
      <dgm:spPr/>
      <dgm:t>
        <a:bodyPr/>
        <a:lstStyle/>
        <a:p>
          <a:r>
            <a:rPr lang="en-US" sz="2000" b="0" dirty="0">
              <a:latin typeface="+mj-lt"/>
            </a:rPr>
            <a:t>Coordinate behavioral health services</a:t>
          </a:r>
        </a:p>
      </dgm:t>
    </dgm:pt>
    <dgm:pt modelId="{D9AD9CCC-A0BC-47DF-9192-419BF46D4C54}" type="parTrans" cxnId="{D37C0DE4-F837-4E99-9BC2-3AC3F099ACA7}">
      <dgm:prSet/>
      <dgm:spPr/>
      <dgm:t>
        <a:bodyPr/>
        <a:lstStyle/>
        <a:p>
          <a:endParaRPr lang="en-US"/>
        </a:p>
      </dgm:t>
    </dgm:pt>
    <dgm:pt modelId="{3175EB6E-6124-4291-A9B4-D2C27B784BF7}" type="sibTrans" cxnId="{D37C0DE4-F837-4E99-9BC2-3AC3F099ACA7}">
      <dgm:prSet/>
      <dgm:spPr/>
      <dgm:t>
        <a:bodyPr/>
        <a:lstStyle/>
        <a:p>
          <a:endParaRPr lang="en-US"/>
        </a:p>
      </dgm:t>
    </dgm:pt>
    <dgm:pt modelId="{789C0BDA-A1F9-498A-B67E-A8B6740C6D6F}">
      <dgm:prSet custT="1"/>
      <dgm:spPr/>
      <dgm:t>
        <a:bodyPr/>
        <a:lstStyle/>
        <a:p>
          <a:r>
            <a:rPr lang="en-US" sz="2000" b="1" dirty="0">
              <a:solidFill>
                <a:srgbClr val="002060"/>
              </a:solidFill>
              <a:latin typeface="+mj-lt"/>
            </a:rPr>
            <a:t>Dual-eligible coverage</a:t>
          </a:r>
        </a:p>
      </dgm:t>
    </dgm:pt>
    <dgm:pt modelId="{A6AF1A0E-897B-4026-974E-5BE0358B7B4E}" type="parTrans" cxnId="{8B6686A6-22BE-4D86-A3F2-4DF2084EBDF4}">
      <dgm:prSet/>
      <dgm:spPr/>
      <dgm:t>
        <a:bodyPr/>
        <a:lstStyle/>
        <a:p>
          <a:endParaRPr lang="en-US"/>
        </a:p>
      </dgm:t>
    </dgm:pt>
    <dgm:pt modelId="{C7FD9148-1409-46E3-A61A-9E80A8EA8EEB}" type="sibTrans" cxnId="{8B6686A6-22BE-4D86-A3F2-4DF2084EBDF4}">
      <dgm:prSet/>
      <dgm:spPr/>
      <dgm:t>
        <a:bodyPr/>
        <a:lstStyle/>
        <a:p>
          <a:endParaRPr lang="en-US"/>
        </a:p>
      </dgm:t>
    </dgm:pt>
    <dgm:pt modelId="{98EAD82B-E2BD-4E5F-AB0A-1E1972A831D8}">
      <dgm:prSet custT="1"/>
      <dgm:spPr/>
      <dgm:t>
        <a:bodyPr/>
        <a:lstStyle/>
        <a:p>
          <a:r>
            <a:rPr lang="en-US" sz="2000" b="1" dirty="0">
              <a:solidFill>
                <a:srgbClr val="002060"/>
              </a:solidFill>
              <a:latin typeface="+mj-lt"/>
            </a:rPr>
            <a:t>Long-term services and supports</a:t>
          </a:r>
        </a:p>
      </dgm:t>
    </dgm:pt>
    <dgm:pt modelId="{67BAEE54-1E36-448F-8937-7995F4B0BB9D}" type="parTrans" cxnId="{F2C49083-2D63-411A-A61F-5A1EC632F620}">
      <dgm:prSet/>
      <dgm:spPr/>
      <dgm:t>
        <a:bodyPr/>
        <a:lstStyle/>
        <a:p>
          <a:endParaRPr lang="en-US"/>
        </a:p>
      </dgm:t>
    </dgm:pt>
    <dgm:pt modelId="{C1F8D989-9169-434E-B17D-C612D3EBDC32}" type="sibTrans" cxnId="{F2C49083-2D63-411A-A61F-5A1EC632F620}">
      <dgm:prSet/>
      <dgm:spPr/>
      <dgm:t>
        <a:bodyPr/>
        <a:lstStyle/>
        <a:p>
          <a:endParaRPr lang="en-US"/>
        </a:p>
      </dgm:t>
    </dgm:pt>
    <dgm:pt modelId="{D7A7656D-5B8B-46EB-81E7-A6CDFABB4FC2}">
      <dgm:prSet/>
      <dgm:spPr/>
      <dgm:t>
        <a:bodyPr/>
        <a:lstStyle/>
        <a:p>
          <a:endParaRPr lang="en-US" sz="2200" b="0" dirty="0">
            <a:latin typeface="+mj-lt"/>
          </a:endParaRPr>
        </a:p>
      </dgm:t>
    </dgm:pt>
    <dgm:pt modelId="{1F48F391-0BD8-4052-9BB2-BC6EBBA8DE55}" type="parTrans" cxnId="{2B7F680A-85DF-4602-94DD-36153BF73455}">
      <dgm:prSet/>
      <dgm:spPr/>
      <dgm:t>
        <a:bodyPr/>
        <a:lstStyle/>
        <a:p>
          <a:endParaRPr lang="en-US"/>
        </a:p>
      </dgm:t>
    </dgm:pt>
    <dgm:pt modelId="{7D52C612-0683-470B-BFDD-C3BB41AA1BCD}" type="sibTrans" cxnId="{2B7F680A-85DF-4602-94DD-36153BF73455}">
      <dgm:prSet/>
      <dgm:spPr/>
      <dgm:t>
        <a:bodyPr/>
        <a:lstStyle/>
        <a:p>
          <a:endParaRPr lang="en-US"/>
        </a:p>
      </dgm:t>
    </dgm:pt>
    <dgm:pt modelId="{3460FC2B-5088-4A84-BA58-60E2842F436F}" type="pres">
      <dgm:prSet presAssocID="{60C05124-C49D-4B6A-9D5B-23D8B5A6F5D8}" presName="Name0" presStyleCnt="0">
        <dgm:presLayoutVars>
          <dgm:dir/>
          <dgm:animLvl val="lvl"/>
          <dgm:resizeHandles val="exact"/>
        </dgm:presLayoutVars>
      </dgm:prSet>
      <dgm:spPr/>
    </dgm:pt>
    <dgm:pt modelId="{8067FF9A-15AD-44C4-B8FE-7AEFA3C73238}" type="pres">
      <dgm:prSet presAssocID="{F91E5566-50F9-410C-823F-CD12B74830CF}" presName="composite" presStyleCnt="0"/>
      <dgm:spPr/>
    </dgm:pt>
    <dgm:pt modelId="{59BAF12A-E1EF-4999-913A-F405EFF04E94}" type="pres">
      <dgm:prSet presAssocID="{F91E5566-50F9-410C-823F-CD12B74830CF}" presName="parTx" presStyleLbl="alignNode1" presStyleIdx="0" presStyleCnt="2">
        <dgm:presLayoutVars>
          <dgm:chMax val="0"/>
          <dgm:chPref val="0"/>
          <dgm:bulletEnabled val="1"/>
        </dgm:presLayoutVars>
      </dgm:prSet>
      <dgm:spPr/>
    </dgm:pt>
    <dgm:pt modelId="{6DBD38F3-AE7E-4365-B738-49F9094C3C1C}" type="pres">
      <dgm:prSet presAssocID="{F91E5566-50F9-410C-823F-CD12B74830CF}" presName="desTx" presStyleLbl="alignAccFollowNode1" presStyleIdx="0" presStyleCnt="2" custLinFactNeighborX="-960">
        <dgm:presLayoutVars>
          <dgm:bulletEnabled val="1"/>
        </dgm:presLayoutVars>
      </dgm:prSet>
      <dgm:spPr/>
    </dgm:pt>
    <dgm:pt modelId="{2BF9669D-E03B-4260-A0D9-4C2BDFF3A6E7}" type="pres">
      <dgm:prSet presAssocID="{B90200F1-67B2-4FCB-9326-CF2F86FEF2A4}" presName="space" presStyleCnt="0"/>
      <dgm:spPr/>
    </dgm:pt>
    <dgm:pt modelId="{D600A8A8-7347-4E59-9EA5-CA208D854180}" type="pres">
      <dgm:prSet presAssocID="{C8A32DD5-3696-42CF-B117-9254D8B9B6C0}" presName="composite" presStyleCnt="0"/>
      <dgm:spPr/>
    </dgm:pt>
    <dgm:pt modelId="{E875D161-24A3-4E8B-A813-DFBEC5D3069D}" type="pres">
      <dgm:prSet presAssocID="{C8A32DD5-3696-42CF-B117-9254D8B9B6C0}" presName="parTx" presStyleLbl="alignNode1" presStyleIdx="1" presStyleCnt="2" custLinFactNeighborX="0" custLinFactNeighborY="2147">
        <dgm:presLayoutVars>
          <dgm:chMax val="0"/>
          <dgm:chPref val="0"/>
          <dgm:bulletEnabled val="1"/>
        </dgm:presLayoutVars>
      </dgm:prSet>
      <dgm:spPr/>
    </dgm:pt>
    <dgm:pt modelId="{CE5B87E5-2995-48E3-96F0-CD110BD84210}" type="pres">
      <dgm:prSet presAssocID="{C8A32DD5-3696-42CF-B117-9254D8B9B6C0}" presName="desTx" presStyleLbl="alignAccFollowNode1" presStyleIdx="1" presStyleCnt="2">
        <dgm:presLayoutVars>
          <dgm:bulletEnabled val="1"/>
        </dgm:presLayoutVars>
      </dgm:prSet>
      <dgm:spPr/>
    </dgm:pt>
  </dgm:ptLst>
  <dgm:cxnLst>
    <dgm:cxn modelId="{B876AC02-E376-4F30-95C9-718AAB7B7177}" srcId="{F91E5566-50F9-410C-823F-CD12B74830CF}" destId="{D5D28629-D09A-4213-B4D5-E0C0A203F9FE}" srcOrd="0" destOrd="0" parTransId="{5FFBE038-EA4C-493B-8F66-87EAC2EAE843}" sibTransId="{3C2A0171-BBD6-4715-B0B1-6563596C4BF4}"/>
    <dgm:cxn modelId="{2B7F680A-85DF-4602-94DD-36153BF73455}" srcId="{C8A32DD5-3696-42CF-B117-9254D8B9B6C0}" destId="{D7A7656D-5B8B-46EB-81E7-A6CDFABB4FC2}" srcOrd="7" destOrd="0" parTransId="{1F48F391-0BD8-4052-9BB2-BC6EBBA8DE55}" sibTransId="{7D52C612-0683-470B-BFDD-C3BB41AA1BCD}"/>
    <dgm:cxn modelId="{909C910D-6E75-4936-B698-EF8AD74D8075}" srcId="{C8A32DD5-3696-42CF-B117-9254D8B9B6C0}" destId="{36914EF7-4E43-4F23-AFC3-0B6571A4B618}" srcOrd="8" destOrd="0" parTransId="{5F5BC6A0-643E-479C-9D3F-6027EE62BC0B}" sibTransId="{18BCF3A8-62E3-4408-B522-3BB2F63E1A76}"/>
    <dgm:cxn modelId="{63AC1515-4972-4526-9446-54C3337E8A3B}" type="presOf" srcId="{37D93B6C-215F-4FD2-B67D-8638DA5C9E11}" destId="{6DBD38F3-AE7E-4365-B738-49F9094C3C1C}" srcOrd="0" destOrd="3" presId="urn:microsoft.com/office/officeart/2005/8/layout/hList1"/>
    <dgm:cxn modelId="{E42FB71C-0D30-4FAF-A963-5752BC6A2880}" srcId="{F91E5566-50F9-410C-823F-CD12B74830CF}" destId="{DC431380-36FB-43C2-BB70-4940562F83F9}" srcOrd="1" destOrd="0" parTransId="{87854E5B-D395-4104-8B8F-CEA8059DFFE1}" sibTransId="{65488637-904F-4541-A39C-C3ECD8373DD3}"/>
    <dgm:cxn modelId="{B8CA0F1E-6995-413E-9A57-C6B36D213DC0}" srcId="{C8A32DD5-3696-42CF-B117-9254D8B9B6C0}" destId="{6A239689-7F6A-469A-B434-C307AD7FC5BE}" srcOrd="2" destOrd="0" parTransId="{68340714-E729-4F0A-960E-1289289E1EDF}" sibTransId="{D4CDAB7C-AD4A-4B4B-BD1D-09049871B54B}"/>
    <dgm:cxn modelId="{CFE46628-8587-4763-B83F-284D15A1CF89}" srcId="{60C05124-C49D-4B6A-9D5B-23D8B5A6F5D8}" destId="{C8A32DD5-3696-42CF-B117-9254D8B9B6C0}" srcOrd="1" destOrd="0" parTransId="{84096302-8AFD-41EA-BC47-12EBACC326F2}" sibTransId="{4DFFD2C0-0DFB-4E09-BBE9-D4518552D290}"/>
    <dgm:cxn modelId="{76D87B32-2D64-444D-8F94-7033345F34C9}" type="presOf" srcId="{FD2B4359-05AC-4A21-AAC5-FAF97BFD85A2}" destId="{CE5B87E5-2995-48E3-96F0-CD110BD84210}" srcOrd="0" destOrd="0" presId="urn:microsoft.com/office/officeart/2005/8/layout/hList1"/>
    <dgm:cxn modelId="{9EE0FB3D-8D0D-4C16-93C6-8E892DBFBCE2}" type="presOf" srcId="{60C05124-C49D-4B6A-9D5B-23D8B5A6F5D8}" destId="{3460FC2B-5088-4A84-BA58-60E2842F436F}" srcOrd="0" destOrd="0" presId="urn:microsoft.com/office/officeart/2005/8/layout/hList1"/>
    <dgm:cxn modelId="{D352F961-67AC-48D2-AFB1-AE2E871C409F}" type="presOf" srcId="{06D52B5B-D4E7-4A1D-BC2A-F868E8257C2B}" destId="{6DBD38F3-AE7E-4365-B738-49F9094C3C1C}" srcOrd="0" destOrd="2" presId="urn:microsoft.com/office/officeart/2005/8/layout/hList1"/>
    <dgm:cxn modelId="{F1501D44-0E71-44B6-99FD-7CE0E72A5635}" srcId="{C8A32DD5-3696-42CF-B117-9254D8B9B6C0}" destId="{FD2B4359-05AC-4A21-AAC5-FAF97BFD85A2}" srcOrd="0" destOrd="0" parTransId="{7525DA56-B0E1-4815-AAF3-6EDD5797DB12}" sibTransId="{EAA44C4E-0B9F-4B6E-97B9-D1AFF694380E}"/>
    <dgm:cxn modelId="{5E7D7064-6588-4ED3-8209-DD8662F28AE9}" type="presOf" srcId="{D7A7656D-5B8B-46EB-81E7-A6CDFABB4FC2}" destId="{CE5B87E5-2995-48E3-96F0-CD110BD84210}" srcOrd="0" destOrd="7" presId="urn:microsoft.com/office/officeart/2005/8/layout/hList1"/>
    <dgm:cxn modelId="{070C2A67-158F-465E-A5E9-F37DEFA0404D}" srcId="{60C05124-C49D-4B6A-9D5B-23D8B5A6F5D8}" destId="{F91E5566-50F9-410C-823F-CD12B74830CF}" srcOrd="0" destOrd="0" parTransId="{D3A372E5-1ADC-4A73-8CFE-1708AB5073A1}" sibTransId="{B90200F1-67B2-4FCB-9326-CF2F86FEF2A4}"/>
    <dgm:cxn modelId="{DCE87C48-B0A2-42AF-8CD4-FE46032BB72F}" type="presOf" srcId="{DC431380-36FB-43C2-BB70-4940562F83F9}" destId="{6DBD38F3-AE7E-4365-B738-49F9094C3C1C}" srcOrd="0" destOrd="1" presId="urn:microsoft.com/office/officeart/2005/8/layout/hList1"/>
    <dgm:cxn modelId="{16F2B96C-D4D4-4BC3-AC67-01A6EDAE770B}" srcId="{F91E5566-50F9-410C-823F-CD12B74830CF}" destId="{B523F60E-AF6A-4E36-B93F-8B830461DE95}" srcOrd="4" destOrd="0" parTransId="{0FDFD2CA-3384-449A-B388-F717C2931D36}" sibTransId="{99D36023-3BB5-4D92-9414-DA1BA8E502D0}"/>
    <dgm:cxn modelId="{A351E26E-C1E6-41DA-B9BF-D10A86688931}" type="presOf" srcId="{06FCADD7-215A-45C1-AFF7-2A250B509242}" destId="{CE5B87E5-2995-48E3-96F0-CD110BD84210}" srcOrd="0" destOrd="1" presId="urn:microsoft.com/office/officeart/2005/8/layout/hList1"/>
    <dgm:cxn modelId="{B6C50950-685A-490F-A24C-0AB3833FED8F}" type="presOf" srcId="{D5D28629-D09A-4213-B4D5-E0C0A203F9FE}" destId="{6DBD38F3-AE7E-4365-B738-49F9094C3C1C}" srcOrd="0" destOrd="0" presId="urn:microsoft.com/office/officeart/2005/8/layout/hList1"/>
    <dgm:cxn modelId="{CF92F577-2398-4721-A168-D925B75967F2}" srcId="{F91E5566-50F9-410C-823F-CD12B74830CF}" destId="{06D52B5B-D4E7-4A1D-BC2A-F868E8257C2B}" srcOrd="2" destOrd="0" parTransId="{F031EF25-9EE8-4793-B062-B2350A7AA965}" sibTransId="{8C591473-EF46-4C90-8DC3-99E3A9C89505}"/>
    <dgm:cxn modelId="{2785CF7F-9DEB-4831-B335-5F6B2A1ECAD1}" type="presOf" srcId="{6A239689-7F6A-469A-B434-C307AD7FC5BE}" destId="{CE5B87E5-2995-48E3-96F0-CD110BD84210}" srcOrd="0" destOrd="2" presId="urn:microsoft.com/office/officeart/2005/8/layout/hList1"/>
    <dgm:cxn modelId="{F2C49083-2D63-411A-A61F-5A1EC632F620}" srcId="{C8A32DD5-3696-42CF-B117-9254D8B9B6C0}" destId="{98EAD82B-E2BD-4E5F-AB0A-1E1972A831D8}" srcOrd="6" destOrd="0" parTransId="{67BAEE54-1E36-448F-8937-7995F4B0BB9D}" sibTransId="{C1F8D989-9169-434E-B17D-C612D3EBDC32}"/>
    <dgm:cxn modelId="{5714D990-F557-4473-B404-491256DD0DA8}" type="presOf" srcId="{7209B33B-E455-445F-85FB-5C705572FC4B}" destId="{6DBD38F3-AE7E-4365-B738-49F9094C3C1C}" srcOrd="0" destOrd="6" presId="urn:microsoft.com/office/officeart/2005/8/layout/hList1"/>
    <dgm:cxn modelId="{8B6686A6-22BE-4D86-A3F2-4DF2084EBDF4}" srcId="{C8A32DD5-3696-42CF-B117-9254D8B9B6C0}" destId="{789C0BDA-A1F9-498A-B67E-A8B6740C6D6F}" srcOrd="5" destOrd="0" parTransId="{A6AF1A0E-897B-4026-974E-5BE0358B7B4E}" sibTransId="{C7FD9148-1409-46E3-A61A-9E80A8EA8EEB}"/>
    <dgm:cxn modelId="{DEA65DBA-97E8-4801-91B0-711710CE6E89}" srcId="{F91E5566-50F9-410C-823F-CD12B74830CF}" destId="{A096828B-878A-4809-8118-1FC6BC813716}" srcOrd="5" destOrd="0" parTransId="{92216D5A-C866-4B71-A856-C59E412CD525}" sibTransId="{491C4BB7-F934-4565-A1BE-B0E3102FEF35}"/>
    <dgm:cxn modelId="{E504FEC1-4EB0-45F5-AD0F-BB7DE3C6FE57}" type="presOf" srcId="{C8A32DD5-3696-42CF-B117-9254D8B9B6C0}" destId="{E875D161-24A3-4E8B-A813-DFBEC5D3069D}" srcOrd="0" destOrd="0" presId="urn:microsoft.com/office/officeart/2005/8/layout/hList1"/>
    <dgm:cxn modelId="{E2A154C2-FCE5-4BF6-AFFD-FD8A529264C7}" type="presOf" srcId="{A096828B-878A-4809-8118-1FC6BC813716}" destId="{6DBD38F3-AE7E-4365-B738-49F9094C3C1C}" srcOrd="0" destOrd="5" presId="urn:microsoft.com/office/officeart/2005/8/layout/hList1"/>
    <dgm:cxn modelId="{011603C4-2E00-48E1-A221-9C4446FB0529}" srcId="{F91E5566-50F9-410C-823F-CD12B74830CF}" destId="{37D93B6C-215F-4FD2-B67D-8638DA5C9E11}" srcOrd="3" destOrd="0" parTransId="{B04370A2-81D4-43B1-AF9F-77C383EA1852}" sibTransId="{55DEDF36-538A-4096-BB6A-6EF1BD2ED9FC}"/>
    <dgm:cxn modelId="{D55966C4-2ACC-424E-B30F-42246A1EE4ED}" srcId="{C8A32DD5-3696-42CF-B117-9254D8B9B6C0}" destId="{06FCADD7-215A-45C1-AFF7-2A250B509242}" srcOrd="1" destOrd="0" parTransId="{A30DFC8B-2EB2-4ADD-B4FE-E1BE36E75098}" sibTransId="{B966F821-530E-446D-9BA8-DF0BB5609A6B}"/>
    <dgm:cxn modelId="{FD5DF9D2-7F16-4C70-B84D-FA33AA728B33}" srcId="{C8A32DD5-3696-42CF-B117-9254D8B9B6C0}" destId="{4B615A10-D6C0-40BB-9B67-18B01FB6CC68}" srcOrd="3" destOrd="0" parTransId="{489574B2-6187-4871-BFE7-D1776FF07594}" sibTransId="{B3683914-1928-4CB2-9E27-16745BD8B440}"/>
    <dgm:cxn modelId="{D3BBF2D9-3CF5-48D4-8DDE-4A1E55AB8244}" type="presOf" srcId="{789C0BDA-A1F9-498A-B67E-A8B6740C6D6F}" destId="{CE5B87E5-2995-48E3-96F0-CD110BD84210}" srcOrd="0" destOrd="5" presId="urn:microsoft.com/office/officeart/2005/8/layout/hList1"/>
    <dgm:cxn modelId="{3D898FE2-011C-4328-843A-3FD78F74235A}" type="presOf" srcId="{4B615A10-D6C0-40BB-9B67-18B01FB6CC68}" destId="{CE5B87E5-2995-48E3-96F0-CD110BD84210}" srcOrd="0" destOrd="3" presId="urn:microsoft.com/office/officeart/2005/8/layout/hList1"/>
    <dgm:cxn modelId="{D37C0DE4-F837-4E99-9BC2-3AC3F099ACA7}" srcId="{C8A32DD5-3696-42CF-B117-9254D8B9B6C0}" destId="{3873F860-6179-47CD-92B1-177EC31D0D09}" srcOrd="4" destOrd="0" parTransId="{D9AD9CCC-A0BC-47DF-9192-419BF46D4C54}" sibTransId="{3175EB6E-6124-4291-A9B4-D2C27B784BF7}"/>
    <dgm:cxn modelId="{70C02DE5-6DCC-4BF2-9EA0-095835CE2BF2}" type="presOf" srcId="{B523F60E-AF6A-4E36-B93F-8B830461DE95}" destId="{6DBD38F3-AE7E-4365-B738-49F9094C3C1C}" srcOrd="0" destOrd="4" presId="urn:microsoft.com/office/officeart/2005/8/layout/hList1"/>
    <dgm:cxn modelId="{F73E18EB-6763-47E2-9E52-B89CF47D95BF}" type="presOf" srcId="{98EAD82B-E2BD-4E5F-AB0A-1E1972A831D8}" destId="{CE5B87E5-2995-48E3-96F0-CD110BD84210}" srcOrd="0" destOrd="6" presId="urn:microsoft.com/office/officeart/2005/8/layout/hList1"/>
    <dgm:cxn modelId="{AFC415EF-66E9-4D4A-975C-5EC4876EE8D2}" type="presOf" srcId="{F91E5566-50F9-410C-823F-CD12B74830CF}" destId="{59BAF12A-E1EF-4999-913A-F405EFF04E94}" srcOrd="0" destOrd="0" presId="urn:microsoft.com/office/officeart/2005/8/layout/hList1"/>
    <dgm:cxn modelId="{2ACFFFF0-6B7D-46A1-8B49-6E370FE47034}" type="presOf" srcId="{3873F860-6179-47CD-92B1-177EC31D0D09}" destId="{CE5B87E5-2995-48E3-96F0-CD110BD84210}" srcOrd="0" destOrd="4" presId="urn:microsoft.com/office/officeart/2005/8/layout/hList1"/>
    <dgm:cxn modelId="{61F23FFB-7888-42E6-B89C-48B89458F1E2}" type="presOf" srcId="{36914EF7-4E43-4F23-AFC3-0B6571A4B618}" destId="{CE5B87E5-2995-48E3-96F0-CD110BD84210}" srcOrd="0" destOrd="8" presId="urn:microsoft.com/office/officeart/2005/8/layout/hList1"/>
    <dgm:cxn modelId="{2EFD82FB-AEBE-49C9-A72D-06A5A6060A0C}" srcId="{F91E5566-50F9-410C-823F-CD12B74830CF}" destId="{7209B33B-E455-445F-85FB-5C705572FC4B}" srcOrd="6" destOrd="0" parTransId="{92042C52-FC49-4DC7-8FEC-EE43A6B01952}" sibTransId="{44A55069-8D3A-4594-A669-BC9D9B360BD2}"/>
    <dgm:cxn modelId="{0A36A617-1AF2-4986-A9F8-F8778E2C0782}" type="presParOf" srcId="{3460FC2B-5088-4A84-BA58-60E2842F436F}" destId="{8067FF9A-15AD-44C4-B8FE-7AEFA3C73238}" srcOrd="0" destOrd="0" presId="urn:microsoft.com/office/officeart/2005/8/layout/hList1"/>
    <dgm:cxn modelId="{99C3240E-B08E-414A-A12D-17B0A9AF35D8}" type="presParOf" srcId="{8067FF9A-15AD-44C4-B8FE-7AEFA3C73238}" destId="{59BAF12A-E1EF-4999-913A-F405EFF04E94}" srcOrd="0" destOrd="0" presId="urn:microsoft.com/office/officeart/2005/8/layout/hList1"/>
    <dgm:cxn modelId="{59500741-1D43-4C0F-8E80-4327F8643F26}" type="presParOf" srcId="{8067FF9A-15AD-44C4-B8FE-7AEFA3C73238}" destId="{6DBD38F3-AE7E-4365-B738-49F9094C3C1C}" srcOrd="1" destOrd="0" presId="urn:microsoft.com/office/officeart/2005/8/layout/hList1"/>
    <dgm:cxn modelId="{1D2EFB73-1CAA-472E-9DE2-20C16B435C64}" type="presParOf" srcId="{3460FC2B-5088-4A84-BA58-60E2842F436F}" destId="{2BF9669D-E03B-4260-A0D9-4C2BDFF3A6E7}" srcOrd="1" destOrd="0" presId="urn:microsoft.com/office/officeart/2005/8/layout/hList1"/>
    <dgm:cxn modelId="{D2649F80-1640-4756-8F06-E9D9AEEDDFAF}" type="presParOf" srcId="{3460FC2B-5088-4A84-BA58-60E2842F436F}" destId="{D600A8A8-7347-4E59-9EA5-CA208D854180}" srcOrd="2" destOrd="0" presId="urn:microsoft.com/office/officeart/2005/8/layout/hList1"/>
    <dgm:cxn modelId="{375BCD61-DFA1-499D-BBEB-47F4F1F3A20E}" type="presParOf" srcId="{D600A8A8-7347-4E59-9EA5-CA208D854180}" destId="{E875D161-24A3-4E8B-A813-DFBEC5D3069D}" srcOrd="0" destOrd="0" presId="urn:microsoft.com/office/officeart/2005/8/layout/hList1"/>
    <dgm:cxn modelId="{97E6CE06-13AE-41EF-B4F9-9490C85DD43D}" type="presParOf" srcId="{D600A8A8-7347-4E59-9EA5-CA208D854180}" destId="{CE5B87E5-2995-48E3-96F0-CD110BD8421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C05124-C49D-4B6A-9D5B-23D8B5A6F5D8}"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F91E5566-50F9-410C-823F-CD12B74830CF}">
      <dgm:prSet phldrT="[Text]" custT="1"/>
      <dgm:spPr/>
      <dgm:t>
        <a:bodyPr/>
        <a:lstStyle/>
        <a:p>
          <a:r>
            <a:rPr lang="en-US" sz="2000" b="1" dirty="0">
              <a:latin typeface="Arial Black" panose="020B0A04020102020204" pitchFamily="34" charset="0"/>
            </a:rPr>
            <a:t>NATIONAL</a:t>
          </a:r>
        </a:p>
      </dgm:t>
    </dgm:pt>
    <dgm:pt modelId="{D3A372E5-1ADC-4A73-8CFE-1708AB5073A1}" type="parTrans" cxnId="{070C2A67-158F-465E-A5E9-F37DEFA0404D}">
      <dgm:prSet/>
      <dgm:spPr/>
      <dgm:t>
        <a:bodyPr/>
        <a:lstStyle/>
        <a:p>
          <a:endParaRPr lang="en-US"/>
        </a:p>
      </dgm:t>
    </dgm:pt>
    <dgm:pt modelId="{B90200F1-67B2-4FCB-9326-CF2F86FEF2A4}" type="sibTrans" cxnId="{070C2A67-158F-465E-A5E9-F37DEFA0404D}">
      <dgm:prSet/>
      <dgm:spPr/>
      <dgm:t>
        <a:bodyPr/>
        <a:lstStyle/>
        <a:p>
          <a:endParaRPr lang="en-US"/>
        </a:p>
      </dgm:t>
    </dgm:pt>
    <dgm:pt modelId="{D5D28629-D09A-4213-B4D5-E0C0A203F9FE}">
      <dgm:prSet phldrT="[Text]"/>
      <dgm:spPr/>
      <dgm:t>
        <a:bodyPr/>
        <a:lstStyle/>
        <a:p>
          <a:pPr>
            <a:spcBef>
              <a:spcPct val="0"/>
            </a:spcBef>
          </a:pPr>
          <a:r>
            <a:rPr lang="en-US" dirty="0">
              <a:latin typeface="+mj-lt"/>
            </a:rPr>
            <a:t> Healthcare Effectiveness Data &amp; Information Set (HEDIS)(Adults)</a:t>
          </a:r>
        </a:p>
      </dgm:t>
    </dgm:pt>
    <dgm:pt modelId="{5FFBE038-EA4C-493B-8F66-87EAC2EAE843}" type="parTrans" cxnId="{B876AC02-E376-4F30-95C9-718AAB7B7177}">
      <dgm:prSet/>
      <dgm:spPr/>
      <dgm:t>
        <a:bodyPr/>
        <a:lstStyle/>
        <a:p>
          <a:endParaRPr lang="en-US"/>
        </a:p>
      </dgm:t>
    </dgm:pt>
    <dgm:pt modelId="{3C2A0171-BBD6-4715-B0B1-6563596C4BF4}" type="sibTrans" cxnId="{B876AC02-E376-4F30-95C9-718AAB7B7177}">
      <dgm:prSet/>
      <dgm:spPr/>
      <dgm:t>
        <a:bodyPr/>
        <a:lstStyle/>
        <a:p>
          <a:endParaRPr lang="en-US"/>
        </a:p>
      </dgm:t>
    </dgm:pt>
    <dgm:pt modelId="{C8A32DD5-3696-42CF-B117-9254D8B9B6C0}">
      <dgm:prSet phldrT="[Text]" custT="1"/>
      <dgm:spPr/>
      <dgm:t>
        <a:bodyPr/>
        <a:lstStyle/>
        <a:p>
          <a:r>
            <a:rPr lang="en-US" sz="2000" b="1" dirty="0">
              <a:latin typeface="Arial Black" panose="020B0A04020102020204" pitchFamily="34" charset="0"/>
            </a:rPr>
            <a:t>STATE</a:t>
          </a:r>
        </a:p>
      </dgm:t>
    </dgm:pt>
    <dgm:pt modelId="{84096302-8AFD-41EA-BC47-12EBACC326F2}" type="parTrans" cxnId="{CFE46628-8587-4763-B83F-284D15A1CF89}">
      <dgm:prSet/>
      <dgm:spPr/>
      <dgm:t>
        <a:bodyPr/>
        <a:lstStyle/>
        <a:p>
          <a:endParaRPr lang="en-US"/>
        </a:p>
      </dgm:t>
    </dgm:pt>
    <dgm:pt modelId="{4DFFD2C0-0DFB-4E09-BBE9-D4518552D290}" type="sibTrans" cxnId="{CFE46628-8587-4763-B83F-284D15A1CF89}">
      <dgm:prSet/>
      <dgm:spPr/>
      <dgm:t>
        <a:bodyPr/>
        <a:lstStyle/>
        <a:p>
          <a:endParaRPr lang="en-US"/>
        </a:p>
      </dgm:t>
    </dgm:pt>
    <dgm:pt modelId="{FD2B4359-05AC-4A21-AAC5-FAF97BFD85A2}">
      <dgm:prSet phldrT="[Text]"/>
      <dgm:spPr/>
      <dgm:t>
        <a:bodyPr/>
        <a:lstStyle/>
        <a:p>
          <a:r>
            <a:rPr lang="en-US" b="0" dirty="0">
              <a:latin typeface="+mj-lt"/>
            </a:rPr>
            <a:t> LTSS Community-based services</a:t>
          </a:r>
        </a:p>
      </dgm:t>
    </dgm:pt>
    <dgm:pt modelId="{7525DA56-B0E1-4815-AAF3-6EDD5797DB12}" type="parTrans" cxnId="{F1501D44-0E71-44B6-99FD-7CE0E72A5635}">
      <dgm:prSet/>
      <dgm:spPr/>
      <dgm:t>
        <a:bodyPr/>
        <a:lstStyle/>
        <a:p>
          <a:endParaRPr lang="en-US"/>
        </a:p>
      </dgm:t>
    </dgm:pt>
    <dgm:pt modelId="{EAA44C4E-0B9F-4B6E-97B9-D1AFF694380E}" type="sibTrans" cxnId="{F1501D44-0E71-44B6-99FD-7CE0E72A5635}">
      <dgm:prSet/>
      <dgm:spPr/>
      <dgm:t>
        <a:bodyPr/>
        <a:lstStyle/>
        <a:p>
          <a:endParaRPr lang="en-US"/>
        </a:p>
      </dgm:t>
    </dgm:pt>
    <dgm:pt modelId="{7209B33B-E455-445F-85FB-5C705572FC4B}">
      <dgm:prSet/>
      <dgm:spPr/>
      <dgm:t>
        <a:bodyPr/>
        <a:lstStyle/>
        <a:p>
          <a:pPr>
            <a:spcBef>
              <a:spcPct val="0"/>
            </a:spcBef>
          </a:pPr>
          <a:endParaRPr lang="en-US" dirty="0">
            <a:latin typeface="+mj-lt"/>
          </a:endParaRPr>
        </a:p>
      </dgm:t>
    </dgm:pt>
    <dgm:pt modelId="{92042C52-FC49-4DC7-8FEC-EE43A6B01952}" type="parTrans" cxnId="{2EFD82FB-AEBE-49C9-A72D-06A5A6060A0C}">
      <dgm:prSet/>
      <dgm:spPr/>
      <dgm:t>
        <a:bodyPr/>
        <a:lstStyle/>
        <a:p>
          <a:endParaRPr lang="en-US"/>
        </a:p>
      </dgm:t>
    </dgm:pt>
    <dgm:pt modelId="{44A55069-8D3A-4594-A669-BC9D9B360BD2}" type="sibTrans" cxnId="{2EFD82FB-AEBE-49C9-A72D-06A5A6060A0C}">
      <dgm:prSet/>
      <dgm:spPr/>
      <dgm:t>
        <a:bodyPr/>
        <a:lstStyle/>
        <a:p>
          <a:endParaRPr lang="en-US"/>
        </a:p>
      </dgm:t>
    </dgm:pt>
    <dgm:pt modelId="{36914EF7-4E43-4F23-AFC3-0B6571A4B618}">
      <dgm:prSet phldrT="[Text]" custT="1"/>
      <dgm:spPr/>
      <dgm:t>
        <a:bodyPr/>
        <a:lstStyle/>
        <a:p>
          <a:r>
            <a:rPr lang="en-US" sz="1800" b="1" dirty="0">
              <a:latin typeface="Arial Black" panose="020B0A04020102020204" pitchFamily="34" charset="0"/>
            </a:rPr>
            <a:t>LAUNCH INDICATORS</a:t>
          </a:r>
          <a:endParaRPr lang="en-US" sz="1800" b="1" dirty="0">
            <a:solidFill>
              <a:schemeClr val="tx1"/>
            </a:solidFill>
            <a:latin typeface="+mj-lt"/>
          </a:endParaRPr>
        </a:p>
      </dgm:t>
    </dgm:pt>
    <dgm:pt modelId="{5F5BC6A0-643E-479C-9D3F-6027EE62BC0B}" type="parTrans" cxnId="{909C910D-6E75-4936-B698-EF8AD74D8075}">
      <dgm:prSet/>
      <dgm:spPr/>
      <dgm:t>
        <a:bodyPr/>
        <a:lstStyle/>
        <a:p>
          <a:endParaRPr lang="en-US"/>
        </a:p>
      </dgm:t>
    </dgm:pt>
    <dgm:pt modelId="{18BCF3A8-62E3-4408-B522-3BB2F63E1A76}" type="sibTrans" cxnId="{909C910D-6E75-4936-B698-EF8AD74D8075}">
      <dgm:prSet/>
      <dgm:spPr/>
      <dgm:t>
        <a:bodyPr/>
        <a:lstStyle/>
        <a:p>
          <a:endParaRPr lang="en-US"/>
        </a:p>
      </dgm:t>
    </dgm:pt>
    <dgm:pt modelId="{E667E607-160F-4FB7-B9F5-15BF835B5BD3}">
      <dgm:prSet/>
      <dgm:spPr/>
      <dgm:t>
        <a:bodyPr/>
        <a:lstStyle/>
        <a:p>
          <a:pPr>
            <a:spcBef>
              <a:spcPct val="0"/>
            </a:spcBef>
          </a:pPr>
          <a:endParaRPr lang="en-US" dirty="0">
            <a:latin typeface="+mj-lt"/>
          </a:endParaRPr>
        </a:p>
      </dgm:t>
    </dgm:pt>
    <dgm:pt modelId="{EE4FD2B0-C4F3-413E-A37E-EEACFADB8676}" type="parTrans" cxnId="{BBB14D07-2821-4E22-B81B-F54E6CC5A8AD}">
      <dgm:prSet/>
      <dgm:spPr/>
      <dgm:t>
        <a:bodyPr/>
        <a:lstStyle/>
        <a:p>
          <a:endParaRPr lang="en-US"/>
        </a:p>
      </dgm:t>
    </dgm:pt>
    <dgm:pt modelId="{D5F05B90-4D61-41F3-ABA0-1B0F38094585}" type="sibTrans" cxnId="{BBB14D07-2821-4E22-B81B-F54E6CC5A8AD}">
      <dgm:prSet/>
      <dgm:spPr/>
      <dgm:t>
        <a:bodyPr/>
        <a:lstStyle/>
        <a:p>
          <a:endParaRPr lang="en-US"/>
        </a:p>
      </dgm:t>
    </dgm:pt>
    <dgm:pt modelId="{C9138930-2789-4883-8A87-CA6EA54E34A1}">
      <dgm:prSet phldrT="[Text]"/>
      <dgm:spPr/>
      <dgm:t>
        <a:bodyPr/>
        <a:lstStyle/>
        <a:p>
          <a:r>
            <a:rPr lang="en-US" b="0" dirty="0">
              <a:latin typeface="+mj-lt"/>
            </a:rPr>
            <a:t> Key data points provided frequently during launch</a:t>
          </a:r>
        </a:p>
      </dgm:t>
    </dgm:pt>
    <dgm:pt modelId="{90ABBEA8-1E34-4033-BE68-43C1A05D99B5}" type="parTrans" cxnId="{6279F81C-8318-4C4E-9692-B9DFDC0E09D2}">
      <dgm:prSet/>
      <dgm:spPr/>
      <dgm:t>
        <a:bodyPr/>
        <a:lstStyle/>
        <a:p>
          <a:endParaRPr lang="en-US"/>
        </a:p>
      </dgm:t>
    </dgm:pt>
    <dgm:pt modelId="{E333C565-F7BA-4A83-B726-928486E28BCF}" type="sibTrans" cxnId="{6279F81C-8318-4C4E-9692-B9DFDC0E09D2}">
      <dgm:prSet/>
      <dgm:spPr/>
      <dgm:t>
        <a:bodyPr/>
        <a:lstStyle/>
        <a:p>
          <a:endParaRPr lang="en-US"/>
        </a:p>
      </dgm:t>
    </dgm:pt>
    <dgm:pt modelId="{91FBB2FF-3F30-432D-A305-CE485C30E695}">
      <dgm:prSet phldrT="[Text]"/>
      <dgm:spPr/>
      <dgm:t>
        <a:bodyPr/>
        <a:lstStyle/>
        <a:p>
          <a:pPr>
            <a:spcBef>
              <a:spcPct val="0"/>
            </a:spcBef>
          </a:pPr>
          <a:r>
            <a:rPr lang="en-US" dirty="0">
              <a:latin typeface="+mj-lt"/>
            </a:rPr>
            <a:t> CMS Adult Core</a:t>
          </a:r>
        </a:p>
      </dgm:t>
    </dgm:pt>
    <dgm:pt modelId="{B3FDA0E6-8745-455B-8679-35B54B058C42}" type="parTrans" cxnId="{470A9940-6C1F-4524-B30A-CF54428461B6}">
      <dgm:prSet/>
      <dgm:spPr/>
      <dgm:t>
        <a:bodyPr/>
        <a:lstStyle/>
        <a:p>
          <a:endParaRPr lang="en-US"/>
        </a:p>
      </dgm:t>
    </dgm:pt>
    <dgm:pt modelId="{81C6330E-E367-4623-B326-F5D5494C2DA4}" type="sibTrans" cxnId="{470A9940-6C1F-4524-B30A-CF54428461B6}">
      <dgm:prSet/>
      <dgm:spPr/>
      <dgm:t>
        <a:bodyPr/>
        <a:lstStyle/>
        <a:p>
          <a:endParaRPr lang="en-US"/>
        </a:p>
      </dgm:t>
    </dgm:pt>
    <dgm:pt modelId="{6A20670D-209C-4120-8FAF-F53050236A4F}">
      <dgm:prSet phldrT="[Text]"/>
      <dgm:spPr/>
      <dgm:t>
        <a:bodyPr/>
        <a:lstStyle/>
        <a:p>
          <a:pPr>
            <a:spcBef>
              <a:spcPct val="0"/>
            </a:spcBef>
          </a:pPr>
          <a:r>
            <a:rPr lang="en-US" dirty="0">
              <a:latin typeface="+mj-lt"/>
            </a:rPr>
            <a:t> CMS Nursing Facility</a:t>
          </a:r>
        </a:p>
      </dgm:t>
    </dgm:pt>
    <dgm:pt modelId="{D78BB328-9AE5-4B95-97AE-BC59418F9CE5}" type="parTrans" cxnId="{81ACAF35-F7CD-48A6-9EAF-8EA3821CD30C}">
      <dgm:prSet/>
      <dgm:spPr/>
      <dgm:t>
        <a:bodyPr/>
        <a:lstStyle/>
        <a:p>
          <a:endParaRPr lang="en-US"/>
        </a:p>
      </dgm:t>
    </dgm:pt>
    <dgm:pt modelId="{3CDE717E-308D-4A9C-A1A8-503D9019FDA6}" type="sibTrans" cxnId="{81ACAF35-F7CD-48A6-9EAF-8EA3821CD30C}">
      <dgm:prSet/>
      <dgm:spPr/>
      <dgm:t>
        <a:bodyPr/>
        <a:lstStyle/>
        <a:p>
          <a:endParaRPr lang="en-US"/>
        </a:p>
      </dgm:t>
    </dgm:pt>
    <dgm:pt modelId="{C06F9680-9064-4EED-8330-80C9C98943E3}">
      <dgm:prSet phldrT="[Text]"/>
      <dgm:spPr/>
      <dgm:t>
        <a:bodyPr/>
        <a:lstStyle/>
        <a:p>
          <a:pPr>
            <a:spcBef>
              <a:spcPct val="0"/>
            </a:spcBef>
          </a:pPr>
          <a:r>
            <a:rPr lang="en-US" dirty="0">
              <a:latin typeface="+mj-lt"/>
            </a:rPr>
            <a:t> Consumer Assessment of Healthcare Providers &amp; Systems (CAHPS)</a:t>
          </a:r>
        </a:p>
      </dgm:t>
    </dgm:pt>
    <dgm:pt modelId="{EFB59312-95BE-4ED6-B208-897B80109B55}" type="parTrans" cxnId="{14896E55-DDE1-4885-BBD8-018ECA6FCAEA}">
      <dgm:prSet/>
      <dgm:spPr/>
      <dgm:t>
        <a:bodyPr/>
        <a:lstStyle/>
        <a:p>
          <a:endParaRPr lang="en-US"/>
        </a:p>
      </dgm:t>
    </dgm:pt>
    <dgm:pt modelId="{ABEFD14A-B858-4393-9C6D-B53F1C22E879}" type="sibTrans" cxnId="{14896E55-DDE1-4885-BBD8-018ECA6FCAEA}">
      <dgm:prSet/>
      <dgm:spPr/>
      <dgm:t>
        <a:bodyPr/>
        <a:lstStyle/>
        <a:p>
          <a:endParaRPr lang="en-US"/>
        </a:p>
      </dgm:t>
    </dgm:pt>
    <dgm:pt modelId="{15C3CF08-65ED-4E8A-83CF-DF98D0B030E3}">
      <dgm:prSet phldrT="[Text]"/>
      <dgm:spPr/>
      <dgm:t>
        <a:bodyPr/>
        <a:lstStyle/>
        <a:p>
          <a:pPr>
            <a:spcBef>
              <a:spcPct val="0"/>
            </a:spcBef>
          </a:pPr>
          <a:r>
            <a:rPr lang="en-US" dirty="0">
              <a:latin typeface="+mj-lt"/>
            </a:rPr>
            <a:t>CMS Medicare measures for dually eligible, special needs plans</a:t>
          </a:r>
        </a:p>
      </dgm:t>
    </dgm:pt>
    <dgm:pt modelId="{C337144A-8BC5-4995-8B66-04BAE2DCEEC8}" type="parTrans" cxnId="{4EB385F8-1BDA-4470-A619-7D360BCC0BC9}">
      <dgm:prSet/>
      <dgm:spPr/>
      <dgm:t>
        <a:bodyPr/>
        <a:lstStyle/>
        <a:p>
          <a:endParaRPr lang="en-US"/>
        </a:p>
      </dgm:t>
    </dgm:pt>
    <dgm:pt modelId="{74C24F37-9523-4C18-8C62-97AEE715BCDB}" type="sibTrans" cxnId="{4EB385F8-1BDA-4470-A619-7D360BCC0BC9}">
      <dgm:prSet/>
      <dgm:spPr/>
      <dgm:t>
        <a:bodyPr/>
        <a:lstStyle/>
        <a:p>
          <a:endParaRPr lang="en-US"/>
        </a:p>
      </dgm:t>
    </dgm:pt>
    <dgm:pt modelId="{33C1E5DC-50AA-4F20-B437-70343FF56661}">
      <dgm:prSet phldrT="[Text]"/>
      <dgm:spPr/>
      <dgm:t>
        <a:bodyPr/>
        <a:lstStyle/>
        <a:p>
          <a:r>
            <a:rPr lang="en-US" b="0" dirty="0">
              <a:latin typeface="+mj-lt"/>
            </a:rPr>
            <a:t> Service coordination and care coordination</a:t>
          </a:r>
        </a:p>
      </dgm:t>
    </dgm:pt>
    <dgm:pt modelId="{E5E0183D-0D5C-4154-A83D-81B007FD5196}" type="parTrans" cxnId="{FFCAAF25-71E3-4CAD-B81C-E1114A2C539F}">
      <dgm:prSet/>
      <dgm:spPr/>
      <dgm:t>
        <a:bodyPr/>
        <a:lstStyle/>
        <a:p>
          <a:endParaRPr lang="en-US"/>
        </a:p>
      </dgm:t>
    </dgm:pt>
    <dgm:pt modelId="{064677F7-92ED-4E64-849D-94DD54BA4340}" type="sibTrans" cxnId="{FFCAAF25-71E3-4CAD-B81C-E1114A2C539F}">
      <dgm:prSet/>
      <dgm:spPr/>
      <dgm:t>
        <a:bodyPr/>
        <a:lstStyle/>
        <a:p>
          <a:endParaRPr lang="en-US"/>
        </a:p>
      </dgm:t>
    </dgm:pt>
    <dgm:pt modelId="{289EE743-C93D-4FFF-A21C-2C37071945F1}">
      <dgm:prSet phldrT="[Text]"/>
      <dgm:spPr/>
      <dgm:t>
        <a:bodyPr/>
        <a:lstStyle/>
        <a:p>
          <a:r>
            <a:rPr lang="en-US" b="0" dirty="0">
              <a:latin typeface="+mj-lt"/>
            </a:rPr>
            <a:t> Grievances, appeals, and critical incidents</a:t>
          </a:r>
        </a:p>
      </dgm:t>
    </dgm:pt>
    <dgm:pt modelId="{AFC8EE02-E19B-4A6C-8AC2-EFFE5316A5EE}" type="parTrans" cxnId="{935581CD-BAE5-4E39-9115-A788DA3136AA}">
      <dgm:prSet/>
      <dgm:spPr/>
      <dgm:t>
        <a:bodyPr/>
        <a:lstStyle/>
        <a:p>
          <a:endParaRPr lang="en-US"/>
        </a:p>
      </dgm:t>
    </dgm:pt>
    <dgm:pt modelId="{44EA9DBA-6C4B-46FF-869B-0F29D92DB3FC}" type="sibTrans" cxnId="{935581CD-BAE5-4E39-9115-A788DA3136AA}">
      <dgm:prSet/>
      <dgm:spPr/>
      <dgm:t>
        <a:bodyPr/>
        <a:lstStyle/>
        <a:p>
          <a:endParaRPr lang="en-US"/>
        </a:p>
      </dgm:t>
    </dgm:pt>
    <dgm:pt modelId="{D11D569F-C8DC-4185-92F5-58A1C498EAC0}">
      <dgm:prSet phldrT="[Text]"/>
      <dgm:spPr/>
      <dgm:t>
        <a:bodyPr/>
        <a:lstStyle/>
        <a:p>
          <a:r>
            <a:rPr lang="en-US" b="0" dirty="0">
              <a:latin typeface="+mj-lt"/>
            </a:rPr>
            <a:t> Rebalancing</a:t>
          </a:r>
        </a:p>
      </dgm:t>
    </dgm:pt>
    <dgm:pt modelId="{2ED7ED27-53B2-4DE4-8D63-D3ED520C27C3}" type="parTrans" cxnId="{325860BE-6524-4B91-BC4E-4D79E663D3F8}">
      <dgm:prSet/>
      <dgm:spPr/>
      <dgm:t>
        <a:bodyPr/>
        <a:lstStyle/>
        <a:p>
          <a:endParaRPr lang="en-US"/>
        </a:p>
      </dgm:t>
    </dgm:pt>
    <dgm:pt modelId="{255AB890-EA0E-452C-A4A4-EE30C611DA66}" type="sibTrans" cxnId="{325860BE-6524-4B91-BC4E-4D79E663D3F8}">
      <dgm:prSet/>
      <dgm:spPr/>
      <dgm:t>
        <a:bodyPr/>
        <a:lstStyle/>
        <a:p>
          <a:endParaRPr lang="en-US"/>
        </a:p>
      </dgm:t>
    </dgm:pt>
    <dgm:pt modelId="{D0F639EA-5154-4CD9-B18D-E8969FE4F64D}">
      <dgm:prSet phldrT="[Text]"/>
      <dgm:spPr/>
      <dgm:t>
        <a:bodyPr/>
        <a:lstStyle/>
        <a:p>
          <a:r>
            <a:rPr lang="en-US" b="0" dirty="0">
              <a:latin typeface="+mj-lt"/>
            </a:rPr>
            <a:t> CHC HCBS Waiver assurances</a:t>
          </a:r>
        </a:p>
      </dgm:t>
    </dgm:pt>
    <dgm:pt modelId="{959E9C36-C0E6-41D1-BDD5-711E9CBBF9FB}" type="parTrans" cxnId="{E2F81FCA-E8AC-4D3D-8EE7-C22F7ADACA19}">
      <dgm:prSet/>
      <dgm:spPr/>
      <dgm:t>
        <a:bodyPr/>
        <a:lstStyle/>
        <a:p>
          <a:endParaRPr lang="en-US"/>
        </a:p>
      </dgm:t>
    </dgm:pt>
    <dgm:pt modelId="{A7838AA7-412C-494C-BA9C-7DD560542290}" type="sibTrans" cxnId="{E2F81FCA-E8AC-4D3D-8EE7-C22F7ADACA19}">
      <dgm:prSet/>
      <dgm:spPr/>
      <dgm:t>
        <a:bodyPr/>
        <a:lstStyle/>
        <a:p>
          <a:endParaRPr lang="en-US"/>
        </a:p>
      </dgm:t>
    </dgm:pt>
    <dgm:pt modelId="{2E53D1C6-AAAE-4EB9-A3E9-BCA6922F2623}">
      <dgm:prSet phldrT="[Text]"/>
      <dgm:spPr/>
      <dgm:t>
        <a:bodyPr/>
        <a:lstStyle/>
        <a:p>
          <a:r>
            <a:rPr lang="en-US" b="0" dirty="0">
              <a:latin typeface="+mj-lt"/>
            </a:rPr>
            <a:t>Focus on:</a:t>
          </a:r>
        </a:p>
      </dgm:t>
    </dgm:pt>
    <dgm:pt modelId="{3B1CC4D9-2FF3-4761-B98A-260E5AD2EECD}" type="parTrans" cxnId="{5B877430-392B-4CAE-873F-836E9F41D09C}">
      <dgm:prSet/>
      <dgm:spPr/>
      <dgm:t>
        <a:bodyPr/>
        <a:lstStyle/>
        <a:p>
          <a:endParaRPr lang="en-US"/>
        </a:p>
      </dgm:t>
    </dgm:pt>
    <dgm:pt modelId="{6321B517-98C6-4888-93B4-8595400F066D}" type="sibTrans" cxnId="{5B877430-392B-4CAE-873F-836E9F41D09C}">
      <dgm:prSet/>
      <dgm:spPr/>
      <dgm:t>
        <a:bodyPr/>
        <a:lstStyle/>
        <a:p>
          <a:endParaRPr lang="en-US"/>
        </a:p>
      </dgm:t>
    </dgm:pt>
    <dgm:pt modelId="{9BE2096E-D6A3-407D-85D6-3DED3D617903}">
      <dgm:prSet phldrT="[Text]"/>
      <dgm:spPr/>
      <dgm:t>
        <a:bodyPr/>
        <a:lstStyle/>
        <a:p>
          <a:r>
            <a:rPr lang="en-US" b="0" dirty="0">
              <a:latin typeface="+mj-lt"/>
            </a:rPr>
            <a:t>Continuity of services</a:t>
          </a:r>
        </a:p>
      </dgm:t>
    </dgm:pt>
    <dgm:pt modelId="{B01C849D-16F8-483A-822D-576FA6645FE3}" type="parTrans" cxnId="{65AC1853-62CA-49C0-B5A1-239B1B210B51}">
      <dgm:prSet/>
      <dgm:spPr/>
      <dgm:t>
        <a:bodyPr/>
        <a:lstStyle/>
        <a:p>
          <a:endParaRPr lang="en-US"/>
        </a:p>
      </dgm:t>
    </dgm:pt>
    <dgm:pt modelId="{8EE32212-6F9D-4AD8-8418-D1FE8AF00237}" type="sibTrans" cxnId="{65AC1853-62CA-49C0-B5A1-239B1B210B51}">
      <dgm:prSet/>
      <dgm:spPr/>
      <dgm:t>
        <a:bodyPr/>
        <a:lstStyle/>
        <a:p>
          <a:endParaRPr lang="en-US"/>
        </a:p>
      </dgm:t>
    </dgm:pt>
    <dgm:pt modelId="{A9C9F3AC-AC62-4535-90B3-9A4D098573F5}">
      <dgm:prSet phldrT="[Text]"/>
      <dgm:spPr/>
      <dgm:t>
        <a:bodyPr/>
        <a:lstStyle/>
        <a:p>
          <a:r>
            <a:rPr lang="en-US" b="0" dirty="0">
              <a:latin typeface="+mj-lt"/>
            </a:rPr>
            <a:t>LTSS provider participation</a:t>
          </a:r>
        </a:p>
      </dgm:t>
    </dgm:pt>
    <dgm:pt modelId="{038ADF8A-7C95-417D-8C6D-4B52DF59B201}" type="parTrans" cxnId="{CAA37DC8-322A-4D22-A38E-1CA25623DE1E}">
      <dgm:prSet/>
      <dgm:spPr/>
      <dgm:t>
        <a:bodyPr/>
        <a:lstStyle/>
        <a:p>
          <a:endParaRPr lang="en-US"/>
        </a:p>
      </dgm:t>
    </dgm:pt>
    <dgm:pt modelId="{2A8CB696-614A-467B-94D4-B7AED2B5DE1F}" type="sibTrans" cxnId="{CAA37DC8-322A-4D22-A38E-1CA25623DE1E}">
      <dgm:prSet/>
      <dgm:spPr/>
      <dgm:t>
        <a:bodyPr/>
        <a:lstStyle/>
        <a:p>
          <a:endParaRPr lang="en-US"/>
        </a:p>
      </dgm:t>
    </dgm:pt>
    <dgm:pt modelId="{3460FC2B-5088-4A84-BA58-60E2842F436F}" type="pres">
      <dgm:prSet presAssocID="{60C05124-C49D-4B6A-9D5B-23D8B5A6F5D8}" presName="Name0" presStyleCnt="0">
        <dgm:presLayoutVars>
          <dgm:dir/>
          <dgm:animLvl val="lvl"/>
          <dgm:resizeHandles val="exact"/>
        </dgm:presLayoutVars>
      </dgm:prSet>
      <dgm:spPr/>
    </dgm:pt>
    <dgm:pt modelId="{8067FF9A-15AD-44C4-B8FE-7AEFA3C73238}" type="pres">
      <dgm:prSet presAssocID="{F91E5566-50F9-410C-823F-CD12B74830CF}" presName="composite" presStyleCnt="0"/>
      <dgm:spPr/>
    </dgm:pt>
    <dgm:pt modelId="{59BAF12A-E1EF-4999-913A-F405EFF04E94}" type="pres">
      <dgm:prSet presAssocID="{F91E5566-50F9-410C-823F-CD12B74830CF}" presName="parTx" presStyleLbl="alignNode1" presStyleIdx="0" presStyleCnt="3">
        <dgm:presLayoutVars>
          <dgm:chMax val="0"/>
          <dgm:chPref val="0"/>
          <dgm:bulletEnabled val="1"/>
        </dgm:presLayoutVars>
      </dgm:prSet>
      <dgm:spPr/>
    </dgm:pt>
    <dgm:pt modelId="{6DBD38F3-AE7E-4365-B738-49F9094C3C1C}" type="pres">
      <dgm:prSet presAssocID="{F91E5566-50F9-410C-823F-CD12B74830CF}" presName="desTx" presStyleLbl="alignAccFollowNode1" presStyleIdx="0" presStyleCnt="3">
        <dgm:presLayoutVars>
          <dgm:bulletEnabled val="1"/>
        </dgm:presLayoutVars>
      </dgm:prSet>
      <dgm:spPr/>
    </dgm:pt>
    <dgm:pt modelId="{2BF9669D-E03B-4260-A0D9-4C2BDFF3A6E7}" type="pres">
      <dgm:prSet presAssocID="{B90200F1-67B2-4FCB-9326-CF2F86FEF2A4}" presName="space" presStyleCnt="0"/>
      <dgm:spPr/>
    </dgm:pt>
    <dgm:pt modelId="{D600A8A8-7347-4E59-9EA5-CA208D854180}" type="pres">
      <dgm:prSet presAssocID="{C8A32DD5-3696-42CF-B117-9254D8B9B6C0}" presName="composite" presStyleCnt="0"/>
      <dgm:spPr/>
    </dgm:pt>
    <dgm:pt modelId="{E875D161-24A3-4E8B-A813-DFBEC5D3069D}" type="pres">
      <dgm:prSet presAssocID="{C8A32DD5-3696-42CF-B117-9254D8B9B6C0}" presName="parTx" presStyleLbl="alignNode1" presStyleIdx="1" presStyleCnt="3" custLinFactNeighborX="0" custLinFactNeighborY="2147">
        <dgm:presLayoutVars>
          <dgm:chMax val="0"/>
          <dgm:chPref val="0"/>
          <dgm:bulletEnabled val="1"/>
        </dgm:presLayoutVars>
      </dgm:prSet>
      <dgm:spPr/>
    </dgm:pt>
    <dgm:pt modelId="{CE5B87E5-2995-48E3-96F0-CD110BD84210}" type="pres">
      <dgm:prSet presAssocID="{C8A32DD5-3696-42CF-B117-9254D8B9B6C0}" presName="desTx" presStyleLbl="alignAccFollowNode1" presStyleIdx="1" presStyleCnt="3">
        <dgm:presLayoutVars>
          <dgm:bulletEnabled val="1"/>
        </dgm:presLayoutVars>
      </dgm:prSet>
      <dgm:spPr/>
    </dgm:pt>
    <dgm:pt modelId="{CA4AB7A5-8E74-46C8-B6F5-72A5F5CBFCDE}" type="pres">
      <dgm:prSet presAssocID="{4DFFD2C0-0DFB-4E09-BBE9-D4518552D290}" presName="space" presStyleCnt="0"/>
      <dgm:spPr/>
    </dgm:pt>
    <dgm:pt modelId="{ADF79E98-71DC-464F-BDC9-828D8D01370A}" type="pres">
      <dgm:prSet presAssocID="{36914EF7-4E43-4F23-AFC3-0B6571A4B618}" presName="composite" presStyleCnt="0"/>
      <dgm:spPr/>
    </dgm:pt>
    <dgm:pt modelId="{89136E7A-F477-4100-B6AC-E47EB7720ED6}" type="pres">
      <dgm:prSet presAssocID="{36914EF7-4E43-4F23-AFC3-0B6571A4B618}" presName="parTx" presStyleLbl="alignNode1" presStyleIdx="2" presStyleCnt="3" custLinFactNeighborX="0" custLinFactNeighborY="2147">
        <dgm:presLayoutVars>
          <dgm:chMax val="0"/>
          <dgm:chPref val="0"/>
          <dgm:bulletEnabled val="1"/>
        </dgm:presLayoutVars>
      </dgm:prSet>
      <dgm:spPr/>
    </dgm:pt>
    <dgm:pt modelId="{C9014750-4552-4BE8-911E-97B5E6966626}" type="pres">
      <dgm:prSet presAssocID="{36914EF7-4E43-4F23-AFC3-0B6571A4B618}" presName="desTx" presStyleLbl="alignAccFollowNode1" presStyleIdx="2" presStyleCnt="3">
        <dgm:presLayoutVars>
          <dgm:bulletEnabled val="1"/>
        </dgm:presLayoutVars>
      </dgm:prSet>
      <dgm:spPr/>
    </dgm:pt>
  </dgm:ptLst>
  <dgm:cxnLst>
    <dgm:cxn modelId="{15E59501-162E-4863-8A7B-0736513E4763}" type="presOf" srcId="{289EE743-C93D-4FFF-A21C-2C37071945F1}" destId="{CE5B87E5-2995-48E3-96F0-CD110BD84210}" srcOrd="0" destOrd="2" presId="urn:microsoft.com/office/officeart/2005/8/layout/hList1"/>
    <dgm:cxn modelId="{B876AC02-E376-4F30-95C9-718AAB7B7177}" srcId="{F91E5566-50F9-410C-823F-CD12B74830CF}" destId="{D5D28629-D09A-4213-B4D5-E0C0A203F9FE}" srcOrd="0" destOrd="0" parTransId="{5FFBE038-EA4C-493B-8F66-87EAC2EAE843}" sibTransId="{3C2A0171-BBD6-4715-B0B1-6563596C4BF4}"/>
    <dgm:cxn modelId="{BBB14D07-2821-4E22-B81B-F54E6CC5A8AD}" srcId="{F91E5566-50F9-410C-823F-CD12B74830CF}" destId="{E667E607-160F-4FB7-B9F5-15BF835B5BD3}" srcOrd="5" destOrd="0" parTransId="{EE4FD2B0-C4F3-413E-A37E-EEACFADB8676}" sibTransId="{D5F05B90-4D61-41F3-ABA0-1B0F38094585}"/>
    <dgm:cxn modelId="{EBF2FF0A-2351-438D-A774-F4E52CADF2DA}" type="presOf" srcId="{33C1E5DC-50AA-4F20-B437-70343FF56661}" destId="{CE5B87E5-2995-48E3-96F0-CD110BD84210}" srcOrd="0" destOrd="1" presId="urn:microsoft.com/office/officeart/2005/8/layout/hList1"/>
    <dgm:cxn modelId="{909C910D-6E75-4936-B698-EF8AD74D8075}" srcId="{60C05124-C49D-4B6A-9D5B-23D8B5A6F5D8}" destId="{36914EF7-4E43-4F23-AFC3-0B6571A4B618}" srcOrd="2" destOrd="0" parTransId="{5F5BC6A0-643E-479C-9D3F-6027EE62BC0B}" sibTransId="{18BCF3A8-62E3-4408-B522-3BB2F63E1A76}"/>
    <dgm:cxn modelId="{C72BA910-8CB5-4276-816C-78B8320B41C7}" type="presOf" srcId="{C06F9680-9064-4EED-8330-80C9C98943E3}" destId="{6DBD38F3-AE7E-4365-B738-49F9094C3C1C}" srcOrd="0" destOrd="3" presId="urn:microsoft.com/office/officeart/2005/8/layout/hList1"/>
    <dgm:cxn modelId="{6279F81C-8318-4C4E-9692-B9DFDC0E09D2}" srcId="{36914EF7-4E43-4F23-AFC3-0B6571A4B618}" destId="{C9138930-2789-4883-8A87-CA6EA54E34A1}" srcOrd="0" destOrd="0" parTransId="{90ABBEA8-1E34-4033-BE68-43C1A05D99B5}" sibTransId="{E333C565-F7BA-4A83-B726-928486E28BCF}"/>
    <dgm:cxn modelId="{FFCAAF25-71E3-4CAD-B81C-E1114A2C539F}" srcId="{C8A32DD5-3696-42CF-B117-9254D8B9B6C0}" destId="{33C1E5DC-50AA-4F20-B437-70343FF56661}" srcOrd="1" destOrd="0" parTransId="{E5E0183D-0D5C-4154-A83D-81B007FD5196}" sibTransId="{064677F7-92ED-4E64-849D-94DD54BA4340}"/>
    <dgm:cxn modelId="{CFE46628-8587-4763-B83F-284D15A1CF89}" srcId="{60C05124-C49D-4B6A-9D5B-23D8B5A6F5D8}" destId="{C8A32DD5-3696-42CF-B117-9254D8B9B6C0}" srcOrd="1" destOrd="0" parTransId="{84096302-8AFD-41EA-BC47-12EBACC326F2}" sibTransId="{4DFFD2C0-0DFB-4E09-BBE9-D4518552D290}"/>
    <dgm:cxn modelId="{5B877430-392B-4CAE-873F-836E9F41D09C}" srcId="{36914EF7-4E43-4F23-AFC3-0B6571A4B618}" destId="{2E53D1C6-AAAE-4EB9-A3E9-BCA6922F2623}" srcOrd="1" destOrd="0" parTransId="{3B1CC4D9-2FF3-4761-B98A-260E5AD2EECD}" sibTransId="{6321B517-98C6-4888-93B4-8595400F066D}"/>
    <dgm:cxn modelId="{76D87B32-2D64-444D-8F94-7033345F34C9}" type="presOf" srcId="{FD2B4359-05AC-4A21-AAC5-FAF97BFD85A2}" destId="{CE5B87E5-2995-48E3-96F0-CD110BD84210}" srcOrd="0" destOrd="0" presId="urn:microsoft.com/office/officeart/2005/8/layout/hList1"/>
    <dgm:cxn modelId="{81ACAF35-F7CD-48A6-9EAF-8EA3821CD30C}" srcId="{F91E5566-50F9-410C-823F-CD12B74830CF}" destId="{6A20670D-209C-4120-8FAF-F53050236A4F}" srcOrd="2" destOrd="0" parTransId="{D78BB328-9AE5-4B95-97AE-BC59418F9CE5}" sibTransId="{3CDE717E-308D-4A9C-A1A8-503D9019FDA6}"/>
    <dgm:cxn modelId="{9EE0FB3D-8D0D-4C16-93C6-8E892DBFBCE2}" type="presOf" srcId="{60C05124-C49D-4B6A-9D5B-23D8B5A6F5D8}" destId="{3460FC2B-5088-4A84-BA58-60E2842F436F}" srcOrd="0" destOrd="0" presId="urn:microsoft.com/office/officeart/2005/8/layout/hList1"/>
    <dgm:cxn modelId="{470A9940-6C1F-4524-B30A-CF54428461B6}" srcId="{F91E5566-50F9-410C-823F-CD12B74830CF}" destId="{91FBB2FF-3F30-432D-A305-CE485C30E695}" srcOrd="1" destOrd="0" parTransId="{B3FDA0E6-8745-455B-8679-35B54B058C42}" sibTransId="{81C6330E-E367-4623-B326-F5D5494C2DA4}"/>
    <dgm:cxn modelId="{F1501D44-0E71-44B6-99FD-7CE0E72A5635}" srcId="{C8A32DD5-3696-42CF-B117-9254D8B9B6C0}" destId="{FD2B4359-05AC-4A21-AAC5-FAF97BFD85A2}" srcOrd="0" destOrd="0" parTransId="{7525DA56-B0E1-4815-AAF3-6EDD5797DB12}" sibTransId="{EAA44C4E-0B9F-4B6E-97B9-D1AFF694380E}"/>
    <dgm:cxn modelId="{28B4AC44-61D5-40BC-A430-4C07F2FE4C7F}" type="presOf" srcId="{15C3CF08-65ED-4E8A-83CF-DF98D0B030E3}" destId="{6DBD38F3-AE7E-4365-B738-49F9094C3C1C}" srcOrd="0" destOrd="4" presId="urn:microsoft.com/office/officeart/2005/8/layout/hList1"/>
    <dgm:cxn modelId="{070C2A67-158F-465E-A5E9-F37DEFA0404D}" srcId="{60C05124-C49D-4B6A-9D5B-23D8B5A6F5D8}" destId="{F91E5566-50F9-410C-823F-CD12B74830CF}" srcOrd="0" destOrd="0" parTransId="{D3A372E5-1ADC-4A73-8CFE-1708AB5073A1}" sibTransId="{B90200F1-67B2-4FCB-9326-CF2F86FEF2A4}"/>
    <dgm:cxn modelId="{4319A76F-E99A-4A84-9BC2-6419DA108146}" type="presOf" srcId="{91FBB2FF-3F30-432D-A305-CE485C30E695}" destId="{6DBD38F3-AE7E-4365-B738-49F9094C3C1C}" srcOrd="0" destOrd="1" presId="urn:microsoft.com/office/officeart/2005/8/layout/hList1"/>
    <dgm:cxn modelId="{B6C50950-685A-490F-A24C-0AB3833FED8F}" type="presOf" srcId="{D5D28629-D09A-4213-B4D5-E0C0A203F9FE}" destId="{6DBD38F3-AE7E-4365-B738-49F9094C3C1C}" srcOrd="0" destOrd="0" presId="urn:microsoft.com/office/officeart/2005/8/layout/hList1"/>
    <dgm:cxn modelId="{60882F71-E513-4C3E-A1EF-33A643623D0C}" type="presOf" srcId="{A9C9F3AC-AC62-4535-90B3-9A4D098573F5}" destId="{C9014750-4552-4BE8-911E-97B5E6966626}" srcOrd="0" destOrd="3" presId="urn:microsoft.com/office/officeart/2005/8/layout/hList1"/>
    <dgm:cxn modelId="{65AC1853-62CA-49C0-B5A1-239B1B210B51}" srcId="{2E53D1C6-AAAE-4EB9-A3E9-BCA6922F2623}" destId="{9BE2096E-D6A3-407D-85D6-3DED3D617903}" srcOrd="0" destOrd="0" parTransId="{B01C849D-16F8-483A-822D-576FA6645FE3}" sibTransId="{8EE32212-6F9D-4AD8-8418-D1FE8AF00237}"/>
    <dgm:cxn modelId="{14896E55-DDE1-4885-BBD8-018ECA6FCAEA}" srcId="{F91E5566-50F9-410C-823F-CD12B74830CF}" destId="{C06F9680-9064-4EED-8330-80C9C98943E3}" srcOrd="3" destOrd="0" parTransId="{EFB59312-95BE-4ED6-B208-897B80109B55}" sibTransId="{ABEFD14A-B858-4393-9C6D-B53F1C22E879}"/>
    <dgm:cxn modelId="{E8BD447F-AF56-4A39-AAD1-E7D7400C9EB7}" type="presOf" srcId="{2E53D1C6-AAAE-4EB9-A3E9-BCA6922F2623}" destId="{C9014750-4552-4BE8-911E-97B5E6966626}" srcOrd="0" destOrd="1" presId="urn:microsoft.com/office/officeart/2005/8/layout/hList1"/>
    <dgm:cxn modelId="{22D79990-EA6F-4B8C-AE25-F9B67151FD4F}" type="presOf" srcId="{9BE2096E-D6A3-407D-85D6-3DED3D617903}" destId="{C9014750-4552-4BE8-911E-97B5E6966626}" srcOrd="0" destOrd="2" presId="urn:microsoft.com/office/officeart/2005/8/layout/hList1"/>
    <dgm:cxn modelId="{5714D990-F557-4473-B404-491256DD0DA8}" type="presOf" srcId="{7209B33B-E455-445F-85FB-5C705572FC4B}" destId="{6DBD38F3-AE7E-4365-B738-49F9094C3C1C}" srcOrd="0" destOrd="6" presId="urn:microsoft.com/office/officeart/2005/8/layout/hList1"/>
    <dgm:cxn modelId="{E379E693-F6C7-4544-A3C9-5C033A8E1039}" type="presOf" srcId="{D0F639EA-5154-4CD9-B18D-E8969FE4F64D}" destId="{CE5B87E5-2995-48E3-96F0-CD110BD84210}" srcOrd="0" destOrd="4" presId="urn:microsoft.com/office/officeart/2005/8/layout/hList1"/>
    <dgm:cxn modelId="{CABB39A1-1C04-4000-830D-11866EBF753F}" type="presOf" srcId="{6A20670D-209C-4120-8FAF-F53050236A4F}" destId="{6DBD38F3-AE7E-4365-B738-49F9094C3C1C}" srcOrd="0" destOrd="2" presId="urn:microsoft.com/office/officeart/2005/8/layout/hList1"/>
    <dgm:cxn modelId="{325860BE-6524-4B91-BC4E-4D79E663D3F8}" srcId="{C8A32DD5-3696-42CF-B117-9254D8B9B6C0}" destId="{D11D569F-C8DC-4185-92F5-58A1C498EAC0}" srcOrd="3" destOrd="0" parTransId="{2ED7ED27-53B2-4DE4-8D63-D3ED520C27C3}" sibTransId="{255AB890-EA0E-452C-A4A4-EE30C611DA66}"/>
    <dgm:cxn modelId="{E504FEC1-4EB0-45F5-AD0F-BB7DE3C6FE57}" type="presOf" srcId="{C8A32DD5-3696-42CF-B117-9254D8B9B6C0}" destId="{E875D161-24A3-4E8B-A813-DFBEC5D3069D}" srcOrd="0" destOrd="0" presId="urn:microsoft.com/office/officeart/2005/8/layout/hList1"/>
    <dgm:cxn modelId="{CAA37DC8-322A-4D22-A38E-1CA25623DE1E}" srcId="{2E53D1C6-AAAE-4EB9-A3E9-BCA6922F2623}" destId="{A9C9F3AC-AC62-4535-90B3-9A4D098573F5}" srcOrd="1" destOrd="0" parTransId="{038ADF8A-7C95-417D-8C6D-4B52DF59B201}" sibTransId="{2A8CB696-614A-467B-94D4-B7AED2B5DE1F}"/>
    <dgm:cxn modelId="{7BD04DC9-2A43-4624-B4A5-D3CA82AC547A}" type="presOf" srcId="{D11D569F-C8DC-4185-92F5-58A1C498EAC0}" destId="{CE5B87E5-2995-48E3-96F0-CD110BD84210}" srcOrd="0" destOrd="3" presId="urn:microsoft.com/office/officeart/2005/8/layout/hList1"/>
    <dgm:cxn modelId="{E2F81FCA-E8AC-4D3D-8EE7-C22F7ADACA19}" srcId="{C8A32DD5-3696-42CF-B117-9254D8B9B6C0}" destId="{D0F639EA-5154-4CD9-B18D-E8969FE4F64D}" srcOrd="4" destOrd="0" parTransId="{959E9C36-C0E6-41D1-BDD5-711E9CBBF9FB}" sibTransId="{A7838AA7-412C-494C-BA9C-7DD560542290}"/>
    <dgm:cxn modelId="{2188AECB-172E-40B6-97EB-6E96D26A9606}" type="presOf" srcId="{36914EF7-4E43-4F23-AFC3-0B6571A4B618}" destId="{89136E7A-F477-4100-B6AC-E47EB7720ED6}" srcOrd="0" destOrd="0" presId="urn:microsoft.com/office/officeart/2005/8/layout/hList1"/>
    <dgm:cxn modelId="{935581CD-BAE5-4E39-9115-A788DA3136AA}" srcId="{C8A32DD5-3696-42CF-B117-9254D8B9B6C0}" destId="{289EE743-C93D-4FFF-A21C-2C37071945F1}" srcOrd="2" destOrd="0" parTransId="{AFC8EE02-E19B-4A6C-8AC2-EFFE5316A5EE}" sibTransId="{44EA9DBA-6C4B-46FF-869B-0F29D92DB3FC}"/>
    <dgm:cxn modelId="{D8B868ED-1F0A-46B4-B724-AB49883CC01B}" type="presOf" srcId="{E667E607-160F-4FB7-B9F5-15BF835B5BD3}" destId="{6DBD38F3-AE7E-4365-B738-49F9094C3C1C}" srcOrd="0" destOrd="5" presId="urn:microsoft.com/office/officeart/2005/8/layout/hList1"/>
    <dgm:cxn modelId="{AFC415EF-66E9-4D4A-975C-5EC4876EE8D2}" type="presOf" srcId="{F91E5566-50F9-410C-823F-CD12B74830CF}" destId="{59BAF12A-E1EF-4999-913A-F405EFF04E94}" srcOrd="0" destOrd="0" presId="urn:microsoft.com/office/officeart/2005/8/layout/hList1"/>
    <dgm:cxn modelId="{4EB385F8-1BDA-4470-A619-7D360BCC0BC9}" srcId="{F91E5566-50F9-410C-823F-CD12B74830CF}" destId="{15C3CF08-65ED-4E8A-83CF-DF98D0B030E3}" srcOrd="4" destOrd="0" parTransId="{C337144A-8BC5-4995-8B66-04BAE2DCEEC8}" sibTransId="{74C24F37-9523-4C18-8C62-97AEE715BCDB}"/>
    <dgm:cxn modelId="{2EFD82FB-AEBE-49C9-A72D-06A5A6060A0C}" srcId="{F91E5566-50F9-410C-823F-CD12B74830CF}" destId="{7209B33B-E455-445F-85FB-5C705572FC4B}" srcOrd="6" destOrd="0" parTransId="{92042C52-FC49-4DC7-8FEC-EE43A6B01952}" sibTransId="{44A55069-8D3A-4594-A669-BC9D9B360BD2}"/>
    <dgm:cxn modelId="{713F6FFD-4025-47FA-A7D8-6728F3526642}" type="presOf" srcId="{C9138930-2789-4883-8A87-CA6EA54E34A1}" destId="{C9014750-4552-4BE8-911E-97B5E6966626}" srcOrd="0" destOrd="0" presId="urn:microsoft.com/office/officeart/2005/8/layout/hList1"/>
    <dgm:cxn modelId="{0A36A617-1AF2-4986-A9F8-F8778E2C0782}" type="presParOf" srcId="{3460FC2B-5088-4A84-BA58-60E2842F436F}" destId="{8067FF9A-15AD-44C4-B8FE-7AEFA3C73238}" srcOrd="0" destOrd="0" presId="urn:microsoft.com/office/officeart/2005/8/layout/hList1"/>
    <dgm:cxn modelId="{99C3240E-B08E-414A-A12D-17B0A9AF35D8}" type="presParOf" srcId="{8067FF9A-15AD-44C4-B8FE-7AEFA3C73238}" destId="{59BAF12A-E1EF-4999-913A-F405EFF04E94}" srcOrd="0" destOrd="0" presId="urn:microsoft.com/office/officeart/2005/8/layout/hList1"/>
    <dgm:cxn modelId="{59500741-1D43-4C0F-8E80-4327F8643F26}" type="presParOf" srcId="{8067FF9A-15AD-44C4-B8FE-7AEFA3C73238}" destId="{6DBD38F3-AE7E-4365-B738-49F9094C3C1C}" srcOrd="1" destOrd="0" presId="urn:microsoft.com/office/officeart/2005/8/layout/hList1"/>
    <dgm:cxn modelId="{1D2EFB73-1CAA-472E-9DE2-20C16B435C64}" type="presParOf" srcId="{3460FC2B-5088-4A84-BA58-60E2842F436F}" destId="{2BF9669D-E03B-4260-A0D9-4C2BDFF3A6E7}" srcOrd="1" destOrd="0" presId="urn:microsoft.com/office/officeart/2005/8/layout/hList1"/>
    <dgm:cxn modelId="{D2649F80-1640-4756-8F06-E9D9AEEDDFAF}" type="presParOf" srcId="{3460FC2B-5088-4A84-BA58-60E2842F436F}" destId="{D600A8A8-7347-4E59-9EA5-CA208D854180}" srcOrd="2" destOrd="0" presId="urn:microsoft.com/office/officeart/2005/8/layout/hList1"/>
    <dgm:cxn modelId="{375BCD61-DFA1-499D-BBEB-47F4F1F3A20E}" type="presParOf" srcId="{D600A8A8-7347-4E59-9EA5-CA208D854180}" destId="{E875D161-24A3-4E8B-A813-DFBEC5D3069D}" srcOrd="0" destOrd="0" presId="urn:microsoft.com/office/officeart/2005/8/layout/hList1"/>
    <dgm:cxn modelId="{97E6CE06-13AE-41EF-B4F9-9490C85DD43D}" type="presParOf" srcId="{D600A8A8-7347-4E59-9EA5-CA208D854180}" destId="{CE5B87E5-2995-48E3-96F0-CD110BD84210}" srcOrd="1" destOrd="0" presId="urn:microsoft.com/office/officeart/2005/8/layout/hList1"/>
    <dgm:cxn modelId="{3F9FBC67-E0AA-4FA9-9735-FE9BBC1F8CF3}" type="presParOf" srcId="{3460FC2B-5088-4A84-BA58-60E2842F436F}" destId="{CA4AB7A5-8E74-46C8-B6F5-72A5F5CBFCDE}" srcOrd="3" destOrd="0" presId="urn:microsoft.com/office/officeart/2005/8/layout/hList1"/>
    <dgm:cxn modelId="{73D20CE7-3632-45ED-9987-D5773AE519D1}" type="presParOf" srcId="{3460FC2B-5088-4A84-BA58-60E2842F436F}" destId="{ADF79E98-71DC-464F-BDC9-828D8D01370A}" srcOrd="4" destOrd="0" presId="urn:microsoft.com/office/officeart/2005/8/layout/hList1"/>
    <dgm:cxn modelId="{A1532ABA-A0A4-4B00-BD53-73779E30F8D3}" type="presParOf" srcId="{ADF79E98-71DC-464F-BDC9-828D8D01370A}" destId="{89136E7A-F477-4100-B6AC-E47EB7720ED6}" srcOrd="0" destOrd="0" presId="urn:microsoft.com/office/officeart/2005/8/layout/hList1"/>
    <dgm:cxn modelId="{A1734B02-04A9-4195-B4CA-69D0D4BE2944}" type="presParOf" srcId="{ADF79E98-71DC-464F-BDC9-828D8D01370A}" destId="{C9014750-4552-4BE8-911E-97B5E6966626}"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AF12A-E1EF-4999-913A-F405EFF04E94}">
      <dsp:nvSpPr>
        <dsp:cNvPr id="0" name=""/>
        <dsp:cNvSpPr/>
      </dsp:nvSpPr>
      <dsp:spPr>
        <a:xfrm>
          <a:off x="49" y="19433"/>
          <a:ext cx="4762782" cy="6048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Black" panose="020B0A04020102020204" pitchFamily="34" charset="0"/>
            </a:rPr>
            <a:t>HEALTHCHOICES</a:t>
          </a:r>
        </a:p>
      </dsp:txBody>
      <dsp:txXfrm>
        <a:off x="49" y="19433"/>
        <a:ext cx="4762782" cy="604800"/>
      </dsp:txXfrm>
    </dsp:sp>
    <dsp:sp modelId="{6DBD38F3-AE7E-4365-B738-49F9094C3C1C}">
      <dsp:nvSpPr>
        <dsp:cNvPr id="0" name=""/>
        <dsp:cNvSpPr/>
      </dsp:nvSpPr>
      <dsp:spPr>
        <a:xfrm>
          <a:off x="0" y="624233"/>
          <a:ext cx="4762782" cy="3242531"/>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mj-lt"/>
            </a:rPr>
            <a:t>Providers enroll as Medicaid providers</a:t>
          </a:r>
        </a:p>
        <a:p>
          <a:pPr marL="228600" lvl="1" indent="-228600" algn="l" defTabSz="889000">
            <a:lnSpc>
              <a:spcPct val="90000"/>
            </a:lnSpc>
            <a:spcBef>
              <a:spcPct val="0"/>
            </a:spcBef>
            <a:spcAft>
              <a:spcPct val="15000"/>
            </a:spcAft>
            <a:buChar char="•"/>
          </a:pPr>
          <a:r>
            <a:rPr lang="en-US" sz="2000" kern="1200" dirty="0">
              <a:latin typeface="+mj-lt"/>
            </a:rPr>
            <a:t>Providers contract with managed care organizations (MCOs)</a:t>
          </a:r>
        </a:p>
        <a:p>
          <a:pPr marL="228600" lvl="1" indent="-228600" algn="l" defTabSz="889000">
            <a:lnSpc>
              <a:spcPct val="90000"/>
            </a:lnSpc>
            <a:spcBef>
              <a:spcPct val="0"/>
            </a:spcBef>
            <a:spcAft>
              <a:spcPct val="15000"/>
            </a:spcAft>
            <a:buChar char="•"/>
          </a:pPr>
          <a:r>
            <a:rPr lang="en-US" sz="2000" kern="1200" dirty="0">
              <a:latin typeface="+mj-lt"/>
            </a:rPr>
            <a:t>Providers bill MCOs</a:t>
          </a:r>
        </a:p>
        <a:p>
          <a:pPr marL="228600" lvl="1" indent="-228600" algn="l" defTabSz="889000">
            <a:lnSpc>
              <a:spcPct val="90000"/>
            </a:lnSpc>
            <a:spcBef>
              <a:spcPct val="0"/>
            </a:spcBef>
            <a:spcAft>
              <a:spcPct val="15000"/>
            </a:spcAft>
            <a:buChar char="•"/>
          </a:pPr>
          <a:r>
            <a:rPr lang="en-US" sz="2000" kern="1200" dirty="0">
              <a:latin typeface="+mj-lt"/>
            </a:rPr>
            <a:t>Physical Health Adult Benefit Package</a:t>
          </a:r>
        </a:p>
        <a:p>
          <a:pPr marL="228600" lvl="1" indent="-228600" algn="l" defTabSz="889000">
            <a:lnSpc>
              <a:spcPct val="90000"/>
            </a:lnSpc>
            <a:spcBef>
              <a:spcPct val="0"/>
            </a:spcBef>
            <a:spcAft>
              <a:spcPct val="15000"/>
            </a:spcAft>
            <a:buChar char="•"/>
          </a:pPr>
          <a:r>
            <a:rPr lang="en-US" sz="2000" kern="1200" dirty="0">
              <a:latin typeface="+mj-lt"/>
            </a:rPr>
            <a:t>Coordinate behavioral health services</a:t>
          </a:r>
        </a:p>
        <a:p>
          <a:pPr marL="228600" lvl="1" indent="-228600" algn="l" defTabSz="977900">
            <a:lnSpc>
              <a:spcPct val="90000"/>
            </a:lnSpc>
            <a:spcBef>
              <a:spcPct val="0"/>
            </a:spcBef>
            <a:spcAft>
              <a:spcPct val="15000"/>
            </a:spcAft>
            <a:buChar char="•"/>
          </a:pPr>
          <a:endParaRPr lang="en-US" sz="2200" kern="1200" dirty="0">
            <a:latin typeface="+mj-lt"/>
          </a:endParaRPr>
        </a:p>
        <a:p>
          <a:pPr marL="228600" lvl="1" indent="-228600" algn="l" defTabSz="977900">
            <a:lnSpc>
              <a:spcPct val="90000"/>
            </a:lnSpc>
            <a:spcBef>
              <a:spcPct val="0"/>
            </a:spcBef>
            <a:spcAft>
              <a:spcPct val="15000"/>
            </a:spcAft>
            <a:buChar char="•"/>
          </a:pPr>
          <a:endParaRPr lang="en-US" sz="2200" kern="1200" dirty="0">
            <a:latin typeface="+mj-lt"/>
          </a:endParaRPr>
        </a:p>
      </dsp:txBody>
      <dsp:txXfrm>
        <a:off x="0" y="624233"/>
        <a:ext cx="4762782" cy="3242531"/>
      </dsp:txXfrm>
    </dsp:sp>
    <dsp:sp modelId="{E875D161-24A3-4E8B-A813-DFBEC5D3069D}">
      <dsp:nvSpPr>
        <dsp:cNvPr id="0" name=""/>
        <dsp:cNvSpPr/>
      </dsp:nvSpPr>
      <dsp:spPr>
        <a:xfrm>
          <a:off x="5429622" y="32418"/>
          <a:ext cx="4762782" cy="6048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Black" panose="020B0A04020102020204" pitchFamily="34" charset="0"/>
            </a:rPr>
            <a:t>COMMUNITY HEALTHCHOICES</a:t>
          </a:r>
        </a:p>
      </dsp:txBody>
      <dsp:txXfrm>
        <a:off x="5429622" y="32418"/>
        <a:ext cx="4762782" cy="604800"/>
      </dsp:txXfrm>
    </dsp:sp>
    <dsp:sp modelId="{CE5B87E5-2995-48E3-96F0-CD110BD84210}">
      <dsp:nvSpPr>
        <dsp:cNvPr id="0" name=""/>
        <dsp:cNvSpPr/>
      </dsp:nvSpPr>
      <dsp:spPr>
        <a:xfrm>
          <a:off x="5429622" y="624233"/>
          <a:ext cx="4762782" cy="3242531"/>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latin typeface="+mj-lt"/>
            </a:rPr>
            <a:t>Providers enroll as Medicaid providers</a:t>
          </a:r>
        </a:p>
        <a:p>
          <a:pPr marL="228600" lvl="1" indent="-228600" algn="l" defTabSz="889000">
            <a:lnSpc>
              <a:spcPct val="90000"/>
            </a:lnSpc>
            <a:spcBef>
              <a:spcPct val="0"/>
            </a:spcBef>
            <a:spcAft>
              <a:spcPct val="15000"/>
            </a:spcAft>
            <a:buChar char="•"/>
          </a:pPr>
          <a:r>
            <a:rPr lang="en-US" sz="2000" b="0" kern="1200" dirty="0">
              <a:latin typeface="+mj-lt"/>
            </a:rPr>
            <a:t>Providers contract with MCOs</a:t>
          </a:r>
        </a:p>
        <a:p>
          <a:pPr marL="228600" lvl="1" indent="-228600" algn="l" defTabSz="889000">
            <a:lnSpc>
              <a:spcPct val="90000"/>
            </a:lnSpc>
            <a:spcBef>
              <a:spcPct val="0"/>
            </a:spcBef>
            <a:spcAft>
              <a:spcPct val="15000"/>
            </a:spcAft>
            <a:buChar char="•"/>
          </a:pPr>
          <a:r>
            <a:rPr lang="en-US" sz="2000" b="0" kern="1200" dirty="0">
              <a:latin typeface="+mj-lt"/>
            </a:rPr>
            <a:t>Providers bill MCOs</a:t>
          </a:r>
        </a:p>
        <a:p>
          <a:pPr marL="228600" lvl="1" indent="-228600" algn="l" defTabSz="889000">
            <a:lnSpc>
              <a:spcPct val="90000"/>
            </a:lnSpc>
            <a:spcBef>
              <a:spcPct val="0"/>
            </a:spcBef>
            <a:spcAft>
              <a:spcPct val="15000"/>
            </a:spcAft>
            <a:buChar char="•"/>
          </a:pPr>
          <a:r>
            <a:rPr lang="en-US" sz="2000" b="0" kern="1200" dirty="0">
              <a:latin typeface="+mj-lt"/>
            </a:rPr>
            <a:t>Physical Health Adult Benefit Package</a:t>
          </a:r>
        </a:p>
        <a:p>
          <a:pPr marL="228600" lvl="1" indent="-228600" algn="l" defTabSz="889000">
            <a:lnSpc>
              <a:spcPct val="90000"/>
            </a:lnSpc>
            <a:spcBef>
              <a:spcPct val="0"/>
            </a:spcBef>
            <a:spcAft>
              <a:spcPct val="15000"/>
            </a:spcAft>
            <a:buChar char="•"/>
          </a:pPr>
          <a:r>
            <a:rPr lang="en-US" sz="2000" b="0" kern="1200" dirty="0">
              <a:latin typeface="+mj-lt"/>
            </a:rPr>
            <a:t>Coordinate behavioral health services</a:t>
          </a:r>
        </a:p>
        <a:p>
          <a:pPr marL="228600" lvl="1" indent="-228600" algn="l" defTabSz="889000">
            <a:lnSpc>
              <a:spcPct val="90000"/>
            </a:lnSpc>
            <a:spcBef>
              <a:spcPct val="0"/>
            </a:spcBef>
            <a:spcAft>
              <a:spcPct val="15000"/>
            </a:spcAft>
            <a:buChar char="•"/>
          </a:pPr>
          <a:r>
            <a:rPr lang="en-US" sz="2000" b="1" kern="1200" dirty="0">
              <a:solidFill>
                <a:srgbClr val="002060"/>
              </a:solidFill>
              <a:latin typeface="+mj-lt"/>
            </a:rPr>
            <a:t>Dual-eligible coverage</a:t>
          </a:r>
        </a:p>
        <a:p>
          <a:pPr marL="228600" lvl="1" indent="-228600" algn="l" defTabSz="889000">
            <a:lnSpc>
              <a:spcPct val="90000"/>
            </a:lnSpc>
            <a:spcBef>
              <a:spcPct val="0"/>
            </a:spcBef>
            <a:spcAft>
              <a:spcPct val="15000"/>
            </a:spcAft>
            <a:buChar char="•"/>
          </a:pPr>
          <a:r>
            <a:rPr lang="en-US" sz="2000" b="1" kern="1200" dirty="0">
              <a:solidFill>
                <a:srgbClr val="002060"/>
              </a:solidFill>
              <a:latin typeface="+mj-lt"/>
            </a:rPr>
            <a:t>Long-term services and supports</a:t>
          </a:r>
        </a:p>
        <a:p>
          <a:pPr marL="228600" lvl="1" indent="-228600" algn="l" defTabSz="977900">
            <a:lnSpc>
              <a:spcPct val="90000"/>
            </a:lnSpc>
            <a:spcBef>
              <a:spcPct val="0"/>
            </a:spcBef>
            <a:spcAft>
              <a:spcPct val="15000"/>
            </a:spcAft>
            <a:buChar char="•"/>
          </a:pPr>
          <a:endParaRPr lang="en-US" sz="2200" b="0" kern="1200" dirty="0">
            <a:latin typeface="+mj-lt"/>
          </a:endParaRPr>
        </a:p>
        <a:p>
          <a:pPr marL="228600" lvl="1" indent="-228600" algn="l" defTabSz="977900">
            <a:lnSpc>
              <a:spcPct val="90000"/>
            </a:lnSpc>
            <a:spcBef>
              <a:spcPct val="0"/>
            </a:spcBef>
            <a:spcAft>
              <a:spcPct val="15000"/>
            </a:spcAft>
            <a:buChar char="•"/>
          </a:pPr>
          <a:endParaRPr lang="en-US" sz="2200" b="0" kern="1200" dirty="0">
            <a:solidFill>
              <a:schemeClr val="tx1"/>
            </a:solidFill>
            <a:latin typeface="+mj-lt"/>
          </a:endParaRPr>
        </a:p>
      </dsp:txBody>
      <dsp:txXfrm>
        <a:off x="5429622" y="624233"/>
        <a:ext cx="4762782" cy="32425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AF12A-E1EF-4999-913A-F405EFF04E94}">
      <dsp:nvSpPr>
        <dsp:cNvPr id="0" name=""/>
        <dsp:cNvSpPr/>
      </dsp:nvSpPr>
      <dsp:spPr>
        <a:xfrm>
          <a:off x="3185" y="178805"/>
          <a:ext cx="3105513" cy="4852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Black" panose="020B0A04020102020204" pitchFamily="34" charset="0"/>
            </a:rPr>
            <a:t>NATIONAL</a:t>
          </a:r>
        </a:p>
      </dsp:txBody>
      <dsp:txXfrm>
        <a:off x="3185" y="178805"/>
        <a:ext cx="3105513" cy="485218"/>
      </dsp:txXfrm>
    </dsp:sp>
    <dsp:sp modelId="{6DBD38F3-AE7E-4365-B738-49F9094C3C1C}">
      <dsp:nvSpPr>
        <dsp:cNvPr id="0" name=""/>
        <dsp:cNvSpPr/>
      </dsp:nvSpPr>
      <dsp:spPr>
        <a:xfrm>
          <a:off x="3185" y="664023"/>
          <a:ext cx="3105513" cy="316224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mj-lt"/>
            </a:rPr>
            <a:t> Healthcare Effectiveness Data &amp; Information Set (HEDIS)(Adults)</a:t>
          </a:r>
        </a:p>
        <a:p>
          <a:pPr marL="171450" lvl="1" indent="-171450" algn="l" defTabSz="711200">
            <a:lnSpc>
              <a:spcPct val="90000"/>
            </a:lnSpc>
            <a:spcBef>
              <a:spcPct val="0"/>
            </a:spcBef>
            <a:spcAft>
              <a:spcPct val="15000"/>
            </a:spcAft>
            <a:buChar char="•"/>
          </a:pPr>
          <a:r>
            <a:rPr lang="en-US" sz="1600" kern="1200" dirty="0">
              <a:latin typeface="+mj-lt"/>
            </a:rPr>
            <a:t> CMS Adult Core</a:t>
          </a:r>
        </a:p>
        <a:p>
          <a:pPr marL="171450" lvl="1" indent="-171450" algn="l" defTabSz="711200">
            <a:lnSpc>
              <a:spcPct val="90000"/>
            </a:lnSpc>
            <a:spcBef>
              <a:spcPct val="0"/>
            </a:spcBef>
            <a:spcAft>
              <a:spcPct val="15000"/>
            </a:spcAft>
            <a:buChar char="•"/>
          </a:pPr>
          <a:r>
            <a:rPr lang="en-US" sz="1600" kern="1200" dirty="0">
              <a:latin typeface="+mj-lt"/>
            </a:rPr>
            <a:t> CMS Nursing Facility</a:t>
          </a:r>
        </a:p>
        <a:p>
          <a:pPr marL="171450" lvl="1" indent="-171450" algn="l" defTabSz="711200">
            <a:lnSpc>
              <a:spcPct val="90000"/>
            </a:lnSpc>
            <a:spcBef>
              <a:spcPct val="0"/>
            </a:spcBef>
            <a:spcAft>
              <a:spcPct val="15000"/>
            </a:spcAft>
            <a:buChar char="•"/>
          </a:pPr>
          <a:r>
            <a:rPr lang="en-US" sz="1600" kern="1200" dirty="0">
              <a:latin typeface="+mj-lt"/>
            </a:rPr>
            <a:t> Consumer Assessment of Healthcare Providers &amp; Systems (CAHPS)</a:t>
          </a:r>
        </a:p>
        <a:p>
          <a:pPr marL="171450" lvl="1" indent="-171450" algn="l" defTabSz="711200">
            <a:lnSpc>
              <a:spcPct val="90000"/>
            </a:lnSpc>
            <a:spcBef>
              <a:spcPct val="0"/>
            </a:spcBef>
            <a:spcAft>
              <a:spcPct val="15000"/>
            </a:spcAft>
            <a:buChar char="•"/>
          </a:pPr>
          <a:r>
            <a:rPr lang="en-US" sz="1600" kern="1200" dirty="0">
              <a:latin typeface="+mj-lt"/>
            </a:rPr>
            <a:t>CMS Medicare measures for dually eligible, special needs plans</a:t>
          </a:r>
        </a:p>
        <a:p>
          <a:pPr marL="171450" lvl="1" indent="-171450" algn="l" defTabSz="711200">
            <a:lnSpc>
              <a:spcPct val="90000"/>
            </a:lnSpc>
            <a:spcBef>
              <a:spcPct val="0"/>
            </a:spcBef>
            <a:spcAft>
              <a:spcPct val="15000"/>
            </a:spcAft>
            <a:buChar char="•"/>
          </a:pPr>
          <a:endParaRPr lang="en-US" sz="1600" kern="1200" dirty="0">
            <a:latin typeface="+mj-lt"/>
          </a:endParaRPr>
        </a:p>
        <a:p>
          <a:pPr marL="171450" lvl="1" indent="-171450" algn="l" defTabSz="711200">
            <a:lnSpc>
              <a:spcPct val="90000"/>
            </a:lnSpc>
            <a:spcBef>
              <a:spcPct val="0"/>
            </a:spcBef>
            <a:spcAft>
              <a:spcPct val="15000"/>
            </a:spcAft>
            <a:buChar char="•"/>
          </a:pPr>
          <a:endParaRPr lang="en-US" sz="1600" kern="1200" dirty="0">
            <a:latin typeface="+mj-lt"/>
          </a:endParaRPr>
        </a:p>
      </dsp:txBody>
      <dsp:txXfrm>
        <a:off x="3185" y="664023"/>
        <a:ext cx="3105513" cy="3162240"/>
      </dsp:txXfrm>
    </dsp:sp>
    <dsp:sp modelId="{E875D161-24A3-4E8B-A813-DFBEC5D3069D}">
      <dsp:nvSpPr>
        <dsp:cNvPr id="0" name=""/>
        <dsp:cNvSpPr/>
      </dsp:nvSpPr>
      <dsp:spPr>
        <a:xfrm>
          <a:off x="3543470" y="189222"/>
          <a:ext cx="3105513" cy="4852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Black" panose="020B0A04020102020204" pitchFamily="34" charset="0"/>
            </a:rPr>
            <a:t>STATE</a:t>
          </a:r>
        </a:p>
      </dsp:txBody>
      <dsp:txXfrm>
        <a:off x="3543470" y="189222"/>
        <a:ext cx="3105513" cy="485218"/>
      </dsp:txXfrm>
    </dsp:sp>
    <dsp:sp modelId="{CE5B87E5-2995-48E3-96F0-CD110BD84210}">
      <dsp:nvSpPr>
        <dsp:cNvPr id="0" name=""/>
        <dsp:cNvSpPr/>
      </dsp:nvSpPr>
      <dsp:spPr>
        <a:xfrm>
          <a:off x="3543470" y="664023"/>
          <a:ext cx="3105513" cy="316224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a:latin typeface="+mj-lt"/>
            </a:rPr>
            <a:t> LTSS Community-based services</a:t>
          </a:r>
        </a:p>
        <a:p>
          <a:pPr marL="171450" lvl="1" indent="-171450" algn="l" defTabSz="711200">
            <a:lnSpc>
              <a:spcPct val="90000"/>
            </a:lnSpc>
            <a:spcBef>
              <a:spcPct val="0"/>
            </a:spcBef>
            <a:spcAft>
              <a:spcPct val="15000"/>
            </a:spcAft>
            <a:buChar char="•"/>
          </a:pPr>
          <a:r>
            <a:rPr lang="en-US" sz="1600" b="0" kern="1200" dirty="0">
              <a:latin typeface="+mj-lt"/>
            </a:rPr>
            <a:t> Service coordination and care coordination</a:t>
          </a:r>
        </a:p>
        <a:p>
          <a:pPr marL="171450" lvl="1" indent="-171450" algn="l" defTabSz="711200">
            <a:lnSpc>
              <a:spcPct val="90000"/>
            </a:lnSpc>
            <a:spcBef>
              <a:spcPct val="0"/>
            </a:spcBef>
            <a:spcAft>
              <a:spcPct val="15000"/>
            </a:spcAft>
            <a:buChar char="•"/>
          </a:pPr>
          <a:r>
            <a:rPr lang="en-US" sz="1600" b="0" kern="1200" dirty="0">
              <a:latin typeface="+mj-lt"/>
            </a:rPr>
            <a:t> Grievances, appeals, and critical incidents</a:t>
          </a:r>
        </a:p>
        <a:p>
          <a:pPr marL="171450" lvl="1" indent="-171450" algn="l" defTabSz="711200">
            <a:lnSpc>
              <a:spcPct val="90000"/>
            </a:lnSpc>
            <a:spcBef>
              <a:spcPct val="0"/>
            </a:spcBef>
            <a:spcAft>
              <a:spcPct val="15000"/>
            </a:spcAft>
            <a:buChar char="•"/>
          </a:pPr>
          <a:r>
            <a:rPr lang="en-US" sz="1600" b="0" kern="1200" dirty="0">
              <a:latin typeface="+mj-lt"/>
            </a:rPr>
            <a:t> Rebalancing</a:t>
          </a:r>
        </a:p>
        <a:p>
          <a:pPr marL="171450" lvl="1" indent="-171450" algn="l" defTabSz="711200">
            <a:lnSpc>
              <a:spcPct val="90000"/>
            </a:lnSpc>
            <a:spcBef>
              <a:spcPct val="0"/>
            </a:spcBef>
            <a:spcAft>
              <a:spcPct val="15000"/>
            </a:spcAft>
            <a:buChar char="•"/>
          </a:pPr>
          <a:r>
            <a:rPr lang="en-US" sz="1600" b="0" kern="1200" dirty="0">
              <a:latin typeface="+mj-lt"/>
            </a:rPr>
            <a:t> CHC HCBS Waiver assurances</a:t>
          </a:r>
        </a:p>
      </dsp:txBody>
      <dsp:txXfrm>
        <a:off x="3543470" y="664023"/>
        <a:ext cx="3105513" cy="3162240"/>
      </dsp:txXfrm>
    </dsp:sp>
    <dsp:sp modelId="{89136E7A-F477-4100-B6AC-E47EB7720ED6}">
      <dsp:nvSpPr>
        <dsp:cNvPr id="0" name=""/>
        <dsp:cNvSpPr/>
      </dsp:nvSpPr>
      <dsp:spPr>
        <a:xfrm>
          <a:off x="7083756" y="189222"/>
          <a:ext cx="3105513" cy="4852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Black" panose="020B0A04020102020204" pitchFamily="34" charset="0"/>
            </a:rPr>
            <a:t>LAUNCH INDICATORS</a:t>
          </a:r>
          <a:endParaRPr lang="en-US" sz="1800" b="1" kern="1200" dirty="0">
            <a:solidFill>
              <a:schemeClr val="tx1"/>
            </a:solidFill>
            <a:latin typeface="+mj-lt"/>
          </a:endParaRPr>
        </a:p>
      </dsp:txBody>
      <dsp:txXfrm>
        <a:off x="7083756" y="189222"/>
        <a:ext cx="3105513" cy="485218"/>
      </dsp:txXfrm>
    </dsp:sp>
    <dsp:sp modelId="{C9014750-4552-4BE8-911E-97B5E6966626}">
      <dsp:nvSpPr>
        <dsp:cNvPr id="0" name=""/>
        <dsp:cNvSpPr/>
      </dsp:nvSpPr>
      <dsp:spPr>
        <a:xfrm>
          <a:off x="7083756" y="664023"/>
          <a:ext cx="3105513" cy="316224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a:latin typeface="+mj-lt"/>
            </a:rPr>
            <a:t> Key data points provided frequently during launch</a:t>
          </a:r>
        </a:p>
        <a:p>
          <a:pPr marL="171450" lvl="1" indent="-171450" algn="l" defTabSz="711200">
            <a:lnSpc>
              <a:spcPct val="90000"/>
            </a:lnSpc>
            <a:spcBef>
              <a:spcPct val="0"/>
            </a:spcBef>
            <a:spcAft>
              <a:spcPct val="15000"/>
            </a:spcAft>
            <a:buChar char="•"/>
          </a:pPr>
          <a:r>
            <a:rPr lang="en-US" sz="1600" b="0" kern="1200" dirty="0">
              <a:latin typeface="+mj-lt"/>
            </a:rPr>
            <a:t>Focus on:</a:t>
          </a:r>
        </a:p>
        <a:p>
          <a:pPr marL="342900" lvl="2" indent="-171450" algn="l" defTabSz="711200">
            <a:lnSpc>
              <a:spcPct val="90000"/>
            </a:lnSpc>
            <a:spcBef>
              <a:spcPct val="0"/>
            </a:spcBef>
            <a:spcAft>
              <a:spcPct val="15000"/>
            </a:spcAft>
            <a:buChar char="•"/>
          </a:pPr>
          <a:r>
            <a:rPr lang="en-US" sz="1600" b="0" kern="1200" dirty="0">
              <a:latin typeface="+mj-lt"/>
            </a:rPr>
            <a:t>Continuity of services</a:t>
          </a:r>
        </a:p>
        <a:p>
          <a:pPr marL="342900" lvl="2" indent="-171450" algn="l" defTabSz="711200">
            <a:lnSpc>
              <a:spcPct val="90000"/>
            </a:lnSpc>
            <a:spcBef>
              <a:spcPct val="0"/>
            </a:spcBef>
            <a:spcAft>
              <a:spcPct val="15000"/>
            </a:spcAft>
            <a:buChar char="•"/>
          </a:pPr>
          <a:r>
            <a:rPr lang="en-US" sz="1600" b="0" kern="1200" dirty="0">
              <a:latin typeface="+mj-lt"/>
            </a:rPr>
            <a:t>LTSS provider participation</a:t>
          </a:r>
        </a:p>
      </dsp:txBody>
      <dsp:txXfrm>
        <a:off x="7083756" y="664023"/>
        <a:ext cx="3105513" cy="31622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0A59AE5-4DCC-4C69-B337-7FE74D215B90}" type="datetimeFigureOut">
              <a:rPr lang="en-US" smtClean="0"/>
              <a:t>5/8/2019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7A6F306-91D6-4616-9D0A-072C22CF8379}" type="slidenum">
              <a:rPr lang="en-US" smtClean="0"/>
              <a:t>‹#›</a:t>
            </a:fld>
            <a:endParaRPr lang="en-US" dirty="0"/>
          </a:p>
        </p:txBody>
      </p:sp>
    </p:spTree>
    <p:extLst>
      <p:ext uri="{BB962C8B-B14F-4D97-AF65-F5344CB8AC3E}">
        <p14:creationId xmlns:p14="http://schemas.microsoft.com/office/powerpoint/2010/main" val="2552496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1</a:t>
            </a:fld>
            <a:endParaRPr lang="en-US" dirty="0"/>
          </a:p>
        </p:txBody>
      </p:sp>
    </p:spTree>
    <p:extLst>
      <p:ext uri="{BB962C8B-B14F-4D97-AF65-F5344CB8AC3E}">
        <p14:creationId xmlns:p14="http://schemas.microsoft.com/office/powerpoint/2010/main" val="2620519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10</a:t>
            </a:fld>
            <a:endParaRPr lang="en-US" dirty="0"/>
          </a:p>
        </p:txBody>
      </p:sp>
    </p:spTree>
    <p:extLst>
      <p:ext uri="{BB962C8B-B14F-4D97-AF65-F5344CB8AC3E}">
        <p14:creationId xmlns:p14="http://schemas.microsoft.com/office/powerpoint/2010/main" val="2277976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11</a:t>
            </a:fld>
            <a:endParaRPr lang="en-US" dirty="0"/>
          </a:p>
        </p:txBody>
      </p:sp>
    </p:spTree>
    <p:extLst>
      <p:ext uri="{BB962C8B-B14F-4D97-AF65-F5344CB8AC3E}">
        <p14:creationId xmlns:p14="http://schemas.microsoft.com/office/powerpoint/2010/main" val="3587966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12</a:t>
            </a:fld>
            <a:endParaRPr lang="en-US" dirty="0"/>
          </a:p>
        </p:txBody>
      </p:sp>
    </p:spTree>
    <p:extLst>
      <p:ext uri="{BB962C8B-B14F-4D97-AF65-F5344CB8AC3E}">
        <p14:creationId xmlns:p14="http://schemas.microsoft.com/office/powerpoint/2010/main" val="2324965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13</a:t>
            </a:fld>
            <a:endParaRPr lang="en-US" dirty="0"/>
          </a:p>
        </p:txBody>
      </p:sp>
    </p:spTree>
    <p:extLst>
      <p:ext uri="{BB962C8B-B14F-4D97-AF65-F5344CB8AC3E}">
        <p14:creationId xmlns:p14="http://schemas.microsoft.com/office/powerpoint/2010/main" val="20249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14</a:t>
            </a:fld>
            <a:endParaRPr lang="en-US" dirty="0"/>
          </a:p>
        </p:txBody>
      </p:sp>
    </p:spTree>
    <p:extLst>
      <p:ext uri="{BB962C8B-B14F-4D97-AF65-F5344CB8AC3E}">
        <p14:creationId xmlns:p14="http://schemas.microsoft.com/office/powerpoint/2010/main" val="2737798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15</a:t>
            </a:fld>
            <a:endParaRPr lang="en-US" dirty="0"/>
          </a:p>
        </p:txBody>
      </p:sp>
    </p:spTree>
    <p:extLst>
      <p:ext uri="{BB962C8B-B14F-4D97-AF65-F5344CB8AC3E}">
        <p14:creationId xmlns:p14="http://schemas.microsoft.com/office/powerpoint/2010/main" val="30878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16</a:t>
            </a:fld>
            <a:endParaRPr lang="en-US" dirty="0"/>
          </a:p>
        </p:txBody>
      </p:sp>
    </p:spTree>
    <p:extLst>
      <p:ext uri="{BB962C8B-B14F-4D97-AF65-F5344CB8AC3E}">
        <p14:creationId xmlns:p14="http://schemas.microsoft.com/office/powerpoint/2010/main" val="3605096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17</a:t>
            </a:fld>
            <a:endParaRPr lang="en-US" dirty="0"/>
          </a:p>
        </p:txBody>
      </p:sp>
    </p:spTree>
    <p:extLst>
      <p:ext uri="{BB962C8B-B14F-4D97-AF65-F5344CB8AC3E}">
        <p14:creationId xmlns:p14="http://schemas.microsoft.com/office/powerpoint/2010/main" val="2856673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18</a:t>
            </a:fld>
            <a:endParaRPr lang="en-US" dirty="0"/>
          </a:p>
        </p:txBody>
      </p:sp>
    </p:spTree>
    <p:extLst>
      <p:ext uri="{BB962C8B-B14F-4D97-AF65-F5344CB8AC3E}">
        <p14:creationId xmlns:p14="http://schemas.microsoft.com/office/powerpoint/2010/main" val="1539186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4555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5894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2907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100" b="1" u="sng" dirty="0"/>
              <a:t>Discussion Points:</a:t>
            </a:r>
          </a:p>
          <a:p>
            <a:r>
              <a:rPr lang="fr-FR" sz="1100" dirty="0"/>
              <a:t>Form must be signed by the physician (MD or DO) and include their license number or it is considered incomplete.  Need to be returned to the IEB as soon as possible or the application will be delayed.  </a:t>
            </a:r>
          </a:p>
          <a:p>
            <a:endParaRPr lang="fr-FR" sz="1100" dirty="0"/>
          </a:p>
          <a:p>
            <a:r>
              <a:rPr lang="fr-FR" sz="1100" b="1" dirty="0"/>
              <a:t>NFCE vs. ICF/ORC</a:t>
            </a:r>
          </a:p>
          <a:p>
            <a:pPr marL="171450" indent="-171450">
              <a:buFont typeface="Arial" panose="020B0604020202020204" pitchFamily="34" charset="0"/>
              <a:buChar char="•"/>
            </a:pPr>
            <a:r>
              <a:rPr lang="en-US" sz="1100" dirty="0"/>
              <a:t>The person has a diagnosis of an Other Related Condition (ORC)—a severe, chronic disability—other than a mental illness or an intellectual disability—that manifested before age 22, is likely to continue indefinitely, results in the impairment of either general intellectual functioning or adaptive behavior, and results in substantial functional limitations in at least three of these areas: self-care, understanding and use of language, learning, mobility, self-direction, and capacity for independent living, and</a:t>
            </a:r>
          </a:p>
          <a:p>
            <a:pPr marL="171450" indent="-171450">
              <a:buFont typeface="Arial" panose="020B0604020202020204" pitchFamily="34" charset="0"/>
              <a:buChar char="•"/>
            </a:pPr>
            <a:r>
              <a:rPr lang="en-US" sz="1100" dirty="0"/>
              <a:t>Requires active treatment—a continuous program that aggressively, consistently gives specialized and generic training, treatment, health services and related services; that focuses on the client acquiring behaviors necessary to function with as much self-determination and independence as possible; and that aims to prevent or slow regression or loss of current optimal functional status.</a:t>
            </a:r>
          </a:p>
          <a:p>
            <a:endParaRPr lang="en-US" sz="1100" dirty="0"/>
          </a:p>
          <a:p>
            <a:r>
              <a:rPr lang="en-US" sz="1100" b="1" dirty="0"/>
              <a:t>Short-term (&lt;180 days) vs. Long-term (&gt;180 days)</a:t>
            </a: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0895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1"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919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7528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69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7528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415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25</a:t>
            </a:fld>
            <a:endParaRPr lang="en-US" dirty="0"/>
          </a:p>
        </p:txBody>
      </p:sp>
    </p:spTree>
    <p:extLst>
      <p:ext uri="{BB962C8B-B14F-4D97-AF65-F5344CB8AC3E}">
        <p14:creationId xmlns:p14="http://schemas.microsoft.com/office/powerpoint/2010/main" val="619887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26</a:t>
            </a:fld>
            <a:endParaRPr lang="en-US" dirty="0"/>
          </a:p>
        </p:txBody>
      </p:sp>
    </p:spTree>
    <p:extLst>
      <p:ext uri="{BB962C8B-B14F-4D97-AF65-F5344CB8AC3E}">
        <p14:creationId xmlns:p14="http://schemas.microsoft.com/office/powerpoint/2010/main" val="2197315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27</a:t>
            </a:fld>
            <a:endParaRPr lang="en-US" dirty="0"/>
          </a:p>
        </p:txBody>
      </p:sp>
    </p:spTree>
    <p:extLst>
      <p:ext uri="{BB962C8B-B14F-4D97-AF65-F5344CB8AC3E}">
        <p14:creationId xmlns:p14="http://schemas.microsoft.com/office/powerpoint/2010/main" val="2845220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28</a:t>
            </a:fld>
            <a:endParaRPr lang="en-US" dirty="0"/>
          </a:p>
        </p:txBody>
      </p:sp>
    </p:spTree>
    <p:extLst>
      <p:ext uri="{BB962C8B-B14F-4D97-AF65-F5344CB8AC3E}">
        <p14:creationId xmlns:p14="http://schemas.microsoft.com/office/powerpoint/2010/main" val="4248333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29</a:t>
            </a:fld>
            <a:endParaRPr lang="en-US" dirty="0"/>
          </a:p>
        </p:txBody>
      </p:sp>
    </p:spTree>
    <p:extLst>
      <p:ext uri="{BB962C8B-B14F-4D97-AF65-F5344CB8AC3E}">
        <p14:creationId xmlns:p14="http://schemas.microsoft.com/office/powerpoint/2010/main" val="896036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3</a:t>
            </a:fld>
            <a:endParaRPr lang="en-US" dirty="0"/>
          </a:p>
        </p:txBody>
      </p:sp>
    </p:spTree>
    <p:extLst>
      <p:ext uri="{BB962C8B-B14F-4D97-AF65-F5344CB8AC3E}">
        <p14:creationId xmlns:p14="http://schemas.microsoft.com/office/powerpoint/2010/main" val="948684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30</a:t>
            </a:fld>
            <a:endParaRPr lang="en-US" dirty="0"/>
          </a:p>
        </p:txBody>
      </p:sp>
    </p:spTree>
    <p:extLst>
      <p:ext uri="{BB962C8B-B14F-4D97-AF65-F5344CB8AC3E}">
        <p14:creationId xmlns:p14="http://schemas.microsoft.com/office/powerpoint/2010/main" val="885535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31</a:t>
            </a:fld>
            <a:endParaRPr lang="en-US" dirty="0"/>
          </a:p>
        </p:txBody>
      </p:sp>
    </p:spTree>
    <p:extLst>
      <p:ext uri="{BB962C8B-B14F-4D97-AF65-F5344CB8AC3E}">
        <p14:creationId xmlns:p14="http://schemas.microsoft.com/office/powerpoint/2010/main" val="19535962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32</a:t>
            </a:fld>
            <a:endParaRPr lang="en-US" dirty="0"/>
          </a:p>
        </p:txBody>
      </p:sp>
    </p:spTree>
    <p:extLst>
      <p:ext uri="{BB962C8B-B14F-4D97-AF65-F5344CB8AC3E}">
        <p14:creationId xmlns:p14="http://schemas.microsoft.com/office/powerpoint/2010/main" val="18192421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33</a:t>
            </a:fld>
            <a:endParaRPr lang="en-US" dirty="0"/>
          </a:p>
        </p:txBody>
      </p:sp>
    </p:spTree>
    <p:extLst>
      <p:ext uri="{BB962C8B-B14F-4D97-AF65-F5344CB8AC3E}">
        <p14:creationId xmlns:p14="http://schemas.microsoft.com/office/powerpoint/2010/main" val="2744030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34</a:t>
            </a:fld>
            <a:endParaRPr lang="en-US" dirty="0"/>
          </a:p>
        </p:txBody>
      </p:sp>
    </p:spTree>
    <p:extLst>
      <p:ext uri="{BB962C8B-B14F-4D97-AF65-F5344CB8AC3E}">
        <p14:creationId xmlns:p14="http://schemas.microsoft.com/office/powerpoint/2010/main" val="603416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35</a:t>
            </a:fld>
            <a:endParaRPr lang="en-US" dirty="0"/>
          </a:p>
        </p:txBody>
      </p:sp>
    </p:spTree>
    <p:extLst>
      <p:ext uri="{BB962C8B-B14F-4D97-AF65-F5344CB8AC3E}">
        <p14:creationId xmlns:p14="http://schemas.microsoft.com/office/powerpoint/2010/main" val="15546409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36</a:t>
            </a:fld>
            <a:endParaRPr lang="en-US" dirty="0"/>
          </a:p>
        </p:txBody>
      </p:sp>
    </p:spTree>
    <p:extLst>
      <p:ext uri="{BB962C8B-B14F-4D97-AF65-F5344CB8AC3E}">
        <p14:creationId xmlns:p14="http://schemas.microsoft.com/office/powerpoint/2010/main" val="35386881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37</a:t>
            </a:fld>
            <a:endParaRPr lang="en-US" dirty="0"/>
          </a:p>
        </p:txBody>
      </p:sp>
    </p:spTree>
    <p:extLst>
      <p:ext uri="{BB962C8B-B14F-4D97-AF65-F5344CB8AC3E}">
        <p14:creationId xmlns:p14="http://schemas.microsoft.com/office/powerpoint/2010/main" val="16594536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38</a:t>
            </a:fld>
            <a:endParaRPr lang="en-US" dirty="0"/>
          </a:p>
        </p:txBody>
      </p:sp>
    </p:spTree>
    <p:extLst>
      <p:ext uri="{BB962C8B-B14F-4D97-AF65-F5344CB8AC3E}">
        <p14:creationId xmlns:p14="http://schemas.microsoft.com/office/powerpoint/2010/main" val="34009406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39</a:t>
            </a:fld>
            <a:endParaRPr lang="en-US" dirty="0"/>
          </a:p>
        </p:txBody>
      </p:sp>
    </p:spTree>
    <p:extLst>
      <p:ext uri="{BB962C8B-B14F-4D97-AF65-F5344CB8AC3E}">
        <p14:creationId xmlns:p14="http://schemas.microsoft.com/office/powerpoint/2010/main" val="591433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4</a:t>
            </a:fld>
            <a:endParaRPr lang="en-US" dirty="0"/>
          </a:p>
        </p:txBody>
      </p:sp>
    </p:spTree>
    <p:extLst>
      <p:ext uri="{BB962C8B-B14F-4D97-AF65-F5344CB8AC3E}">
        <p14:creationId xmlns:p14="http://schemas.microsoft.com/office/powerpoint/2010/main" val="39584054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DDA46-D67A-4F9A-8C33-B413BBCB5072}" type="slidenum">
              <a:rPr lang="en-US" smtClean="0"/>
              <a:t>40</a:t>
            </a:fld>
            <a:endParaRPr lang="en-US" dirty="0"/>
          </a:p>
        </p:txBody>
      </p:sp>
    </p:spTree>
    <p:extLst>
      <p:ext uri="{BB962C8B-B14F-4D97-AF65-F5344CB8AC3E}">
        <p14:creationId xmlns:p14="http://schemas.microsoft.com/office/powerpoint/2010/main" val="16805950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41</a:t>
            </a:fld>
            <a:endParaRPr lang="en-US" dirty="0"/>
          </a:p>
        </p:txBody>
      </p:sp>
    </p:spTree>
    <p:extLst>
      <p:ext uri="{BB962C8B-B14F-4D97-AF65-F5344CB8AC3E}">
        <p14:creationId xmlns:p14="http://schemas.microsoft.com/office/powerpoint/2010/main" val="2010432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5</a:t>
            </a:fld>
            <a:endParaRPr lang="en-US" dirty="0"/>
          </a:p>
        </p:txBody>
      </p:sp>
    </p:spTree>
    <p:extLst>
      <p:ext uri="{BB962C8B-B14F-4D97-AF65-F5344CB8AC3E}">
        <p14:creationId xmlns:p14="http://schemas.microsoft.com/office/powerpoint/2010/main" val="3327607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6</a:t>
            </a:fld>
            <a:endParaRPr lang="en-US" dirty="0"/>
          </a:p>
        </p:txBody>
      </p:sp>
    </p:spTree>
    <p:extLst>
      <p:ext uri="{BB962C8B-B14F-4D97-AF65-F5344CB8AC3E}">
        <p14:creationId xmlns:p14="http://schemas.microsoft.com/office/powerpoint/2010/main" val="3573924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7</a:t>
            </a:fld>
            <a:endParaRPr lang="en-US" dirty="0"/>
          </a:p>
        </p:txBody>
      </p:sp>
    </p:spTree>
    <p:extLst>
      <p:ext uri="{BB962C8B-B14F-4D97-AF65-F5344CB8AC3E}">
        <p14:creationId xmlns:p14="http://schemas.microsoft.com/office/powerpoint/2010/main" val="1682581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8</a:t>
            </a:fld>
            <a:endParaRPr lang="en-US" dirty="0"/>
          </a:p>
        </p:txBody>
      </p:sp>
    </p:spTree>
    <p:extLst>
      <p:ext uri="{BB962C8B-B14F-4D97-AF65-F5344CB8AC3E}">
        <p14:creationId xmlns:p14="http://schemas.microsoft.com/office/powerpoint/2010/main" val="356316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9</a:t>
            </a:fld>
            <a:endParaRPr lang="en-US" dirty="0"/>
          </a:p>
        </p:txBody>
      </p:sp>
    </p:spTree>
    <p:extLst>
      <p:ext uri="{BB962C8B-B14F-4D97-AF65-F5344CB8AC3E}">
        <p14:creationId xmlns:p14="http://schemas.microsoft.com/office/powerpoint/2010/main" val="458875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BC504A-37E1-485A-8743-D99BD77768C4}" type="datetime1">
              <a:rPr lang="en-US" smtClean="0"/>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091445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2F4355-22D0-4B3B-999D-5F29319166B8}" type="datetime1">
              <a:rPr lang="en-US" smtClean="0"/>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45507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83B4D7-F2B0-40BA-90EA-7C2A0579EEF0}" type="datetime1">
              <a:rPr lang="en-US" smtClean="0"/>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916384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C64872-133B-4FA9-88BD-791B09B8053E}" type="datetime1">
              <a:rPr lang="en-US" smtClean="0"/>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51236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086AEC-4BC4-4769-8BDA-C8DA1E624232}" type="datetime1">
              <a:rPr lang="en-US" smtClean="0"/>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3430277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F8A80D-C243-4325-8D31-EBA31CE91B3D}" type="datetime1">
              <a:rPr lang="en-US" smtClean="0"/>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041602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CB4C72-E7C3-432F-A699-743214C9EB5B}" type="datetime1">
              <a:rPr lang="en-US" smtClean="0"/>
              <a:t>5/8/2019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570388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43231D-58C3-4141-A74B-B62FBA93F16D}" type="datetime1">
              <a:rPr lang="en-US" smtClean="0"/>
              <a:t>5/8/2019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248398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3E3D0-8F87-4845-8377-10343F446D59}" type="datetime1">
              <a:rPr lang="en-US" smtClean="0"/>
              <a:t>5/8/2019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415044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0DAC7B-B064-4BDB-BCCA-9B5C34AF1804}" type="datetime1">
              <a:rPr lang="en-US" smtClean="0"/>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95694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364EC6-A650-4F90-B465-547DFAB94B20}" type="datetime1">
              <a:rPr lang="en-US" smtClean="0"/>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79922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A34BA-BFD6-48D4-B8FA-E33B76DDE3B4}" type="datetime1">
              <a:rPr lang="en-US" smtClean="0"/>
              <a:t>5/8/2019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EB908-D14B-4B79-9273-27B0AA618532}" type="slidenum">
              <a:rPr lang="en-US" smtClean="0"/>
              <a:t>‹#›</a:t>
            </a:fld>
            <a:endParaRPr lang="en-US" dirty="0"/>
          </a:p>
        </p:txBody>
      </p:sp>
    </p:spTree>
    <p:extLst>
      <p:ext uri="{BB962C8B-B14F-4D97-AF65-F5344CB8AC3E}">
        <p14:creationId xmlns:p14="http://schemas.microsoft.com/office/powerpoint/2010/main" val="238399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dhs.pa.gov/cs/groups/webcontent/documents/bulletin_admin/c_285786.pdf" TargetMode="External"/><Relationship Id="rId4" Type="http://schemas.openxmlformats.org/officeDocument/2006/relationships/image" Target="../media/image7.emf"/></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www.upmchealthplan.com/chc" TargetMode="External"/><Relationship Id="rId3" Type="http://schemas.openxmlformats.org/officeDocument/2006/relationships/image" Target="../media/image4.png"/><Relationship Id="rId7" Type="http://schemas.openxmlformats.org/officeDocument/2006/relationships/hyperlink" Target="http://www.pahealthwellness.co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tiff"/><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www.enrollchc.com/"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www.dhs.pa.gov/communitypartners/informationforadvocatesandstakeholders/mltss" TargetMode="External"/><Relationship Id="rId5" Type="http://schemas.openxmlformats.org/officeDocument/2006/relationships/hyperlink" Target="http://www.healthchoices.pa.gov/" TargetMode="External"/><Relationship Id="rId4" Type="http://schemas.openxmlformats.org/officeDocument/2006/relationships/hyperlink" Target="http://listserv.dpw.state.pa.us/oltl-community-healthchoices.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6" y="-53356"/>
            <a:ext cx="12192000" cy="685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0359" y="449705"/>
            <a:ext cx="5851282" cy="168943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3762" y="5457823"/>
            <a:ext cx="1847850" cy="933450"/>
          </a:xfrm>
          <a:prstGeom prst="rect">
            <a:avLst/>
          </a:prstGeom>
        </p:spPr>
      </p:pic>
      <p:sp>
        <p:nvSpPr>
          <p:cNvPr id="8" name="TextBox 7"/>
          <p:cNvSpPr txBox="1"/>
          <p:nvPr/>
        </p:nvSpPr>
        <p:spPr>
          <a:xfrm>
            <a:off x="983673" y="2317443"/>
            <a:ext cx="10224655" cy="1508105"/>
          </a:xfrm>
          <a:prstGeom prst="rect">
            <a:avLst/>
          </a:prstGeom>
          <a:noFill/>
        </p:spPr>
        <p:txBody>
          <a:bodyPr wrap="square" rtlCol="0">
            <a:spAutoFit/>
          </a:bodyPr>
          <a:lstStyle/>
          <a:p>
            <a:pPr algn="ctr"/>
            <a:r>
              <a:rPr lang="en-US" sz="3600" dirty="0">
                <a:solidFill>
                  <a:schemeClr val="bg1"/>
                </a:solidFill>
                <a:effectLst>
                  <a:outerShdw blurRad="50800" dist="38100" dir="5400000" algn="t" rotWithShape="0">
                    <a:prstClr val="black">
                      <a:alpha val="40000"/>
                    </a:prstClr>
                  </a:outerShdw>
                </a:effectLst>
                <a:latin typeface="Arial Black" panose="020B0A04020102020204" pitchFamily="34" charset="0"/>
              </a:rPr>
              <a:t>Hospital-Based and </a:t>
            </a:r>
          </a:p>
          <a:p>
            <a:pPr algn="ctr"/>
            <a:r>
              <a:rPr lang="en-US" sz="3600" dirty="0">
                <a:solidFill>
                  <a:schemeClr val="bg1"/>
                </a:solidFill>
                <a:effectLst>
                  <a:outerShdw blurRad="50800" dist="38100" dir="5400000" algn="t" rotWithShape="0">
                    <a:prstClr val="black">
                      <a:alpha val="40000"/>
                    </a:prstClr>
                  </a:outerShdw>
                </a:effectLst>
                <a:latin typeface="Arial Black" panose="020B0A04020102020204" pitchFamily="34" charset="0"/>
              </a:rPr>
              <a:t>Physical Health Providers Overview</a:t>
            </a:r>
          </a:p>
          <a:p>
            <a:pPr algn="ctr"/>
            <a:r>
              <a:rPr lang="en-US" sz="2000" spc="300"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PHASE THREE PROVIDER SUMMIT</a:t>
            </a:r>
          </a:p>
        </p:txBody>
      </p:sp>
      <p:cxnSp>
        <p:nvCxnSpPr>
          <p:cNvPr id="10" name="Straight Connector 9"/>
          <p:cNvCxnSpPr/>
          <p:nvPr/>
        </p:nvCxnSpPr>
        <p:spPr>
          <a:xfrm flipH="1">
            <a:off x="282634" y="6391273"/>
            <a:ext cx="4663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215449" y="6391273"/>
            <a:ext cx="4663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633479" y="6466090"/>
            <a:ext cx="2867891" cy="338554"/>
          </a:xfrm>
          <a:prstGeom prst="rect">
            <a:avLst/>
          </a:prstGeom>
          <a:noFill/>
        </p:spPr>
        <p:txBody>
          <a:bodyPr wrap="square" rtlCol="0">
            <a:spAutoFit/>
          </a:bodyPr>
          <a:lstStyle/>
          <a:p>
            <a:pPr algn="ctr"/>
            <a:r>
              <a:rPr lang="en-US" sz="1600" b="1" dirty="0">
                <a:solidFill>
                  <a:schemeClr val="accent1">
                    <a:lumMod val="60000"/>
                    <a:lumOff val="40000"/>
                  </a:schemeClr>
                </a:solidFill>
                <a:effectLst>
                  <a:outerShdw blurRad="50800" dist="38100" dir="5400000" algn="t" rotWithShape="0">
                    <a:prstClr val="black">
                      <a:alpha val="40000"/>
                    </a:prstClr>
                  </a:outerShdw>
                </a:effectLst>
                <a:latin typeface="Arial Black" panose="020B0A04020102020204" pitchFamily="34" charset="0"/>
              </a:rPr>
              <a:t>MAY/JUNE 2019</a:t>
            </a:r>
          </a:p>
        </p:txBody>
      </p:sp>
      <p:sp>
        <p:nvSpPr>
          <p:cNvPr id="12" name="TextBox 11"/>
          <p:cNvSpPr txBox="1"/>
          <p:nvPr/>
        </p:nvSpPr>
        <p:spPr>
          <a:xfrm>
            <a:off x="209856" y="5012760"/>
            <a:ext cx="3722064" cy="1077218"/>
          </a:xfrm>
          <a:prstGeom prst="rect">
            <a:avLst/>
          </a:prstGeom>
          <a:noFill/>
        </p:spPr>
        <p:txBody>
          <a:bodyPr wrap="square" rtlCol="0">
            <a:spAutoFit/>
          </a:bodyPr>
          <a:lstStyle/>
          <a:p>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Jill I Vovakes</a:t>
            </a:r>
          </a:p>
          <a:p>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Larry Appel, MD</a:t>
            </a:r>
          </a:p>
          <a:p>
            <a:r>
              <a:rPr lang="en-US" sz="1600" b="1" dirty="0">
                <a:solidFill>
                  <a:schemeClr val="bg1"/>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Office of Long-Term Living</a:t>
            </a:r>
          </a:p>
          <a:p>
            <a:r>
              <a:rPr lang="en-US" sz="1600" b="1" dirty="0">
                <a:solidFill>
                  <a:schemeClr val="bg1"/>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Department of Human Services</a:t>
            </a:r>
          </a:p>
        </p:txBody>
      </p:sp>
    </p:spTree>
    <p:extLst>
      <p:ext uri="{BB962C8B-B14F-4D97-AF65-F5344CB8AC3E}">
        <p14:creationId xmlns:p14="http://schemas.microsoft.com/office/powerpoint/2010/main" val="1867492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0" y="815866"/>
            <a:ext cx="9632442" cy="66554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CONTINUITY OF CARE</a:t>
            </a:r>
          </a:p>
        </p:txBody>
      </p:sp>
      <p:sp>
        <p:nvSpPr>
          <p:cNvPr id="12" name="Rectangle 11"/>
          <p:cNvSpPr/>
          <p:nvPr/>
        </p:nvSpPr>
        <p:spPr>
          <a:xfrm>
            <a:off x="0" y="901594"/>
            <a:ext cx="276225" cy="3566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sz="quarter" idx="4294967295"/>
          </p:nvPr>
        </p:nvSpPr>
        <p:spPr>
          <a:xfrm>
            <a:off x="596348" y="1517459"/>
            <a:ext cx="10986052" cy="4405593"/>
          </a:xfrm>
          <a:prstGeom prst="rect">
            <a:avLst/>
          </a:prstGeom>
        </p:spPr>
        <p:txBody>
          <a:bodyPr>
            <a:noAutofit/>
          </a:bodyPr>
          <a:lstStyle/>
          <a:p>
            <a:pPr marL="0" indent="0">
              <a:lnSpc>
                <a:spcPct val="100000"/>
              </a:lnSpc>
              <a:buClr>
                <a:srgbClr val="2D2D8A">
                  <a:lumMod val="75000"/>
                </a:srgbClr>
              </a:buClr>
              <a:buNone/>
              <a:defRPr/>
            </a:pPr>
            <a:r>
              <a:rPr lang="en-US" sz="2000" b="1" dirty="0">
                <a:solidFill>
                  <a:srgbClr val="569FD3"/>
                </a:solidFill>
                <a:latin typeface="Arial Black" panose="020B0A04020102020204" pitchFamily="34" charset="0"/>
              </a:rPr>
              <a:t>MIRRORS HEALTHCHOICES FOR PHYSICAL HEALTH</a:t>
            </a:r>
          </a:p>
          <a:p>
            <a:pPr>
              <a:lnSpc>
                <a:spcPct val="100000"/>
              </a:lnSpc>
              <a:spcBef>
                <a:spcPts val="1200"/>
              </a:spcBef>
              <a:spcAft>
                <a:spcPts val="600"/>
              </a:spcAft>
              <a:buClr>
                <a:srgbClr val="2D2D8A">
                  <a:lumMod val="75000"/>
                </a:srgbClr>
              </a:buClr>
              <a:defRPr/>
            </a:pPr>
            <a:r>
              <a:rPr lang="en-US" sz="2000" dirty="0">
                <a:solidFill>
                  <a:srgbClr val="000000"/>
                </a:solidFill>
                <a:latin typeface="+mj-lt"/>
                <a:ea typeface="ＭＳ Ｐゴシック" pitchFamily="-106" charset="-128"/>
              </a:rPr>
              <a:t>MCOs are required to comply with continuity of care requirements outlined in MA Bulletin 99-03-13.</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Providers must check the Eligibility Verification System (EVS) prior to providing any service to an eligible Medical Assistance participant.</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If the provider learns, through EVS or otherwise, that a participant has an approved fee-for-service (FFS) authorization and has enrolled in a MCO, providers must call the MCO and notify them of the prior authorized services about to be performed.</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Participants may keep their existing providers for the 60-day continuity of care period after </a:t>
            </a:r>
            <a:br>
              <a:rPr lang="en-US" sz="2000" dirty="0">
                <a:solidFill>
                  <a:srgbClr val="000000"/>
                </a:solidFill>
                <a:latin typeface="+mj-lt"/>
                <a:ea typeface="ＭＳ Ｐゴシック" pitchFamily="-106" charset="-128"/>
              </a:rPr>
            </a:br>
            <a:r>
              <a:rPr lang="en-US" sz="2000" dirty="0">
                <a:solidFill>
                  <a:srgbClr val="000000"/>
                </a:solidFill>
                <a:latin typeface="+mj-lt"/>
                <a:ea typeface="ＭＳ Ｐゴシック" pitchFamily="-106" charset="-128"/>
              </a:rPr>
              <a:t>CHC implementation for physical health services.</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The commonwealth will conduct ongoing monitoring to ensure the MCOs maintain provider networks  that enable participants choice of provider for needed services.</a:t>
            </a:r>
          </a:p>
        </p:txBody>
      </p:sp>
      <p:sp>
        <p:nvSpPr>
          <p:cNvPr id="2" name="Slide Number Placeholder 1"/>
          <p:cNvSpPr>
            <a:spLocks noGrp="1"/>
          </p:cNvSpPr>
          <p:nvPr>
            <p:ph type="sldNum" sz="quarter" idx="12"/>
          </p:nvPr>
        </p:nvSpPr>
        <p:spPr>
          <a:xfrm>
            <a:off x="9042538" y="6241038"/>
            <a:ext cx="2743200" cy="365125"/>
          </a:xfrm>
        </p:spPr>
        <p:txBody>
          <a:bodyPr/>
          <a:lstStyle/>
          <a:p>
            <a:fld id="{C85EB908-D14B-4B79-9273-27B0AA618532}" type="slidenum">
              <a:rPr lang="en-US" smtClean="0"/>
              <a:t>10</a:t>
            </a:fld>
            <a:endParaRPr lang="en-US" dirty="0"/>
          </a:p>
        </p:txBody>
      </p:sp>
    </p:spTree>
    <p:extLst>
      <p:ext uri="{BB962C8B-B14F-4D97-AF65-F5344CB8AC3E}">
        <p14:creationId xmlns:p14="http://schemas.microsoft.com/office/powerpoint/2010/main" val="3521862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0" y="1483378"/>
            <a:ext cx="9632442" cy="66554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CONTINUITY OF CARE</a:t>
            </a:r>
          </a:p>
        </p:txBody>
      </p:sp>
      <p:sp>
        <p:nvSpPr>
          <p:cNvPr id="12" name="Rectangle 11"/>
          <p:cNvSpPr/>
          <p:nvPr/>
        </p:nvSpPr>
        <p:spPr>
          <a:xfrm>
            <a:off x="0" y="1569106"/>
            <a:ext cx="276225" cy="3566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sz="quarter" idx="4294967295"/>
          </p:nvPr>
        </p:nvSpPr>
        <p:spPr>
          <a:xfrm>
            <a:off x="596348" y="2184971"/>
            <a:ext cx="10986052" cy="2999677"/>
          </a:xfrm>
          <a:prstGeom prst="rect">
            <a:avLst/>
          </a:prstGeom>
        </p:spPr>
        <p:txBody>
          <a:bodyPr>
            <a:noAutofit/>
          </a:bodyPr>
          <a:lstStyle/>
          <a:p>
            <a:pPr marL="0" indent="0">
              <a:lnSpc>
                <a:spcPct val="100000"/>
              </a:lnSpc>
              <a:buClr>
                <a:srgbClr val="2D2D8A">
                  <a:lumMod val="75000"/>
                </a:srgbClr>
              </a:buClr>
              <a:buNone/>
              <a:defRPr/>
            </a:pPr>
            <a:r>
              <a:rPr lang="en-US" sz="2000" b="1" dirty="0">
                <a:solidFill>
                  <a:srgbClr val="569FD3"/>
                </a:solidFill>
                <a:latin typeface="Arial Black" panose="020B0A04020102020204" pitchFamily="34" charset="0"/>
              </a:rPr>
              <a:t>LONG-TERM SERVICES AND SUPPORTS (LTSS) CONTINUITY OF CARE – FIRST 180 DAYS</a:t>
            </a:r>
          </a:p>
          <a:p>
            <a:pPr>
              <a:lnSpc>
                <a:spcPct val="100000"/>
              </a:lnSpc>
              <a:spcBef>
                <a:spcPts val="1200"/>
              </a:spcBef>
              <a:spcAft>
                <a:spcPts val="600"/>
              </a:spcAft>
              <a:buClr>
                <a:srgbClr val="2D2D8A">
                  <a:lumMod val="75000"/>
                </a:srgbClr>
              </a:buClr>
              <a:defRPr/>
            </a:pPr>
            <a:r>
              <a:rPr lang="en-US" sz="2000" dirty="0">
                <a:solidFill>
                  <a:srgbClr val="000000"/>
                </a:solidFill>
                <a:latin typeface="+mj-lt"/>
                <a:ea typeface="ＭＳ Ｐゴシック" pitchFamily="-106" charset="-128"/>
              </a:rPr>
              <a:t>MCOs are required to contract with all willing and qualified existing LTSS providers for 180 days after CHC implementation.</a:t>
            </a:r>
          </a:p>
          <a:p>
            <a:pPr>
              <a:lnSpc>
                <a:spcPct val="100000"/>
              </a:lnSpc>
              <a:spcBef>
                <a:spcPts val="1200"/>
              </a:spcBef>
              <a:spcAft>
                <a:spcPts val="600"/>
              </a:spcAft>
              <a:buClr>
                <a:srgbClr val="2D2D8A">
                  <a:lumMod val="75000"/>
                </a:srgbClr>
              </a:buClr>
              <a:defRPr/>
            </a:pPr>
            <a:r>
              <a:rPr lang="en-US" sz="2000" dirty="0">
                <a:solidFill>
                  <a:srgbClr val="000000"/>
                </a:solidFill>
                <a:latin typeface="+mj-lt"/>
                <a:ea typeface="ＭＳ Ｐゴシック" pitchFamily="-106" charset="-128"/>
              </a:rPr>
              <a:t>Participants may keep their existing LTSS providers, including service coordinators, for the 180-day continuity of care period after CHC implementation.</a:t>
            </a:r>
          </a:p>
          <a:p>
            <a:pPr>
              <a:lnSpc>
                <a:spcPct val="100000"/>
              </a:lnSpc>
              <a:spcBef>
                <a:spcPts val="1200"/>
              </a:spcBef>
              <a:spcAft>
                <a:spcPts val="600"/>
              </a:spcAft>
              <a:buClr>
                <a:srgbClr val="2D2D8A">
                  <a:lumMod val="75000"/>
                </a:srgbClr>
              </a:buClr>
              <a:defRPr/>
            </a:pPr>
            <a:r>
              <a:rPr lang="en-US" sz="2000" dirty="0">
                <a:solidFill>
                  <a:srgbClr val="000000"/>
                </a:solidFill>
                <a:latin typeface="+mj-lt"/>
                <a:ea typeface="ＭＳ Ｐゴシック" pitchFamily="-106" charset="-128"/>
              </a:rPr>
              <a:t>A participant who resides in a nursing facility on the implementation date will be able to stay in their nursing facility as long as they need that level of care, unless they choose to move.</a:t>
            </a:r>
          </a:p>
        </p:txBody>
      </p:sp>
      <p:sp>
        <p:nvSpPr>
          <p:cNvPr id="2" name="Slide Number Placeholder 1"/>
          <p:cNvSpPr>
            <a:spLocks noGrp="1"/>
          </p:cNvSpPr>
          <p:nvPr>
            <p:ph type="sldNum" sz="quarter" idx="12"/>
          </p:nvPr>
        </p:nvSpPr>
        <p:spPr>
          <a:xfrm>
            <a:off x="9042538" y="6241038"/>
            <a:ext cx="2743200" cy="365125"/>
          </a:xfrm>
        </p:spPr>
        <p:txBody>
          <a:bodyPr/>
          <a:lstStyle/>
          <a:p>
            <a:fld id="{C85EB908-D14B-4B79-9273-27B0AA618532}" type="slidenum">
              <a:rPr lang="en-US" smtClean="0"/>
              <a:t>11</a:t>
            </a:fld>
            <a:endParaRPr lang="en-US" dirty="0"/>
          </a:p>
        </p:txBody>
      </p:sp>
    </p:spTree>
    <p:extLst>
      <p:ext uri="{BB962C8B-B14F-4D97-AF65-F5344CB8AC3E}">
        <p14:creationId xmlns:p14="http://schemas.microsoft.com/office/powerpoint/2010/main" val="3695753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0" y="715031"/>
            <a:ext cx="9632442" cy="66554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PROVIDER PROGRAM INFORMATION</a:t>
            </a:r>
          </a:p>
        </p:txBody>
      </p:sp>
      <p:sp>
        <p:nvSpPr>
          <p:cNvPr id="12" name="Rectangle 11"/>
          <p:cNvSpPr/>
          <p:nvPr/>
        </p:nvSpPr>
        <p:spPr>
          <a:xfrm>
            <a:off x="0" y="800759"/>
            <a:ext cx="276225" cy="365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sz="quarter" idx="4294967295"/>
          </p:nvPr>
        </p:nvSpPr>
        <p:spPr>
          <a:xfrm>
            <a:off x="596348" y="1417150"/>
            <a:ext cx="10986052" cy="4836089"/>
          </a:xfrm>
          <a:prstGeom prst="rect">
            <a:avLst/>
          </a:prstGeom>
        </p:spPr>
        <p:txBody>
          <a:bodyPr>
            <a:noAutofit/>
          </a:bodyPr>
          <a:lstStyle/>
          <a:p>
            <a:pPr marL="0" indent="0">
              <a:lnSpc>
                <a:spcPct val="100000"/>
              </a:lnSpc>
              <a:spcAft>
                <a:spcPts val="600"/>
              </a:spcAft>
              <a:buClr>
                <a:srgbClr val="2D2D8A">
                  <a:lumMod val="75000"/>
                </a:srgbClr>
              </a:buClr>
              <a:buNone/>
              <a:defRPr/>
            </a:pPr>
            <a:r>
              <a:rPr lang="en-US" sz="2000" b="1" dirty="0">
                <a:solidFill>
                  <a:srgbClr val="569FD3"/>
                </a:solidFill>
                <a:latin typeface="Arial Black" panose="020B0A04020102020204" pitchFamily="34" charset="0"/>
              </a:rPr>
              <a:t>LTSS CONTINUITY OF CARE – FIRST 180 DAYS</a:t>
            </a:r>
          </a:p>
          <a:p>
            <a:pPr>
              <a:lnSpc>
                <a:spcPct val="100000"/>
              </a:lnSpc>
              <a:spcBef>
                <a:spcPts val="600"/>
              </a:spcBef>
              <a:spcAft>
                <a:spcPts val="600"/>
              </a:spcAft>
              <a:buClr>
                <a:srgbClr val="2D2D8A">
                  <a:lumMod val="75000"/>
                </a:srgbClr>
              </a:buClr>
              <a:defRPr/>
            </a:pPr>
            <a:r>
              <a:rPr lang="en-US" sz="1900" dirty="0">
                <a:solidFill>
                  <a:srgbClr val="000000"/>
                </a:solidFill>
                <a:latin typeface="+mj-lt"/>
                <a:ea typeface="ＭＳ Ｐゴシック" pitchFamily="-106" charset="-128"/>
              </a:rPr>
              <a:t>All CHC-MCO network providers must be enrolled with Medicaid and must be credentialed by and contracted with a CHC-MCO to receive reimbursement for services provided to a participant.</a:t>
            </a:r>
          </a:p>
          <a:p>
            <a:pPr marL="457200" indent="-274320">
              <a:lnSpc>
                <a:spcPct val="100000"/>
              </a:lnSpc>
              <a:spcBef>
                <a:spcPts val="0"/>
              </a:spcBef>
              <a:spcAft>
                <a:spcPts val="600"/>
              </a:spcAft>
              <a:buClr>
                <a:srgbClr val="2D2D8A">
                  <a:lumMod val="75000"/>
                </a:srgbClr>
              </a:buClr>
              <a:buFont typeface="Wingdings" panose="05000000000000000000" pitchFamily="2" charset="2"/>
              <a:buChar char="ü"/>
              <a:defRPr/>
            </a:pPr>
            <a:r>
              <a:rPr lang="en-US" sz="1900" dirty="0">
                <a:solidFill>
                  <a:srgbClr val="000000"/>
                </a:solidFill>
                <a:latin typeface="+mj-lt"/>
                <a:ea typeface="ＭＳ Ｐゴシック" pitchFamily="-106" charset="-128"/>
              </a:rPr>
              <a:t>The Medicaid enrollment process verifies that a provider meets Medicaid enrollment requirements. </a:t>
            </a:r>
          </a:p>
          <a:p>
            <a:pPr marL="457200" indent="-274320">
              <a:lnSpc>
                <a:spcPct val="100000"/>
              </a:lnSpc>
              <a:spcBef>
                <a:spcPts val="0"/>
              </a:spcBef>
              <a:spcAft>
                <a:spcPts val="600"/>
              </a:spcAft>
              <a:buClr>
                <a:srgbClr val="2D2D8A">
                  <a:lumMod val="75000"/>
                </a:srgbClr>
              </a:buClr>
              <a:buFont typeface="Wingdings" panose="05000000000000000000" pitchFamily="2" charset="2"/>
              <a:buChar char="ü"/>
              <a:defRPr/>
            </a:pPr>
            <a:r>
              <a:rPr lang="en-US" sz="1900" dirty="0">
                <a:solidFill>
                  <a:srgbClr val="000000"/>
                </a:solidFill>
                <a:latin typeface="+mj-lt"/>
                <a:ea typeface="ＭＳ Ｐゴシック" pitchFamily="-106" charset="-128"/>
              </a:rPr>
              <a:t>CHC-MCO network providers must be enrolled in Medicaid for all types of services they wish to provide under CHC.</a:t>
            </a:r>
          </a:p>
          <a:p>
            <a:pPr marL="457200" indent="-274320">
              <a:lnSpc>
                <a:spcPct val="100000"/>
              </a:lnSpc>
              <a:spcBef>
                <a:spcPts val="0"/>
              </a:spcBef>
              <a:spcAft>
                <a:spcPts val="600"/>
              </a:spcAft>
              <a:buClr>
                <a:srgbClr val="2D2D8A">
                  <a:lumMod val="75000"/>
                </a:srgbClr>
              </a:buClr>
              <a:buFont typeface="Wingdings" panose="05000000000000000000" pitchFamily="2" charset="2"/>
              <a:buChar char="ü"/>
              <a:defRPr/>
            </a:pPr>
            <a:r>
              <a:rPr lang="en-US" sz="1900" dirty="0">
                <a:solidFill>
                  <a:srgbClr val="000000"/>
                </a:solidFill>
                <a:latin typeface="+mj-lt"/>
                <a:ea typeface="ＭＳ Ｐゴシック" pitchFamily="-106" charset="-128"/>
              </a:rPr>
              <a:t>To meet necessary accreditation standards, CHC-MCOs must go through a similar process. This process has additional requirements related to the approval process, time limits for how long information can be used in verifying providers, and requires direct verification of provider information.</a:t>
            </a:r>
          </a:p>
          <a:p>
            <a:pPr lvl="0">
              <a:lnSpc>
                <a:spcPct val="100000"/>
              </a:lnSpc>
              <a:spcBef>
                <a:spcPts val="600"/>
              </a:spcBef>
              <a:spcAft>
                <a:spcPts val="600"/>
              </a:spcAft>
              <a:buClr>
                <a:srgbClr val="2D2D8A">
                  <a:lumMod val="75000"/>
                </a:srgbClr>
              </a:buClr>
              <a:defRPr/>
            </a:pPr>
            <a:r>
              <a:rPr lang="en-US" sz="1900" dirty="0">
                <a:solidFill>
                  <a:srgbClr val="000000"/>
                </a:solidFill>
                <a:latin typeface="Calibri Light" panose="020F0302020204030204"/>
                <a:ea typeface="ＭＳ Ｐゴシック" pitchFamily="-106" charset="-128"/>
              </a:rPr>
              <a:t>Providers must agree to contractual terms and meet CHC-MCO participation requirements.</a:t>
            </a:r>
          </a:p>
          <a:p>
            <a:pPr marL="457200" lvl="0" indent="-274320">
              <a:lnSpc>
                <a:spcPct val="100000"/>
              </a:lnSpc>
              <a:spcBef>
                <a:spcPts val="0"/>
              </a:spcBef>
              <a:spcAft>
                <a:spcPts val="600"/>
              </a:spcAft>
              <a:buClr>
                <a:srgbClr val="2D2D8A">
                  <a:lumMod val="75000"/>
                </a:srgbClr>
              </a:buClr>
              <a:buFont typeface="Wingdings" panose="05000000000000000000" pitchFamily="2" charset="2"/>
              <a:buChar char="ü"/>
              <a:defRPr/>
            </a:pPr>
            <a:r>
              <a:rPr lang="en-US" sz="1900" dirty="0">
                <a:solidFill>
                  <a:srgbClr val="000000"/>
                </a:solidFill>
                <a:latin typeface="Calibri Light" panose="020F0302020204030204"/>
                <a:ea typeface="ＭＳ Ｐゴシック" pitchFamily="-106" charset="-128"/>
              </a:rPr>
              <a:t>CHC-MCOs will determine best practices and quality standards to support their programs.</a:t>
            </a:r>
          </a:p>
          <a:p>
            <a:pPr lvl="0">
              <a:lnSpc>
                <a:spcPct val="100000"/>
              </a:lnSpc>
              <a:spcBef>
                <a:spcPts val="600"/>
              </a:spcBef>
              <a:spcAft>
                <a:spcPts val="600"/>
              </a:spcAft>
              <a:buClr>
                <a:srgbClr val="2D2D8A">
                  <a:lumMod val="75000"/>
                </a:srgbClr>
              </a:buClr>
              <a:defRPr/>
            </a:pPr>
            <a:r>
              <a:rPr lang="en-US" sz="1900" dirty="0">
                <a:solidFill>
                  <a:srgbClr val="000000"/>
                </a:solidFill>
                <a:latin typeface="Calibri Light" panose="020F0302020204030204"/>
                <a:ea typeface="ＭＳ Ｐゴシック" pitchFamily="-106" charset="-128"/>
              </a:rPr>
              <a:t>CHC-MCOs are currently actively contracting with providers in the Southeast region.</a:t>
            </a:r>
          </a:p>
          <a:p>
            <a:pPr marL="457200" lvl="0" indent="-274320">
              <a:lnSpc>
                <a:spcPct val="100000"/>
              </a:lnSpc>
              <a:spcBef>
                <a:spcPts val="0"/>
              </a:spcBef>
              <a:spcAft>
                <a:spcPts val="600"/>
              </a:spcAft>
              <a:buClr>
                <a:srgbClr val="2D2D8A">
                  <a:lumMod val="75000"/>
                </a:srgbClr>
              </a:buClr>
              <a:buFont typeface="Wingdings" panose="05000000000000000000" pitchFamily="2" charset="2"/>
              <a:buChar char="ü"/>
              <a:defRPr/>
            </a:pPr>
            <a:r>
              <a:rPr lang="en-US" sz="1900" dirty="0">
                <a:solidFill>
                  <a:srgbClr val="000000"/>
                </a:solidFill>
                <a:latin typeface="Calibri Light" panose="020F0302020204030204"/>
                <a:ea typeface="ＭＳ Ｐゴシック" pitchFamily="-106" charset="-128"/>
              </a:rPr>
              <a:t>Providers are encouraged to engage with the CHC-MCOs now to assure continuity of care for participants.</a:t>
            </a:r>
          </a:p>
          <a:p>
            <a:pPr marL="457200" indent="-274320">
              <a:lnSpc>
                <a:spcPct val="100000"/>
              </a:lnSpc>
              <a:spcBef>
                <a:spcPts val="0"/>
              </a:spcBef>
              <a:spcAft>
                <a:spcPts val="600"/>
              </a:spcAft>
              <a:buClr>
                <a:srgbClr val="2D2D8A">
                  <a:lumMod val="75000"/>
                </a:srgbClr>
              </a:buClr>
              <a:buFont typeface="Wingdings" panose="05000000000000000000" pitchFamily="2" charset="2"/>
              <a:buChar char="ü"/>
              <a:defRPr/>
            </a:pPr>
            <a:endParaRPr lang="en-US" sz="2000" dirty="0">
              <a:solidFill>
                <a:srgbClr val="000000"/>
              </a:solidFill>
              <a:latin typeface="+mj-lt"/>
              <a:ea typeface="ＭＳ Ｐゴシック" pitchFamily="-106" charset="-128"/>
            </a:endParaRPr>
          </a:p>
          <a:p>
            <a:pPr>
              <a:lnSpc>
                <a:spcPct val="100000"/>
              </a:lnSpc>
              <a:spcAft>
                <a:spcPts val="600"/>
              </a:spcAft>
              <a:buClr>
                <a:srgbClr val="2D2D8A">
                  <a:lumMod val="75000"/>
                </a:srgbClr>
              </a:buClr>
              <a:defRPr/>
            </a:pPr>
            <a:endParaRPr lang="en-US" sz="2000" dirty="0">
              <a:solidFill>
                <a:srgbClr val="000000"/>
              </a:solidFill>
              <a:latin typeface="+mj-lt"/>
              <a:ea typeface="ＭＳ Ｐゴシック" pitchFamily="-106" charset="-128"/>
            </a:endParaRPr>
          </a:p>
        </p:txBody>
      </p:sp>
      <p:sp>
        <p:nvSpPr>
          <p:cNvPr id="2" name="Slide Number Placeholder 1"/>
          <p:cNvSpPr>
            <a:spLocks noGrp="1"/>
          </p:cNvSpPr>
          <p:nvPr>
            <p:ph type="sldNum" sz="quarter" idx="12"/>
          </p:nvPr>
        </p:nvSpPr>
        <p:spPr>
          <a:xfrm>
            <a:off x="9042538" y="6241038"/>
            <a:ext cx="2743200" cy="365125"/>
          </a:xfrm>
        </p:spPr>
        <p:txBody>
          <a:bodyPr/>
          <a:lstStyle/>
          <a:p>
            <a:fld id="{C85EB908-D14B-4B79-9273-27B0AA618532}" type="slidenum">
              <a:rPr lang="en-US" smtClean="0"/>
              <a:t>12</a:t>
            </a:fld>
            <a:endParaRPr lang="en-US" dirty="0"/>
          </a:p>
        </p:txBody>
      </p:sp>
    </p:spTree>
    <p:extLst>
      <p:ext uri="{BB962C8B-B14F-4D97-AF65-F5344CB8AC3E}">
        <p14:creationId xmlns:p14="http://schemas.microsoft.com/office/powerpoint/2010/main" val="1697445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0" y="1382543"/>
            <a:ext cx="9632442" cy="66554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PROVIDER PROGRAM INFORMATION</a:t>
            </a:r>
          </a:p>
        </p:txBody>
      </p:sp>
      <p:sp>
        <p:nvSpPr>
          <p:cNvPr id="12" name="Rectangle 11"/>
          <p:cNvSpPr/>
          <p:nvPr/>
        </p:nvSpPr>
        <p:spPr>
          <a:xfrm>
            <a:off x="0" y="1468271"/>
            <a:ext cx="276225" cy="365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sz="quarter" idx="4294967295"/>
          </p:nvPr>
        </p:nvSpPr>
        <p:spPr>
          <a:xfrm>
            <a:off x="596348" y="2084663"/>
            <a:ext cx="10986052" cy="3209714"/>
          </a:xfrm>
          <a:prstGeom prst="rect">
            <a:avLst/>
          </a:prstGeom>
        </p:spPr>
        <p:txBody>
          <a:bodyPr>
            <a:noAutofit/>
          </a:bodyPr>
          <a:lstStyle/>
          <a:p>
            <a:pPr marL="0" indent="0">
              <a:lnSpc>
                <a:spcPct val="100000"/>
              </a:lnSpc>
              <a:spcAft>
                <a:spcPts val="600"/>
              </a:spcAft>
              <a:buClr>
                <a:srgbClr val="2D2D8A">
                  <a:lumMod val="75000"/>
                </a:srgbClr>
              </a:buClr>
              <a:buNone/>
              <a:defRPr/>
            </a:pPr>
            <a:r>
              <a:rPr lang="en-US" sz="2000" b="1" dirty="0">
                <a:solidFill>
                  <a:srgbClr val="569FD3"/>
                </a:solidFill>
                <a:latin typeface="Arial Black" panose="020B0A04020102020204" pitchFamily="34" charset="0"/>
              </a:rPr>
              <a:t>HOW ARE PROVIDERS PAID FOR SERVICES?</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Providers must bill the appropriate CHC-MCO to receive reimbursement for services </a:t>
            </a:r>
            <a:br>
              <a:rPr lang="en-US" sz="2000" dirty="0">
                <a:solidFill>
                  <a:srgbClr val="000000"/>
                </a:solidFill>
                <a:latin typeface="+mj-lt"/>
                <a:ea typeface="ＭＳ Ｐゴシック" pitchFamily="-106" charset="-128"/>
              </a:rPr>
            </a:br>
            <a:r>
              <a:rPr lang="en-US" sz="2000" dirty="0">
                <a:solidFill>
                  <a:srgbClr val="000000"/>
                </a:solidFill>
                <a:latin typeface="+mj-lt"/>
                <a:ea typeface="ＭＳ Ｐゴシック" pitchFamily="-106" charset="-128"/>
              </a:rPr>
              <a:t>after January 1, 2020.</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Each CHC-MCO will have their own claim system.</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CHC-MCOs are required to train providers on claims submission, any electronic visit verification system,  other software systems such as their service coordination system, as well as many other aspects of CHC. </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Providers will have the opportunity to participate in claims testing with the CHC-MCOs through the readiness review process as needed.</a:t>
            </a:r>
          </a:p>
          <a:p>
            <a:pPr marL="457200" indent="-274320">
              <a:lnSpc>
                <a:spcPct val="100000"/>
              </a:lnSpc>
              <a:spcBef>
                <a:spcPts val="0"/>
              </a:spcBef>
              <a:spcAft>
                <a:spcPts val="600"/>
              </a:spcAft>
              <a:buClr>
                <a:srgbClr val="2D2D8A">
                  <a:lumMod val="75000"/>
                </a:srgbClr>
              </a:buClr>
              <a:buFont typeface="Wingdings" panose="05000000000000000000" pitchFamily="2" charset="2"/>
              <a:buChar char="ü"/>
              <a:defRPr/>
            </a:pPr>
            <a:endParaRPr lang="en-US" sz="2000" dirty="0">
              <a:solidFill>
                <a:srgbClr val="000000"/>
              </a:solidFill>
              <a:latin typeface="+mj-lt"/>
              <a:ea typeface="ＭＳ Ｐゴシック" pitchFamily="-106" charset="-128"/>
            </a:endParaRPr>
          </a:p>
          <a:p>
            <a:pPr>
              <a:lnSpc>
                <a:spcPct val="100000"/>
              </a:lnSpc>
              <a:spcAft>
                <a:spcPts val="600"/>
              </a:spcAft>
              <a:buClr>
                <a:srgbClr val="2D2D8A">
                  <a:lumMod val="75000"/>
                </a:srgbClr>
              </a:buClr>
              <a:defRPr/>
            </a:pPr>
            <a:endParaRPr lang="en-US" sz="2000" dirty="0">
              <a:solidFill>
                <a:srgbClr val="000000"/>
              </a:solidFill>
              <a:latin typeface="+mj-lt"/>
              <a:ea typeface="ＭＳ Ｐゴシック" pitchFamily="-106" charset="-128"/>
            </a:endParaRPr>
          </a:p>
        </p:txBody>
      </p:sp>
      <p:sp>
        <p:nvSpPr>
          <p:cNvPr id="2" name="Slide Number Placeholder 1"/>
          <p:cNvSpPr>
            <a:spLocks noGrp="1"/>
          </p:cNvSpPr>
          <p:nvPr>
            <p:ph type="sldNum" sz="quarter" idx="12"/>
          </p:nvPr>
        </p:nvSpPr>
        <p:spPr>
          <a:xfrm>
            <a:off x="9042538" y="6241038"/>
            <a:ext cx="2743200" cy="365125"/>
          </a:xfrm>
        </p:spPr>
        <p:txBody>
          <a:bodyPr/>
          <a:lstStyle/>
          <a:p>
            <a:fld id="{C85EB908-D14B-4B79-9273-27B0AA618532}" type="slidenum">
              <a:rPr lang="en-US" smtClean="0"/>
              <a:t>13</a:t>
            </a:fld>
            <a:endParaRPr lang="en-US" dirty="0"/>
          </a:p>
        </p:txBody>
      </p:sp>
    </p:spTree>
    <p:extLst>
      <p:ext uri="{BB962C8B-B14F-4D97-AF65-F5344CB8AC3E}">
        <p14:creationId xmlns:p14="http://schemas.microsoft.com/office/powerpoint/2010/main" val="873811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0" y="1382543"/>
            <a:ext cx="9632442" cy="66554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PROVIDER PROGRAM INFORMATION</a:t>
            </a:r>
          </a:p>
        </p:txBody>
      </p:sp>
      <p:sp>
        <p:nvSpPr>
          <p:cNvPr id="12" name="Rectangle 11"/>
          <p:cNvSpPr/>
          <p:nvPr/>
        </p:nvSpPr>
        <p:spPr>
          <a:xfrm>
            <a:off x="0" y="1468271"/>
            <a:ext cx="276225" cy="365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sz="quarter" idx="4294967295"/>
          </p:nvPr>
        </p:nvSpPr>
        <p:spPr>
          <a:xfrm>
            <a:off x="596348" y="2084663"/>
            <a:ext cx="10986052" cy="3209714"/>
          </a:xfrm>
          <a:prstGeom prst="rect">
            <a:avLst/>
          </a:prstGeom>
        </p:spPr>
        <p:txBody>
          <a:bodyPr>
            <a:noAutofit/>
          </a:bodyPr>
          <a:lstStyle/>
          <a:p>
            <a:pPr marL="0" indent="0">
              <a:lnSpc>
                <a:spcPct val="100000"/>
              </a:lnSpc>
              <a:spcAft>
                <a:spcPts val="600"/>
              </a:spcAft>
              <a:buClr>
                <a:srgbClr val="2D2D8A">
                  <a:lumMod val="75000"/>
                </a:srgbClr>
              </a:buClr>
              <a:buNone/>
              <a:defRPr/>
            </a:pPr>
            <a:r>
              <a:rPr lang="en-US" sz="2000" b="1" dirty="0">
                <a:solidFill>
                  <a:srgbClr val="569FD3"/>
                </a:solidFill>
                <a:latin typeface="Arial Black" panose="020B0A04020102020204" pitchFamily="34" charset="0"/>
              </a:rPr>
              <a:t>HOW CAN A PROVIDER IDENTIFY A PARTICIPANT’S CHC PLAN?</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The Access card is not going away.</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The current EVS will identify CHC participants and their CHC-MCO.</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The EVS methods, inquiry, and response formats will not change with CHC implementation. </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EVS will display the CHC-MCO plan code information, along with the consumer’s primary care physician, if available.</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All other existing waiver benefit packages and HealthChoices managed care responses remain unchanged. </a:t>
            </a:r>
          </a:p>
          <a:p>
            <a:pPr marL="457200" indent="-274320">
              <a:lnSpc>
                <a:spcPct val="100000"/>
              </a:lnSpc>
              <a:spcBef>
                <a:spcPts val="0"/>
              </a:spcBef>
              <a:spcAft>
                <a:spcPts val="600"/>
              </a:spcAft>
              <a:buClr>
                <a:srgbClr val="2D2D8A">
                  <a:lumMod val="75000"/>
                </a:srgbClr>
              </a:buClr>
              <a:buFont typeface="Wingdings" panose="05000000000000000000" pitchFamily="2" charset="2"/>
              <a:buChar char="ü"/>
              <a:defRPr/>
            </a:pPr>
            <a:endParaRPr lang="en-US" sz="2000" dirty="0">
              <a:solidFill>
                <a:srgbClr val="000000"/>
              </a:solidFill>
              <a:latin typeface="+mj-lt"/>
              <a:ea typeface="ＭＳ Ｐゴシック" pitchFamily="-106" charset="-128"/>
            </a:endParaRPr>
          </a:p>
          <a:p>
            <a:pPr>
              <a:lnSpc>
                <a:spcPct val="100000"/>
              </a:lnSpc>
              <a:spcAft>
                <a:spcPts val="600"/>
              </a:spcAft>
              <a:buClr>
                <a:srgbClr val="2D2D8A">
                  <a:lumMod val="75000"/>
                </a:srgbClr>
              </a:buClr>
              <a:defRPr/>
            </a:pPr>
            <a:endParaRPr lang="en-US" sz="2000" dirty="0">
              <a:solidFill>
                <a:srgbClr val="000000"/>
              </a:solidFill>
              <a:latin typeface="+mj-lt"/>
              <a:ea typeface="ＭＳ Ｐゴシック" pitchFamily="-106" charset="-128"/>
            </a:endParaRPr>
          </a:p>
        </p:txBody>
      </p:sp>
      <p:sp>
        <p:nvSpPr>
          <p:cNvPr id="2" name="Slide Number Placeholder 1"/>
          <p:cNvSpPr>
            <a:spLocks noGrp="1"/>
          </p:cNvSpPr>
          <p:nvPr>
            <p:ph type="sldNum" sz="quarter" idx="12"/>
          </p:nvPr>
        </p:nvSpPr>
        <p:spPr>
          <a:xfrm>
            <a:off x="9042538" y="6241038"/>
            <a:ext cx="2743200" cy="365125"/>
          </a:xfrm>
        </p:spPr>
        <p:txBody>
          <a:bodyPr/>
          <a:lstStyle/>
          <a:p>
            <a:fld id="{C85EB908-D14B-4B79-9273-27B0AA618532}" type="slidenum">
              <a:rPr lang="en-US" smtClean="0"/>
              <a:t>14</a:t>
            </a:fld>
            <a:endParaRPr lang="en-US" dirty="0"/>
          </a:p>
        </p:txBody>
      </p:sp>
    </p:spTree>
    <p:extLst>
      <p:ext uri="{BB962C8B-B14F-4D97-AF65-F5344CB8AC3E}">
        <p14:creationId xmlns:p14="http://schemas.microsoft.com/office/powerpoint/2010/main" val="2763470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690891"/>
            <a:ext cx="8143874"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COVERED SERVICES</a:t>
            </a:r>
          </a:p>
        </p:txBody>
      </p:sp>
      <p:sp>
        <p:nvSpPr>
          <p:cNvPr id="12" name="Rectangle 11"/>
          <p:cNvSpPr/>
          <p:nvPr/>
        </p:nvSpPr>
        <p:spPr>
          <a:xfrm>
            <a:off x="0" y="776617"/>
            <a:ext cx="276225" cy="36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5"/>
          <p:cNvSpPr>
            <a:spLocks noGrp="1"/>
          </p:cNvSpPr>
          <p:nvPr>
            <p:ph sz="quarter" idx="4294967295"/>
          </p:nvPr>
        </p:nvSpPr>
        <p:spPr>
          <a:xfrm>
            <a:off x="705394" y="1466849"/>
            <a:ext cx="10877006" cy="4648200"/>
          </a:xfrm>
          <a:prstGeom prst="rect">
            <a:avLst/>
          </a:prstGeom>
        </p:spPr>
        <p:txBody>
          <a:bodyPr>
            <a:normAutofit/>
          </a:bodyPr>
          <a:lstStyle/>
          <a:p>
            <a:pPr marL="0" indent="0">
              <a:buNone/>
            </a:pPr>
            <a:r>
              <a:rPr lang="en-US" sz="2400" b="1" dirty="0">
                <a:solidFill>
                  <a:srgbClr val="569FD3"/>
                </a:solidFill>
                <a:latin typeface="Arial Black" panose="020B0A04020102020204" pitchFamily="34" charset="0"/>
              </a:rPr>
              <a:t>FOR ALL PARTICIPANTS:</a:t>
            </a:r>
          </a:p>
          <a:p>
            <a:pPr marL="0" indent="0">
              <a:lnSpc>
                <a:spcPct val="100000"/>
              </a:lnSpc>
              <a:buNone/>
            </a:pPr>
            <a:r>
              <a:rPr lang="en-US" sz="2400" b="1" dirty="0">
                <a:latin typeface="+mj-lt"/>
              </a:rPr>
              <a:t>Physical health services</a:t>
            </a:r>
          </a:p>
          <a:p>
            <a:pPr marL="0" indent="0">
              <a:lnSpc>
                <a:spcPct val="100000"/>
              </a:lnSpc>
              <a:buNone/>
            </a:pPr>
            <a:r>
              <a:rPr lang="en-US" sz="2400" dirty="0">
                <a:latin typeface="+mj-lt"/>
              </a:rPr>
              <a:t>All participants will receive the Adult Benefit Package, which is the same package they receive today.</a:t>
            </a:r>
          </a:p>
          <a:p>
            <a:pPr marL="0" indent="0">
              <a:lnSpc>
                <a:spcPct val="100000"/>
              </a:lnSpc>
              <a:buNone/>
            </a:pPr>
            <a:r>
              <a:rPr lang="en-US" sz="2400" dirty="0">
                <a:latin typeface="+mj-lt"/>
              </a:rPr>
              <a:t>This includes services such as:</a:t>
            </a:r>
          </a:p>
          <a:p>
            <a:pPr lvl="1">
              <a:lnSpc>
                <a:spcPct val="100000"/>
              </a:lnSpc>
            </a:pPr>
            <a:r>
              <a:rPr lang="en-US" dirty="0">
                <a:latin typeface="+mj-lt"/>
              </a:rPr>
              <a:t>Primary care physician</a:t>
            </a:r>
          </a:p>
          <a:p>
            <a:pPr lvl="1">
              <a:lnSpc>
                <a:spcPct val="100000"/>
              </a:lnSpc>
            </a:pPr>
            <a:r>
              <a:rPr lang="en-US" dirty="0">
                <a:latin typeface="+mj-lt"/>
              </a:rPr>
              <a:t>Specialist services</a:t>
            </a:r>
          </a:p>
          <a:p>
            <a:pPr lvl="1">
              <a:lnSpc>
                <a:spcPct val="100000"/>
              </a:lnSpc>
            </a:pPr>
            <a:r>
              <a:rPr lang="en-US" dirty="0">
                <a:latin typeface="+mj-lt"/>
              </a:rPr>
              <a:t>Please note: Medicare coverage will not change.</a:t>
            </a:r>
          </a:p>
          <a:p>
            <a:pPr marL="457200" lvl="1" indent="0">
              <a:buNone/>
            </a:pPr>
            <a:endParaRPr lang="en-US" sz="1800" dirty="0"/>
          </a:p>
        </p:txBody>
      </p:sp>
      <p:sp>
        <p:nvSpPr>
          <p:cNvPr id="2" name="Slide Number Placeholder 1"/>
          <p:cNvSpPr>
            <a:spLocks noGrp="1"/>
          </p:cNvSpPr>
          <p:nvPr>
            <p:ph type="sldNum" sz="quarter" idx="12"/>
          </p:nvPr>
        </p:nvSpPr>
        <p:spPr/>
        <p:txBody>
          <a:bodyPr/>
          <a:lstStyle/>
          <a:p>
            <a:fld id="{C85EB908-D14B-4B79-9273-27B0AA618532}" type="slidenum">
              <a:rPr lang="en-US" smtClean="0"/>
              <a:t>15</a:t>
            </a:fld>
            <a:endParaRPr lang="en-US" dirty="0"/>
          </a:p>
        </p:txBody>
      </p:sp>
    </p:spTree>
    <p:extLst>
      <p:ext uri="{BB962C8B-B14F-4D97-AF65-F5344CB8AC3E}">
        <p14:creationId xmlns:p14="http://schemas.microsoft.com/office/powerpoint/2010/main" val="786574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690891"/>
            <a:ext cx="8143874"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COVERED SERVICES</a:t>
            </a:r>
          </a:p>
        </p:txBody>
      </p:sp>
      <p:sp>
        <p:nvSpPr>
          <p:cNvPr id="12" name="Rectangle 11"/>
          <p:cNvSpPr/>
          <p:nvPr/>
        </p:nvSpPr>
        <p:spPr>
          <a:xfrm>
            <a:off x="0" y="776617"/>
            <a:ext cx="276225" cy="36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5"/>
          <p:cNvSpPr>
            <a:spLocks noGrp="1"/>
          </p:cNvSpPr>
          <p:nvPr>
            <p:ph sz="quarter" idx="4294967295"/>
          </p:nvPr>
        </p:nvSpPr>
        <p:spPr>
          <a:xfrm>
            <a:off x="705394" y="1466849"/>
            <a:ext cx="10877006" cy="4648200"/>
          </a:xfrm>
          <a:prstGeom prst="rect">
            <a:avLst/>
          </a:prstGeom>
        </p:spPr>
        <p:txBody>
          <a:bodyPr>
            <a:normAutofit fontScale="55000" lnSpcReduction="20000"/>
          </a:bodyPr>
          <a:lstStyle/>
          <a:p>
            <a:pPr marL="0" indent="0">
              <a:buNone/>
            </a:pPr>
            <a:r>
              <a:rPr lang="en-US" sz="3400" b="1" dirty="0">
                <a:solidFill>
                  <a:srgbClr val="569FD3"/>
                </a:solidFill>
                <a:latin typeface="Arial Black" panose="020B0A04020102020204" pitchFamily="34" charset="0"/>
              </a:rPr>
              <a:t>FOR ALL PARTICIPANTS:</a:t>
            </a:r>
          </a:p>
          <a:p>
            <a:pPr marL="0" indent="0">
              <a:lnSpc>
                <a:spcPct val="100000"/>
              </a:lnSpc>
              <a:buNone/>
            </a:pPr>
            <a:r>
              <a:rPr lang="en-US" sz="3400" b="1" dirty="0">
                <a:latin typeface="+mj-lt"/>
              </a:rPr>
              <a:t>Behavioral health services</a:t>
            </a:r>
          </a:p>
          <a:p>
            <a:pPr>
              <a:lnSpc>
                <a:spcPct val="100000"/>
              </a:lnSpc>
            </a:pPr>
            <a:r>
              <a:rPr lang="en-US" sz="3200" dirty="0">
                <a:latin typeface="+mj-lt"/>
              </a:rPr>
              <a:t>All participants will receive behavioral health services through the Behavioral Health HealthChoices MCOs.</a:t>
            </a:r>
          </a:p>
          <a:p>
            <a:pPr>
              <a:lnSpc>
                <a:spcPct val="100000"/>
              </a:lnSpc>
            </a:pPr>
            <a:r>
              <a:rPr lang="en-US" sz="3200" dirty="0">
                <a:latin typeface="+mj-lt"/>
              </a:rPr>
              <a:t>This is new for Aging Waiver participants and nursing facility residents, who receive behavioral health services through fee-for-service.</a:t>
            </a:r>
          </a:p>
          <a:p>
            <a:pPr marL="0" indent="0">
              <a:lnSpc>
                <a:spcPct val="100000"/>
              </a:lnSpc>
              <a:buNone/>
            </a:pPr>
            <a:endParaRPr lang="en-US" sz="3200" dirty="0">
              <a:latin typeface="+mj-lt"/>
            </a:endParaRPr>
          </a:p>
          <a:p>
            <a:pPr>
              <a:lnSpc>
                <a:spcPct val="100000"/>
              </a:lnSpc>
            </a:pPr>
            <a:r>
              <a:rPr lang="en-US" sz="3200" dirty="0">
                <a:latin typeface="+mj-lt"/>
              </a:rPr>
              <a:t>Services available to participants include but are not limited to:</a:t>
            </a:r>
          </a:p>
          <a:p>
            <a:pPr lvl="1">
              <a:lnSpc>
                <a:spcPct val="100000"/>
              </a:lnSpc>
              <a:spcAft>
                <a:spcPts val="600"/>
              </a:spcAft>
              <a:buClr>
                <a:srgbClr val="2D2D8A">
                  <a:lumMod val="75000"/>
                </a:srgbClr>
              </a:buClr>
              <a:defRPr/>
            </a:pPr>
            <a:r>
              <a:rPr lang="en-US" sz="2800" dirty="0">
                <a:solidFill>
                  <a:srgbClr val="000000"/>
                </a:solidFill>
                <a:latin typeface="Calibri Light" panose="020F0302020204030204"/>
                <a:ea typeface="ＭＳ Ｐゴシック" pitchFamily="-106" charset="-128"/>
              </a:rPr>
              <a:t>Inpatient Psychiatric Hospital</a:t>
            </a:r>
          </a:p>
          <a:p>
            <a:pPr lvl="1">
              <a:lnSpc>
                <a:spcPct val="100000"/>
              </a:lnSpc>
              <a:spcBef>
                <a:spcPts val="600"/>
              </a:spcBef>
              <a:spcAft>
                <a:spcPts val="600"/>
              </a:spcAft>
              <a:buClr>
                <a:srgbClr val="2D2D8A">
                  <a:lumMod val="75000"/>
                </a:srgbClr>
              </a:buClr>
              <a:defRPr/>
            </a:pPr>
            <a:r>
              <a:rPr lang="en-US" sz="2800" dirty="0">
                <a:solidFill>
                  <a:srgbClr val="000000"/>
                </a:solidFill>
                <a:latin typeface="Calibri Light" panose="020F0302020204030204"/>
                <a:ea typeface="ＭＳ Ｐゴシック" pitchFamily="-106" charset="-128"/>
              </a:rPr>
              <a:t>Inpatient Drug and Alcohol Detox and Rehabilitation</a:t>
            </a:r>
          </a:p>
          <a:p>
            <a:pPr lvl="1">
              <a:lnSpc>
                <a:spcPct val="100000"/>
              </a:lnSpc>
              <a:spcBef>
                <a:spcPts val="600"/>
              </a:spcBef>
              <a:spcAft>
                <a:spcPts val="600"/>
              </a:spcAft>
              <a:buClr>
                <a:srgbClr val="2D2D8A">
                  <a:lumMod val="75000"/>
                </a:srgbClr>
              </a:buClr>
              <a:defRPr/>
            </a:pPr>
            <a:r>
              <a:rPr lang="en-US" sz="2800" dirty="0">
                <a:solidFill>
                  <a:srgbClr val="000000"/>
                </a:solidFill>
                <a:latin typeface="Calibri Light" panose="020F0302020204030204"/>
                <a:ea typeface="ＭＳ Ｐゴシック" pitchFamily="-106" charset="-128"/>
              </a:rPr>
              <a:t>Psychiatric Partial Hospitalization</a:t>
            </a:r>
          </a:p>
          <a:p>
            <a:pPr lvl="1">
              <a:lnSpc>
                <a:spcPct val="100000"/>
              </a:lnSpc>
              <a:spcBef>
                <a:spcPts val="600"/>
              </a:spcBef>
              <a:spcAft>
                <a:spcPts val="600"/>
              </a:spcAft>
              <a:buClr>
                <a:srgbClr val="2D2D8A">
                  <a:lumMod val="75000"/>
                </a:srgbClr>
              </a:buClr>
              <a:defRPr/>
            </a:pPr>
            <a:r>
              <a:rPr lang="en-US" sz="2800" dirty="0">
                <a:solidFill>
                  <a:srgbClr val="000000"/>
                </a:solidFill>
                <a:latin typeface="Calibri Light" panose="020F0302020204030204"/>
                <a:ea typeface="ＭＳ Ｐゴシック" pitchFamily="-106" charset="-128"/>
              </a:rPr>
              <a:t>Outpatient Psychiatric Clinic</a:t>
            </a:r>
          </a:p>
          <a:p>
            <a:pPr lvl="1">
              <a:lnSpc>
                <a:spcPct val="100000"/>
              </a:lnSpc>
              <a:spcBef>
                <a:spcPts val="600"/>
              </a:spcBef>
              <a:spcAft>
                <a:spcPts val="600"/>
              </a:spcAft>
              <a:buClr>
                <a:srgbClr val="2D2D8A">
                  <a:lumMod val="75000"/>
                </a:srgbClr>
              </a:buClr>
              <a:defRPr/>
            </a:pPr>
            <a:r>
              <a:rPr lang="en-US" sz="2800" dirty="0">
                <a:solidFill>
                  <a:srgbClr val="000000"/>
                </a:solidFill>
                <a:latin typeface="Calibri Light" panose="020F0302020204030204"/>
                <a:ea typeface="ＭＳ Ｐゴシック" pitchFamily="-106" charset="-128"/>
              </a:rPr>
              <a:t>Drug and Alcohol Outpatient Clinic</a:t>
            </a:r>
          </a:p>
          <a:p>
            <a:pPr marL="0" indent="0">
              <a:lnSpc>
                <a:spcPct val="100000"/>
              </a:lnSpc>
              <a:buNone/>
            </a:pPr>
            <a:r>
              <a:rPr lang="en-US" sz="2000" dirty="0">
                <a:latin typeface="+mj-lt"/>
              </a:rPr>
              <a:t>	</a:t>
            </a:r>
          </a:p>
        </p:txBody>
      </p:sp>
      <p:sp>
        <p:nvSpPr>
          <p:cNvPr id="2" name="Slide Number Placeholder 1"/>
          <p:cNvSpPr>
            <a:spLocks noGrp="1"/>
          </p:cNvSpPr>
          <p:nvPr>
            <p:ph type="sldNum" sz="quarter" idx="12"/>
          </p:nvPr>
        </p:nvSpPr>
        <p:spPr/>
        <p:txBody>
          <a:bodyPr/>
          <a:lstStyle/>
          <a:p>
            <a:fld id="{C85EB908-D14B-4B79-9273-27B0AA618532}" type="slidenum">
              <a:rPr lang="en-US" smtClean="0"/>
              <a:t>16</a:t>
            </a:fld>
            <a:endParaRPr lang="en-US" dirty="0"/>
          </a:p>
        </p:txBody>
      </p:sp>
    </p:spTree>
    <p:extLst>
      <p:ext uri="{BB962C8B-B14F-4D97-AF65-F5344CB8AC3E}">
        <p14:creationId xmlns:p14="http://schemas.microsoft.com/office/powerpoint/2010/main" val="908908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690891"/>
            <a:ext cx="8143874"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COVERED SERVICES</a:t>
            </a:r>
          </a:p>
        </p:txBody>
      </p:sp>
      <p:sp>
        <p:nvSpPr>
          <p:cNvPr id="12" name="Rectangle 11"/>
          <p:cNvSpPr/>
          <p:nvPr/>
        </p:nvSpPr>
        <p:spPr>
          <a:xfrm>
            <a:off x="0" y="776617"/>
            <a:ext cx="276225" cy="36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5"/>
          <p:cNvSpPr>
            <a:spLocks noGrp="1"/>
          </p:cNvSpPr>
          <p:nvPr>
            <p:ph sz="quarter" idx="4294967295"/>
          </p:nvPr>
        </p:nvSpPr>
        <p:spPr>
          <a:xfrm>
            <a:off x="705394" y="1466849"/>
            <a:ext cx="10877006" cy="4648200"/>
          </a:xfrm>
          <a:prstGeom prst="rect">
            <a:avLst/>
          </a:prstGeom>
        </p:spPr>
        <p:txBody>
          <a:bodyPr>
            <a:normAutofit lnSpcReduction="10000"/>
          </a:bodyPr>
          <a:lstStyle/>
          <a:p>
            <a:pPr marL="0" indent="0">
              <a:lnSpc>
                <a:spcPct val="100000"/>
              </a:lnSpc>
              <a:buNone/>
            </a:pPr>
            <a:r>
              <a:rPr lang="en-US" sz="2000" b="1" cap="all" dirty="0">
                <a:solidFill>
                  <a:srgbClr val="569FD3"/>
                </a:solidFill>
                <a:latin typeface="Arial Black" panose="020B0A04020102020204" pitchFamily="34" charset="0"/>
                <a:cs typeface="Arial" panose="020B0604020202020204" pitchFamily="34" charset="0"/>
              </a:rPr>
              <a:t>Transportation Services:</a:t>
            </a:r>
          </a:p>
          <a:p>
            <a:pPr>
              <a:lnSpc>
                <a:spcPct val="100000"/>
              </a:lnSpc>
            </a:pPr>
            <a:r>
              <a:rPr lang="en-US" sz="2000" dirty="0">
                <a:latin typeface="+mj-lt"/>
              </a:rPr>
              <a:t>All CHC participants have access to emergency and non-emergency medical transportation.</a:t>
            </a:r>
          </a:p>
          <a:p>
            <a:pPr>
              <a:lnSpc>
                <a:spcPct val="100000"/>
              </a:lnSpc>
            </a:pPr>
            <a:r>
              <a:rPr lang="en-US" sz="2000" dirty="0">
                <a:latin typeface="+mj-lt"/>
              </a:rPr>
              <a:t>Participants will continue to use the Medical Assistance Transportation Program (MATP) for non-emergency medical transportation to and from medical appointments.</a:t>
            </a:r>
          </a:p>
          <a:p>
            <a:pPr lvl="1">
              <a:lnSpc>
                <a:spcPct val="100000"/>
              </a:lnSpc>
            </a:pPr>
            <a:r>
              <a:rPr lang="en-US" sz="1600" dirty="0">
                <a:latin typeface="+mj-lt"/>
              </a:rPr>
              <a:t>Participants residing in nursing facilities are the exception.</a:t>
            </a:r>
          </a:p>
          <a:p>
            <a:pPr lvl="1">
              <a:lnSpc>
                <a:spcPct val="100000"/>
              </a:lnSpc>
            </a:pPr>
            <a:r>
              <a:rPr lang="en-US" sz="1600" dirty="0">
                <a:latin typeface="+mj-lt"/>
              </a:rPr>
              <a:t>Nursing facilities will continue to coordinate transportation for their residents.</a:t>
            </a:r>
          </a:p>
          <a:p>
            <a:pPr>
              <a:lnSpc>
                <a:spcPct val="100000"/>
              </a:lnSpc>
            </a:pPr>
            <a:r>
              <a:rPr lang="en-US" sz="1800" dirty="0">
                <a:latin typeface="+mj-lt"/>
              </a:rPr>
              <a:t>Nursing facility clinically eligible (NFCE) participants also have access to non-medical transportation. Non-medical transportation can include:</a:t>
            </a:r>
          </a:p>
          <a:p>
            <a:pPr lvl="1">
              <a:lnSpc>
                <a:spcPct val="100000"/>
              </a:lnSpc>
            </a:pPr>
            <a:r>
              <a:rPr lang="en-US" sz="1600" dirty="0">
                <a:latin typeface="+mj-lt"/>
              </a:rPr>
              <a:t>Transportation to community activities, religious services, employment and volunteering, and other activities or LTSS services as specified in the Participant’s Person-Centered Service Plan (PCSP).</a:t>
            </a:r>
          </a:p>
          <a:p>
            <a:pPr lvl="1">
              <a:lnSpc>
                <a:spcPct val="100000"/>
              </a:lnSpc>
            </a:pPr>
            <a:r>
              <a:rPr lang="en-US" sz="1600" dirty="0">
                <a:latin typeface="+mj-lt"/>
              </a:rPr>
              <a:t>This service is offered in addition to medical transportation services and shall not replace them.</a:t>
            </a:r>
          </a:p>
          <a:p>
            <a:pPr lvl="1">
              <a:lnSpc>
                <a:spcPct val="100000"/>
              </a:lnSpc>
            </a:pPr>
            <a:r>
              <a:rPr lang="en-US" sz="1600" dirty="0">
                <a:latin typeface="+mj-lt"/>
              </a:rPr>
              <a:t>These  services may include the purchase of tickets or tokens to secure transportation for a participant. 	</a:t>
            </a:r>
          </a:p>
          <a:p>
            <a:pPr>
              <a:lnSpc>
                <a:spcPct val="100000"/>
              </a:lnSpc>
            </a:pPr>
            <a:r>
              <a:rPr lang="en-US" sz="2000" dirty="0">
                <a:latin typeface="+mj-lt"/>
              </a:rPr>
              <a:t>CHC Transportation Provider Workshops will be held on May 16</a:t>
            </a:r>
            <a:r>
              <a:rPr lang="en-US" sz="2000" baseline="30000" dirty="0">
                <a:latin typeface="+mj-lt"/>
              </a:rPr>
              <a:t>th</a:t>
            </a:r>
            <a:r>
              <a:rPr lang="en-US" sz="2000" dirty="0">
                <a:latin typeface="+mj-lt"/>
              </a:rPr>
              <a:t> in Kutztown, May 23</a:t>
            </a:r>
            <a:r>
              <a:rPr lang="en-US" sz="2000" baseline="30000" dirty="0">
                <a:latin typeface="+mj-lt"/>
              </a:rPr>
              <a:t>rd</a:t>
            </a:r>
            <a:r>
              <a:rPr lang="en-US" sz="2000" dirty="0">
                <a:latin typeface="+mj-lt"/>
              </a:rPr>
              <a:t> in Bradford, and June 7</a:t>
            </a:r>
            <a:r>
              <a:rPr lang="en-US" sz="2000" baseline="30000" dirty="0">
                <a:latin typeface="+mj-lt"/>
              </a:rPr>
              <a:t>th</a:t>
            </a:r>
            <a:r>
              <a:rPr lang="en-US" sz="2000" dirty="0">
                <a:latin typeface="+mj-lt"/>
              </a:rPr>
              <a:t> in Bloomsburg.</a:t>
            </a:r>
            <a:endParaRPr lang="en-US" sz="1600" dirty="0">
              <a:latin typeface="+mj-lt"/>
            </a:endParaRPr>
          </a:p>
          <a:p>
            <a:pPr marL="914400" lvl="2" indent="0">
              <a:lnSpc>
                <a:spcPct val="100000"/>
              </a:lnSpc>
              <a:buNone/>
            </a:pPr>
            <a:endParaRPr lang="en-US" sz="1400" dirty="0">
              <a:latin typeface="+mj-lt"/>
            </a:endParaRPr>
          </a:p>
          <a:p>
            <a:pPr marL="457200" lvl="1" indent="0">
              <a:lnSpc>
                <a:spcPct val="100000"/>
              </a:lnSpc>
              <a:buNone/>
            </a:pPr>
            <a:endParaRPr lang="en-US" sz="1800"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17</a:t>
            </a:fld>
            <a:endParaRPr lang="en-US" dirty="0"/>
          </a:p>
        </p:txBody>
      </p:sp>
    </p:spTree>
    <p:extLst>
      <p:ext uri="{BB962C8B-B14F-4D97-AF65-F5344CB8AC3E}">
        <p14:creationId xmlns:p14="http://schemas.microsoft.com/office/powerpoint/2010/main" val="4010457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690891"/>
            <a:ext cx="8143874"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COVERED SERVICES</a:t>
            </a:r>
          </a:p>
        </p:txBody>
      </p:sp>
      <p:sp>
        <p:nvSpPr>
          <p:cNvPr id="12" name="Rectangle 11"/>
          <p:cNvSpPr/>
          <p:nvPr/>
        </p:nvSpPr>
        <p:spPr>
          <a:xfrm>
            <a:off x="0" y="776617"/>
            <a:ext cx="276225" cy="36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5"/>
          <p:cNvSpPr>
            <a:spLocks noGrp="1"/>
          </p:cNvSpPr>
          <p:nvPr>
            <p:ph sz="quarter" idx="4294967295"/>
          </p:nvPr>
        </p:nvSpPr>
        <p:spPr>
          <a:xfrm>
            <a:off x="603714" y="1293425"/>
            <a:ext cx="10877006" cy="4648200"/>
          </a:xfrm>
          <a:prstGeom prst="rect">
            <a:avLst/>
          </a:prstGeom>
        </p:spPr>
        <p:txBody>
          <a:bodyPr>
            <a:normAutofit fontScale="92500" lnSpcReduction="10000"/>
          </a:bodyPr>
          <a:lstStyle/>
          <a:p>
            <a:pPr marL="0" indent="0">
              <a:buNone/>
            </a:pPr>
            <a:r>
              <a:rPr lang="en-US" sz="2400" b="1" dirty="0">
                <a:solidFill>
                  <a:srgbClr val="569FD3"/>
                </a:solidFill>
                <a:latin typeface="Arial Black" panose="020B0A04020102020204" pitchFamily="34" charset="0"/>
              </a:rPr>
              <a:t>FOR PARTICIPANTS WHO QUALIFY FOR LTSS:</a:t>
            </a:r>
          </a:p>
          <a:p>
            <a:pPr>
              <a:lnSpc>
                <a:spcPct val="100000"/>
              </a:lnSpc>
            </a:pPr>
            <a:r>
              <a:rPr lang="en-US" sz="2200" dirty="0">
                <a:latin typeface="+mj-lt"/>
              </a:rPr>
              <a:t>Home and community-based long-term services and supports including:</a:t>
            </a:r>
            <a:br>
              <a:rPr lang="en-US" sz="2200" dirty="0">
                <a:latin typeface="+mj-lt"/>
              </a:rPr>
            </a:br>
            <a:endParaRPr lang="en-US" sz="2200" dirty="0">
              <a:latin typeface="+mj-lt"/>
            </a:endParaRPr>
          </a:p>
          <a:p>
            <a:pPr>
              <a:lnSpc>
                <a:spcPct val="100000"/>
              </a:lnSpc>
            </a:pPr>
            <a:endParaRPr lang="en-US" sz="2200" dirty="0">
              <a:latin typeface="+mj-lt"/>
            </a:endParaRPr>
          </a:p>
          <a:p>
            <a:pPr marL="0" indent="0">
              <a:lnSpc>
                <a:spcPct val="100000"/>
              </a:lnSpc>
              <a:buNone/>
            </a:pPr>
            <a:endParaRPr lang="en-US" sz="2200" dirty="0">
              <a:latin typeface="+mj-lt"/>
            </a:endParaRPr>
          </a:p>
          <a:p>
            <a:pPr marL="0" indent="0">
              <a:lnSpc>
                <a:spcPct val="100000"/>
              </a:lnSpc>
              <a:buNone/>
            </a:pPr>
            <a:endParaRPr lang="en-US" sz="2200" dirty="0">
              <a:latin typeface="+mj-lt"/>
            </a:endParaRPr>
          </a:p>
          <a:p>
            <a:pPr marL="0" indent="0">
              <a:lnSpc>
                <a:spcPct val="100000"/>
              </a:lnSpc>
              <a:buNone/>
            </a:pPr>
            <a:endParaRPr lang="en-US" sz="2200" dirty="0">
              <a:latin typeface="+mj-lt"/>
            </a:endParaRPr>
          </a:p>
          <a:p>
            <a:pPr marL="0" indent="0">
              <a:lnSpc>
                <a:spcPct val="100000"/>
              </a:lnSpc>
              <a:buNone/>
            </a:pPr>
            <a:endParaRPr lang="en-US" sz="2200" dirty="0">
              <a:latin typeface="+mj-lt"/>
            </a:endParaRPr>
          </a:p>
          <a:p>
            <a:pPr marL="0" indent="0">
              <a:lnSpc>
                <a:spcPct val="100000"/>
              </a:lnSpc>
              <a:buNone/>
            </a:pPr>
            <a:endParaRPr lang="en-US" sz="2200" dirty="0">
              <a:latin typeface="+mj-lt"/>
            </a:endParaRPr>
          </a:p>
          <a:p>
            <a:pPr lvl="1">
              <a:lnSpc>
                <a:spcPct val="100000"/>
              </a:lnSpc>
              <a:buFont typeface="Wingdings" panose="05000000000000000000" pitchFamily="2" charset="2"/>
              <a:buChar char="ü"/>
            </a:pPr>
            <a:endParaRPr lang="en-US" sz="2200" dirty="0">
              <a:latin typeface="+mj-lt"/>
            </a:endParaRPr>
          </a:p>
          <a:p>
            <a:pPr>
              <a:lnSpc>
                <a:spcPct val="100000"/>
              </a:lnSpc>
            </a:pPr>
            <a:r>
              <a:rPr lang="en-US" sz="2200" dirty="0">
                <a:latin typeface="+mj-lt"/>
              </a:rPr>
              <a:t>Long-term services and supports in a nursing facility</a:t>
            </a:r>
          </a:p>
          <a:p>
            <a:pPr>
              <a:lnSpc>
                <a:spcPct val="100000"/>
              </a:lnSpc>
            </a:pPr>
            <a:r>
              <a:rPr lang="en-US" sz="2200" dirty="0">
                <a:latin typeface="+mj-lt"/>
              </a:rPr>
              <a:t>Participant-directed services will continue as they exist today.</a:t>
            </a:r>
          </a:p>
          <a:p>
            <a:pPr marL="0" indent="0">
              <a:lnSpc>
                <a:spcPct val="100000"/>
              </a:lnSpc>
              <a:buNone/>
            </a:pPr>
            <a:endParaRPr lang="en-US" sz="2200" dirty="0"/>
          </a:p>
          <a:p>
            <a:pPr marL="0" indent="0">
              <a:buNone/>
            </a:pPr>
            <a:endParaRPr lang="en-US" dirty="0">
              <a:latin typeface="+mj-lt"/>
            </a:endParaRPr>
          </a:p>
          <a:p>
            <a:pPr marL="0" indent="0">
              <a:buNone/>
            </a:pPr>
            <a:endParaRPr lang="en-US" dirty="0"/>
          </a:p>
        </p:txBody>
      </p:sp>
      <p:sp>
        <p:nvSpPr>
          <p:cNvPr id="2" name="Slide Number Placeholder 1"/>
          <p:cNvSpPr>
            <a:spLocks noGrp="1"/>
          </p:cNvSpPr>
          <p:nvPr>
            <p:ph type="sldNum" sz="quarter" idx="12"/>
          </p:nvPr>
        </p:nvSpPr>
        <p:spPr/>
        <p:txBody>
          <a:bodyPr/>
          <a:lstStyle/>
          <a:p>
            <a:fld id="{C85EB908-D14B-4B79-9273-27B0AA618532}" type="slidenum">
              <a:rPr lang="en-US" smtClean="0"/>
              <a:t>18</a:t>
            </a:fld>
            <a:endParaRPr lang="en-US" dirty="0"/>
          </a:p>
        </p:txBody>
      </p:sp>
      <p:sp>
        <p:nvSpPr>
          <p:cNvPr id="3" name="TextBox 2">
            <a:extLst>
              <a:ext uri="{FF2B5EF4-FFF2-40B4-BE49-F238E27FC236}">
                <a16:creationId xmlns:a16="http://schemas.microsoft.com/office/drawing/2014/main" id="{23AEC657-BCE5-425D-A6D9-3454B90212D3}"/>
              </a:ext>
            </a:extLst>
          </p:cNvPr>
          <p:cNvSpPr txBox="1"/>
          <p:nvPr/>
        </p:nvSpPr>
        <p:spPr>
          <a:xfrm>
            <a:off x="352338" y="2206805"/>
            <a:ext cx="12057776" cy="4493538"/>
          </a:xfrm>
          <a:prstGeom prst="rect">
            <a:avLst/>
          </a:prstGeom>
          <a:noFill/>
        </p:spPr>
        <p:txBody>
          <a:bodyPr wrap="square" numCol="3" rtlCol="0">
            <a:spAutoFit/>
          </a:bodyPr>
          <a:lstStyle/>
          <a:p>
            <a:pPr lvl="1">
              <a:buFont typeface="Wingdings" panose="05000000000000000000" pitchFamily="2" charset="2"/>
              <a:buChar char="ü"/>
            </a:pPr>
            <a:r>
              <a:rPr lang="en-US" sz="1600" dirty="0"/>
              <a:t>Adult Daily Living</a:t>
            </a:r>
          </a:p>
          <a:p>
            <a:pPr lvl="1">
              <a:buFont typeface="Wingdings" panose="05000000000000000000" pitchFamily="2" charset="2"/>
              <a:buChar char="ü"/>
            </a:pPr>
            <a:r>
              <a:rPr lang="en-US" sz="1600" dirty="0"/>
              <a:t>Assistive Technology</a:t>
            </a:r>
          </a:p>
          <a:p>
            <a:pPr lvl="1">
              <a:buFont typeface="Wingdings" panose="05000000000000000000" pitchFamily="2" charset="2"/>
              <a:buChar char="ü"/>
            </a:pPr>
            <a:r>
              <a:rPr lang="en-US" sz="1600" dirty="0"/>
              <a:t>Behavior Therapy</a:t>
            </a:r>
          </a:p>
          <a:p>
            <a:pPr lvl="1">
              <a:buFont typeface="Wingdings" panose="05000000000000000000" pitchFamily="2" charset="2"/>
              <a:buChar char="ü"/>
            </a:pPr>
            <a:r>
              <a:rPr lang="en-US" sz="1600" dirty="0"/>
              <a:t>Benefits Counseling</a:t>
            </a:r>
          </a:p>
          <a:p>
            <a:pPr lvl="1">
              <a:buFont typeface="Wingdings" panose="05000000000000000000" pitchFamily="2" charset="2"/>
              <a:buChar char="ü"/>
            </a:pPr>
            <a:r>
              <a:rPr lang="en-US" sz="1600" dirty="0"/>
              <a:t>Career Assessment</a:t>
            </a:r>
          </a:p>
          <a:p>
            <a:pPr lvl="1">
              <a:buFont typeface="Wingdings" panose="05000000000000000000" pitchFamily="2" charset="2"/>
              <a:buChar char="ü"/>
            </a:pPr>
            <a:r>
              <a:rPr lang="en-US" sz="1600" dirty="0"/>
              <a:t>Cognitive Rehabilitation Therapy</a:t>
            </a:r>
          </a:p>
          <a:p>
            <a:pPr lvl="1">
              <a:buFont typeface="Wingdings" panose="05000000000000000000" pitchFamily="2" charset="2"/>
              <a:buChar char="ü"/>
            </a:pPr>
            <a:r>
              <a:rPr lang="en-US" sz="1600" dirty="0"/>
              <a:t>Community Integration</a:t>
            </a:r>
          </a:p>
          <a:p>
            <a:pPr lvl="1">
              <a:buFont typeface="Wingdings" panose="05000000000000000000" pitchFamily="2" charset="2"/>
              <a:buChar char="ü"/>
            </a:pPr>
            <a:r>
              <a:rPr lang="en-US" sz="1600" dirty="0"/>
              <a:t>Community Transition Services</a:t>
            </a:r>
          </a:p>
          <a:p>
            <a:pPr lvl="1">
              <a:buFont typeface="Wingdings" panose="05000000000000000000" pitchFamily="2" charset="2"/>
              <a:buChar char="ü"/>
            </a:pPr>
            <a:r>
              <a:rPr lang="en-US" sz="1600" dirty="0"/>
              <a:t>Counseling Services</a:t>
            </a:r>
          </a:p>
          <a:p>
            <a:pPr lvl="1">
              <a:buFont typeface="Wingdings" panose="05000000000000000000" pitchFamily="2" charset="2"/>
              <a:buChar char="ü"/>
            </a:pPr>
            <a:r>
              <a:rPr lang="en-US" sz="1600" dirty="0"/>
              <a:t>Employment Skills Development</a:t>
            </a:r>
          </a:p>
          <a:p>
            <a:pPr lvl="1">
              <a:buFont typeface="Wingdings" panose="05000000000000000000" pitchFamily="2" charset="2"/>
              <a:buChar char="ü"/>
            </a:pPr>
            <a:r>
              <a:rPr lang="en-US" sz="1600" dirty="0"/>
              <a:t>Financial Management Services</a:t>
            </a:r>
          </a:p>
          <a:p>
            <a:pPr lvl="1">
              <a:buFont typeface="Wingdings" panose="05000000000000000000" pitchFamily="2" charset="2"/>
              <a:buChar char="ü"/>
            </a:pPr>
            <a:endParaRPr lang="en-US" sz="1600" dirty="0"/>
          </a:p>
          <a:p>
            <a:pPr lvl="1">
              <a:buFont typeface="Wingdings" panose="05000000000000000000" pitchFamily="2" charset="2"/>
              <a:buChar char="ü"/>
            </a:pPr>
            <a:endParaRPr lang="en-US" sz="1600" dirty="0"/>
          </a:p>
          <a:p>
            <a:pPr lvl="1">
              <a:buFont typeface="Wingdings" panose="05000000000000000000" pitchFamily="2" charset="2"/>
              <a:buChar char="ü"/>
            </a:pPr>
            <a:endParaRPr lang="en-US" sz="1600" dirty="0"/>
          </a:p>
          <a:p>
            <a:pPr lvl="1">
              <a:buFont typeface="Wingdings" panose="05000000000000000000" pitchFamily="2" charset="2"/>
              <a:buChar char="ü"/>
            </a:pPr>
            <a:endParaRPr lang="en-US" sz="1600" dirty="0"/>
          </a:p>
          <a:p>
            <a:pPr lvl="1">
              <a:buFont typeface="Wingdings" panose="05000000000000000000" pitchFamily="2" charset="2"/>
              <a:buChar char="ü"/>
            </a:pPr>
            <a:endParaRPr lang="en-US" sz="1600" dirty="0"/>
          </a:p>
          <a:p>
            <a:pPr lvl="1">
              <a:buFont typeface="Wingdings" panose="05000000000000000000" pitchFamily="2" charset="2"/>
              <a:buChar char="ü"/>
            </a:pPr>
            <a:endParaRPr lang="en-US" sz="1600" dirty="0"/>
          </a:p>
          <a:p>
            <a:pPr lvl="1"/>
            <a:endParaRPr lang="en-US" sz="1600" dirty="0"/>
          </a:p>
          <a:p>
            <a:pPr lvl="1">
              <a:buFont typeface="Wingdings" panose="05000000000000000000" pitchFamily="2" charset="2"/>
              <a:buChar char="ü"/>
            </a:pPr>
            <a:r>
              <a:rPr lang="en-US" sz="1600" dirty="0"/>
              <a:t>Home Adaptations</a:t>
            </a:r>
          </a:p>
          <a:p>
            <a:pPr lvl="1">
              <a:buFont typeface="Wingdings" panose="05000000000000000000" pitchFamily="2" charset="2"/>
              <a:buChar char="ü"/>
            </a:pPr>
            <a:r>
              <a:rPr lang="en-US" sz="1600" dirty="0"/>
              <a:t>Home Health Aid Services</a:t>
            </a:r>
          </a:p>
          <a:p>
            <a:pPr lvl="1">
              <a:buFont typeface="Wingdings" panose="05000000000000000000" pitchFamily="2" charset="2"/>
              <a:buChar char="ü"/>
            </a:pPr>
            <a:r>
              <a:rPr lang="en-US" sz="1600" dirty="0"/>
              <a:t>Home Delivered Meals</a:t>
            </a:r>
          </a:p>
          <a:p>
            <a:pPr lvl="1">
              <a:buFont typeface="Wingdings" panose="05000000000000000000" pitchFamily="2" charset="2"/>
              <a:buChar char="ü"/>
            </a:pPr>
            <a:r>
              <a:rPr lang="en-US" sz="1600" dirty="0"/>
              <a:t>Non-Medical Transportation</a:t>
            </a:r>
          </a:p>
          <a:p>
            <a:pPr lvl="1">
              <a:buFont typeface="Wingdings" panose="05000000000000000000" pitchFamily="2" charset="2"/>
              <a:buChar char="ü"/>
            </a:pPr>
            <a:r>
              <a:rPr lang="en-US" sz="1600" dirty="0"/>
              <a:t>Nursing</a:t>
            </a:r>
          </a:p>
          <a:p>
            <a:pPr lvl="1">
              <a:buFont typeface="Wingdings" panose="05000000000000000000" pitchFamily="2" charset="2"/>
              <a:buChar char="ü"/>
            </a:pPr>
            <a:r>
              <a:rPr lang="en-US" sz="1600" dirty="0"/>
              <a:t>Nutritional Consultation</a:t>
            </a:r>
          </a:p>
          <a:p>
            <a:pPr lvl="1">
              <a:buFont typeface="Wingdings" panose="05000000000000000000" pitchFamily="2" charset="2"/>
              <a:buChar char="ü"/>
            </a:pPr>
            <a:r>
              <a:rPr lang="en-US" sz="1600" dirty="0"/>
              <a:t>Occupational Therapy</a:t>
            </a:r>
          </a:p>
          <a:p>
            <a:pPr lvl="1">
              <a:buFont typeface="Wingdings" panose="05000000000000000000" pitchFamily="2" charset="2"/>
              <a:buChar char="ü"/>
            </a:pPr>
            <a:r>
              <a:rPr lang="en-US" sz="1600" dirty="0"/>
              <a:t>Personal Assistance Services</a:t>
            </a:r>
          </a:p>
          <a:p>
            <a:pPr lvl="1">
              <a:buFont typeface="Wingdings" panose="05000000000000000000" pitchFamily="2" charset="2"/>
              <a:buChar char="ü"/>
            </a:pPr>
            <a:r>
              <a:rPr lang="en-US" sz="1600" dirty="0"/>
              <a:t>Personal Emergency Response System (PERS)</a:t>
            </a:r>
          </a:p>
          <a:p>
            <a:pPr lvl="1">
              <a:lnSpc>
                <a:spcPct val="100000"/>
              </a:lnSpc>
              <a:buFont typeface="Wingdings" panose="05000000000000000000" pitchFamily="2" charset="2"/>
              <a:buChar char="ü"/>
            </a:pPr>
            <a:r>
              <a:rPr lang="en-US" sz="1600" dirty="0"/>
              <a:t>Pest Eradication</a:t>
            </a:r>
          </a:p>
          <a:p>
            <a:pPr lvl="1">
              <a:lnSpc>
                <a:spcPct val="100000"/>
              </a:lnSpc>
              <a:buFont typeface="Wingdings" panose="05000000000000000000" pitchFamily="2" charset="2"/>
              <a:buChar char="ü"/>
            </a:pPr>
            <a:endParaRPr lang="en-US" sz="1600" dirty="0"/>
          </a:p>
          <a:p>
            <a:pPr lvl="1">
              <a:lnSpc>
                <a:spcPct val="100000"/>
              </a:lnSpc>
              <a:buFont typeface="Wingdings" panose="05000000000000000000" pitchFamily="2" charset="2"/>
              <a:buChar char="ü"/>
            </a:pPr>
            <a:endParaRPr lang="en-US" sz="1600" dirty="0"/>
          </a:p>
          <a:p>
            <a:pPr lvl="1">
              <a:lnSpc>
                <a:spcPct val="100000"/>
              </a:lnSpc>
              <a:buFont typeface="Wingdings" panose="05000000000000000000" pitchFamily="2" charset="2"/>
              <a:buChar char="ü"/>
            </a:pPr>
            <a:endParaRPr lang="en-US" sz="1600" dirty="0"/>
          </a:p>
          <a:p>
            <a:pPr lvl="1">
              <a:lnSpc>
                <a:spcPct val="100000"/>
              </a:lnSpc>
              <a:buFont typeface="Wingdings" panose="05000000000000000000" pitchFamily="2" charset="2"/>
              <a:buChar char="ü"/>
            </a:pPr>
            <a:endParaRPr lang="en-US" sz="1600" dirty="0"/>
          </a:p>
          <a:p>
            <a:pPr lvl="1">
              <a:lnSpc>
                <a:spcPct val="100000"/>
              </a:lnSpc>
              <a:buFont typeface="Wingdings" panose="05000000000000000000" pitchFamily="2" charset="2"/>
              <a:buChar char="ü"/>
            </a:pPr>
            <a:endParaRPr lang="en-US" sz="1600" dirty="0"/>
          </a:p>
          <a:p>
            <a:pPr lvl="1">
              <a:lnSpc>
                <a:spcPct val="100000"/>
              </a:lnSpc>
              <a:buFont typeface="Wingdings" panose="05000000000000000000" pitchFamily="2" charset="2"/>
              <a:buChar char="ü"/>
            </a:pPr>
            <a:endParaRPr lang="en-US" sz="1600" dirty="0"/>
          </a:p>
          <a:p>
            <a:pPr lvl="1">
              <a:lnSpc>
                <a:spcPct val="100000"/>
              </a:lnSpc>
              <a:buFont typeface="Wingdings" panose="05000000000000000000" pitchFamily="2" charset="2"/>
              <a:buChar char="ü"/>
            </a:pPr>
            <a:endParaRPr lang="en-US" sz="1600" dirty="0"/>
          </a:p>
          <a:p>
            <a:pPr lvl="1">
              <a:lnSpc>
                <a:spcPct val="100000"/>
              </a:lnSpc>
              <a:buFont typeface="Wingdings" panose="05000000000000000000" pitchFamily="2" charset="2"/>
              <a:buChar char="ü"/>
            </a:pPr>
            <a:r>
              <a:rPr lang="en-US" sz="1600" dirty="0"/>
              <a:t>Physical Therapy</a:t>
            </a:r>
          </a:p>
          <a:p>
            <a:pPr lvl="1">
              <a:lnSpc>
                <a:spcPct val="100000"/>
              </a:lnSpc>
              <a:buFont typeface="Wingdings" panose="05000000000000000000" pitchFamily="2" charset="2"/>
              <a:buChar char="ü"/>
            </a:pPr>
            <a:r>
              <a:rPr lang="en-US" sz="1600" dirty="0"/>
              <a:t>Job Coaching</a:t>
            </a:r>
          </a:p>
          <a:p>
            <a:pPr lvl="1">
              <a:lnSpc>
                <a:spcPct val="100000"/>
              </a:lnSpc>
              <a:buFont typeface="Wingdings" panose="05000000000000000000" pitchFamily="2" charset="2"/>
              <a:buChar char="ü"/>
            </a:pPr>
            <a:r>
              <a:rPr lang="en-US" sz="1600" dirty="0"/>
              <a:t>Job Finding</a:t>
            </a:r>
          </a:p>
          <a:p>
            <a:pPr lvl="1">
              <a:lnSpc>
                <a:spcPct val="100000"/>
              </a:lnSpc>
              <a:buFont typeface="Wingdings" panose="05000000000000000000" pitchFamily="2" charset="2"/>
              <a:buChar char="ü"/>
            </a:pPr>
            <a:r>
              <a:rPr lang="en-US" sz="1600" dirty="0"/>
              <a:t>Residential Habilitation</a:t>
            </a:r>
          </a:p>
          <a:p>
            <a:pPr lvl="1">
              <a:lnSpc>
                <a:spcPct val="100000"/>
              </a:lnSpc>
              <a:buFont typeface="Wingdings" panose="05000000000000000000" pitchFamily="2" charset="2"/>
              <a:buChar char="ü"/>
            </a:pPr>
            <a:r>
              <a:rPr lang="en-US" sz="1600" dirty="0"/>
              <a:t>Respite</a:t>
            </a:r>
          </a:p>
          <a:p>
            <a:pPr lvl="1">
              <a:lnSpc>
                <a:spcPct val="100000"/>
              </a:lnSpc>
              <a:buFont typeface="Wingdings" panose="05000000000000000000" pitchFamily="2" charset="2"/>
              <a:buChar char="ü"/>
            </a:pPr>
            <a:r>
              <a:rPr lang="en-US" sz="1600" dirty="0"/>
              <a:t>Specialized Medical Equipment </a:t>
            </a:r>
          </a:p>
          <a:p>
            <a:pPr lvl="1">
              <a:lnSpc>
                <a:spcPct val="100000"/>
              </a:lnSpc>
            </a:pPr>
            <a:r>
              <a:rPr lang="en-US" sz="1600" dirty="0"/>
              <a:t>and Supplies</a:t>
            </a:r>
          </a:p>
          <a:p>
            <a:pPr lvl="1">
              <a:lnSpc>
                <a:spcPct val="100000"/>
              </a:lnSpc>
              <a:buFont typeface="Wingdings" panose="05000000000000000000" pitchFamily="2" charset="2"/>
              <a:buChar char="ü"/>
            </a:pPr>
            <a:r>
              <a:rPr lang="en-US" sz="1600" dirty="0"/>
              <a:t>Speech and Language Therapy</a:t>
            </a:r>
          </a:p>
          <a:p>
            <a:pPr lvl="1">
              <a:lnSpc>
                <a:spcPct val="100000"/>
              </a:lnSpc>
              <a:buFont typeface="Wingdings" panose="05000000000000000000" pitchFamily="2" charset="2"/>
              <a:buChar char="ü"/>
            </a:pPr>
            <a:r>
              <a:rPr lang="en-US" sz="1600" dirty="0"/>
              <a:t>Telecare</a:t>
            </a:r>
          </a:p>
          <a:p>
            <a:pPr lvl="1">
              <a:lnSpc>
                <a:spcPct val="100000"/>
              </a:lnSpc>
              <a:buFont typeface="Wingdings" panose="05000000000000000000" pitchFamily="2" charset="2"/>
              <a:buChar char="ü"/>
            </a:pPr>
            <a:r>
              <a:rPr lang="en-US" sz="1600" dirty="0"/>
              <a:t>Vehicle Modifications</a:t>
            </a:r>
          </a:p>
          <a:p>
            <a:endParaRPr lang="en-US" dirty="0"/>
          </a:p>
        </p:txBody>
      </p:sp>
    </p:spTree>
    <p:extLst>
      <p:ext uri="{BB962C8B-B14F-4D97-AF65-F5344CB8AC3E}">
        <p14:creationId xmlns:p14="http://schemas.microsoft.com/office/powerpoint/2010/main" val="4192892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ELIGIBILITY CRITERIA</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9B78689-EC1C-4BBF-9051-B58CD8168B37}"/>
              </a:ext>
            </a:extLst>
          </p:cNvPr>
          <p:cNvSpPr txBox="1"/>
          <p:nvPr/>
        </p:nvSpPr>
        <p:spPr>
          <a:xfrm>
            <a:off x="590550" y="1198485"/>
            <a:ext cx="10914910" cy="4364272"/>
          </a:xfrm>
          <a:prstGeom prst="rect">
            <a:avLst/>
          </a:prstGeom>
          <a:noFill/>
        </p:spPr>
        <p:txBody>
          <a:bodyPr wrap="square" rtlCol="0">
            <a:spAutoFit/>
          </a:bodyPr>
          <a:lstStyle/>
          <a:p>
            <a:pPr marL="344488" indent="-344488">
              <a:lnSpc>
                <a:spcPct val="80000"/>
              </a:lnSpc>
              <a:buFont typeface="Wingdings" pitchFamily="2" charset="2"/>
              <a:buChar char="Ø"/>
            </a:pPr>
            <a:r>
              <a:rPr lang="en-US" sz="2400" b="1" dirty="0">
                <a:latin typeface="+mj-lt"/>
              </a:rPr>
              <a:t>Clinically Eligible</a:t>
            </a:r>
          </a:p>
          <a:p>
            <a:pPr marL="1033463" indent="-463550">
              <a:lnSpc>
                <a:spcPct val="80000"/>
              </a:lnSpc>
              <a:buFont typeface="Wingdings" pitchFamily="2" charset="2"/>
              <a:buChar char="§"/>
            </a:pPr>
            <a:r>
              <a:rPr lang="en-US" sz="2400" dirty="0">
                <a:latin typeface="+mj-lt"/>
              </a:rPr>
              <a:t>Must meet the specified level of care</a:t>
            </a:r>
          </a:p>
          <a:p>
            <a:pPr marL="1033463" indent="-463550">
              <a:lnSpc>
                <a:spcPct val="80000"/>
              </a:lnSpc>
              <a:buFont typeface="Wingdings" pitchFamily="2" charset="2"/>
              <a:buChar char="§"/>
            </a:pPr>
            <a:r>
              <a:rPr lang="en-US" sz="2400" dirty="0">
                <a:latin typeface="+mj-lt"/>
              </a:rPr>
              <a:t>Must be re-determined annually</a:t>
            </a:r>
          </a:p>
          <a:p>
            <a:pPr marL="1033463" indent="-463550">
              <a:lnSpc>
                <a:spcPct val="80000"/>
              </a:lnSpc>
            </a:pPr>
            <a:endParaRPr lang="en-US" sz="2400" dirty="0">
              <a:latin typeface="+mj-lt"/>
            </a:endParaRPr>
          </a:p>
          <a:p>
            <a:pPr marL="1033463" indent="-463550">
              <a:lnSpc>
                <a:spcPct val="80000"/>
              </a:lnSpc>
            </a:pPr>
            <a:endParaRPr lang="en-US" sz="2400" dirty="0">
              <a:latin typeface="+mj-lt"/>
            </a:endParaRPr>
          </a:p>
          <a:p>
            <a:pPr marL="344488" indent="-344488">
              <a:lnSpc>
                <a:spcPct val="80000"/>
              </a:lnSpc>
              <a:buFont typeface="Wingdings" pitchFamily="2" charset="2"/>
              <a:buChar char="Ø"/>
            </a:pPr>
            <a:r>
              <a:rPr lang="en-US" sz="2400" b="1" dirty="0">
                <a:latin typeface="+mj-lt"/>
              </a:rPr>
              <a:t>Financially Eligible</a:t>
            </a:r>
          </a:p>
          <a:p>
            <a:pPr marL="1033463" indent="-463550">
              <a:lnSpc>
                <a:spcPct val="80000"/>
              </a:lnSpc>
              <a:buFont typeface="Wingdings" pitchFamily="2" charset="2"/>
              <a:buChar char="§"/>
            </a:pPr>
            <a:r>
              <a:rPr lang="en-US" sz="2400" dirty="0">
                <a:solidFill>
                  <a:prstClr val="black"/>
                </a:solidFill>
                <a:latin typeface="+mj-lt"/>
              </a:rPr>
              <a:t>Income – income may not exceed 300% of the Federal poverty guidelines</a:t>
            </a:r>
          </a:p>
          <a:p>
            <a:pPr marL="1033463" indent="-463550">
              <a:lnSpc>
                <a:spcPct val="80000"/>
              </a:lnSpc>
              <a:buFont typeface="Wingdings" pitchFamily="2" charset="2"/>
              <a:buChar char="§"/>
            </a:pPr>
            <a:r>
              <a:rPr lang="en-US" sz="2400" dirty="0">
                <a:solidFill>
                  <a:prstClr val="black"/>
                </a:solidFill>
                <a:latin typeface="+mj-lt"/>
              </a:rPr>
              <a:t>Assets/Resources – assets less than $2,000 (with a $6,000 disregard)</a:t>
            </a:r>
          </a:p>
          <a:p>
            <a:pPr marL="569913">
              <a:lnSpc>
                <a:spcPct val="80000"/>
              </a:lnSpc>
            </a:pPr>
            <a:endParaRPr lang="en-US" sz="2400" dirty="0">
              <a:solidFill>
                <a:prstClr val="black"/>
              </a:solidFill>
              <a:latin typeface="+mj-lt"/>
            </a:endParaRPr>
          </a:p>
          <a:p>
            <a:pPr marL="569913">
              <a:lnSpc>
                <a:spcPct val="80000"/>
              </a:lnSpc>
            </a:pPr>
            <a:endParaRPr lang="en-US" sz="2400" dirty="0">
              <a:solidFill>
                <a:prstClr val="black"/>
              </a:solidFill>
              <a:latin typeface="+mj-lt"/>
            </a:endParaRPr>
          </a:p>
          <a:p>
            <a:pPr marL="346075" indent="-346075">
              <a:lnSpc>
                <a:spcPct val="80000"/>
              </a:lnSpc>
              <a:buFont typeface="Wingdings" panose="05000000000000000000" pitchFamily="2" charset="2"/>
              <a:buChar char="Ø"/>
            </a:pPr>
            <a:r>
              <a:rPr lang="en-US" sz="2400" b="1" dirty="0">
                <a:solidFill>
                  <a:prstClr val="black"/>
                </a:solidFill>
                <a:latin typeface="+mj-lt"/>
              </a:rPr>
              <a:t>Program Eligible </a:t>
            </a:r>
            <a:r>
              <a:rPr lang="en-US" sz="2400" dirty="0">
                <a:solidFill>
                  <a:prstClr val="black"/>
                </a:solidFill>
                <a:latin typeface="+mj-lt"/>
              </a:rPr>
              <a:t>(target group)</a:t>
            </a:r>
          </a:p>
          <a:p>
            <a:pPr marL="1030288" indent="-461963">
              <a:lnSpc>
                <a:spcPct val="80000"/>
              </a:lnSpc>
              <a:buFont typeface="Wingdings" panose="05000000000000000000" pitchFamily="2" charset="2"/>
              <a:buChar char="§"/>
            </a:pPr>
            <a:r>
              <a:rPr lang="en-US" sz="2400" dirty="0">
                <a:solidFill>
                  <a:prstClr val="black"/>
                </a:solidFill>
                <a:latin typeface="+mj-lt"/>
              </a:rPr>
              <a:t>Most Waivers will have targeted, participant specific, eligibility requirements, for example specific disabilities or ages</a:t>
            </a:r>
          </a:p>
          <a:p>
            <a:pPr marR="0" lvl="1"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266256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b="1" dirty="0">
                <a:solidFill>
                  <a:srgbClr val="002060"/>
                </a:solidFill>
                <a:latin typeface="Arial Black" panose="020B0A04020102020204" pitchFamily="34" charset="0"/>
              </a:rPr>
              <a:t>MEDICAID HOME AND COMMUNITY-BASED WAIVERS</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9B78689-EC1C-4BBF-9051-B58CD8168B37}"/>
              </a:ext>
            </a:extLst>
          </p:cNvPr>
          <p:cNvSpPr txBox="1"/>
          <p:nvPr/>
        </p:nvSpPr>
        <p:spPr>
          <a:xfrm>
            <a:off x="590550" y="1198485"/>
            <a:ext cx="10914910" cy="5755422"/>
          </a:xfrm>
          <a:prstGeom prst="rect">
            <a:avLst/>
          </a:prstGeom>
          <a:noFill/>
        </p:spPr>
        <p:txBody>
          <a:bodyPr wrap="square" rtlCol="0">
            <a:spAutoFit/>
          </a:bodyPr>
          <a:lstStyle/>
          <a:p>
            <a:pPr marL="344488" lvl="1" indent="-344488">
              <a:buFont typeface="Wingdings" pitchFamily="2" charset="2"/>
              <a:buChar char="Ø"/>
            </a:pPr>
            <a:r>
              <a:rPr lang="en-US" sz="2400" dirty="0">
                <a:latin typeface="+mj-lt"/>
              </a:rPr>
              <a:t>Allows States to spend federal dollars for home and community-based (HCBS) services for those who would otherwise qualify for MA-funded institutional care.</a:t>
            </a:r>
          </a:p>
          <a:p>
            <a:pPr marL="344488" lvl="1" indent="-344488">
              <a:buFont typeface="Wingdings" pitchFamily="2" charset="2"/>
              <a:buChar char="Ø"/>
            </a:pPr>
            <a:endParaRPr lang="en-US" sz="2400" dirty="0">
              <a:latin typeface="+mj-lt"/>
            </a:endParaRPr>
          </a:p>
          <a:p>
            <a:pPr marL="344488" lvl="1" indent="-344488">
              <a:buFont typeface="Wingdings" pitchFamily="2" charset="2"/>
              <a:buChar char="Ø"/>
            </a:pPr>
            <a:r>
              <a:rPr lang="en-US" sz="2400" dirty="0">
                <a:latin typeface="+mj-lt"/>
              </a:rPr>
              <a:t>Currently, the Office of Long Term Living (OLTL) manages four HCBS waivers which serve discreet target populations.</a:t>
            </a:r>
          </a:p>
          <a:p>
            <a:pPr marL="0" lvl="1"/>
            <a:r>
              <a:rPr lang="en-US" sz="2400" dirty="0">
                <a:latin typeface="+mj-lt"/>
              </a:rPr>
              <a:t>	*</a:t>
            </a:r>
            <a:r>
              <a:rPr lang="en-US" sz="2400" b="1" dirty="0">
                <a:latin typeface="+mj-lt"/>
              </a:rPr>
              <a:t>Aging Waiver			*Independence Waiver</a:t>
            </a:r>
          </a:p>
          <a:p>
            <a:pPr marL="0" lvl="1"/>
            <a:r>
              <a:rPr lang="en-US" sz="2400" b="1" dirty="0">
                <a:latin typeface="+mj-lt"/>
              </a:rPr>
              <a:t>	*Attendant Care Waiver</a:t>
            </a:r>
            <a:r>
              <a:rPr lang="en-US" sz="2400" dirty="0">
                <a:latin typeface="+mj-lt"/>
              </a:rPr>
              <a:t>	  OBRA Waiver</a:t>
            </a:r>
          </a:p>
          <a:p>
            <a:pPr marL="344488" lvl="1" indent="-344488">
              <a:buFont typeface="Wingdings" pitchFamily="2" charset="2"/>
              <a:buChar char="Ø"/>
            </a:pPr>
            <a:endParaRPr lang="en-US" sz="2400" dirty="0">
              <a:latin typeface="+mj-lt"/>
            </a:endParaRPr>
          </a:p>
          <a:p>
            <a:pPr marL="344488" lvl="1" indent="-344488">
              <a:buFont typeface="Wingdings" pitchFamily="2" charset="2"/>
              <a:buChar char="Ø"/>
            </a:pPr>
            <a:r>
              <a:rPr lang="en-US" sz="2400" dirty="0">
                <a:latin typeface="+mj-lt"/>
              </a:rPr>
              <a:t>Pennsylvania is moving to a Managed Long-Term Services and Supports (MLTSS) delivery system.  </a:t>
            </a:r>
          </a:p>
          <a:p>
            <a:pPr marL="344488" lvl="1" indent="-344488">
              <a:buFont typeface="Wingdings" pitchFamily="2" charset="2"/>
              <a:buChar char="Ø"/>
            </a:pPr>
            <a:endParaRPr lang="en-US" sz="2400" b="1" dirty="0">
              <a:latin typeface="+mj-lt"/>
            </a:endParaRPr>
          </a:p>
          <a:p>
            <a:pPr marL="344488" lvl="1" indent="-344488">
              <a:buFont typeface="Wingdings" pitchFamily="2" charset="2"/>
              <a:buChar char="Ø"/>
            </a:pPr>
            <a:r>
              <a:rPr lang="en-US" sz="2400" b="1" dirty="0">
                <a:latin typeface="+mj-lt"/>
              </a:rPr>
              <a:t>These *three waivers will be consolidated into one new waiver called Community HealthChoices or CHC.</a:t>
            </a:r>
            <a:endParaRPr lang="en-US" sz="2400" b="1" dirty="0">
              <a:solidFill>
                <a:prstClr val="black"/>
              </a:solidFill>
              <a:latin typeface="+mj-lt"/>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086941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b="1" dirty="0">
                <a:solidFill>
                  <a:srgbClr val="002060"/>
                </a:solidFill>
                <a:latin typeface="Arial Black" panose="020B0A04020102020204" pitchFamily="34" charset="0"/>
              </a:rPr>
              <a:t>NURSING FACILITY CLINICALLY ELIGIBLE (NFCE)</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9B78689-EC1C-4BBF-9051-B58CD8168B37}"/>
              </a:ext>
            </a:extLst>
          </p:cNvPr>
          <p:cNvSpPr txBox="1"/>
          <p:nvPr/>
        </p:nvSpPr>
        <p:spPr>
          <a:xfrm>
            <a:off x="590550" y="1198485"/>
            <a:ext cx="10914910" cy="4702826"/>
          </a:xfrm>
          <a:prstGeom prst="rect">
            <a:avLst/>
          </a:prstGeom>
          <a:noFill/>
        </p:spPr>
        <p:txBody>
          <a:bodyPr wrap="square" rtlCol="0">
            <a:spAutoFit/>
          </a:bodyPr>
          <a:lstStyle/>
          <a:p>
            <a:pPr lvl="0">
              <a:lnSpc>
                <a:spcPct val="80000"/>
              </a:lnSpc>
              <a:spcBef>
                <a:spcPts val="1000"/>
              </a:spcBef>
            </a:pPr>
            <a:r>
              <a:rPr lang="en-US" sz="2400" dirty="0">
                <a:solidFill>
                  <a:prstClr val="black"/>
                </a:solidFill>
              </a:rPr>
              <a:t>NFCE is defined by the following:</a:t>
            </a:r>
          </a:p>
          <a:p>
            <a:pPr marL="457200" lvl="0" indent="-457200">
              <a:lnSpc>
                <a:spcPct val="80000"/>
              </a:lnSpc>
              <a:spcBef>
                <a:spcPts val="1000"/>
              </a:spcBef>
              <a:buFont typeface="+mj-lt"/>
              <a:buAutoNum type="arabicPeriod"/>
            </a:pPr>
            <a:r>
              <a:rPr lang="en-US" sz="2400" dirty="0">
                <a:solidFill>
                  <a:prstClr val="black"/>
                </a:solidFill>
                <a:latin typeface="+mj-lt"/>
              </a:rPr>
              <a:t>The individual has an illness, injury, disability or medical condition diagnosed by a physician; </a:t>
            </a:r>
            <a:r>
              <a:rPr lang="en-US" sz="2400" b="1" dirty="0">
                <a:solidFill>
                  <a:prstClr val="black"/>
                </a:solidFill>
                <a:latin typeface="+mj-lt"/>
              </a:rPr>
              <a:t>and</a:t>
            </a:r>
          </a:p>
          <a:p>
            <a:pPr marL="457200" lvl="0" indent="-457200">
              <a:lnSpc>
                <a:spcPct val="80000"/>
              </a:lnSpc>
              <a:spcBef>
                <a:spcPts val="1000"/>
              </a:spcBef>
              <a:buFont typeface="+mj-lt"/>
              <a:buAutoNum type="arabicPeriod"/>
            </a:pPr>
            <a:r>
              <a:rPr lang="en-US" sz="2400" dirty="0">
                <a:solidFill>
                  <a:prstClr val="black"/>
                </a:solidFill>
                <a:latin typeface="+mj-lt"/>
              </a:rPr>
              <a:t>As a result of that diagnosed illness, injury, disability or medical condition, the individual requires care and services above the level of room and board; </a:t>
            </a:r>
            <a:r>
              <a:rPr lang="en-US" sz="2400" b="1" dirty="0">
                <a:solidFill>
                  <a:prstClr val="black"/>
                </a:solidFill>
                <a:latin typeface="+mj-lt"/>
              </a:rPr>
              <a:t>and</a:t>
            </a:r>
          </a:p>
          <a:p>
            <a:pPr marL="457200" lvl="0" indent="-457200">
              <a:lnSpc>
                <a:spcPct val="80000"/>
              </a:lnSpc>
              <a:spcBef>
                <a:spcPts val="1000"/>
              </a:spcBef>
              <a:buFont typeface="+mj-lt"/>
              <a:buAutoNum type="arabicPeriod"/>
            </a:pPr>
            <a:r>
              <a:rPr lang="en-US" sz="2400" dirty="0">
                <a:solidFill>
                  <a:prstClr val="black"/>
                </a:solidFill>
                <a:latin typeface="+mj-lt"/>
              </a:rPr>
              <a:t>A physician certifies that the individual is NFCE; </a:t>
            </a:r>
            <a:r>
              <a:rPr lang="en-US" sz="2400" b="1" dirty="0">
                <a:solidFill>
                  <a:prstClr val="black"/>
                </a:solidFill>
                <a:latin typeface="+mj-lt"/>
              </a:rPr>
              <a:t>and</a:t>
            </a:r>
          </a:p>
          <a:p>
            <a:pPr marL="457200" lvl="0" indent="-457200">
              <a:lnSpc>
                <a:spcPct val="80000"/>
              </a:lnSpc>
              <a:spcBef>
                <a:spcPts val="1000"/>
              </a:spcBef>
              <a:buFont typeface="+mj-lt"/>
              <a:buAutoNum type="arabicPeriod"/>
            </a:pPr>
            <a:r>
              <a:rPr lang="en-US" sz="2400" dirty="0">
                <a:solidFill>
                  <a:prstClr val="black"/>
                </a:solidFill>
                <a:latin typeface="+mj-lt"/>
              </a:rPr>
              <a:t>The needed care and services are </a:t>
            </a:r>
            <a:r>
              <a:rPr lang="en-US" sz="2400" b="1" dirty="0">
                <a:solidFill>
                  <a:prstClr val="black"/>
                </a:solidFill>
                <a:latin typeface="+mj-lt"/>
              </a:rPr>
              <a:t>either</a:t>
            </a:r>
            <a:r>
              <a:rPr lang="en-US" sz="2400" dirty="0">
                <a:solidFill>
                  <a:prstClr val="black"/>
                </a:solidFill>
                <a:latin typeface="+mj-lt"/>
              </a:rPr>
              <a:t>:</a:t>
            </a:r>
          </a:p>
          <a:p>
            <a:pPr marL="914400" lvl="0" indent="-452438">
              <a:lnSpc>
                <a:spcPct val="80000"/>
              </a:lnSpc>
              <a:spcBef>
                <a:spcPts val="1000"/>
              </a:spcBef>
              <a:buFont typeface="+mj-lt"/>
              <a:buAutoNum type="alphaLcParenR"/>
            </a:pPr>
            <a:r>
              <a:rPr lang="en-US" sz="2400" dirty="0">
                <a:solidFill>
                  <a:prstClr val="black"/>
                </a:solidFill>
                <a:latin typeface="+mj-lt"/>
              </a:rPr>
              <a:t>skilled nursing or rehabilitation services as specified by the Medicare Program in 42 CFR §§ 409.31(a), 409.31 (b)(1) and (3), and 409.32 through 409.35; </a:t>
            </a:r>
            <a:r>
              <a:rPr lang="en-US" sz="2400" b="1" dirty="0">
                <a:solidFill>
                  <a:prstClr val="black"/>
                </a:solidFill>
                <a:latin typeface="+mj-lt"/>
              </a:rPr>
              <a:t>or</a:t>
            </a:r>
          </a:p>
          <a:p>
            <a:pPr marL="914400" lvl="0" indent="-452438">
              <a:lnSpc>
                <a:spcPct val="80000"/>
              </a:lnSpc>
              <a:spcBef>
                <a:spcPts val="1000"/>
              </a:spcBef>
              <a:buFont typeface="+mj-lt"/>
              <a:buAutoNum type="alphaLcParenR"/>
            </a:pPr>
            <a:r>
              <a:rPr lang="en-US" sz="2400" dirty="0">
                <a:solidFill>
                  <a:prstClr val="black"/>
                </a:solidFill>
                <a:latin typeface="+mj-lt"/>
              </a:rPr>
              <a:t>health-related care and services that may not be as inherently complex as skilled nursing or rehabilitation services, but which are needed and provided on a regular basis in the context of planned program of health care and management and were previously available only through institutional facilities.</a:t>
            </a:r>
          </a:p>
        </p:txBody>
      </p:sp>
    </p:spTree>
    <p:extLst>
      <p:ext uri="{BB962C8B-B14F-4D97-AF65-F5344CB8AC3E}">
        <p14:creationId xmlns:p14="http://schemas.microsoft.com/office/powerpoint/2010/main" val="4074742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b="1" dirty="0">
                <a:solidFill>
                  <a:srgbClr val="002060"/>
                </a:solidFill>
                <a:latin typeface="Arial Black" panose="020B0A04020102020204" pitchFamily="34" charset="0"/>
              </a:rPr>
              <a:t>PHYSICIAN’S CERTIFICATION FORM </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2300288" y="1197499"/>
            <a:ext cx="6466669" cy="4712677"/>
          </a:xfrm>
          <a:prstGeom prst="rect">
            <a:avLst/>
          </a:prstGeom>
          <a:noFill/>
          <a:ln>
            <a:noFill/>
          </a:ln>
        </p:spPr>
      </p:pic>
    </p:spTree>
    <p:extLst>
      <p:ext uri="{BB962C8B-B14F-4D97-AF65-F5344CB8AC3E}">
        <p14:creationId xmlns:p14="http://schemas.microsoft.com/office/powerpoint/2010/main" val="3740725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b="1" dirty="0">
                <a:solidFill>
                  <a:srgbClr val="002060"/>
                </a:solidFill>
                <a:latin typeface="Arial Black" panose="020B0A04020102020204" pitchFamily="34" charset="0"/>
              </a:rPr>
              <a:t>PHYSICIAN’S CERTIFICATION FORM </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2813539" y="1177559"/>
            <a:ext cx="5500467" cy="4393247"/>
          </a:xfrm>
          <a:prstGeom prst="rect">
            <a:avLst/>
          </a:prstGeom>
          <a:noFill/>
          <a:ln>
            <a:noFill/>
          </a:ln>
        </p:spPr>
      </p:pic>
      <p:sp>
        <p:nvSpPr>
          <p:cNvPr id="3" name="Rectangle 2"/>
          <p:cNvSpPr/>
          <p:nvPr/>
        </p:nvSpPr>
        <p:spPr>
          <a:xfrm>
            <a:off x="590550" y="5506025"/>
            <a:ext cx="9566324" cy="369332"/>
          </a:xfrm>
          <a:prstGeom prst="rect">
            <a:avLst/>
          </a:prstGeom>
        </p:spPr>
        <p:txBody>
          <a:bodyPr wrap="square">
            <a:spAutoFit/>
          </a:bodyPr>
          <a:lstStyle/>
          <a:p>
            <a:pPr algn="ct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http://www.dhs.pa.gov/cs/groups/webcontent/documents/bulletin_admin/c_285786.pdf</a:t>
            </a:r>
            <a:endParaRPr lang="en-US" dirty="0"/>
          </a:p>
        </p:txBody>
      </p:sp>
    </p:spTree>
    <p:extLst>
      <p:ext uri="{BB962C8B-B14F-4D97-AF65-F5344CB8AC3E}">
        <p14:creationId xmlns:p14="http://schemas.microsoft.com/office/powerpoint/2010/main" val="305497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ELIGIBILITY PROCESS</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9B78689-EC1C-4BBF-9051-B58CD8168B37}"/>
              </a:ext>
            </a:extLst>
          </p:cNvPr>
          <p:cNvSpPr txBox="1"/>
          <p:nvPr/>
        </p:nvSpPr>
        <p:spPr>
          <a:xfrm>
            <a:off x="590550" y="1198485"/>
            <a:ext cx="10914910" cy="4360168"/>
          </a:xfrm>
          <a:prstGeom prst="rect">
            <a:avLst/>
          </a:prstGeom>
          <a:noFill/>
        </p:spPr>
        <p:txBody>
          <a:bodyPr wrap="square" rtlCol="0">
            <a:spAutoFit/>
          </a:bodyPr>
          <a:lstStyle/>
          <a:p>
            <a:pPr marL="457200" lvl="0" indent="-457200">
              <a:lnSpc>
                <a:spcPct val="90000"/>
              </a:lnSpc>
              <a:spcBef>
                <a:spcPts val="1000"/>
              </a:spcBef>
              <a:buFont typeface="+mj-lt"/>
              <a:buAutoNum type="arabicPeriod"/>
              <a:defRPr/>
            </a:pPr>
            <a:r>
              <a:rPr lang="en-US" sz="2400" dirty="0">
                <a:solidFill>
                  <a:prstClr val="black"/>
                </a:solidFill>
                <a:latin typeface="+mj-lt"/>
                <a:cs typeface="Arial" pitchFamily="34" charset="0"/>
              </a:rPr>
              <a:t>The applicant contacts the Independent Enrollment Broker (IEB).</a:t>
            </a:r>
          </a:p>
          <a:p>
            <a:pPr marL="457200" lvl="0" indent="-457200">
              <a:lnSpc>
                <a:spcPct val="90000"/>
              </a:lnSpc>
              <a:spcBef>
                <a:spcPts val="1000"/>
              </a:spcBef>
              <a:buFont typeface="+mj-lt"/>
              <a:buAutoNum type="arabicPeriod"/>
              <a:defRPr/>
            </a:pPr>
            <a:r>
              <a:rPr lang="en-US" sz="2400" dirty="0">
                <a:solidFill>
                  <a:prstClr val="black"/>
                </a:solidFill>
                <a:latin typeface="+mj-lt"/>
                <a:cs typeface="Arial" pitchFamily="34" charset="0"/>
              </a:rPr>
              <a:t>The IEB makes referral to the local Area Agency on Aging for the clinical assessment and assists the participant with obtaining the Physician’s Certification (PC) form.</a:t>
            </a:r>
          </a:p>
          <a:p>
            <a:pPr marL="457200" lvl="0" indent="-457200">
              <a:lnSpc>
                <a:spcPct val="90000"/>
              </a:lnSpc>
              <a:spcBef>
                <a:spcPts val="1000"/>
              </a:spcBef>
              <a:buFont typeface="+mj-lt"/>
              <a:buAutoNum type="arabicPeriod"/>
              <a:defRPr/>
            </a:pPr>
            <a:r>
              <a:rPr lang="en-US" sz="2400" dirty="0">
                <a:solidFill>
                  <a:prstClr val="black"/>
                </a:solidFill>
                <a:latin typeface="+mj-lt"/>
                <a:cs typeface="Arial" pitchFamily="34" charset="0"/>
              </a:rPr>
              <a:t>The applicant’s physician completes the physician certification form and returns the form to the IEB.</a:t>
            </a:r>
          </a:p>
          <a:p>
            <a:pPr marL="457200" lvl="0" indent="-457200">
              <a:lnSpc>
                <a:spcPct val="90000"/>
              </a:lnSpc>
              <a:spcBef>
                <a:spcPts val="1000"/>
              </a:spcBef>
              <a:buFont typeface="+mj-lt"/>
              <a:buAutoNum type="arabicPeriod"/>
              <a:defRPr/>
            </a:pPr>
            <a:r>
              <a:rPr lang="en-US" sz="2400" dirty="0">
                <a:solidFill>
                  <a:prstClr val="black"/>
                </a:solidFill>
                <a:latin typeface="+mj-lt"/>
                <a:cs typeface="Arial" pitchFamily="34" charset="0"/>
              </a:rPr>
              <a:t>The IEB also facilitates the financial eligibility process at the local County Assistance Office.</a:t>
            </a:r>
          </a:p>
          <a:p>
            <a:pPr marL="457200" lvl="0" indent="-457200">
              <a:lnSpc>
                <a:spcPct val="90000"/>
              </a:lnSpc>
              <a:spcBef>
                <a:spcPts val="1000"/>
              </a:spcBef>
              <a:buFont typeface="+mj-lt"/>
              <a:buAutoNum type="arabicPeriod"/>
              <a:defRPr/>
            </a:pPr>
            <a:r>
              <a:rPr lang="en-US" sz="2400" dirty="0">
                <a:solidFill>
                  <a:prstClr val="black"/>
                </a:solidFill>
                <a:latin typeface="+mj-lt"/>
                <a:cs typeface="Arial" pitchFamily="34" charset="0"/>
              </a:rPr>
              <a:t>Once eligibility has been established, the applicant chooses a Service Coordinator who works with the participant to develop an individualized service plan and choose providers to deliver the services.</a:t>
            </a:r>
            <a:endParaRPr lang="en-US" sz="2400" dirty="0">
              <a:solidFill>
                <a:prstClr val="black"/>
              </a:solidFill>
              <a:latin typeface="+mj-lt"/>
            </a:endParaRPr>
          </a:p>
          <a:p>
            <a:pPr marR="0" lvl="1"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745243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ON-GOING SERVICES</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9B78689-EC1C-4BBF-9051-B58CD8168B37}"/>
              </a:ext>
            </a:extLst>
          </p:cNvPr>
          <p:cNvSpPr txBox="1"/>
          <p:nvPr/>
        </p:nvSpPr>
        <p:spPr>
          <a:xfrm>
            <a:off x="590550" y="1198485"/>
            <a:ext cx="10914910" cy="4564326"/>
          </a:xfrm>
          <a:prstGeom prst="rect">
            <a:avLst/>
          </a:prstGeom>
          <a:noFill/>
        </p:spPr>
        <p:txBody>
          <a:bodyPr wrap="square" rtlCol="0">
            <a:spAutoFit/>
          </a:bodyPr>
          <a:lstStyle/>
          <a:p>
            <a:pPr marL="457200" lvl="0" indent="-457200">
              <a:lnSpc>
                <a:spcPct val="90000"/>
              </a:lnSpc>
              <a:spcBef>
                <a:spcPts val="1000"/>
              </a:spcBef>
              <a:buFont typeface="+mj-lt"/>
              <a:buAutoNum type="arabicPeriod"/>
              <a:defRPr/>
            </a:pPr>
            <a:r>
              <a:rPr lang="en-US" sz="2400" dirty="0">
                <a:solidFill>
                  <a:prstClr val="black"/>
                </a:solidFill>
                <a:latin typeface="+mj-lt"/>
                <a:cs typeface="Arial" pitchFamily="34" charset="0"/>
              </a:rPr>
              <a:t>The individualized service plan is based on a comprehensive assessment conducted with the participant by the MCO’s Service Coordinator.</a:t>
            </a:r>
          </a:p>
          <a:p>
            <a:pPr marL="457200" lvl="0" indent="-457200">
              <a:lnSpc>
                <a:spcPct val="90000"/>
              </a:lnSpc>
              <a:spcBef>
                <a:spcPts val="1000"/>
              </a:spcBef>
              <a:buFont typeface="+mj-lt"/>
              <a:buAutoNum type="arabicPeriod"/>
              <a:defRPr/>
            </a:pPr>
            <a:r>
              <a:rPr lang="en-US" sz="2400" dirty="0">
                <a:solidFill>
                  <a:prstClr val="black"/>
                </a:solidFill>
                <a:latin typeface="+mj-lt"/>
                <a:cs typeface="Arial" pitchFamily="34" charset="0"/>
              </a:rPr>
              <a:t>The participant chooses the providers to deliver services and the Service Coordinator is responsible for notifying the provider of the type, scope, amount, duration and frequency of the service.</a:t>
            </a:r>
          </a:p>
          <a:p>
            <a:pPr marL="457200" lvl="0" indent="-457200">
              <a:lnSpc>
                <a:spcPct val="90000"/>
              </a:lnSpc>
              <a:spcBef>
                <a:spcPts val="1000"/>
              </a:spcBef>
              <a:buFont typeface="+mj-lt"/>
              <a:buAutoNum type="arabicPeriod"/>
              <a:defRPr/>
            </a:pPr>
            <a:r>
              <a:rPr lang="en-US" sz="2400" dirty="0">
                <a:solidFill>
                  <a:prstClr val="black"/>
                </a:solidFill>
                <a:latin typeface="+mj-lt"/>
                <a:cs typeface="Arial" pitchFamily="34" charset="0"/>
              </a:rPr>
              <a:t>Physician’s are not required to “prescribe” services with the exception of Home Health services, specialized medical equipment and supplies, nutritional consultation, and assistive technology.</a:t>
            </a:r>
          </a:p>
          <a:p>
            <a:pPr marL="457200" lvl="0" indent="-457200">
              <a:lnSpc>
                <a:spcPct val="90000"/>
              </a:lnSpc>
              <a:spcBef>
                <a:spcPts val="1000"/>
              </a:spcBef>
              <a:buFont typeface="+mj-lt"/>
              <a:buAutoNum type="arabicPeriod"/>
              <a:defRPr/>
            </a:pPr>
            <a:r>
              <a:rPr lang="en-US" sz="2400" dirty="0">
                <a:solidFill>
                  <a:prstClr val="black"/>
                </a:solidFill>
                <a:latin typeface="+mj-lt"/>
                <a:cs typeface="Arial" pitchFamily="34" charset="0"/>
              </a:rPr>
              <a:t>If the participant’s needs change, the MCO’s Service Coordinator will conduct another needs assessment to identify additional unmet needs and necessary revisions to the service plan.</a:t>
            </a:r>
          </a:p>
          <a:p>
            <a:pPr marR="0" lvl="1"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670333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0" y="1016783"/>
            <a:ext cx="9632442" cy="66554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PROVIDER PROGRAM INFORMATION</a:t>
            </a:r>
          </a:p>
        </p:txBody>
      </p:sp>
      <p:sp>
        <p:nvSpPr>
          <p:cNvPr id="12" name="Rectangle 11"/>
          <p:cNvSpPr/>
          <p:nvPr/>
        </p:nvSpPr>
        <p:spPr>
          <a:xfrm>
            <a:off x="0" y="1102511"/>
            <a:ext cx="276225" cy="365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sz="quarter" idx="4294967295"/>
          </p:nvPr>
        </p:nvSpPr>
        <p:spPr>
          <a:xfrm>
            <a:off x="596348" y="1718902"/>
            <a:ext cx="10986052" cy="4114969"/>
          </a:xfrm>
          <a:prstGeom prst="rect">
            <a:avLst/>
          </a:prstGeom>
        </p:spPr>
        <p:txBody>
          <a:bodyPr>
            <a:noAutofit/>
          </a:bodyPr>
          <a:lstStyle/>
          <a:p>
            <a:pPr marL="0" indent="0">
              <a:lnSpc>
                <a:spcPct val="100000"/>
              </a:lnSpc>
              <a:spcAft>
                <a:spcPts val="600"/>
              </a:spcAft>
              <a:buClr>
                <a:srgbClr val="2D2D8A">
                  <a:lumMod val="75000"/>
                </a:srgbClr>
              </a:buClr>
              <a:buNone/>
              <a:defRPr/>
            </a:pPr>
            <a:r>
              <a:rPr lang="en-US" sz="2000" b="1" dirty="0">
                <a:solidFill>
                  <a:srgbClr val="569FD3"/>
                </a:solidFill>
                <a:latin typeface="Arial Black" panose="020B0A04020102020204" pitchFamily="34" charset="0"/>
              </a:rPr>
              <a:t>WHAT ARE THE OBJECTIVES OF SERVICE COORDINATION FOR CHC?</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Service coordination is an administrative function of the CHC-MCOs.</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Every participant receiving LTSS will choose a service coordinator.</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The service coordinator will coordinate Medicare, LTSS, and physical and behavioral health services.</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They will also assist in accessing, locating and coordinating needed covered services and non-covered services such as social, housing, educational and other services and supports.</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The service coordinator will also facilitate the person-centered planning team.</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Each participant will have a person-centered planning team that includes their doctors, service providers, and natural supports.</a:t>
            </a:r>
          </a:p>
          <a:p>
            <a:pPr>
              <a:lnSpc>
                <a:spcPct val="100000"/>
              </a:lnSpc>
              <a:spcAft>
                <a:spcPts val="600"/>
              </a:spcAft>
              <a:buClr>
                <a:srgbClr val="2D2D8A">
                  <a:lumMod val="75000"/>
                </a:srgbClr>
              </a:buClr>
              <a:defRPr/>
            </a:pPr>
            <a:endParaRPr lang="en-US" sz="2000" dirty="0">
              <a:solidFill>
                <a:srgbClr val="000000"/>
              </a:solidFill>
              <a:latin typeface="+mj-lt"/>
              <a:ea typeface="ＭＳ Ｐゴシック" pitchFamily="-106" charset="-128"/>
            </a:endParaRPr>
          </a:p>
        </p:txBody>
      </p:sp>
      <p:sp>
        <p:nvSpPr>
          <p:cNvPr id="2" name="Slide Number Placeholder 1"/>
          <p:cNvSpPr>
            <a:spLocks noGrp="1"/>
          </p:cNvSpPr>
          <p:nvPr>
            <p:ph type="sldNum" sz="quarter" idx="12"/>
          </p:nvPr>
        </p:nvSpPr>
        <p:spPr>
          <a:xfrm>
            <a:off x="9042538" y="6241038"/>
            <a:ext cx="2743200" cy="365125"/>
          </a:xfrm>
        </p:spPr>
        <p:txBody>
          <a:bodyPr/>
          <a:lstStyle/>
          <a:p>
            <a:fld id="{C85EB908-D14B-4B79-9273-27B0AA618532}" type="slidenum">
              <a:rPr lang="en-US" smtClean="0"/>
              <a:t>25</a:t>
            </a:fld>
            <a:endParaRPr lang="en-US" dirty="0"/>
          </a:p>
        </p:txBody>
      </p:sp>
    </p:spTree>
    <p:extLst>
      <p:ext uri="{BB962C8B-B14F-4D97-AF65-F5344CB8AC3E}">
        <p14:creationId xmlns:p14="http://schemas.microsoft.com/office/powerpoint/2010/main" val="2134096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1" y="471599"/>
            <a:ext cx="9274902" cy="96940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COORDINATION WITH MEDICARE</a:t>
            </a:r>
          </a:p>
        </p:txBody>
      </p:sp>
      <p:sp>
        <p:nvSpPr>
          <p:cNvPr id="12" name="Rectangle 11"/>
          <p:cNvSpPr/>
          <p:nvPr/>
        </p:nvSpPr>
        <p:spPr>
          <a:xfrm>
            <a:off x="0" y="471599"/>
            <a:ext cx="276225" cy="4320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ontent Placeholder 5"/>
          <p:cNvSpPr>
            <a:spLocks noGrp="1"/>
          </p:cNvSpPr>
          <p:nvPr>
            <p:ph sz="quarter" idx="4294967295"/>
          </p:nvPr>
        </p:nvSpPr>
        <p:spPr>
          <a:xfrm>
            <a:off x="590551" y="903642"/>
            <a:ext cx="10300657" cy="5204623"/>
          </a:xfrm>
          <a:prstGeom prst="rect">
            <a:avLst/>
          </a:prstGeom>
        </p:spPr>
        <p:txBody>
          <a:bodyPr>
            <a:normAutofit/>
          </a:bodyPr>
          <a:lstStyle/>
          <a:p>
            <a:pPr marL="0" indent="0">
              <a:buNone/>
            </a:pPr>
            <a:endParaRPr lang="en-US" sz="2200" dirty="0">
              <a:solidFill>
                <a:prstClr val="black"/>
              </a:solidFill>
              <a:latin typeface="+mj-lt"/>
            </a:endParaRPr>
          </a:p>
          <a:p>
            <a:pPr marL="0" indent="0">
              <a:buNone/>
            </a:pPr>
            <a:r>
              <a:rPr lang="en-US" sz="2400" dirty="0">
                <a:solidFill>
                  <a:prstClr val="black"/>
                </a:solidFill>
                <a:latin typeface="+mj-lt"/>
              </a:rPr>
              <a:t>Promoting improved coordination between Medicare and Medicaid is a key goal of CHC. Better coordination between these two payers can improve participant experience and outcomes.</a:t>
            </a:r>
          </a:p>
          <a:p>
            <a:pPr lvl="1"/>
            <a:endParaRPr lang="en-US" sz="1700" dirty="0">
              <a:solidFill>
                <a:prstClr val="black"/>
              </a:solidFill>
              <a:latin typeface="+mj-lt"/>
            </a:endParaRPr>
          </a:p>
          <a:p>
            <a:pPr lvl="1">
              <a:lnSpc>
                <a:spcPct val="120000"/>
              </a:lnSpc>
              <a:spcBef>
                <a:spcPts val="0"/>
              </a:spcBef>
            </a:pPr>
            <a:r>
              <a:rPr lang="en-US" sz="2000" dirty="0">
                <a:solidFill>
                  <a:prstClr val="black"/>
                </a:solidFill>
                <a:latin typeface="+mj-lt"/>
              </a:rPr>
              <a:t>Dually eligible participants will continue to have all of the Medicare options they have today, including Original Medicare and Medicare Advantage managed care plans. </a:t>
            </a:r>
          </a:p>
          <a:p>
            <a:pPr lvl="1">
              <a:lnSpc>
                <a:spcPct val="120000"/>
              </a:lnSpc>
              <a:spcBef>
                <a:spcPts val="0"/>
              </a:spcBef>
            </a:pPr>
            <a:endParaRPr lang="en-US" sz="2000" dirty="0">
              <a:solidFill>
                <a:prstClr val="black"/>
              </a:solidFill>
              <a:latin typeface="+mj-lt"/>
            </a:endParaRPr>
          </a:p>
          <a:p>
            <a:pPr lvl="1">
              <a:lnSpc>
                <a:spcPct val="120000"/>
              </a:lnSpc>
              <a:spcBef>
                <a:spcPts val="0"/>
              </a:spcBef>
            </a:pPr>
            <a:r>
              <a:rPr lang="en-US" sz="2000" b="1" dirty="0">
                <a:solidFill>
                  <a:prstClr val="black"/>
                </a:solidFill>
                <a:latin typeface="+mj-lt"/>
              </a:rPr>
              <a:t>The implementation of CHC will not change the services that are covered by Medicare.</a:t>
            </a:r>
          </a:p>
          <a:p>
            <a:pPr marL="0" indent="0">
              <a:lnSpc>
                <a:spcPct val="120000"/>
              </a:lnSpc>
              <a:spcBef>
                <a:spcPts val="0"/>
              </a:spcBef>
              <a:buNone/>
            </a:pPr>
            <a:endParaRPr lang="en-US" sz="2000" dirty="0">
              <a:solidFill>
                <a:prstClr val="black"/>
              </a:solidFill>
              <a:latin typeface="+mj-lt"/>
            </a:endParaRPr>
          </a:p>
          <a:p>
            <a:pPr lvl="1">
              <a:lnSpc>
                <a:spcPct val="120000"/>
              </a:lnSpc>
              <a:spcBef>
                <a:spcPts val="0"/>
              </a:spcBef>
            </a:pPr>
            <a:r>
              <a:rPr lang="en-US" sz="2000" dirty="0">
                <a:latin typeface="+mj-lt"/>
              </a:rPr>
              <a:t>All CHC-MCOs are required to offer a companion Dual Eligible Special Needs Plans, also known as D-SNPs to its dually eligible participants. D-SNPs are a type of Medicare Advantage plan that coordinates Medicare and Medicaid services. </a:t>
            </a:r>
          </a:p>
          <a:p>
            <a:pPr marL="457200" lvl="1" indent="0">
              <a:lnSpc>
                <a:spcPct val="120000"/>
              </a:lnSpc>
              <a:spcBef>
                <a:spcPts val="0"/>
              </a:spcBef>
              <a:buNone/>
            </a:pPr>
            <a:endParaRPr lang="en-US" sz="1700" dirty="0">
              <a:latin typeface="+mj-lt"/>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977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1" y="471599"/>
            <a:ext cx="9274902" cy="96940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COORDINATION WITH MEDICARE</a:t>
            </a:r>
          </a:p>
        </p:txBody>
      </p:sp>
      <p:sp>
        <p:nvSpPr>
          <p:cNvPr id="12" name="Rectangle 11"/>
          <p:cNvSpPr/>
          <p:nvPr/>
        </p:nvSpPr>
        <p:spPr>
          <a:xfrm>
            <a:off x="0" y="471599"/>
            <a:ext cx="276225" cy="4320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ontent Placeholder 5"/>
          <p:cNvSpPr>
            <a:spLocks noGrp="1"/>
          </p:cNvSpPr>
          <p:nvPr>
            <p:ph sz="quarter" idx="4294967295"/>
          </p:nvPr>
        </p:nvSpPr>
        <p:spPr>
          <a:xfrm>
            <a:off x="590551" y="903642"/>
            <a:ext cx="10300657" cy="5204623"/>
          </a:xfrm>
          <a:prstGeom prst="rect">
            <a:avLst/>
          </a:prstGeom>
        </p:spPr>
        <p:txBody>
          <a:bodyPr>
            <a:normAutofit fontScale="92500" lnSpcReduction="10000"/>
          </a:bodyPr>
          <a:lstStyle/>
          <a:p>
            <a:endParaRPr lang="en-US" sz="2400" dirty="0"/>
          </a:p>
          <a:p>
            <a:pPr>
              <a:lnSpc>
                <a:spcPct val="120000"/>
              </a:lnSpc>
            </a:pPr>
            <a:r>
              <a:rPr lang="en-US" sz="2200" dirty="0">
                <a:latin typeface="+mj-lt"/>
              </a:rPr>
              <a:t>Medicare will continue to be the primary payor for any service covered by Medicare. Providers will continue to bill Medicare for eligible services prior to billing Medicaid. All Medicaid bills for participants will be submitted to the participant’s CHC-MCO, including bills that are submitted after Medicare has denied or paid part of a claim.</a:t>
            </a:r>
          </a:p>
          <a:p>
            <a:pPr>
              <a:lnSpc>
                <a:spcPct val="120000"/>
              </a:lnSpc>
            </a:pPr>
            <a:r>
              <a:rPr lang="en-US" sz="2200" dirty="0">
                <a:latin typeface="+mj-lt"/>
              </a:rPr>
              <a:t>Participants must have access to Medicare services from the Medicare provider of his or her choice. Participants will be able to keep their Medicare PCP even if they are not enrolled with the CHC-MCO. The CHC-MCO is responsible to pay any Medicare co-insurance and deductible amount, whether or not the Medicare provider is included in the CHC-MCO’s provider network.</a:t>
            </a:r>
          </a:p>
          <a:p>
            <a:pPr>
              <a:lnSpc>
                <a:spcPct val="120000"/>
              </a:lnSpc>
            </a:pPr>
            <a:r>
              <a:rPr lang="en-US" sz="2200" dirty="0">
                <a:latin typeface="+mj-lt"/>
              </a:rPr>
              <a:t>Providers cannot bill dually eligible participants for Medicare cost- sharing when Medicare or Medicaid do not cover the entire amount billed for a service delivered. </a:t>
            </a:r>
          </a:p>
          <a:p>
            <a:pPr>
              <a:lnSpc>
                <a:spcPct val="120000"/>
              </a:lnSpc>
            </a:pPr>
            <a:r>
              <a:rPr lang="en-US" sz="2200" dirty="0">
                <a:latin typeface="+mj-lt"/>
              </a:rPr>
              <a:t>Providers should still check EVS to confirm participant eligibility, their CHC MCO, and any other coverage a participant might have</a:t>
            </a:r>
          </a:p>
          <a:p>
            <a:pPr marL="457200" lvl="1" indent="0">
              <a:lnSpc>
                <a:spcPct val="120000"/>
              </a:lnSpc>
              <a:spcBef>
                <a:spcPts val="0"/>
              </a:spcBef>
              <a:buNone/>
            </a:pPr>
            <a:endParaRPr lang="en-US" sz="1700" dirty="0">
              <a:latin typeface="+mj-lt"/>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381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0" y="1382543"/>
            <a:ext cx="9632442" cy="66554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PROVIDER PROGRAM INFORMATION</a:t>
            </a:r>
          </a:p>
        </p:txBody>
      </p:sp>
      <p:sp>
        <p:nvSpPr>
          <p:cNvPr id="12" name="Rectangle 11"/>
          <p:cNvSpPr/>
          <p:nvPr/>
        </p:nvSpPr>
        <p:spPr>
          <a:xfrm>
            <a:off x="0" y="1468271"/>
            <a:ext cx="276225" cy="365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sz="quarter" idx="4294967295"/>
          </p:nvPr>
        </p:nvSpPr>
        <p:spPr>
          <a:xfrm>
            <a:off x="596348" y="2084663"/>
            <a:ext cx="10986052" cy="3209714"/>
          </a:xfrm>
          <a:prstGeom prst="rect">
            <a:avLst/>
          </a:prstGeom>
        </p:spPr>
        <p:txBody>
          <a:bodyPr>
            <a:noAutofit/>
          </a:bodyPr>
          <a:lstStyle/>
          <a:p>
            <a:pPr marL="0" indent="0">
              <a:lnSpc>
                <a:spcPct val="100000"/>
              </a:lnSpc>
              <a:spcAft>
                <a:spcPts val="600"/>
              </a:spcAft>
              <a:buClr>
                <a:srgbClr val="2D2D8A">
                  <a:lumMod val="75000"/>
                </a:srgbClr>
              </a:buClr>
              <a:buNone/>
              <a:defRPr/>
            </a:pPr>
            <a:r>
              <a:rPr lang="en-US" sz="2000" b="1" dirty="0">
                <a:solidFill>
                  <a:srgbClr val="569FD3"/>
                </a:solidFill>
                <a:latin typeface="Arial Black" panose="020B0A04020102020204" pitchFamily="34" charset="0"/>
              </a:rPr>
              <a:t>HOW IS CRITICAL INCIDENT REPORTING HANDLED?</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Providers must report in accordance with applicable requirements. </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CHC-MCOs and their network providers and subcontractors must report critical events or incidents via the Department’s Enterprise Incident Management System (EIM).  </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Using the Department’s Enterprise Incident Management System, the CHC-MCOs must investigate critical events or incidents reported by network providers and subcontractors and report the outcomes of these investigations.</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Providers should check with the MCOs about their procedures for critical incident reporting. </a:t>
            </a:r>
          </a:p>
          <a:p>
            <a:pPr>
              <a:lnSpc>
                <a:spcPct val="100000"/>
              </a:lnSpc>
              <a:spcAft>
                <a:spcPts val="600"/>
              </a:spcAft>
              <a:buClr>
                <a:srgbClr val="2D2D8A">
                  <a:lumMod val="75000"/>
                </a:srgbClr>
              </a:buClr>
              <a:defRPr/>
            </a:pPr>
            <a:endParaRPr lang="en-US" sz="2000" dirty="0">
              <a:solidFill>
                <a:srgbClr val="000000"/>
              </a:solidFill>
              <a:latin typeface="+mj-lt"/>
              <a:ea typeface="ＭＳ Ｐゴシック" pitchFamily="-106" charset="-128"/>
            </a:endParaRPr>
          </a:p>
        </p:txBody>
      </p:sp>
      <p:sp>
        <p:nvSpPr>
          <p:cNvPr id="2" name="Slide Number Placeholder 1"/>
          <p:cNvSpPr>
            <a:spLocks noGrp="1"/>
          </p:cNvSpPr>
          <p:nvPr>
            <p:ph type="sldNum" sz="quarter" idx="12"/>
          </p:nvPr>
        </p:nvSpPr>
        <p:spPr>
          <a:xfrm>
            <a:off x="9042538" y="6241038"/>
            <a:ext cx="2743200" cy="365125"/>
          </a:xfrm>
        </p:spPr>
        <p:txBody>
          <a:bodyPr/>
          <a:lstStyle/>
          <a:p>
            <a:fld id="{C85EB908-D14B-4B79-9273-27B0AA618532}" type="slidenum">
              <a:rPr lang="en-US" smtClean="0"/>
              <a:t>28</a:t>
            </a:fld>
            <a:endParaRPr lang="en-US" dirty="0"/>
          </a:p>
        </p:txBody>
      </p:sp>
    </p:spTree>
    <p:extLst>
      <p:ext uri="{BB962C8B-B14F-4D97-AF65-F5344CB8AC3E}">
        <p14:creationId xmlns:p14="http://schemas.microsoft.com/office/powerpoint/2010/main" val="3948026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0" y="824759"/>
            <a:ext cx="9632442" cy="66554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PROVIDER PROGRAM INFORMATION</a:t>
            </a:r>
          </a:p>
        </p:txBody>
      </p:sp>
      <p:sp>
        <p:nvSpPr>
          <p:cNvPr id="12" name="Rectangle 11"/>
          <p:cNvSpPr/>
          <p:nvPr/>
        </p:nvSpPr>
        <p:spPr>
          <a:xfrm>
            <a:off x="0" y="910487"/>
            <a:ext cx="276225" cy="365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sz="quarter" idx="4294967295"/>
          </p:nvPr>
        </p:nvSpPr>
        <p:spPr>
          <a:xfrm>
            <a:off x="596348" y="1526879"/>
            <a:ext cx="10986052" cy="375074"/>
          </a:xfrm>
          <a:prstGeom prst="rect">
            <a:avLst/>
          </a:prstGeom>
        </p:spPr>
        <p:txBody>
          <a:bodyPr>
            <a:noAutofit/>
          </a:bodyPr>
          <a:lstStyle/>
          <a:p>
            <a:pPr marL="0" indent="0">
              <a:lnSpc>
                <a:spcPct val="100000"/>
              </a:lnSpc>
              <a:spcAft>
                <a:spcPts val="600"/>
              </a:spcAft>
              <a:buClr>
                <a:srgbClr val="2D2D8A">
                  <a:lumMod val="75000"/>
                </a:srgbClr>
              </a:buClr>
              <a:buNone/>
              <a:defRPr/>
            </a:pPr>
            <a:r>
              <a:rPr lang="en-US" sz="2000" b="1" dirty="0">
                <a:solidFill>
                  <a:srgbClr val="569FD3"/>
                </a:solidFill>
                <a:latin typeface="Arial Black" panose="020B0A04020102020204" pitchFamily="34" charset="0"/>
              </a:rPr>
              <a:t>WHAT MEASURES WILL BE USED TO MEASURE QUALITY?</a:t>
            </a:r>
          </a:p>
        </p:txBody>
      </p:sp>
      <p:sp>
        <p:nvSpPr>
          <p:cNvPr id="2" name="Slide Number Placeholder 1"/>
          <p:cNvSpPr>
            <a:spLocks noGrp="1"/>
          </p:cNvSpPr>
          <p:nvPr>
            <p:ph type="sldNum" sz="quarter" idx="12"/>
          </p:nvPr>
        </p:nvSpPr>
        <p:spPr>
          <a:xfrm>
            <a:off x="9042538" y="6241038"/>
            <a:ext cx="2743200" cy="365125"/>
          </a:xfrm>
        </p:spPr>
        <p:txBody>
          <a:bodyPr/>
          <a:lstStyle/>
          <a:p>
            <a:fld id="{C85EB908-D14B-4B79-9273-27B0AA618532}" type="slidenum">
              <a:rPr lang="en-US" smtClean="0"/>
              <a:t>29</a:t>
            </a:fld>
            <a:endParaRPr lang="en-US" dirty="0"/>
          </a:p>
        </p:txBody>
      </p:sp>
      <p:graphicFrame>
        <p:nvGraphicFramePr>
          <p:cNvPr id="8" name="Content Placeholder 7"/>
          <p:cNvGraphicFramePr>
            <a:graphicFrameLocks/>
          </p:cNvGraphicFramePr>
          <p:nvPr>
            <p:extLst>
              <p:ext uri="{D42A27DB-BD31-4B8C-83A1-F6EECF244321}">
                <p14:modId xmlns:p14="http://schemas.microsoft.com/office/powerpoint/2010/main" val="3526517058"/>
              </p:ext>
            </p:extLst>
          </p:nvPr>
        </p:nvGraphicFramePr>
        <p:xfrm>
          <a:off x="702225" y="1938530"/>
          <a:ext cx="10192455" cy="40050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14700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WHAT IS COMMUNITY HEALTHCHOICES (CHC)?</a:t>
            </a:r>
          </a:p>
          <a:p>
            <a:pPr marL="0" indent="0">
              <a:lnSpc>
                <a:spcPct val="100000"/>
              </a:lnSpc>
              <a:buNone/>
            </a:pPr>
            <a:r>
              <a:rPr lang="en-US" sz="2000" b="1" i="1" dirty="0">
                <a:latin typeface="+mj-lt"/>
              </a:rPr>
              <a:t>A Medicaid managed care program that will include physical health benefits and long-term services and supports (LTSS). The program is referenced to nationally as a managed long-term services and supports program (MLTSS).</a:t>
            </a:r>
          </a:p>
          <a:p>
            <a:pPr marL="0" indent="0">
              <a:buNone/>
            </a:pPr>
            <a:endParaRPr lang="en-US" sz="1800" dirty="0">
              <a:latin typeface="+mj-lt"/>
            </a:endParaRPr>
          </a:p>
          <a:p>
            <a:pPr marL="0" indent="0">
              <a:buNone/>
            </a:pPr>
            <a:r>
              <a:rPr lang="en-US" sz="2400" b="1" dirty="0">
                <a:solidFill>
                  <a:srgbClr val="569FD3"/>
                </a:solidFill>
                <a:latin typeface="Arial Black" panose="020B0A04020102020204" pitchFamily="34" charset="0"/>
              </a:rPr>
              <a:t>WHO IS PART OF CHC?</a:t>
            </a:r>
          </a:p>
          <a:p>
            <a:pPr>
              <a:lnSpc>
                <a:spcPct val="100000"/>
              </a:lnSpc>
            </a:pPr>
            <a:r>
              <a:rPr lang="en-US" sz="2000" dirty="0">
                <a:latin typeface="+mj-lt"/>
              </a:rPr>
              <a:t>Individuals who are 21 years of age or older and dually eligible for Medicare and Medicaid.</a:t>
            </a:r>
          </a:p>
          <a:p>
            <a:pPr>
              <a:lnSpc>
                <a:spcPct val="100000"/>
              </a:lnSpc>
            </a:pPr>
            <a:r>
              <a:rPr lang="en-US" sz="2000" dirty="0">
                <a:latin typeface="+mj-lt"/>
              </a:rPr>
              <a:t>Individuals who are 21 years of age or older and eligible for Medicaid (LTSS) because they need the level of care provided by a nursing facility.</a:t>
            </a:r>
          </a:p>
          <a:p>
            <a:pPr lvl="1">
              <a:lnSpc>
                <a:spcPct val="100000"/>
              </a:lnSpc>
              <a:buFont typeface="Wingdings" panose="05000000000000000000" pitchFamily="2" charset="2"/>
              <a:buChar char="ü"/>
            </a:pPr>
            <a:r>
              <a:rPr lang="en-US" sz="2000" dirty="0">
                <a:latin typeface="+mj-lt"/>
              </a:rPr>
              <a:t>This care may be provided in the home, community, or nursing facility.</a:t>
            </a:r>
          </a:p>
          <a:p>
            <a:pPr lvl="1">
              <a:lnSpc>
                <a:spcPct val="100000"/>
              </a:lnSpc>
              <a:buFont typeface="Wingdings" panose="05000000000000000000" pitchFamily="2" charset="2"/>
              <a:buChar char="ü"/>
            </a:pPr>
            <a:r>
              <a:rPr lang="en-US" sz="2000" dirty="0">
                <a:latin typeface="+mj-lt"/>
              </a:rPr>
              <a:t>Individuals currently enrolled in the LIFE Program will not be enrolled in CHC unless they expressly select to transition from LIFE to a CHC managed care organization (MCO).</a:t>
            </a:r>
          </a:p>
          <a:p>
            <a:pPr lvl="1"/>
            <a:endParaRPr lang="en-US" sz="1800" dirty="0">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6" name="Rectangle 5"/>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Rectangle 9"/>
          <p:cNvSpPr/>
          <p:nvPr/>
        </p:nvSpPr>
        <p:spPr>
          <a:xfrm>
            <a:off x="0" y="619126"/>
            <a:ext cx="276225" cy="15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C85EB908-D14B-4B79-9273-27B0AA618532}" type="slidenum">
              <a:rPr lang="en-US" smtClean="0"/>
              <a:t>3</a:t>
            </a:fld>
            <a:endParaRPr lang="en-US" dirty="0"/>
          </a:p>
        </p:txBody>
      </p:sp>
    </p:spTree>
    <p:extLst>
      <p:ext uri="{BB962C8B-B14F-4D97-AF65-F5344CB8AC3E}">
        <p14:creationId xmlns:p14="http://schemas.microsoft.com/office/powerpoint/2010/main" val="3923907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0" y="1382543"/>
            <a:ext cx="9632442" cy="66554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PARTICIPANTS</a:t>
            </a:r>
          </a:p>
        </p:txBody>
      </p:sp>
      <p:sp>
        <p:nvSpPr>
          <p:cNvPr id="12" name="Rectangle 11"/>
          <p:cNvSpPr/>
          <p:nvPr/>
        </p:nvSpPr>
        <p:spPr>
          <a:xfrm>
            <a:off x="0" y="1468271"/>
            <a:ext cx="276225" cy="365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sz="quarter" idx="4294967295"/>
          </p:nvPr>
        </p:nvSpPr>
        <p:spPr>
          <a:xfrm>
            <a:off x="596348" y="2084663"/>
            <a:ext cx="10986052" cy="3209714"/>
          </a:xfrm>
          <a:prstGeom prst="rect">
            <a:avLst/>
          </a:prstGeom>
        </p:spPr>
        <p:txBody>
          <a:bodyPr>
            <a:noAutofit/>
          </a:bodyPr>
          <a:lstStyle/>
          <a:p>
            <a:pPr marL="0" indent="0">
              <a:lnSpc>
                <a:spcPct val="100000"/>
              </a:lnSpc>
              <a:spcAft>
                <a:spcPts val="600"/>
              </a:spcAft>
              <a:buClr>
                <a:srgbClr val="2D2D8A">
                  <a:lumMod val="75000"/>
                </a:srgbClr>
              </a:buClr>
              <a:buNone/>
              <a:defRPr/>
            </a:pPr>
            <a:r>
              <a:rPr lang="en-US" sz="2000" b="1" dirty="0">
                <a:solidFill>
                  <a:srgbClr val="569FD3"/>
                </a:solidFill>
                <a:latin typeface="Arial Black" panose="020B0A04020102020204" pitchFamily="34" charset="0"/>
              </a:rPr>
              <a:t>WHAT CAN PROVIDERS DO TO ASSIST PARTICIPANTS?</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Encourage them participate in CHC Third Thursday webinars to learn more about CHC.</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Encourage them to participate in stakeholder engagements.</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Ask them to read any CHC-related information by the Department.</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Encourage them to participate in upcoming educational sessions hosted by the Department.</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Encourage them to select a CHC-MCO by the date identified by the Department.</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Encourage them to subscribe to the CHC listserv.</a:t>
            </a:r>
          </a:p>
          <a:p>
            <a:pPr>
              <a:lnSpc>
                <a:spcPct val="100000"/>
              </a:lnSpc>
              <a:spcAft>
                <a:spcPts val="600"/>
              </a:spcAft>
              <a:buClr>
                <a:srgbClr val="2D2D8A">
                  <a:lumMod val="75000"/>
                </a:srgbClr>
              </a:buClr>
              <a:defRPr/>
            </a:pPr>
            <a:endParaRPr lang="en-US" sz="2000" dirty="0">
              <a:solidFill>
                <a:srgbClr val="000000"/>
              </a:solidFill>
              <a:latin typeface="+mj-lt"/>
              <a:ea typeface="ＭＳ Ｐゴシック" pitchFamily="-106" charset="-128"/>
            </a:endParaRPr>
          </a:p>
        </p:txBody>
      </p:sp>
      <p:sp>
        <p:nvSpPr>
          <p:cNvPr id="2" name="Slide Number Placeholder 1"/>
          <p:cNvSpPr>
            <a:spLocks noGrp="1"/>
          </p:cNvSpPr>
          <p:nvPr>
            <p:ph type="sldNum" sz="quarter" idx="12"/>
          </p:nvPr>
        </p:nvSpPr>
        <p:spPr>
          <a:xfrm>
            <a:off x="9042538" y="6241038"/>
            <a:ext cx="2743200" cy="365125"/>
          </a:xfrm>
        </p:spPr>
        <p:txBody>
          <a:bodyPr/>
          <a:lstStyle/>
          <a:p>
            <a:fld id="{C85EB908-D14B-4B79-9273-27B0AA618532}" type="slidenum">
              <a:rPr lang="en-US" smtClean="0"/>
              <a:t>30</a:t>
            </a:fld>
            <a:endParaRPr lang="en-US" dirty="0"/>
          </a:p>
        </p:txBody>
      </p:sp>
    </p:spTree>
    <p:extLst>
      <p:ext uri="{BB962C8B-B14F-4D97-AF65-F5344CB8AC3E}">
        <p14:creationId xmlns:p14="http://schemas.microsoft.com/office/powerpoint/2010/main" val="1494362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0" y="2132351"/>
            <a:ext cx="9632442" cy="66554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PARTICIPANTS</a:t>
            </a:r>
          </a:p>
        </p:txBody>
      </p:sp>
      <p:sp>
        <p:nvSpPr>
          <p:cNvPr id="12" name="Rectangle 11"/>
          <p:cNvSpPr/>
          <p:nvPr/>
        </p:nvSpPr>
        <p:spPr>
          <a:xfrm>
            <a:off x="0" y="2218079"/>
            <a:ext cx="276225" cy="365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sz="quarter" idx="4294967295"/>
          </p:nvPr>
        </p:nvSpPr>
        <p:spPr>
          <a:xfrm>
            <a:off x="596348" y="2834471"/>
            <a:ext cx="10986052" cy="2176441"/>
          </a:xfrm>
          <a:prstGeom prst="rect">
            <a:avLst/>
          </a:prstGeom>
        </p:spPr>
        <p:txBody>
          <a:bodyPr>
            <a:noAutofit/>
          </a:bodyPr>
          <a:lstStyle/>
          <a:p>
            <a:pPr marL="0" indent="0">
              <a:lnSpc>
                <a:spcPct val="100000"/>
              </a:lnSpc>
              <a:spcAft>
                <a:spcPts val="600"/>
              </a:spcAft>
              <a:buClr>
                <a:srgbClr val="2D2D8A">
                  <a:lumMod val="75000"/>
                </a:srgbClr>
              </a:buClr>
              <a:buNone/>
              <a:defRPr/>
            </a:pPr>
            <a:r>
              <a:rPr lang="en-US" sz="2000" b="1" dirty="0">
                <a:solidFill>
                  <a:srgbClr val="569FD3"/>
                </a:solidFill>
                <a:latin typeface="Arial Black" panose="020B0A04020102020204" pitchFamily="34" charset="0"/>
              </a:rPr>
              <a:t>WILL PARTICIPANTS BE ABLE TO USE THE OLTL HOTLINE?</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Participants should work with their CHC-MCO to address concerns.</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The CHC-MCOs will have complaint and grievance processes and will support the </a:t>
            </a:r>
            <a:br>
              <a:rPr lang="en-US" sz="2000" dirty="0">
                <a:solidFill>
                  <a:srgbClr val="000000"/>
                </a:solidFill>
                <a:latin typeface="+mj-lt"/>
                <a:ea typeface="ＭＳ Ｐゴシック" pitchFamily="-106" charset="-128"/>
              </a:rPr>
            </a:br>
            <a:r>
              <a:rPr lang="en-US" sz="2000" dirty="0">
                <a:solidFill>
                  <a:srgbClr val="000000"/>
                </a:solidFill>
                <a:latin typeface="+mj-lt"/>
                <a:ea typeface="ＭＳ Ｐゴシック" pitchFamily="-106" charset="-128"/>
              </a:rPr>
              <a:t>Medicaid fair hearing process.</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The participant hotline will still be available for unresolved issues with MCOs.</a:t>
            </a:r>
          </a:p>
        </p:txBody>
      </p:sp>
      <p:sp>
        <p:nvSpPr>
          <p:cNvPr id="2" name="Slide Number Placeholder 1"/>
          <p:cNvSpPr>
            <a:spLocks noGrp="1"/>
          </p:cNvSpPr>
          <p:nvPr>
            <p:ph type="sldNum" sz="quarter" idx="12"/>
          </p:nvPr>
        </p:nvSpPr>
        <p:spPr>
          <a:xfrm>
            <a:off x="9042538" y="6241038"/>
            <a:ext cx="2743200" cy="365125"/>
          </a:xfrm>
        </p:spPr>
        <p:txBody>
          <a:bodyPr/>
          <a:lstStyle/>
          <a:p>
            <a:fld id="{C85EB908-D14B-4B79-9273-27B0AA618532}" type="slidenum">
              <a:rPr lang="en-US" smtClean="0"/>
              <a:t>31</a:t>
            </a:fld>
            <a:endParaRPr lang="en-US" dirty="0"/>
          </a:p>
        </p:txBody>
      </p:sp>
    </p:spTree>
    <p:extLst>
      <p:ext uri="{BB962C8B-B14F-4D97-AF65-F5344CB8AC3E}">
        <p14:creationId xmlns:p14="http://schemas.microsoft.com/office/powerpoint/2010/main" val="3562912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0" y="1592855"/>
            <a:ext cx="9632442" cy="66554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COMMUNICATIONS</a:t>
            </a:r>
          </a:p>
        </p:txBody>
      </p:sp>
      <p:sp>
        <p:nvSpPr>
          <p:cNvPr id="12" name="Rectangle 11"/>
          <p:cNvSpPr/>
          <p:nvPr/>
        </p:nvSpPr>
        <p:spPr>
          <a:xfrm>
            <a:off x="0" y="1678583"/>
            <a:ext cx="276225" cy="365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sz="quarter" idx="4294967295"/>
          </p:nvPr>
        </p:nvSpPr>
        <p:spPr>
          <a:xfrm>
            <a:off x="596348" y="2294975"/>
            <a:ext cx="10986052" cy="3209714"/>
          </a:xfrm>
          <a:prstGeom prst="rect">
            <a:avLst/>
          </a:prstGeom>
        </p:spPr>
        <p:txBody>
          <a:bodyPr>
            <a:noAutofit/>
          </a:bodyPr>
          <a:lstStyle/>
          <a:p>
            <a:pPr marL="0" indent="0">
              <a:lnSpc>
                <a:spcPct val="100000"/>
              </a:lnSpc>
              <a:spcAft>
                <a:spcPts val="600"/>
              </a:spcAft>
              <a:buClr>
                <a:srgbClr val="2D2D8A">
                  <a:lumMod val="75000"/>
                </a:srgbClr>
              </a:buClr>
              <a:buNone/>
              <a:defRPr/>
            </a:pPr>
            <a:r>
              <a:rPr lang="en-US" sz="2000" b="1" dirty="0">
                <a:solidFill>
                  <a:srgbClr val="569FD3"/>
                </a:solidFill>
                <a:latin typeface="Arial Black" panose="020B0A04020102020204" pitchFamily="34" charset="0"/>
              </a:rPr>
              <a:t>WHAT SHOULD MY ORGANIZATION DO TO PREPARE?</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Participate in CHC Third Thursday webinars to learn more about CHC.</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Participate in stakeholder engagements.</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Read and share within your organization any CHC-related information sent to you by the Department.</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Participate in upcoming educational sessions hosted by the Department.</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Contact CHC-MCOs to discuss contracting.</a:t>
            </a:r>
          </a:p>
        </p:txBody>
      </p:sp>
      <p:sp>
        <p:nvSpPr>
          <p:cNvPr id="2" name="Slide Number Placeholder 1"/>
          <p:cNvSpPr>
            <a:spLocks noGrp="1"/>
          </p:cNvSpPr>
          <p:nvPr>
            <p:ph type="sldNum" sz="quarter" idx="12"/>
          </p:nvPr>
        </p:nvSpPr>
        <p:spPr>
          <a:xfrm>
            <a:off x="9042538" y="6241038"/>
            <a:ext cx="2743200" cy="365125"/>
          </a:xfrm>
        </p:spPr>
        <p:txBody>
          <a:bodyPr/>
          <a:lstStyle/>
          <a:p>
            <a:fld id="{C85EB908-D14B-4B79-9273-27B0AA618532}" type="slidenum">
              <a:rPr lang="en-US" smtClean="0"/>
              <a:t>32</a:t>
            </a:fld>
            <a:endParaRPr lang="en-US" dirty="0"/>
          </a:p>
        </p:txBody>
      </p:sp>
    </p:spTree>
    <p:extLst>
      <p:ext uri="{BB962C8B-B14F-4D97-AF65-F5344CB8AC3E}">
        <p14:creationId xmlns:p14="http://schemas.microsoft.com/office/powerpoint/2010/main" val="352405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9277" r="50088" b="5662"/>
          <a:stretch/>
        </p:blipFill>
        <p:spPr>
          <a:xfrm>
            <a:off x="621895" y="179760"/>
            <a:ext cx="10198354" cy="537698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6" name="Rectangle 5"/>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 name="Rectangle 7"/>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22</a:t>
            </a:r>
          </a:p>
        </p:txBody>
      </p:sp>
      <p:sp>
        <p:nvSpPr>
          <p:cNvPr id="17" name="Left Arrow 16"/>
          <p:cNvSpPr/>
          <p:nvPr/>
        </p:nvSpPr>
        <p:spPr>
          <a:xfrm>
            <a:off x="5647035" y="4543525"/>
            <a:ext cx="1013460" cy="470262"/>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Left Arrow 17"/>
          <p:cNvSpPr/>
          <p:nvPr/>
        </p:nvSpPr>
        <p:spPr>
          <a:xfrm>
            <a:off x="6748871" y="4749948"/>
            <a:ext cx="1013460" cy="470262"/>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Content Placeholder 5"/>
          <p:cNvSpPr>
            <a:spLocks noGrp="1"/>
          </p:cNvSpPr>
          <p:nvPr>
            <p:ph sz="quarter" idx="4294967295"/>
          </p:nvPr>
        </p:nvSpPr>
        <p:spPr>
          <a:xfrm>
            <a:off x="1479010" y="5470977"/>
            <a:ext cx="8484124" cy="653607"/>
          </a:xfrm>
          <a:prstGeom prst="rect">
            <a:avLst/>
          </a:prstGeom>
          <a:solidFill>
            <a:schemeClr val="bg1"/>
          </a:solidFill>
        </p:spPr>
        <p:txBody>
          <a:bodyPr>
            <a:noAutofit/>
          </a:bodyPr>
          <a:lstStyle/>
          <a:p>
            <a:pPr marL="0" indent="0" algn="ctr">
              <a:lnSpc>
                <a:spcPct val="100000"/>
              </a:lnSpc>
              <a:buNone/>
            </a:pPr>
            <a:r>
              <a:rPr lang="en-US" sz="4000" dirty="0">
                <a:latin typeface="Arial Black" panose="020B0A04020102020204" pitchFamily="34" charset="0"/>
              </a:rPr>
              <a:t>www.HealthChoices.pa.gov</a:t>
            </a:r>
          </a:p>
        </p:txBody>
      </p:sp>
    </p:spTree>
    <p:extLst>
      <p:ext uri="{BB962C8B-B14F-4D97-AF65-F5344CB8AC3E}">
        <p14:creationId xmlns:p14="http://schemas.microsoft.com/office/powerpoint/2010/main" val="159718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p:stCondLst>
                                    <p:cond delay="0"/>
                                  </p:stCondLst>
                                  <p:childTnLst>
                                    <p:animEffect transition="out" filter="randombar(horizontal)">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50119" b="9018"/>
          <a:stretch/>
        </p:blipFill>
        <p:spPr>
          <a:xfrm>
            <a:off x="412888" y="276389"/>
            <a:ext cx="11014678" cy="621547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6" name="Rectangle 5"/>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 name="Rectangle 7"/>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22</a:t>
            </a:r>
          </a:p>
        </p:txBody>
      </p:sp>
      <p:sp>
        <p:nvSpPr>
          <p:cNvPr id="17" name="Left Arrow 16"/>
          <p:cNvSpPr/>
          <p:nvPr/>
        </p:nvSpPr>
        <p:spPr>
          <a:xfrm>
            <a:off x="3669409" y="4572044"/>
            <a:ext cx="1013460" cy="470262"/>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Left Arrow 17"/>
          <p:cNvSpPr/>
          <p:nvPr/>
        </p:nvSpPr>
        <p:spPr>
          <a:xfrm>
            <a:off x="7222903" y="4588855"/>
            <a:ext cx="1013460" cy="470262"/>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Left Arrow 3"/>
          <p:cNvSpPr/>
          <p:nvPr/>
        </p:nvSpPr>
        <p:spPr>
          <a:xfrm>
            <a:off x="8579458" y="4262852"/>
            <a:ext cx="1311965" cy="481665"/>
          </a:xfrm>
          <a:prstGeom prst="leftArrow">
            <a:avLst/>
          </a:prstGeom>
          <a:solidFill>
            <a:srgbClr val="70A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140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p:stCondLst>
                                    <p:cond delay="0"/>
                                  </p:stCondLst>
                                  <p:childTnLst>
                                    <p:animEffect transition="out" filter="randombar(horizontal)">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18"/>
                                        </p:tgtEl>
                                        <p:attrNameLst>
                                          <p:attrName>ppt_x</p:attrName>
                                        </p:attrNameLst>
                                      </p:cBhvr>
                                      <p:tavLst>
                                        <p:tav tm="0">
                                          <p:val>
                                            <p:strVal val="ppt_x"/>
                                          </p:val>
                                        </p:tav>
                                        <p:tav tm="100000">
                                          <p:val>
                                            <p:strVal val="ppt_x"/>
                                          </p:val>
                                        </p:tav>
                                      </p:tavLst>
                                    </p:anim>
                                    <p:anim calcmode="lin" valueType="num">
                                      <p:cBhvr additive="base">
                                        <p:cTn id="22" dur="500"/>
                                        <p:tgtEl>
                                          <p:spTgt spid="18"/>
                                        </p:tgtEl>
                                        <p:attrNameLst>
                                          <p:attrName>ppt_y</p:attrName>
                                        </p:attrNameLst>
                                      </p:cBhvr>
                                      <p:tavLst>
                                        <p:tav tm="0">
                                          <p:val>
                                            <p:strVal val="ppt_y"/>
                                          </p:val>
                                        </p:tav>
                                        <p:tav tm="100000">
                                          <p:val>
                                            <p:strVal val="1+ppt_h/2"/>
                                          </p:val>
                                        </p:tav>
                                      </p:tavLst>
                                    </p:anim>
                                    <p:set>
                                      <p:cBhvr>
                                        <p:cTn id="23" dur="1" fill="hold">
                                          <p:stCondLst>
                                            <p:cond delay="499"/>
                                          </p:stCondLst>
                                        </p:cTn>
                                        <p:tgtEl>
                                          <p:spTgt spid="18"/>
                                        </p:tgtEl>
                                        <p:attrNameLst>
                                          <p:attrName>style.visibility</p:attrName>
                                        </p:attrNameLst>
                                      </p:cBhvr>
                                      <p:to>
                                        <p:strVal val="hidden"/>
                                      </p:to>
                                    </p:set>
                                  </p:childTnLst>
                                </p:cTn>
                              </p:par>
                            </p:childTnLst>
                          </p:cTn>
                        </p:par>
                        <p:par>
                          <p:cTn id="24" fill="hold">
                            <p:stCondLst>
                              <p:cond delay="500"/>
                            </p:stCondLst>
                            <p:childTnLst>
                              <p:par>
                                <p:cTn id="25" presetID="31"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0462E9-32C5-42E9-87BF-BE24232D7D2D}"/>
              </a:ext>
            </a:extLst>
          </p:cNvPr>
          <p:cNvPicPr>
            <a:picLocks noChangeAspect="1"/>
          </p:cNvPicPr>
          <p:nvPr/>
        </p:nvPicPr>
        <p:blipFill rotWithShape="1">
          <a:blip r:embed="rId3"/>
          <a:srcRect r="14687"/>
          <a:stretch/>
        </p:blipFill>
        <p:spPr>
          <a:xfrm>
            <a:off x="1549246" y="334212"/>
            <a:ext cx="9346389" cy="593421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6" name="Rectangle 5"/>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 name="Rectangle 7"/>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23</a:t>
            </a:r>
          </a:p>
        </p:txBody>
      </p:sp>
      <p:sp>
        <p:nvSpPr>
          <p:cNvPr id="3" name="Left Arrow 2"/>
          <p:cNvSpPr/>
          <p:nvPr/>
        </p:nvSpPr>
        <p:spPr>
          <a:xfrm>
            <a:off x="7186373" y="600019"/>
            <a:ext cx="1934714" cy="1304925"/>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Left Arrow 9"/>
          <p:cNvSpPr/>
          <p:nvPr/>
        </p:nvSpPr>
        <p:spPr>
          <a:xfrm>
            <a:off x="6079801" y="4022464"/>
            <a:ext cx="1934714" cy="1304925"/>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42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1343044"/>
            <a:ext cx="8143874"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PROVIDERS</a:t>
            </a:r>
          </a:p>
        </p:txBody>
      </p:sp>
      <p:sp>
        <p:nvSpPr>
          <p:cNvPr id="12" name="Rectangle 11"/>
          <p:cNvSpPr/>
          <p:nvPr/>
        </p:nvSpPr>
        <p:spPr>
          <a:xfrm>
            <a:off x="0" y="1428770"/>
            <a:ext cx="276225" cy="36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p:cNvSpPr>
            <a:spLocks noGrp="1"/>
          </p:cNvSpPr>
          <p:nvPr>
            <p:ph sz="quarter" idx="4294967295"/>
          </p:nvPr>
        </p:nvSpPr>
        <p:spPr>
          <a:xfrm>
            <a:off x="596347" y="2111255"/>
            <a:ext cx="5538445" cy="2838577"/>
          </a:xfrm>
          <a:prstGeom prst="rect">
            <a:avLst/>
          </a:prstGeom>
        </p:spPr>
        <p:txBody>
          <a:bodyPr>
            <a:noAutofit/>
          </a:bodyPr>
          <a:lstStyle/>
          <a:p>
            <a:pPr>
              <a:lnSpc>
                <a:spcPct val="100000"/>
              </a:lnSpc>
              <a:spcAft>
                <a:spcPts val="600"/>
              </a:spcAft>
              <a:buClr>
                <a:srgbClr val="2D2D8A">
                  <a:lumMod val="75000"/>
                </a:srgbClr>
              </a:buClr>
              <a:defRPr/>
            </a:pPr>
            <a:r>
              <a:rPr lang="en-US" altLang="en-US" sz="2000" dirty="0">
                <a:solidFill>
                  <a:srgbClr val="000000"/>
                </a:solidFill>
                <a:latin typeface="+mj-lt"/>
                <a:ea typeface="ＭＳ Ｐゴシック" pitchFamily="-106" charset="-128"/>
              </a:rPr>
              <a:t>Bi-weekly email blasts on specific topics</a:t>
            </a:r>
            <a:endParaRPr lang="en-US" altLang="en-US" sz="2000" kern="1200" dirty="0">
              <a:solidFill>
                <a:srgbClr val="000000"/>
              </a:solidFill>
              <a:latin typeface="+mj-lt"/>
              <a:ea typeface="ＭＳ Ｐゴシック" pitchFamily="-106" charset="-128"/>
            </a:endParaRPr>
          </a:p>
          <a:p>
            <a:pPr marL="548640" lvl="1" indent="-285750">
              <a:lnSpc>
                <a:spcPct val="100000"/>
              </a:lnSpc>
              <a:spcAft>
                <a:spcPts val="600"/>
              </a:spcAft>
              <a:buClr>
                <a:srgbClr val="2D2D8A">
                  <a:lumMod val="75000"/>
                </a:srgbClr>
              </a:buClr>
              <a:buFont typeface="Wingdings" panose="05000000000000000000" pitchFamily="2" charset="2"/>
              <a:buChar char="ü"/>
              <a:defRPr/>
            </a:pPr>
            <a:r>
              <a:rPr lang="en-US" altLang="en-US" sz="1800" kern="1200" dirty="0">
                <a:latin typeface="+mj-lt"/>
                <a:ea typeface="ＭＳ Ｐゴシック" pitchFamily="-106" charset="-128"/>
              </a:rPr>
              <a:t>Examples: Billing, Service Coordination, </a:t>
            </a:r>
            <a:br>
              <a:rPr lang="en-US" altLang="en-US" sz="1800" kern="1200" dirty="0">
                <a:latin typeface="+mj-lt"/>
                <a:ea typeface="ＭＳ Ｐゴシック" pitchFamily="-106" charset="-128"/>
              </a:rPr>
            </a:br>
            <a:r>
              <a:rPr lang="en-US" altLang="en-US" sz="1800" kern="1200" dirty="0">
                <a:latin typeface="+mj-lt"/>
                <a:ea typeface="ＭＳ Ｐゴシック" pitchFamily="-106" charset="-128"/>
              </a:rPr>
              <a:t>Medicare, HealthChoices vs. CHC, </a:t>
            </a:r>
            <a:br>
              <a:rPr lang="en-US" altLang="en-US" sz="1800" kern="1200" dirty="0">
                <a:latin typeface="+mj-lt"/>
                <a:ea typeface="ＭＳ Ｐゴシック" pitchFamily="-106" charset="-128"/>
              </a:rPr>
            </a:br>
            <a:r>
              <a:rPr lang="en-US" altLang="en-US" sz="1800" kern="1200" dirty="0">
                <a:latin typeface="+mj-lt"/>
                <a:ea typeface="ＭＳ Ｐゴシック" pitchFamily="-106" charset="-128"/>
              </a:rPr>
              <a:t>Continuity of Care</a:t>
            </a:r>
            <a:endParaRPr lang="en-US" altLang="en-US" sz="1800" kern="1200" dirty="0">
              <a:solidFill>
                <a:srgbClr val="000000"/>
              </a:solidFill>
              <a:latin typeface="+mj-lt"/>
              <a:ea typeface="ＭＳ Ｐゴシック" pitchFamily="-106" charset="-128"/>
            </a:endParaRPr>
          </a:p>
          <a:p>
            <a:pPr>
              <a:lnSpc>
                <a:spcPct val="100000"/>
              </a:lnSpc>
              <a:spcAft>
                <a:spcPts val="600"/>
              </a:spcAft>
              <a:buClr>
                <a:srgbClr val="2D2D8A">
                  <a:lumMod val="75000"/>
                </a:srgbClr>
              </a:buClr>
              <a:defRPr/>
            </a:pPr>
            <a:r>
              <a:rPr lang="en-US" altLang="en-US" sz="2000" dirty="0">
                <a:solidFill>
                  <a:srgbClr val="000000"/>
                </a:solidFill>
                <a:latin typeface="+mj-lt"/>
                <a:ea typeface="ＭＳ Ｐゴシック" pitchFamily="-106" charset="-128"/>
              </a:rPr>
              <a:t>Provider narrated training segments</a:t>
            </a:r>
          </a:p>
          <a:p>
            <a:pPr>
              <a:lnSpc>
                <a:spcPct val="100000"/>
              </a:lnSpc>
              <a:spcAft>
                <a:spcPts val="600"/>
              </a:spcAft>
              <a:buClr>
                <a:srgbClr val="2D2D8A">
                  <a:lumMod val="75000"/>
                </a:srgbClr>
              </a:buClr>
              <a:defRPr/>
            </a:pPr>
            <a:r>
              <a:rPr lang="en-US" sz="2000" dirty="0">
                <a:solidFill>
                  <a:srgbClr val="000000"/>
                </a:solidFill>
                <a:latin typeface="+mj-lt"/>
                <a:ea typeface="ＭＳ Ｐゴシック" pitchFamily="-106" charset="-128"/>
              </a:rPr>
              <a:t>Provider events in local areas to meet with </a:t>
            </a:r>
            <a:br>
              <a:rPr lang="en-US" sz="2000" dirty="0">
                <a:solidFill>
                  <a:srgbClr val="000000"/>
                </a:solidFill>
                <a:latin typeface="+mj-lt"/>
                <a:ea typeface="ＭＳ Ｐゴシック" pitchFamily="-106" charset="-128"/>
              </a:rPr>
            </a:br>
            <a:r>
              <a:rPr lang="en-US" sz="2000" dirty="0">
                <a:solidFill>
                  <a:srgbClr val="000000"/>
                </a:solidFill>
                <a:latin typeface="+mj-lt"/>
                <a:ea typeface="ＭＳ Ｐゴシック" pitchFamily="-106" charset="-128"/>
              </a:rPr>
              <a:t>MCOs and gain information about CHC</a:t>
            </a:r>
          </a:p>
        </p:txBody>
      </p:sp>
      <p:sp>
        <p:nvSpPr>
          <p:cNvPr id="3" name="Slide Number Placeholder 2"/>
          <p:cNvSpPr>
            <a:spLocks noGrp="1"/>
          </p:cNvSpPr>
          <p:nvPr>
            <p:ph type="sldNum" sz="quarter" idx="12"/>
          </p:nvPr>
        </p:nvSpPr>
        <p:spPr/>
        <p:txBody>
          <a:bodyPr/>
          <a:lstStyle/>
          <a:p>
            <a:fld id="{C85EB908-D14B-4B79-9273-27B0AA618532}" type="slidenum">
              <a:rPr lang="en-US" smtClean="0"/>
              <a:t>36</a:t>
            </a:fld>
            <a:endParaRPr lang="en-US" dirty="0"/>
          </a:p>
        </p:txBody>
      </p:sp>
      <p:pic>
        <p:nvPicPr>
          <p:cNvPr id="14" name="Picture 13">
            <a:extLst>
              <a:ext uri="{FF2B5EF4-FFF2-40B4-BE49-F238E27FC236}">
                <a16:creationId xmlns:a16="http://schemas.microsoft.com/office/drawing/2014/main" id="{617384A0-4CCE-41D0-98C3-3982752065AE}"/>
              </a:ext>
            </a:extLst>
          </p:cNvPr>
          <p:cNvPicPr>
            <a:picLocks noChangeAspect="1"/>
          </p:cNvPicPr>
          <p:nvPr/>
        </p:nvPicPr>
        <p:blipFill>
          <a:blip r:embed="rId4"/>
          <a:stretch>
            <a:fillRect/>
          </a:stretch>
        </p:blipFill>
        <p:spPr>
          <a:xfrm>
            <a:off x="5376672" y="228600"/>
            <a:ext cx="6143816" cy="5902325"/>
          </a:xfrm>
          <a:prstGeom prst="rect">
            <a:avLst/>
          </a:prstGeom>
        </p:spPr>
      </p:pic>
    </p:spTree>
    <p:extLst>
      <p:ext uri="{BB962C8B-B14F-4D97-AF65-F5344CB8AC3E}">
        <p14:creationId xmlns:p14="http://schemas.microsoft.com/office/powerpoint/2010/main" val="2346202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4A96A2-F91C-433E-9EC1-3138DAAB87D9}"/>
              </a:ext>
            </a:extLst>
          </p:cNvPr>
          <p:cNvPicPr>
            <a:picLocks noChangeAspect="1"/>
          </p:cNvPicPr>
          <p:nvPr/>
        </p:nvPicPr>
        <p:blipFill rotWithShape="1">
          <a:blip r:embed="rId3"/>
          <a:srcRect r="12963"/>
          <a:stretch/>
        </p:blipFill>
        <p:spPr>
          <a:xfrm>
            <a:off x="915760" y="205127"/>
            <a:ext cx="10360479" cy="644774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6" name="Rectangle 5"/>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 name="Rectangle 7"/>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23</a:t>
            </a:r>
          </a:p>
        </p:txBody>
      </p:sp>
      <p:sp>
        <p:nvSpPr>
          <p:cNvPr id="3" name="Left Arrow 2"/>
          <p:cNvSpPr/>
          <p:nvPr/>
        </p:nvSpPr>
        <p:spPr>
          <a:xfrm>
            <a:off x="5919163" y="2398124"/>
            <a:ext cx="1173856" cy="471106"/>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46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948586"/>
            <a:ext cx="8143874"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PARTICIPANTS</a:t>
            </a:r>
          </a:p>
        </p:txBody>
      </p:sp>
      <p:sp>
        <p:nvSpPr>
          <p:cNvPr id="12" name="Rectangle 11"/>
          <p:cNvSpPr/>
          <p:nvPr/>
        </p:nvSpPr>
        <p:spPr>
          <a:xfrm>
            <a:off x="0" y="1034312"/>
            <a:ext cx="276225" cy="36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5"/>
          <p:cNvSpPr>
            <a:spLocks noGrp="1"/>
          </p:cNvSpPr>
          <p:nvPr>
            <p:ph sz="quarter" idx="4294967295"/>
          </p:nvPr>
        </p:nvSpPr>
        <p:spPr>
          <a:xfrm>
            <a:off x="705394" y="1724544"/>
            <a:ext cx="10877006" cy="3928110"/>
          </a:xfrm>
          <a:prstGeom prst="rect">
            <a:avLst/>
          </a:prstGeom>
        </p:spPr>
        <p:txBody>
          <a:bodyPr>
            <a:noAutofit/>
          </a:bodyPr>
          <a:lstStyle/>
          <a:p>
            <a:pPr marL="0" indent="0">
              <a:buNone/>
            </a:pPr>
            <a:r>
              <a:rPr lang="en-US" sz="2000" b="1" dirty="0">
                <a:solidFill>
                  <a:srgbClr val="569FD3"/>
                </a:solidFill>
                <a:latin typeface="Arial Black" panose="020B0A04020102020204" pitchFamily="34" charset="0"/>
              </a:rPr>
              <a:t>AWARENESS FLYER</a:t>
            </a:r>
          </a:p>
          <a:p>
            <a:pPr marL="0" lvl="1">
              <a:lnSpc>
                <a:spcPct val="100000"/>
              </a:lnSpc>
            </a:pPr>
            <a:r>
              <a:rPr lang="en-US" sz="1800" dirty="0">
                <a:latin typeface="+mj-lt"/>
              </a:rPr>
              <a:t>Mailed five months prior to implementation. Phase Three: July 2019</a:t>
            </a:r>
          </a:p>
          <a:p>
            <a:pPr lvl="1"/>
            <a:endParaRPr lang="en-US" sz="1800" dirty="0"/>
          </a:p>
          <a:p>
            <a:pPr marL="0" indent="0">
              <a:lnSpc>
                <a:spcPts val="0"/>
              </a:lnSpc>
              <a:buNone/>
            </a:pPr>
            <a:r>
              <a:rPr lang="en-US" sz="2000" b="1" dirty="0">
                <a:solidFill>
                  <a:srgbClr val="569FD3"/>
                </a:solidFill>
                <a:latin typeface="Arial Black" panose="020B0A04020102020204" pitchFamily="34" charset="0"/>
              </a:rPr>
              <a:t>AGING WELL EVENTS</a:t>
            </a:r>
          </a:p>
          <a:p>
            <a:pPr marL="0" lvl="1">
              <a:lnSpc>
                <a:spcPct val="100000"/>
              </a:lnSpc>
            </a:pPr>
            <a:r>
              <a:rPr lang="en-US" sz="1800" dirty="0">
                <a:latin typeface="+mj-lt"/>
              </a:rPr>
              <a:t>Participants will receive invitations for events in their area.  Phase Three: August 2019</a:t>
            </a:r>
          </a:p>
          <a:p>
            <a:pPr marL="0" lvl="1" indent="0">
              <a:lnSpc>
                <a:spcPct val="100000"/>
              </a:lnSpc>
              <a:buNone/>
            </a:pPr>
            <a:endParaRPr lang="en-US" sz="1800" dirty="0"/>
          </a:p>
          <a:p>
            <a:pPr marL="0" indent="0">
              <a:lnSpc>
                <a:spcPts val="0"/>
              </a:lnSpc>
              <a:buNone/>
            </a:pPr>
            <a:r>
              <a:rPr lang="en-US" sz="2000" b="1" dirty="0">
                <a:solidFill>
                  <a:srgbClr val="569FD3"/>
                </a:solidFill>
                <a:latin typeface="Arial Black" panose="020B0A04020102020204" pitchFamily="34" charset="0"/>
              </a:rPr>
              <a:t>PRE-TRANSITION NOTICES AND ENROLLMENT PACKET</a:t>
            </a:r>
          </a:p>
          <a:p>
            <a:pPr marL="0" lvl="1">
              <a:lnSpc>
                <a:spcPct val="100000"/>
              </a:lnSpc>
            </a:pPr>
            <a:r>
              <a:rPr lang="en-US" sz="1800" dirty="0">
                <a:latin typeface="+mj-lt"/>
              </a:rPr>
              <a:t>Mailed four months prior to implementation.  Phase Three: August 2019</a:t>
            </a:r>
          </a:p>
          <a:p>
            <a:pPr lvl="1"/>
            <a:endParaRPr lang="en-US" sz="1800" dirty="0"/>
          </a:p>
          <a:p>
            <a:pPr marL="0" indent="0">
              <a:lnSpc>
                <a:spcPts val="0"/>
              </a:lnSpc>
              <a:buNone/>
            </a:pPr>
            <a:r>
              <a:rPr lang="en-US" sz="2000" b="1" dirty="0">
                <a:solidFill>
                  <a:srgbClr val="569FD3"/>
                </a:solidFill>
                <a:latin typeface="Arial Black" panose="020B0A04020102020204" pitchFamily="34" charset="0"/>
              </a:rPr>
              <a:t>SERVICE COORDINATORS</a:t>
            </a:r>
          </a:p>
          <a:p>
            <a:pPr marL="0" lvl="1">
              <a:lnSpc>
                <a:spcPct val="100000"/>
              </a:lnSpc>
            </a:pPr>
            <a:r>
              <a:rPr lang="en-US" sz="1800" dirty="0">
                <a:latin typeface="+mj-lt"/>
              </a:rPr>
              <a:t>Will reach out to their participants to inform them about CHC. Phase Three: August 2019</a:t>
            </a:r>
          </a:p>
          <a:p>
            <a:pPr marL="0" lvl="1">
              <a:lnSpc>
                <a:spcPct val="100000"/>
              </a:lnSpc>
            </a:pPr>
            <a:endParaRPr lang="en-US" sz="1800" dirty="0"/>
          </a:p>
          <a:p>
            <a:pPr marL="0" indent="0">
              <a:lnSpc>
                <a:spcPts val="0"/>
              </a:lnSpc>
              <a:buNone/>
            </a:pPr>
            <a:r>
              <a:rPr lang="en-US" sz="2000" b="1" dirty="0">
                <a:solidFill>
                  <a:srgbClr val="569FD3"/>
                </a:solidFill>
                <a:latin typeface="Arial Black" panose="020B0A04020102020204" pitchFamily="34" charset="0"/>
              </a:rPr>
              <a:t>NURSING FACILITIES</a:t>
            </a:r>
          </a:p>
          <a:p>
            <a:pPr marL="0" lvl="1">
              <a:lnSpc>
                <a:spcPct val="100000"/>
              </a:lnSpc>
            </a:pPr>
            <a:r>
              <a:rPr lang="en-US" sz="1800" dirty="0">
                <a:latin typeface="+mj-lt"/>
              </a:rPr>
              <a:t>Discussions about CHC will occur with their residents. Phase Three: August 2019</a:t>
            </a:r>
          </a:p>
          <a:p>
            <a:pPr marL="0" lvl="1">
              <a:lnSpc>
                <a:spcPct val="100000"/>
              </a:lnSpc>
            </a:pPr>
            <a:endParaRPr lang="en-US" sz="1800" dirty="0"/>
          </a:p>
          <a:p>
            <a:pPr lvl="1"/>
            <a:endParaRPr lang="en-US" sz="1800" dirty="0"/>
          </a:p>
          <a:p>
            <a:pPr marL="0" lvl="1">
              <a:lnSpc>
                <a:spcPct val="100000"/>
              </a:lnSpc>
            </a:pPr>
            <a:endParaRPr lang="en-US" sz="1800" dirty="0"/>
          </a:p>
          <a:p>
            <a:pPr lvl="1"/>
            <a:endParaRPr lang="en-US" sz="1800" dirty="0"/>
          </a:p>
          <a:p>
            <a:pPr lvl="1"/>
            <a:endParaRPr lang="en-US" sz="1800" dirty="0"/>
          </a:p>
        </p:txBody>
      </p:sp>
      <p:sp>
        <p:nvSpPr>
          <p:cNvPr id="2" name="Slide Number Placeholder 1"/>
          <p:cNvSpPr>
            <a:spLocks noGrp="1"/>
          </p:cNvSpPr>
          <p:nvPr>
            <p:ph type="sldNum" sz="quarter" idx="12"/>
          </p:nvPr>
        </p:nvSpPr>
        <p:spPr/>
        <p:txBody>
          <a:bodyPr/>
          <a:lstStyle/>
          <a:p>
            <a:fld id="{C85EB908-D14B-4B79-9273-27B0AA618532}" type="slidenum">
              <a:rPr lang="en-US" smtClean="0"/>
              <a:t>38</a:t>
            </a:fld>
            <a:endParaRPr lang="en-US" dirty="0"/>
          </a:p>
        </p:txBody>
      </p:sp>
    </p:spTree>
    <p:extLst>
      <p:ext uri="{BB962C8B-B14F-4D97-AF65-F5344CB8AC3E}">
        <p14:creationId xmlns:p14="http://schemas.microsoft.com/office/powerpoint/2010/main" val="3350451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5" name="Content Placeholder 2"/>
          <p:cNvSpPr>
            <a:spLocks noGrp="1"/>
          </p:cNvSpPr>
          <p:nvPr>
            <p:ph sz="quarter" idx="4294967295"/>
          </p:nvPr>
        </p:nvSpPr>
        <p:spPr>
          <a:xfrm>
            <a:off x="590551" y="919067"/>
            <a:ext cx="8143874"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MANAGED CARE ORGANIZATIONS</a:t>
            </a:r>
          </a:p>
        </p:txBody>
      </p:sp>
      <p:sp>
        <p:nvSpPr>
          <p:cNvPr id="6" name="Rectangle 5"/>
          <p:cNvSpPr/>
          <p:nvPr/>
        </p:nvSpPr>
        <p:spPr>
          <a:xfrm>
            <a:off x="0" y="1004793"/>
            <a:ext cx="276225" cy="36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ontent Placeholder 5"/>
          <p:cNvSpPr>
            <a:spLocks noGrp="1"/>
          </p:cNvSpPr>
          <p:nvPr>
            <p:ph sz="quarter" idx="4294967295"/>
          </p:nvPr>
        </p:nvSpPr>
        <p:spPr>
          <a:xfrm>
            <a:off x="705394" y="1558024"/>
            <a:ext cx="10300657" cy="382743"/>
          </a:xfrm>
          <a:prstGeom prst="rect">
            <a:avLst/>
          </a:prstGeom>
        </p:spPr>
        <p:txBody>
          <a:bodyPr>
            <a:normAutofit/>
          </a:bodyPr>
          <a:lstStyle/>
          <a:p>
            <a:pPr>
              <a:lnSpc>
                <a:spcPct val="100000"/>
              </a:lnSpc>
            </a:pPr>
            <a:r>
              <a:rPr lang="en-US" sz="1800" dirty="0">
                <a:latin typeface="+mj-lt"/>
              </a:rPr>
              <a:t>The selected offerors were announced on August 30, 2016.</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7332" y="3814518"/>
            <a:ext cx="2267528" cy="59630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681" y="5262465"/>
            <a:ext cx="3845516" cy="27638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30793" y="2421539"/>
            <a:ext cx="2294067" cy="884551"/>
          </a:xfrm>
          <a:prstGeom prst="rect">
            <a:avLst/>
          </a:prstGeom>
        </p:spPr>
      </p:pic>
      <p:cxnSp>
        <p:nvCxnSpPr>
          <p:cNvPr id="12" name="Straight Connector 11"/>
          <p:cNvCxnSpPr/>
          <p:nvPr/>
        </p:nvCxnSpPr>
        <p:spPr>
          <a:xfrm>
            <a:off x="5017051" y="2230016"/>
            <a:ext cx="0" cy="3526972"/>
          </a:xfrm>
          <a:prstGeom prst="line">
            <a:avLst/>
          </a:prstGeom>
        </p:spPr>
        <p:style>
          <a:lnRef idx="1">
            <a:schemeClr val="dk1"/>
          </a:lnRef>
          <a:fillRef idx="0">
            <a:schemeClr val="dk1"/>
          </a:fillRef>
          <a:effectRef idx="0">
            <a:schemeClr val="dk1"/>
          </a:effectRef>
          <a:fontRef idx="minor">
            <a:schemeClr val="tx1"/>
          </a:fontRef>
        </p:style>
      </p:cxnSp>
      <p:sp>
        <p:nvSpPr>
          <p:cNvPr id="16" name="Content Placeholder 5"/>
          <p:cNvSpPr>
            <a:spLocks noGrp="1"/>
          </p:cNvSpPr>
          <p:nvPr>
            <p:ph sz="quarter" idx="4294967295"/>
          </p:nvPr>
        </p:nvSpPr>
        <p:spPr>
          <a:xfrm>
            <a:off x="5029101" y="2719930"/>
            <a:ext cx="5492439" cy="1171108"/>
          </a:xfrm>
          <a:prstGeom prst="rect">
            <a:avLst/>
          </a:prstGeom>
        </p:spPr>
        <p:txBody>
          <a:bodyPr>
            <a:normAutofit/>
          </a:bodyPr>
          <a:lstStyle/>
          <a:p>
            <a:pPr marL="342900" indent="-342900" algn="just">
              <a:buFont typeface="Wingdings" panose="05000000000000000000" pitchFamily="2" charset="2"/>
              <a:buChar char="Ø"/>
            </a:pPr>
            <a:r>
              <a:rPr lang="en-US" sz="1800" b="1" u="sng" dirty="0">
                <a:solidFill>
                  <a:schemeClr val="accent1">
                    <a:lumMod val="75000"/>
                  </a:schemeClr>
                </a:solidFill>
              </a:rPr>
              <a:t>www.AmerihealthCaritasCHC.com </a:t>
            </a:r>
          </a:p>
          <a:p>
            <a:pPr marL="342900" indent="-342900" algn="just">
              <a:buFont typeface="Wingdings" panose="05000000000000000000" pitchFamily="2" charset="2"/>
              <a:buChar char="Ø"/>
            </a:pPr>
            <a:endParaRPr lang="en-US" sz="2000" b="1" dirty="0">
              <a:solidFill>
                <a:srgbClr val="000000"/>
              </a:solidFill>
            </a:endParaRPr>
          </a:p>
        </p:txBody>
      </p:sp>
      <p:sp>
        <p:nvSpPr>
          <p:cNvPr id="17" name="Content Placeholder 5"/>
          <p:cNvSpPr>
            <a:spLocks noGrp="1"/>
          </p:cNvSpPr>
          <p:nvPr>
            <p:ph sz="quarter" idx="4294967295"/>
          </p:nvPr>
        </p:nvSpPr>
        <p:spPr>
          <a:xfrm>
            <a:off x="5056299" y="3974191"/>
            <a:ext cx="5107578" cy="782536"/>
          </a:xfrm>
          <a:prstGeom prst="rect">
            <a:avLst/>
          </a:prstGeom>
        </p:spPr>
        <p:txBody>
          <a:bodyPr>
            <a:normAutofit/>
          </a:bodyPr>
          <a:lstStyle/>
          <a:p>
            <a:pPr marL="342900" indent="-342900">
              <a:buFont typeface="Wingdings" panose="05000000000000000000" pitchFamily="2" charset="2"/>
              <a:buChar char="Ø"/>
            </a:pPr>
            <a:r>
              <a:rPr lang="en-US" sz="1800" b="1" dirty="0">
                <a:solidFill>
                  <a:srgbClr val="000000"/>
                </a:solidFill>
                <a:hlinkClick r:id="rId7"/>
              </a:rPr>
              <a:t>www.PAHealthWellness.com</a:t>
            </a:r>
            <a:endParaRPr lang="en-US" sz="1800" b="1" dirty="0">
              <a:solidFill>
                <a:srgbClr val="000000"/>
              </a:solidFill>
            </a:endParaRPr>
          </a:p>
          <a:p>
            <a:pPr marL="342900" indent="-342900">
              <a:buFont typeface="Wingdings" panose="05000000000000000000" pitchFamily="2" charset="2"/>
              <a:buChar char="Ø"/>
            </a:pPr>
            <a:endParaRPr lang="en-US" sz="1800" b="1" dirty="0">
              <a:solidFill>
                <a:srgbClr val="000000"/>
              </a:solidFill>
            </a:endParaRPr>
          </a:p>
        </p:txBody>
      </p:sp>
      <p:sp>
        <p:nvSpPr>
          <p:cNvPr id="18" name="Content Placeholder 5"/>
          <p:cNvSpPr>
            <a:spLocks noGrp="1"/>
          </p:cNvSpPr>
          <p:nvPr>
            <p:ph sz="quarter" idx="4294967295"/>
          </p:nvPr>
        </p:nvSpPr>
        <p:spPr>
          <a:xfrm>
            <a:off x="5095548" y="5194782"/>
            <a:ext cx="5296495" cy="382743"/>
          </a:xfrm>
          <a:prstGeom prst="rect">
            <a:avLst/>
          </a:prstGeom>
        </p:spPr>
        <p:txBody>
          <a:bodyPr>
            <a:normAutofit/>
          </a:bodyPr>
          <a:lstStyle/>
          <a:p>
            <a:pPr marL="342900" indent="-342900">
              <a:buFont typeface="Wingdings" panose="05000000000000000000" pitchFamily="2" charset="2"/>
              <a:buChar char="Ø"/>
            </a:pPr>
            <a:r>
              <a:rPr lang="en-US" sz="1800" b="1" u="sng" dirty="0">
                <a:solidFill>
                  <a:srgbClr val="000000"/>
                </a:solidFill>
                <a:hlinkClick r:id="rId8"/>
              </a:rPr>
              <a:t>www.upmchealthplan.com/chc</a:t>
            </a:r>
            <a:endParaRPr lang="en-US" sz="1800" b="1" u="sng" dirty="0">
              <a:solidFill>
                <a:srgbClr val="000000"/>
              </a:solidFill>
            </a:endParaRPr>
          </a:p>
          <a:p>
            <a:pPr marL="342900" indent="-342900">
              <a:buFont typeface="Wingdings" panose="05000000000000000000" pitchFamily="2" charset="2"/>
              <a:buChar char="Ø"/>
            </a:pPr>
            <a:endParaRPr lang="en-US" sz="1800" b="1" u="sng" dirty="0">
              <a:solidFill>
                <a:srgbClr val="000000"/>
              </a:solidFill>
            </a:endParaRPr>
          </a:p>
          <a:p>
            <a:pPr marL="0" indent="0">
              <a:lnSpc>
                <a:spcPct val="100000"/>
              </a:lnSpc>
              <a:buNone/>
            </a:pPr>
            <a:endParaRPr lang="en-US" sz="1800" dirty="0">
              <a:solidFill>
                <a:schemeClr val="accent5">
                  <a:lumMod val="75000"/>
                </a:schemeClr>
              </a:solidFill>
              <a:latin typeface="Arial Black" panose="020B0A040201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2750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600083"/>
            <a:ext cx="8143874" cy="66554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IMPLEMENTATION HIGHLIGHTS</a:t>
            </a:r>
          </a:p>
        </p:txBody>
      </p:sp>
      <p:sp>
        <p:nvSpPr>
          <p:cNvPr id="12" name="Rectangle 11"/>
          <p:cNvSpPr/>
          <p:nvPr/>
        </p:nvSpPr>
        <p:spPr>
          <a:xfrm>
            <a:off x="0" y="649235"/>
            <a:ext cx="276225" cy="3748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9042538" y="6241038"/>
            <a:ext cx="2743200" cy="365125"/>
          </a:xfrm>
        </p:spPr>
        <p:txBody>
          <a:bodyPr/>
          <a:lstStyle/>
          <a:p>
            <a:fld id="{C85EB908-D14B-4B79-9273-27B0AA618532}" type="slidenum">
              <a:rPr lang="en-US" smtClean="0"/>
              <a:t>4</a:t>
            </a:fld>
            <a:endParaRPr lang="en-US" dirty="0"/>
          </a:p>
        </p:txBody>
      </p:sp>
      <p:sp>
        <p:nvSpPr>
          <p:cNvPr id="13" name="Content Placeholder 2"/>
          <p:cNvSpPr>
            <a:spLocks noGrp="1"/>
          </p:cNvSpPr>
          <p:nvPr>
            <p:ph sz="quarter" idx="4294967295"/>
          </p:nvPr>
        </p:nvSpPr>
        <p:spPr>
          <a:xfrm>
            <a:off x="596348" y="1483143"/>
            <a:ext cx="10986052" cy="3400425"/>
          </a:xfrm>
          <a:prstGeom prst="rect">
            <a:avLst/>
          </a:prstGeom>
        </p:spPr>
        <p:txBody>
          <a:bodyPr>
            <a:noAutofit/>
          </a:bodyPr>
          <a:lstStyle/>
          <a:p>
            <a:pPr marL="0" indent="0">
              <a:lnSpc>
                <a:spcPct val="100000"/>
              </a:lnSpc>
              <a:buClr>
                <a:srgbClr val="2D2D8A">
                  <a:lumMod val="75000"/>
                </a:srgbClr>
              </a:buClr>
              <a:buNone/>
              <a:defRPr/>
            </a:pPr>
            <a:r>
              <a:rPr lang="en-US" sz="2000" b="1" dirty="0">
                <a:solidFill>
                  <a:srgbClr val="569FD3"/>
                </a:solidFill>
                <a:latin typeface="Arial Black" panose="020B0A04020102020204" pitchFamily="34" charset="0"/>
              </a:rPr>
              <a:t>WHEN DOES COMMUNITY HEALTHCHOICES (CHC) BEGIN?</a:t>
            </a:r>
          </a:p>
          <a:p>
            <a:pPr>
              <a:lnSpc>
                <a:spcPct val="100000"/>
              </a:lnSpc>
              <a:spcAft>
                <a:spcPts val="600"/>
              </a:spcAft>
              <a:buClr>
                <a:srgbClr val="2D2D8A">
                  <a:lumMod val="75000"/>
                </a:srgbClr>
              </a:buClr>
              <a:defRPr/>
            </a:pPr>
            <a:r>
              <a:rPr lang="en-US" sz="2000" dirty="0">
                <a:solidFill>
                  <a:srgbClr val="000000"/>
                </a:solidFill>
                <a:latin typeface="+mj-lt"/>
                <a:ea typeface="ＭＳ Ｐゴシック" pitchFamily="-106" charset="-128"/>
              </a:rPr>
              <a:t>CHC will be phased in across the state using the five geographic HealthChoices zones. The implementation date for the Phase 3 regions is January 2020.</a:t>
            </a:r>
          </a:p>
          <a:p>
            <a:pPr>
              <a:lnSpc>
                <a:spcPct val="100000"/>
              </a:lnSpc>
              <a:spcAft>
                <a:spcPts val="600"/>
              </a:spcAft>
              <a:buClr>
                <a:srgbClr val="2D2D8A">
                  <a:lumMod val="75000"/>
                </a:srgbClr>
              </a:buClr>
              <a:defRPr/>
            </a:pPr>
            <a:r>
              <a:rPr lang="en-US" sz="2000" dirty="0">
                <a:solidFill>
                  <a:srgbClr val="000000"/>
                </a:solidFill>
                <a:latin typeface="+mj-lt"/>
                <a:ea typeface="ＭＳ Ｐゴシック" pitchFamily="-106" charset="-128"/>
              </a:rPr>
              <a:t>Prior to implementation of CHC in each </a:t>
            </a:r>
            <a:br>
              <a:rPr lang="en-US" sz="2000" dirty="0">
                <a:solidFill>
                  <a:srgbClr val="000000"/>
                </a:solidFill>
                <a:latin typeface="+mj-lt"/>
                <a:ea typeface="ＭＳ Ｐゴシック" pitchFamily="-106" charset="-128"/>
              </a:rPr>
            </a:br>
            <a:r>
              <a:rPr lang="en-US" sz="2000" dirty="0">
                <a:solidFill>
                  <a:srgbClr val="000000"/>
                </a:solidFill>
                <a:latin typeface="+mj-lt"/>
                <a:ea typeface="ＭＳ Ｐゴシック" pitchFamily="-106" charset="-128"/>
              </a:rPr>
              <a:t>region, providers should expect to </a:t>
            </a:r>
            <a:br>
              <a:rPr lang="en-US" sz="2000" dirty="0">
                <a:solidFill>
                  <a:srgbClr val="000000"/>
                </a:solidFill>
                <a:latin typeface="+mj-lt"/>
                <a:ea typeface="ＭＳ Ｐゴシック" pitchFamily="-106" charset="-128"/>
              </a:rPr>
            </a:br>
            <a:r>
              <a:rPr lang="en-US" sz="2000" dirty="0">
                <a:solidFill>
                  <a:srgbClr val="000000"/>
                </a:solidFill>
                <a:latin typeface="+mj-lt"/>
                <a:ea typeface="ＭＳ Ｐゴシック" pitchFamily="-106" charset="-128"/>
              </a:rPr>
              <a:t>receive detailed communications from </a:t>
            </a:r>
            <a:br>
              <a:rPr lang="en-US" sz="2000" dirty="0">
                <a:solidFill>
                  <a:srgbClr val="000000"/>
                </a:solidFill>
                <a:latin typeface="+mj-lt"/>
                <a:ea typeface="ＭＳ Ｐゴシック" pitchFamily="-106" charset="-128"/>
              </a:rPr>
            </a:br>
            <a:r>
              <a:rPr lang="en-US" sz="2000" dirty="0">
                <a:solidFill>
                  <a:srgbClr val="000000"/>
                </a:solidFill>
                <a:latin typeface="+mj-lt"/>
                <a:ea typeface="ＭＳ Ｐゴシック" pitchFamily="-106" charset="-128"/>
              </a:rPr>
              <a:t>the Department of Human Services </a:t>
            </a:r>
            <a:br>
              <a:rPr lang="en-US" sz="2000" dirty="0">
                <a:solidFill>
                  <a:srgbClr val="000000"/>
                </a:solidFill>
                <a:latin typeface="+mj-lt"/>
                <a:ea typeface="ＭＳ Ｐゴシック" pitchFamily="-106" charset="-128"/>
              </a:rPr>
            </a:br>
            <a:r>
              <a:rPr lang="en-US" sz="2000" dirty="0">
                <a:solidFill>
                  <a:srgbClr val="000000"/>
                </a:solidFill>
                <a:latin typeface="+mj-lt"/>
                <a:ea typeface="ＭＳ Ｐゴシック" pitchFamily="-106" charset="-128"/>
              </a:rPr>
              <a:t>informing them of actions needed to </a:t>
            </a:r>
            <a:br>
              <a:rPr lang="en-US" sz="2000" dirty="0">
                <a:solidFill>
                  <a:srgbClr val="000000"/>
                </a:solidFill>
                <a:latin typeface="+mj-lt"/>
                <a:ea typeface="ＭＳ Ｐゴシック" pitchFamily="-106" charset="-128"/>
              </a:rPr>
            </a:br>
            <a:r>
              <a:rPr lang="en-US" sz="2000" dirty="0">
                <a:solidFill>
                  <a:srgbClr val="000000"/>
                </a:solidFill>
                <a:latin typeface="+mj-lt"/>
                <a:ea typeface="ＭＳ Ｐゴシック" pitchFamily="-106" charset="-128"/>
              </a:rPr>
              <a:t>be taken in order to continue providing </a:t>
            </a:r>
            <a:br>
              <a:rPr lang="en-US" sz="2000" dirty="0">
                <a:solidFill>
                  <a:srgbClr val="000000"/>
                </a:solidFill>
                <a:latin typeface="+mj-lt"/>
                <a:ea typeface="ＭＳ Ｐゴシック" pitchFamily="-106" charset="-128"/>
              </a:rPr>
            </a:br>
            <a:r>
              <a:rPr lang="en-US" sz="2000" dirty="0">
                <a:solidFill>
                  <a:srgbClr val="000000"/>
                </a:solidFill>
                <a:latin typeface="+mj-lt"/>
                <a:ea typeface="ＭＳ Ｐゴシック" pitchFamily="-106" charset="-128"/>
              </a:rPr>
              <a:t>services under this new model.</a:t>
            </a:r>
          </a:p>
        </p:txBody>
      </p:sp>
      <p:pic>
        <p:nvPicPr>
          <p:cNvPr id="15" name="Picture 2" descr="CHC Regions Map ">
            <a:extLst>
              <a:ext uri="{FF2B5EF4-FFF2-40B4-BE49-F238E27FC236}">
                <a16:creationId xmlns:a16="http://schemas.microsoft.com/office/drawing/2014/main" id="{C12A9264-7F83-4B29-AA67-8AA20D0FD9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5127" y="2248938"/>
            <a:ext cx="6704743" cy="4332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849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425116"/>
            <a:ext cx="8143874" cy="76820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RESOURCE INFORMATION</a:t>
            </a:r>
          </a:p>
        </p:txBody>
      </p:sp>
      <p:sp>
        <p:nvSpPr>
          <p:cNvPr id="12" name="Rectangle 11"/>
          <p:cNvSpPr/>
          <p:nvPr/>
        </p:nvSpPr>
        <p:spPr>
          <a:xfrm>
            <a:off x="0" y="481263"/>
            <a:ext cx="276225" cy="368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5"/>
          <p:cNvSpPr>
            <a:spLocks noGrp="1"/>
          </p:cNvSpPr>
          <p:nvPr>
            <p:ph sz="quarter" idx="4294967295"/>
          </p:nvPr>
        </p:nvSpPr>
        <p:spPr>
          <a:xfrm>
            <a:off x="590551" y="923278"/>
            <a:ext cx="10877006" cy="5250509"/>
          </a:xfrm>
          <a:prstGeom prst="rect">
            <a:avLst/>
          </a:prstGeom>
        </p:spPr>
        <p:txBody>
          <a:bodyPr>
            <a:noAutofit/>
          </a:bodyPr>
          <a:lstStyle/>
          <a:p>
            <a:pPr marL="0" indent="0">
              <a:lnSpc>
                <a:spcPct val="100000"/>
              </a:lnSpc>
              <a:spcBef>
                <a:spcPts val="2400"/>
              </a:spcBef>
              <a:buNone/>
            </a:pPr>
            <a:r>
              <a:rPr lang="en-US" sz="2000" b="1" dirty="0">
                <a:latin typeface="+mj-lt"/>
              </a:rPr>
              <a:t>CHC LISTSERV // STAY INFORMED:  </a:t>
            </a:r>
            <a:r>
              <a:rPr lang="en-US" sz="2000" b="1" dirty="0">
                <a:solidFill>
                  <a:srgbClr val="569FD3"/>
                </a:solidFill>
                <a:latin typeface="+mj-lt"/>
                <a:hlinkClick r:id="rId4"/>
              </a:rPr>
              <a:t>http://listserv.dpw.state.pa.us/oltl-community-healthchoices.html</a:t>
            </a:r>
            <a:r>
              <a:rPr lang="en-US" sz="2000" b="1" dirty="0">
                <a:solidFill>
                  <a:srgbClr val="569FD3"/>
                </a:solidFill>
                <a:latin typeface="+mj-lt"/>
              </a:rPr>
              <a:t> </a:t>
            </a:r>
          </a:p>
          <a:p>
            <a:pPr marL="0" indent="0">
              <a:lnSpc>
                <a:spcPct val="100000"/>
              </a:lnSpc>
              <a:spcBef>
                <a:spcPts val="2400"/>
              </a:spcBef>
              <a:buNone/>
            </a:pPr>
            <a:r>
              <a:rPr lang="en-US" sz="2000" b="1" dirty="0">
                <a:latin typeface="+mj-lt"/>
              </a:rPr>
              <a:t>COMMUNITY HEALTHCHOICES WEBSITE: </a:t>
            </a:r>
            <a:r>
              <a:rPr lang="en-US" sz="2000" b="1" dirty="0">
                <a:solidFill>
                  <a:schemeClr val="accent5">
                    <a:lumMod val="75000"/>
                  </a:schemeClr>
                </a:solidFill>
                <a:latin typeface="+mj-lt"/>
                <a:hlinkClick r:id="rId5"/>
              </a:rPr>
              <a:t>www.healthchoices.pa.gov</a:t>
            </a:r>
            <a:endParaRPr lang="en-US" sz="2000" b="1" dirty="0">
              <a:solidFill>
                <a:schemeClr val="accent5">
                  <a:lumMod val="75000"/>
                </a:schemeClr>
              </a:solidFill>
              <a:latin typeface="+mj-lt"/>
            </a:endParaRPr>
          </a:p>
          <a:p>
            <a:pPr marL="0" indent="0">
              <a:lnSpc>
                <a:spcPct val="100000"/>
              </a:lnSpc>
              <a:spcBef>
                <a:spcPts val="2400"/>
              </a:spcBef>
              <a:buNone/>
            </a:pPr>
            <a:r>
              <a:rPr lang="en-US" sz="2000" b="1" dirty="0">
                <a:latin typeface="+mj-lt"/>
              </a:rPr>
              <a:t>MLTSS SUBMAAC WEBSITE:  </a:t>
            </a:r>
            <a:r>
              <a:rPr lang="en-US" sz="2000" b="1" dirty="0">
                <a:solidFill>
                  <a:schemeClr val="accent5">
                    <a:lumMod val="75000"/>
                  </a:schemeClr>
                </a:solidFill>
                <a:latin typeface="+mj-lt"/>
                <a:hlinkClick r:id="rId6"/>
              </a:rPr>
              <a:t>www.dhs.pa.gov/communitypartners/informationforadvocatesandstakeholders/mltss</a:t>
            </a:r>
            <a:endParaRPr lang="en-US" sz="2000" b="1" dirty="0">
              <a:solidFill>
                <a:schemeClr val="accent5">
                  <a:lumMod val="75000"/>
                </a:schemeClr>
              </a:solidFill>
              <a:latin typeface="+mj-lt"/>
            </a:endParaRPr>
          </a:p>
          <a:p>
            <a:pPr marL="0" indent="0">
              <a:lnSpc>
                <a:spcPct val="100000"/>
              </a:lnSpc>
              <a:spcBef>
                <a:spcPts val="2400"/>
              </a:spcBef>
              <a:buNone/>
            </a:pPr>
            <a:r>
              <a:rPr lang="en-US" sz="2000" b="1" dirty="0">
                <a:latin typeface="+mj-lt"/>
              </a:rPr>
              <a:t>EMAIL COMMENTS TO</a:t>
            </a:r>
            <a:r>
              <a:rPr lang="en-US" sz="2000" b="1" dirty="0">
                <a:solidFill>
                  <a:srgbClr val="569FD3"/>
                </a:solidFill>
                <a:latin typeface="+mj-lt"/>
              </a:rPr>
              <a:t>: </a:t>
            </a:r>
            <a:r>
              <a:rPr lang="en-US" sz="2000" b="1" dirty="0">
                <a:solidFill>
                  <a:schemeClr val="accent5">
                    <a:lumMod val="75000"/>
                  </a:schemeClr>
                </a:solidFill>
                <a:latin typeface="+mj-lt"/>
              </a:rPr>
              <a:t>RA-PWCHC@pa.gov</a:t>
            </a:r>
            <a:endParaRPr lang="en-US" sz="2000" b="1" dirty="0">
              <a:solidFill>
                <a:srgbClr val="569FD3"/>
              </a:solidFill>
              <a:latin typeface="+mj-lt"/>
            </a:endParaRPr>
          </a:p>
          <a:p>
            <a:pPr marL="0" lvl="1" indent="0">
              <a:lnSpc>
                <a:spcPct val="100000"/>
              </a:lnSpc>
              <a:spcBef>
                <a:spcPts val="2400"/>
              </a:spcBef>
              <a:buNone/>
            </a:pPr>
            <a:r>
              <a:rPr lang="en-US" sz="2000" b="1" dirty="0">
                <a:latin typeface="+mj-lt"/>
              </a:rPr>
              <a:t>OLTL PROVIDER LINE: </a:t>
            </a:r>
            <a:r>
              <a:rPr lang="en-US" sz="2000" b="1" dirty="0">
                <a:solidFill>
                  <a:schemeClr val="accent5">
                    <a:lumMod val="75000"/>
                  </a:schemeClr>
                </a:solidFill>
                <a:latin typeface="+mj-lt"/>
              </a:rPr>
              <a:t>1-800-932-0939</a:t>
            </a:r>
            <a:endParaRPr lang="en-US" sz="2000" b="1" dirty="0">
              <a:solidFill>
                <a:srgbClr val="569FD3"/>
              </a:solidFill>
              <a:latin typeface="+mj-lt"/>
            </a:endParaRPr>
          </a:p>
          <a:p>
            <a:pPr marL="0" lvl="1" indent="0">
              <a:lnSpc>
                <a:spcPct val="100000"/>
              </a:lnSpc>
              <a:spcBef>
                <a:spcPts val="2400"/>
              </a:spcBef>
              <a:buNone/>
            </a:pPr>
            <a:r>
              <a:rPr lang="en-US" sz="2000" b="1" dirty="0">
                <a:latin typeface="+mj-lt"/>
              </a:rPr>
              <a:t>OLTL PARTICIPANT LINE: </a:t>
            </a:r>
            <a:r>
              <a:rPr lang="en-US" sz="2000" b="1" dirty="0">
                <a:solidFill>
                  <a:schemeClr val="accent5">
                    <a:lumMod val="75000"/>
                  </a:schemeClr>
                </a:solidFill>
                <a:latin typeface="+mj-lt"/>
              </a:rPr>
              <a:t>1-800-757-5042</a:t>
            </a:r>
            <a:endParaRPr lang="en-US" sz="2000" b="1" dirty="0">
              <a:solidFill>
                <a:srgbClr val="569FD3"/>
              </a:solidFill>
              <a:latin typeface="+mj-lt"/>
            </a:endParaRPr>
          </a:p>
          <a:p>
            <a:pPr marL="0" lvl="1" indent="0">
              <a:lnSpc>
                <a:spcPct val="100000"/>
              </a:lnSpc>
              <a:spcBef>
                <a:spcPts val="2400"/>
              </a:spcBef>
              <a:buNone/>
            </a:pPr>
            <a:r>
              <a:rPr lang="en-US" sz="2000" b="1" dirty="0">
                <a:latin typeface="+mj-lt"/>
              </a:rPr>
              <a:t>INDEPENDENT ENROLLMENT BROKER: </a:t>
            </a:r>
            <a:r>
              <a:rPr lang="en-US" sz="2000" b="1" dirty="0">
                <a:solidFill>
                  <a:schemeClr val="accent5">
                    <a:lumMod val="75000"/>
                  </a:schemeClr>
                </a:solidFill>
                <a:latin typeface="+mj-lt"/>
              </a:rPr>
              <a:t>1-844-824-3655 or (TTY 1-833-254-0690)</a:t>
            </a:r>
          </a:p>
          <a:p>
            <a:pPr marL="0" lvl="1" indent="0">
              <a:lnSpc>
                <a:spcPct val="100000"/>
              </a:lnSpc>
              <a:spcBef>
                <a:spcPts val="600"/>
              </a:spcBef>
              <a:buNone/>
            </a:pPr>
            <a:r>
              <a:rPr lang="en-US" sz="2000" b="1" dirty="0">
                <a:solidFill>
                  <a:schemeClr val="accent5">
                    <a:lumMod val="75000"/>
                  </a:schemeClr>
                </a:solidFill>
                <a:latin typeface="+mj-lt"/>
              </a:rPr>
              <a:t>				        or visit </a:t>
            </a:r>
            <a:r>
              <a:rPr lang="en-US" sz="2000" b="1" dirty="0">
                <a:solidFill>
                  <a:schemeClr val="accent5">
                    <a:lumMod val="75000"/>
                  </a:schemeClr>
                </a:solidFill>
                <a:latin typeface="+mj-lt"/>
                <a:hlinkClick r:id="rId7"/>
              </a:rPr>
              <a:t>www.enrollchc.com</a:t>
            </a:r>
            <a:endParaRPr lang="en-US" sz="2000" b="1" dirty="0">
              <a:solidFill>
                <a:schemeClr val="accent5">
                  <a:lumMod val="75000"/>
                </a:schemeClr>
              </a:solidFill>
              <a:latin typeface="+mj-lt"/>
            </a:endParaRPr>
          </a:p>
          <a:p>
            <a:pPr marL="457200" lvl="1" indent="0">
              <a:lnSpc>
                <a:spcPct val="100000"/>
              </a:lnSpc>
              <a:buNone/>
            </a:pPr>
            <a:endParaRPr lang="en-US" sz="1800" dirty="0"/>
          </a:p>
          <a:p>
            <a:pPr lvl="1"/>
            <a:endParaRPr lang="en-US" sz="1800" dirty="0"/>
          </a:p>
        </p:txBody>
      </p:sp>
      <p:sp>
        <p:nvSpPr>
          <p:cNvPr id="2" name="Slide Number Placeholder 1"/>
          <p:cNvSpPr>
            <a:spLocks noGrp="1"/>
          </p:cNvSpPr>
          <p:nvPr>
            <p:ph type="sldNum" sz="quarter" idx="12"/>
          </p:nvPr>
        </p:nvSpPr>
        <p:spPr/>
        <p:txBody>
          <a:bodyPr/>
          <a:lstStyle/>
          <a:p>
            <a:fld id="{C85EB908-D14B-4B79-9273-27B0AA618532}" type="slidenum">
              <a:rPr lang="en-US" smtClean="0"/>
              <a:t>40</a:t>
            </a:fld>
            <a:endParaRPr lang="en-US" dirty="0"/>
          </a:p>
        </p:txBody>
      </p:sp>
    </p:spTree>
    <p:extLst>
      <p:ext uri="{BB962C8B-B14F-4D97-AF65-F5344CB8AC3E}">
        <p14:creationId xmlns:p14="http://schemas.microsoft.com/office/powerpoint/2010/main" val="3861748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Content Placeholder 5"/>
          <p:cNvSpPr>
            <a:spLocks noGrp="1"/>
          </p:cNvSpPr>
          <p:nvPr>
            <p:ph sz="quarter" idx="4294967295"/>
          </p:nvPr>
        </p:nvSpPr>
        <p:spPr>
          <a:xfrm>
            <a:off x="2795415" y="4747127"/>
            <a:ext cx="5913814" cy="1217388"/>
          </a:xfrm>
          <a:prstGeom prst="rect">
            <a:avLst/>
          </a:prstGeom>
        </p:spPr>
        <p:txBody>
          <a:bodyPr>
            <a:noAutofit/>
          </a:bodyPr>
          <a:lstStyle/>
          <a:p>
            <a:pPr marL="0" indent="0" algn="ctr">
              <a:lnSpc>
                <a:spcPct val="100000"/>
              </a:lnSpc>
              <a:buNone/>
            </a:pPr>
            <a:r>
              <a:rPr lang="en-US" sz="7200" spc="-300" dirty="0">
                <a:solidFill>
                  <a:schemeClr val="accent5">
                    <a:lumMod val="75000"/>
                  </a:schemeClr>
                </a:solidFill>
                <a:latin typeface="Arial Black" panose="020B0A04020102020204" pitchFamily="34" charset="0"/>
              </a:rPr>
              <a:t>QUESTIONS</a:t>
            </a:r>
          </a:p>
        </p:txBody>
      </p:sp>
      <p:pic>
        <p:nvPicPr>
          <p:cNvPr id="8" name="Content Placeholder 4" descr="Life of an Educator: Top 10 &lt;strong&gt;questions&lt;/strong&gt; to ask yourself in 2012"/>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3750906" y="744294"/>
            <a:ext cx="4002833" cy="4002833"/>
          </a:xfrm>
          <a:prstGeom prst="rect">
            <a:avLst/>
          </a:prstGeom>
        </p:spPr>
      </p:pic>
      <p:sp>
        <p:nvSpPr>
          <p:cNvPr id="2" name="Slide Number Placeholder 1"/>
          <p:cNvSpPr>
            <a:spLocks noGrp="1"/>
          </p:cNvSpPr>
          <p:nvPr>
            <p:ph type="sldNum" sz="quarter" idx="12"/>
          </p:nvPr>
        </p:nvSpPr>
        <p:spPr>
          <a:xfrm>
            <a:off x="9042538" y="6241038"/>
            <a:ext cx="2743200" cy="365125"/>
          </a:xfrm>
        </p:spPr>
        <p:txBody>
          <a:bodyPr/>
          <a:lstStyle/>
          <a:p>
            <a:fld id="{C85EB908-D14B-4B79-9273-27B0AA618532}" type="slidenum">
              <a:rPr lang="en-US" smtClean="0"/>
              <a:t>41</a:t>
            </a:fld>
            <a:endParaRPr lang="en-US" dirty="0"/>
          </a:p>
        </p:txBody>
      </p:sp>
    </p:spTree>
    <p:extLst>
      <p:ext uri="{BB962C8B-B14F-4D97-AF65-F5344CB8AC3E}">
        <p14:creationId xmlns:p14="http://schemas.microsoft.com/office/powerpoint/2010/main" val="3305500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474836" y="3845063"/>
            <a:ext cx="3373403" cy="2040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34" name="Rectangle 33"/>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aphicFrame>
        <p:nvGraphicFramePr>
          <p:cNvPr id="4" name="Chart 3"/>
          <p:cNvGraphicFramePr/>
          <p:nvPr>
            <p:extLst/>
          </p:nvPr>
        </p:nvGraphicFramePr>
        <p:xfrm>
          <a:off x="412889" y="430173"/>
          <a:ext cx="11372849" cy="6125937"/>
        </p:xfrm>
        <a:graphic>
          <a:graphicData uri="http://schemas.openxmlformats.org/drawingml/2006/chart">
            <c:chart xmlns:c="http://schemas.openxmlformats.org/drawingml/2006/chart" xmlns:r="http://schemas.openxmlformats.org/officeDocument/2006/relationships" r:id="rId4"/>
          </a:graphicData>
        </a:graphic>
      </p:graphicFrame>
      <p:sp>
        <p:nvSpPr>
          <p:cNvPr id="18" name="Content Placeholder 2"/>
          <p:cNvSpPr>
            <a:spLocks noGrp="1"/>
          </p:cNvSpPr>
          <p:nvPr>
            <p:ph sz="quarter" idx="4294967295"/>
          </p:nvPr>
        </p:nvSpPr>
        <p:spPr>
          <a:xfrm>
            <a:off x="3786291" y="2451105"/>
            <a:ext cx="4347777" cy="1171576"/>
          </a:xfrm>
          <a:prstGeom prst="rect">
            <a:avLst/>
          </a:prstGeom>
        </p:spPr>
        <p:txBody>
          <a:bodyPr>
            <a:noAutofit/>
          </a:bodyPr>
          <a:lstStyle/>
          <a:p>
            <a:pPr marL="0" indent="0" algn="ctr">
              <a:lnSpc>
                <a:spcPts val="4000"/>
              </a:lnSpc>
              <a:buNone/>
            </a:pPr>
            <a:r>
              <a:rPr lang="en-US" sz="6600" b="1" spc="-300" dirty="0">
                <a:solidFill>
                  <a:schemeClr val="tx1">
                    <a:lumMod val="95000"/>
                    <a:lumOff val="5000"/>
                  </a:schemeClr>
                </a:solidFill>
                <a:latin typeface="Arial Black" panose="020B0A04020102020204" pitchFamily="34" charset="0"/>
              </a:rPr>
              <a:t>143,004</a:t>
            </a:r>
          </a:p>
          <a:p>
            <a:pPr marL="0" indent="0" algn="ctr">
              <a:lnSpc>
                <a:spcPts val="2500"/>
              </a:lnSpc>
              <a:buNone/>
            </a:pPr>
            <a:r>
              <a:rPr lang="en-US" sz="2400" b="1" dirty="0">
                <a:solidFill>
                  <a:srgbClr val="002060"/>
                </a:solidFill>
                <a:latin typeface="Arial Black" panose="020B0A04020102020204" pitchFamily="34" charset="0"/>
              </a:rPr>
              <a:t>CHC POPULATION</a:t>
            </a:r>
          </a:p>
          <a:p>
            <a:pPr marL="0" indent="0" algn="ctr">
              <a:lnSpc>
                <a:spcPts val="4000"/>
              </a:lnSpc>
              <a:buNone/>
            </a:pPr>
            <a:endParaRPr lang="en-US" sz="4800" b="1" dirty="0">
              <a:solidFill>
                <a:schemeClr val="bg1">
                  <a:lumMod val="50000"/>
                </a:schemeClr>
              </a:solidFill>
              <a:latin typeface="Arial Black" panose="020B0A04020102020204" pitchFamily="34" charset="0"/>
            </a:endParaRPr>
          </a:p>
        </p:txBody>
      </p:sp>
      <p:sp>
        <p:nvSpPr>
          <p:cNvPr id="17" name="Content Placeholder 2"/>
          <p:cNvSpPr>
            <a:spLocks noGrp="1"/>
          </p:cNvSpPr>
          <p:nvPr>
            <p:ph sz="quarter" idx="4294967295"/>
          </p:nvPr>
        </p:nvSpPr>
        <p:spPr>
          <a:xfrm>
            <a:off x="3925423" y="4065095"/>
            <a:ext cx="4347777" cy="1171576"/>
          </a:xfrm>
          <a:prstGeom prst="rect">
            <a:avLst/>
          </a:prstGeom>
        </p:spPr>
        <p:txBody>
          <a:bodyPr>
            <a:noAutofit/>
          </a:bodyPr>
          <a:lstStyle/>
          <a:p>
            <a:pPr marL="0" indent="0" algn="ctr">
              <a:lnSpc>
                <a:spcPts val="4000"/>
              </a:lnSpc>
              <a:buNone/>
            </a:pPr>
            <a:r>
              <a:rPr lang="en-US" sz="6000" b="1" spc="-150" dirty="0">
                <a:solidFill>
                  <a:schemeClr val="tx1">
                    <a:lumMod val="95000"/>
                    <a:lumOff val="5000"/>
                  </a:schemeClr>
                </a:solidFill>
                <a:latin typeface="Arial Black" panose="020B0A04020102020204" pitchFamily="34" charset="0"/>
              </a:rPr>
              <a:t>96</a:t>
            </a:r>
            <a:r>
              <a:rPr lang="en-US" sz="4800" b="1" spc="-300" dirty="0">
                <a:solidFill>
                  <a:schemeClr val="tx1">
                    <a:lumMod val="95000"/>
                    <a:lumOff val="5000"/>
                  </a:schemeClr>
                </a:solidFill>
                <a:latin typeface="Arial Black" panose="020B0A04020102020204" pitchFamily="34" charset="0"/>
              </a:rPr>
              <a:t>%</a:t>
            </a:r>
          </a:p>
          <a:p>
            <a:pPr marL="0" indent="0" algn="ctr">
              <a:lnSpc>
                <a:spcPts val="2500"/>
              </a:lnSpc>
              <a:buNone/>
            </a:pPr>
            <a:r>
              <a:rPr lang="en-US" sz="2000" b="1" dirty="0">
                <a:solidFill>
                  <a:srgbClr val="002060"/>
                </a:solidFill>
                <a:latin typeface="Arial Black" panose="020B0A04020102020204" pitchFamily="34" charset="0"/>
              </a:rPr>
              <a:t>DUAL-ELIGIBLE</a:t>
            </a:r>
          </a:p>
          <a:p>
            <a:pPr marL="0" indent="0" algn="ctr">
              <a:lnSpc>
                <a:spcPts val="4000"/>
              </a:lnSpc>
              <a:buNone/>
            </a:pPr>
            <a:endParaRPr lang="en-US" sz="4800" b="1" dirty="0">
              <a:solidFill>
                <a:schemeClr val="bg1">
                  <a:lumMod val="50000"/>
                </a:schemeClr>
              </a:solidFill>
              <a:latin typeface="Arial Black" panose="020B0A04020102020204" pitchFamily="34" charset="0"/>
            </a:endParaRPr>
          </a:p>
        </p:txBody>
      </p:sp>
      <p:cxnSp>
        <p:nvCxnSpPr>
          <p:cNvPr id="6" name="Straight Connector 5"/>
          <p:cNvCxnSpPr/>
          <p:nvPr/>
        </p:nvCxnSpPr>
        <p:spPr>
          <a:xfrm>
            <a:off x="4469363" y="3647941"/>
            <a:ext cx="305111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06262" y="2323591"/>
            <a:ext cx="2406935" cy="1169551"/>
          </a:xfrm>
          <a:prstGeom prst="rect">
            <a:avLst/>
          </a:prstGeom>
          <a:noFill/>
        </p:spPr>
        <p:txBody>
          <a:bodyPr wrap="square" rtlCol="0">
            <a:spAutoFit/>
          </a:bodyPr>
          <a:lstStyle/>
          <a:p>
            <a:r>
              <a:rPr lang="en-US" sz="2400" dirty="0">
                <a:solidFill>
                  <a:schemeClr val="accent5">
                    <a:lumMod val="75000"/>
                  </a:schemeClr>
                </a:solidFill>
                <a:latin typeface="Arial Black" panose="020B0A04020102020204" pitchFamily="34" charset="0"/>
              </a:rPr>
              <a:t>70%</a:t>
            </a:r>
          </a:p>
          <a:p>
            <a:r>
              <a:rPr lang="en-US" sz="2800" dirty="0">
                <a:latin typeface="Arial Black" panose="020B0A04020102020204" pitchFamily="34" charset="0"/>
              </a:rPr>
              <a:t>99,887</a:t>
            </a:r>
          </a:p>
          <a:p>
            <a:r>
              <a:rPr lang="en-US" dirty="0">
                <a:latin typeface="+mj-lt"/>
              </a:rPr>
              <a:t>NFI Duals</a:t>
            </a:r>
          </a:p>
        </p:txBody>
      </p:sp>
      <p:sp>
        <p:nvSpPr>
          <p:cNvPr id="21" name="TextBox 20"/>
          <p:cNvSpPr txBox="1"/>
          <p:nvPr/>
        </p:nvSpPr>
        <p:spPr>
          <a:xfrm>
            <a:off x="9203353" y="650296"/>
            <a:ext cx="1838649" cy="1446550"/>
          </a:xfrm>
          <a:prstGeom prst="rect">
            <a:avLst/>
          </a:prstGeom>
          <a:noFill/>
        </p:spPr>
        <p:txBody>
          <a:bodyPr wrap="square" rtlCol="0">
            <a:spAutoFit/>
          </a:bodyPr>
          <a:lstStyle/>
          <a:p>
            <a:pPr algn="r"/>
            <a:r>
              <a:rPr lang="en-US" sz="2400" dirty="0">
                <a:solidFill>
                  <a:srgbClr val="B4C7E7"/>
                </a:solidFill>
                <a:latin typeface="Arial Black" panose="020B0A04020102020204" pitchFamily="34" charset="0"/>
              </a:rPr>
              <a:t>16%</a:t>
            </a:r>
          </a:p>
          <a:p>
            <a:pPr algn="r"/>
            <a:r>
              <a:rPr lang="en-US" sz="2800" dirty="0">
                <a:latin typeface="Arial Black" panose="020B0A04020102020204" pitchFamily="34" charset="0"/>
              </a:rPr>
              <a:t>23,323</a:t>
            </a:r>
          </a:p>
          <a:p>
            <a:pPr algn="r"/>
            <a:r>
              <a:rPr lang="en-US" dirty="0">
                <a:latin typeface="+mj-lt"/>
              </a:rPr>
              <a:t>Duals in Nursing Facilities</a:t>
            </a:r>
          </a:p>
        </p:txBody>
      </p:sp>
      <p:sp>
        <p:nvSpPr>
          <p:cNvPr id="22" name="TextBox 21"/>
          <p:cNvSpPr txBox="1"/>
          <p:nvPr/>
        </p:nvSpPr>
        <p:spPr>
          <a:xfrm>
            <a:off x="878356" y="764796"/>
            <a:ext cx="1838649" cy="1169551"/>
          </a:xfrm>
          <a:prstGeom prst="rect">
            <a:avLst/>
          </a:prstGeom>
          <a:noFill/>
        </p:spPr>
        <p:txBody>
          <a:bodyPr wrap="square" rtlCol="0">
            <a:spAutoFit/>
          </a:bodyPr>
          <a:lstStyle/>
          <a:p>
            <a:r>
              <a:rPr lang="en-US" sz="2400" dirty="0">
                <a:solidFill>
                  <a:srgbClr val="5B9BD5"/>
                </a:solidFill>
                <a:latin typeface="Arial Black" panose="020B0A04020102020204" pitchFamily="34" charset="0"/>
              </a:rPr>
              <a:t>10%</a:t>
            </a:r>
          </a:p>
          <a:p>
            <a:r>
              <a:rPr lang="en-US" sz="2800" dirty="0">
                <a:latin typeface="Arial Black" panose="020B0A04020102020204" pitchFamily="34" charset="0"/>
              </a:rPr>
              <a:t>14,609</a:t>
            </a:r>
          </a:p>
          <a:p>
            <a:r>
              <a:rPr lang="en-US" dirty="0">
                <a:latin typeface="+mj-lt"/>
              </a:rPr>
              <a:t>Duals in Waivers</a:t>
            </a:r>
          </a:p>
        </p:txBody>
      </p:sp>
      <p:sp>
        <p:nvSpPr>
          <p:cNvPr id="23" name="TextBox 22"/>
          <p:cNvSpPr txBox="1"/>
          <p:nvPr/>
        </p:nvSpPr>
        <p:spPr>
          <a:xfrm>
            <a:off x="9203353" y="2619673"/>
            <a:ext cx="1838649" cy="1446550"/>
          </a:xfrm>
          <a:prstGeom prst="rect">
            <a:avLst/>
          </a:prstGeom>
          <a:noFill/>
        </p:spPr>
        <p:txBody>
          <a:bodyPr wrap="square" rtlCol="0">
            <a:spAutoFit/>
          </a:bodyPr>
          <a:lstStyle/>
          <a:p>
            <a:pPr algn="r"/>
            <a:r>
              <a:rPr lang="en-US" sz="2400" dirty="0">
                <a:solidFill>
                  <a:srgbClr val="ED7D31"/>
                </a:solidFill>
                <a:latin typeface="Arial Black" panose="020B0A04020102020204" pitchFamily="34" charset="0"/>
              </a:rPr>
              <a:t>3%</a:t>
            </a:r>
          </a:p>
          <a:p>
            <a:pPr algn="r"/>
            <a:r>
              <a:rPr lang="en-US" sz="2800" dirty="0">
                <a:latin typeface="Arial Black" panose="020B0A04020102020204" pitchFamily="34" charset="0"/>
              </a:rPr>
              <a:t>4,089</a:t>
            </a:r>
          </a:p>
          <a:p>
            <a:pPr algn="r"/>
            <a:r>
              <a:rPr lang="en-US" dirty="0">
                <a:latin typeface="+mj-lt"/>
              </a:rPr>
              <a:t>Non-duals in Waivers</a:t>
            </a:r>
          </a:p>
        </p:txBody>
      </p:sp>
      <p:sp>
        <p:nvSpPr>
          <p:cNvPr id="24" name="TextBox 23"/>
          <p:cNvSpPr txBox="1"/>
          <p:nvPr/>
        </p:nvSpPr>
        <p:spPr>
          <a:xfrm>
            <a:off x="9203352" y="4485079"/>
            <a:ext cx="1838649" cy="1446550"/>
          </a:xfrm>
          <a:prstGeom prst="rect">
            <a:avLst/>
          </a:prstGeom>
          <a:noFill/>
        </p:spPr>
        <p:txBody>
          <a:bodyPr wrap="square" rtlCol="0">
            <a:spAutoFit/>
          </a:bodyPr>
          <a:lstStyle/>
          <a:p>
            <a:pPr algn="r"/>
            <a:r>
              <a:rPr lang="en-US" sz="2400" dirty="0">
                <a:solidFill>
                  <a:srgbClr val="F4B183"/>
                </a:solidFill>
                <a:latin typeface="Arial Black" panose="020B0A04020102020204" pitchFamily="34" charset="0"/>
              </a:rPr>
              <a:t>1%</a:t>
            </a:r>
          </a:p>
          <a:p>
            <a:pPr algn="r"/>
            <a:r>
              <a:rPr lang="en-US" sz="2800" dirty="0">
                <a:latin typeface="Arial Black" panose="020B0A04020102020204" pitchFamily="34" charset="0"/>
              </a:rPr>
              <a:t>1,096</a:t>
            </a:r>
          </a:p>
          <a:p>
            <a:pPr algn="r"/>
            <a:r>
              <a:rPr lang="en-US" dirty="0">
                <a:latin typeface="+mj-lt"/>
              </a:rPr>
              <a:t>Non-duals in Nursing Facilities</a:t>
            </a:r>
          </a:p>
        </p:txBody>
      </p:sp>
      <p:cxnSp>
        <p:nvCxnSpPr>
          <p:cNvPr id="9" name="Elbow Connector 8"/>
          <p:cNvCxnSpPr/>
          <p:nvPr/>
        </p:nvCxnSpPr>
        <p:spPr>
          <a:xfrm flipV="1">
            <a:off x="2400300" y="719439"/>
            <a:ext cx="4078877" cy="592837"/>
          </a:xfrm>
          <a:prstGeom prst="bentConnector3">
            <a:avLst>
              <a:gd name="adj1" fmla="val 50000"/>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479177" y="719439"/>
            <a:ext cx="0" cy="22598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flipV="1">
            <a:off x="8273200" y="1262583"/>
            <a:ext cx="1195047" cy="995192"/>
          </a:xfrm>
          <a:prstGeom prst="bentConnector3">
            <a:avLst>
              <a:gd name="adj1" fmla="val 50758"/>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a:cxnSpLocks/>
          </p:cNvCxnSpPr>
          <p:nvPr/>
        </p:nvCxnSpPr>
        <p:spPr>
          <a:xfrm rot="10800000" flipV="1">
            <a:off x="8490859" y="3276600"/>
            <a:ext cx="1159240" cy="48564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rot="10800000">
            <a:off x="8490857" y="4153990"/>
            <a:ext cx="1159242" cy="95256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a:off x="2000250" y="2903171"/>
            <a:ext cx="160605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Content Placeholder 2"/>
          <p:cNvSpPr>
            <a:spLocks noGrp="1"/>
          </p:cNvSpPr>
          <p:nvPr>
            <p:ph sz="quarter" idx="4294967295"/>
          </p:nvPr>
        </p:nvSpPr>
        <p:spPr>
          <a:xfrm>
            <a:off x="579603" y="4060422"/>
            <a:ext cx="3026705" cy="1688333"/>
          </a:xfrm>
          <a:prstGeom prst="rect">
            <a:avLst/>
          </a:prstGeom>
        </p:spPr>
        <p:txBody>
          <a:bodyPr>
            <a:noAutofit/>
          </a:bodyPr>
          <a:lstStyle/>
          <a:p>
            <a:pPr marL="0" indent="0">
              <a:lnSpc>
                <a:spcPts val="4000"/>
              </a:lnSpc>
              <a:buNone/>
            </a:pPr>
            <a:r>
              <a:rPr lang="en-US" sz="3600" b="1" spc="-300" dirty="0">
                <a:solidFill>
                  <a:schemeClr val="tx1">
                    <a:lumMod val="95000"/>
                    <a:lumOff val="5000"/>
                  </a:schemeClr>
                </a:solidFill>
                <a:latin typeface="Arial Black" panose="020B0A04020102020204" pitchFamily="34" charset="0"/>
              </a:rPr>
              <a:t>13%</a:t>
            </a:r>
          </a:p>
          <a:p>
            <a:pPr marL="0" indent="0">
              <a:lnSpc>
                <a:spcPts val="2000"/>
              </a:lnSpc>
              <a:spcBef>
                <a:spcPts val="0"/>
              </a:spcBef>
              <a:buNone/>
            </a:pPr>
            <a:r>
              <a:rPr lang="en-US" sz="1600" b="1" dirty="0">
                <a:solidFill>
                  <a:srgbClr val="002060"/>
                </a:solidFill>
                <a:latin typeface="Arial Black" panose="020B0A04020102020204" pitchFamily="34" charset="0"/>
              </a:rPr>
              <a:t>IN WAIVERS</a:t>
            </a:r>
          </a:p>
          <a:p>
            <a:pPr marL="0" indent="0">
              <a:lnSpc>
                <a:spcPts val="2000"/>
              </a:lnSpc>
              <a:spcBef>
                <a:spcPts val="0"/>
              </a:spcBef>
              <a:buNone/>
            </a:pPr>
            <a:endParaRPr lang="en-US" sz="1600" b="1" spc="-150" dirty="0">
              <a:solidFill>
                <a:srgbClr val="002060"/>
              </a:solidFill>
              <a:latin typeface="Arial Black" panose="020B0A04020102020204" pitchFamily="34" charset="0"/>
            </a:endParaRPr>
          </a:p>
          <a:p>
            <a:pPr marL="0" indent="0">
              <a:lnSpc>
                <a:spcPts val="2000"/>
              </a:lnSpc>
              <a:spcBef>
                <a:spcPts val="0"/>
              </a:spcBef>
              <a:buNone/>
            </a:pPr>
            <a:r>
              <a:rPr lang="en-US" sz="3600" b="1" spc="-300" dirty="0">
                <a:solidFill>
                  <a:schemeClr val="tx1">
                    <a:lumMod val="95000"/>
                    <a:lumOff val="5000"/>
                  </a:schemeClr>
                </a:solidFill>
                <a:latin typeface="Arial Black" panose="020B0A04020102020204" pitchFamily="34" charset="0"/>
              </a:rPr>
              <a:t>17%</a:t>
            </a:r>
          </a:p>
          <a:p>
            <a:pPr marL="0" indent="0">
              <a:lnSpc>
                <a:spcPts val="2000"/>
              </a:lnSpc>
              <a:spcBef>
                <a:spcPts val="0"/>
              </a:spcBef>
              <a:buNone/>
            </a:pPr>
            <a:r>
              <a:rPr lang="en-US" sz="1600" b="1" dirty="0">
                <a:solidFill>
                  <a:srgbClr val="002060"/>
                </a:solidFill>
                <a:latin typeface="Arial Black" panose="020B0A04020102020204" pitchFamily="34" charset="0"/>
              </a:rPr>
              <a:t>IN NURSING FACILITIES</a:t>
            </a:r>
          </a:p>
          <a:p>
            <a:pPr marL="0" indent="0">
              <a:lnSpc>
                <a:spcPts val="4000"/>
              </a:lnSpc>
              <a:buNone/>
            </a:pPr>
            <a:endParaRPr lang="en-US" sz="1800" b="1" dirty="0">
              <a:solidFill>
                <a:schemeClr val="bg1">
                  <a:lumMod val="50000"/>
                </a:schemeClr>
              </a:solidFill>
              <a:latin typeface="Arial Black" panose="020B0A04020102020204" pitchFamily="34" charset="0"/>
            </a:endParaRPr>
          </a:p>
        </p:txBody>
      </p:sp>
      <p:sp>
        <p:nvSpPr>
          <p:cNvPr id="67" name="Rectangle 66"/>
          <p:cNvSpPr/>
          <p:nvPr/>
        </p:nvSpPr>
        <p:spPr>
          <a:xfrm>
            <a:off x="412888" y="3863112"/>
            <a:ext cx="61948" cy="2022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C85EB908-D14B-4B79-9273-27B0AA618532}" type="slidenum">
              <a:rPr lang="en-US" smtClean="0"/>
              <a:t>5</a:t>
            </a:fld>
            <a:endParaRPr lang="en-US" dirty="0"/>
          </a:p>
        </p:txBody>
      </p:sp>
      <p:sp>
        <p:nvSpPr>
          <p:cNvPr id="8" name="Rectangle 7"/>
          <p:cNvSpPr/>
          <p:nvPr/>
        </p:nvSpPr>
        <p:spPr>
          <a:xfrm>
            <a:off x="474836" y="189662"/>
            <a:ext cx="6377643" cy="553998"/>
          </a:xfrm>
          <a:prstGeom prst="rect">
            <a:avLst/>
          </a:prstGeom>
        </p:spPr>
        <p:txBody>
          <a:bodyPr wrap="none">
            <a:spAutoFit/>
          </a:bodyPr>
          <a:lstStyle/>
          <a:p>
            <a:pPr>
              <a:lnSpc>
                <a:spcPts val="3600"/>
              </a:lnSpc>
            </a:pPr>
            <a:r>
              <a:rPr lang="en-US" sz="3200" b="1" dirty="0">
                <a:solidFill>
                  <a:srgbClr val="002060"/>
                </a:solidFill>
                <a:latin typeface="Arial Black" panose="020B0A04020102020204" pitchFamily="34" charset="0"/>
              </a:rPr>
              <a:t>CHC PHASE 3 POPULATION</a:t>
            </a:r>
          </a:p>
        </p:txBody>
      </p:sp>
    </p:spTree>
    <p:extLst>
      <p:ext uri="{BB962C8B-B14F-4D97-AF65-F5344CB8AC3E}">
        <p14:creationId xmlns:p14="http://schemas.microsoft.com/office/powerpoint/2010/main" val="2659165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1809758" y="782404"/>
          <a:ext cx="10718930" cy="5773706"/>
        </p:xfrm>
        <a:graphic>
          <a:graphicData uri="http://schemas.openxmlformats.org/drawingml/2006/chart">
            <c:chart xmlns:c="http://schemas.openxmlformats.org/drawingml/2006/chart" xmlns:r="http://schemas.openxmlformats.org/officeDocument/2006/relationships" r:id="rId3"/>
          </a:graphicData>
        </a:graphic>
      </p:graphicFrame>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34" name="Rectangle 33"/>
          <p:cNvSpPr/>
          <p:nvPr/>
        </p:nvSpPr>
        <p:spPr>
          <a:xfrm>
            <a:off x="2400300" y="6573065"/>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 name="Content Placeholder 2"/>
          <p:cNvSpPr>
            <a:spLocks noGrp="1"/>
          </p:cNvSpPr>
          <p:nvPr>
            <p:ph sz="quarter" idx="4294967295"/>
          </p:nvPr>
        </p:nvSpPr>
        <p:spPr>
          <a:xfrm>
            <a:off x="4834045" y="3055570"/>
            <a:ext cx="4347777" cy="719513"/>
          </a:xfrm>
          <a:prstGeom prst="rect">
            <a:avLst/>
          </a:prstGeom>
        </p:spPr>
        <p:txBody>
          <a:bodyPr>
            <a:noAutofit/>
          </a:bodyPr>
          <a:lstStyle/>
          <a:p>
            <a:pPr marL="0" indent="0" algn="ctr">
              <a:lnSpc>
                <a:spcPts val="4000"/>
              </a:lnSpc>
              <a:buNone/>
            </a:pPr>
            <a:r>
              <a:rPr lang="en-US" sz="6600" b="1" spc="-300" dirty="0">
                <a:solidFill>
                  <a:schemeClr val="tx1">
                    <a:lumMod val="95000"/>
                    <a:lumOff val="5000"/>
                  </a:schemeClr>
                </a:solidFill>
                <a:latin typeface="Arial Black" panose="020B0A04020102020204" pitchFamily="34" charset="0"/>
              </a:rPr>
              <a:t>66,044</a:t>
            </a:r>
          </a:p>
          <a:p>
            <a:pPr marL="0" indent="0" algn="ctr">
              <a:lnSpc>
                <a:spcPts val="2500"/>
              </a:lnSpc>
              <a:buNone/>
            </a:pPr>
            <a:r>
              <a:rPr lang="en-US" sz="2400" b="1" dirty="0">
                <a:solidFill>
                  <a:srgbClr val="002060"/>
                </a:solidFill>
                <a:latin typeface="Arial Black" panose="020B0A04020102020204" pitchFamily="34" charset="0"/>
              </a:rPr>
              <a:t> CHC POPULATION</a:t>
            </a:r>
          </a:p>
          <a:p>
            <a:pPr marL="0" indent="0" algn="ctr">
              <a:lnSpc>
                <a:spcPts val="4000"/>
              </a:lnSpc>
              <a:buNone/>
            </a:pPr>
            <a:endParaRPr lang="en-US" sz="4800" b="1" dirty="0">
              <a:solidFill>
                <a:schemeClr val="bg1">
                  <a:lumMod val="50000"/>
                </a:schemeClr>
              </a:solidFill>
              <a:latin typeface="Arial Black" panose="020B0A04020102020204" pitchFamily="34" charset="0"/>
            </a:endParaRPr>
          </a:p>
        </p:txBody>
      </p:sp>
      <p:sp>
        <p:nvSpPr>
          <p:cNvPr id="7" name="TextBox 6"/>
          <p:cNvSpPr txBox="1"/>
          <p:nvPr/>
        </p:nvSpPr>
        <p:spPr>
          <a:xfrm>
            <a:off x="2437429" y="2217293"/>
            <a:ext cx="1732930" cy="1169551"/>
          </a:xfrm>
          <a:prstGeom prst="rect">
            <a:avLst/>
          </a:prstGeom>
          <a:noFill/>
        </p:spPr>
        <p:txBody>
          <a:bodyPr wrap="square" rtlCol="0">
            <a:spAutoFit/>
          </a:bodyPr>
          <a:lstStyle/>
          <a:p>
            <a:r>
              <a:rPr lang="en-US" sz="2400" dirty="0">
                <a:solidFill>
                  <a:srgbClr val="B4C7E7"/>
                </a:solidFill>
                <a:latin typeface="Arial Black" panose="020B0A04020102020204" pitchFamily="34" charset="0"/>
              </a:rPr>
              <a:t>70%</a:t>
            </a:r>
          </a:p>
          <a:p>
            <a:r>
              <a:rPr lang="en-US" sz="2800" dirty="0">
                <a:latin typeface="Arial Black" panose="020B0A04020102020204" pitchFamily="34" charset="0"/>
              </a:rPr>
              <a:t>46,411</a:t>
            </a:r>
          </a:p>
          <a:p>
            <a:r>
              <a:rPr lang="en-US" dirty="0">
                <a:latin typeface="+mj-lt"/>
              </a:rPr>
              <a:t>NFI Duals</a:t>
            </a:r>
          </a:p>
        </p:txBody>
      </p:sp>
      <p:sp>
        <p:nvSpPr>
          <p:cNvPr id="21" name="TextBox 20"/>
          <p:cNvSpPr txBox="1"/>
          <p:nvPr/>
        </p:nvSpPr>
        <p:spPr>
          <a:xfrm>
            <a:off x="10052022" y="440449"/>
            <a:ext cx="1732930" cy="1723549"/>
          </a:xfrm>
          <a:prstGeom prst="rect">
            <a:avLst/>
          </a:prstGeom>
          <a:noFill/>
        </p:spPr>
        <p:txBody>
          <a:bodyPr wrap="square" rtlCol="0">
            <a:spAutoFit/>
          </a:bodyPr>
          <a:lstStyle/>
          <a:p>
            <a:pPr algn="r"/>
            <a:r>
              <a:rPr lang="en-US" sz="2400" dirty="0">
                <a:solidFill>
                  <a:srgbClr val="4C84B6"/>
                </a:solidFill>
                <a:latin typeface="Arial Black" panose="020B0A04020102020204" pitchFamily="34" charset="0"/>
              </a:rPr>
              <a:t>16%</a:t>
            </a:r>
          </a:p>
          <a:p>
            <a:pPr algn="r"/>
            <a:r>
              <a:rPr lang="en-US" sz="2800" dirty="0">
                <a:latin typeface="Arial Black" panose="020B0A04020102020204" pitchFamily="34" charset="0"/>
              </a:rPr>
              <a:t>10,861</a:t>
            </a:r>
          </a:p>
          <a:p>
            <a:pPr algn="r"/>
            <a:r>
              <a:rPr lang="en-US" dirty="0"/>
              <a:t>Duals in Nursing Facilities</a:t>
            </a:r>
          </a:p>
          <a:p>
            <a:pPr algn="r"/>
            <a:endParaRPr lang="en-US" dirty="0">
              <a:latin typeface="+mj-lt"/>
            </a:endParaRPr>
          </a:p>
        </p:txBody>
      </p:sp>
      <p:sp>
        <p:nvSpPr>
          <p:cNvPr id="22" name="TextBox 21"/>
          <p:cNvSpPr txBox="1"/>
          <p:nvPr/>
        </p:nvSpPr>
        <p:spPr>
          <a:xfrm>
            <a:off x="3384375" y="832043"/>
            <a:ext cx="1732930" cy="1169551"/>
          </a:xfrm>
          <a:prstGeom prst="rect">
            <a:avLst/>
          </a:prstGeom>
          <a:noFill/>
        </p:spPr>
        <p:txBody>
          <a:bodyPr wrap="square" rtlCol="0">
            <a:spAutoFit/>
          </a:bodyPr>
          <a:lstStyle/>
          <a:p>
            <a:r>
              <a:rPr lang="en-US" sz="2400" dirty="0">
                <a:solidFill>
                  <a:srgbClr val="41719C"/>
                </a:solidFill>
                <a:latin typeface="Arial Black" panose="020B0A04020102020204" pitchFamily="34" charset="0"/>
              </a:rPr>
              <a:t>10%</a:t>
            </a:r>
          </a:p>
          <a:p>
            <a:r>
              <a:rPr lang="en-US" sz="2800" dirty="0">
                <a:latin typeface="Arial Black" panose="020B0A04020102020204" pitchFamily="34" charset="0"/>
              </a:rPr>
              <a:t>6,269</a:t>
            </a:r>
          </a:p>
          <a:p>
            <a:r>
              <a:rPr lang="en-US" dirty="0"/>
              <a:t>Duals in Waivers</a:t>
            </a:r>
          </a:p>
        </p:txBody>
      </p:sp>
      <p:sp>
        <p:nvSpPr>
          <p:cNvPr id="23" name="TextBox 22"/>
          <p:cNvSpPr txBox="1"/>
          <p:nvPr/>
        </p:nvSpPr>
        <p:spPr>
          <a:xfrm>
            <a:off x="10052022" y="2465247"/>
            <a:ext cx="1732930" cy="1446550"/>
          </a:xfrm>
          <a:prstGeom prst="rect">
            <a:avLst/>
          </a:prstGeom>
          <a:noFill/>
        </p:spPr>
        <p:txBody>
          <a:bodyPr wrap="square" rtlCol="0">
            <a:spAutoFit/>
          </a:bodyPr>
          <a:lstStyle/>
          <a:p>
            <a:pPr algn="r"/>
            <a:r>
              <a:rPr lang="en-US" sz="2400" dirty="0">
                <a:solidFill>
                  <a:srgbClr val="5694CB"/>
                </a:solidFill>
                <a:latin typeface="Arial Black" panose="020B0A04020102020204" pitchFamily="34" charset="0"/>
              </a:rPr>
              <a:t>3%</a:t>
            </a:r>
          </a:p>
          <a:p>
            <a:pPr algn="r"/>
            <a:r>
              <a:rPr lang="en-US" sz="2800" dirty="0">
                <a:latin typeface="Arial Black" panose="020B0A04020102020204" pitchFamily="34" charset="0"/>
              </a:rPr>
              <a:t>1,996</a:t>
            </a:r>
          </a:p>
          <a:p>
            <a:pPr algn="r"/>
            <a:r>
              <a:rPr lang="en-US" dirty="0"/>
              <a:t>Non-duals in Waivers</a:t>
            </a:r>
          </a:p>
        </p:txBody>
      </p:sp>
      <p:sp>
        <p:nvSpPr>
          <p:cNvPr id="24" name="TextBox 23"/>
          <p:cNvSpPr txBox="1"/>
          <p:nvPr/>
        </p:nvSpPr>
        <p:spPr>
          <a:xfrm>
            <a:off x="10052021" y="4568253"/>
            <a:ext cx="1732930" cy="1446550"/>
          </a:xfrm>
          <a:prstGeom prst="rect">
            <a:avLst/>
          </a:prstGeom>
          <a:noFill/>
        </p:spPr>
        <p:txBody>
          <a:bodyPr wrap="square" rtlCol="0">
            <a:spAutoFit/>
          </a:bodyPr>
          <a:lstStyle/>
          <a:p>
            <a:pPr algn="r"/>
            <a:r>
              <a:rPr lang="en-US" sz="2400" dirty="0">
                <a:solidFill>
                  <a:srgbClr val="7AA9DA"/>
                </a:solidFill>
                <a:latin typeface="Arial Black" panose="020B0A04020102020204" pitchFamily="34" charset="0"/>
              </a:rPr>
              <a:t>1%</a:t>
            </a:r>
          </a:p>
          <a:p>
            <a:pPr algn="r"/>
            <a:r>
              <a:rPr lang="en-US" sz="2800" dirty="0">
                <a:latin typeface="Arial Black" panose="020B0A04020102020204" pitchFamily="34" charset="0"/>
              </a:rPr>
              <a:t>507</a:t>
            </a:r>
          </a:p>
          <a:p>
            <a:pPr algn="r"/>
            <a:r>
              <a:rPr lang="en-US" dirty="0">
                <a:latin typeface="+mj-lt"/>
              </a:rPr>
              <a:t>Non-Duals in Nursing Facilities</a:t>
            </a:r>
          </a:p>
        </p:txBody>
      </p:sp>
      <p:cxnSp>
        <p:nvCxnSpPr>
          <p:cNvPr id="9" name="Elbow Connector 8"/>
          <p:cNvCxnSpPr>
            <a:cxnSpLocks/>
          </p:cNvCxnSpPr>
          <p:nvPr/>
        </p:nvCxnSpPr>
        <p:spPr>
          <a:xfrm flipV="1">
            <a:off x="4639112" y="832043"/>
            <a:ext cx="2709644" cy="602474"/>
          </a:xfrm>
          <a:prstGeom prst="bentConnector3">
            <a:avLst>
              <a:gd name="adj1" fmla="val 50000"/>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7348756" y="832043"/>
            <a:ext cx="0" cy="36758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a:cxnSpLocks/>
          </p:cNvCxnSpPr>
          <p:nvPr/>
        </p:nvCxnSpPr>
        <p:spPr>
          <a:xfrm flipV="1">
            <a:off x="8951053" y="1036600"/>
            <a:ext cx="1329020" cy="1052259"/>
          </a:xfrm>
          <a:prstGeom prst="bentConnector3">
            <a:avLst>
              <a:gd name="adj1" fmla="val 50000"/>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a:cxnSpLocks/>
          </p:cNvCxnSpPr>
          <p:nvPr/>
        </p:nvCxnSpPr>
        <p:spPr>
          <a:xfrm rot="10800000" flipV="1">
            <a:off x="9446005" y="3103417"/>
            <a:ext cx="1057883" cy="80838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a:cxnSpLocks/>
          </p:cNvCxnSpPr>
          <p:nvPr/>
        </p:nvCxnSpPr>
        <p:spPr>
          <a:xfrm rot="10800000">
            <a:off x="9387281" y="4219663"/>
            <a:ext cx="1446974" cy="94808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a:off x="3867325" y="2818329"/>
            <a:ext cx="975414"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C85EB908-D14B-4B79-9273-27B0AA618532}" type="slidenum">
              <a:rPr lang="en-US" smtClean="0"/>
              <a:t>6</a:t>
            </a:fld>
            <a:endParaRPr lang="en-US" dirty="0"/>
          </a:p>
        </p:txBody>
      </p:sp>
      <p:sp>
        <p:nvSpPr>
          <p:cNvPr id="8" name="Rectangle 7"/>
          <p:cNvSpPr/>
          <p:nvPr/>
        </p:nvSpPr>
        <p:spPr>
          <a:xfrm>
            <a:off x="474836" y="189662"/>
            <a:ext cx="7952242" cy="553998"/>
          </a:xfrm>
          <a:prstGeom prst="rect">
            <a:avLst/>
          </a:prstGeom>
        </p:spPr>
        <p:txBody>
          <a:bodyPr wrap="none">
            <a:spAutoFit/>
          </a:bodyPr>
          <a:lstStyle/>
          <a:p>
            <a:pPr>
              <a:lnSpc>
                <a:spcPts val="3600"/>
              </a:lnSpc>
            </a:pPr>
            <a:r>
              <a:rPr lang="en-US" sz="3200" b="1" dirty="0">
                <a:solidFill>
                  <a:srgbClr val="002060"/>
                </a:solidFill>
                <a:latin typeface="Arial Black" panose="020B0A04020102020204" pitchFamily="34" charset="0"/>
              </a:rPr>
              <a:t>PHASE 3 ZONES: LEHIGH/CAPITAL</a:t>
            </a:r>
          </a:p>
        </p:txBody>
      </p:sp>
      <p:sp>
        <p:nvSpPr>
          <p:cNvPr id="10" name="TextBox 9">
            <a:extLst>
              <a:ext uri="{FF2B5EF4-FFF2-40B4-BE49-F238E27FC236}">
                <a16:creationId xmlns:a16="http://schemas.microsoft.com/office/drawing/2014/main" id="{54F14FED-48CC-4C33-A142-3E236D30B6F0}"/>
              </a:ext>
            </a:extLst>
          </p:cNvPr>
          <p:cNvSpPr txBox="1"/>
          <p:nvPr/>
        </p:nvSpPr>
        <p:spPr>
          <a:xfrm>
            <a:off x="310301" y="3824878"/>
            <a:ext cx="4593239" cy="2492990"/>
          </a:xfrm>
          <a:prstGeom prst="rect">
            <a:avLst/>
          </a:prstGeom>
          <a:noFill/>
        </p:spPr>
        <p:txBody>
          <a:bodyPr wrap="square" rtlCol="0">
            <a:spAutoFit/>
          </a:bodyPr>
          <a:lstStyle/>
          <a:p>
            <a:r>
              <a:rPr lang="en-US" sz="2200" dirty="0">
                <a:solidFill>
                  <a:schemeClr val="accent5">
                    <a:lumMod val="50000"/>
                  </a:schemeClr>
                </a:solidFill>
                <a:latin typeface="Arial Black" panose="020B0A04020102020204" pitchFamily="34" charset="0"/>
              </a:rPr>
              <a:t>LEHIGH/CAPITAL COUNTIES:</a:t>
            </a:r>
          </a:p>
          <a:p>
            <a:r>
              <a:rPr lang="en-US" sz="2200" dirty="0">
                <a:latin typeface="+mj-lt"/>
              </a:rPr>
              <a:t>Adams, Berks, Cumberland, </a:t>
            </a:r>
          </a:p>
          <a:p>
            <a:r>
              <a:rPr lang="en-US" sz="2200" dirty="0">
                <a:latin typeface="+mj-lt"/>
              </a:rPr>
              <a:t>Dauphin, Franklin, Fulton, </a:t>
            </a:r>
          </a:p>
          <a:p>
            <a:r>
              <a:rPr lang="en-US" sz="2200" dirty="0">
                <a:latin typeface="+mj-lt"/>
              </a:rPr>
              <a:t>Huntingdon, Lancaster, Lebanon, Lehigh, Northampton, Perry, York</a:t>
            </a:r>
          </a:p>
          <a:p>
            <a:endParaRPr lang="en-US" sz="2400" dirty="0"/>
          </a:p>
        </p:txBody>
      </p:sp>
    </p:spTree>
    <p:extLst>
      <p:ext uri="{BB962C8B-B14F-4D97-AF65-F5344CB8AC3E}">
        <p14:creationId xmlns:p14="http://schemas.microsoft.com/office/powerpoint/2010/main" val="1632681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1809758" y="782404"/>
          <a:ext cx="10718930" cy="5773706"/>
        </p:xfrm>
        <a:graphic>
          <a:graphicData uri="http://schemas.openxmlformats.org/drawingml/2006/chart">
            <c:chart xmlns:c="http://schemas.openxmlformats.org/drawingml/2006/chart" xmlns:r="http://schemas.openxmlformats.org/officeDocument/2006/relationships" r:id="rId3"/>
          </a:graphicData>
        </a:graphic>
      </p:graphicFrame>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34" name="Rectangle 33"/>
          <p:cNvSpPr/>
          <p:nvPr/>
        </p:nvSpPr>
        <p:spPr>
          <a:xfrm>
            <a:off x="2400300" y="6573065"/>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 name="Content Placeholder 2"/>
          <p:cNvSpPr>
            <a:spLocks noGrp="1"/>
          </p:cNvSpPr>
          <p:nvPr>
            <p:ph sz="quarter" idx="4294967295"/>
          </p:nvPr>
        </p:nvSpPr>
        <p:spPr>
          <a:xfrm>
            <a:off x="4834045" y="3055570"/>
            <a:ext cx="4347777" cy="719513"/>
          </a:xfrm>
          <a:prstGeom prst="rect">
            <a:avLst/>
          </a:prstGeom>
        </p:spPr>
        <p:txBody>
          <a:bodyPr>
            <a:noAutofit/>
          </a:bodyPr>
          <a:lstStyle/>
          <a:p>
            <a:pPr marL="0" indent="0" algn="ctr">
              <a:lnSpc>
                <a:spcPts val="4000"/>
              </a:lnSpc>
              <a:buNone/>
            </a:pPr>
            <a:r>
              <a:rPr lang="en-US" sz="6600" b="1" spc="-300" dirty="0">
                <a:solidFill>
                  <a:schemeClr val="tx1">
                    <a:lumMod val="95000"/>
                    <a:lumOff val="5000"/>
                  </a:schemeClr>
                </a:solidFill>
                <a:latin typeface="Arial Black" panose="020B0A04020102020204" pitchFamily="34" charset="0"/>
              </a:rPr>
              <a:t>27,730</a:t>
            </a:r>
          </a:p>
          <a:p>
            <a:pPr marL="0" indent="0" algn="ctr">
              <a:lnSpc>
                <a:spcPts val="2500"/>
              </a:lnSpc>
              <a:buNone/>
            </a:pPr>
            <a:r>
              <a:rPr lang="en-US" sz="2400" b="1" dirty="0">
                <a:solidFill>
                  <a:srgbClr val="002060"/>
                </a:solidFill>
                <a:latin typeface="Arial Black" panose="020B0A04020102020204" pitchFamily="34" charset="0"/>
              </a:rPr>
              <a:t> CHC POPULATION</a:t>
            </a:r>
          </a:p>
          <a:p>
            <a:pPr marL="0" indent="0" algn="ctr">
              <a:lnSpc>
                <a:spcPts val="4000"/>
              </a:lnSpc>
              <a:buNone/>
            </a:pPr>
            <a:endParaRPr lang="en-US" sz="4800" b="1" dirty="0">
              <a:solidFill>
                <a:schemeClr val="bg1">
                  <a:lumMod val="50000"/>
                </a:schemeClr>
              </a:solidFill>
              <a:latin typeface="Arial Black" panose="020B0A04020102020204" pitchFamily="34" charset="0"/>
            </a:endParaRPr>
          </a:p>
        </p:txBody>
      </p:sp>
      <p:sp>
        <p:nvSpPr>
          <p:cNvPr id="7" name="TextBox 6"/>
          <p:cNvSpPr txBox="1"/>
          <p:nvPr/>
        </p:nvSpPr>
        <p:spPr>
          <a:xfrm>
            <a:off x="2437429" y="2217293"/>
            <a:ext cx="1732930" cy="1169551"/>
          </a:xfrm>
          <a:prstGeom prst="rect">
            <a:avLst/>
          </a:prstGeom>
          <a:noFill/>
        </p:spPr>
        <p:txBody>
          <a:bodyPr wrap="square" rtlCol="0">
            <a:spAutoFit/>
          </a:bodyPr>
          <a:lstStyle/>
          <a:p>
            <a:r>
              <a:rPr lang="en-US" sz="2400" dirty="0">
                <a:solidFill>
                  <a:srgbClr val="B4C7E7"/>
                </a:solidFill>
                <a:latin typeface="Arial Black" panose="020B0A04020102020204" pitchFamily="34" charset="0"/>
              </a:rPr>
              <a:t>68%</a:t>
            </a:r>
          </a:p>
          <a:p>
            <a:r>
              <a:rPr lang="en-US" sz="2800" dirty="0">
                <a:latin typeface="Arial Black" panose="020B0A04020102020204" pitchFamily="34" charset="0"/>
              </a:rPr>
              <a:t>18,737</a:t>
            </a:r>
          </a:p>
          <a:p>
            <a:r>
              <a:rPr lang="en-US" dirty="0">
                <a:latin typeface="+mj-lt"/>
              </a:rPr>
              <a:t>NFI Duals</a:t>
            </a:r>
          </a:p>
        </p:txBody>
      </p:sp>
      <p:sp>
        <p:nvSpPr>
          <p:cNvPr id="21" name="TextBox 20"/>
          <p:cNvSpPr txBox="1"/>
          <p:nvPr/>
        </p:nvSpPr>
        <p:spPr>
          <a:xfrm>
            <a:off x="10052022" y="440449"/>
            <a:ext cx="1732930" cy="1723549"/>
          </a:xfrm>
          <a:prstGeom prst="rect">
            <a:avLst/>
          </a:prstGeom>
          <a:noFill/>
        </p:spPr>
        <p:txBody>
          <a:bodyPr wrap="square" rtlCol="0">
            <a:spAutoFit/>
          </a:bodyPr>
          <a:lstStyle/>
          <a:p>
            <a:pPr algn="r"/>
            <a:r>
              <a:rPr lang="en-US" sz="2400" dirty="0">
                <a:solidFill>
                  <a:srgbClr val="4C84B6"/>
                </a:solidFill>
                <a:latin typeface="Arial Black" panose="020B0A04020102020204" pitchFamily="34" charset="0"/>
              </a:rPr>
              <a:t>15%</a:t>
            </a:r>
          </a:p>
          <a:p>
            <a:pPr algn="r"/>
            <a:r>
              <a:rPr lang="en-US" sz="2800" dirty="0">
                <a:latin typeface="Arial Black" panose="020B0A04020102020204" pitchFamily="34" charset="0"/>
              </a:rPr>
              <a:t>4,053</a:t>
            </a:r>
          </a:p>
          <a:p>
            <a:pPr algn="r"/>
            <a:r>
              <a:rPr lang="en-US" dirty="0"/>
              <a:t>Duals in Nursing Facilities</a:t>
            </a:r>
          </a:p>
          <a:p>
            <a:pPr algn="r"/>
            <a:endParaRPr lang="en-US" dirty="0">
              <a:latin typeface="+mj-lt"/>
            </a:endParaRPr>
          </a:p>
        </p:txBody>
      </p:sp>
      <p:sp>
        <p:nvSpPr>
          <p:cNvPr id="22" name="TextBox 21"/>
          <p:cNvSpPr txBox="1"/>
          <p:nvPr/>
        </p:nvSpPr>
        <p:spPr>
          <a:xfrm>
            <a:off x="3384375" y="832043"/>
            <a:ext cx="1732930" cy="1169551"/>
          </a:xfrm>
          <a:prstGeom prst="rect">
            <a:avLst/>
          </a:prstGeom>
          <a:noFill/>
        </p:spPr>
        <p:txBody>
          <a:bodyPr wrap="square" rtlCol="0">
            <a:spAutoFit/>
          </a:bodyPr>
          <a:lstStyle/>
          <a:p>
            <a:r>
              <a:rPr lang="en-US" sz="2400" dirty="0">
                <a:solidFill>
                  <a:srgbClr val="41719C"/>
                </a:solidFill>
                <a:latin typeface="Arial Black" panose="020B0A04020102020204" pitchFamily="34" charset="0"/>
              </a:rPr>
              <a:t>13%</a:t>
            </a:r>
          </a:p>
          <a:p>
            <a:r>
              <a:rPr lang="en-US" sz="2800" dirty="0">
                <a:latin typeface="Arial Black" panose="020B0A04020102020204" pitchFamily="34" charset="0"/>
              </a:rPr>
              <a:t>3,671</a:t>
            </a:r>
          </a:p>
          <a:p>
            <a:r>
              <a:rPr lang="en-US" dirty="0"/>
              <a:t>Duals in Waivers</a:t>
            </a:r>
          </a:p>
        </p:txBody>
      </p:sp>
      <p:sp>
        <p:nvSpPr>
          <p:cNvPr id="23" name="TextBox 22"/>
          <p:cNvSpPr txBox="1"/>
          <p:nvPr/>
        </p:nvSpPr>
        <p:spPr>
          <a:xfrm>
            <a:off x="10052022" y="2465247"/>
            <a:ext cx="1732930" cy="1446550"/>
          </a:xfrm>
          <a:prstGeom prst="rect">
            <a:avLst/>
          </a:prstGeom>
          <a:noFill/>
        </p:spPr>
        <p:txBody>
          <a:bodyPr wrap="square" rtlCol="0">
            <a:spAutoFit/>
          </a:bodyPr>
          <a:lstStyle/>
          <a:p>
            <a:pPr algn="r"/>
            <a:r>
              <a:rPr lang="en-US" sz="2400" dirty="0">
                <a:solidFill>
                  <a:srgbClr val="5694CB"/>
                </a:solidFill>
                <a:latin typeface="Arial Black" panose="020B0A04020102020204" pitchFamily="34" charset="0"/>
              </a:rPr>
              <a:t>4%</a:t>
            </a:r>
          </a:p>
          <a:p>
            <a:pPr algn="r"/>
            <a:r>
              <a:rPr lang="en-US" sz="2800" dirty="0">
                <a:latin typeface="Arial Black" panose="020B0A04020102020204" pitchFamily="34" charset="0"/>
              </a:rPr>
              <a:t>1,080</a:t>
            </a:r>
          </a:p>
          <a:p>
            <a:pPr algn="r"/>
            <a:r>
              <a:rPr lang="en-US" dirty="0"/>
              <a:t>Non-duals in Waivers</a:t>
            </a:r>
          </a:p>
        </p:txBody>
      </p:sp>
      <p:sp>
        <p:nvSpPr>
          <p:cNvPr id="24" name="TextBox 23"/>
          <p:cNvSpPr txBox="1"/>
          <p:nvPr/>
        </p:nvSpPr>
        <p:spPr>
          <a:xfrm>
            <a:off x="10052021" y="4568253"/>
            <a:ext cx="1732930" cy="1446550"/>
          </a:xfrm>
          <a:prstGeom prst="rect">
            <a:avLst/>
          </a:prstGeom>
          <a:noFill/>
        </p:spPr>
        <p:txBody>
          <a:bodyPr wrap="square" rtlCol="0">
            <a:spAutoFit/>
          </a:bodyPr>
          <a:lstStyle/>
          <a:p>
            <a:pPr algn="r"/>
            <a:r>
              <a:rPr lang="en-US" sz="2400" dirty="0">
                <a:solidFill>
                  <a:srgbClr val="7AA9DA"/>
                </a:solidFill>
                <a:latin typeface="Arial Black" panose="020B0A04020102020204" pitchFamily="34" charset="0"/>
              </a:rPr>
              <a:t>&lt;1%</a:t>
            </a:r>
          </a:p>
          <a:p>
            <a:pPr algn="r"/>
            <a:r>
              <a:rPr lang="en-US" sz="2800" dirty="0">
                <a:latin typeface="Arial Black" panose="020B0A04020102020204" pitchFamily="34" charset="0"/>
              </a:rPr>
              <a:t>189</a:t>
            </a:r>
          </a:p>
          <a:p>
            <a:pPr algn="r"/>
            <a:r>
              <a:rPr lang="en-US" dirty="0">
                <a:latin typeface="+mj-lt"/>
              </a:rPr>
              <a:t>Non-Duals in Nursing Facilities</a:t>
            </a:r>
          </a:p>
        </p:txBody>
      </p:sp>
      <p:cxnSp>
        <p:nvCxnSpPr>
          <p:cNvPr id="9" name="Elbow Connector 8"/>
          <p:cNvCxnSpPr>
            <a:cxnSpLocks/>
          </p:cNvCxnSpPr>
          <p:nvPr/>
        </p:nvCxnSpPr>
        <p:spPr>
          <a:xfrm flipV="1">
            <a:off x="4639112" y="832043"/>
            <a:ext cx="2709644" cy="602474"/>
          </a:xfrm>
          <a:prstGeom prst="bentConnector3">
            <a:avLst>
              <a:gd name="adj1" fmla="val 50000"/>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7348756" y="832043"/>
            <a:ext cx="0" cy="36758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a:cxnSpLocks/>
          </p:cNvCxnSpPr>
          <p:nvPr/>
        </p:nvCxnSpPr>
        <p:spPr>
          <a:xfrm flipV="1">
            <a:off x="9047018" y="1094509"/>
            <a:ext cx="1456871" cy="1122784"/>
          </a:xfrm>
          <a:prstGeom prst="bentConnector3">
            <a:avLst>
              <a:gd name="adj1" fmla="val 50000"/>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a:cxnSpLocks/>
          </p:cNvCxnSpPr>
          <p:nvPr/>
        </p:nvCxnSpPr>
        <p:spPr>
          <a:xfrm rot="10800000" flipV="1">
            <a:off x="9337965" y="3103415"/>
            <a:ext cx="1165925" cy="115095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a:cxnSpLocks/>
          </p:cNvCxnSpPr>
          <p:nvPr/>
        </p:nvCxnSpPr>
        <p:spPr>
          <a:xfrm rot="10800000">
            <a:off x="9181823" y="4568253"/>
            <a:ext cx="1652433" cy="59949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a:off x="3867325" y="2859894"/>
            <a:ext cx="975414"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C85EB908-D14B-4B79-9273-27B0AA618532}" type="slidenum">
              <a:rPr lang="en-US" smtClean="0"/>
              <a:t>7</a:t>
            </a:fld>
            <a:endParaRPr lang="en-US" dirty="0"/>
          </a:p>
        </p:txBody>
      </p:sp>
      <p:sp>
        <p:nvSpPr>
          <p:cNvPr id="8" name="Rectangle 7"/>
          <p:cNvSpPr/>
          <p:nvPr/>
        </p:nvSpPr>
        <p:spPr>
          <a:xfrm>
            <a:off x="474836" y="189662"/>
            <a:ext cx="7062767" cy="553998"/>
          </a:xfrm>
          <a:prstGeom prst="rect">
            <a:avLst/>
          </a:prstGeom>
        </p:spPr>
        <p:txBody>
          <a:bodyPr wrap="none">
            <a:spAutoFit/>
          </a:bodyPr>
          <a:lstStyle/>
          <a:p>
            <a:pPr>
              <a:lnSpc>
                <a:spcPts val="3600"/>
              </a:lnSpc>
            </a:pPr>
            <a:r>
              <a:rPr lang="en-US" sz="3200" b="1" dirty="0">
                <a:solidFill>
                  <a:srgbClr val="002060"/>
                </a:solidFill>
                <a:latin typeface="Arial Black" panose="020B0A04020102020204" pitchFamily="34" charset="0"/>
              </a:rPr>
              <a:t>PHASE 3 ZONES: NORTHWEST</a:t>
            </a:r>
          </a:p>
        </p:txBody>
      </p:sp>
      <p:sp>
        <p:nvSpPr>
          <p:cNvPr id="10" name="TextBox 9">
            <a:extLst>
              <a:ext uri="{FF2B5EF4-FFF2-40B4-BE49-F238E27FC236}">
                <a16:creationId xmlns:a16="http://schemas.microsoft.com/office/drawing/2014/main" id="{54F14FED-48CC-4C33-A142-3E236D30B6F0}"/>
              </a:ext>
            </a:extLst>
          </p:cNvPr>
          <p:cNvSpPr txBox="1"/>
          <p:nvPr/>
        </p:nvSpPr>
        <p:spPr>
          <a:xfrm>
            <a:off x="310301" y="4254371"/>
            <a:ext cx="4593239" cy="1815882"/>
          </a:xfrm>
          <a:prstGeom prst="rect">
            <a:avLst/>
          </a:prstGeom>
          <a:noFill/>
        </p:spPr>
        <p:txBody>
          <a:bodyPr wrap="square" rtlCol="0">
            <a:spAutoFit/>
          </a:bodyPr>
          <a:lstStyle/>
          <a:p>
            <a:r>
              <a:rPr lang="en-US" sz="2200" dirty="0">
                <a:solidFill>
                  <a:schemeClr val="accent5">
                    <a:lumMod val="50000"/>
                  </a:schemeClr>
                </a:solidFill>
                <a:latin typeface="Arial Black" panose="020B0A04020102020204" pitchFamily="34" charset="0"/>
              </a:rPr>
              <a:t>NORTHWEST COUNTIES:</a:t>
            </a:r>
          </a:p>
          <a:p>
            <a:r>
              <a:rPr lang="en-US" sz="2200" dirty="0">
                <a:latin typeface="+mj-lt"/>
              </a:rPr>
              <a:t>Cameron, Clarion, Clearfield, Crawford, Elk, Erie, Forest, Jefferson, McKean, Mercer, Potter, Venango, Warren</a:t>
            </a:r>
          </a:p>
          <a:p>
            <a:endParaRPr lang="en-US" sz="2400" dirty="0"/>
          </a:p>
        </p:txBody>
      </p:sp>
    </p:spTree>
    <p:extLst>
      <p:ext uri="{BB962C8B-B14F-4D97-AF65-F5344CB8AC3E}">
        <p14:creationId xmlns:p14="http://schemas.microsoft.com/office/powerpoint/2010/main" val="786883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1809758" y="782404"/>
          <a:ext cx="10718930" cy="5773706"/>
        </p:xfrm>
        <a:graphic>
          <a:graphicData uri="http://schemas.openxmlformats.org/drawingml/2006/chart">
            <c:chart xmlns:c="http://schemas.openxmlformats.org/drawingml/2006/chart" xmlns:r="http://schemas.openxmlformats.org/officeDocument/2006/relationships" r:id="rId3"/>
          </a:graphicData>
        </a:graphic>
      </p:graphicFrame>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34" name="Rectangle 33"/>
          <p:cNvSpPr/>
          <p:nvPr/>
        </p:nvSpPr>
        <p:spPr>
          <a:xfrm>
            <a:off x="2400300" y="6573065"/>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 name="Content Placeholder 2"/>
          <p:cNvSpPr>
            <a:spLocks noGrp="1"/>
          </p:cNvSpPr>
          <p:nvPr>
            <p:ph sz="quarter" idx="4294967295"/>
          </p:nvPr>
        </p:nvSpPr>
        <p:spPr>
          <a:xfrm>
            <a:off x="4834045" y="3055570"/>
            <a:ext cx="4347777" cy="719513"/>
          </a:xfrm>
          <a:prstGeom prst="rect">
            <a:avLst/>
          </a:prstGeom>
        </p:spPr>
        <p:txBody>
          <a:bodyPr>
            <a:noAutofit/>
          </a:bodyPr>
          <a:lstStyle/>
          <a:p>
            <a:pPr marL="0" indent="0" algn="ctr">
              <a:lnSpc>
                <a:spcPts val="4000"/>
              </a:lnSpc>
              <a:buNone/>
            </a:pPr>
            <a:r>
              <a:rPr lang="en-US" sz="6600" b="1" spc="-300" dirty="0">
                <a:solidFill>
                  <a:schemeClr val="tx1">
                    <a:lumMod val="95000"/>
                    <a:lumOff val="5000"/>
                  </a:schemeClr>
                </a:solidFill>
                <a:latin typeface="Arial Black" panose="020B0A04020102020204" pitchFamily="34" charset="0"/>
              </a:rPr>
              <a:t>49,195</a:t>
            </a:r>
          </a:p>
          <a:p>
            <a:pPr marL="0" indent="0" algn="ctr">
              <a:lnSpc>
                <a:spcPts val="2500"/>
              </a:lnSpc>
              <a:buNone/>
            </a:pPr>
            <a:r>
              <a:rPr lang="en-US" sz="2400" b="1" dirty="0">
                <a:solidFill>
                  <a:srgbClr val="002060"/>
                </a:solidFill>
                <a:latin typeface="Arial Black" panose="020B0A04020102020204" pitchFamily="34" charset="0"/>
              </a:rPr>
              <a:t> CHC POPULATION</a:t>
            </a:r>
          </a:p>
          <a:p>
            <a:pPr marL="0" indent="0" algn="ctr">
              <a:lnSpc>
                <a:spcPts val="4000"/>
              </a:lnSpc>
              <a:buNone/>
            </a:pPr>
            <a:endParaRPr lang="en-US" sz="4800" b="1" dirty="0">
              <a:solidFill>
                <a:schemeClr val="bg1">
                  <a:lumMod val="50000"/>
                </a:schemeClr>
              </a:solidFill>
              <a:latin typeface="Arial Black" panose="020B0A04020102020204" pitchFamily="34" charset="0"/>
            </a:endParaRPr>
          </a:p>
        </p:txBody>
      </p:sp>
      <p:sp>
        <p:nvSpPr>
          <p:cNvPr id="7" name="TextBox 6"/>
          <p:cNvSpPr txBox="1"/>
          <p:nvPr/>
        </p:nvSpPr>
        <p:spPr>
          <a:xfrm>
            <a:off x="1809758" y="2217293"/>
            <a:ext cx="2360601" cy="1169551"/>
          </a:xfrm>
          <a:prstGeom prst="rect">
            <a:avLst/>
          </a:prstGeom>
          <a:noFill/>
        </p:spPr>
        <p:txBody>
          <a:bodyPr wrap="square" rtlCol="0">
            <a:spAutoFit/>
          </a:bodyPr>
          <a:lstStyle/>
          <a:p>
            <a:r>
              <a:rPr lang="en-US" sz="2400" dirty="0">
                <a:solidFill>
                  <a:srgbClr val="B4C7E7"/>
                </a:solidFill>
                <a:latin typeface="Arial Black" panose="020B0A04020102020204" pitchFamily="34" charset="0"/>
              </a:rPr>
              <a:t>71%</a:t>
            </a:r>
          </a:p>
          <a:p>
            <a:r>
              <a:rPr lang="en-US" sz="2800" dirty="0">
                <a:latin typeface="Arial Black" panose="020B0A04020102020204" pitchFamily="34" charset="0"/>
              </a:rPr>
              <a:t>34,727</a:t>
            </a:r>
          </a:p>
          <a:p>
            <a:r>
              <a:rPr lang="en-US" dirty="0">
                <a:latin typeface="+mj-lt"/>
              </a:rPr>
              <a:t>NFI Duals</a:t>
            </a:r>
          </a:p>
        </p:txBody>
      </p:sp>
      <p:sp>
        <p:nvSpPr>
          <p:cNvPr id="21" name="TextBox 20"/>
          <p:cNvSpPr txBox="1"/>
          <p:nvPr/>
        </p:nvSpPr>
        <p:spPr>
          <a:xfrm>
            <a:off x="10052022" y="440449"/>
            <a:ext cx="1732930" cy="1723549"/>
          </a:xfrm>
          <a:prstGeom prst="rect">
            <a:avLst/>
          </a:prstGeom>
          <a:noFill/>
        </p:spPr>
        <p:txBody>
          <a:bodyPr wrap="square" rtlCol="0">
            <a:spAutoFit/>
          </a:bodyPr>
          <a:lstStyle/>
          <a:p>
            <a:pPr algn="r"/>
            <a:r>
              <a:rPr lang="en-US" sz="2400" dirty="0">
                <a:solidFill>
                  <a:srgbClr val="4C84B6"/>
                </a:solidFill>
                <a:latin typeface="Arial Black" panose="020B0A04020102020204" pitchFamily="34" charset="0"/>
              </a:rPr>
              <a:t>17%</a:t>
            </a:r>
          </a:p>
          <a:p>
            <a:pPr algn="r"/>
            <a:r>
              <a:rPr lang="en-US" sz="2800" dirty="0">
                <a:latin typeface="Arial Black" panose="020B0A04020102020204" pitchFamily="34" charset="0"/>
              </a:rPr>
              <a:t>8,397</a:t>
            </a:r>
          </a:p>
          <a:p>
            <a:pPr algn="r"/>
            <a:r>
              <a:rPr lang="en-US" dirty="0"/>
              <a:t>Duals in Nursing Facilities</a:t>
            </a:r>
          </a:p>
          <a:p>
            <a:pPr algn="r"/>
            <a:endParaRPr lang="en-US" dirty="0">
              <a:latin typeface="+mj-lt"/>
            </a:endParaRPr>
          </a:p>
        </p:txBody>
      </p:sp>
      <p:sp>
        <p:nvSpPr>
          <p:cNvPr id="22" name="TextBox 21"/>
          <p:cNvSpPr txBox="1"/>
          <p:nvPr/>
        </p:nvSpPr>
        <p:spPr>
          <a:xfrm>
            <a:off x="3384375" y="832043"/>
            <a:ext cx="1732930" cy="1169551"/>
          </a:xfrm>
          <a:prstGeom prst="rect">
            <a:avLst/>
          </a:prstGeom>
          <a:noFill/>
        </p:spPr>
        <p:txBody>
          <a:bodyPr wrap="square" rtlCol="0">
            <a:spAutoFit/>
          </a:bodyPr>
          <a:lstStyle/>
          <a:p>
            <a:r>
              <a:rPr lang="en-US" sz="2400" dirty="0">
                <a:solidFill>
                  <a:srgbClr val="41719C"/>
                </a:solidFill>
                <a:latin typeface="Arial Black" panose="020B0A04020102020204" pitchFamily="34" charset="0"/>
              </a:rPr>
              <a:t>9%</a:t>
            </a:r>
          </a:p>
          <a:p>
            <a:r>
              <a:rPr lang="en-US" sz="2800" dirty="0">
                <a:latin typeface="Arial Black" panose="020B0A04020102020204" pitchFamily="34" charset="0"/>
              </a:rPr>
              <a:t>4,664</a:t>
            </a:r>
          </a:p>
          <a:p>
            <a:r>
              <a:rPr lang="en-US" dirty="0"/>
              <a:t>Duals in Waivers</a:t>
            </a:r>
          </a:p>
        </p:txBody>
      </p:sp>
      <p:sp>
        <p:nvSpPr>
          <p:cNvPr id="23" name="TextBox 22"/>
          <p:cNvSpPr txBox="1"/>
          <p:nvPr/>
        </p:nvSpPr>
        <p:spPr>
          <a:xfrm>
            <a:off x="10052022" y="2465247"/>
            <a:ext cx="1732930" cy="1446550"/>
          </a:xfrm>
          <a:prstGeom prst="rect">
            <a:avLst/>
          </a:prstGeom>
          <a:noFill/>
        </p:spPr>
        <p:txBody>
          <a:bodyPr wrap="square" rtlCol="0">
            <a:spAutoFit/>
          </a:bodyPr>
          <a:lstStyle/>
          <a:p>
            <a:pPr algn="r"/>
            <a:r>
              <a:rPr lang="en-US" sz="2400" dirty="0">
                <a:solidFill>
                  <a:srgbClr val="5694CB"/>
                </a:solidFill>
                <a:latin typeface="Arial Black" panose="020B0A04020102020204" pitchFamily="34" charset="0"/>
              </a:rPr>
              <a:t>2%</a:t>
            </a:r>
          </a:p>
          <a:p>
            <a:pPr algn="r"/>
            <a:r>
              <a:rPr lang="en-US" sz="2800" dirty="0">
                <a:latin typeface="Arial Black" panose="020B0A04020102020204" pitchFamily="34" charset="0"/>
              </a:rPr>
              <a:t>1,007</a:t>
            </a:r>
          </a:p>
          <a:p>
            <a:pPr algn="r"/>
            <a:r>
              <a:rPr lang="en-US" dirty="0"/>
              <a:t>Non-duals in Waivers</a:t>
            </a:r>
          </a:p>
        </p:txBody>
      </p:sp>
      <p:sp>
        <p:nvSpPr>
          <p:cNvPr id="24" name="TextBox 23"/>
          <p:cNvSpPr txBox="1"/>
          <p:nvPr/>
        </p:nvSpPr>
        <p:spPr>
          <a:xfrm>
            <a:off x="10052021" y="4568253"/>
            <a:ext cx="1732930" cy="1446550"/>
          </a:xfrm>
          <a:prstGeom prst="rect">
            <a:avLst/>
          </a:prstGeom>
          <a:noFill/>
        </p:spPr>
        <p:txBody>
          <a:bodyPr wrap="square" rtlCol="0">
            <a:spAutoFit/>
          </a:bodyPr>
          <a:lstStyle/>
          <a:p>
            <a:pPr algn="r"/>
            <a:r>
              <a:rPr lang="en-US" sz="2400" dirty="0">
                <a:solidFill>
                  <a:srgbClr val="7AA9DA"/>
                </a:solidFill>
                <a:latin typeface="Arial Black" panose="020B0A04020102020204" pitchFamily="34" charset="0"/>
              </a:rPr>
              <a:t>1%</a:t>
            </a:r>
          </a:p>
          <a:p>
            <a:pPr algn="r"/>
            <a:r>
              <a:rPr lang="en-US" sz="2800" dirty="0">
                <a:latin typeface="Arial Black" panose="020B0A04020102020204" pitchFamily="34" charset="0"/>
              </a:rPr>
              <a:t>400</a:t>
            </a:r>
          </a:p>
          <a:p>
            <a:pPr algn="r"/>
            <a:r>
              <a:rPr lang="en-US" dirty="0">
                <a:latin typeface="+mj-lt"/>
              </a:rPr>
              <a:t>Non-Duals in Nursing Facilities</a:t>
            </a:r>
          </a:p>
        </p:txBody>
      </p:sp>
      <p:cxnSp>
        <p:nvCxnSpPr>
          <p:cNvPr id="9" name="Elbow Connector 8"/>
          <p:cNvCxnSpPr>
            <a:cxnSpLocks/>
          </p:cNvCxnSpPr>
          <p:nvPr/>
        </p:nvCxnSpPr>
        <p:spPr>
          <a:xfrm flipV="1">
            <a:off x="4639112" y="832043"/>
            <a:ext cx="2709644" cy="602474"/>
          </a:xfrm>
          <a:prstGeom prst="bentConnector3">
            <a:avLst>
              <a:gd name="adj1" fmla="val 50000"/>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7348756" y="832043"/>
            <a:ext cx="0" cy="36758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a:cxnSpLocks/>
          </p:cNvCxnSpPr>
          <p:nvPr/>
        </p:nvCxnSpPr>
        <p:spPr>
          <a:xfrm flipV="1">
            <a:off x="8951053" y="1066800"/>
            <a:ext cx="1552835" cy="1022060"/>
          </a:xfrm>
          <a:prstGeom prst="bentConnector3">
            <a:avLst>
              <a:gd name="adj1" fmla="val 50000"/>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a:cxnSpLocks/>
          </p:cNvCxnSpPr>
          <p:nvPr/>
        </p:nvCxnSpPr>
        <p:spPr>
          <a:xfrm rot="10800000" flipV="1">
            <a:off x="9446005" y="3103417"/>
            <a:ext cx="1057883" cy="80838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a:cxnSpLocks/>
          </p:cNvCxnSpPr>
          <p:nvPr/>
        </p:nvCxnSpPr>
        <p:spPr>
          <a:xfrm rot="10800000">
            <a:off x="9390585" y="4184074"/>
            <a:ext cx="1443668" cy="997527"/>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a:off x="3269673" y="2818330"/>
            <a:ext cx="15730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C85EB908-D14B-4B79-9273-27B0AA618532}" type="slidenum">
              <a:rPr lang="en-US" smtClean="0"/>
              <a:t>8</a:t>
            </a:fld>
            <a:endParaRPr lang="en-US" dirty="0"/>
          </a:p>
        </p:txBody>
      </p:sp>
      <p:sp>
        <p:nvSpPr>
          <p:cNvPr id="8" name="Rectangle 7"/>
          <p:cNvSpPr/>
          <p:nvPr/>
        </p:nvSpPr>
        <p:spPr>
          <a:xfrm>
            <a:off x="474836" y="189662"/>
            <a:ext cx="6971396" cy="553998"/>
          </a:xfrm>
          <a:prstGeom prst="rect">
            <a:avLst/>
          </a:prstGeom>
        </p:spPr>
        <p:txBody>
          <a:bodyPr wrap="none">
            <a:spAutoFit/>
          </a:bodyPr>
          <a:lstStyle/>
          <a:p>
            <a:pPr>
              <a:lnSpc>
                <a:spcPts val="3600"/>
              </a:lnSpc>
            </a:pPr>
            <a:r>
              <a:rPr lang="en-US" sz="3200" b="1" dirty="0">
                <a:solidFill>
                  <a:srgbClr val="002060"/>
                </a:solidFill>
                <a:latin typeface="Arial Black" panose="020B0A04020102020204" pitchFamily="34" charset="0"/>
              </a:rPr>
              <a:t>PHASE 3 ZONES: NORTHEAST</a:t>
            </a:r>
          </a:p>
        </p:txBody>
      </p:sp>
      <p:sp>
        <p:nvSpPr>
          <p:cNvPr id="10" name="TextBox 9">
            <a:extLst>
              <a:ext uri="{FF2B5EF4-FFF2-40B4-BE49-F238E27FC236}">
                <a16:creationId xmlns:a16="http://schemas.microsoft.com/office/drawing/2014/main" id="{54F14FED-48CC-4C33-A142-3E236D30B6F0}"/>
              </a:ext>
            </a:extLst>
          </p:cNvPr>
          <p:cNvSpPr txBox="1"/>
          <p:nvPr/>
        </p:nvSpPr>
        <p:spPr>
          <a:xfrm>
            <a:off x="310301" y="3564819"/>
            <a:ext cx="4807004" cy="2831544"/>
          </a:xfrm>
          <a:prstGeom prst="rect">
            <a:avLst/>
          </a:prstGeom>
          <a:noFill/>
        </p:spPr>
        <p:txBody>
          <a:bodyPr wrap="square" rtlCol="0">
            <a:spAutoFit/>
          </a:bodyPr>
          <a:lstStyle/>
          <a:p>
            <a:r>
              <a:rPr lang="en-US" sz="2200" dirty="0">
                <a:solidFill>
                  <a:schemeClr val="accent5">
                    <a:lumMod val="50000"/>
                  </a:schemeClr>
                </a:solidFill>
                <a:latin typeface="Arial Black" panose="020B0A04020102020204" pitchFamily="34" charset="0"/>
              </a:rPr>
              <a:t>NORTHEAST COUNTIES:</a:t>
            </a:r>
          </a:p>
          <a:p>
            <a:r>
              <a:rPr lang="en-US" sz="2200" dirty="0">
                <a:latin typeface="+mj-lt"/>
              </a:rPr>
              <a:t>Bradford, Carbon, Centre, Clinton, Columbia, Juniata, Lackawanna, </a:t>
            </a:r>
          </a:p>
          <a:p>
            <a:r>
              <a:rPr lang="en-US" sz="2200" dirty="0">
                <a:latin typeface="+mj-lt"/>
              </a:rPr>
              <a:t>Luzerne, Lycoming, Mifflin, Monroe, Montour, Northumberland, Pike, Schuylkill, Snyder, Sullivan, Susquehanna, Tioga, Union, Wayne, Wyoming</a:t>
            </a:r>
          </a:p>
          <a:p>
            <a:endParaRPr lang="en-US" sz="2400" dirty="0"/>
          </a:p>
        </p:txBody>
      </p:sp>
    </p:spTree>
    <p:extLst>
      <p:ext uri="{BB962C8B-B14F-4D97-AF65-F5344CB8AC3E}">
        <p14:creationId xmlns:p14="http://schemas.microsoft.com/office/powerpoint/2010/main" val="2610621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669676"/>
            <a:ext cx="10099616" cy="947565"/>
          </a:xfrm>
          <a:prstGeom prst="rect">
            <a:avLst/>
          </a:prstGeom>
        </p:spPr>
        <p:txBody>
          <a:bodyPr>
            <a:noAutofit/>
          </a:bodyPr>
          <a:lstStyle/>
          <a:p>
            <a:pPr marL="0" indent="0">
              <a:lnSpc>
                <a:spcPts val="2800"/>
              </a:lnSpc>
              <a:buNone/>
            </a:pPr>
            <a:r>
              <a:rPr lang="en-US" sz="3200" b="1" dirty="0">
                <a:solidFill>
                  <a:srgbClr val="002060"/>
                </a:solidFill>
                <a:latin typeface="Arial Black" panose="020B0A04020102020204" pitchFamily="34" charset="0"/>
              </a:rPr>
              <a:t>HEALTHCHOICES vs.</a:t>
            </a:r>
          </a:p>
          <a:p>
            <a:pPr marL="0" indent="0">
              <a:lnSpc>
                <a:spcPts val="2800"/>
              </a:lnSpc>
              <a:buNone/>
            </a:pPr>
            <a:r>
              <a:rPr lang="en-US" sz="3200" b="1" dirty="0">
                <a:solidFill>
                  <a:srgbClr val="002060"/>
                </a:solidFill>
                <a:latin typeface="Arial Black" panose="020B0A04020102020204" pitchFamily="34" charset="0"/>
              </a:rPr>
              <a:t>COMMUNITY HEALTHCHOICES</a:t>
            </a:r>
          </a:p>
        </p:txBody>
      </p:sp>
      <p:sp>
        <p:nvSpPr>
          <p:cNvPr id="12" name="Rectangle 11"/>
          <p:cNvSpPr/>
          <p:nvPr/>
        </p:nvSpPr>
        <p:spPr>
          <a:xfrm>
            <a:off x="0" y="666671"/>
            <a:ext cx="276225" cy="7805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5" name="Content Placeholder 7"/>
          <p:cNvGraphicFramePr>
            <a:graphicFrameLocks/>
          </p:cNvGraphicFramePr>
          <p:nvPr>
            <p:extLst>
              <p:ext uri="{D42A27DB-BD31-4B8C-83A1-F6EECF244321}">
                <p14:modId xmlns:p14="http://schemas.microsoft.com/office/powerpoint/2010/main" val="253933279"/>
              </p:ext>
            </p:extLst>
          </p:nvPr>
        </p:nvGraphicFramePr>
        <p:xfrm>
          <a:off x="702225" y="2057399"/>
          <a:ext cx="10192455" cy="3886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Left-Right Arrow 2"/>
          <p:cNvSpPr/>
          <p:nvPr/>
        </p:nvSpPr>
        <p:spPr>
          <a:xfrm>
            <a:off x="5190376" y="5081649"/>
            <a:ext cx="1216152" cy="611228"/>
          </a:xfrm>
          <a:prstGeom prst="leftRightArrow">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50800" dist="38100" algn="l" rotWithShape="0">
                  <a:prstClr val="black">
                    <a:alpha val="40000"/>
                  </a:prstClr>
                </a:outerShdw>
              </a:effectLst>
            </a:endParaRPr>
          </a:p>
        </p:txBody>
      </p:sp>
      <p:sp>
        <p:nvSpPr>
          <p:cNvPr id="4" name="Slide Number Placeholder 3"/>
          <p:cNvSpPr>
            <a:spLocks noGrp="1"/>
          </p:cNvSpPr>
          <p:nvPr>
            <p:ph type="sldNum" sz="quarter" idx="12"/>
          </p:nvPr>
        </p:nvSpPr>
        <p:spPr>
          <a:xfrm>
            <a:off x="9042538" y="6241038"/>
            <a:ext cx="2743200" cy="365125"/>
          </a:xfrm>
        </p:spPr>
        <p:txBody>
          <a:bodyPr/>
          <a:lstStyle/>
          <a:p>
            <a:fld id="{C85EB908-D14B-4B79-9273-27B0AA618532}" type="slidenum">
              <a:rPr lang="en-US" smtClean="0"/>
              <a:t>9</a:t>
            </a:fld>
            <a:endParaRPr lang="en-US" dirty="0"/>
          </a:p>
        </p:txBody>
      </p:sp>
    </p:spTree>
    <p:extLst>
      <p:ext uri="{BB962C8B-B14F-4D97-AF65-F5344CB8AC3E}">
        <p14:creationId xmlns:p14="http://schemas.microsoft.com/office/powerpoint/2010/main" val="2717226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343D33A6DD9E4FA5DA4620AAA2369D" ma:contentTypeVersion="1" ma:contentTypeDescription="Create a new document." ma:contentTypeScope="" ma:versionID="511e3077fe1f301f963822985236468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A3D0C1F-A877-4368-85AD-F21A5DC446A8}"/>
</file>

<file path=customXml/itemProps2.xml><?xml version="1.0" encoding="utf-8"?>
<ds:datastoreItem xmlns:ds="http://schemas.openxmlformats.org/officeDocument/2006/customXml" ds:itemID="{66CAA70C-9AB5-475E-860D-434ABC8D7DC2}"/>
</file>

<file path=customXml/itemProps3.xml><?xml version="1.0" encoding="utf-8"?>
<ds:datastoreItem xmlns:ds="http://schemas.openxmlformats.org/officeDocument/2006/customXml" ds:itemID="{88FB4FC3-A45B-42A9-B17B-EE8046757233}"/>
</file>

<file path=docProps/app.xml><?xml version="1.0" encoding="utf-8"?>
<Properties xmlns="http://schemas.openxmlformats.org/officeDocument/2006/extended-properties" xmlns:vt="http://schemas.openxmlformats.org/officeDocument/2006/docPropsVTypes">
  <TotalTime>1144</TotalTime>
  <Words>3217</Words>
  <Application>Microsoft Office PowerPoint</Application>
  <PresentationFormat>Widescreen</PresentationFormat>
  <Paragraphs>531</Paragraphs>
  <Slides>41</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Arial Black</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Pennsylvania Department of Human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Wachter, Derek</dc:creator>
  <cp:lastModifiedBy>Wierman, Kristen</cp:lastModifiedBy>
  <cp:revision>149</cp:revision>
  <cp:lastPrinted>2017-07-21T19:15:44Z</cp:lastPrinted>
  <dcterms:created xsi:type="dcterms:W3CDTF">2017-06-13T15:06:07Z</dcterms:created>
  <dcterms:modified xsi:type="dcterms:W3CDTF">2019-05-08T19:13:55Z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0x010100BF343D33A6DD9E4FA5DA4620AAA2369D</vt:lpwstr>
  </property>
  <property fmtid="{D5CDD505-2E9C-101B-9397-08002B2CF9AE}" pid="3" name="Order">
    <vt:r8>25700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