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ppt/changesInfos/changesInfo1.xml" ContentType="application/vnd.ms-powerpoint.changesinfo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70" r:id="rId6"/>
    <p:sldId id="280" r:id="rId7"/>
    <p:sldId id="281" r:id="rId8"/>
    <p:sldId id="283" r:id="rId9"/>
    <p:sldId id="300" r:id="rId10"/>
    <p:sldId id="288" r:id="rId11"/>
    <p:sldId id="290" r:id="rId12"/>
    <p:sldId id="301" r:id="rId13"/>
    <p:sldId id="297" r:id="rId14"/>
    <p:sldId id="296" r:id="rId15"/>
    <p:sldId id="291" r:id="rId16"/>
    <p:sldId id="289" r:id="rId17"/>
    <p:sldId id="292" r:id="rId18"/>
    <p:sldId id="298" r:id="rId19"/>
    <p:sldId id="303" r:id="rId20"/>
    <p:sldId id="302" r:id="rId21"/>
    <p:sldId id="299" r:id="rId2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th, Amanda" initials="RA" lastIdx="7" clrIdx="0">
    <p:extLst>
      <p:ext uri="{19B8F6BF-5375-455C-9EA6-DF929625EA0E}">
        <p15:presenceInfo xmlns:p15="http://schemas.microsoft.com/office/powerpoint/2012/main" userId="S::aroth@PA.GOV::37aaac9f-f50a-4180-a920-c1e1728327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D99B6-5D6C-45DE-A4F4-89417A95FADE}" v="1" dt="2022-04-13T16:26:24.659"/>
    <p1510:client id="{DBEFE146-F050-4799-BB0B-A8661F6C5C75}" v="2" dt="2022-04-13T15:26:29.88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ypacker, Lisa" userId="0a005808-5708-454f-8d27-5e7aa3b20b35" providerId="ADAL" clId="{2E1D99B6-5D6C-45DE-A4F4-89417A95FADE}"/>
    <pc:docChg chg="undo custSel modSld">
      <pc:chgData name="Pennypacker, Lisa" userId="0a005808-5708-454f-8d27-5e7aa3b20b35" providerId="ADAL" clId="{2E1D99B6-5D6C-45DE-A4F4-89417A95FADE}" dt="2022-04-13T16:31:46.698" v="112" actId="20577"/>
      <pc:docMkLst>
        <pc:docMk/>
      </pc:docMkLst>
      <pc:sldChg chg="modSp mod delCm">
        <pc:chgData name="Pennypacker, Lisa" userId="0a005808-5708-454f-8d27-5e7aa3b20b35" providerId="ADAL" clId="{2E1D99B6-5D6C-45DE-A4F4-89417A95FADE}" dt="2022-04-13T16:31:46.698" v="112" actId="20577"/>
        <pc:sldMkLst>
          <pc:docMk/>
          <pc:sldMk cId="0" sldId="256"/>
        </pc:sldMkLst>
        <pc:spChg chg="mod">
          <ac:chgData name="Pennypacker, Lisa" userId="0a005808-5708-454f-8d27-5e7aa3b20b35" providerId="ADAL" clId="{2E1D99B6-5D6C-45DE-A4F4-89417A95FADE}" dt="2022-04-13T16:31:46.698" v="112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Pennypacker, Lisa" userId="0a005808-5708-454f-8d27-5e7aa3b20b35" providerId="ADAL" clId="{2E1D99B6-5D6C-45DE-A4F4-89417A95FADE}" dt="2022-04-13T16:19:58.490" v="6" actId="20577"/>
        <pc:sldMkLst>
          <pc:docMk/>
          <pc:sldMk cId="1429724880" sldId="302"/>
        </pc:sldMkLst>
        <pc:spChg chg="mod">
          <ac:chgData name="Pennypacker, Lisa" userId="0a005808-5708-454f-8d27-5e7aa3b20b35" providerId="ADAL" clId="{2E1D99B6-5D6C-45DE-A4F4-89417A95FADE}" dt="2022-04-13T16:19:58.490" v="6" actId="20577"/>
          <ac:spMkLst>
            <pc:docMk/>
            <pc:sldMk cId="1429724880" sldId="302"/>
            <ac:spMk id="3" creationId="{CF4D7387-1803-4412-B4FF-7CE10D4E9973}"/>
          </ac:spMkLst>
        </pc:spChg>
        <pc:spChg chg="add del">
          <ac:chgData name="Pennypacker, Lisa" userId="0a005808-5708-454f-8d27-5e7aa3b20b35" providerId="ADAL" clId="{2E1D99B6-5D6C-45DE-A4F4-89417A95FADE}" dt="2022-04-13T16:19:29.946" v="3" actId="22"/>
          <ac:spMkLst>
            <pc:docMk/>
            <pc:sldMk cId="1429724880" sldId="302"/>
            <ac:spMk id="6" creationId="{B3F3A567-0490-48B3-A309-2753BFDF9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2FBB9-960A-44F9-8E1D-87BF58822CD8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5D4A-C785-41D8-B15C-6885FBE52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7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5D4A-C785-41D8-B15C-6885FBE52B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6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5D4A-C785-41D8-B15C-6885FBE52B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0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5D4A-C785-41D8-B15C-6885FBE52B5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9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5D4A-C785-41D8-B15C-6885FBE52B5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5654" y="2148967"/>
            <a:ext cx="6552691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24371" y="6083808"/>
            <a:ext cx="2667000" cy="5455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199" y="877824"/>
            <a:ext cx="8229600" cy="117475"/>
          </a:xfrm>
          <a:custGeom>
            <a:avLst/>
            <a:gdLst/>
            <a:ahLst/>
            <a:cxnLst/>
            <a:rect l="l" t="t" r="r" b="b"/>
            <a:pathLst>
              <a:path w="8229600" h="117475">
                <a:moveTo>
                  <a:pt x="8229600" y="0"/>
                </a:moveTo>
                <a:lnTo>
                  <a:pt x="0" y="0"/>
                </a:lnTo>
                <a:lnTo>
                  <a:pt x="0" y="117348"/>
                </a:lnTo>
                <a:lnTo>
                  <a:pt x="8229600" y="117348"/>
                </a:lnTo>
                <a:lnTo>
                  <a:pt x="8229600" y="0"/>
                </a:lnTo>
                <a:close/>
              </a:path>
            </a:pathLst>
          </a:custGeom>
          <a:solidFill>
            <a:srgbClr val="73ACD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457199" y="877824"/>
            <a:ext cx="8229600" cy="117475"/>
          </a:xfrm>
          <a:custGeom>
            <a:avLst/>
            <a:gdLst/>
            <a:ahLst/>
            <a:cxnLst/>
            <a:rect l="l" t="t" r="r" b="b"/>
            <a:pathLst>
              <a:path w="8229600" h="117475">
                <a:moveTo>
                  <a:pt x="0" y="117348"/>
                </a:moveTo>
                <a:lnTo>
                  <a:pt x="8229600" y="117348"/>
                </a:lnTo>
                <a:lnTo>
                  <a:pt x="8229600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3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304800"/>
            <a:ext cx="8229600" cy="5048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9454" y="328929"/>
            <a:ext cx="770509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9" y="1093978"/>
            <a:ext cx="8074660" cy="205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10/17/2018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55921" y="6444053"/>
            <a:ext cx="24447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a-pwomhsasccridata@pa.gov" TargetMode="External"/><Relationship Id="rId2" Type="http://schemas.openxmlformats.org/officeDocument/2006/relationships/hyperlink" Target="mailto:RA-PWOMHSAS837ISSUES@p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pwds.state.pa.us/docushare/dsweb/Login" TargetMode="External"/><Relationship Id="rId4" Type="http://schemas.openxmlformats.org/officeDocument/2006/relationships/hyperlink" Target="https://www.dhs.pa.gov/HealthChoices/HC-Providers/Pages/BH-HealthChoices-Systems-Management.asp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A-PWOMHSAS837ISSUES@pa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371600" y="1309509"/>
            <a:ext cx="7010146" cy="30296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38430" algn="ctr">
              <a:lnSpc>
                <a:spcPct val="100000"/>
              </a:lnSpc>
              <a:spcBef>
                <a:spcPts val="105"/>
              </a:spcBef>
            </a:pPr>
            <a:br>
              <a:rPr lang="en-US" sz="2800" dirty="0"/>
            </a:br>
            <a:r>
              <a:rPr lang="en-US" sz="2800" dirty="0"/>
              <a:t>Office of Mental Health and Substance Abuse Services (OMHSAS)</a:t>
            </a:r>
            <a:br>
              <a:rPr lang="en-US" sz="2800" dirty="0"/>
            </a:br>
            <a:r>
              <a:rPr lang="en-US" sz="3200" dirty="0"/>
              <a:t>Consolidated</a:t>
            </a:r>
            <a:r>
              <a:rPr lang="en-US" sz="3200" spc="-25" dirty="0"/>
              <a:t> </a:t>
            </a:r>
            <a:r>
              <a:rPr lang="en-US" sz="3200" spc="-10" dirty="0"/>
              <a:t>Community </a:t>
            </a:r>
            <a:r>
              <a:rPr lang="en-US" sz="3200" dirty="0"/>
              <a:t>Reporting</a:t>
            </a:r>
            <a:r>
              <a:rPr lang="en-US" sz="3200" spc="-20" dirty="0"/>
              <a:t> </a:t>
            </a:r>
            <a:r>
              <a:rPr lang="en-US" sz="3200" dirty="0"/>
              <a:t>Initiative</a:t>
            </a:r>
            <a:r>
              <a:rPr lang="en-US" sz="3200" spc="-35" dirty="0"/>
              <a:t> </a:t>
            </a:r>
            <a:r>
              <a:rPr lang="en-US" sz="3200" spc="-10" dirty="0"/>
              <a:t>(CCRI)</a:t>
            </a:r>
            <a:br>
              <a:rPr lang="en-US" sz="3200" spc="-10" dirty="0"/>
            </a:br>
            <a:br>
              <a:rPr lang="en-US" sz="2400" spc="-10" dirty="0"/>
            </a:br>
            <a:endParaRPr sz="2400"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627757" y="3908297"/>
            <a:ext cx="3891279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Encounters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Overview</a:t>
            </a:r>
            <a:r>
              <a:rPr lang="en-US" sz="3200" spc="-10" dirty="0">
                <a:latin typeface="Arial"/>
                <a:cs typeface="Arial"/>
              </a:rPr>
              <a:t> April 29, 2022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578866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Processing – Internal Control Number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00590" y="6172201"/>
            <a:ext cx="762426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pc="-10" dirty="0"/>
          </a:p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00589" y="1412048"/>
            <a:ext cx="8206105" cy="2913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Once the 837 enters PROMISe an Internal Control Number (ICN) is created and remains with the encounter</a:t>
            </a: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13-digit numerical encounter identifier that is assigned by PROMIS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identify individual encounters</a:t>
            </a: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ICN is unique and does not change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sz="1100" dirty="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Example: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0000"/>
                </a:solidFill>
                <a:latin typeface="Arial"/>
                <a:cs typeface="Arial"/>
              </a:rPr>
              <a:t>34</a:t>
            </a:r>
            <a:r>
              <a:rPr lang="en-US" spc="-10" dirty="0">
                <a:solidFill>
                  <a:srgbClr val="00AF50"/>
                </a:solidFill>
                <a:latin typeface="Arial"/>
                <a:cs typeface="Arial"/>
              </a:rPr>
              <a:t>22</a:t>
            </a:r>
            <a:r>
              <a:rPr spc="-10" dirty="0">
                <a:solidFill>
                  <a:srgbClr val="00AF50"/>
                </a:solidFill>
                <a:latin typeface="Arial"/>
                <a:cs typeface="Arial"/>
              </a:rPr>
              <a:t>060</a:t>
            </a:r>
            <a:r>
              <a:rPr spc="-10" dirty="0">
                <a:latin typeface="Arial"/>
                <a:cs typeface="Arial"/>
              </a:rPr>
              <a:t>321654</a:t>
            </a:r>
            <a:endParaRPr lang="en-US" spc="-10" dirty="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77976"/>
              </p:ext>
            </p:extLst>
          </p:nvPr>
        </p:nvGraphicFramePr>
        <p:xfrm>
          <a:off x="465455" y="4038600"/>
          <a:ext cx="7853378" cy="1235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773">
                <a:tc>
                  <a:txBody>
                    <a:bodyPr/>
                    <a:lstStyle/>
                    <a:p>
                      <a:pPr marL="677545" marR="188595" indent="-48069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Code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RR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859155" marR="328295" indent="-520065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Julian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Day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YY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JJJ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1542415" marR="1069975" indent="-463550">
                        <a:lnSpc>
                          <a:spcPts val="1870"/>
                        </a:lnSpc>
                        <a:spcBef>
                          <a:spcPts val="14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Claim</a:t>
                      </a:r>
                      <a:r>
                        <a:rPr sz="16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Sequence</a:t>
                      </a:r>
                      <a:r>
                        <a:rPr sz="16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#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SSSSSS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97">
                <a:tc>
                  <a:txBody>
                    <a:bodyPr/>
                    <a:lstStyle/>
                    <a:p>
                      <a:pPr marL="570865" marR="561340" indent="-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6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34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(CCR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Encounter)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95"/>
                        </a:lnSpc>
                        <a:spcBef>
                          <a:spcPts val="1005"/>
                        </a:spcBef>
                      </a:pPr>
                      <a:r>
                        <a:rPr lang="en-US" sz="16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600" b="1" spc="-2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060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895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(03/01/20</a:t>
                      </a:r>
                      <a:r>
                        <a:rPr lang="en-US" sz="1600" spc="-1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)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920"/>
                        </a:lnSpc>
                        <a:spcBef>
                          <a:spcPts val="28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321654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(Sequence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claim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was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received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the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date)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534733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Processing - Patient Account Number (PAN)</a:t>
            </a:r>
            <a:b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1500"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193606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389768" y="6096000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FD6B85-67D8-4E9A-A944-CC64610D9D47}"/>
              </a:ext>
            </a:extLst>
          </p:cNvPr>
          <p:cNvSpPr txBox="1"/>
          <p:nvPr/>
        </p:nvSpPr>
        <p:spPr>
          <a:xfrm>
            <a:off x="535940" y="1066800"/>
            <a:ext cx="8229600" cy="3450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Patient Account Number is assigned by the plan to the individual claim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number is the only unique identifier to track the encounter from submission through PROMIS</a:t>
            </a:r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processing back to the 837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number is the only unique identifier to connect the encounter to the U277 response 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PAN is submitted in the 837 at Loop 2300 Segment CLM01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PAN is echoed back in the U277 in the Loop 2200D, Segment TRN02  (Claim Submitter’s Trace Number) 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4337050" cy="10324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Processing – U277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782425" y="6108569"/>
            <a:ext cx="70919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pc="-10" dirty="0"/>
          </a:p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346379" y="6327381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550991-683D-408C-852A-7DE82248261D}"/>
              </a:ext>
            </a:extLst>
          </p:cNvPr>
          <p:cNvSpPr txBox="1"/>
          <p:nvPr/>
        </p:nvSpPr>
        <p:spPr>
          <a:xfrm>
            <a:off x="419100" y="1310667"/>
            <a:ext cx="8305800" cy="4522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the encounter is finished processing in PROMISe, an Unsolicited 277 (U277) response is created.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expected within 48 hours of submission of the 837 Encounter Data file.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U277 is used to notify encounter data submitters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status of each encounter.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U277 Companion Guide available in DocuShare.  It can provide information for the accurate reconciliation of HIPAA U277 Transactions.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CCRI Edit Crosswalk is also used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assist in the reconciliation process.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7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50641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/>
              <a:t>CCRI</a:t>
            </a:r>
            <a:r>
              <a:rPr sz="1600" spc="-45" dirty="0"/>
              <a:t> </a:t>
            </a:r>
            <a:r>
              <a:rPr sz="1600" dirty="0"/>
              <a:t>EDIT</a:t>
            </a:r>
            <a:r>
              <a:rPr lang="en-US" sz="1600" dirty="0"/>
              <a:t> Crosswalk Example</a:t>
            </a:r>
            <a:endParaRPr sz="1600"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3400" y="640558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114800" y="6437948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1625" y="1139825"/>
          <a:ext cx="8458199" cy="4873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55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5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U277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response.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PROMISe</a:t>
                      </a:r>
                      <a:r>
                        <a:rPr sz="1350" b="1" spc="-15" baseline="37037" dirty="0">
                          <a:latin typeface="Arial"/>
                          <a:cs typeface="Arial"/>
                        </a:rPr>
                        <a:t>TM</a:t>
                      </a:r>
                      <a:endParaRPr sz="1350" baseline="37037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Edit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797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U277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162560" marR="104139" indent="-5080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Status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Code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30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1435" marR="43180" indent="31496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Edit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Disposition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Description/Comments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Type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DTL/HDR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F0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5004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425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Pay/List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0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0160" marR="88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Claim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duplicate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previously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claim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I,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HEADER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55">
                <a:tc gridSpan="7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STC01-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00" b="1" spc="-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F0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0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425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*20160902**72*0*20160902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F2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718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217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Deny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0160" marR="2108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Invalid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Combination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EPOMS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Encounter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P</a:t>
                      </a: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DETAIL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55">
                <a:tc gridSpan="7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Example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STC01-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*</a:t>
                      </a:r>
                      <a:r>
                        <a:rPr sz="1400" b="1" spc="-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F2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0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217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*20160902**72*0*20160902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60">
                <a:tc gridSpan="7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STC01-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Claims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Category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Code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0">
                <a:tc gridSpan="7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Receiver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Information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759">
                <a:tc gridSpan="7">
                  <a:txBody>
                    <a:bodyPr/>
                    <a:lstStyle/>
                    <a:p>
                      <a:pPr marL="8890" marR="1492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F2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category.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only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F0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F2.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disposition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set.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0">
                <a:tc gridSpan="7">
                  <a:txBody>
                    <a:bodyPr/>
                    <a:lstStyle/>
                    <a:p>
                      <a:pPr marL="746760" indent="-404495">
                        <a:lnSpc>
                          <a:spcPct val="100000"/>
                        </a:lnSpc>
                        <a:spcBef>
                          <a:spcPts val="185"/>
                        </a:spcBef>
                        <a:buChar char="•"/>
                        <a:tabLst>
                          <a:tab pos="746760" algn="l"/>
                          <a:tab pos="74739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located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STC01-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segment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240">
                <a:tc gridSpan="7">
                  <a:txBody>
                    <a:bodyPr/>
                    <a:lstStyle/>
                    <a:p>
                      <a:pPr marL="749935" indent="-407670">
                        <a:lnSpc>
                          <a:spcPct val="100000"/>
                        </a:lnSpc>
                        <a:spcBef>
                          <a:spcPts val="105"/>
                        </a:spcBef>
                        <a:buChar char="•"/>
                        <a:tabLst>
                          <a:tab pos="749935" algn="l"/>
                          <a:tab pos="75057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“F”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indicates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finalized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encounter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adjudication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cycle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840">
                <a:tc gridSpan="7">
                  <a:txBody>
                    <a:bodyPr/>
                    <a:lstStyle/>
                    <a:p>
                      <a:pPr marL="8890" marR="349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425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dirty="0">
                          <a:solidFill>
                            <a:srgbClr val="0033CC"/>
                          </a:solidFill>
                          <a:latin typeface="Arial"/>
                          <a:cs typeface="Arial"/>
                        </a:rPr>
                        <a:t>217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returned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STC01-2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segment.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BH</a:t>
                      </a:r>
                      <a:r>
                        <a:rPr sz="14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2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CCRI</a:t>
                      </a:r>
                      <a:r>
                        <a:rPr sz="14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Edits</a:t>
                      </a:r>
                      <a:r>
                        <a:rPr sz="14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document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crosswalk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description.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66668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/>
              <a:t>Using</a:t>
            </a:r>
            <a:r>
              <a:rPr sz="1600" spc="-55" dirty="0"/>
              <a:t> </a:t>
            </a:r>
            <a:r>
              <a:rPr sz="1600" dirty="0"/>
              <a:t>the</a:t>
            </a:r>
            <a:r>
              <a:rPr sz="1600" spc="-60" dirty="0"/>
              <a:t> </a:t>
            </a:r>
            <a:r>
              <a:rPr sz="1600" dirty="0"/>
              <a:t>CCRI</a:t>
            </a:r>
            <a:r>
              <a:rPr sz="1600" spc="-45" dirty="0"/>
              <a:t> </a:t>
            </a:r>
            <a:r>
              <a:rPr sz="1600" dirty="0"/>
              <a:t>EDIT</a:t>
            </a:r>
            <a:r>
              <a:rPr sz="1600" spc="-60" dirty="0"/>
              <a:t> </a:t>
            </a:r>
            <a:r>
              <a:rPr sz="1600" spc="-10" dirty="0"/>
              <a:t>Crosswalk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3400" y="6271072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38242" y="6258104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5203" y="1085111"/>
          <a:ext cx="8250555" cy="486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5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775">
                <a:tc>
                  <a:txBody>
                    <a:bodyPr/>
                    <a:lstStyle/>
                    <a:p>
                      <a:pPr marL="31750">
                        <a:lnSpc>
                          <a:spcPts val="1764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Category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catgories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tell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edits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informational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Pay/List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(F0)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do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1750" marR="58293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require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further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Denied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(F2)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requires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correct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resubmit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encounter.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755">
                <a:tc>
                  <a:txBody>
                    <a:bodyPr/>
                    <a:lstStyle/>
                    <a:p>
                      <a:pPr marL="31750" marR="25590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PROMISe</a:t>
                      </a:r>
                      <a:r>
                        <a:rPr sz="1575" b="1" baseline="34391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575" b="1" spc="187" baseline="3439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PROMIS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75" baseline="34391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575" spc="-22" baseline="3439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Error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(ESC)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is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crosswalked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found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PROMIS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75" baseline="34391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575" spc="-15" baseline="3439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Error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Status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located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U277.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360">
                <a:tc>
                  <a:txBody>
                    <a:bodyPr/>
                    <a:lstStyle/>
                    <a:p>
                      <a:pPr marL="31750" marR="241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U277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returned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U277 STC01-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segment.</a:t>
                      </a:r>
                      <a:r>
                        <a:rPr sz="1600" spc="3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BH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CCRI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edits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documents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cross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walk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PROMIS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75" baseline="34391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575" spc="179" baseline="3439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Error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(ESC)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Description.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514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31750" marR="21082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Disposition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Pay/List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Deny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disposition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PROMIS</a:t>
                      </a:r>
                      <a:r>
                        <a:rPr sz="1600" i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75" spc="-15" baseline="34391" dirty="0">
                          <a:latin typeface="Arial"/>
                          <a:cs typeface="Arial"/>
                        </a:rPr>
                        <a:t>TM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Error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Code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(ESC).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660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31750" marR="2660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Description/Comments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brief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description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PROMIS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75" baseline="34391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575" spc="195" baseline="3439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Error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Code.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175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-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set.</a:t>
                      </a:r>
                      <a:r>
                        <a:rPr sz="1600" spc="3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"I"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means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Inpatient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"P"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means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Professional.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1750" marR="3746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DTL/HDR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field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claim/encounter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edit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checking.</a:t>
                      </a:r>
                      <a:r>
                        <a:rPr sz="1600" spc="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Claim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(Header)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Line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(Detail).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965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655193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10" dirty="0"/>
              <a:t>Error Status Code (ESC) Supplemental Extract</a:t>
            </a:r>
            <a:br>
              <a:rPr lang="en-US" sz="1600" spc="-10" dirty="0"/>
            </a:br>
            <a:endParaRPr sz="1600"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3400" y="617590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327525" y="6162935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A1B2D9-1C35-478A-8F05-34E3D51307CE}"/>
              </a:ext>
            </a:extLst>
          </p:cNvPr>
          <p:cNvSpPr txBox="1"/>
          <p:nvPr/>
        </p:nvSpPr>
        <p:spPr>
          <a:xfrm>
            <a:off x="379221" y="1361062"/>
            <a:ext cx="8153400" cy="4116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ESC Supplement Extract was created to assist submitters to reconcile their U277 responses by providing a way to show which PROMISe edits set for a particular ICN.  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6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alternative is to crosswalk the U277 Status Code to the PROMISe Error Status code using the CCRI crosswalk published on DocuShare.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6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 is an extract of Encounters which processed in PROMISe™ for the previous day where the Paid or Denied Encounter set at least one PROMISe™ Error Status Code (ESC). 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06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Any Encounter that did not set any ESCs will not be contained in this extract.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 of this file is optional and is provided as a tool you may use to assist in interpreting the U277 and reconciling denied encounters.</a:t>
            </a: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621601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Encounter Data Processing -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EDI Submission Statistics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00823" y="6268621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376102" y="6236798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00823" y="1194059"/>
            <a:ext cx="7910195" cy="265726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Counties/Joinders also receive an EDI Submission Statistics Report after the Encounter Data file is processed.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report is a response to a processed encounter in PROMISe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response provides a summary on the number of encounters submitted and accepted at the translator.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edi0130</a:t>
            </a:r>
            <a:r>
              <a:rPr lang="en-US" sz="1800" dirty="0">
                <a:solidFill>
                  <a:srgbClr val="5381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2E74B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.rpt.</a:t>
            </a:r>
            <a:r>
              <a:rPr lang="en-US" sz="1800" dirty="0">
                <a:solidFill>
                  <a:srgbClr val="6F2F9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YYMMDD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HHMMSS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.zip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865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86290"/>
              </p:ext>
            </p:extLst>
          </p:nvPr>
        </p:nvGraphicFramePr>
        <p:xfrm>
          <a:off x="535940" y="3780632"/>
          <a:ext cx="7924800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7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Constant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Frequency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Code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Month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Day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Minutes/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Seconds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E8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edi0130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124460" indent="1270" algn="ctr">
                        <a:lnSpc>
                          <a:spcPct val="98800"/>
                        </a:lnSpc>
                        <a:spcBef>
                          <a:spcPts val="65"/>
                        </a:spcBef>
                      </a:pPr>
                      <a:r>
                        <a:rPr sz="16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00" b="1" spc="-2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600" b="1" spc="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Daily W=Weekly </a:t>
                      </a:r>
                      <a:r>
                        <a:rPr sz="16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1600" b="1" spc="-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6F2F9F"/>
                          </a:solidFill>
                          <a:latin typeface="Arial"/>
                          <a:cs typeface="Arial"/>
                        </a:rPr>
                        <a:t>YYMMDD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655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HHMMSS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333399"/>
                      </a:solidFill>
                      <a:prstDash val="solid"/>
                    </a:lnL>
                    <a:lnR w="12700">
                      <a:solidFill>
                        <a:srgbClr val="333399"/>
                      </a:solidFill>
                      <a:prstDash val="solid"/>
                    </a:lnR>
                    <a:lnT w="12700">
                      <a:solidFill>
                        <a:srgbClr val="333399"/>
                      </a:solidFill>
                      <a:prstDash val="solid"/>
                    </a:lnT>
                    <a:lnB w="12700">
                      <a:solidFill>
                        <a:srgbClr val="333399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2027" y="381286"/>
            <a:ext cx="65519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pc="-10" dirty="0"/>
              <a:t>SeGov</a:t>
            </a:r>
            <a:endParaRPr spc="-10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503237" y="6307437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254447" y="6281342"/>
            <a:ext cx="24447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198D72-D720-454D-8AED-80902BA64571}"/>
              </a:ext>
            </a:extLst>
          </p:cNvPr>
          <p:cNvSpPr txBox="1"/>
          <p:nvPr/>
        </p:nvSpPr>
        <p:spPr>
          <a:xfrm>
            <a:off x="503237" y="1025617"/>
            <a:ext cx="7753984" cy="5128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Font typeface="Wingdings" panose="05000000000000000000" pitchFamily="2" charset="2"/>
              <a:buChar char=""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Font typeface="Wingdings" panose="05000000000000000000" pitchFamily="2" charset="2"/>
              <a:buChar char=""/>
            </a:pP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an encryption software program that protects confidential information in transit between the submitters and commonwealth business partners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users are permitted per the County/Joinder.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files are sent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County/Joinder ftp site and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 in the staging area for pick up and are deleted after 60 days.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handles all files to/from the state which includes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4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CCRI 837 Encounter Data files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4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CCR U277 and Translator responses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4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Files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4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files that pertain to CCRI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17640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/>
              <a:t>SeGov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401002" y="6256837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5611" y="6256838"/>
            <a:ext cx="19843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0069CC-60F5-4C61-9539-CB9EE90B9D25}"/>
              </a:ext>
            </a:extLst>
          </p:cNvPr>
          <p:cNvSpPr txBox="1"/>
          <p:nvPr/>
        </p:nvSpPr>
        <p:spPr>
          <a:xfrm>
            <a:off x="624966" y="1295400"/>
            <a:ext cx="8150860" cy="3478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become 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 the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SeGOV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 Registration Form must be completed.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completed the form should be sent to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OMHSAS 837 Issues Resource Account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processing.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questions regarding any files should </a:t>
            </a: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sent to SeGov Administration as they do not track or monitor files or trouble shoot problems with the submissions that fail.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questions should also be sent to the OMHSAS 837 Issues Resource Account for handling.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2653-C4F8-47A2-85A0-68296B60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39" y="304800"/>
            <a:ext cx="7705090" cy="430887"/>
          </a:xfrm>
        </p:spPr>
        <p:txBody>
          <a:bodyPr/>
          <a:lstStyle/>
          <a:p>
            <a:r>
              <a:rPr lang="en-US" dirty="0"/>
              <a:t>Anonymous Consumers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08B33-52D3-4D56-89D5-E71D6C17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669" y="1295400"/>
            <a:ext cx="8074660" cy="5180264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Counties/Joinders are required to obtain accurate and complete demographic information for enrolling recipients who have received or who will be receiving services.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OMHSAS recognizes that in rare and unusual situations all necessary demographic information may not be available or obtainable.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OMHSAS has established a process for reporting encounters in these situations which is outlined in our </a:t>
            </a: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Consolidated Community Reporting Initiative (CCRI) - Use of the Anonymous Consumer MHX Recipient Identification Number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document is currently available on DocuShare.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Anonymous consumer encounters should only be reported as outlined in this document and should not be used for reporting any other consumers.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Over-utilization of anonymous consumers results in reporting anomalies and lack of substantial data.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files of anonymous consumers force PROMISe to go through an entire pricing routine for each encounter causing the system to crash.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provider should make every possible effort to obtain demographic information, while ensuring the safety of the individual and counties/joinders should assist them and limit the use of this type of reporting. 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90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A8DCB4F-DE35-4FB7-8BED-0741C372299E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401002" y="6256837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62566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382333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35" dirty="0"/>
              <a:t> </a:t>
            </a:r>
            <a:r>
              <a:rPr spc="-10" dirty="0"/>
              <a:t>O</a:t>
            </a:r>
            <a:r>
              <a:rPr lang="en-US" spc="-10" dirty="0"/>
              <a:t>verview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81200"/>
            <a:ext cx="7907020" cy="3375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objective of the Consolidated Community Reporting Initiative (CCRI) is to build the statewide data infrastructure necessary to report consumer-level service utilization and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outcome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information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persons receiving County base-funded mental health services. </a:t>
            </a:r>
          </a:p>
          <a:p>
            <a:pPr marL="12700" marR="5080">
              <a:spcBef>
                <a:spcPts val="100"/>
              </a:spcBef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1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key part of this reporting effort is the submission of Encounter Data.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5007-2096-4DA5-855D-F8AB2457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54" y="328929"/>
            <a:ext cx="7705090" cy="861774"/>
          </a:xfrm>
        </p:spPr>
        <p:txBody>
          <a:bodyPr/>
          <a:lstStyle/>
          <a:p>
            <a:r>
              <a:rPr lang="en-US" dirty="0"/>
              <a:t>Other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D7387-1803-4412-B4FF-7CE10D4E9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669" y="1447800"/>
            <a:ext cx="8074660" cy="415498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questions regarding Encounter Data, SeGov or any files sent to/from the counties/joinders should be directed to </a:t>
            </a:r>
            <a:r>
              <a:rPr lang="en-US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RA-PWOMHSAS837ISSUES@pa.gov</a:t>
            </a:r>
            <a:r>
              <a:rPr lang="en-US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en-US" u="sng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other questions related to CCRI should be directed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ra-pwomhsasccridata@pa.gov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OMHSAS Website:  </a:t>
            </a:r>
            <a:r>
              <a:rPr lang="en-US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HealthChoices Systems Management (pa.gov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which includes information for CCRI.  This information is on the Internet and does not require a “b” account to access the information.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Link to DocuShare: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DocuShare Login (state.pa.us)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7A8EBB-6970-427C-B885-2A9E5959DE3F}"/>
              </a:ext>
            </a:extLst>
          </p:cNvPr>
          <p:cNvSpPr txBox="1"/>
          <p:nvPr/>
        </p:nvSpPr>
        <p:spPr>
          <a:xfrm>
            <a:off x="381000" y="6172200"/>
            <a:ext cx="457200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 marL="38100">
              <a:lnSpc>
                <a:spcPct val="100000"/>
              </a:lnSpc>
              <a:defRPr sz="1100" b="0" i="0" spc="-25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04/02/22				19</a:t>
            </a:r>
          </a:p>
        </p:txBody>
      </p:sp>
    </p:spTree>
    <p:extLst>
      <p:ext uri="{BB962C8B-B14F-4D97-AF65-F5344CB8AC3E}">
        <p14:creationId xmlns:p14="http://schemas.microsoft.com/office/powerpoint/2010/main" val="142972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28929"/>
            <a:ext cx="1785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Conclusion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401002" y="6244649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379721" y="6192395"/>
            <a:ext cx="19227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lang="en-US" spc="-25" dirty="0"/>
              <a:t>20</a:t>
            </a:r>
            <a:endParaRPr spc="-25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57A62-4E05-4043-B355-3B0C425AB005}"/>
              </a:ext>
            </a:extLst>
          </p:cNvPr>
          <p:cNvSpPr txBox="1"/>
          <p:nvPr/>
        </p:nvSpPr>
        <p:spPr>
          <a:xfrm>
            <a:off x="876300" y="2797577"/>
            <a:ext cx="7391400" cy="1855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l">
              <a:lnSpc>
                <a:spcPct val="107000"/>
              </a:lnSpc>
            </a:pPr>
            <a:r>
              <a:rPr lang="en-US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questions/comments regarding this presentation to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RA-PWOMHSAS837ISSUES@pa.gov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58585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and we will respond as quickly as possible.  All questions/answers will be shared with this group.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585858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8585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3823335" cy="293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Requirements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60084-3236-4836-94AE-3B2CD747B68A}"/>
              </a:ext>
            </a:extLst>
          </p:cNvPr>
          <p:cNvSpPr txBox="1"/>
          <p:nvPr/>
        </p:nvSpPr>
        <p:spPr>
          <a:xfrm>
            <a:off x="653408" y="1295400"/>
            <a:ext cx="7696200" cy="4329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accomplish this objective, it is imperative that OMHSAS receive timely and accurate encounter data. The current requirement is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of encounters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successfully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into CCRI within 90 calendar days of the County/Joinder accepting payment responsibility and 100% of submissions entered within 180 calendar days of the encounter.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Submissions are recorded monthly; therefore, monthly submissions are preferred.  However, submissions should be made at least quarterly to comply with these requirements.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Currently, we are not reaching this goal for many of the counties/joinders, so we are hosting this overview session today to provide guidance as to how you can obtain information and assistance.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2533650" cy="7360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Process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A9FEB8-FCD5-4F38-A8E1-1BD9FF04E57B}"/>
              </a:ext>
            </a:extLst>
          </p:cNvPr>
          <p:cNvSpPr txBox="1"/>
          <p:nvPr/>
        </p:nvSpPr>
        <p:spPr>
          <a:xfrm>
            <a:off x="457200" y="1166842"/>
            <a:ext cx="81534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837 Encounter file is sent from the county/joinder to Business Exchange Services (BES) through SeGov. 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 is a HIPAA Translator.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the information reaches BES, it is reviewed for HIPAA compliance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file is HIPAA Compliant, it is transferred to PROMISe where it is validated for accuracy.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file is not HIPAA Compliant, it is sent back as a full file reject and none of the encounters are processed.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does not pass security validations (e.g. submitter id).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file is HIPAA Complaint, but some of the encounters set HIPAA edits, those encounters will reject at the translator and the others will move on to PROMISe.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the encounters reach PROMISe, they are processed through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series of edits.  Encounters will pay or deny based on which edits set.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4948555" cy="7360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File Rejects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04/03/22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092453"/>
            <a:ext cx="7966075" cy="4698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srgbClr val="24406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837 Input File Acknowledgements From the HIPAA Translator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43F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X12 TA3 Acknowledgment (ZZZ)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report is generated for HIPAA transactions when: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does not pass EBX security check.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File Rejects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43F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X12 TA1 Acknowledgment (ZZZ) </a:t>
            </a:r>
            <a:endParaRPr lang="en-US" sz="18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report is generated for HIPAA transactions when: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numbers do not match between the ISA and IEA segments.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unexpected transaction set is indicated.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Incomplete or incorrect enveloping (ISA, IEA, GS, GE, ST, SE segments).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 group counts are not correct.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4337050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Full File Rejects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028157"/>
            <a:ext cx="8063230" cy="4958024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0" marR="0" algn="just">
              <a:spcBef>
                <a:spcPts val="50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</a:t>
            </a:r>
            <a:r>
              <a:rPr lang="en-US" sz="1400" b="1" spc="-55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X12</a:t>
            </a:r>
            <a:r>
              <a:rPr lang="en-US" sz="1400" b="1" spc="-40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999</a:t>
            </a:r>
            <a:r>
              <a:rPr lang="en-US" sz="1400" b="1" spc="-45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Functional</a:t>
            </a:r>
            <a:r>
              <a:rPr lang="en-US" sz="1400" b="1" spc="-55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400" b="1" spc="-10" dirty="0">
                <a:solidFill>
                  <a:srgbClr val="233E5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Acknowledgment</a:t>
            </a:r>
            <a:endParaRPr lang="en-US" sz="14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275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1400" spc="-4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1400" spc="-2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1400" spc="-3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en-US" sz="1400" spc="-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-3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HIPAA</a:t>
            </a:r>
            <a:r>
              <a:rPr lang="en-US" sz="1400" spc="-3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transactions</a:t>
            </a:r>
            <a:r>
              <a:rPr lang="en-US" sz="1400" spc="-3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1400" spc="-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-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n-US" sz="1400" spc="-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situations</a:t>
            </a:r>
            <a:r>
              <a:rPr lang="en-US" sz="1400" spc="-4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exist: </a:t>
            </a:r>
            <a:r>
              <a:rPr lang="en-US" sz="1400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“a variety of</a:t>
            </a:r>
            <a:r>
              <a:rPr lang="en-US" sz="1400" spc="-1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errors can cause, including”</a:t>
            </a:r>
            <a:endParaRPr lang="en-US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Invalid</a:t>
            </a:r>
            <a:r>
              <a:rPr lang="en-US" sz="1400" spc="-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Sender</a:t>
            </a:r>
            <a:r>
              <a:rPr lang="en-US" sz="1400" spc="-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7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Premature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isn’t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terminator.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</a:t>
            </a:r>
            <a:r>
              <a:rPr lang="en-US" sz="1400" spc="-3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</a:t>
            </a:r>
            <a:r>
              <a:rPr lang="en-US" sz="14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n-US" sz="14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US" sz="1400" spc="-1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fixed</a:t>
            </a:r>
            <a:r>
              <a:rPr lang="en-US" sz="1400" spc="-3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length</a:t>
            </a:r>
            <a:r>
              <a:rPr lang="en-US" sz="1400" spc="-3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record,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106</a:t>
            </a:r>
            <a:r>
              <a:rPr lang="en-US" sz="1400" spc="-2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positions.  </a:t>
            </a:r>
            <a:r>
              <a:rPr lang="en-US" sz="1400" spc="-1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106 bytes fixed-length ISA segment does not conform to the HIPAA standard.</a:t>
            </a:r>
            <a:endParaRPr lang="en-US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en-US" sz="1400" spc="-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numbers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not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IEA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segments.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7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Missing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invalid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grouping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1400" spc="-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ISA/IEA,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GS/GE,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ST/SE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enveloping.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Segments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transaction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n-US" sz="14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defined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X12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5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GS-04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length</a:t>
            </a:r>
            <a:r>
              <a:rPr lang="en-US" sz="14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endParaRPr lang="en-US" sz="1400" dirty="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74295" lvl="0" indent="-342900">
              <a:lnSpc>
                <a:spcPct val="111000"/>
              </a:lnSpc>
              <a:spcBef>
                <a:spcPts val="16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Incorrect HL coding?  Also, no dash after HL.</a:t>
            </a:r>
          </a:p>
          <a:p>
            <a:pPr marL="342900" marR="151130" lvl="0" indent="-342900">
              <a:lnSpc>
                <a:spcPct val="111000"/>
              </a:lnSpc>
              <a:spcBef>
                <a:spcPts val="3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transaction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sets</a:t>
            </a:r>
            <a:r>
              <a:rPr lang="en-US" sz="14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containing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Hierarchical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Levels</a:t>
            </a:r>
            <a:r>
              <a:rPr lang="en-US" sz="14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HL-03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14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n-US" sz="14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 for the defined HL structure.</a:t>
            </a:r>
          </a:p>
          <a:p>
            <a:pPr marL="342900" marR="0" lvl="0" indent="-342900">
              <a:lnSpc>
                <a:spcPct val="107000"/>
              </a:lnSpc>
              <a:spcBef>
                <a:spcPts val="2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numbers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GS/GE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ST/SE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segments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7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counts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transaction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counts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"/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Request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en-US" sz="1400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fails</a:t>
            </a:r>
            <a:r>
              <a:rPr lang="en-US" sz="1400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400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en-US" sz="1400" spc="-4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</a:t>
            </a:r>
            <a:r>
              <a:rPr lang="en-US" sz="1400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real-</a:t>
            </a:r>
            <a:r>
              <a:rPr lang="en-US" sz="1400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n-US" sz="14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16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information as well as Trouble Shooting information is currently available in DocuShare.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4337050" cy="7360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Accept/Reject Report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42290" y="1600200"/>
            <a:ext cx="8059420" cy="36574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837 File is successfully submitted through the translator a “. txn” and a “. ext” response will be generated.  These responses let you know which encounters were accepted and which rejected at the BES translator and the rejection reason.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txn is an electronic report that provides translator results of the 837 File submitted and indicates which transactions were approved and which ones were rejected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ext is a machine-readable format of the. txn.  It is a flat file that can be loaded into a system.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responses are provided within 24 hours of file submission.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28929"/>
            <a:ext cx="4277360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Example .txn Report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A80481-B5BB-4AE7-86AB-5FC1F38195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95375"/>
            <a:ext cx="5022850" cy="4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81795"/>
            <a:ext cx="4337050" cy="10324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Encounter Data Processing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535940" y="6444053"/>
            <a:ext cx="7270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 dirty="0"/>
              <a:t>04/02/22</a:t>
            </a:r>
          </a:p>
          <a:p>
            <a:pPr marL="12700">
              <a:lnSpc>
                <a:spcPct val="100000"/>
              </a:lnSpc>
            </a:pP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95400"/>
            <a:ext cx="8059420" cy="50391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the 837 Encounter Data File processes through BES, it is sent to PROMISe for additional editing. It is assigned a PROMISe Internal Control Number (ICN). Encounters will pay or deny based on the information contained on the encounter, and in the PROMISe system.  PROMISe edits set against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Information which may be reconciled through the monthly PRV416 file as well as the PRV720 file.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Information provided in HCSIS and eCIS.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Combinations as outlined in the CCRI Reporting Tool and Provider Enrollment Tool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data values needed to process successfully in PROMISe as outlined in Encounter Submission Notes documents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information, such as diagnosis codes provided on the monthly diagnosis file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information is available in DocuShare, and questions can be sent to the Encounter Data Resource Account for clarifications.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36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2CBDD0E534B48A8AC4AC20A827571" ma:contentTypeVersion="1" ma:contentTypeDescription="Create a new document." ma:contentTypeScope="" ma:versionID="d40e782f0e86f0424476a5091c44d8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568377-4F8E-4A33-A110-67AF6DF61ADD}"/>
</file>

<file path=customXml/itemProps2.xml><?xml version="1.0" encoding="utf-8"?>
<ds:datastoreItem xmlns:ds="http://schemas.openxmlformats.org/officeDocument/2006/customXml" ds:itemID="{D0A75F47-0B70-40D6-B1F3-2A415A356F34}"/>
</file>

<file path=customXml/itemProps3.xml><?xml version="1.0" encoding="utf-8"?>
<ds:datastoreItem xmlns:ds="http://schemas.openxmlformats.org/officeDocument/2006/customXml" ds:itemID="{8CC57EE1-AC03-4FC1-BCC0-DC4F4ADF4A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2403</Words>
  <Application>Microsoft Office PowerPoint</Application>
  <PresentationFormat>On-screen Show (4:3)</PresentationFormat>
  <Paragraphs>287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Times New Roman</vt:lpstr>
      <vt:lpstr>Wingdings</vt:lpstr>
      <vt:lpstr>Office Theme</vt:lpstr>
      <vt:lpstr> Office of Mental Health and Substance Abuse Services (OMHSAS) Consolidated Community Reporting Initiative (CCRI)  </vt:lpstr>
      <vt:lpstr> Overview</vt:lpstr>
      <vt:lpstr>Encounter Data Requirements</vt:lpstr>
      <vt:lpstr>Encounter Data Process </vt:lpstr>
      <vt:lpstr>Full File Rejects </vt:lpstr>
      <vt:lpstr> Full File Rejects </vt:lpstr>
      <vt:lpstr>Accept/Reject Report </vt:lpstr>
      <vt:lpstr> Example .txn Report </vt:lpstr>
      <vt:lpstr>Encounter Data Processing  </vt:lpstr>
      <vt:lpstr>Encounter Data Processing – Internal Control Number</vt:lpstr>
      <vt:lpstr>Encounter Data Processing - Patient Account Number (PAN) </vt:lpstr>
      <vt:lpstr>Encounter Data Processing – U277  </vt:lpstr>
      <vt:lpstr>CCRI EDIT Crosswalk Example</vt:lpstr>
      <vt:lpstr>Using the CCRI EDIT Crosswalk</vt:lpstr>
      <vt:lpstr>Error Status Code (ESC) Supplemental Extract </vt:lpstr>
      <vt:lpstr>Encounter Data Processing - EDI Submission Statistics</vt:lpstr>
      <vt:lpstr>SeGov</vt:lpstr>
      <vt:lpstr>SeGov</vt:lpstr>
      <vt:lpstr>Anonymous Consumers</vt:lpstr>
      <vt:lpstr>Other Information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Consolidated Community Reporting Initiative (CCRI)</dc:title>
  <dc:creator>dpwuser</dc:creator>
  <cp:lastModifiedBy>Reyes, Katie</cp:lastModifiedBy>
  <cp:revision>15</cp:revision>
  <dcterms:created xsi:type="dcterms:W3CDTF">2022-04-01T15:23:07Z</dcterms:created>
  <dcterms:modified xsi:type="dcterms:W3CDTF">2022-05-24T18:21:28Z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2022-04-01T00:00:00Z</vt:filetime>
  </property>
  <property fmtid="{D5CDD505-2E9C-101B-9397-08002B2CF9AE}" pid="5" name="ContentTypeId">
    <vt:lpwstr>0x010100D8E2CBDD0E534B48A8AC4AC20A827571</vt:lpwstr>
  </property>
  <property fmtid="{D5CDD505-2E9C-101B-9397-08002B2CF9AE}" pid="6" name="Order">
    <vt:r8>20700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emplateUrl">
    <vt:lpwstr/>
  </property>
</Properties>
</file>