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0"/>
  </p:notesMasterIdLst>
  <p:handoutMasterIdLst>
    <p:handoutMasterId r:id="rId131"/>
  </p:handoutMasterIdLst>
  <p:sldIdLst>
    <p:sldId id="259" r:id="rId5"/>
    <p:sldId id="261" r:id="rId6"/>
    <p:sldId id="377" r:id="rId7"/>
    <p:sldId id="370" r:id="rId8"/>
    <p:sldId id="260" r:id="rId9"/>
    <p:sldId id="497" r:id="rId10"/>
    <p:sldId id="576" r:id="rId11"/>
    <p:sldId id="374" r:id="rId12"/>
    <p:sldId id="381" r:id="rId13"/>
    <p:sldId id="376" r:id="rId14"/>
    <p:sldId id="378" r:id="rId15"/>
    <p:sldId id="373" r:id="rId16"/>
    <p:sldId id="369" r:id="rId17"/>
    <p:sldId id="372" r:id="rId18"/>
    <p:sldId id="610" r:id="rId19"/>
    <p:sldId id="789" r:id="rId20"/>
    <p:sldId id="683" r:id="rId21"/>
    <p:sldId id="684" r:id="rId22"/>
    <p:sldId id="685" r:id="rId23"/>
    <p:sldId id="471" r:id="rId24"/>
    <p:sldId id="486" r:id="rId25"/>
    <p:sldId id="689" r:id="rId26"/>
    <p:sldId id="687" r:id="rId27"/>
    <p:sldId id="787" r:id="rId28"/>
    <p:sldId id="386" r:id="rId29"/>
    <p:sldId id="391" r:id="rId30"/>
    <p:sldId id="394" r:id="rId31"/>
    <p:sldId id="731" r:id="rId32"/>
    <p:sldId id="730" r:id="rId33"/>
    <p:sldId id="408" r:id="rId34"/>
    <p:sldId id="757" r:id="rId35"/>
    <p:sldId id="758" r:id="rId36"/>
    <p:sldId id="616" r:id="rId37"/>
    <p:sldId id="744" r:id="rId38"/>
    <p:sldId id="746" r:id="rId39"/>
    <p:sldId id="624" r:id="rId40"/>
    <p:sldId id="747" r:id="rId41"/>
    <p:sldId id="748" r:id="rId42"/>
    <p:sldId id="630" r:id="rId43"/>
    <p:sldId id="749" r:id="rId44"/>
    <p:sldId id="751" r:id="rId45"/>
    <p:sldId id="635" r:id="rId46"/>
    <p:sldId id="752" r:id="rId47"/>
    <p:sldId id="642" r:id="rId48"/>
    <p:sldId id="754" r:id="rId49"/>
    <p:sldId id="756" r:id="rId50"/>
    <p:sldId id="648" r:id="rId51"/>
    <p:sldId id="733" r:id="rId52"/>
    <p:sldId id="649" r:id="rId53"/>
    <p:sldId id="651" r:id="rId54"/>
    <p:sldId id="654" r:id="rId55"/>
    <p:sldId id="734" r:id="rId56"/>
    <p:sldId id="655" r:id="rId57"/>
    <p:sldId id="469" r:id="rId58"/>
    <p:sldId id="659" r:id="rId59"/>
    <p:sldId id="742" r:id="rId60"/>
    <p:sldId id="664" r:id="rId61"/>
    <p:sldId id="784" r:id="rId62"/>
    <p:sldId id="665" r:id="rId63"/>
    <p:sldId id="668" r:id="rId64"/>
    <p:sldId id="669" r:id="rId65"/>
    <p:sldId id="670" r:id="rId66"/>
    <p:sldId id="673" r:id="rId67"/>
    <p:sldId id="674" r:id="rId68"/>
    <p:sldId id="582" r:id="rId69"/>
    <p:sldId id="477" r:id="rId70"/>
    <p:sldId id="600" r:id="rId71"/>
    <p:sldId id="761" r:id="rId72"/>
    <p:sldId id="760" r:id="rId73"/>
    <p:sldId id="762" r:id="rId74"/>
    <p:sldId id="763" r:id="rId75"/>
    <p:sldId id="764" r:id="rId76"/>
    <p:sldId id="765" r:id="rId77"/>
    <p:sldId id="766" r:id="rId78"/>
    <p:sldId id="767" r:id="rId79"/>
    <p:sldId id="788" r:id="rId80"/>
    <p:sldId id="769" r:id="rId81"/>
    <p:sldId id="770" r:id="rId82"/>
    <p:sldId id="771" r:id="rId83"/>
    <p:sldId id="711" r:id="rId84"/>
    <p:sldId id="768" r:id="rId85"/>
    <p:sldId id="790" r:id="rId86"/>
    <p:sldId id="791" r:id="rId87"/>
    <p:sldId id="772" r:id="rId88"/>
    <p:sldId id="773" r:id="rId89"/>
    <p:sldId id="774" r:id="rId90"/>
    <p:sldId id="776" r:id="rId91"/>
    <p:sldId id="777" r:id="rId92"/>
    <p:sldId id="778" r:id="rId93"/>
    <p:sldId id="779" r:id="rId94"/>
    <p:sldId id="722" r:id="rId95"/>
    <p:sldId id="781" r:id="rId96"/>
    <p:sldId id="782" r:id="rId97"/>
    <p:sldId id="780" r:id="rId98"/>
    <p:sldId id="543" r:id="rId99"/>
    <p:sldId id="545" r:id="rId100"/>
    <p:sldId id="546" r:id="rId101"/>
    <p:sldId id="547" r:id="rId102"/>
    <p:sldId id="549" r:id="rId103"/>
    <p:sldId id="550" r:id="rId104"/>
    <p:sldId id="551" r:id="rId105"/>
    <p:sldId id="552" r:id="rId106"/>
    <p:sldId id="553" r:id="rId107"/>
    <p:sldId id="554" r:id="rId108"/>
    <p:sldId id="555" r:id="rId109"/>
    <p:sldId id="556" r:id="rId110"/>
    <p:sldId id="557" r:id="rId111"/>
    <p:sldId id="558" r:id="rId112"/>
    <p:sldId id="559" r:id="rId113"/>
    <p:sldId id="560" r:id="rId114"/>
    <p:sldId id="561" r:id="rId115"/>
    <p:sldId id="562" r:id="rId116"/>
    <p:sldId id="563" r:id="rId117"/>
    <p:sldId id="564" r:id="rId118"/>
    <p:sldId id="565" r:id="rId119"/>
    <p:sldId id="566" r:id="rId120"/>
    <p:sldId id="567" r:id="rId121"/>
    <p:sldId id="568" r:id="rId122"/>
    <p:sldId id="569" r:id="rId123"/>
    <p:sldId id="570" r:id="rId124"/>
    <p:sldId id="571" r:id="rId125"/>
    <p:sldId id="785" r:id="rId126"/>
    <p:sldId id="786" r:id="rId127"/>
    <p:sldId id="719" r:id="rId128"/>
    <p:sldId id="533" r:id="rId129"/>
  </p:sldIdLst>
  <p:sldSz cx="9144000" cy="6858000" type="screen4x3"/>
  <p:notesSz cx="7010400" cy="9296400"/>
  <p:custDataLst>
    <p:tags r:id="rId13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6BC6D-7C77-2B14-41F1-8F64584FE63B}" name="Dorris, Amanda (DHS)" initials="DA(" userId="S::adorris@pa.gov::b184952a-3418-47a7-a7ef-32edf594ea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Weaver" initials="AW" lastIdx="121" clrIdx="0">
    <p:extLst>
      <p:ext uri="{19B8F6BF-5375-455C-9EA6-DF929625EA0E}">
        <p15:presenceInfo xmlns:p15="http://schemas.microsoft.com/office/powerpoint/2012/main" userId="Ashley Weaver" providerId="None"/>
      </p:ext>
    </p:extLst>
  </p:cmAuthor>
  <p:cmAuthor id="2" name="Tyler, Alicia" initials="TA" lastIdx="10" clrIdx="1">
    <p:extLst>
      <p:ext uri="{19B8F6BF-5375-455C-9EA6-DF929625EA0E}">
        <p15:presenceInfo xmlns:p15="http://schemas.microsoft.com/office/powerpoint/2012/main" userId="S::altyler@pa.gov::93b39abd-0279-417b-9361-26ed278f7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DD"/>
    <a:srgbClr val="C0C0C0"/>
    <a:srgbClr val="E7BAB7"/>
    <a:srgbClr val="E42D1A"/>
    <a:srgbClr val="0F0684"/>
    <a:srgbClr val="117D60"/>
    <a:srgbClr val="F5B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3" autoAdjust="0"/>
    <p:restoredTop sz="69399" autoAdjust="0"/>
  </p:normalViewPr>
  <p:slideViewPr>
    <p:cSldViewPr>
      <p:cViewPr varScale="1">
        <p:scale>
          <a:sx n="51" d="100"/>
          <a:sy n="51" d="100"/>
        </p:scale>
        <p:origin x="1944" y="66"/>
      </p:cViewPr>
      <p:guideLst>
        <p:guide orient="horz" pos="2160"/>
        <p:guide pos="2880"/>
      </p:guideLst>
    </p:cSldViewPr>
  </p:slideViewPr>
  <p:outlineViewPr>
    <p:cViewPr>
      <p:scale>
        <a:sx n="33" d="100"/>
        <a:sy n="33" d="100"/>
      </p:scale>
      <p:origin x="0" y="-146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commentAuthors" Target="commentAuthors.xml"/><Relationship Id="rId138" Type="http://schemas.microsoft.com/office/2018/10/relationships/authors" Targe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notesMaster" Target="notesMasters/notesMaster1.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handoutMaster" Target="handoutMasters/handoutMaster1.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sz="900" dirty="0"/>
          </a:p>
        </p:txBody>
      </p:sp>
      <p:sp>
        <p:nvSpPr>
          <p:cNvPr id="27651" name="Rectangle 3"/>
          <p:cNvSpPr>
            <a:spLocks noGrp="1" noChangeArrowheads="1"/>
          </p:cNvSpPr>
          <p:nvPr>
            <p:ph type="dt" sz="quarter" idx="1"/>
          </p:nvPr>
        </p:nvSpPr>
        <p:spPr bwMode="auto">
          <a:xfrm>
            <a:off x="3970938" y="0"/>
            <a:ext cx="303784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r>
              <a:rPr lang="en-US" sz="900"/>
              <a:t>4/30/2023</a:t>
            </a:r>
            <a:endParaRPr lang="en-US" sz="900" dirty="0"/>
          </a:p>
        </p:txBody>
      </p:sp>
      <p:sp>
        <p:nvSpPr>
          <p:cNvPr id="27653" name="Rectangle 5"/>
          <p:cNvSpPr>
            <a:spLocks noGrp="1" noChangeArrowheads="1"/>
          </p:cNvSpPr>
          <p:nvPr>
            <p:ph type="sldNum" sz="quarter" idx="3"/>
          </p:nvPr>
        </p:nvSpPr>
        <p:spPr bwMode="auto">
          <a:xfrm>
            <a:off x="3970938" y="9066185"/>
            <a:ext cx="3037840"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E533807-A9DB-45E6-8B73-9063D0180ECC}" type="slidenum">
              <a:rPr lang="en-US" sz="900"/>
              <a:pPr>
                <a:defRPr/>
              </a:pPr>
              <a:t>‹#›</a:t>
            </a:fld>
            <a:endParaRPr lang="en-US" dirty="0"/>
          </a:p>
        </p:txBody>
      </p:sp>
      <p:sp>
        <p:nvSpPr>
          <p:cNvPr id="2" name="Footer Placeholder 1"/>
          <p:cNvSpPr>
            <a:spLocks noGrp="1"/>
          </p:cNvSpPr>
          <p:nvPr>
            <p:ph type="ftr" sz="quarter" idx="2"/>
          </p:nvPr>
        </p:nvSpPr>
        <p:spPr>
          <a:xfrm>
            <a:off x="0" y="9066211"/>
            <a:ext cx="3038475" cy="228601"/>
          </a:xfrm>
          <a:prstGeom prst="rect">
            <a:avLst/>
          </a:prstGeom>
        </p:spPr>
        <p:txBody>
          <a:bodyPr vert="horz" lIns="91440" tIns="45720" rIns="91440" bIns="45720" rtlCol="0" anchor="b"/>
          <a:lstStyle>
            <a:lvl1pPr algn="l">
              <a:defRPr sz="1200"/>
            </a:lvl1pPr>
          </a:lstStyle>
          <a:p>
            <a:endParaRPr lang="en-US" sz="900" dirty="0"/>
          </a:p>
        </p:txBody>
      </p:sp>
    </p:spTree>
    <p:extLst>
      <p:ext uri="{BB962C8B-B14F-4D97-AF65-F5344CB8AC3E}">
        <p14:creationId xmlns:p14="http://schemas.microsoft.com/office/powerpoint/2010/main" val="323426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04802"/>
          </a:xfrm>
          <a:prstGeom prst="rect">
            <a:avLst/>
          </a:prstGeom>
        </p:spPr>
        <p:txBody>
          <a:bodyPr vert="horz" lIns="93177" tIns="46589" rIns="93177" bIns="46589" rtlCol="0"/>
          <a:lstStyle>
            <a:lvl1pPr algn="l">
              <a:defRPr sz="900"/>
            </a:lvl1pPr>
          </a:lstStyle>
          <a:p>
            <a:endParaRPr lang="en-US" dirty="0"/>
          </a:p>
        </p:txBody>
      </p:sp>
      <p:sp>
        <p:nvSpPr>
          <p:cNvPr id="3" name="Date Placeholder 2"/>
          <p:cNvSpPr>
            <a:spLocks noGrp="1"/>
          </p:cNvSpPr>
          <p:nvPr>
            <p:ph type="dt" idx="1"/>
          </p:nvPr>
        </p:nvSpPr>
        <p:spPr>
          <a:xfrm>
            <a:off x="3970938" y="0"/>
            <a:ext cx="3037840" cy="303187"/>
          </a:xfrm>
          <a:prstGeom prst="rect">
            <a:avLst/>
          </a:prstGeom>
        </p:spPr>
        <p:txBody>
          <a:bodyPr vert="horz" lIns="93177" tIns="46589" rIns="93177" bIns="46589" rtlCol="0"/>
          <a:lstStyle>
            <a:lvl1pPr algn="r">
              <a:defRPr sz="900"/>
            </a:lvl1pPr>
          </a:lstStyle>
          <a:p>
            <a:r>
              <a:rPr lang="en-US"/>
              <a:t>4/30/2023</a:t>
            </a:r>
            <a:endParaRPr lang="en-US" dirty="0"/>
          </a:p>
        </p:txBody>
      </p:sp>
      <p:sp>
        <p:nvSpPr>
          <p:cNvPr id="4" name="Slide Image Placeholder 3"/>
          <p:cNvSpPr>
            <a:spLocks noGrp="1" noRot="1" noChangeAspect="1"/>
          </p:cNvSpPr>
          <p:nvPr>
            <p:ph type="sldImg" idx="2"/>
          </p:nvPr>
        </p:nvSpPr>
        <p:spPr>
          <a:xfrm>
            <a:off x="1181100" y="314542"/>
            <a:ext cx="4648200" cy="334305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152400" y="3667341"/>
            <a:ext cx="6705600" cy="53242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075733"/>
            <a:ext cx="3037840" cy="219053"/>
          </a:xfrm>
          <a:prstGeom prst="rect">
            <a:avLst/>
          </a:prstGeom>
        </p:spPr>
        <p:txBody>
          <a:bodyPr vert="horz" lIns="93177" tIns="46589" rIns="93177" bIns="46589" rtlCol="0" anchor="b"/>
          <a:lstStyle>
            <a:lvl1pPr algn="l">
              <a:defRPr sz="900"/>
            </a:lvl1pPr>
          </a:lstStyle>
          <a:p>
            <a:endParaRPr lang="en-US" dirty="0"/>
          </a:p>
        </p:txBody>
      </p:sp>
      <p:sp>
        <p:nvSpPr>
          <p:cNvPr id="7" name="Slide Number Placeholder 6"/>
          <p:cNvSpPr>
            <a:spLocks noGrp="1"/>
          </p:cNvSpPr>
          <p:nvPr>
            <p:ph type="sldNum" sz="quarter" idx="5"/>
          </p:nvPr>
        </p:nvSpPr>
        <p:spPr>
          <a:xfrm>
            <a:off x="3970938" y="9075733"/>
            <a:ext cx="3037840" cy="219053"/>
          </a:xfrm>
          <a:prstGeom prst="rect">
            <a:avLst/>
          </a:prstGeom>
        </p:spPr>
        <p:txBody>
          <a:bodyPr vert="horz" lIns="93177" tIns="46589" rIns="93177" bIns="46589" rtlCol="0" anchor="b"/>
          <a:lstStyle>
            <a:lvl1pPr algn="r">
              <a:defRPr sz="900"/>
            </a:lvl1pPr>
          </a:lstStyle>
          <a:p>
            <a:fld id="{F6C9CE36-9004-47D3-97F8-6C64A115782B}" type="slidenum">
              <a:rPr lang="en-US" smtClean="0"/>
              <a:pPr/>
              <a:t>‹#›</a:t>
            </a:fld>
            <a:endParaRPr lang="en-US" dirty="0"/>
          </a:p>
        </p:txBody>
      </p:sp>
    </p:spTree>
    <p:extLst>
      <p:ext uri="{BB962C8B-B14F-4D97-AF65-F5344CB8AC3E}">
        <p14:creationId xmlns:p14="http://schemas.microsoft.com/office/powerpoint/2010/main" val="37744000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lvl="0" indent="0">
              <a:buFont typeface="+mj-lt"/>
              <a:buNone/>
            </a:pP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a:t>
            </a:fld>
            <a:endParaRPr lang="en-US"/>
          </a:p>
        </p:txBody>
      </p:sp>
      <p:sp>
        <p:nvSpPr>
          <p:cNvPr id="5" name="Date Placeholder 4">
            <a:extLst>
              <a:ext uri="{FF2B5EF4-FFF2-40B4-BE49-F238E27FC236}">
                <a16:creationId xmlns:a16="http://schemas.microsoft.com/office/drawing/2014/main" id="{D9CF6D4F-2D51-75A5-8A53-9F5D4F84396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25142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Disclaimers</a:t>
            </a:r>
            <a:endParaRPr lang="en-US" sz="90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Discuss any additional information or disclaimers you feel are pertinent prior to starting the training, such as: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If a participant would want a copy of their Certificate of Completion</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They need to contact your agency/organization directly, as your agency/organization is required to maintain all participant records.</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If your agency/organization is seeking DOS approval:</a:t>
            </a:r>
          </a:p>
          <a:p>
            <a:pPr marL="1543050" lvl="3"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In accordance with DOS standards, your agency/organization is required to electronically forward a participant’s information to DOS for the participant to receive credit toward licensure or certification.</a:t>
            </a:r>
          </a:p>
          <a:p>
            <a:pPr marL="1543050" lvl="3"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Participants should contact their licensing board directly to confirm receipt.</a:t>
            </a:r>
          </a:p>
          <a:p>
            <a:pPr marL="1543050" lvl="3"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If a participant’s licensing board did not receive confirmation they completed the course, the participant may need to forward their information and their Certificate of Completion to their licensing board directly.</a:t>
            </a:r>
          </a:p>
        </p:txBody>
      </p:sp>
      <p:sp>
        <p:nvSpPr>
          <p:cNvPr id="4" name="Slide Number Placeholder 3"/>
          <p:cNvSpPr>
            <a:spLocks noGrp="1"/>
          </p:cNvSpPr>
          <p:nvPr>
            <p:ph type="sldNum" sz="quarter" idx="5"/>
          </p:nvPr>
        </p:nvSpPr>
        <p:spPr/>
        <p:txBody>
          <a:bodyPr/>
          <a:lstStyle/>
          <a:p>
            <a:fld id="{F6C9CE36-9004-47D3-97F8-6C64A115782B}" type="slidenum">
              <a:rPr lang="en-US" smtClean="0"/>
              <a:t>10</a:t>
            </a:fld>
            <a:endParaRPr lang="en-US"/>
          </a:p>
        </p:txBody>
      </p:sp>
      <p:sp>
        <p:nvSpPr>
          <p:cNvPr id="5" name="Date Placeholder 4">
            <a:extLst>
              <a:ext uri="{FF2B5EF4-FFF2-40B4-BE49-F238E27FC236}">
                <a16:creationId xmlns:a16="http://schemas.microsoft.com/office/drawing/2014/main" id="{DEB1FF14-D0A2-59DA-4DC0-CA1F5ECACCE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4243117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B733828-54CA-B9F8-5E87-16B6F394947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7222921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A1F0C282-4A6A-8C0C-8099-7FCA98093E5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3702443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D40107C-92E9-39FA-941D-BDCED377B43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275862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466B9886-6E16-16EE-BFD4-B7E3499A607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670678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E951E53-662D-D1E8-2A00-F70CB30C156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65752983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D800BC9-6A5E-0892-31FF-9E3259D033F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2840413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59168B7-36A4-1399-44EA-59A9227573B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285645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041402BC-3386-B437-3E92-F886192B99F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607852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43026F88-0387-C975-2924-3CC075640A6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444354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A079A093-9364-5433-3A20-E2ED84122B7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6925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lvl="0" indent="0">
              <a:buFont typeface="+mj-lt"/>
              <a:buNone/>
            </a:pPr>
            <a:r>
              <a:rPr lang="en-US" sz="900" u="sng" dirty="0">
                <a:latin typeface="Arial" panose="020B0604020202020204" pitchFamily="34" charset="0"/>
                <a:cs typeface="Arial" panose="020B0604020202020204" pitchFamily="34" charset="0"/>
              </a:rPr>
              <a:t>Suggested Outline:</a:t>
            </a:r>
            <a:endParaRPr lang="en-US" sz="900" dirty="0">
              <a:latin typeface="Arial" panose="020B0604020202020204" pitchFamily="34" charset="0"/>
              <a:cs typeface="Arial" panose="020B0604020202020204" pitchFamily="34" charset="0"/>
            </a:endParaRPr>
          </a:p>
          <a:p>
            <a:pPr marL="0" lvl="0" indent="0">
              <a:buFont typeface="+mj-lt"/>
              <a:buNone/>
            </a:pPr>
            <a:endParaRPr lang="en-US" sz="900" dirty="0">
              <a:latin typeface="Arial" panose="020B0604020202020204" pitchFamily="34" charset="0"/>
              <a:cs typeface="Arial" panose="020B0604020202020204" pitchFamily="34" charset="0"/>
            </a:endParaRPr>
          </a:p>
          <a:p>
            <a:pPr marL="285750" lvl="0" indent="-285750">
              <a:buFont typeface="+mj-lt"/>
              <a:buAutoNum type="romanUcPeriod" startAt="2"/>
            </a:pPr>
            <a:r>
              <a:rPr lang="en-US" sz="900" dirty="0">
                <a:latin typeface="Arial" panose="020B0604020202020204" pitchFamily="34" charset="0"/>
                <a:cs typeface="Arial" panose="020B0604020202020204" pitchFamily="34" charset="0"/>
              </a:rPr>
              <a:t>Child Welfare in Pennsylvania</a:t>
            </a:r>
          </a:p>
          <a:p>
            <a:pPr marL="742950" lvl="1" indent="-285750">
              <a:buFont typeface="+mj-lt"/>
              <a:buAutoNum type="alphaUcPeriod"/>
            </a:pPr>
            <a:r>
              <a:rPr lang="en-US" sz="900" dirty="0">
                <a:latin typeface="Arial" panose="020B0604020202020204" pitchFamily="34" charset="0"/>
                <a:cs typeface="Arial" panose="020B0604020202020204" pitchFamily="34" charset="0"/>
              </a:rPr>
              <a:t>Brief History</a:t>
            </a:r>
          </a:p>
          <a:p>
            <a:pPr marL="742950" lvl="1" indent="-285750">
              <a:buFont typeface="+mj-lt"/>
              <a:buAutoNum type="alphaUcPeriod"/>
            </a:pPr>
            <a:r>
              <a:rPr lang="en-US" sz="900" dirty="0">
                <a:latin typeface="Arial" panose="020B0604020202020204" pitchFamily="34" charset="0"/>
                <a:cs typeface="Arial" panose="020B0604020202020204" pitchFamily="34" charset="0"/>
              </a:rPr>
              <a:t>Data/Statistics</a:t>
            </a:r>
          </a:p>
          <a:p>
            <a:pPr marL="742950" lvl="1" indent="-285750">
              <a:buFont typeface="+mj-lt"/>
              <a:buAutoNum type="alphaUcPeriod"/>
            </a:pPr>
            <a:r>
              <a:rPr lang="en-US" sz="900" dirty="0">
                <a:latin typeface="Arial" panose="020B0604020202020204" pitchFamily="34" charset="0"/>
                <a:cs typeface="Arial" panose="020B0604020202020204" pitchFamily="34" charset="0"/>
              </a:rPr>
              <a:t>The Pennsylvania Child Protective Services Law (CPSL)</a:t>
            </a:r>
          </a:p>
          <a:p>
            <a:pPr marL="1200150" lvl="2" indent="-285750">
              <a:buFont typeface="+mj-lt"/>
              <a:buAutoNum type="romanLcPeriod"/>
            </a:pPr>
            <a:r>
              <a:rPr lang="en-US" sz="900" dirty="0">
                <a:latin typeface="Arial" panose="020B0604020202020204" pitchFamily="34" charset="0"/>
                <a:cs typeface="Arial" panose="020B0604020202020204" pitchFamily="34" charset="0"/>
              </a:rPr>
              <a:t>General Purpose</a:t>
            </a:r>
          </a:p>
          <a:p>
            <a:pPr marL="1200150" lvl="2" indent="-285750">
              <a:buFont typeface="+mj-lt"/>
              <a:buAutoNum type="romanLcPeriod"/>
            </a:pPr>
            <a:r>
              <a:rPr lang="en-US" sz="900" dirty="0">
                <a:latin typeface="Arial" panose="020B0604020202020204" pitchFamily="34" charset="0"/>
                <a:cs typeface="Arial" panose="020B0604020202020204" pitchFamily="34" charset="0"/>
              </a:rPr>
              <a:t>Recent Amendments</a:t>
            </a:r>
          </a:p>
          <a:p>
            <a:pPr marL="742950" lvl="1" indent="-285750">
              <a:buFont typeface="+mj-lt"/>
              <a:buAutoNum type="alphaUcPeriod"/>
            </a:pPr>
            <a:r>
              <a:rPr lang="en-US" sz="900" dirty="0">
                <a:latin typeface="Arial" panose="020B0604020202020204" pitchFamily="34" charset="0"/>
                <a:cs typeface="Arial" panose="020B0604020202020204" pitchFamily="34" charset="0"/>
              </a:rPr>
              <a:t>The Pennsylvania Child Welfare System</a:t>
            </a:r>
          </a:p>
          <a:p>
            <a:pPr marL="1200150" lvl="2" indent="-285750">
              <a:buFont typeface="+mj-lt"/>
              <a:buAutoNum type="romanLcPeriod"/>
            </a:pPr>
            <a:r>
              <a:rPr lang="en-US" sz="900" dirty="0">
                <a:latin typeface="Arial" panose="020B0604020202020204" pitchFamily="34" charset="0"/>
                <a:cs typeface="Arial" panose="020B0604020202020204" pitchFamily="34" charset="0"/>
              </a:rPr>
              <a:t>Child Protective Services (CPS) vs. General Protective Services (GPS)</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11</a:t>
            </a:fld>
            <a:endParaRPr lang="en-US"/>
          </a:p>
        </p:txBody>
      </p:sp>
      <p:sp>
        <p:nvSpPr>
          <p:cNvPr id="5" name="Date Placeholder 4">
            <a:extLst>
              <a:ext uri="{FF2B5EF4-FFF2-40B4-BE49-F238E27FC236}">
                <a16:creationId xmlns:a16="http://schemas.microsoft.com/office/drawing/2014/main" id="{7F6CE68F-5031-6AF5-F320-F5D97DB6739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33028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8A9596D-9EB3-209C-3C6C-A045D71179F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3330316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87C6CC2-287D-2557-C56B-7B1E0D513FD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152932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A4B8B70-9566-2F92-174A-AD5194DA615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630379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0216424-8328-9BDC-D27D-E85E0BE0F9D2}"/>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7446228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F43B651-008A-1AB1-5A11-58C4BD2CD4B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5236638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2BBB8F7E-029F-8953-C9BF-075F7F5E034C}"/>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9003819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075A6E7B-B913-5508-3FE8-2AFABCF857F6}"/>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9389517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9DC4E06A-14ED-DE96-BBE0-DE1659FA383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6945554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452D70C6-4362-23BB-2631-49C8B029C97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2222607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D803F9B-9D77-AD73-40CE-3EFB176D735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7869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Suggestion: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(multiple slides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provide the source(s)/appropriate citation(s)*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Brief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Data/Statistics</a:t>
            </a:r>
          </a:p>
        </p:txBody>
      </p:sp>
      <p:sp>
        <p:nvSpPr>
          <p:cNvPr id="4" name="Slide Number Placeholder 3"/>
          <p:cNvSpPr>
            <a:spLocks noGrp="1"/>
          </p:cNvSpPr>
          <p:nvPr>
            <p:ph type="sldNum" sz="quarter" idx="5"/>
          </p:nvPr>
        </p:nvSpPr>
        <p:spPr/>
        <p:txBody>
          <a:bodyPr/>
          <a:lstStyle/>
          <a:p>
            <a:fld id="{F6C9CE36-9004-47D3-97F8-6C64A115782B}" type="slidenum">
              <a:rPr lang="en-US" smtClean="0"/>
              <a:t>12</a:t>
            </a:fld>
            <a:endParaRPr lang="en-US"/>
          </a:p>
        </p:txBody>
      </p:sp>
      <p:sp>
        <p:nvSpPr>
          <p:cNvPr id="5" name="Date Placeholder 4">
            <a:extLst>
              <a:ext uri="{FF2B5EF4-FFF2-40B4-BE49-F238E27FC236}">
                <a16:creationId xmlns:a16="http://schemas.microsoft.com/office/drawing/2014/main" id="{11B56F21-4F3E-CE46-8D8A-ABF9AEF42426}"/>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1055611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6EF7F813-D379-3BFA-9423-16F79888B9E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1187718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D8B4FD2-59C3-2673-53B5-62EB42534E2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2316151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You must compose case/reporting scenarios which present an example of a case scenario and test your audience’s comprehension of the appropriate course of action.</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Minimum of five (5) are required.</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Must target the “Key Takeaways” as outlined in the DHS Curriculum Approval Guidelines (Word document) and focus on the target audience’s mandated roles and responsibilities as they relate to child abuse recognition and reporting (e.g., whether there may be reasonable cause to suspect a child is a victim of child abuse, whether there is a basis to report, etc.).</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Should allow for discussion and/or elicit critical thinking.</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A correct, definitive answer is not necessary.</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rPr>
              <a:t>Recommend placing at the end of the training; however, if placed throughout the training, please ensure the information needed to have an effective reflection/discussion is covered previously.</a:t>
            </a:r>
          </a:p>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a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6318 (relating to immunity from 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6331 (relating to establishment of Statewide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CBFAD66-2F20-8FEC-B8BF-BC4D4FA03FD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812055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In addition to the case/reporting scenarios described on the previous slide, you must compose questions to test your audience’s comprehension of your training material.</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Minimum of 10 are required.</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Must target the “Key Takeaways” as outlined in the DHS Curriculum Approval Guidelines (Word document) and focus on the target audience’s mandated roles and responsibilities as they relate to recognizing and reporting child abuse recognition and reporting.</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Avoid quizzing participants on data/statistics they are not required by law to know.</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May be in the form of pre-test and post-test questions or “knowledge checks” throughout the training.</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May be in the form of multiple-choice, true/false, etc.</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Must provide the correct answer to each question.</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Providing the rationale/explanation for the correct answer is encouraged.</a:t>
            </a: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rPr>
              <a:t>Must indicate a passing score (e.g. 8/10).</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a:ea typeface="ＭＳ Ｐゴシック" pitchFamily="-111"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a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6318 (relating to immunity from 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6331 (relating to establishment of Statewide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4EBA1DF-8C2A-05C5-C08B-F2441FA15B5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7373464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9046DB7C-1B8B-5BB1-0D35-0B9A21926FF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4577806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mn-cs"/>
              </a:rPr>
              <a:t>Tips &amp;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Ensure sources are recent/current.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Include direct hyperlinks to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Provide the appropriate source/citation for the information covered on each slide or with a chunk of information as appropriate – e.g., definition of child abuse: 23 Pa.C.S. § 6303(b.1) – in addition to providing a list of the sources you use (see “Relevant Resources” in the Notes sections for each slide, which lists relevant sections of the CPSL and any additional law mentioned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915E352-58E8-4749-D70F-C1F2F30EABE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60341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u="sng" dirty="0">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23 Pa.C.S. § 6301 (relating to short title of chapter)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23 Pa.C.S. § 6302 (relating to findings and purpose of chapter)</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13</a:t>
            </a:fld>
            <a:endParaRPr lang="en-US"/>
          </a:p>
        </p:txBody>
      </p:sp>
      <p:sp>
        <p:nvSpPr>
          <p:cNvPr id="5" name="Date Placeholder 4">
            <a:extLst>
              <a:ext uri="{FF2B5EF4-FFF2-40B4-BE49-F238E27FC236}">
                <a16:creationId xmlns:a16="http://schemas.microsoft.com/office/drawing/2014/main" id="{A275D43E-3AA7-9B53-5829-BB7064A678E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24577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Substantiated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6362 (relating to responsibilities of county agency for child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6374 (relating to principles and goals of general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6375 (relating to county agency requirements for general protective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14</a:t>
            </a:fld>
            <a:endParaRPr lang="en-US"/>
          </a:p>
        </p:txBody>
      </p:sp>
      <p:sp>
        <p:nvSpPr>
          <p:cNvPr id="5" name="Date Placeholder 4">
            <a:extLst>
              <a:ext uri="{FF2B5EF4-FFF2-40B4-BE49-F238E27FC236}">
                <a16:creationId xmlns:a16="http://schemas.microsoft.com/office/drawing/2014/main" id="{778BC291-D8F0-3404-3620-F387EF4915E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95674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Bodily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Recent act or failure to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Sexual abuse or exploitation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6362 (relating to responsibilities of county agency for child protective services)</a:t>
            </a:r>
          </a:p>
        </p:txBody>
      </p:sp>
      <p:sp>
        <p:nvSpPr>
          <p:cNvPr id="4" name="Slide Number Placeholder 3"/>
          <p:cNvSpPr>
            <a:spLocks noGrp="1"/>
          </p:cNvSpPr>
          <p:nvPr>
            <p:ph type="sldNum" sz="quarter" idx="5"/>
          </p:nvPr>
        </p:nvSpPr>
        <p:spPr/>
        <p:txBody>
          <a:bodyPr/>
          <a:lstStyle/>
          <a:p>
            <a:fld id="{F6C9CE36-9004-47D3-97F8-6C64A115782B}" type="slidenum">
              <a:rPr lang="en-US" smtClean="0"/>
              <a:t>15</a:t>
            </a:fld>
            <a:endParaRPr lang="en-US"/>
          </a:p>
        </p:txBody>
      </p:sp>
      <p:sp>
        <p:nvSpPr>
          <p:cNvPr id="5" name="Date Placeholder 4">
            <a:extLst>
              <a:ext uri="{FF2B5EF4-FFF2-40B4-BE49-F238E27FC236}">
                <a16:creationId xmlns:a16="http://schemas.microsoft.com/office/drawing/2014/main" id="{59CD6350-1E37-9CF3-49C8-3B44979A115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05849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 se” act:  a certain act in which the act itself constitutes abuse without any resulting injury or condition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Recent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mental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physical neglect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 bondage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Involuntary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16</a:t>
            </a:fld>
            <a:endParaRPr lang="en-US"/>
          </a:p>
        </p:txBody>
      </p:sp>
      <p:sp>
        <p:nvSpPr>
          <p:cNvPr id="5" name="Date Placeholder 4">
            <a:extLst>
              <a:ext uri="{FF2B5EF4-FFF2-40B4-BE49-F238E27FC236}">
                <a16:creationId xmlns:a16="http://schemas.microsoft.com/office/drawing/2014/main" id="{59CD6350-1E37-9CF3-49C8-3B44979A115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24675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6374 (relating to principles and goals of general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6375 (relating to county agency requirements for general protective services)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17</a:t>
            </a:fld>
            <a:endParaRPr lang="en-US"/>
          </a:p>
        </p:txBody>
      </p:sp>
      <p:sp>
        <p:nvSpPr>
          <p:cNvPr id="5" name="Date Placeholder 4">
            <a:extLst>
              <a:ext uri="{FF2B5EF4-FFF2-40B4-BE49-F238E27FC236}">
                <a16:creationId xmlns:a16="http://schemas.microsoft.com/office/drawing/2014/main" id="{ACD490D1-7ECB-3FB5-2D1E-5C9A95E450D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22359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http://pacodeandbulletin.gov/Display/pacode?file=%2fsecure%2fpacode%2fdata%2f055%2fchapter3490%2fsubchapCtoc.html&amp;msclkid=8d67e515b13211eca9837682b1cb1f25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55 Pa. Code § 3490.223 (relating to definitions)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General protective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Potential for harm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b="0" i="0" u="none"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b="0" i="0" u="none" dirty="0">
                <a:solidFill>
                  <a:prstClr val="black"/>
                </a:solidFill>
                <a:latin typeface="Arial" panose="020B0604020202020204" pitchFamily="34" charset="0"/>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b="0" i="0" u="none"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b="0" i="0" u="none" dirty="0">
                <a:solidFill>
                  <a:prstClr val="black"/>
                </a:solidFill>
                <a:latin typeface="Arial" panose="020B0604020202020204" pitchFamily="34" charset="0"/>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b="0" i="0" u="none" dirty="0">
                <a:solidFill>
                  <a:prstClr val="black"/>
                </a:solidFill>
                <a:latin typeface="Arial" panose="020B0604020202020204" pitchFamily="34" charset="0"/>
                <a:cs typeface="Arial" panose="020B0604020202020204" pitchFamily="34" charset="0"/>
              </a:rPr>
              <a:t>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18</a:t>
            </a:fld>
            <a:endParaRPr lang="en-US"/>
          </a:p>
        </p:txBody>
      </p:sp>
      <p:sp>
        <p:nvSpPr>
          <p:cNvPr id="5" name="Date Placeholder 4">
            <a:extLst>
              <a:ext uri="{FF2B5EF4-FFF2-40B4-BE49-F238E27FC236}">
                <a16:creationId xmlns:a16="http://schemas.microsoft.com/office/drawing/2014/main" id="{3DF61F78-485B-DD2D-8E3E-31E98AE7D70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70805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http://pacodeandbulletin.gov/Display/pacode?file=%2fsecure%2fpacode%2fdata%2f055%2fchapter3490%2fsubchapCtoc.html&amp;msclkid=8d67e515b13211eca9837682b1cb1f25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55 Pa. Code § 3490.223 (relating to definitions)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General protective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Potential for harm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Protective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prstClr val="black"/>
                </a:solidFill>
                <a:latin typeface="Segoe UI" panose="020B0502040204020203" pitchFamily="34" charset="0"/>
              </a:rPr>
              <a:t>https://www.legis.state.pa.us/WU01/LI/LI/CT/HTM/42/00.063..HTM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Segoe UI" panose="020B0502040204020203" pitchFamily="34" charset="0"/>
              </a:rPr>
              <a:t>42 Pa.C.S. § 6323 (relating to informal adjustment)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Segoe UI" panose="020B0502040204020203" pitchFamily="34" charset="0"/>
              </a:rPr>
              <a:t>42 Pa.C.S. § 6341 (relating to adjudication)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19</a:t>
            </a:fld>
            <a:endParaRPr lang="en-US"/>
          </a:p>
        </p:txBody>
      </p:sp>
      <p:sp>
        <p:nvSpPr>
          <p:cNvPr id="5" name="Date Placeholder 4">
            <a:extLst>
              <a:ext uri="{FF2B5EF4-FFF2-40B4-BE49-F238E27FC236}">
                <a16:creationId xmlns:a16="http://schemas.microsoft.com/office/drawing/2014/main" id="{9AD7EF21-BA86-3101-5E12-06CAD93230DC}"/>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80713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p>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Introduce your agency/organization.</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Introduce the presenter(s).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 your agency/organization’s contact information (e.g., email address, phone number, link to website) in which participants can contact if they have questions related to the course – such as navigating the course, obtaining their Certificate of Completion, etc.</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 the link to our Trainings page, on our Keep Kids Safe website – https://www.dhs.pa.gov/KeepKidsSafe/Pages/Trainings.aspx</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6C9CE36-9004-47D3-97F8-6C64A115782B}" type="slidenum">
              <a:rPr lang="en-US" smtClean="0"/>
              <a:t>2</a:t>
            </a:fld>
            <a:endParaRPr lang="en-US"/>
          </a:p>
        </p:txBody>
      </p:sp>
      <p:sp>
        <p:nvSpPr>
          <p:cNvPr id="5" name="Date Placeholder 4">
            <a:extLst>
              <a:ext uri="{FF2B5EF4-FFF2-40B4-BE49-F238E27FC236}">
                <a16:creationId xmlns:a16="http://schemas.microsoft.com/office/drawing/2014/main" id="{E31A7D6F-0458-CE02-4B01-24927812A8D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006506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mj-lt"/>
              <a:buNone/>
            </a:pP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795DFD7-6C78-98D4-6CF0-0D9ED65A426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8180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Healthcare provider</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6F89E39D-FBD1-D585-11FE-1077DC150A3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51553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facility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provider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9E77065-5B7E-4286-FD06-68EA65A1DFB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40740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facility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provider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5DD4C3B-F3F8-6311-7187-0F950066965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79353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A98DB66-D5C2-4139-1886-ABD9187018E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2990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mj-lt"/>
              <a:buNone/>
            </a:pPr>
            <a:r>
              <a:rPr lang="en-US" sz="900" u="sng" dirty="0">
                <a:latin typeface="Arial" panose="020B0604020202020204" pitchFamily="34" charset="0"/>
                <a:cs typeface="Arial" panose="020B0604020202020204" pitchFamily="34" charset="0"/>
              </a:rPr>
              <a:t>Suggested Outline:</a:t>
            </a:r>
          </a:p>
          <a:p>
            <a:pPr marL="0" indent="0">
              <a:buFont typeface="+mj-lt"/>
              <a:buNone/>
            </a:pPr>
            <a:endParaRPr lang="en-US" sz="900" dirty="0">
              <a:latin typeface="Arial" panose="020B0604020202020204" pitchFamily="34" charset="0"/>
              <a:cs typeface="Arial" panose="020B0604020202020204" pitchFamily="34" charset="0"/>
            </a:endParaRPr>
          </a:p>
          <a:p>
            <a:pPr marL="285750" lvl="0" indent="-285750">
              <a:buFont typeface="+mj-lt"/>
              <a:buAutoNum type="romanUcPeriod" startAt="4"/>
            </a:pPr>
            <a:r>
              <a:rPr lang="en-US" sz="900" dirty="0">
                <a:latin typeface="Arial" panose="020B0604020202020204" pitchFamily="34" charset="0"/>
                <a:cs typeface="Arial" panose="020B0604020202020204" pitchFamily="34" charset="0"/>
              </a:rPr>
              <a:t>Recognizing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Components of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Categories &amp; Indicators of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Exclusions from Child Abuse</a:t>
            </a:r>
          </a:p>
          <a:p>
            <a:pPr marL="0" lvl="0" indent="0">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4256A667-BA6D-5188-8641-64120E0B1CB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27382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Recent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Recent act or failure to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Recklessly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solidFill>
                  <a:prstClr val="black"/>
                </a:solidFill>
                <a:latin typeface="Arial" panose="020B0604020202020204" pitchFamily="34" charset="0"/>
                <a:cs typeface="Arial" panose="020B0604020202020204" pitchFamily="34" charset="0"/>
              </a:rPr>
              <a:t>https://www.legis.state.pa.us/WU01/LI/LI/CT/htm/18/18.htm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18 Pa.C.S. § 302 (relating to general requirements of culpability)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(b)(1) 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(b)(2) 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(b)(3) Recklessly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BAE245E-2FA2-D44A-41EC-DA0BADFDF43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518769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contact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 of higher education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activity, or service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interaction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 bondage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Involuntary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0BF44E29-D82F-E024-56F8-78F369C2B7E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7958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contact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 of higher education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activity, or service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interaction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 bondage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Involuntary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A1EE4BE-E1AF-1D04-5DD8-33B253799F7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68931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prstClr val="black"/>
                </a:solidFill>
                <a:latin typeface="Arial" panose="020B0604020202020204" pitchFamily="34" charset="0"/>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dirty="0">
                <a:solidFill>
                  <a:prstClr val="black"/>
                </a:solidFill>
                <a:latin typeface="Arial" panose="020B0604020202020204" pitchFamily="34" charset="0"/>
                <a:cs typeface="Arial" panose="020B0604020202020204" pitchFamily="34" charset="0"/>
              </a:rPr>
              <a:t>Person responsible for the child’s welfare</a:t>
            </a:r>
            <a:endParaRPr lang="en-US" sz="18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E0E8F8A-F9F3-AB0E-72D1-BBDCC5EAA2B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16319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mj-lt"/>
              <a:buNone/>
            </a:pPr>
            <a:r>
              <a:rPr lang="en-US" sz="900" u="sng" dirty="0">
                <a:latin typeface="Arial" panose="020B0604020202020204" pitchFamily="34" charset="0"/>
                <a:cs typeface="Arial" panose="020B0604020202020204" pitchFamily="34" charset="0"/>
              </a:rPr>
              <a:t>Suggested Outline:</a:t>
            </a:r>
          </a:p>
          <a:p>
            <a:pPr marL="0" indent="0">
              <a:buFont typeface="+mj-lt"/>
              <a:buNone/>
            </a:pPr>
            <a:endParaRPr lang="en-US" sz="900" dirty="0">
              <a:latin typeface="Arial" panose="020B0604020202020204" pitchFamily="34" charset="0"/>
              <a:cs typeface="Arial" panose="020B0604020202020204" pitchFamily="34" charset="0"/>
            </a:endParaRPr>
          </a:p>
          <a:p>
            <a:pPr marL="285750" lvl="0" indent="-285750">
              <a:buFont typeface="+mj-lt"/>
              <a:buAutoNum type="romanUcPeriod"/>
            </a:pPr>
            <a:r>
              <a:rPr lang="en-US" sz="900" dirty="0">
                <a:latin typeface="Arial" panose="020B0604020202020204" pitchFamily="34" charset="0"/>
                <a:cs typeface="Arial" panose="020B0604020202020204" pitchFamily="34" charset="0"/>
              </a:rPr>
              <a:t>Course Overview</a:t>
            </a:r>
          </a:p>
          <a:p>
            <a:pPr marL="742950" lvl="1" indent="-285750">
              <a:buFont typeface="+mj-lt"/>
              <a:buAutoNum type="alphaUcPeriod"/>
            </a:pPr>
            <a:r>
              <a:rPr lang="en-US" sz="900" dirty="0">
                <a:latin typeface="Arial" panose="020B0604020202020204" pitchFamily="34" charset="0"/>
                <a:cs typeface="Arial" panose="020B0604020202020204" pitchFamily="34" charset="0"/>
              </a:rPr>
              <a:t>Agenda/Outline</a:t>
            </a:r>
          </a:p>
          <a:p>
            <a:pPr marL="742950" lvl="1" indent="-285750">
              <a:buFont typeface="+mj-lt"/>
              <a:buAutoNum type="alphaUcPeriod"/>
            </a:pPr>
            <a:r>
              <a:rPr lang="en-US" sz="900" dirty="0">
                <a:latin typeface="Arial" panose="020B0604020202020204" pitchFamily="34" charset="0"/>
                <a:cs typeface="Arial" panose="020B0604020202020204" pitchFamily="34" charset="0"/>
              </a:rPr>
              <a:t>Learning Objectives</a:t>
            </a:r>
          </a:p>
          <a:p>
            <a:pPr marL="742950" lvl="1" indent="-285750">
              <a:buFont typeface="+mj-lt"/>
              <a:buAutoNum type="alphaUcPeriod"/>
            </a:pPr>
            <a:r>
              <a:rPr lang="en-US" sz="900" dirty="0">
                <a:latin typeface="Arial" panose="020B0604020202020204" pitchFamily="34" charset="0"/>
                <a:cs typeface="Arial" panose="020B0604020202020204" pitchFamily="34" charset="0"/>
              </a:rPr>
              <a:t>Targeted/Intended Audience</a:t>
            </a:r>
          </a:p>
          <a:p>
            <a:pPr marL="742950" lvl="1" indent="-285750">
              <a:buFont typeface="+mj-lt"/>
              <a:buAutoNum type="alphaUcPeriod"/>
            </a:pPr>
            <a:r>
              <a:rPr lang="en-US" sz="900" dirty="0">
                <a:latin typeface="Arial" panose="020B0604020202020204" pitchFamily="34" charset="0"/>
                <a:cs typeface="Arial" panose="020B0604020202020204" pitchFamily="34" charset="0"/>
              </a:rPr>
              <a:t>Approval(s)/Credit</a:t>
            </a:r>
          </a:p>
          <a:p>
            <a:pPr marL="742950" lvl="1" indent="-285750">
              <a:buFont typeface="+mj-lt"/>
              <a:buAutoNum type="alphaUcPeriod"/>
            </a:pPr>
            <a:r>
              <a:rPr lang="en-US" sz="900" dirty="0">
                <a:latin typeface="Arial" panose="020B0604020202020204" pitchFamily="34" charset="0"/>
                <a:cs typeface="Arial" panose="020B0604020202020204" pitchFamily="34" charset="0"/>
              </a:rPr>
              <a:t>Delivery/Navigation</a:t>
            </a:r>
          </a:p>
          <a:p>
            <a:pPr marL="742950" lvl="1" indent="-285750">
              <a:buFont typeface="+mj-lt"/>
              <a:buAutoNum type="alphaUcPeriod"/>
            </a:pPr>
            <a:r>
              <a:rPr lang="en-US" sz="900" dirty="0">
                <a:latin typeface="Arial" panose="020B0604020202020204" pitchFamily="34" charset="0"/>
                <a:cs typeface="Arial" panose="020B0604020202020204" pitchFamily="34" charset="0"/>
              </a:rPr>
              <a:t>Materials</a:t>
            </a:r>
          </a:p>
          <a:p>
            <a:pPr marL="742950" lvl="1" indent="-285750">
              <a:buFont typeface="+mj-lt"/>
              <a:buAutoNum type="alphaUcPeriod"/>
            </a:pPr>
            <a:r>
              <a:rPr lang="en-US" sz="900" dirty="0">
                <a:latin typeface="Arial" panose="020B0604020202020204" pitchFamily="34" charset="0"/>
                <a:cs typeface="Arial" panose="020B0604020202020204" pitchFamily="34" charset="0"/>
              </a:rPr>
              <a:t>Disclaimers</a:t>
            </a:r>
          </a:p>
        </p:txBody>
      </p:sp>
      <p:sp>
        <p:nvSpPr>
          <p:cNvPr id="4" name="Slide Number Placeholder 3"/>
          <p:cNvSpPr>
            <a:spLocks noGrp="1"/>
          </p:cNvSpPr>
          <p:nvPr>
            <p:ph type="sldNum" sz="quarter" idx="5"/>
          </p:nvPr>
        </p:nvSpPr>
        <p:spPr/>
        <p:txBody>
          <a:bodyPr/>
          <a:lstStyle/>
          <a:p>
            <a:fld id="{F6C9CE36-9004-47D3-97F8-6C64A115782B}" type="slidenum">
              <a:rPr lang="en-US" smtClean="0"/>
              <a:t>3</a:t>
            </a:fld>
            <a:endParaRPr lang="en-US"/>
          </a:p>
        </p:txBody>
      </p:sp>
      <p:sp>
        <p:nvSpPr>
          <p:cNvPr id="5" name="Date Placeholder 4">
            <a:extLst>
              <a:ext uri="{FF2B5EF4-FFF2-40B4-BE49-F238E27FC236}">
                <a16:creationId xmlns:a16="http://schemas.microsoft.com/office/drawing/2014/main" id="{2E5B8C0B-76FF-7432-4DE7-347D60617C9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666217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Bodily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Recent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Recent act or failure to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Recklessly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mental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physical neglect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https://www.legis.state.pa.us/WU01/LI/LI/CT/htm/18/18.htm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302 (relating to general requirements of culpability)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(b)(1) 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(b)(2) 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(b)(3) Recklessly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3121 (relating to rape)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3122.1 (relating to statutory sexual assault)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3123 (relating to involuntary deviate sexual intercourse)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3124.1 (relating to sexual assault)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3124.2 (relating to institutional sexual assault)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3125 (relating to aggravated indecent assault)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3126 (relating to indecent assault)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3127 (relating to indecent exposure)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4302 (relating to incest)</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5902 (relating to prostitution and related offenses)</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2F4C1379-5FF6-F7A4-47B4-348F8AE6F67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28322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Recklessly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https://www.legis.state.pa.us/WU01/LI/LI/CT/htm/18/18.htm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302 (relating to general requirements of culpability)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(b)(1) 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(b)(2) 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(b)(3) Recklessly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7508.2 (relating to operation of methamphetamine laboratory)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 bondage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Involuntary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62B06CBC-A01C-CFF6-2878-F0AA1210AED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050690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Intentionally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Knowingly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Recent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Recklessly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https://www.legis.state.pa.us/WU01/LI/LI/CT/HTM/42/42.HTM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https://www.legis.state.pa.us/WU01/LI/LI/CT/HTM/42/00.097..HTM?msclkid=b0993c08b15311ec8279b9c040b2f035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Ch. 97 Subch. H (relating to registration of sexual offenders)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9799.12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Sexually violent delinquent 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Sexually violent predator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Tier II sexual offense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Tier III sexual offense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9799.55(b) (relating to registration)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9799.58 (relating to assessments)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A74C2BEE-144E-4C30-C793-FB5846148EB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154756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Bodily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bodily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C20E341-2C81-52E2-1F0D-FEA78C2A636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655079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Bodily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bodily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138C5CCE-3552-6DB4-ED0E-425918E0D7E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303587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Bodily injury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bodily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0FB9A28-33AA-8832-9F0A-930D4A34D4A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953380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mental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0355ABF-527D-9A9E-E1C8-BB796E8F769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270170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mental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A30E6BA-61C0-8F7D-40A9-DB3795DF76E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234384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mental injury</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18319B2-9AB6-F0EB-4D68-E0B82C81975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471333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physical neglect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6B7D25FD-44E3-7A63-E8DC-3E8F6565C5E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7297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Agenda/Outline</a:t>
            </a:r>
            <a:endParaRPr lang="en-US" sz="900" u="sng" dirty="0">
              <a:latin typeface="Arial" panose="020B0604020202020204" pitchFamily="34" charset="0"/>
              <a:cs typeface="Arial" panose="020B0604020202020204" pitchFamily="34" charset="0"/>
            </a:endParaRPr>
          </a:p>
          <a:p>
            <a:pPr marL="0" indent="0">
              <a:buFont typeface="+mj-lt"/>
              <a:buNone/>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 a general/brief outline of the topics that will be addressed</a:t>
            </a:r>
          </a:p>
          <a:p>
            <a:pPr marL="0" indent="0">
              <a:buFont typeface="+mj-lt"/>
              <a:buNone/>
            </a:pPr>
            <a:endParaRPr lang="en-US" sz="900" dirty="0">
              <a:latin typeface="Arial" panose="020B0604020202020204" pitchFamily="34" charset="0"/>
              <a:cs typeface="Arial" panose="020B0604020202020204" pitchFamily="34" charset="0"/>
            </a:endParaRPr>
          </a:p>
          <a:p>
            <a:pPr marL="0" lvl="0" indent="0">
              <a:buFont typeface="+mj-lt"/>
              <a:buNone/>
            </a:pPr>
            <a:r>
              <a:rPr lang="en-US" sz="900" dirty="0">
                <a:latin typeface="Arial" panose="020B0604020202020204" pitchFamily="34" charset="0"/>
                <a:cs typeface="Arial" panose="020B0604020202020204" pitchFamily="34" charset="0"/>
              </a:rPr>
              <a:t>Child Abuse Recognition and Reporting in Pennsylvania</a:t>
            </a:r>
          </a:p>
          <a:p>
            <a:pPr marL="285750" lvl="0" indent="-285750">
              <a:buFont typeface="+mj-lt"/>
              <a:buAutoNum type="romanUcPeriod"/>
            </a:pPr>
            <a:r>
              <a:rPr lang="en-US" sz="900" dirty="0">
                <a:latin typeface="Arial" panose="020B0604020202020204" pitchFamily="34" charset="0"/>
                <a:cs typeface="Arial" panose="020B0604020202020204" pitchFamily="34" charset="0"/>
              </a:rPr>
              <a:t>Course Overview</a:t>
            </a:r>
          </a:p>
          <a:p>
            <a:pPr marL="285750" lvl="0" indent="-285750">
              <a:buFont typeface="+mj-lt"/>
              <a:buAutoNum type="romanUcPeriod"/>
            </a:pPr>
            <a:r>
              <a:rPr lang="en-US" sz="900" dirty="0">
                <a:latin typeface="Arial" panose="020B0604020202020204" pitchFamily="34" charset="0"/>
                <a:cs typeface="Arial" panose="020B0604020202020204" pitchFamily="34" charset="0"/>
              </a:rPr>
              <a:t>Child Welfare in Pennsylvania</a:t>
            </a:r>
          </a:p>
          <a:p>
            <a:pPr marL="285750" lvl="0" indent="-285750">
              <a:buFont typeface="+mj-lt"/>
              <a:buAutoNum type="romanUcPeriod"/>
            </a:pPr>
            <a:r>
              <a:rPr lang="en-US" sz="900" dirty="0">
                <a:latin typeface="Arial" panose="020B0604020202020204" pitchFamily="34" charset="0"/>
                <a:cs typeface="Arial" panose="020B0604020202020204" pitchFamily="34" charset="0"/>
              </a:rPr>
              <a:t>Mandatory Notification of Substance Exposed Infants by Health Care Providers &amp; Plan of Safe Care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Recognizing Child Abuse</a:t>
            </a:r>
          </a:p>
          <a:p>
            <a:pPr marL="285750" lvl="0" indent="-285750">
              <a:buFont typeface="+mj-lt"/>
              <a:buAutoNum type="romanUcPeriod" startAt="5"/>
            </a:pPr>
            <a:r>
              <a:rPr lang="en-US" sz="900" dirty="0">
                <a:latin typeface="Arial" panose="020B0604020202020204" pitchFamily="34" charset="0"/>
                <a:cs typeface="Arial" panose="020B0604020202020204" pitchFamily="34" charset="0"/>
              </a:rPr>
              <a:t>Reporting Suspected Child Abuse</a:t>
            </a:r>
          </a:p>
          <a:p>
            <a:pPr marL="285750" lvl="0" indent="-285750">
              <a:buFont typeface="+mj-lt"/>
              <a:buAutoNum type="romanUcPeriod" startAt="5"/>
            </a:pPr>
            <a:r>
              <a:rPr lang="en-US" sz="900" dirty="0">
                <a:latin typeface="Arial" panose="020B0604020202020204" pitchFamily="34" charset="0"/>
                <a:cs typeface="Arial" panose="020B0604020202020204" pitchFamily="34" charset="0"/>
              </a:rPr>
              <a:t>Case/Reporting Scenarios</a:t>
            </a:r>
          </a:p>
          <a:p>
            <a:pPr marL="285750" lvl="0" indent="-285750">
              <a:buFont typeface="+mj-lt"/>
              <a:buAutoNum type="romanUcPeriod" startAt="5"/>
            </a:pPr>
            <a:r>
              <a:rPr lang="en-US" sz="900" dirty="0">
                <a:latin typeface="Arial" panose="020B0604020202020204" pitchFamily="34" charset="0"/>
                <a:cs typeface="Arial" panose="020B0604020202020204" pitchFamily="34" charset="0"/>
              </a:rPr>
              <a:t>Quiz Questions</a:t>
            </a:r>
          </a:p>
          <a:p>
            <a:pPr marL="285750" lvl="0" indent="-285750">
              <a:buFont typeface="+mj-lt"/>
              <a:buAutoNum type="romanUcPeriod" startAt="5"/>
            </a:pPr>
            <a:r>
              <a:rPr lang="en-US" sz="900" dirty="0">
                <a:latin typeface="Arial" panose="020B0604020202020204" pitchFamily="34" charset="0"/>
                <a:cs typeface="Arial" panose="020B0604020202020204" pitchFamily="34" charset="0"/>
              </a:rPr>
              <a:t>Sources</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4</a:t>
            </a:fld>
            <a:endParaRPr lang="en-US"/>
          </a:p>
        </p:txBody>
      </p:sp>
      <p:sp>
        <p:nvSpPr>
          <p:cNvPr id="5" name="Date Placeholder 4">
            <a:extLst>
              <a:ext uri="{FF2B5EF4-FFF2-40B4-BE49-F238E27FC236}">
                <a16:creationId xmlns:a16="http://schemas.microsoft.com/office/drawing/2014/main" id="{CEF8037B-F21A-8D8A-FCBA-683258B8459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813531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physical neglect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5F021EB-BB4F-B70F-0F98-BB7F427A581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14992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Serious physical neglect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9652C20F-4454-D162-AB47-C2B7E8D6764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03269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2C9DF61F-693A-B7A8-D2AB-D7924C859A1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12925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86C06EA-FBEA-6A8C-2D36-4B2233764B5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566680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https://www.legis.state.pa.us/WU01/LI/LI/CT/htm/18/18.htm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3121 (relating to rape)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3122.1 (relating to statutory sexual assault)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3123 (relating to involuntary deviate sexual intercourse)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3124.1 (relating to sexual assault)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3124.2 (relating to institutional sexual assault)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3125 (relating to aggravated indecent assault)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3126 (relating to indecent assault)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3127 (relating to indecent exposure)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4302 (relating to incest)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5902 (relating to prostitution and related offenses)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6312 (relating to sexual abuse of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6318 (relating to unlawful contact with minor)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6320 (relating to sexual exploitation of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917CA07-867E-B7F3-B2B1-F3D2909E995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066754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940EA2A-36BD-F883-6107-1715D99AEB1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083727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abuse or exploitation</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1721F8B-DF54-1388-D7CD-9A349A9D389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44133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1A3E689-A05E-9302-8844-087177EAAE6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271041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Coercion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sex 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Debt bondage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Involuntary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Peonage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forms of trafficking in persons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trafficking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Slavery</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1F3B6048-3B52-A384-A37C-2E20D8B99086}"/>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785056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Domestic servitude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Labor trafficking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A8125CE-19F4-457E-DFD1-E2E10E811FC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75195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u="sng" dirty="0">
                <a:solidFill>
                  <a:schemeClr val="tx1"/>
                </a:solidFill>
                <a:latin typeface="Arial" panose="020B0604020202020204" pitchFamily="34" charset="0"/>
                <a:cs typeface="Arial" panose="020B0604020202020204" pitchFamily="34" charset="0"/>
              </a:rPr>
              <a:t>Suggestion:</a:t>
            </a:r>
            <a:r>
              <a:rPr lang="en-US" sz="900" u="none" dirty="0">
                <a:solidFill>
                  <a:schemeClr val="tx1"/>
                </a:solidFill>
                <a:latin typeface="Arial" panose="020B0604020202020204" pitchFamily="34" charset="0"/>
                <a:cs typeface="Arial" panose="020B0604020202020204" pitchFamily="34" charset="0"/>
              </a:rPr>
              <a:t>  Learning Objectives</a:t>
            </a:r>
            <a:endParaRPr lang="en-US" sz="900" u="sng"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Should target the “Key Takeaways” outlined below and be worded in a way that reflects what the audience will learn</a:t>
            </a:r>
          </a:p>
          <a:p>
            <a:pPr marL="171450" indent="-171450">
              <a:buFont typeface="Arial" panose="020B0604020202020204" pitchFamily="34" charset="0"/>
              <a:buChar char="•"/>
            </a:pPr>
            <a:endPar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buFont typeface="Arial" panose="020B0604020202020204" pitchFamily="34" charset="0"/>
              <a:buNone/>
            </a:pPr>
            <a:r>
              <a:rPr lang="en-US" sz="900" b="1"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Key Takeaways</a:t>
            </a:r>
          </a:p>
          <a:p>
            <a:pPr marL="457200" lvl="1" indent="0">
              <a:buFont typeface="Arial" panose="020B0604020202020204" pitchFamily="34" charset="0"/>
              <a:buNone/>
            </a:pPr>
            <a:endParaRPr lang="en-US" sz="9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basis for reporting suspected child abuse is having “reasonable cause to suspect” a child is a victim of child abuse. </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Nothing in the PA CPSL requires a person who has reasonable cause to suspect a child is a victim of child abuse to identify the type of abuse they are reporting when making a report of suspected child abuse.</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PA CPSL recognizes three key components of child abuse: </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 or failure to act; Recent act; Recent act or failure to act; or A series of acts or failures to act</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Intentionally, knowingly, or recklessly</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mandated reporter enumerated under section 6311(a) of the PA CPSL (relating to persons required to report suspected child abuse) must immediately make a report suspected child abuse to ChildLine, Pennsylvania’s 24/7 Child Abuse Hotline and Registry, by calling 1-800-932-0313 or electronically through the Child Welfare Portal, if they have reasonable cause to suspect a child is a victim of child abuse under any of the following circumstances:</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mandated reporter comes into contact with the child in the course of employment, occupation, and practice of a profession or through a regularly scheduled program, activity, or service.</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mandated reporter is directly responsible for the care, supervision, guidance, or training of the child, or is affiliated with an agency, institution, organization, school, regularly established church or religious organization, or other entity that is directly responsible for the care, supervision, guidance, or training of the child.</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person makes a specific disclosure to the mandated reporter that an identifiable child is the victim of child abuse.</a:t>
            </a:r>
          </a:p>
          <a:p>
            <a:pPr marL="1085850" lvl="2" indent="-171450">
              <a:buFont typeface="Courier New" panose="02070309020205020404" pitchFamily="49" charset="0"/>
              <a:buChar char="o"/>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individual 14 years of age or older makes a specific disclosure to the mandated reporter that the individual has committed child abuse.</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Nothing in section 6311 of the PA CPSL (relating to persons required to report suspected child abuse) requires a child to come before the mandated reporter in order for the mandated reporter to make a report of suspected child abuse.</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Nothing in section 6311 of the PA CPSL (relating to persons required to report suspected child abuse) requires the mandated reporter to identify the person responsible for the child abuse in order to make a report of suspected child abuse.</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Nothing in the PA CPSL requires a person who has reasonable cause to suspect a child is a victim of child abuse to consider the exclusions from child abuse in order to make a report of suspected child abuse.</a:t>
            </a:r>
          </a:p>
          <a:p>
            <a:pPr marL="628650" lvl="1" indent="-171450">
              <a:buFont typeface="Arial" panose="020B0604020202020204" pitchFamily="34" charset="0"/>
              <a:buChar char="•"/>
            </a:pPr>
            <a:r>
              <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mandated reporter is presumed to have acted in good faith when making a report of suspected child abuse.</a:t>
            </a:r>
          </a:p>
          <a:p>
            <a:pPr marL="171450" lvl="0" indent="-171450">
              <a:buFont typeface="Arial" panose="020B0604020202020204" pitchFamily="34" charset="0"/>
              <a:buChar char="•"/>
            </a:pPr>
            <a:endParaRPr lang="en-US" sz="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5</a:t>
            </a:fld>
            <a:endParaRPr lang="en-US"/>
          </a:p>
        </p:txBody>
      </p:sp>
      <p:sp>
        <p:nvSpPr>
          <p:cNvPr id="5" name="Date Placeholder 4">
            <a:extLst>
              <a:ext uri="{FF2B5EF4-FFF2-40B4-BE49-F238E27FC236}">
                <a16:creationId xmlns:a16="http://schemas.microsoft.com/office/drawing/2014/main" id="{7B7B2455-9E5E-8985-E33F-43DABE6F140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408927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9F9A66A-D0E6-4637-ECFB-E545D1AA47F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59030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FFD3081-4082-1D1C-7B2B-45E91B9EFF1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5261218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A6F29DB-2254-A0CD-CAB7-58438A6AF47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157744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https://uscode.house.gov/view.xhtml?path=%2fprelim%40title22%2fchapter78&amp;edition=prelim&amp;msclkid=28e92ce8b13811ecaeb47987e9cf3ff4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103 of the Trafficking Victims Protection Act of 2000 (114 Stat. 1466, 22 U.S.C. § 7102)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2270E46-42E2-F0DF-0124-5793215848C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565677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Reinstatement of culpability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C8B1436-6BD9-1CA1-23E7-A1D3620C6C2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39856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57B9275-92DC-12BB-0FA0-B365D270830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954032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Subject of the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87E13BF-615E-D6B7-87AC-F210188FC646}"/>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027617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ADB1F79-20EC-A4CE-99EF-97BDEC14DFA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085915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16853474-2C36-A135-A904-6D5BF3EF8B6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525684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C1FF188-C082-D2B6-839C-A8053335542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3938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Targeted/Intended Audience</a:t>
            </a:r>
            <a:endParaRPr lang="en-US" sz="90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 a brief description of the targeted/intended audience, such as: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Mandated reporters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Mandated and permissive reporters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Individuals seeking or renewing licensure in Pennsylvania</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School staff, school contractors, school volunteers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Healthcare professionals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Mental health professionals</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6</a:t>
            </a:fld>
            <a:endParaRPr lang="en-US"/>
          </a:p>
        </p:txBody>
      </p:sp>
      <p:sp>
        <p:nvSpPr>
          <p:cNvPr id="5" name="Date Placeholder 4">
            <a:extLst>
              <a:ext uri="{FF2B5EF4-FFF2-40B4-BE49-F238E27FC236}">
                <a16:creationId xmlns:a16="http://schemas.microsoft.com/office/drawing/2014/main" id="{EDB92539-693C-F202-76CA-591211F03D5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758177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57BF074-F357-92B7-B363-57CCD55866C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1717390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6291486-7D7C-1F7D-FF2A-2A460209BCA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83011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https://www.legis.state.pa.us/WU01/LI/LI/CT/htm/18/18.htm</a:t>
            </a:r>
            <a:endParaRPr lang="en-US" sz="900" u="none"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3121 (relating to rape)</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3123 (relating to involuntary deviate sexual intercourse)</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3124.1 (relating to sexual assault)</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3125 (relating to aggravated indecent assault)</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3126 (relating to indecent assault)</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3127 (relating to indecent exposure)</a:t>
            </a:r>
          </a:p>
          <a:p>
            <a:pPr marL="0" lvl="0" indent="0">
              <a:buFont typeface="Arial" panose="020B0604020202020204" pitchFamily="34" charset="0"/>
              <a:buNone/>
            </a:pPr>
            <a:endParaRPr lang="en-US" sz="1800" u="none" dirty="0">
              <a:solidFill>
                <a:prstClr val="black"/>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FC31B4A-64F3-FA75-0897-F9F560F63E6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48727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CA3F1F9-827A-BF29-400E-0B820B53BF0D}"/>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595810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 exclusions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6304 (relating to exclusions from child abuse)</a:t>
            </a:r>
          </a:p>
          <a:p>
            <a:pPr marL="0" indent="0">
              <a:buFont typeface="Arial" panose="020B0604020202020204" pitchFamily="34" charset="0"/>
              <a:buNone/>
            </a:pPr>
            <a:endParaRPr lang="en-US" sz="900" u="none" dirty="0">
              <a:solidFill>
                <a:prstClr val="black"/>
              </a:solidFill>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900" u="none" dirty="0">
                <a:solidFill>
                  <a:prstClr val="black"/>
                </a:solidFill>
                <a:latin typeface="Arial" panose="020B0604020202020204" pitchFamily="34" charset="0"/>
                <a:cs typeface="Arial" panose="020B0604020202020204" pitchFamily="34" charset="0"/>
              </a:rPr>
              <a:t>https://www.legis.state.pa.us/WU01/LI/LI/CT/htm/18/18.htm</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505 (relating to use of force in self-protection)</a:t>
            </a:r>
          </a:p>
          <a:p>
            <a:pPr marL="285750" lvl="0" indent="-285750">
              <a:buFont typeface="Arial" panose="020B0604020202020204" pitchFamily="34" charset="0"/>
              <a:buChar char="•"/>
            </a:pPr>
            <a:r>
              <a:rPr lang="en-US" sz="900" u="none" dirty="0">
                <a:solidFill>
                  <a:prstClr val="black"/>
                </a:solidFill>
                <a:latin typeface="Arial" panose="020B0604020202020204" pitchFamily="34" charset="0"/>
                <a:cs typeface="Arial" panose="020B0604020202020204" pitchFamily="34" charset="0"/>
              </a:rPr>
              <a:t>18 Pa.C.S. § 506 (relating to use of force for the protection of other persons)</a:t>
            </a:r>
            <a:endParaRPr lang="en-US" sz="1800" u="none"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45829B61-DC0F-EE48-CCA2-C2F9DA0F7A1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910246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Suggested Outline: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Suspected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Reasonable Cause to Suspect</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Persons Encouraged to Report Suspected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Persons Required to Report Suspected Child Abuse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Privileged Communications</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Procedure</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Protections</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Penalties</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Child Welfare Portal</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Disposition of Complaints Received &amp; Responsibility for Investigation</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Notice to Mandated Reporter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081DA8B5-F0F9-4A0C-3A1E-0BF142EF5D8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0374328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EB64007-5131-B64D-0926-C56B3AE39AE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542042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6312 (relating to persons encouraged to report suspected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6F0D2B0-0BFE-D224-8999-21F724198C6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657131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contact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facility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care provider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contractor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interaction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 employee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7C129B1-A44D-4613-4A2A-CD3B2B7C3F5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00911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contact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activity, or service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interaction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A35864AD-1D89-EA76-BD61-CC9F54D8EAAE}"/>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3579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Approval(s)/Credit</a:t>
            </a:r>
            <a:endParaRPr lang="en-US" sz="90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Number of credit hours – three (3) hours or two (2)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 training approval(s) and relevant requirements completing your training will fulfill, such as: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training is approved by the Pennsylvania Department of Human Services (DHS) in accordance with 23 Pa.C.S. § 6383 (relating to education and training).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 who take this course can receive three (3) credit hours toward initial licensure or certification.</a:t>
            </a:r>
          </a:p>
          <a:p>
            <a:pPr marL="1543050" marR="0" lvl="3"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Those applying for initial licensure or certification under the jurisdiction of DOS must take a 3-hour DHS-approved training.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training is approved by the Pennsylvania Department of State (DOS) in accordance with Act 31 of 2014 for professional licensees.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 31 added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subsecs</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(b)(3), (4), (5) and (6), (c) and (d)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 who take this course can receive two (2) credit hours toward renewal of licensure or certification.</a:t>
            </a:r>
          </a:p>
          <a:p>
            <a:pPr marL="1543050" marR="0" lvl="3"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Those renewing licensure or certification under the jurisdiction of DOS must take a 2-hour training jointly approved by DHS and DOS.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provider number and course number (provided by DOS upon DOS approval)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can be found at: https://www.dos.pa.gov/ProfessionalLicensing/BoardsCommissions/Pages/Act-31.aspx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training is approved by the Pennsylvania Department of Education (PDE) in accordance with Act 126 of 2012 [(if applicable) for school entities to award professional education (Act 48) credit to certified professionals.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1205.6 (a)(4) of Act 126 states if a school entity awards professional education (Act 48) credit to certificated professionals, the trainer must be one approved by PDE and DHS. According to the law, if you are not going to give Act 48 credit, you may use any other trainer to deliver the training.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can be found at: https://www.education.pa.gov/Schools/safeschools/laws/Pages/Act126.aspx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Any other relevant requirements completing your training will fulfill</a:t>
            </a:r>
          </a:p>
          <a:p>
            <a:pPr marL="0" lv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6383 (relating to education and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900" dirty="0">
                <a:solidFill>
                  <a:prstClr val="black"/>
                </a:solidFill>
                <a:latin typeface="Arial" panose="020B0604020202020204" pitchFamily="34" charset="0"/>
                <a:cs typeface="Arial" panose="020B0604020202020204" pitchFamily="34" charset="0"/>
              </a:rPr>
              <a:t>https://www.dos.pa.gov/ProfessionalLicensing/BoardsCommissions/Pages/Act-31.aspx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9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900" dirty="0">
                <a:solidFill>
                  <a:prstClr val="black"/>
                </a:solidFill>
                <a:latin typeface="Arial" panose="020B0604020202020204" pitchFamily="34" charset="0"/>
                <a:cs typeface="Arial" panose="020B0604020202020204" pitchFamily="34" charset="0"/>
              </a:rPr>
              <a:t>https://www.education.pa.gov/Schools/safeschools/laws/Pages/Act126.aspx</a:t>
            </a:r>
          </a:p>
        </p:txBody>
      </p:sp>
      <p:sp>
        <p:nvSpPr>
          <p:cNvPr id="4" name="Slide Number Placeholder 3"/>
          <p:cNvSpPr>
            <a:spLocks noGrp="1"/>
          </p:cNvSpPr>
          <p:nvPr>
            <p:ph type="sldNum" sz="quarter" idx="5"/>
          </p:nvPr>
        </p:nvSpPr>
        <p:spPr/>
        <p:txBody>
          <a:bodyPr/>
          <a:lstStyle/>
          <a:p>
            <a:fld id="{F6C9CE36-9004-47D3-97F8-6C64A115782B}" type="slidenum">
              <a:rPr lang="en-US" smtClean="0"/>
              <a:t>7</a:t>
            </a:fld>
            <a:endParaRPr lang="en-US"/>
          </a:p>
        </p:txBody>
      </p:sp>
      <p:sp>
        <p:nvSpPr>
          <p:cNvPr id="5" name="Date Placeholder 4">
            <a:extLst>
              <a:ext uri="{FF2B5EF4-FFF2-40B4-BE49-F238E27FC236}">
                <a16:creationId xmlns:a16="http://schemas.microsoft.com/office/drawing/2014/main" id="{8C7877BE-A031-C46B-80AD-E3DA0454468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906628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Institution of higher education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https://www.legis.state.pa.us/WU01/LI/LI/US/PDF/1967/0/0021..PDF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2E6C3546-1913-86E1-F6EC-E60ACC8F311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16367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contact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contractor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activity, or service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interaction with children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07D6FC7-11DB-9995-6CFA-BD5F1465F26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865220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11698A11-B774-7B40-1D01-6DA44CF3C7B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2445409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https://www.legis.state.pa.us/WU01/LI/LI/CT/htm/18/18.htm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4958 (relating to intimidation, retaliation or obstruction in child abuse cases)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B00E823-8C85-0A21-B442-66B93B1A8DD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3699595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6311.1 (relating to privileged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https://www.legis.state.pa.us/WU01/LI/LI/CT/HTM/42/42.HTM?msclkid=eca311e3b1b911ecb64b7ca94ba992de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5943 (relating to confidential communications to clergymen)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5916 (relating to confidential communications to attorney)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 Pa.C.S. § 5928 (relating to confidential communications to attorney)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attorney work product doctrine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rules of professional conduct for attorneys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Hutchison v. Luddy, 414 Pa.Super. 138, 146, 606 A.2d 905, 908 (1992)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Commonwealth v. Patterson, 392 Pa.Super. 331, 572 A.2d 1258 (1990)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Fahlfeder v. Commonwealth, Pennsylvania Board of Probation and Parole, 80 Pa.Cmwlth. 86, 470 A.2d 1130 (1984)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F9E849D-19D4-6BD2-1DA6-79133D3835E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6077140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6AAD888-698B-7AF7-BB08-2BBFEC1932E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4507043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Pursuant to 23 Pa.C.S. § 6383 (relating to education and training), if your agency/organization is an institution, facility, or agency which cares for children and is subject to supervision by PA DHS under Article IX of the Human Services (formerly Public Welfare) Code, your training must also include your internal policies related to reporting suspected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this does not apply to your agency/organization, we encourage you to include a statement referring participants to their employer for any internal policies related to reporting suspected child abuse that they may have.*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56AAD888-698B-7AF7-BB08-2BBFEC1932E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4892624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Subject of the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75013D0-B117-9999-3EAA-ECBF37DED84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4169667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responsible for the child’s welfare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Subject of the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9A0A3146-582E-E4FE-505F-17CCD87ACBC2}"/>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624851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B86BA3E-508B-8434-6065-AFE730669CB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64280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Delivery/Navigation</a:t>
            </a:r>
            <a:endParaRPr lang="en-US" sz="90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Method(s) of delivery, such as: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Online</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In-person</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Self-study</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Live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How to navigate through the training/presentation, especially if it is online.</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8</a:t>
            </a:fld>
            <a:endParaRPr lang="en-US"/>
          </a:p>
        </p:txBody>
      </p:sp>
      <p:sp>
        <p:nvSpPr>
          <p:cNvPr id="5" name="Date Placeholder 4">
            <a:extLst>
              <a:ext uri="{FF2B5EF4-FFF2-40B4-BE49-F238E27FC236}">
                <a16:creationId xmlns:a16="http://schemas.microsoft.com/office/drawing/2014/main" id="{662A0263-214D-C9FF-C30C-CD18EF3257C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09258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F5BC7B5-F431-C046-1CCB-C82DCD5EB3A5}"/>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3154492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099E9D5-0039-1C4E-50B4-7D3C7765D20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560289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6339 (relating to confidentiality of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https://www.pacodeandbulletin.gov/Display/pacode?titleNumber=237&amp;file=/secure/pacode/data/237/237toc.html&amp;searchunitkeywords=&amp;operator=OR&amp;title=null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099E9D5-0039-1C4E-50B4-7D3C7765D20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467359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 (relating to release of information in confidential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https://www.legis.state.pa.us/WU01/LI/LI/CT/HTM/18/00.049..HTM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Pa.C.S. § 4906.1 (relating to false reports of child abuse)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099E9D5-0039-1C4E-50B4-7D3C7765D20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0546201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6318 (relating to immunity from liability)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F7119E2B-CC36-3CC0-637E-DCF0BD828D26}"/>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058531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6318 (relating to immunity from liability)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BCA97599-8940-140E-0A56-B237A8A2E9E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497666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6318 (relating to immunity from liability)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7F8F35D6-5EA2-04E2-F032-835B4893577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6624961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6312 (relating to persons encouraged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6320 (relating to protection from employment discrimination)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AE303DFE-A059-7A40-9388-2EF60C4E61A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0026010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6319 (relating to penalties)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EF4459BC-76EA-0C7B-B2DC-F165C921E40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1793314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6319 (relating to penalties)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06ADF624-053F-F215-55AD-F712FB539D84}"/>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70658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900" u="sng" dirty="0">
                <a:latin typeface="Arial" panose="020B0604020202020204" pitchFamily="34" charset="0"/>
                <a:cs typeface="Arial" panose="020B0604020202020204" pitchFamily="34" charset="0"/>
              </a:rPr>
              <a:t>Suggestion:</a:t>
            </a:r>
            <a:r>
              <a:rPr lang="en-US" sz="900" u="none" dirty="0">
                <a:latin typeface="Arial" panose="020B0604020202020204" pitchFamily="34" charset="0"/>
                <a:cs typeface="Arial" panose="020B0604020202020204" pitchFamily="34" charset="0"/>
              </a:rPr>
              <a:t>  Materials</a:t>
            </a:r>
            <a:endParaRPr lang="en-US" sz="900" u="sng"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Any and all materials associated with the curriculum, such as: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PowerPoint presentation</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Hyperlinks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Videos</a:t>
            </a:r>
          </a:p>
          <a:p>
            <a:pPr marL="628650" lvl="1" indent="-171450">
              <a:buFont typeface="Courier New" panose="02070309020205020404" pitchFamily="49" charset="0"/>
              <a:buChar char="o"/>
            </a:pPr>
            <a:r>
              <a:rPr lang="en-US" sz="900" dirty="0">
                <a:latin typeface="Arial" panose="020B0604020202020204" pitchFamily="34" charset="0"/>
                <a:cs typeface="Arial" panose="020B0604020202020204" pitchFamily="34" charset="0"/>
              </a:rPr>
              <a:t>Handouts, such as:</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Glossary for supplementary definitions</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Pre-test questions</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Case scenario questions</a:t>
            </a:r>
          </a:p>
          <a:p>
            <a:pPr marL="1085850" lvl="2"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Post-test questions</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6C9CE36-9004-47D3-97F8-6C64A115782B}" type="slidenum">
              <a:rPr lang="en-US" smtClean="0"/>
              <a:t>9</a:t>
            </a:fld>
            <a:endParaRPr lang="en-US"/>
          </a:p>
        </p:txBody>
      </p:sp>
      <p:sp>
        <p:nvSpPr>
          <p:cNvPr id="5" name="Date Placeholder 4">
            <a:extLst>
              <a:ext uri="{FF2B5EF4-FFF2-40B4-BE49-F238E27FC236}">
                <a16:creationId xmlns:a16="http://schemas.microsoft.com/office/drawing/2014/main" id="{2B6CAF13-91EB-44D9-B9E0-A6F816468891}"/>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3057307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6319 (relating to penalties)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7D78D7F-C2C1-4F65-2B45-CAC163469948}"/>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6658842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a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6331 (relating to establishment of Statewide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 (relating to disposition of complaints received)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6334.1 (relating to responsibility for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 (relating to release of information in confidential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6340.1 (relating to exchange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6362 (relating to responsibilities of county agency for child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6365 (relating to services for prevention, investigation, and treatment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6368 (relating to investigation of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6370 (relating to voluntary or court-ordered services; findings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6371 (relating to rehabilitative services for child and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6372 (relating to protecting well-being of children maintained outside home)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0361B6D-E868-0D67-515D-B803227CF553}"/>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5583328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a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6331 (relating to establishment of Statewide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 (relating to disposition of complaints received)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6334.1 (relating to responsibility for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 (relating to release of information in confidential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6340.1 (relating to exchange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6362 (relating to responsibilities of county agency for child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6365 (relating to services for prevention, investigation, and treatment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6368 (relating to investigation of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6370 (relating to voluntary or court-ordered services; findings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6371 (relating to rehabilitative services for child and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6372 (relating to protecting well-being of children maintained outside home)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8F21723-C135-51B6-2CA0-014E6A850797}"/>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319715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protective services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Law enforcement official</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Perpetrator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6314 (relating to photographs, medical tests and X-rays of child subject to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6315 (relating to taking a child into protective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6316 (relating to admission to private and public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6317 (relating to mandatory reporting and postmortem investigation of deaths)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6331 (relating to establishment of Statewide database)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 (relating to disposition of complaints received)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6334.1 (relating to responsibility for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 (relating to release of information in confidential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6340.1 (relating to exchange of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6362 (relating to responsibilities of county agency for child protective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6365 (relating to services for prevention, investigation, and treatment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6368 (relating to investigation of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6370 (relating to voluntary or court-ordered services; findings of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6371 (relating to rehabilitative services for child and family)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6372 (relating to protecting well-being of children maintained outside home)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666B726B-675C-EAA8-3C50-DA4C9A48EA9C}"/>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3439036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6303 (relating to definitions)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abuse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County agency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Founded report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Indicated report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Mandated reporter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Unfounded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6319 (relating to penalties)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6368 (relating to investigation of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8FCE0B29-4343-0C16-8DC2-BA12C0C89759}"/>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2392239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DFEC78EC-9DE3-82B9-534D-38EBCB0955E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174337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9F1B8BEF-E71D-2C97-F7EE-8264921EA6BB}"/>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7768013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107668B-9550-1A8D-E648-DB6160C17F60}"/>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1327952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CD595399-1443-07C2-596C-A2B015D8524F}"/>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1871723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314325"/>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Relevant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https://www.legis.state.pa.us/CFDOCS/LEGIS/LI/consCheck.cfm?txtType=HTM&amp;ttl=23&amp;div=00.&amp;chpt=063.&amp;CFID=246217912&amp;CFTOKEN=44782272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6305 (relating to electronic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6311 (relating to persons required to report suspected child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6313 (relating to reporting 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 Pa.C.S. § 6332 (relating to establishment of Statewide toll-free telephone number)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https://www.dhs.pa.gov/KeepKidsSafe/Pages/Report-Abuse.aspx</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CE36-9004-47D3-97F8-6C64A11578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Arial" charset="0"/>
            </a:endParaRPr>
          </a:p>
        </p:txBody>
      </p:sp>
      <p:sp>
        <p:nvSpPr>
          <p:cNvPr id="5" name="Date Placeholder 4">
            <a:extLst>
              <a:ext uri="{FF2B5EF4-FFF2-40B4-BE49-F238E27FC236}">
                <a16:creationId xmlns:a16="http://schemas.microsoft.com/office/drawing/2014/main" id="{3038C5FB-9504-8CD3-16E5-58275EF3A8EA}"/>
              </a:ext>
            </a:extLst>
          </p:cNvPr>
          <p:cNvSpPr>
            <a:spLocks noGrp="1"/>
          </p:cNvSpPr>
          <p:nvPr>
            <p:ph type="dt" idx="1"/>
          </p:nvPr>
        </p:nvSpPr>
        <p:spPr/>
        <p:txBody>
          <a:bodyPr/>
          <a:lstStyle/>
          <a:p>
            <a:r>
              <a:rPr lang="en-US"/>
              <a:t>4/30/2023</a:t>
            </a:r>
          </a:p>
        </p:txBody>
      </p:sp>
    </p:spTree>
    <p:extLst>
      <p:ext uri="{BB962C8B-B14F-4D97-AF65-F5344CB8AC3E}">
        <p14:creationId xmlns:p14="http://schemas.microsoft.com/office/powerpoint/2010/main" val="273555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6400800" cy="1143000"/>
          </a:xfrm>
          <a:prstGeom prst="rect">
            <a:avLst/>
          </a:prstGeom>
        </p:spPr>
        <p:txBody>
          <a:bodyPr>
            <a:normAutofit/>
          </a:bodyPr>
          <a:lstStyle>
            <a:lvl1pPr marL="0" indent="0" algn="ctr">
              <a:buNone/>
              <a:defRPr sz="2400">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Slide Number Placeholder 2"/>
          <p:cNvSpPr>
            <a:spLocks noGrp="1"/>
          </p:cNvSpPr>
          <p:nvPr>
            <p:ph type="sldNum" sz="quarter" idx="4294967295"/>
          </p:nvPr>
        </p:nvSpPr>
        <p:spPr>
          <a:xfrm>
            <a:off x="7696200" y="6086149"/>
            <a:ext cx="990600"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9"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r>
              <a:rPr lang="en-US"/>
              <a:t>4/30/2024</a:t>
            </a:r>
          </a:p>
        </p:txBody>
      </p:sp>
    </p:spTree>
    <p:extLst>
      <p:ext uri="{BB962C8B-B14F-4D97-AF65-F5344CB8AC3E}">
        <p14:creationId xmlns:p14="http://schemas.microsoft.com/office/powerpoint/2010/main" val="18077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lgn="ctr"/>
            <a:fld id="{9D710453-B075-45DB-8A7B-E3C399690A0E}" type="slidenum">
              <a:rPr lang="en-US" sz="1100" smtClean="0"/>
              <a:pPr algn="ctr"/>
              <a:t>‹#›</a:t>
            </a:fld>
            <a:endParaRPr lang="en-US" sz="1100" dirty="0"/>
          </a:p>
        </p:txBody>
      </p:sp>
      <p:sp>
        <p:nvSpPr>
          <p:cNvPr id="8" name="Date Placeholder 17"/>
          <p:cNvSpPr txBox="1">
            <a:spLocks/>
          </p:cNvSpPr>
          <p:nvPr userDrawn="1"/>
        </p:nvSpPr>
        <p:spPr bwMode="white">
          <a:xfrm>
            <a:off x="457200" y="6132512"/>
            <a:ext cx="2133600" cy="34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r>
              <a:rPr lang="en-US" dirty="0"/>
              <a:t>4/30/2024</a:t>
            </a:r>
          </a:p>
        </p:txBody>
      </p:sp>
      <p:sp>
        <p:nvSpPr>
          <p:cNvPr id="11" name="Text Placeholder 10"/>
          <p:cNvSpPr>
            <a:spLocks noGrp="1"/>
          </p:cNvSpPr>
          <p:nvPr>
            <p:ph type="body" sz="quarter" idx="13"/>
          </p:nvPr>
        </p:nvSpPr>
        <p:spPr>
          <a:xfrm>
            <a:off x="457200" y="1143000"/>
            <a:ext cx="8153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1997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r>
              <a:rPr lang="en-US"/>
              <a:t>4/30/2024</a:t>
            </a:r>
            <a:endParaRPr lang="en-US" dirty="0"/>
          </a:p>
        </p:txBody>
      </p:sp>
      <p:sp>
        <p:nvSpPr>
          <p:cNvPr id="9"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10"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59845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1430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8800"/>
            <a:ext cx="4041775"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r>
              <a:rPr lang="en-US"/>
              <a:t>4/30/2024</a:t>
            </a:r>
            <a:endParaRPr lang="en-US" dirty="0"/>
          </a:p>
        </p:txBody>
      </p:sp>
      <p:sp>
        <p:nvSpPr>
          <p:cNvPr id="11"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12"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85340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r>
              <a:rPr lang="en-US"/>
              <a:t>4/30/2024</a:t>
            </a:r>
            <a:endParaRPr lang="en-US" dirty="0"/>
          </a:p>
        </p:txBody>
      </p:sp>
      <p:sp>
        <p:nvSpPr>
          <p:cNvPr id="7"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8"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354978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r>
              <a:rPr lang="en-US"/>
              <a:t>4/30/2024</a:t>
            </a:r>
            <a:endParaRPr lang="en-US" dirty="0"/>
          </a:p>
        </p:txBody>
      </p:sp>
      <p:sp>
        <p:nvSpPr>
          <p:cNvPr id="6"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Tree>
    <p:extLst>
      <p:ext uri="{BB962C8B-B14F-4D97-AF65-F5344CB8AC3E}">
        <p14:creationId xmlns:p14="http://schemas.microsoft.com/office/powerpoint/2010/main" val="225958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57200" y="6076950"/>
            <a:ext cx="8229600" cy="400050"/>
            <a:chOff x="457200" y="6076950"/>
            <a:chExt cx="8229600" cy="400050"/>
          </a:xfrm>
        </p:grpSpPr>
        <p:pic>
          <p:nvPicPr>
            <p:cNvPr id="21"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607695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7696200" y="6076950"/>
              <a:ext cx="990600" cy="400050"/>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028" name="Rectangle 4"/>
          <p:cNvSpPr>
            <a:spLocks noGrp="1" noChangeArrowheads="1"/>
          </p:cNvSpPr>
          <p:nvPr>
            <p:ph type="dt" sz="half" idx="2"/>
          </p:nvPr>
        </p:nvSpPr>
        <p:spPr bwMode="white">
          <a:xfrm>
            <a:off x="457200" y="6096000"/>
            <a:ext cx="2133600"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111" charset="-128"/>
                <a:cs typeface="+mn-cs"/>
              </a:defRPr>
            </a:lvl1pPr>
          </a:lstStyle>
          <a:p>
            <a:pPr>
              <a:defRPr/>
            </a:pPr>
            <a:r>
              <a:rPr lang="en-US" dirty="0"/>
              <a:t>4/30/2024</a:t>
            </a:r>
          </a:p>
        </p:txBody>
      </p:sp>
      <p:sp>
        <p:nvSpPr>
          <p:cNvPr id="1029" name="Rectangle 5"/>
          <p:cNvSpPr>
            <a:spLocks noGrp="1" noChangeArrowheads="1"/>
          </p:cNvSpPr>
          <p:nvPr>
            <p:ph type="ftr" sz="quarter" idx="3"/>
          </p:nvPr>
        </p:nvSpPr>
        <p:spPr bwMode="white">
          <a:xfrm>
            <a:off x="3124200" y="6096000"/>
            <a:ext cx="28956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endParaRPr lang="en-US" dirty="0"/>
          </a:p>
        </p:txBody>
      </p:sp>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cs typeface="+mn-cs"/>
            </a:endParaRPr>
          </a:p>
        </p:txBody>
      </p:sp>
      <p:sp>
        <p:nvSpPr>
          <p:cNvPr id="16" name="Slide Number Placeholder 2"/>
          <p:cNvSpPr>
            <a:spLocks noGrp="1"/>
          </p:cNvSpPr>
          <p:nvPr>
            <p:ph type="sldNum" sz="quarter" idx="4"/>
          </p:nvPr>
        </p:nvSpPr>
        <p:spPr>
          <a:xfrm>
            <a:off x="7696200" y="6086149"/>
            <a:ext cx="965200"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5" name="Group 4"/>
          <p:cNvGrpSpPr/>
          <p:nvPr userDrawn="1"/>
        </p:nvGrpSpPr>
        <p:grpSpPr>
          <a:xfrm>
            <a:off x="457200" y="304800"/>
            <a:ext cx="8434717" cy="685800"/>
            <a:chOff x="457200" y="304800"/>
            <a:chExt cx="8434717" cy="685800"/>
          </a:xfrm>
        </p:grpSpPr>
        <p:pic>
          <p:nvPicPr>
            <p:cNvPr id="1027"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Placeholder 1"/>
          <p:cNvSpPr>
            <a:spLocks noGrp="1"/>
          </p:cNvSpPr>
          <p:nvPr userDrawn="1">
            <p:ph type="title"/>
          </p:nvPr>
        </p:nvSpPr>
        <p:spPr bwMode="white">
          <a:xfrm>
            <a:off x="457200" y="304800"/>
            <a:ext cx="5410200" cy="454026"/>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55" r:id="rId2"/>
    <p:sldLayoutId id="2147483850" r:id="rId3"/>
    <p:sldLayoutId id="2147483851" r:id="rId4"/>
    <p:sldLayoutId id="2147483852" r:id="rId5"/>
    <p:sldLayoutId id="2147483853" r:id="rId6"/>
  </p:sldLayoutIdLst>
  <p:hf hdr="0" ftr="0"/>
  <p:txStyles>
    <p:title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3.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4.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5.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compass.state.pa.us/cwi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8.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2.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4.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5.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6.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7.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8.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9.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1.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8" Type="http://schemas.openxmlformats.org/officeDocument/2006/relationships/hyperlink" Target="https://www.legis.state.pa.us/WU01/LI/LI/CT/HTM/42/42.HTM?msclkid=eca311e3b1b911ecb64b7ca94ba992de" TargetMode="External"/><Relationship Id="rId3" Type="http://schemas.openxmlformats.org/officeDocument/2006/relationships/hyperlink" Target="https://www.legis.state.pa.us/CFDOCS/LEGIS/LI/consCheck.cfm?txtType=HTM&amp;ttl=23&amp;div=00.&amp;chpt=063.&amp;CFID=246217912&amp;CFTOKEN=44782272" TargetMode="External"/><Relationship Id="rId7" Type="http://schemas.openxmlformats.org/officeDocument/2006/relationships/hyperlink" Target="http://www.compass.state.pa.us/cwis"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hyperlink" Target="https://www.dhs.pa.gov/KeepKidsSafe/Pages/Report-Abuse.aspx" TargetMode="External"/><Relationship Id="rId5" Type="http://schemas.openxmlformats.org/officeDocument/2006/relationships/hyperlink" Target="https://www.legis.state.pa.us/WU01/LI/LI/CT/htm/18/18.htm" TargetMode="External"/><Relationship Id="rId4" Type="http://schemas.openxmlformats.org/officeDocument/2006/relationships/hyperlink" Target="https://uscode.house.gov/view.xhtml?path=%2fprelim%40title22%2fchapter78&amp;edition=prelim&amp;msclkid=28e92ce8b13811ecaeb47987e9cf3ff4" TargetMode="External"/><Relationship Id="rId9" Type="http://schemas.openxmlformats.org/officeDocument/2006/relationships/hyperlink" Target="https://www.legis.state.pa.us/WU01/LI/LI/CT/HTM/42/00.097..HTM?msclkid=b0993c08b15311ec8279b9c040b2f03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state.pa.us/CFDOCS/LEGIS/LI/consCheck.cfm?txtType=HTM&amp;ttl=23&amp;div=00.&amp;chpt=063.&amp;CFID=246217912&amp;CFTOKEN=4478227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dhs.pa.gov/KeepKidsSafe/Pages/Trainings.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dos.pa.gov/ProfessionalLicensing/BoardsCommissions/Pages/Act-31.aspx"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dhs.pa.gov/KeepKidsSafe/Resources/Documents/CY47.pdf"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hyperlink" Target="http://www.compass.state.pa.us/cwis"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67685"/>
            <a:ext cx="7772400" cy="1782536"/>
          </a:xfrm>
          <a:solidFill>
            <a:srgbClr val="73ADDD"/>
          </a:solidFill>
        </p:spPr>
        <p:txBody>
          <a:bodyPr/>
          <a:lstStyle/>
          <a:p>
            <a:r>
              <a:rPr lang="en-US" sz="3100" dirty="0">
                <a:solidFill>
                  <a:srgbClr val="002060"/>
                </a:solidFill>
              </a:rPr>
              <a:t>Child Abuse Recognition and Reporting</a:t>
            </a:r>
            <a:br>
              <a:rPr lang="en-US" sz="3100" dirty="0">
                <a:solidFill>
                  <a:srgbClr val="002060"/>
                </a:solidFill>
              </a:rPr>
            </a:br>
            <a:r>
              <a:rPr lang="en-US" sz="3100" dirty="0">
                <a:solidFill>
                  <a:srgbClr val="002060"/>
                </a:solidFill>
              </a:rPr>
              <a:t>in Pennsylvania</a:t>
            </a:r>
          </a:p>
        </p:txBody>
      </p:sp>
      <p:sp>
        <p:nvSpPr>
          <p:cNvPr id="6" name="Subtitle 5"/>
          <p:cNvSpPr>
            <a:spLocks noGrp="1"/>
          </p:cNvSpPr>
          <p:nvPr>
            <p:ph type="subTitle" idx="1"/>
          </p:nvPr>
        </p:nvSpPr>
        <p:spPr>
          <a:xfrm>
            <a:off x="469900" y="4108806"/>
            <a:ext cx="8204200" cy="1470024"/>
          </a:xfrm>
        </p:spPr>
        <p:txBody>
          <a:bodyPr>
            <a:normAutofit/>
          </a:bodyPr>
          <a:lstStyle/>
          <a:p>
            <a:r>
              <a:rPr lang="en-US" sz="1600" dirty="0"/>
              <a:t>[Name of Your Agency/Organization]</a:t>
            </a:r>
          </a:p>
        </p:txBody>
      </p:sp>
      <p:sp>
        <p:nvSpPr>
          <p:cNvPr id="4" name="Slide Number Placeholder 3"/>
          <p:cNvSpPr>
            <a:spLocks noGrp="1"/>
          </p:cNvSpPr>
          <p:nvPr>
            <p:ph type="sldNum" sz="quarter" idx="4294967295"/>
          </p:nvPr>
        </p:nvSpPr>
        <p:spPr/>
        <p:txBody>
          <a:bodyPr/>
          <a:lstStyle/>
          <a:p>
            <a:pPr algn="ctr"/>
            <a:fld id="{9D710453-B075-45DB-8A7B-E3C399690A0E}" type="slidenum">
              <a:rPr lang="en-US" sz="1100" smtClean="0"/>
              <a:pPr algn="ctr"/>
              <a:t>1</a:t>
            </a:fld>
            <a:endParaRPr lang="en-US" sz="1100" dirty="0"/>
          </a:p>
        </p:txBody>
      </p:sp>
      <p:sp>
        <p:nvSpPr>
          <p:cNvPr id="2" name="Date Placeholder 1">
            <a:extLst>
              <a:ext uri="{FF2B5EF4-FFF2-40B4-BE49-F238E27FC236}">
                <a16:creationId xmlns:a16="http://schemas.microsoft.com/office/drawing/2014/main" id="{9D797BEC-CB26-C851-20CD-93F3F579A87F}"/>
              </a:ext>
            </a:extLst>
          </p:cNvPr>
          <p:cNvSpPr>
            <a:spLocks noGrp="1"/>
          </p:cNvSpPr>
          <p:nvPr>
            <p:ph type="dt" sz="half" idx="10"/>
          </p:nvPr>
        </p:nvSpPr>
        <p:spPr/>
        <p:txBody>
          <a:bodyPr/>
          <a:lstStyle/>
          <a:p>
            <a:pPr>
              <a:defRPr/>
            </a:pPr>
            <a:r>
              <a:rPr lang="en-US" dirty="0"/>
              <a:t>4/30/2024</a:t>
            </a:r>
          </a:p>
        </p:txBody>
      </p:sp>
    </p:spTree>
    <p:custDataLst>
      <p:tags r:id="rId1"/>
    </p:custDataLst>
    <p:extLst>
      <p:ext uri="{BB962C8B-B14F-4D97-AF65-F5344CB8AC3E}">
        <p14:creationId xmlns:p14="http://schemas.microsoft.com/office/powerpoint/2010/main" val="5786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10</a:t>
            </a:fld>
            <a:endParaRPr lang="en-US" sz="1100" dirty="0"/>
          </a:p>
        </p:txBody>
      </p:sp>
      <p:sp>
        <p:nvSpPr>
          <p:cNvPr id="7" name="Text Placeholder 3">
            <a:extLst>
              <a:ext uri="{FF2B5EF4-FFF2-40B4-BE49-F238E27FC236}">
                <a16:creationId xmlns:a16="http://schemas.microsoft.com/office/drawing/2014/main" id="{168C3E53-FD23-4CB4-94A1-EFB3B1F63922}"/>
              </a:ext>
            </a:extLst>
          </p:cNvPr>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Disclaimers</a:t>
            </a:r>
          </a:p>
          <a:p>
            <a:pPr marL="0" indent="0">
              <a:buNone/>
            </a:pPr>
            <a:endParaRPr lang="en-US" sz="1800" dirty="0"/>
          </a:p>
          <a:p>
            <a:r>
              <a:rPr lang="en-US" sz="1750" dirty="0"/>
              <a:t>Discuss any additional information or disclaimers you feel are pertinent prior to starting the training, such as:</a:t>
            </a:r>
          </a:p>
          <a:p>
            <a:pPr lvl="1"/>
            <a:r>
              <a:rPr lang="en-US" sz="1750" dirty="0"/>
              <a:t>If a participant would want a copy of their Certificate of Completion.</a:t>
            </a:r>
          </a:p>
          <a:p>
            <a:pPr lvl="2"/>
            <a:r>
              <a:rPr lang="en-US" sz="1750" dirty="0"/>
              <a:t>They need to contact your agency/organization directly, as your agency/organization is required to maintain all participant records.</a:t>
            </a:r>
          </a:p>
          <a:p>
            <a:pPr lvl="2"/>
            <a:r>
              <a:rPr lang="en-US" sz="1750" dirty="0"/>
              <a:t>Note: If your agency/organization is seeking DOS approval:</a:t>
            </a:r>
          </a:p>
          <a:p>
            <a:pPr lvl="3"/>
            <a:r>
              <a:rPr lang="en-US" sz="1750" dirty="0"/>
              <a:t>In accordance with DOS standards, your agency/organization is required to electronically forward a participant’s information to DOS for the participant to receive credit toward licensure or certification. Participants should contact their licensing board directly to confirm receipt. If a participant’s licensing board did not receive confirmation they completed the course, the participant may need to forward their information and their Certificate of Completion to their licensing board directly.</a:t>
            </a:r>
          </a:p>
        </p:txBody>
      </p:sp>
    </p:spTree>
    <p:custDataLst>
      <p:tags r:id="rId1"/>
    </p:custDataLst>
    <p:extLst>
      <p:ext uri="{BB962C8B-B14F-4D97-AF65-F5344CB8AC3E}">
        <p14:creationId xmlns:p14="http://schemas.microsoft.com/office/powerpoint/2010/main" val="5816660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01758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What Would You Like To Do Today?</a:t>
            </a:r>
          </a:p>
          <a:p>
            <a:pPr>
              <a:spcBef>
                <a:spcPts val="0"/>
              </a:spcBef>
              <a:defRPr/>
            </a:pPr>
            <a:r>
              <a:rPr lang="en-US" sz="1750" dirty="0">
                <a:latin typeface="Arial"/>
              </a:rPr>
              <a:t>Access my clearances</a:t>
            </a:r>
          </a:p>
          <a:p>
            <a:pPr>
              <a:spcBef>
                <a:spcPts val="0"/>
              </a:spcBef>
              <a:defRPr/>
            </a:pPr>
            <a:r>
              <a:rPr lang="en-US" sz="1750" dirty="0">
                <a:latin typeface="Arial"/>
              </a:rPr>
              <a:t>Access my referrals</a:t>
            </a:r>
            <a:br>
              <a:rPr lang="en-US" sz="1750" dirty="0">
                <a:latin typeface="Arial"/>
              </a:rPr>
            </a:br>
            <a:r>
              <a:rPr lang="en-US" sz="1750" dirty="0">
                <a:latin typeface="Arial"/>
              </a:rPr>
              <a:t>(use this option to report suspected child abuse)</a:t>
            </a:r>
          </a:p>
          <a:p>
            <a:pPr>
              <a:spcBef>
                <a:spcPts val="0"/>
              </a:spcBef>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B81FFF8B-EFBF-4309-B999-85D32F342A0A}"/>
              </a:ext>
            </a:extLst>
          </p:cNvPr>
          <p:cNvPicPr>
            <a:picLocks noChangeAspect="1"/>
          </p:cNvPicPr>
          <p:nvPr/>
        </p:nvPicPr>
        <p:blipFill>
          <a:blip r:embed="rId4"/>
          <a:stretch>
            <a:fillRect/>
          </a:stretch>
        </p:blipFill>
        <p:spPr>
          <a:xfrm>
            <a:off x="4474780" y="1828800"/>
            <a:ext cx="4157717" cy="3153103"/>
          </a:xfrm>
          <a:prstGeom prst="rect">
            <a:avLst/>
          </a:prstGeom>
        </p:spPr>
      </p:pic>
    </p:spTree>
    <p:extLst>
      <p:ext uri="{BB962C8B-B14F-4D97-AF65-F5344CB8AC3E}">
        <p14:creationId xmlns:p14="http://schemas.microsoft.com/office/powerpoint/2010/main" val="841444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“Learn More”</a:t>
            </a:r>
          </a:p>
          <a:p>
            <a:pPr>
              <a:spcBef>
                <a:spcPts val="0"/>
              </a:spcBef>
              <a:defRPr/>
            </a:pPr>
            <a:r>
              <a:rPr lang="en-US" sz="1750" dirty="0">
                <a:latin typeface="Arial"/>
              </a:rPr>
              <a:t>This page provides general information about the child welfare portal and the process.</a:t>
            </a:r>
          </a:p>
          <a:p>
            <a:pPr>
              <a:spcBef>
                <a:spcPts val="0"/>
              </a:spcBef>
              <a:defRPr/>
            </a:pPr>
            <a:r>
              <a:rPr lang="en-US" sz="1750" dirty="0">
                <a:latin typeface="Arial"/>
              </a:rPr>
              <a:t>Once you have reviewed this information, click &lt;continue&gt; at the bottom right.</a:t>
            </a:r>
          </a:p>
          <a:p>
            <a:pPr marL="0" indent="0">
              <a:spcBef>
                <a:spcPts val="0"/>
              </a:spcBef>
              <a:buNone/>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9474A7B2-E5B8-496B-8644-135048740481}"/>
              </a:ext>
            </a:extLst>
          </p:cNvPr>
          <p:cNvPicPr>
            <a:picLocks noChangeAspect="1"/>
          </p:cNvPicPr>
          <p:nvPr/>
        </p:nvPicPr>
        <p:blipFill>
          <a:blip r:embed="rId4"/>
          <a:stretch>
            <a:fillRect/>
          </a:stretch>
        </p:blipFill>
        <p:spPr>
          <a:xfrm>
            <a:off x="5105400" y="1240339"/>
            <a:ext cx="3505200" cy="4529721"/>
          </a:xfrm>
          <a:prstGeom prst="rect">
            <a:avLst/>
          </a:prstGeom>
        </p:spPr>
      </p:pic>
    </p:spTree>
    <p:extLst>
      <p:ext uri="{BB962C8B-B14F-4D97-AF65-F5344CB8AC3E}">
        <p14:creationId xmlns:p14="http://schemas.microsoft.com/office/powerpoint/2010/main" val="34193910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003996"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My Abuse Referrals</a:t>
            </a:r>
            <a:endParaRPr lang="en-US" sz="1750" dirty="0">
              <a:latin typeface="Arial"/>
            </a:endParaRPr>
          </a:p>
          <a:p>
            <a:pPr>
              <a:spcBef>
                <a:spcPts val="0"/>
              </a:spcBef>
              <a:defRPr/>
            </a:pPr>
            <a:r>
              <a:rPr lang="en-US" sz="1750" dirty="0">
                <a:latin typeface="Arial"/>
              </a:rPr>
              <a:t>Create a new referral</a:t>
            </a:r>
          </a:p>
          <a:p>
            <a:pPr>
              <a:spcBef>
                <a:spcPts val="0"/>
              </a:spcBef>
              <a:defRPr/>
            </a:pPr>
            <a:r>
              <a:rPr lang="en-US" sz="1750" dirty="0">
                <a:latin typeface="Arial"/>
              </a:rPr>
              <a:t>View previous referrals</a:t>
            </a:r>
          </a:p>
          <a:p>
            <a:pPr>
              <a:spcBef>
                <a:spcPts val="0"/>
              </a:spcBef>
              <a:defRPr/>
            </a:pPr>
            <a:r>
              <a:rPr lang="en-US" sz="1750" dirty="0">
                <a:latin typeface="Arial"/>
              </a:rPr>
              <a:t>Edit or delete previously saved, non-submitted referrals</a:t>
            </a:r>
          </a:p>
          <a:p>
            <a:pPr>
              <a:spcBef>
                <a:spcPts val="0"/>
              </a:spcBef>
              <a:defRPr/>
            </a:pPr>
            <a:r>
              <a:rPr lang="en-US" sz="1750" dirty="0">
                <a:latin typeface="Arial"/>
              </a:rPr>
              <a:t>Manage Your Organization</a:t>
            </a:r>
            <a:br>
              <a:rPr lang="en-US" sz="1750" dirty="0">
                <a:latin typeface="Arial"/>
              </a:rPr>
            </a:br>
            <a:r>
              <a:rPr lang="en-US" sz="1600" i="1" dirty="0">
                <a:latin typeface="Arial"/>
              </a:rPr>
              <a:t>Note: Organization information must be updated annually. The system will prompt the user to review and update/confirm data.</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2EE787BB-93B4-4DD3-874F-C5E0D78BB40C}"/>
              </a:ext>
            </a:extLst>
          </p:cNvPr>
          <p:cNvPicPr>
            <a:picLocks noChangeAspect="1"/>
          </p:cNvPicPr>
          <p:nvPr/>
        </p:nvPicPr>
        <p:blipFill>
          <a:blip r:embed="rId4"/>
          <a:stretch>
            <a:fillRect/>
          </a:stretch>
        </p:blipFill>
        <p:spPr>
          <a:xfrm>
            <a:off x="4548352" y="1828800"/>
            <a:ext cx="4003997" cy="4114800"/>
          </a:xfrm>
          <a:prstGeom prst="rect">
            <a:avLst/>
          </a:prstGeom>
        </p:spPr>
      </p:pic>
    </p:spTree>
    <p:extLst>
      <p:ext uri="{BB962C8B-B14F-4D97-AF65-F5344CB8AC3E}">
        <p14:creationId xmlns:p14="http://schemas.microsoft.com/office/powerpoint/2010/main" val="21568713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Manage Organization Profile</a:t>
            </a:r>
            <a:endParaRPr lang="en-US" sz="1750" dirty="0">
              <a:latin typeface="Arial"/>
            </a:endParaRPr>
          </a:p>
          <a:p>
            <a:pPr>
              <a:spcBef>
                <a:spcPts val="0"/>
              </a:spcBef>
              <a:defRPr/>
            </a:pPr>
            <a:r>
              <a:rPr lang="en-US" sz="1750" dirty="0">
                <a:latin typeface="Arial"/>
              </a:rPr>
              <a:t>This will provide a list of organizations that the reporter has submitted referrals for.</a:t>
            </a:r>
          </a:p>
          <a:p>
            <a:pPr>
              <a:spcBef>
                <a:spcPts val="0"/>
              </a:spcBef>
              <a:defRPr/>
            </a:pPr>
            <a:r>
              <a:rPr lang="en-US" sz="1750" dirty="0">
                <a:latin typeface="Arial"/>
              </a:rPr>
              <a:t>The reporter is required to select an organization before a new referral can be submitted.</a:t>
            </a:r>
          </a:p>
          <a:p>
            <a:pPr lvl="1">
              <a:spcBef>
                <a:spcPts val="0"/>
              </a:spcBef>
              <a:defRPr/>
            </a:pPr>
            <a:r>
              <a:rPr lang="en-US" sz="1750" dirty="0">
                <a:latin typeface="Arial"/>
              </a:rPr>
              <a:t>Click on &lt;add&gt;.</a:t>
            </a:r>
          </a:p>
          <a:p>
            <a:pPr lvl="1">
              <a:spcBef>
                <a:spcPts val="0"/>
              </a:spcBef>
              <a:defRPr/>
            </a:pPr>
            <a:r>
              <a:rPr lang="en-US" sz="1750" dirty="0">
                <a:latin typeface="Arial"/>
              </a:rPr>
              <a:t>If it is a new organization, organization information must be added.</a:t>
            </a:r>
          </a:p>
          <a:p>
            <a:pPr marL="457200" lvl="1" indent="0">
              <a:spcBef>
                <a:spcPts val="0"/>
              </a:spcBef>
              <a:buNone/>
              <a:defRPr/>
            </a:pPr>
            <a:endParaRPr lang="en-US" sz="1700" dirty="0">
              <a:latin typeface="Arial"/>
            </a:endParaRPr>
          </a:p>
          <a:p>
            <a:pPr marL="457200" lvl="1"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0BB93831-0A49-4DD6-9AB9-4519FFB25D10}"/>
              </a:ext>
            </a:extLst>
          </p:cNvPr>
          <p:cNvPicPr>
            <a:picLocks noChangeAspect="1"/>
          </p:cNvPicPr>
          <p:nvPr/>
        </p:nvPicPr>
        <p:blipFill>
          <a:blip r:embed="rId4"/>
          <a:stretch>
            <a:fillRect/>
          </a:stretch>
        </p:blipFill>
        <p:spPr>
          <a:xfrm>
            <a:off x="4871547" y="1920766"/>
            <a:ext cx="3756534" cy="4022834"/>
          </a:xfrm>
          <a:prstGeom prst="rect">
            <a:avLst/>
          </a:prstGeom>
        </p:spPr>
      </p:pic>
    </p:spTree>
    <p:extLst>
      <p:ext uri="{BB962C8B-B14F-4D97-AF65-F5344CB8AC3E}">
        <p14:creationId xmlns:p14="http://schemas.microsoft.com/office/powerpoint/2010/main" val="34177308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1148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lang="en-US" sz="2000" dirty="0">
                <a:solidFill>
                  <a:srgbClr val="73ADDD"/>
                </a:solidFill>
                <a:latin typeface="Arial"/>
              </a:rPr>
              <a:t>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Getting Started</a:t>
            </a:r>
            <a:endParaRPr lang="en-US" sz="1750" dirty="0">
              <a:latin typeface="Arial"/>
            </a:endParaRPr>
          </a:p>
          <a:p>
            <a:pPr>
              <a:spcBef>
                <a:spcPts val="0"/>
              </a:spcBef>
              <a:defRPr/>
            </a:pPr>
            <a:r>
              <a:rPr lang="en-US" sz="1750" dirty="0">
                <a:latin typeface="Arial"/>
              </a:rPr>
              <a:t>This page comes up when the reporter clicks on the &lt;Create Referral&gt; tab from the Referral Account Overview Page.</a:t>
            </a:r>
          </a:p>
          <a:p>
            <a:pPr>
              <a:spcBef>
                <a:spcPts val="0"/>
              </a:spcBef>
              <a:defRPr/>
            </a:pPr>
            <a:r>
              <a:rPr lang="en-US" sz="1750" dirty="0">
                <a:latin typeface="Arial"/>
              </a:rPr>
              <a:t>This page provides general information to prepare the reporter.</a:t>
            </a:r>
          </a:p>
          <a:p>
            <a:pPr>
              <a:spcBef>
                <a:spcPts val="0"/>
              </a:spcBef>
              <a:defRPr/>
            </a:pPr>
            <a:endParaRPr lang="en-US" sz="1700" dirty="0">
              <a:latin typeface="Arial"/>
            </a:endParaRPr>
          </a:p>
          <a:p>
            <a:pPr marL="457200" lvl="1"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7D4BBB08-35E0-4766-BC31-054BAF4122E3}"/>
              </a:ext>
            </a:extLst>
          </p:cNvPr>
          <p:cNvPicPr>
            <a:picLocks noChangeAspect="1"/>
          </p:cNvPicPr>
          <p:nvPr/>
        </p:nvPicPr>
        <p:blipFill>
          <a:blip r:embed="rId4"/>
          <a:stretch>
            <a:fillRect/>
          </a:stretch>
        </p:blipFill>
        <p:spPr>
          <a:xfrm>
            <a:off x="4876803" y="1845122"/>
            <a:ext cx="3352798" cy="4098478"/>
          </a:xfrm>
          <a:prstGeom prst="rect">
            <a:avLst/>
          </a:prstGeom>
        </p:spPr>
      </p:pic>
    </p:spTree>
    <p:extLst>
      <p:ext uri="{BB962C8B-B14F-4D97-AF65-F5344CB8AC3E}">
        <p14:creationId xmlns:p14="http://schemas.microsoft.com/office/powerpoint/2010/main" val="12710679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Mandated Reporter Definition</a:t>
            </a:r>
            <a:endParaRPr lang="en-US" sz="1750" dirty="0">
              <a:latin typeface="Arial"/>
            </a:endParaRPr>
          </a:p>
          <a:p>
            <a:pPr>
              <a:spcBef>
                <a:spcPts val="0"/>
              </a:spcBef>
              <a:defRPr/>
            </a:pPr>
            <a:r>
              <a:rPr lang="en-US" sz="1750" dirty="0">
                <a:latin typeface="Arial"/>
              </a:rPr>
              <a:t>Mandated reporters are to read this page and indicate that they understand and acknowledge their role.</a:t>
            </a:r>
          </a:p>
          <a:p>
            <a:pPr>
              <a:spcBef>
                <a:spcPts val="0"/>
              </a:spcBef>
              <a:defRPr/>
            </a:pPr>
            <a:endParaRPr lang="en-US" sz="1700" dirty="0">
              <a:latin typeface="Arial"/>
            </a:endParaRPr>
          </a:p>
          <a:p>
            <a:pPr marL="457200" lvl="1"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64C493CC-C926-4B0B-9AB1-04D6283E2BB1}"/>
              </a:ext>
            </a:extLst>
          </p:cNvPr>
          <p:cNvPicPr>
            <a:picLocks noChangeAspect="1"/>
          </p:cNvPicPr>
          <p:nvPr/>
        </p:nvPicPr>
        <p:blipFill>
          <a:blip r:embed="rId4"/>
          <a:stretch>
            <a:fillRect/>
          </a:stretch>
        </p:blipFill>
        <p:spPr>
          <a:xfrm>
            <a:off x="4876802" y="1733662"/>
            <a:ext cx="3693550" cy="4177862"/>
          </a:xfrm>
          <a:prstGeom prst="rect">
            <a:avLst/>
          </a:prstGeom>
        </p:spPr>
      </p:pic>
    </p:spTree>
    <p:extLst>
      <p:ext uri="{BB962C8B-B14F-4D97-AF65-F5344CB8AC3E}">
        <p14:creationId xmlns:p14="http://schemas.microsoft.com/office/powerpoint/2010/main" val="31749716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4E19C4-81E5-48C2-B7BA-B8A242688331}"/>
              </a:ext>
            </a:extLst>
          </p:cNvPr>
          <p:cNvPicPr>
            <a:picLocks noChangeAspect="1"/>
          </p:cNvPicPr>
          <p:nvPr/>
        </p:nvPicPr>
        <p:blipFill>
          <a:blip r:embed="rId3"/>
          <a:stretch>
            <a:fillRect/>
          </a:stretch>
        </p:blipFill>
        <p:spPr>
          <a:xfrm>
            <a:off x="5334000" y="1143000"/>
            <a:ext cx="3054361" cy="4883319"/>
          </a:xfrm>
          <a:prstGeom prst="rect">
            <a:avLst/>
          </a:prstGeom>
        </p:spPr>
      </p:pic>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4">
                  <a:extLst>
                    <a:ext uri="{A12FA001-AC4F-418D-AE19-62706E023703}">
                      <ahyp:hlinkClr xmlns:ahyp="http://schemas.microsoft.com/office/drawing/2018/hyperlinkcolor" val="tx"/>
                    </a:ext>
                  </a:extLst>
                </a:hlinkClick>
              </a:rPr>
              <a:t>Child Welfare Portal</a:t>
            </a:r>
            <a:r>
              <a:rPr lang="en-US" sz="2000" dirty="0">
                <a:solidFill>
                  <a:srgbClr val="73ADDD"/>
                </a:solidFill>
                <a:latin typeface="Arial"/>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Reporter Details</a:t>
            </a:r>
            <a:endParaRPr lang="en-US" sz="1750" dirty="0">
              <a:latin typeface="Arial"/>
            </a:endParaRPr>
          </a:p>
          <a:p>
            <a:pPr>
              <a:spcBef>
                <a:spcPts val="0"/>
              </a:spcBef>
              <a:defRPr/>
            </a:pPr>
            <a:r>
              <a:rPr lang="en-US" sz="1750" dirty="0">
                <a:latin typeface="Arial"/>
              </a:rPr>
              <a:t>This page captures the information about the reporter.</a:t>
            </a:r>
          </a:p>
          <a:p>
            <a:pPr>
              <a:spcBef>
                <a:spcPts val="0"/>
              </a:spcBef>
              <a:defRPr/>
            </a:pPr>
            <a:r>
              <a:rPr lang="en-US" sz="1750" dirty="0">
                <a:latin typeface="Arial"/>
              </a:rPr>
              <a:t>You will see navigation controls along the left side throughout the referral process.</a:t>
            </a:r>
          </a:p>
          <a:p>
            <a:pPr marL="0" indent="0">
              <a:spcBef>
                <a:spcPts val="0"/>
              </a:spcBef>
              <a:buNone/>
              <a:defRPr/>
            </a:pPr>
            <a:endParaRPr lang="en-US" sz="1600" i="1" dirty="0">
              <a:latin typeface="Arial"/>
            </a:endParaRPr>
          </a:p>
          <a:p>
            <a:pPr marL="0" indent="0">
              <a:spcBef>
                <a:spcPts val="0"/>
              </a:spcBef>
              <a:buNone/>
              <a:defRPr/>
            </a:pPr>
            <a:r>
              <a:rPr lang="en-US" sz="1600" i="1" dirty="0">
                <a:latin typeface="Arial"/>
              </a:rPr>
              <a:t>Note: The reporter must visit the pages in sequential order initially. After initial review, then the reporter can use these buttons as shortcuts to navigate to various pages.</a:t>
            </a:r>
            <a:endParaRPr lang="en-US" sz="1600" dirty="0">
              <a:latin typeface="Arial"/>
            </a:endParaRPr>
          </a:p>
          <a:p>
            <a:pPr marL="0" indent="0">
              <a:spcBef>
                <a:spcPts val="0"/>
              </a:spcBef>
              <a:buNone/>
              <a:defRPr/>
            </a:pPr>
            <a:endParaRPr lang="en-US" sz="1600" dirty="0">
              <a:latin typeface="Arial"/>
            </a:endParaRPr>
          </a:p>
          <a:p>
            <a:pPr marL="0" indent="0">
              <a:spcBef>
                <a:spcPts val="0"/>
              </a:spcBef>
              <a:buNone/>
              <a:defRPr/>
            </a:pPr>
            <a:endParaRPr lang="en-US" sz="16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23666F56-719F-4088-BFBD-592EC06EB3CD}"/>
              </a:ext>
            </a:extLst>
          </p:cNvPr>
          <p:cNvPicPr>
            <a:picLocks noChangeAspect="1"/>
          </p:cNvPicPr>
          <p:nvPr/>
        </p:nvPicPr>
        <p:blipFill>
          <a:blip r:embed="rId5"/>
          <a:stretch>
            <a:fillRect/>
          </a:stretch>
        </p:blipFill>
        <p:spPr>
          <a:xfrm>
            <a:off x="4572000" y="2322470"/>
            <a:ext cx="1294414" cy="2441659"/>
          </a:xfrm>
          <a:prstGeom prst="rect">
            <a:avLst/>
          </a:prstGeom>
        </p:spPr>
      </p:pic>
    </p:spTree>
    <p:extLst>
      <p:ext uri="{BB962C8B-B14F-4D97-AF65-F5344CB8AC3E}">
        <p14:creationId xmlns:p14="http://schemas.microsoft.com/office/powerpoint/2010/main" val="34172379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0386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Contact Information</a:t>
            </a:r>
            <a:endParaRPr lang="en-US" sz="1750" dirty="0">
              <a:latin typeface="Arial"/>
            </a:endParaRPr>
          </a:p>
          <a:p>
            <a:pPr>
              <a:spcBef>
                <a:spcPts val="0"/>
              </a:spcBef>
              <a:defRPr/>
            </a:pPr>
            <a:r>
              <a:rPr lang="en-US" sz="1750" dirty="0">
                <a:latin typeface="Arial"/>
              </a:rPr>
              <a:t>Anytime during the referral process, the reporter can add contact information. The contact information box will appear. The reporter will add the data and click the &lt;save&gt; button.</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9" name="Picture 8">
            <a:extLst>
              <a:ext uri="{FF2B5EF4-FFF2-40B4-BE49-F238E27FC236}">
                <a16:creationId xmlns:a16="http://schemas.microsoft.com/office/drawing/2014/main" id="{F306BD2B-00C7-4264-A9C8-3F198BC47937}"/>
              </a:ext>
            </a:extLst>
          </p:cNvPr>
          <p:cNvPicPr>
            <a:picLocks noChangeAspect="1"/>
          </p:cNvPicPr>
          <p:nvPr/>
        </p:nvPicPr>
        <p:blipFill>
          <a:blip r:embed="rId4"/>
          <a:stretch>
            <a:fillRect/>
          </a:stretch>
        </p:blipFill>
        <p:spPr>
          <a:xfrm>
            <a:off x="4648200" y="2324100"/>
            <a:ext cx="4038600" cy="2438400"/>
          </a:xfrm>
          <a:prstGeom prst="rect">
            <a:avLst/>
          </a:prstGeom>
        </p:spPr>
      </p:pic>
    </p:spTree>
    <p:extLst>
      <p:ext uri="{BB962C8B-B14F-4D97-AF65-F5344CB8AC3E}">
        <p14:creationId xmlns:p14="http://schemas.microsoft.com/office/powerpoint/2010/main" val="1294138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8768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Victim Details</a:t>
            </a:r>
            <a:endParaRPr lang="en-US" sz="1750" dirty="0">
              <a:latin typeface="Arial"/>
            </a:endParaRPr>
          </a:p>
          <a:p>
            <a:pPr>
              <a:spcBef>
                <a:spcPts val="0"/>
              </a:spcBef>
              <a:defRPr/>
            </a:pPr>
            <a:r>
              <a:rPr lang="en-US" sz="1750" dirty="0">
                <a:latin typeface="Arial"/>
              </a:rPr>
              <a:t>This page captures basic information about the alleged victim.</a:t>
            </a:r>
          </a:p>
          <a:p>
            <a:pPr marL="0" indent="0">
              <a:spcBef>
                <a:spcPts val="0"/>
              </a:spcBef>
              <a:buNone/>
              <a:defRPr/>
            </a:pPr>
            <a:endParaRPr lang="en-US" sz="1600" i="1" dirty="0">
              <a:latin typeface="Arial"/>
            </a:endParaRPr>
          </a:p>
          <a:p>
            <a:pPr marL="0" indent="0">
              <a:spcBef>
                <a:spcPts val="0"/>
              </a:spcBef>
              <a:buNone/>
              <a:defRPr/>
            </a:pPr>
            <a:r>
              <a:rPr lang="en-US" sz="1600" i="1" dirty="0">
                <a:latin typeface="Arial"/>
              </a:rPr>
              <a:t>Note: Even if the full name of the alleged victim is not known, the reporter should input what they know; however, the &lt;Full Name Unknown&gt; box must be checked.</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3AB62525-C649-4B79-822E-FF4987A5FA76}"/>
              </a:ext>
            </a:extLst>
          </p:cNvPr>
          <p:cNvPicPr>
            <a:picLocks noChangeAspect="1"/>
          </p:cNvPicPr>
          <p:nvPr/>
        </p:nvPicPr>
        <p:blipFill>
          <a:blip r:embed="rId4"/>
          <a:stretch>
            <a:fillRect/>
          </a:stretch>
        </p:blipFill>
        <p:spPr>
          <a:xfrm>
            <a:off x="5638800" y="1447801"/>
            <a:ext cx="3124200" cy="4495800"/>
          </a:xfrm>
          <a:prstGeom prst="rect">
            <a:avLst/>
          </a:prstGeom>
        </p:spPr>
      </p:pic>
    </p:spTree>
    <p:extLst>
      <p:ext uri="{BB962C8B-B14F-4D97-AF65-F5344CB8AC3E}">
        <p14:creationId xmlns:p14="http://schemas.microsoft.com/office/powerpoint/2010/main" val="4731242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267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Household Member Details</a:t>
            </a:r>
            <a:endParaRPr lang="en-US" sz="1750" dirty="0">
              <a:latin typeface="Arial"/>
            </a:endParaRPr>
          </a:p>
          <a:p>
            <a:pPr>
              <a:spcBef>
                <a:spcPts val="0"/>
              </a:spcBef>
              <a:defRPr/>
            </a:pPr>
            <a:r>
              <a:rPr lang="en-US" sz="1750" dirty="0">
                <a:latin typeface="Arial"/>
              </a:rPr>
              <a:t>This page captures basic information on all household members (to include parents/guardians).</a:t>
            </a:r>
          </a:p>
          <a:p>
            <a:pPr>
              <a:spcBef>
                <a:spcPts val="0"/>
              </a:spcBef>
              <a:defRPr/>
            </a:pPr>
            <a:r>
              <a:rPr lang="en-US" sz="1750" dirty="0">
                <a:latin typeface="Arial"/>
              </a:rPr>
              <a:t>Reporters can indicate a household member as the alleged perpetrator here.</a:t>
            </a:r>
          </a:p>
          <a:p>
            <a:pPr>
              <a:spcBef>
                <a:spcPts val="0"/>
              </a:spcBef>
              <a:defRPr/>
            </a:pPr>
            <a:endParaRPr lang="en-US" sz="1700" i="1"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26B68CAE-D064-45BD-965C-52D914F65EA7}"/>
              </a:ext>
            </a:extLst>
          </p:cNvPr>
          <p:cNvPicPr>
            <a:picLocks noChangeAspect="1"/>
          </p:cNvPicPr>
          <p:nvPr/>
        </p:nvPicPr>
        <p:blipFill>
          <a:blip r:embed="rId4"/>
          <a:stretch>
            <a:fillRect/>
          </a:stretch>
        </p:blipFill>
        <p:spPr>
          <a:xfrm>
            <a:off x="5108233" y="1734672"/>
            <a:ext cx="3057429" cy="4208928"/>
          </a:xfrm>
          <a:prstGeom prst="rect">
            <a:avLst/>
          </a:prstGeom>
        </p:spPr>
      </p:pic>
    </p:spTree>
    <p:extLst>
      <p:ext uri="{BB962C8B-B14F-4D97-AF65-F5344CB8AC3E}">
        <p14:creationId xmlns:p14="http://schemas.microsoft.com/office/powerpoint/2010/main" val="54461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693987"/>
            <a:ext cx="7772400" cy="1143001"/>
          </a:xfrm>
          <a:solidFill>
            <a:srgbClr val="002060"/>
          </a:solidFill>
        </p:spPr>
        <p:txBody>
          <a:bodyPr/>
          <a:lstStyle/>
          <a:p>
            <a:r>
              <a:rPr lang="en-US" sz="3200" dirty="0">
                <a:solidFill>
                  <a:schemeClr val="bg1"/>
                </a:solidFill>
              </a:rPr>
              <a:t>Child Welfare in Pennsylvania</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1371600" y="3982080"/>
            <a:ext cx="6400800" cy="1143000"/>
          </a:xfrm>
        </p:spPr>
        <p:txBody>
          <a:bodyPr/>
          <a:lstStyle/>
          <a:p>
            <a:endParaRPr lang="en-US" dirty="0"/>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algn="ctr"/>
            <a:fld id="{9D710453-B075-45DB-8A7B-E3C399690A0E}" type="slidenum">
              <a:rPr lang="en-US" sz="1100" smtClean="0"/>
              <a:pPr algn="ctr"/>
              <a:t>11</a:t>
            </a:fld>
            <a:endParaRPr lang="en-US" sz="1100" dirty="0"/>
          </a:p>
        </p:txBody>
      </p:sp>
      <p:sp>
        <p:nvSpPr>
          <p:cNvPr id="2" name="Date Placeholder 1">
            <a:extLst>
              <a:ext uri="{FF2B5EF4-FFF2-40B4-BE49-F238E27FC236}">
                <a16:creationId xmlns:a16="http://schemas.microsoft.com/office/drawing/2014/main" id="{2398C4BD-84F0-25F4-6938-C3473D1A3CE2}"/>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7262099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 </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(cont.)</a:t>
            </a:r>
            <a:endParaRPr kumimoji="0" lang="en-US" sz="2000"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Parent/Guardian Details</a:t>
            </a:r>
            <a:endParaRPr lang="en-US" sz="1750" dirty="0">
              <a:latin typeface="Arial"/>
            </a:endParaRPr>
          </a:p>
          <a:p>
            <a:pPr>
              <a:spcBef>
                <a:spcPts val="0"/>
              </a:spcBef>
              <a:defRPr/>
            </a:pPr>
            <a:r>
              <a:rPr lang="en-US" sz="1750" dirty="0">
                <a:latin typeface="Arial"/>
              </a:rPr>
              <a:t>This page captures the basic information of the parent/guardian.</a:t>
            </a:r>
          </a:p>
          <a:p>
            <a:pPr>
              <a:spcBef>
                <a:spcPts val="0"/>
              </a:spcBef>
              <a:defRPr/>
            </a:pPr>
            <a:r>
              <a:rPr lang="en-US" sz="1750" dirty="0">
                <a:latin typeface="Arial"/>
              </a:rPr>
              <a:t>Reports should indicate if a parent/guardian is an alleged perpetrator</a:t>
            </a:r>
          </a:p>
          <a:p>
            <a:pPr>
              <a:spcBef>
                <a:spcPts val="0"/>
              </a:spcBef>
              <a:defRPr/>
            </a:pPr>
            <a:endParaRPr lang="en-US" sz="1700" dirty="0">
              <a:latin typeface="Arial"/>
            </a:endParaRPr>
          </a:p>
          <a:p>
            <a:pPr marL="0" indent="0">
              <a:spcBef>
                <a:spcPts val="0"/>
              </a:spcBef>
              <a:buNone/>
              <a:defRPr/>
            </a:pPr>
            <a:r>
              <a:rPr lang="en-US" sz="1600" i="1" dirty="0">
                <a:latin typeface="Arial"/>
              </a:rPr>
              <a:t>Note: Click on &lt;add parent guardian&gt; to add information. The information will then come up in a grid format.</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8E5F5DB5-33D5-4696-98A5-1A936B131A15}"/>
              </a:ext>
            </a:extLst>
          </p:cNvPr>
          <p:cNvPicPr>
            <a:picLocks noChangeAspect="1"/>
          </p:cNvPicPr>
          <p:nvPr/>
        </p:nvPicPr>
        <p:blipFill>
          <a:blip r:embed="rId4"/>
          <a:stretch>
            <a:fillRect/>
          </a:stretch>
        </p:blipFill>
        <p:spPr>
          <a:xfrm>
            <a:off x="4876802" y="1916770"/>
            <a:ext cx="3469301" cy="4026830"/>
          </a:xfrm>
          <a:prstGeom prst="rect">
            <a:avLst/>
          </a:prstGeom>
        </p:spPr>
      </p:pic>
    </p:spTree>
    <p:extLst>
      <p:ext uri="{BB962C8B-B14F-4D97-AF65-F5344CB8AC3E}">
        <p14:creationId xmlns:p14="http://schemas.microsoft.com/office/powerpoint/2010/main" val="37543099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Other Person Responsible Details</a:t>
            </a:r>
            <a:endParaRPr lang="en-US" sz="1750" dirty="0">
              <a:latin typeface="Arial"/>
            </a:endParaRPr>
          </a:p>
          <a:p>
            <a:pPr>
              <a:spcBef>
                <a:spcPts val="0"/>
              </a:spcBef>
              <a:defRPr/>
            </a:pPr>
            <a:r>
              <a:rPr lang="en-US" sz="1750" dirty="0">
                <a:latin typeface="Arial"/>
              </a:rPr>
              <a:t>This page allows the reporter to provide basic information on any other person that was  responsible for the welfare and safety of the child.</a:t>
            </a:r>
          </a:p>
          <a:p>
            <a:pPr marL="0" indent="0">
              <a:spcBef>
                <a:spcPts val="0"/>
              </a:spcBef>
              <a:buNone/>
              <a:defRPr/>
            </a:pPr>
            <a:endParaRPr lang="en-US" sz="1750" dirty="0">
              <a:latin typeface="Arial"/>
            </a:endParaRPr>
          </a:p>
          <a:p>
            <a:pPr marL="0" indent="0">
              <a:spcBef>
                <a:spcPts val="0"/>
              </a:spcBef>
              <a:buNone/>
              <a:defRPr/>
            </a:pPr>
            <a:r>
              <a:rPr lang="en-US" sz="1600" i="1" dirty="0">
                <a:latin typeface="Arial"/>
              </a:rPr>
              <a:t>Note: Reporters can indicate if any of the “other persons responsible” were the alleged perpetrator.</a:t>
            </a:r>
          </a:p>
          <a:p>
            <a:pPr>
              <a:spcBef>
                <a:spcPts val="0"/>
              </a:spcBef>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C6D93751-569D-46BD-BE75-B686F6733F65}"/>
              </a:ext>
            </a:extLst>
          </p:cNvPr>
          <p:cNvPicPr>
            <a:picLocks noChangeAspect="1"/>
          </p:cNvPicPr>
          <p:nvPr/>
        </p:nvPicPr>
        <p:blipFill>
          <a:blip r:embed="rId4"/>
          <a:stretch>
            <a:fillRect/>
          </a:stretch>
        </p:blipFill>
        <p:spPr>
          <a:xfrm>
            <a:off x="5105400" y="1777600"/>
            <a:ext cx="2958870" cy="4166000"/>
          </a:xfrm>
          <a:prstGeom prst="rect">
            <a:avLst/>
          </a:prstGeom>
        </p:spPr>
      </p:pic>
    </p:spTree>
    <p:extLst>
      <p:ext uri="{BB962C8B-B14F-4D97-AF65-F5344CB8AC3E}">
        <p14:creationId xmlns:p14="http://schemas.microsoft.com/office/powerpoint/2010/main" val="16215527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267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Alleged Perpetrator Details</a:t>
            </a:r>
            <a:endParaRPr lang="en-US" sz="1750" dirty="0">
              <a:latin typeface="Arial"/>
            </a:endParaRPr>
          </a:p>
          <a:p>
            <a:pPr>
              <a:spcBef>
                <a:spcPts val="0"/>
              </a:spcBef>
              <a:defRPr/>
            </a:pPr>
            <a:r>
              <a:rPr lang="en-US" sz="1750" dirty="0">
                <a:latin typeface="Arial"/>
              </a:rPr>
              <a:t>This page captures basic information about the alleged perpetrator (multiple perpetrators can be added).</a:t>
            </a:r>
          </a:p>
          <a:p>
            <a:pPr marL="0" indent="0">
              <a:spcBef>
                <a:spcPts val="0"/>
              </a:spcBef>
              <a:buNone/>
              <a:defRPr/>
            </a:pPr>
            <a:endParaRPr lang="en-US" sz="1750" dirty="0">
              <a:latin typeface="Arial"/>
            </a:endParaRPr>
          </a:p>
          <a:p>
            <a:pPr marL="0" indent="0">
              <a:spcBef>
                <a:spcPts val="0"/>
              </a:spcBef>
              <a:buNone/>
              <a:defRPr/>
            </a:pPr>
            <a:r>
              <a:rPr lang="en-US" sz="1600" i="1" dirty="0">
                <a:latin typeface="Arial"/>
              </a:rPr>
              <a:t>Note: If an individual(s) has already been identified as the alleged perpetrator, their basic information will prefill here.</a:t>
            </a:r>
          </a:p>
          <a:p>
            <a:pPr>
              <a:spcBef>
                <a:spcPts val="0"/>
              </a:spcBef>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9510EBFD-D622-4065-9603-E8C0254C805E}"/>
              </a:ext>
            </a:extLst>
          </p:cNvPr>
          <p:cNvPicPr>
            <a:picLocks noChangeAspect="1"/>
          </p:cNvPicPr>
          <p:nvPr/>
        </p:nvPicPr>
        <p:blipFill>
          <a:blip r:embed="rId4"/>
          <a:stretch>
            <a:fillRect/>
          </a:stretch>
        </p:blipFill>
        <p:spPr>
          <a:xfrm>
            <a:off x="5029200" y="1839596"/>
            <a:ext cx="3200400" cy="4101376"/>
          </a:xfrm>
          <a:prstGeom prst="rect">
            <a:avLst/>
          </a:prstGeom>
        </p:spPr>
      </p:pic>
    </p:spTree>
    <p:extLst>
      <p:ext uri="{BB962C8B-B14F-4D97-AF65-F5344CB8AC3E}">
        <p14:creationId xmlns:p14="http://schemas.microsoft.com/office/powerpoint/2010/main" val="17389562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Alleged Abuse Details</a:t>
            </a:r>
            <a:endParaRPr lang="en-US" sz="1750" dirty="0">
              <a:latin typeface="Arial"/>
            </a:endParaRPr>
          </a:p>
          <a:p>
            <a:pPr>
              <a:spcBef>
                <a:spcPts val="0"/>
              </a:spcBef>
              <a:defRPr/>
            </a:pPr>
            <a:r>
              <a:rPr lang="en-US" sz="1750" dirty="0">
                <a:latin typeface="Arial"/>
              </a:rPr>
              <a:t>Information regarding the alleged abuse is entered on this page.</a:t>
            </a:r>
          </a:p>
          <a:p>
            <a:pPr>
              <a:spcBef>
                <a:spcPts val="0"/>
              </a:spcBef>
              <a:defRPr/>
            </a:pPr>
            <a:r>
              <a:rPr lang="en-US" sz="1750" dirty="0">
                <a:latin typeface="Arial"/>
              </a:rPr>
              <a:t>This page is also where the reporter will specify where signs of abuse were viewable via the interactive body diagram.</a:t>
            </a:r>
          </a:p>
          <a:p>
            <a:pPr>
              <a:spcBef>
                <a:spcPts val="0"/>
              </a:spcBef>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15C4B4A7-F00E-40D2-A0F9-996927791A13}"/>
              </a:ext>
            </a:extLst>
          </p:cNvPr>
          <p:cNvPicPr>
            <a:picLocks noChangeAspect="1"/>
          </p:cNvPicPr>
          <p:nvPr/>
        </p:nvPicPr>
        <p:blipFill>
          <a:blip r:embed="rId4"/>
          <a:stretch>
            <a:fillRect/>
          </a:stretch>
        </p:blipFill>
        <p:spPr>
          <a:xfrm>
            <a:off x="5334000" y="1905000"/>
            <a:ext cx="2933149" cy="4041228"/>
          </a:xfrm>
          <a:prstGeom prst="rect">
            <a:avLst/>
          </a:prstGeom>
        </p:spPr>
      </p:pic>
    </p:spTree>
    <p:extLst>
      <p:ext uri="{BB962C8B-B14F-4D97-AF65-F5344CB8AC3E}">
        <p14:creationId xmlns:p14="http://schemas.microsoft.com/office/powerpoint/2010/main" val="34055387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Alleged Abuse Details</a:t>
            </a:r>
            <a:endParaRPr lang="en-US" sz="1750" dirty="0">
              <a:latin typeface="Arial"/>
            </a:endParaRPr>
          </a:p>
          <a:p>
            <a:pPr>
              <a:spcBef>
                <a:spcPts val="0"/>
              </a:spcBef>
              <a:defRPr/>
            </a:pPr>
            <a:r>
              <a:rPr lang="en-US" sz="1750" dirty="0">
                <a:latin typeface="Arial"/>
              </a:rPr>
              <a:t>The reporter can click on the location of the body where the abuse occurred or use the dropdown menu.</a:t>
            </a:r>
          </a:p>
          <a:p>
            <a:pPr>
              <a:spcBef>
                <a:spcPts val="0"/>
              </a:spcBef>
              <a:defRPr/>
            </a:pPr>
            <a:r>
              <a:rPr lang="en-US" sz="1750" dirty="0">
                <a:latin typeface="Arial"/>
              </a:rPr>
              <a:t>The reporter must specify the injury type and the alleged perpetrator who caused the injury.</a:t>
            </a:r>
          </a:p>
          <a:p>
            <a:pPr>
              <a:spcBef>
                <a:spcPts val="0"/>
              </a:spcBef>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E963F572-7FC2-4BA4-AE97-B42D04FBEE5C}"/>
              </a:ext>
            </a:extLst>
          </p:cNvPr>
          <p:cNvPicPr>
            <a:picLocks noChangeAspect="1"/>
          </p:cNvPicPr>
          <p:nvPr/>
        </p:nvPicPr>
        <p:blipFill>
          <a:blip r:embed="rId4"/>
          <a:stretch>
            <a:fillRect/>
          </a:stretch>
        </p:blipFill>
        <p:spPr>
          <a:xfrm>
            <a:off x="4554483" y="2667000"/>
            <a:ext cx="4114800" cy="2743200"/>
          </a:xfrm>
          <a:prstGeom prst="rect">
            <a:avLst/>
          </a:prstGeom>
        </p:spPr>
      </p:pic>
    </p:spTree>
    <p:extLst>
      <p:ext uri="{BB962C8B-B14F-4D97-AF65-F5344CB8AC3E}">
        <p14:creationId xmlns:p14="http://schemas.microsoft.com/office/powerpoint/2010/main" val="29457590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0070C0"/>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Safety Concerns</a:t>
            </a:r>
            <a:endParaRPr lang="en-US" sz="1750" dirty="0">
              <a:latin typeface="Arial"/>
            </a:endParaRPr>
          </a:p>
          <a:p>
            <a:pPr>
              <a:spcBef>
                <a:spcPts val="0"/>
              </a:spcBef>
              <a:defRPr/>
            </a:pPr>
            <a:r>
              <a:rPr lang="en-US" sz="1750" dirty="0">
                <a:latin typeface="Arial"/>
              </a:rPr>
              <a:t>The reporter answers questions regarding the child’s safety.</a:t>
            </a:r>
          </a:p>
          <a:p>
            <a:pPr>
              <a:spcBef>
                <a:spcPts val="0"/>
              </a:spcBef>
              <a:defRPr/>
            </a:pPr>
            <a:r>
              <a:rPr lang="en-US" sz="1750" dirty="0">
                <a:latin typeface="Arial"/>
              </a:rPr>
              <a:t>The data on this page is used to evaluate the risk or dangers that may affect the child.</a:t>
            </a:r>
          </a:p>
          <a:p>
            <a:pPr>
              <a:spcBef>
                <a:spcPts val="0"/>
              </a:spcBef>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30A0016D-6649-428A-BFE8-E28EAF15465A}"/>
              </a:ext>
            </a:extLst>
          </p:cNvPr>
          <p:cNvPicPr>
            <a:picLocks noChangeAspect="1"/>
          </p:cNvPicPr>
          <p:nvPr/>
        </p:nvPicPr>
        <p:blipFill>
          <a:blip r:embed="rId4"/>
          <a:stretch>
            <a:fillRect/>
          </a:stretch>
        </p:blipFill>
        <p:spPr>
          <a:xfrm>
            <a:off x="5257800" y="1752600"/>
            <a:ext cx="3124200" cy="3983086"/>
          </a:xfrm>
          <a:prstGeom prst="rect">
            <a:avLst/>
          </a:prstGeom>
        </p:spPr>
      </p:pic>
    </p:spTree>
    <p:extLst>
      <p:ext uri="{BB962C8B-B14F-4D97-AF65-F5344CB8AC3E}">
        <p14:creationId xmlns:p14="http://schemas.microsoft.com/office/powerpoint/2010/main" val="31558502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Actions Taken</a:t>
            </a:r>
            <a:endParaRPr lang="en-US" sz="1750" dirty="0">
              <a:latin typeface="Arial"/>
            </a:endParaRPr>
          </a:p>
          <a:p>
            <a:pPr>
              <a:spcBef>
                <a:spcPts val="0"/>
              </a:spcBef>
              <a:defRPr/>
            </a:pPr>
            <a:r>
              <a:rPr lang="en-US" sz="1750" dirty="0">
                <a:latin typeface="Arial"/>
              </a:rPr>
              <a:t>This page will display a list of  actions already taken to ensure the immediate health and safety of the child.</a:t>
            </a:r>
          </a:p>
          <a:p>
            <a:pPr>
              <a:spcBef>
                <a:spcPts val="0"/>
              </a:spcBef>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8ABC99A3-D0C6-4E63-9E1F-2359903078F8}"/>
              </a:ext>
            </a:extLst>
          </p:cNvPr>
          <p:cNvPicPr>
            <a:picLocks noChangeAspect="1"/>
          </p:cNvPicPr>
          <p:nvPr/>
        </p:nvPicPr>
        <p:blipFill>
          <a:blip r:embed="rId4"/>
          <a:stretch>
            <a:fillRect/>
          </a:stretch>
        </p:blipFill>
        <p:spPr>
          <a:xfrm>
            <a:off x="4388069" y="1828800"/>
            <a:ext cx="4167080" cy="3428999"/>
          </a:xfrm>
          <a:prstGeom prst="rect">
            <a:avLst/>
          </a:prstGeom>
        </p:spPr>
      </p:pic>
    </p:spTree>
    <p:extLst>
      <p:ext uri="{BB962C8B-B14F-4D97-AF65-F5344CB8AC3E}">
        <p14:creationId xmlns:p14="http://schemas.microsoft.com/office/powerpoint/2010/main" val="36212018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1148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Additional Information</a:t>
            </a:r>
            <a:endParaRPr lang="en-US" sz="1750" dirty="0">
              <a:latin typeface="Arial"/>
            </a:endParaRPr>
          </a:p>
          <a:p>
            <a:pPr>
              <a:spcBef>
                <a:spcPts val="0"/>
              </a:spcBef>
              <a:defRPr/>
            </a:pPr>
            <a:r>
              <a:rPr lang="en-US" sz="1750" dirty="0">
                <a:latin typeface="Arial"/>
              </a:rPr>
              <a:t>This page gives the reporter the option to enter any data not already gathered in previous screens.</a:t>
            </a:r>
          </a:p>
          <a:p>
            <a:pPr>
              <a:spcBef>
                <a:spcPts val="0"/>
              </a:spcBef>
              <a:defRPr/>
            </a:pPr>
            <a:endParaRPr lang="en-US" sz="1700" dirty="0">
              <a:latin typeface="Arial"/>
            </a:endParaRPr>
          </a:p>
          <a:p>
            <a:pPr>
              <a:spcBef>
                <a:spcPts val="0"/>
              </a:spcBef>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6285465D-C6E5-4A56-898A-839B6D58748E}"/>
              </a:ext>
            </a:extLst>
          </p:cNvPr>
          <p:cNvPicPr>
            <a:picLocks noChangeAspect="1"/>
          </p:cNvPicPr>
          <p:nvPr/>
        </p:nvPicPr>
        <p:blipFill>
          <a:blip r:embed="rId4"/>
          <a:stretch>
            <a:fillRect/>
          </a:stretch>
        </p:blipFill>
        <p:spPr>
          <a:xfrm>
            <a:off x="4572000" y="2155478"/>
            <a:ext cx="3970280" cy="2775643"/>
          </a:xfrm>
          <a:prstGeom prst="rect">
            <a:avLst/>
          </a:prstGeom>
        </p:spPr>
      </p:pic>
    </p:spTree>
    <p:extLst>
      <p:ext uri="{BB962C8B-B14F-4D97-AF65-F5344CB8AC3E}">
        <p14:creationId xmlns:p14="http://schemas.microsoft.com/office/powerpoint/2010/main" val="2042143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34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Referral Summary</a:t>
            </a:r>
            <a:endParaRPr lang="en-US" sz="1750" dirty="0">
              <a:latin typeface="Arial"/>
            </a:endParaRPr>
          </a:p>
          <a:p>
            <a:pPr>
              <a:spcBef>
                <a:spcPts val="0"/>
              </a:spcBef>
              <a:defRPr/>
            </a:pPr>
            <a:r>
              <a:rPr lang="en-US" sz="1750" dirty="0">
                <a:latin typeface="Arial"/>
              </a:rPr>
              <a:t>This page summarizes all information captured on the referral.</a:t>
            </a:r>
          </a:p>
          <a:p>
            <a:pPr>
              <a:spcBef>
                <a:spcPts val="0"/>
              </a:spcBef>
              <a:defRPr/>
            </a:pPr>
            <a:r>
              <a:rPr lang="en-US" sz="1750" dirty="0">
                <a:latin typeface="Arial"/>
              </a:rPr>
              <a:t>A reporter can and should make edits to the referral prior to submission.</a:t>
            </a:r>
          </a:p>
          <a:p>
            <a:pPr marL="0" indent="0">
              <a:spcBef>
                <a:spcPts val="0"/>
              </a:spcBef>
              <a:buNone/>
              <a:defRPr/>
            </a:pPr>
            <a:endParaRPr lang="en-US" sz="1700" dirty="0">
              <a:latin typeface="Arial"/>
            </a:endParaRPr>
          </a:p>
          <a:p>
            <a:pPr marL="0" indent="0">
              <a:spcBef>
                <a:spcPts val="0"/>
              </a:spcBef>
              <a:buNone/>
              <a:defRPr/>
            </a:pPr>
            <a:r>
              <a:rPr lang="en-US" sz="1600" i="1" dirty="0">
                <a:latin typeface="Arial"/>
              </a:rPr>
              <a:t>Note: If you click the &lt;edit&gt; button, the system will take you back to the page where the information was originally entered.</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19BBAC8C-8272-4FE0-BCA2-8DDA510E05F7}"/>
              </a:ext>
            </a:extLst>
          </p:cNvPr>
          <p:cNvPicPr>
            <a:picLocks noChangeAspect="1"/>
          </p:cNvPicPr>
          <p:nvPr/>
        </p:nvPicPr>
        <p:blipFill>
          <a:blip r:embed="rId4"/>
          <a:stretch>
            <a:fillRect/>
          </a:stretch>
        </p:blipFill>
        <p:spPr>
          <a:xfrm>
            <a:off x="5080000" y="1752600"/>
            <a:ext cx="3581400" cy="3983490"/>
          </a:xfrm>
          <a:prstGeom prst="rect">
            <a:avLst/>
          </a:prstGeom>
        </p:spPr>
      </p:pic>
    </p:spTree>
    <p:extLst>
      <p:ext uri="{BB962C8B-B14F-4D97-AF65-F5344CB8AC3E}">
        <p14:creationId xmlns:p14="http://schemas.microsoft.com/office/powerpoint/2010/main" val="17921087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0386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eSignature</a:t>
            </a:r>
            <a:endParaRPr lang="en-US" sz="1750" dirty="0">
              <a:latin typeface="Arial"/>
            </a:endParaRPr>
          </a:p>
          <a:p>
            <a:pPr>
              <a:spcBef>
                <a:spcPts val="0"/>
              </a:spcBef>
              <a:defRPr/>
            </a:pPr>
            <a:r>
              <a:rPr lang="en-US" sz="1750" dirty="0">
                <a:latin typeface="Arial"/>
              </a:rPr>
              <a:t>This page is where the reporter will sign the referral prior to submitting.</a:t>
            </a:r>
          </a:p>
          <a:p>
            <a:pPr>
              <a:spcBef>
                <a:spcPts val="0"/>
              </a:spcBef>
              <a:defRPr/>
            </a:pPr>
            <a:r>
              <a:rPr lang="en-US" sz="1750" dirty="0">
                <a:latin typeface="Arial"/>
              </a:rPr>
              <a:t>Once the reporter has made all necessary edits and signed the referral, the reporter needs to click the &lt;submit referral&gt; button.</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378EF51D-76D0-4CA9-AF97-69CA34D9A0C9}"/>
              </a:ext>
            </a:extLst>
          </p:cNvPr>
          <p:cNvPicPr>
            <a:picLocks noChangeAspect="1"/>
          </p:cNvPicPr>
          <p:nvPr/>
        </p:nvPicPr>
        <p:blipFill>
          <a:blip r:embed="rId4"/>
          <a:stretch>
            <a:fillRect/>
          </a:stretch>
        </p:blipFill>
        <p:spPr>
          <a:xfrm>
            <a:off x="4495800" y="1828799"/>
            <a:ext cx="3812318" cy="4109545"/>
          </a:xfrm>
          <a:prstGeom prst="rect">
            <a:avLst/>
          </a:prstGeom>
        </p:spPr>
      </p:pic>
    </p:spTree>
    <p:extLst>
      <p:ext uri="{BB962C8B-B14F-4D97-AF65-F5344CB8AC3E}">
        <p14:creationId xmlns:p14="http://schemas.microsoft.com/office/powerpoint/2010/main" val="216702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12</a:t>
            </a:fld>
            <a:endParaRPr lang="en-US" sz="1100" dirty="0"/>
          </a:p>
        </p:txBody>
      </p:sp>
      <p:sp>
        <p:nvSpPr>
          <p:cNvPr id="5" name="Text Placeholder 3">
            <a:extLst>
              <a:ext uri="{FF2B5EF4-FFF2-40B4-BE49-F238E27FC236}">
                <a16:creationId xmlns:a16="http://schemas.microsoft.com/office/drawing/2014/main" id="{080B12A6-26BD-47A9-8A8E-4550C8D35B21}"/>
              </a:ext>
            </a:extLst>
          </p:cNvPr>
          <p:cNvSpPr>
            <a:spLocks noGrp="1"/>
          </p:cNvSpPr>
          <p:nvPr>
            <p:ph type="body" sz="quarter" idx="13"/>
          </p:nvPr>
        </p:nvSpPr>
        <p:spPr>
          <a:xfrm>
            <a:off x="457200" y="1143000"/>
            <a:ext cx="8153400" cy="4800600"/>
          </a:xfrm>
        </p:spPr>
        <p:txBody>
          <a:bodyPr>
            <a:noAutofit/>
          </a:bodyPr>
          <a:lstStyle/>
          <a:p>
            <a:pPr marL="0" indent="0">
              <a:buNone/>
            </a:pPr>
            <a:r>
              <a:rPr lang="en-US" sz="2000" u="sng" dirty="0"/>
              <a:t>Suggestion:</a:t>
            </a:r>
            <a:endParaRPr lang="en-US" sz="2000" dirty="0"/>
          </a:p>
          <a:p>
            <a:pPr marL="0" indent="0">
              <a:buNone/>
            </a:pPr>
            <a:endParaRPr lang="en-US" sz="1800" dirty="0"/>
          </a:p>
          <a:p>
            <a:r>
              <a:rPr lang="en-US" sz="1750" dirty="0"/>
              <a:t>Brief history of child welfare in Pennsylvania</a:t>
            </a:r>
          </a:p>
          <a:p>
            <a:r>
              <a:rPr lang="en-US" sz="1750" dirty="0"/>
              <a:t>Data/statistics specific to Pennsylvania</a:t>
            </a:r>
          </a:p>
          <a:p>
            <a:pPr marL="0" indent="0">
              <a:buNone/>
            </a:pPr>
            <a:endParaRPr lang="en-US" sz="1750" dirty="0"/>
          </a:p>
          <a:p>
            <a:pPr marL="0" indent="0">
              <a:buNone/>
            </a:pPr>
            <a:r>
              <a:rPr lang="en-US" sz="1750" b="1" dirty="0"/>
              <a:t>*Please provide the source(s)/appropriate citation(s)*</a:t>
            </a:r>
          </a:p>
        </p:txBody>
      </p:sp>
    </p:spTree>
    <p:extLst>
      <p:ext uri="{BB962C8B-B14F-4D97-AF65-F5344CB8AC3E}">
        <p14:creationId xmlns:p14="http://schemas.microsoft.com/office/powerpoint/2010/main" val="37741727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34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Copy This Referral</a:t>
            </a:r>
            <a:endParaRPr lang="en-US" sz="1750" dirty="0">
              <a:latin typeface="Arial"/>
            </a:endParaRPr>
          </a:p>
          <a:p>
            <a:pPr>
              <a:spcBef>
                <a:spcPts val="0"/>
              </a:spcBef>
              <a:defRPr/>
            </a:pPr>
            <a:r>
              <a:rPr lang="en-US" sz="1750" dirty="0">
                <a:latin typeface="Arial"/>
              </a:rPr>
              <a:t>After submitting the referral, there’s an option to create a copy of the referral if there is another alleged victim in the same household.</a:t>
            </a:r>
          </a:p>
          <a:p>
            <a:pPr>
              <a:spcBef>
                <a:spcPts val="0"/>
              </a:spcBef>
              <a:defRPr/>
            </a:pPr>
            <a:r>
              <a:rPr lang="en-US" sz="1750" dirty="0">
                <a:latin typeface="Arial"/>
              </a:rPr>
              <a:t>Click on &lt;copy &amp; Submit&gt;</a:t>
            </a:r>
          </a:p>
          <a:p>
            <a:pPr>
              <a:spcBef>
                <a:spcPts val="0"/>
              </a:spcBef>
              <a:defRPr/>
            </a:pPr>
            <a:r>
              <a:rPr lang="en-US" sz="1750" dirty="0">
                <a:latin typeface="Arial"/>
              </a:rPr>
              <a:t>The reporter can continue this referral for up to 6 months.</a:t>
            </a:r>
          </a:p>
          <a:p>
            <a:pPr>
              <a:spcBef>
                <a:spcPts val="0"/>
              </a:spcBef>
              <a:defRPr/>
            </a:pPr>
            <a:endParaRPr lang="en-US" sz="900" dirty="0">
              <a:latin typeface="Arial"/>
            </a:endParaRPr>
          </a:p>
          <a:p>
            <a:pPr marL="0" indent="0">
              <a:spcBef>
                <a:spcPts val="0"/>
              </a:spcBef>
              <a:buNone/>
              <a:defRPr/>
            </a:pPr>
            <a:r>
              <a:rPr lang="en-US" sz="1600" i="1" dirty="0">
                <a:latin typeface="Arial"/>
              </a:rPr>
              <a:t>Note: the reporter will receive a reminder every day that the referral remains unsubmitted.</a:t>
            </a:r>
          </a:p>
          <a:p>
            <a:pPr marL="0" indent="0">
              <a:spcBef>
                <a:spcPts val="0"/>
              </a:spcBef>
              <a:buNone/>
              <a:defRPr/>
            </a:pPr>
            <a:endParaRPr lang="en-US" sz="1600" dirty="0">
              <a:latin typeface="Arial"/>
            </a:endParaRPr>
          </a:p>
          <a:p>
            <a:pPr marL="0" indent="0">
              <a:spcBef>
                <a:spcPts val="0"/>
              </a:spcBef>
              <a:buNone/>
              <a:defRPr/>
            </a:pPr>
            <a:endParaRPr lang="en-US" sz="16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BAE09FFF-65E9-4C2E-A2FB-0B32347D5007}"/>
              </a:ext>
            </a:extLst>
          </p:cNvPr>
          <p:cNvPicPr>
            <a:picLocks noChangeAspect="1"/>
          </p:cNvPicPr>
          <p:nvPr/>
        </p:nvPicPr>
        <p:blipFill>
          <a:blip r:embed="rId4"/>
          <a:stretch>
            <a:fillRect/>
          </a:stretch>
        </p:blipFill>
        <p:spPr>
          <a:xfrm>
            <a:off x="4953000" y="2590801"/>
            <a:ext cx="3431081" cy="2209800"/>
          </a:xfrm>
          <a:prstGeom prst="rect">
            <a:avLst/>
          </a:prstGeom>
        </p:spPr>
      </p:pic>
    </p:spTree>
    <p:extLst>
      <p:ext uri="{BB962C8B-B14F-4D97-AF65-F5344CB8AC3E}">
        <p14:creationId xmlns:p14="http://schemas.microsoft.com/office/powerpoint/2010/main" val="32848204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a:t>Reporting Suspected Child Abuse</a:t>
            </a:r>
            <a:endParaRPr lang="en-US" sz="2750" dirty="0"/>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40386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Submission Confirmation</a:t>
            </a:r>
            <a:endParaRPr lang="en-US" sz="1750" dirty="0">
              <a:latin typeface="Arial"/>
            </a:endParaRPr>
          </a:p>
          <a:p>
            <a:pPr>
              <a:spcBef>
                <a:spcPts val="0"/>
              </a:spcBef>
              <a:defRPr/>
            </a:pPr>
            <a:r>
              <a:rPr lang="en-US" sz="1750" dirty="0">
                <a:latin typeface="Arial"/>
              </a:rPr>
              <a:t>Once the reporter clicks on the &lt;copy &amp; submit&gt; or &lt;do not copy &amp; submit&gt;, the referral is sent to ChildLine.</a:t>
            </a:r>
          </a:p>
          <a:p>
            <a:pPr marL="0" indent="0">
              <a:spcBef>
                <a:spcPts val="0"/>
              </a:spcBef>
              <a:buNone/>
              <a:defRPr/>
            </a:pPr>
            <a:endParaRPr lang="en-US" sz="1700" i="1" dirty="0">
              <a:latin typeface="Arial"/>
            </a:endParaRPr>
          </a:p>
          <a:p>
            <a:pPr marL="0" indent="0">
              <a:spcBef>
                <a:spcPts val="0"/>
              </a:spcBef>
              <a:buNone/>
              <a:defRPr/>
            </a:pPr>
            <a:r>
              <a:rPr lang="en-US" sz="1600" i="1" dirty="0">
                <a:latin typeface="Arial"/>
              </a:rPr>
              <a:t>Note: One of two system generated e-mails will be received. (1) a submission confirmation or (2) a referral update notification.</a:t>
            </a:r>
          </a:p>
          <a:p>
            <a:pPr>
              <a:spcBef>
                <a:spcPts val="0"/>
              </a:spcBef>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7" name="Picture 6">
            <a:extLst>
              <a:ext uri="{FF2B5EF4-FFF2-40B4-BE49-F238E27FC236}">
                <a16:creationId xmlns:a16="http://schemas.microsoft.com/office/drawing/2014/main" id="{12DAD6C5-127F-4EEE-8D86-4FCC04C32726}"/>
              </a:ext>
            </a:extLst>
          </p:cNvPr>
          <p:cNvPicPr>
            <a:picLocks noChangeAspect="1"/>
          </p:cNvPicPr>
          <p:nvPr/>
        </p:nvPicPr>
        <p:blipFill>
          <a:blip r:embed="rId4"/>
          <a:stretch>
            <a:fillRect/>
          </a:stretch>
        </p:blipFill>
        <p:spPr>
          <a:xfrm>
            <a:off x="4513565" y="2020504"/>
            <a:ext cx="4152213" cy="3465896"/>
          </a:xfrm>
          <a:prstGeom prst="rect">
            <a:avLst/>
          </a:prstGeom>
        </p:spPr>
      </p:pic>
    </p:spTree>
    <p:extLst>
      <p:ext uri="{BB962C8B-B14F-4D97-AF65-F5344CB8AC3E}">
        <p14:creationId xmlns:p14="http://schemas.microsoft.com/office/powerpoint/2010/main" val="16645336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388924"/>
            <a:ext cx="7772400" cy="1143001"/>
          </a:xfrm>
          <a:solidFill>
            <a:srgbClr val="002060"/>
          </a:solidFill>
        </p:spPr>
        <p:txBody>
          <a:bodyPr/>
          <a:lstStyle/>
          <a:p>
            <a:r>
              <a:rPr lang="en-US" dirty="0">
                <a:solidFill>
                  <a:schemeClr val="bg1"/>
                </a:solidFill>
              </a:rPr>
              <a:t>Case/Reporting Scenarios</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685800" y="3500274"/>
            <a:ext cx="7975600" cy="2214726"/>
          </a:xfrm>
        </p:spPr>
        <p:txBody>
          <a:bodyPr>
            <a:normAutofit/>
          </a:bodyPr>
          <a:lstStyle/>
          <a:p>
            <a:endParaRPr lang="en-US" sz="1800" dirty="0">
              <a:solidFill>
                <a:schemeClr val="tx1"/>
              </a:solidFill>
            </a:endParaRPr>
          </a:p>
          <a:p>
            <a:r>
              <a:rPr lang="en-US" sz="1800" dirty="0">
                <a:solidFill>
                  <a:schemeClr val="tx1"/>
                </a:solidFill>
              </a:rPr>
              <a:t>You must compose case/reporting scenarios which present an example of a case scenario and test your audience’s comprehension of the appropriate course of action. </a:t>
            </a:r>
          </a:p>
          <a:p>
            <a:r>
              <a:rPr lang="en-US" sz="1800" dirty="0">
                <a:solidFill>
                  <a:schemeClr val="tx1"/>
                </a:solidFill>
              </a:rPr>
              <a:t>*see notes section associated with this slide for more guidance*</a:t>
            </a:r>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3ACD248D-B929-2955-6C07-98F2D7448B8F}"/>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1462998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388924"/>
            <a:ext cx="7772400" cy="1143001"/>
          </a:xfrm>
          <a:solidFill>
            <a:srgbClr val="002060"/>
          </a:solidFill>
        </p:spPr>
        <p:txBody>
          <a:bodyPr/>
          <a:lstStyle/>
          <a:p>
            <a:r>
              <a:rPr lang="en-US" dirty="0">
                <a:solidFill>
                  <a:schemeClr val="bg1"/>
                </a:solidFill>
              </a:rPr>
              <a:t>Quiz Questions</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685800" y="3500274"/>
            <a:ext cx="7975600" cy="2214726"/>
          </a:xfrm>
        </p:spPr>
        <p:txBody>
          <a:bodyPr>
            <a:normAutofit/>
          </a:bodyPr>
          <a:lstStyle/>
          <a:p>
            <a:endParaRPr lang="en-US" sz="1800" dirty="0">
              <a:solidFill>
                <a:schemeClr val="tx1"/>
              </a:solidFill>
            </a:endParaRPr>
          </a:p>
          <a:p>
            <a:r>
              <a:rPr lang="en-US" sz="1800" dirty="0">
                <a:solidFill>
                  <a:schemeClr val="tx1"/>
                </a:solidFill>
              </a:rPr>
              <a:t>In addition to the case/reporting scenarios described on the previous slide, you must compose questions to test your audience’s comprehension of your training material. </a:t>
            </a:r>
          </a:p>
          <a:p>
            <a:r>
              <a:rPr lang="en-US" sz="1800" dirty="0">
                <a:solidFill>
                  <a:schemeClr val="tx1"/>
                </a:solidFill>
              </a:rPr>
              <a:t>*see notes section associated with this slide for more guidance*</a:t>
            </a:r>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41746FF6-7F1F-C4A6-61C4-31EFA5BF44C0}"/>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6644299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388924"/>
            <a:ext cx="7772400" cy="1143001"/>
          </a:xfrm>
          <a:solidFill>
            <a:srgbClr val="002060"/>
          </a:solidFill>
        </p:spPr>
        <p:txBody>
          <a:bodyPr/>
          <a:lstStyle/>
          <a:p>
            <a:r>
              <a:rPr lang="en-US" dirty="0">
                <a:solidFill>
                  <a:schemeClr val="bg1"/>
                </a:solidFill>
              </a:rPr>
              <a:t>Sources</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685800" y="3500274"/>
            <a:ext cx="7975600" cy="2214726"/>
          </a:xfrm>
        </p:spPr>
        <p:txBody>
          <a:bodyPr>
            <a:normAutofit/>
          </a:bodyPr>
          <a:lstStyle/>
          <a:p>
            <a:endParaRPr lang="en-US" sz="1800" dirty="0">
              <a:solidFill>
                <a:schemeClr val="tx1"/>
              </a:solidFill>
            </a:endParaRPr>
          </a:p>
          <a:p>
            <a:endParaRPr lang="en-US" sz="1800" dirty="0">
              <a:solidFill>
                <a:schemeClr val="tx1"/>
              </a:solidFill>
            </a:endParaRPr>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995144B3-9F0C-5663-AAA7-5BC44E389AE1}"/>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15343418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Sources</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a:spcBef>
                <a:spcPts val="0"/>
              </a:spcBef>
              <a:defRPr/>
            </a:pPr>
            <a:r>
              <a:rPr lang="en-US" sz="1750" dirty="0">
                <a:solidFill>
                  <a:srgbClr val="0070C0"/>
                </a:solidFill>
                <a:latin typeface="Arial"/>
                <a:hlinkClick r:id="rId3">
                  <a:extLst>
                    <a:ext uri="{A12FA001-AC4F-418D-AE19-62706E023703}">
                      <ahyp:hlinkClr xmlns:ahyp="http://schemas.microsoft.com/office/drawing/2018/hyperlinkcolor" val="tx"/>
                    </a:ext>
                  </a:extLst>
                </a:hlinkClick>
              </a:rPr>
              <a:t>23 Pa.C.S. Chapter 63 (Child Protective Services)</a:t>
            </a:r>
            <a:endParaRPr lang="en-US" sz="1750" dirty="0">
              <a:solidFill>
                <a:srgbClr val="0070C0"/>
              </a:solidFill>
              <a:latin typeface="Arial"/>
            </a:endParaRPr>
          </a:p>
          <a:p>
            <a:pPr marL="285750">
              <a:spcBef>
                <a:spcPts val="0"/>
              </a:spcBef>
              <a:defRPr/>
            </a:pPr>
            <a:r>
              <a:rPr lang="en-US" sz="1750" dirty="0">
                <a:solidFill>
                  <a:srgbClr val="0070C0"/>
                </a:solidFill>
                <a:latin typeface="Arial"/>
                <a:hlinkClick r:id="rId4">
                  <a:extLst>
                    <a:ext uri="{A12FA001-AC4F-418D-AE19-62706E023703}">
                      <ahyp:hlinkClr xmlns:ahyp="http://schemas.microsoft.com/office/drawing/2018/hyperlinkcolor" val="tx"/>
                    </a:ext>
                  </a:extLst>
                </a:hlinkClick>
              </a:rPr>
              <a:t>Section 103 of the Trafficking Victims Protection Act of 2000 (114 Stat. 1466, 22 U.S.C. § 7102)</a:t>
            </a:r>
            <a:endParaRPr lang="en-US" sz="1750" dirty="0">
              <a:solidFill>
                <a:srgbClr val="0070C0"/>
              </a:solidFill>
              <a:latin typeface="Arial"/>
            </a:endParaRPr>
          </a:p>
          <a:p>
            <a:pPr marL="285750">
              <a:spcBef>
                <a:spcPts val="0"/>
              </a:spcBef>
              <a:defRPr/>
            </a:pPr>
            <a:r>
              <a:rPr lang="en-US" sz="1750" dirty="0">
                <a:solidFill>
                  <a:srgbClr val="0070C0"/>
                </a:solidFill>
                <a:latin typeface="Arial"/>
                <a:hlinkClick r:id="rId5">
                  <a:extLst>
                    <a:ext uri="{A12FA001-AC4F-418D-AE19-62706E023703}">
                      <ahyp:hlinkClr xmlns:ahyp="http://schemas.microsoft.com/office/drawing/2018/hyperlinkcolor" val="tx"/>
                    </a:ext>
                  </a:extLst>
                </a:hlinkClick>
              </a:rPr>
              <a:t>18 Pa.C.S. CRIMES AND OFFENSES</a:t>
            </a:r>
            <a:endParaRPr lang="en-US" sz="1750" dirty="0">
              <a:solidFill>
                <a:srgbClr val="0070C0"/>
              </a:solidFill>
              <a:latin typeface="Arial"/>
            </a:endParaRPr>
          </a:p>
          <a:p>
            <a:pPr>
              <a:spcBef>
                <a:spcPts val="0"/>
              </a:spcBef>
              <a:defRPr/>
            </a:pPr>
            <a:r>
              <a:rPr lang="en-US" sz="1750" dirty="0">
                <a:solidFill>
                  <a:srgbClr val="0070C0"/>
                </a:solidFill>
                <a:latin typeface="Arial"/>
                <a:hlinkClick r:id="rId6">
                  <a:extLst>
                    <a:ext uri="{A12FA001-AC4F-418D-AE19-62706E023703}">
                      <ahyp:hlinkClr xmlns:ahyp="http://schemas.microsoft.com/office/drawing/2018/hyperlinkcolor" val="tx"/>
                    </a:ext>
                  </a:extLst>
                </a:hlinkClick>
              </a:rPr>
              <a:t>DHS Keep Kids Safe website</a:t>
            </a:r>
            <a:r>
              <a:rPr lang="en-US" sz="1750" dirty="0">
                <a:solidFill>
                  <a:srgbClr val="0070C0"/>
                </a:solidFill>
                <a:latin typeface="Arial"/>
              </a:rPr>
              <a:t> </a:t>
            </a:r>
          </a:p>
          <a:p>
            <a:pPr>
              <a:spcBef>
                <a:spcPts val="0"/>
              </a:spcBef>
              <a:defRPr/>
            </a:pPr>
            <a:r>
              <a:rPr kumimoji="0" lang="en-US" sz="1750" i="0" u="sng" strike="noStrike" kern="0" cap="none" spc="0" normalizeH="0" baseline="0" noProof="0" dirty="0">
                <a:ln>
                  <a:noFill/>
                </a:ln>
                <a:solidFill>
                  <a:srgbClr val="0070C0"/>
                </a:solidFill>
                <a:effectLst/>
                <a:uLnTx/>
                <a:uFillTx/>
                <a:latin typeface="Arial"/>
                <a:ea typeface="ＭＳ Ｐゴシック" pitchFamily="-111" charset="-128"/>
                <a:hlinkClick r:id="rId7">
                  <a:extLst>
                    <a:ext uri="{A12FA001-AC4F-418D-AE19-62706E023703}">
                      <ahyp:hlinkClr xmlns:ahyp="http://schemas.microsoft.com/office/drawing/2018/hyperlinkcolor" val="tx"/>
                    </a:ext>
                  </a:extLst>
                </a:hlinkClick>
              </a:rPr>
              <a:t>The Child Welfare Portal</a:t>
            </a:r>
            <a:endParaRPr lang="en-US" sz="1750" dirty="0">
              <a:solidFill>
                <a:srgbClr val="0070C0"/>
              </a:solidFill>
              <a:latin typeface="Arial"/>
            </a:endParaRPr>
          </a:p>
          <a:p>
            <a:pPr>
              <a:spcBef>
                <a:spcPts val="0"/>
              </a:spcBef>
              <a:defRPr/>
            </a:pPr>
            <a:r>
              <a:rPr lang="en-US" sz="1750" dirty="0">
                <a:solidFill>
                  <a:srgbClr val="0070C0"/>
                </a:solidFill>
                <a:latin typeface="Arial"/>
                <a:hlinkClick r:id="rId8">
                  <a:extLst>
                    <a:ext uri="{A12FA001-AC4F-418D-AE19-62706E023703}">
                      <ahyp:hlinkClr xmlns:ahyp="http://schemas.microsoft.com/office/drawing/2018/hyperlinkcolor" val="tx"/>
                    </a:ext>
                  </a:extLst>
                </a:hlinkClick>
              </a:rPr>
              <a:t>42 Pa.C.S. JUDICIARY AND JUDICIAL PROCEDURE</a:t>
            </a:r>
            <a:endParaRPr lang="en-US" sz="1750" dirty="0">
              <a:solidFill>
                <a:srgbClr val="0070C0"/>
              </a:solidFill>
              <a:latin typeface="Arial"/>
            </a:endParaRPr>
          </a:p>
          <a:p>
            <a:pPr>
              <a:spcBef>
                <a:spcPts val="0"/>
              </a:spcBef>
              <a:defRPr/>
            </a:pPr>
            <a:r>
              <a:rPr lang="en-US" sz="1750" dirty="0">
                <a:solidFill>
                  <a:srgbClr val="0070C0"/>
                </a:solidFill>
                <a:latin typeface="Arial"/>
                <a:hlinkClick r:id="rId9">
                  <a:extLst>
                    <a:ext uri="{A12FA001-AC4F-418D-AE19-62706E023703}">
                      <ahyp:hlinkClr xmlns:ahyp="http://schemas.microsoft.com/office/drawing/2018/hyperlinkcolor" val="tx"/>
                    </a:ext>
                  </a:extLst>
                </a:hlinkClick>
              </a:rPr>
              <a:t>42 Pa.C.S. Ch. 97 Subch. H (relating to registration of sexual offenders)</a:t>
            </a:r>
            <a:endParaRPr lang="en-US" sz="1750" dirty="0">
              <a:solidFill>
                <a:srgbClr val="0070C0"/>
              </a:solidFill>
              <a:latin typeface="Arial"/>
            </a:endParaRPr>
          </a:p>
          <a:p>
            <a:pPr marL="0" indent="0">
              <a:spcBef>
                <a:spcPts val="0"/>
              </a:spcBef>
              <a:buNone/>
              <a:defRPr/>
            </a:pPr>
            <a:endParaRPr lang="en-US" sz="900" dirty="0">
              <a:solidFill>
                <a:srgbClr val="0070C0"/>
              </a:solidFill>
              <a:latin typeface="Arial"/>
            </a:endParaRPr>
          </a:p>
          <a:p>
            <a:pPr marL="0" indent="0">
              <a:spcBef>
                <a:spcPts val="0"/>
              </a:spcBef>
              <a:buNone/>
              <a:defRPr/>
            </a:pPr>
            <a:r>
              <a:rPr lang="en-US" sz="1750" u="sng" dirty="0">
                <a:latin typeface="Arial"/>
              </a:rPr>
              <a:t>Tips &amp; Recommendations: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750" b="0" i="0" u="none" strike="noStrike" kern="0" cap="none" spc="0" normalizeH="0" baseline="0" noProof="0" dirty="0">
                <a:ln>
                  <a:noFill/>
                </a:ln>
                <a:effectLst/>
                <a:uLnTx/>
                <a:uFillTx/>
                <a:latin typeface="Arial"/>
                <a:ea typeface="ＭＳ Ｐゴシック" pitchFamily="-111" charset="-128"/>
              </a:rPr>
              <a:t>Ensure sources are recent/current.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750" b="0" i="0" u="none" strike="noStrike" kern="0" cap="none" spc="0" normalizeH="0" baseline="0" noProof="0" dirty="0">
                <a:ln>
                  <a:noFill/>
                </a:ln>
                <a:effectLst/>
                <a:uLnTx/>
                <a:uFillTx/>
                <a:latin typeface="Arial"/>
                <a:ea typeface="ＭＳ Ｐゴシック" pitchFamily="-111" charset="-128"/>
              </a:rPr>
              <a:t>Include direct hyperlinks to sources.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750" b="0" i="0" u="none" strike="noStrike" kern="0" cap="none" spc="0" normalizeH="0" baseline="0" noProof="0" dirty="0">
                <a:ln>
                  <a:noFill/>
                </a:ln>
                <a:effectLst/>
                <a:uLnTx/>
                <a:uFillTx/>
                <a:latin typeface="Arial"/>
                <a:ea typeface="ＭＳ Ｐゴシック" pitchFamily="-111" charset="-128"/>
              </a:rPr>
              <a:t>Provide the appropriate source/citation for the information covered on each slide or with a chunk of information as appropriate – e.g., definition of child abuse: 23 Pa.C.S.§6303(b.</a:t>
            </a:r>
            <a:r>
              <a:rPr kumimoji="0" lang="en-US" sz="1750" b="0" i="0" u="none" strike="noStrike" kern="0" cap="none" spc="0" normalizeH="0" baseline="0" noProof="0">
                <a:ln>
                  <a:noFill/>
                </a:ln>
                <a:effectLst/>
                <a:uLnTx/>
                <a:uFillTx/>
                <a:latin typeface="Arial"/>
                <a:ea typeface="ＭＳ Ｐゴシック" pitchFamily="-111" charset="-128"/>
              </a:rPr>
              <a:t>1) – </a:t>
            </a:r>
            <a:r>
              <a:rPr kumimoji="0" lang="en-US" sz="1750" b="0" i="0" u="none" strike="noStrike" kern="0" cap="none" spc="0" normalizeH="0" baseline="0" noProof="0" dirty="0">
                <a:ln>
                  <a:noFill/>
                </a:ln>
                <a:effectLst/>
                <a:uLnTx/>
                <a:uFillTx/>
                <a:latin typeface="Arial"/>
                <a:ea typeface="ＭＳ Ｐゴシック" pitchFamily="-111" charset="-128"/>
              </a:rPr>
              <a:t>in addition to providing a list of the sources you use (see “Relevant Resources” in the Notes sections for each slide, which lists relevant sections of the CPSL and any additional law mentioned on the slide).</a:t>
            </a:r>
          </a:p>
        </p:txBody>
      </p:sp>
    </p:spTree>
    <p:extLst>
      <p:ext uri="{BB962C8B-B14F-4D97-AF65-F5344CB8AC3E}">
        <p14:creationId xmlns:p14="http://schemas.microsoft.com/office/powerpoint/2010/main" val="28829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13</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rmAutofit/>
          </a:bodyPr>
          <a:lstStyle/>
          <a:p>
            <a:pPr marL="0" indent="0">
              <a:spcBef>
                <a:spcPts val="0"/>
              </a:spcBef>
              <a:buNone/>
            </a:pPr>
            <a:r>
              <a:rPr lang="en-US" sz="2000" b="1" dirty="0">
                <a:solidFill>
                  <a:srgbClr val="73ADDD"/>
                </a:solidFill>
              </a:rPr>
              <a:t>The Pennsylvania Child Protective Services Law (CPSL)</a:t>
            </a:r>
          </a:p>
          <a:p>
            <a:pPr marL="0" indent="0">
              <a:spcBef>
                <a:spcPts val="0"/>
              </a:spcBef>
              <a:buNone/>
            </a:pPr>
            <a:endParaRPr lang="en-US" sz="1800" dirty="0"/>
          </a:p>
          <a:p>
            <a:pPr>
              <a:spcBef>
                <a:spcPts val="0"/>
              </a:spcBef>
            </a:pPr>
            <a:r>
              <a:rPr lang="en-US" sz="1750" dirty="0">
                <a:effectLst/>
                <a:ea typeface="Times New Roman" panose="02020603050405020304" pitchFamily="18" charset="0"/>
              </a:rPr>
              <a:t>The </a:t>
            </a:r>
            <a:r>
              <a:rPr lang="en-US" sz="1750" u="sng" dirty="0">
                <a:solidFill>
                  <a:srgbClr val="0070C0"/>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Pennsylvania Child Protective Services Law (CPSL) (23 Pa.C.S. Chapter 63, Child Protective Services)</a:t>
            </a:r>
            <a:r>
              <a:rPr lang="en-US" sz="1750" dirty="0">
                <a:solidFill>
                  <a:srgbClr val="0070C0"/>
                </a:solidFill>
                <a:effectLst/>
                <a:ea typeface="Times New Roman" panose="02020603050405020304" pitchFamily="18" charset="0"/>
              </a:rPr>
              <a:t> </a:t>
            </a:r>
            <a:r>
              <a:rPr lang="en-US" sz="1750" dirty="0">
                <a:effectLst/>
                <a:ea typeface="Times New Roman" panose="02020603050405020304" pitchFamily="18" charset="0"/>
              </a:rPr>
              <a:t>was established in 1975 to protect children from abuse, allow the opportunity for healthy growth and development, and preserve and stabilize the family whenever possible. </a:t>
            </a:r>
          </a:p>
          <a:p>
            <a:pPr>
              <a:spcBef>
                <a:spcPts val="0"/>
              </a:spcBef>
            </a:pPr>
            <a:r>
              <a:rPr lang="en-US" sz="1750" dirty="0"/>
              <a:t>The PA CPSL does not restrict the generally recognized existing rights of parents to use reasonable supervision and control when raising their children.</a:t>
            </a:r>
          </a:p>
          <a:p>
            <a:pPr>
              <a:spcBef>
                <a:spcPts val="0"/>
              </a:spcBef>
            </a:pPr>
            <a:r>
              <a:rPr lang="en-US" sz="1750" u="sng" dirty="0"/>
              <a:t>Recent amendments relevant to child abuse recognition and reporting:</a:t>
            </a:r>
            <a:endParaRPr lang="en-US" sz="1750" dirty="0"/>
          </a:p>
          <a:p>
            <a:pPr lvl="1">
              <a:spcBef>
                <a:spcPts val="0"/>
              </a:spcBef>
            </a:pPr>
            <a:r>
              <a:rPr lang="en-US" sz="1750" dirty="0"/>
              <a:t>Act 115 of 2016 (relating to human trafficking)</a:t>
            </a:r>
          </a:p>
          <a:p>
            <a:pPr lvl="1">
              <a:spcBef>
                <a:spcPts val="0"/>
              </a:spcBef>
            </a:pPr>
            <a:r>
              <a:rPr lang="en-US" sz="1750" dirty="0"/>
              <a:t>Act 54 of 2018 (relating to notification of substance-exposed infants by healthcare providers &amp; plan of safe care)</a:t>
            </a:r>
          </a:p>
          <a:p>
            <a:pPr lvl="1">
              <a:spcBef>
                <a:spcPts val="0"/>
              </a:spcBef>
            </a:pPr>
            <a:r>
              <a:rPr lang="en-US" sz="1750" dirty="0"/>
              <a:t>Act 88 of 2019 (relating to penalties for failure to report or refer)</a:t>
            </a:r>
          </a:p>
        </p:txBody>
      </p:sp>
    </p:spTree>
    <p:extLst>
      <p:ext uri="{BB962C8B-B14F-4D97-AF65-F5344CB8AC3E}">
        <p14:creationId xmlns:p14="http://schemas.microsoft.com/office/powerpoint/2010/main" val="389519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14</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rm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p>
          <a:p>
            <a:pPr marL="0" indent="0">
              <a:spcBef>
                <a:spcPts val="0"/>
              </a:spcBef>
              <a:buNone/>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111" charset="-128"/>
            </a:endParaRPr>
          </a:p>
          <a:p>
            <a:pPr>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Pennsylvania child welfare system is state-supervised and county-administered.</a:t>
            </a:r>
            <a:endParaRPr lang="en-US" sz="1750" dirty="0">
              <a:solidFill>
                <a:srgbClr val="000000"/>
              </a:solidFill>
              <a:latin typeface="Arial"/>
            </a:endParaRPr>
          </a:p>
          <a:p>
            <a:pPr>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County children-and-youth agencies (CCYAs) have two main functions:</a:t>
            </a:r>
          </a:p>
          <a:p>
            <a:pPr marL="857250" lvl="1" indent="-457200">
              <a:spcBef>
                <a:spcPts val="0"/>
              </a:spcBef>
              <a:buFont typeface="+mj-lt"/>
              <a:buAutoNum type="arabicPeriod"/>
              <a:defRPr/>
            </a:pPr>
            <a:r>
              <a:rPr kumimoji="0" lang="en-US" sz="1750" b="1" i="0" strike="noStrike" kern="0" cap="none" spc="0" normalizeH="0" baseline="0" noProof="0" dirty="0">
                <a:ln>
                  <a:noFill/>
                </a:ln>
                <a:solidFill>
                  <a:srgbClr val="000000"/>
                </a:solidFill>
                <a:effectLst/>
                <a:uLnTx/>
                <a:uFillTx/>
                <a:latin typeface="Arial"/>
                <a:ea typeface="ＭＳ Ｐゴシック" pitchFamily="-111" charset="-128"/>
              </a:rPr>
              <a:t>Child Protective Services (CPS)</a:t>
            </a:r>
            <a:r>
              <a:rPr kumimoji="0" lang="en-US" sz="1750" i="0" strike="noStrike" kern="0" cap="none" spc="0" normalizeH="0" baseline="0" noProof="0" dirty="0">
                <a:ln>
                  <a:noFill/>
                </a:ln>
                <a:solidFill>
                  <a:srgbClr val="000000"/>
                </a:solidFill>
                <a:effectLst/>
                <a:uLnTx/>
                <a:uFillTx/>
                <a:latin typeface="Arial"/>
                <a:ea typeface="ＭＳ Ｐゴシック" pitchFamily="-111" charset="-128"/>
              </a:rPr>
              <a:t> – </a:t>
            </a:r>
            <a:r>
              <a:rPr kumimoji="0" lang="en-US" sz="1750" i="1" strike="noStrike" kern="0" cap="none" spc="0" normalizeH="0" baseline="0" noProof="0" dirty="0">
                <a:ln>
                  <a:noFill/>
                </a:ln>
                <a:solidFill>
                  <a:srgbClr val="000000"/>
                </a:solidFill>
                <a:effectLst/>
                <a:uLnTx/>
                <a:uFillTx/>
                <a:latin typeface="Arial"/>
                <a:ea typeface="ＭＳ Ｐゴシック" pitchFamily="-111" charset="-128"/>
              </a:rPr>
              <a:t>services and activities provided by DHS and each county agency for child abuse cases</a:t>
            </a:r>
            <a:endParaRPr kumimoji="0" lang="en-US" sz="1750" i="1" strike="noStrike" kern="0" cap="none" spc="0" normalizeH="0" baseline="0" dirty="0">
              <a:ln>
                <a:noFill/>
              </a:ln>
              <a:solidFill>
                <a:srgbClr val="000000"/>
              </a:solidFill>
              <a:effectLst/>
              <a:uLnTx/>
              <a:uFillTx/>
              <a:latin typeface="Arial"/>
              <a:ea typeface="ＭＳ Ｐゴシック" pitchFamily="-111" charset="-128"/>
            </a:endParaRPr>
          </a:p>
          <a:p>
            <a:pPr marL="857250" lvl="1" indent="-457200">
              <a:spcBef>
                <a:spcPts val="0"/>
              </a:spcBef>
              <a:buFont typeface="+mj-lt"/>
              <a:buAutoNum type="arabicPeriod"/>
              <a:defRPr/>
            </a:pPr>
            <a:r>
              <a:rPr kumimoji="0" lang="en-US" sz="1750" b="1" i="0" strike="noStrike" kern="0" cap="none" spc="0" normalizeH="0" baseline="0" noProof="0" dirty="0">
                <a:ln>
                  <a:noFill/>
                </a:ln>
                <a:solidFill>
                  <a:srgbClr val="000000"/>
                </a:solidFill>
                <a:effectLst/>
                <a:uLnTx/>
                <a:uFillTx/>
                <a:latin typeface="Arial"/>
                <a:ea typeface="ＭＳ Ｐゴシック" pitchFamily="-111" charset="-128"/>
              </a:rPr>
              <a:t>General Protective Services (GPS</a:t>
            </a:r>
            <a:r>
              <a:rPr lang="en-US" sz="1750" b="1" dirty="0">
                <a:solidFill>
                  <a:srgbClr val="000000"/>
                </a:solidFill>
                <a:latin typeface="Arial"/>
              </a:rPr>
              <a:t>) </a:t>
            </a:r>
            <a:r>
              <a:rPr lang="en-US" sz="1750" dirty="0">
                <a:solidFill>
                  <a:srgbClr val="000000"/>
                </a:solidFill>
                <a:latin typeface="Arial"/>
              </a:rPr>
              <a:t>– </a:t>
            </a:r>
            <a:r>
              <a:rPr lang="en-US" sz="1750" i="1" dirty="0">
                <a:solidFill>
                  <a:srgbClr val="000000"/>
                </a:solidFill>
                <a:latin typeface="Arial"/>
              </a:rPr>
              <a:t>services and activities provided by each county agency for cases requiring protective services as defined by DHS in regulations</a:t>
            </a:r>
          </a:p>
          <a:p>
            <a:pPr marL="400050" lvl="1" indent="0">
              <a:spcBef>
                <a:spcPts val="0"/>
              </a:spcBef>
              <a:buNone/>
              <a:defRPr/>
            </a:pPr>
            <a:endParaRPr lang="en-US" sz="1800" dirty="0">
              <a:solidFill>
                <a:srgbClr val="000000"/>
              </a:solidFill>
              <a:latin typeface="Arial"/>
            </a:endParaRPr>
          </a:p>
          <a:p>
            <a:pPr marL="0" indent="0">
              <a:spcBef>
                <a:spcPts val="0"/>
              </a:spcBef>
              <a:buNone/>
              <a:defRPr/>
            </a:pPr>
            <a:endParaRPr kumimoji="0" lang="en-US" sz="1800" i="0" u="none" strike="noStrike" kern="0" cap="none" spc="0" normalizeH="0" baseline="0" noProof="0" dirty="0">
              <a:ln>
                <a:noFill/>
              </a:ln>
              <a:solidFill>
                <a:srgbClr val="0070C0"/>
              </a:solidFill>
              <a:effectLst/>
              <a:highlight>
                <a:srgbClr val="FFFF00"/>
              </a:highlight>
              <a:uLnTx/>
              <a:uFillTx/>
              <a:latin typeface="Arial"/>
              <a:ea typeface="ＭＳ Ｐゴシック" pitchFamily="-111" charset="-128"/>
            </a:endParaRPr>
          </a:p>
        </p:txBody>
      </p:sp>
    </p:spTree>
    <p:extLst>
      <p:ext uri="{BB962C8B-B14F-4D97-AF65-F5344CB8AC3E}">
        <p14:creationId xmlns:p14="http://schemas.microsoft.com/office/powerpoint/2010/main" val="296308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15</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rm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u="none" strike="noStrike" kern="0" cap="none" spc="0" normalizeH="0" baseline="0" noProof="0" dirty="0">
                <a:ln>
                  <a:noFill/>
                </a:ln>
                <a:effectLst/>
                <a:uLnTx/>
                <a:uFillTx/>
                <a:latin typeface="Arial"/>
                <a:ea typeface="ＭＳ Ｐゴシック" pitchFamily="-111" charset="-128"/>
              </a:rPr>
              <a:t>County children-and-youth agencies (CCYAs) have two main functions:</a:t>
            </a:r>
            <a:endParaRPr lang="en-US" sz="1750" dirty="0">
              <a:latin typeface="Arial"/>
            </a:endParaRPr>
          </a:p>
          <a:p>
            <a:pPr marL="800100" lvl="1" indent="-342900">
              <a:spcBef>
                <a:spcPts val="0"/>
              </a:spcBef>
              <a:buFont typeface="+mj-lt"/>
              <a:buAutoNum type="arabicPeriod"/>
              <a:defRPr/>
            </a:pPr>
            <a:r>
              <a:rPr kumimoji="0" lang="en-US" sz="1750" b="1" strike="noStrike" kern="0" cap="none" spc="0" normalizeH="0" baseline="0" noProof="0" dirty="0">
                <a:ln>
                  <a:noFill/>
                </a:ln>
                <a:effectLst/>
                <a:uLnTx/>
                <a:uFillTx/>
                <a:latin typeface="Arial"/>
                <a:ea typeface="ＭＳ Ｐゴシック" pitchFamily="-111" charset="-128"/>
              </a:rPr>
              <a:t>Child Protective Services (CPS)</a:t>
            </a:r>
            <a:r>
              <a:rPr kumimoji="0" lang="en-US" sz="1750" strike="noStrike" kern="0" cap="none" spc="0" normalizeH="0" baseline="0" dirty="0">
                <a:ln>
                  <a:noFill/>
                </a:ln>
                <a:effectLst/>
                <a:uLnTx/>
                <a:uFillTx/>
                <a:latin typeface="Arial"/>
                <a:ea typeface="ＭＳ Ｐゴシック" pitchFamily="-111" charset="-128"/>
              </a:rPr>
              <a:t> – </a:t>
            </a:r>
            <a:r>
              <a:rPr kumimoji="0" lang="en-US" sz="1750" i="1" u="none" strike="noStrike" kern="0" cap="none" spc="0" normalizeH="0" baseline="0" noProof="0" dirty="0">
                <a:ln>
                  <a:noFill/>
                </a:ln>
                <a:effectLst/>
                <a:uLnTx/>
                <a:uFillTx/>
                <a:latin typeface="Arial"/>
                <a:ea typeface="ＭＳ Ｐゴシック" pitchFamily="-111" charset="-128"/>
              </a:rPr>
              <a:t>services and activities provided by DHS and each county agency for child abuse cases</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i="1" u="none" strike="noStrike" kern="0" cap="none" spc="0" normalizeH="0" baseline="0" noProof="0" dirty="0">
              <a:ln>
                <a:noFill/>
              </a:ln>
              <a:effectLst/>
              <a:uLnTx/>
              <a:uFillTx/>
              <a:latin typeface="Arial"/>
              <a:ea typeface="ＭＳ Ｐゴシック" pitchFamily="-111" charset="-128"/>
            </a:endParaRPr>
          </a:p>
          <a:p>
            <a:pPr marL="1085850" lvl="2">
              <a:spcBef>
                <a:spcPts val="0"/>
              </a:spcBef>
              <a:defRPr/>
            </a:pPr>
            <a:r>
              <a:rPr lang="en-US" sz="1750" dirty="0">
                <a:solidFill>
                  <a:schemeClr val="accent4"/>
                </a:solidFill>
                <a:latin typeface="Arial"/>
              </a:rPr>
              <a:t>Cases identified as “CPS” require an investigation because the alleged act or failure to act meets the definition of child abuse.</a:t>
            </a:r>
          </a:p>
          <a:p>
            <a:pPr marL="1085850" lvl="2">
              <a:spcBef>
                <a:spcPts val="0"/>
              </a:spcBef>
              <a:defRPr/>
            </a:pPr>
            <a:r>
              <a:rPr lang="en-US" sz="1750" dirty="0">
                <a:solidFill>
                  <a:schemeClr val="accent4"/>
                </a:solidFill>
                <a:latin typeface="Arial"/>
              </a:rPr>
              <a:t>The PA CPSL recognizes 10 separate categories of child abuse.</a:t>
            </a:r>
          </a:p>
          <a:p>
            <a:pPr marL="1085850" lvl="2">
              <a:spcBef>
                <a:spcPts val="0"/>
              </a:spcBef>
              <a:buClr>
                <a:schemeClr val="bg1"/>
              </a:buClr>
              <a:defRPr/>
            </a:pPr>
            <a:r>
              <a:rPr lang="en-US" sz="1750" i="1" u="sng" dirty="0">
                <a:solidFill>
                  <a:schemeClr val="accent4"/>
                </a:solidFill>
                <a:latin typeface="Arial"/>
              </a:rPr>
              <a:t>Examples of CPS Cases</a:t>
            </a:r>
            <a:r>
              <a:rPr lang="en-US" sz="1750" i="1" dirty="0">
                <a:solidFill>
                  <a:schemeClr val="accent4"/>
                </a:solidFill>
                <a:latin typeface="Arial"/>
              </a:rPr>
              <a:t> --</a:t>
            </a:r>
            <a:endParaRPr lang="en-US" sz="1750" dirty="0">
              <a:solidFill>
                <a:schemeClr val="accent4"/>
              </a:solidFill>
              <a:highlight>
                <a:srgbClr val="FFFF00"/>
              </a:highlight>
              <a:latin typeface="Arial"/>
            </a:endParaRPr>
          </a:p>
          <a:p>
            <a:pPr marL="1543050" lvl="3">
              <a:spcBef>
                <a:spcPts val="0"/>
              </a:spcBef>
              <a:defRPr/>
            </a:pPr>
            <a:r>
              <a:rPr lang="en-US" sz="1750" dirty="0">
                <a:solidFill>
                  <a:schemeClr val="accent4"/>
                </a:solidFill>
                <a:latin typeface="Arial"/>
              </a:rPr>
              <a:t>Causing bodily injury to a child through any recent act or failure to act</a:t>
            </a:r>
          </a:p>
          <a:p>
            <a:pPr marL="1543050" lvl="3">
              <a:spcBef>
                <a:spcPts val="0"/>
              </a:spcBef>
              <a:defRPr/>
            </a:pPr>
            <a:r>
              <a:rPr lang="en-US" sz="1750" dirty="0">
                <a:solidFill>
                  <a:schemeClr val="accent4"/>
                </a:solidFill>
                <a:latin typeface="Arial"/>
              </a:rPr>
              <a:t>Causing sexual abuse or exploitation of a child through any act or failure to act</a:t>
            </a:r>
          </a:p>
          <a:p>
            <a:pPr marL="1543050" lvl="3">
              <a:spcBef>
                <a:spcPts val="0"/>
              </a:spcBef>
              <a:defRPr/>
            </a:pPr>
            <a:r>
              <a:rPr lang="en-US" sz="1750" dirty="0">
                <a:solidFill>
                  <a:schemeClr val="accent4"/>
                </a:solidFill>
                <a:latin typeface="Arial"/>
              </a:rPr>
              <a:t>Creating a reasonable likelihood of bodily injury to a child through any recent act or failure to act</a:t>
            </a:r>
          </a:p>
          <a:p>
            <a:pPr marL="1543050" lvl="3">
              <a:spcBef>
                <a:spcPts val="0"/>
              </a:spcBef>
              <a:defRPr/>
            </a:pPr>
            <a:r>
              <a:rPr lang="en-US" sz="1750" dirty="0">
                <a:solidFill>
                  <a:schemeClr val="accent4"/>
                </a:solidFill>
                <a:latin typeface="Arial"/>
              </a:rPr>
              <a:t>Creating a likelihood of sexual abuse or exploitation of a child through any recent act or failure to act</a:t>
            </a:r>
          </a:p>
        </p:txBody>
      </p:sp>
    </p:spTree>
    <p:extLst>
      <p:ext uri="{BB962C8B-B14F-4D97-AF65-F5344CB8AC3E}">
        <p14:creationId xmlns:p14="http://schemas.microsoft.com/office/powerpoint/2010/main" val="140661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16</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rm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u="none" strike="noStrike" kern="0" cap="none" spc="0" normalizeH="0" baseline="0" noProof="0" dirty="0">
                <a:ln>
                  <a:noFill/>
                </a:ln>
                <a:effectLst/>
                <a:uLnTx/>
                <a:uFillTx/>
                <a:latin typeface="Arial"/>
                <a:ea typeface="ＭＳ Ｐゴシック" pitchFamily="-111" charset="-128"/>
              </a:rPr>
              <a:t>County children-and-youth agencies (CCYAs) have two main functions:</a:t>
            </a:r>
            <a:endParaRPr lang="en-US" sz="1750" dirty="0">
              <a:latin typeface="Arial"/>
            </a:endParaRPr>
          </a:p>
          <a:p>
            <a:pPr marL="800100" lvl="1" indent="-342900">
              <a:spcBef>
                <a:spcPts val="0"/>
              </a:spcBef>
              <a:buFont typeface="+mj-lt"/>
              <a:buAutoNum type="arabicPeriod"/>
              <a:defRPr/>
            </a:pPr>
            <a:r>
              <a:rPr kumimoji="0" lang="en-US" sz="1750" b="1" strike="noStrike" kern="0" cap="none" spc="0" normalizeH="0" baseline="0" noProof="0" dirty="0">
                <a:ln>
                  <a:noFill/>
                </a:ln>
                <a:effectLst/>
                <a:uLnTx/>
                <a:uFillTx/>
                <a:latin typeface="Arial"/>
                <a:ea typeface="ＭＳ Ｐゴシック" pitchFamily="-111" charset="-128"/>
              </a:rPr>
              <a:t>Child Protective Services (CPS)</a:t>
            </a:r>
            <a:r>
              <a:rPr kumimoji="0" lang="en-US" sz="1750" strike="noStrike" kern="0" cap="none" spc="0" normalizeH="0" baseline="0" dirty="0">
                <a:ln>
                  <a:noFill/>
                </a:ln>
                <a:effectLst/>
                <a:uLnTx/>
                <a:uFillTx/>
                <a:latin typeface="Arial"/>
                <a:ea typeface="ＭＳ Ｐゴシック" pitchFamily="-111" charset="-128"/>
              </a:rPr>
              <a:t> – </a:t>
            </a:r>
            <a:r>
              <a:rPr kumimoji="0" lang="en-US" sz="1750" i="1" u="none" strike="noStrike" kern="0" cap="none" spc="0" normalizeH="0" baseline="0" noProof="0" dirty="0">
                <a:ln>
                  <a:noFill/>
                </a:ln>
                <a:effectLst/>
                <a:uLnTx/>
                <a:uFillTx/>
                <a:latin typeface="Arial"/>
                <a:ea typeface="ＭＳ Ｐゴシック" pitchFamily="-111" charset="-128"/>
              </a:rPr>
              <a:t>services and activities provided by DHS and each county agency for child abuse cases</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i="1" u="none" strike="noStrike" kern="0" cap="none" spc="0" normalizeH="0" baseline="0" noProof="0" dirty="0">
              <a:ln>
                <a:noFill/>
              </a:ln>
              <a:effectLst/>
              <a:uLnTx/>
              <a:uFillTx/>
              <a:latin typeface="Arial"/>
              <a:ea typeface="ＭＳ Ｐゴシック" pitchFamily="-111" charset="-128"/>
            </a:endParaRPr>
          </a:p>
          <a:p>
            <a:pPr marL="1085850" lvl="2">
              <a:spcBef>
                <a:spcPts val="0"/>
              </a:spcBef>
              <a:buClr>
                <a:schemeClr val="bg1"/>
              </a:buClr>
              <a:defRPr/>
            </a:pPr>
            <a:r>
              <a:rPr lang="en-US" sz="1750" i="1" u="sng" dirty="0">
                <a:solidFill>
                  <a:schemeClr val="accent4"/>
                </a:solidFill>
                <a:latin typeface="Arial"/>
              </a:rPr>
              <a:t>Examples of CPS Cases</a:t>
            </a:r>
            <a:r>
              <a:rPr lang="en-US" sz="1750" i="1" dirty="0">
                <a:solidFill>
                  <a:schemeClr val="accent4"/>
                </a:solidFill>
                <a:latin typeface="Arial"/>
              </a:rPr>
              <a:t> – </a:t>
            </a:r>
            <a:r>
              <a:rPr lang="en-US" sz="1750" dirty="0">
                <a:solidFill>
                  <a:schemeClr val="accent4"/>
                </a:solidFill>
                <a:latin typeface="Arial"/>
              </a:rPr>
              <a:t>(cont.)</a:t>
            </a:r>
            <a:endParaRPr lang="en-US" sz="1750" dirty="0">
              <a:solidFill>
                <a:schemeClr val="accent4"/>
              </a:solidFill>
              <a:highlight>
                <a:srgbClr val="FFFF00"/>
              </a:highlight>
              <a:latin typeface="Arial"/>
            </a:endParaRPr>
          </a:p>
          <a:p>
            <a:pPr marL="1543050" lvl="3">
              <a:spcBef>
                <a:spcPts val="0"/>
              </a:spcBef>
              <a:defRPr/>
            </a:pPr>
            <a:r>
              <a:rPr lang="en-US" sz="1750" dirty="0">
                <a:solidFill>
                  <a:schemeClr val="accent4"/>
                </a:solidFill>
                <a:latin typeface="Arial"/>
              </a:rPr>
              <a:t>Fabricating, feigning or intentionally exaggerating or inducing a medical symptom or disease which results in a potentially harmful medical evaluation or treatment to the child through any recent act</a:t>
            </a:r>
          </a:p>
          <a:p>
            <a:pPr marL="1543050" lvl="3">
              <a:spcBef>
                <a:spcPts val="0"/>
              </a:spcBef>
              <a:defRPr/>
            </a:pPr>
            <a:r>
              <a:rPr lang="en-US" sz="1750" dirty="0">
                <a:solidFill>
                  <a:schemeClr val="accent4"/>
                </a:solidFill>
                <a:latin typeface="Arial"/>
              </a:rPr>
              <a:t>Causing or substantially contributing to serious mental injury to a child through any act or failure to act or a series of such acts or failures to act</a:t>
            </a:r>
          </a:p>
          <a:p>
            <a:pPr marL="1543050" lvl="3">
              <a:spcBef>
                <a:spcPts val="0"/>
              </a:spcBef>
              <a:defRPr/>
            </a:pPr>
            <a:r>
              <a:rPr lang="en-US" sz="1750" dirty="0">
                <a:solidFill>
                  <a:schemeClr val="accent4"/>
                </a:solidFill>
                <a:latin typeface="Arial"/>
              </a:rPr>
              <a:t>Causing serious physical neglect of a child</a:t>
            </a:r>
          </a:p>
          <a:p>
            <a:pPr marL="1543050" lvl="3">
              <a:spcBef>
                <a:spcPts val="0"/>
              </a:spcBef>
              <a:defRPr/>
            </a:pPr>
            <a:r>
              <a:rPr lang="en-US" sz="1750" dirty="0">
                <a:solidFill>
                  <a:schemeClr val="accent4"/>
                </a:solidFill>
                <a:latin typeface="Arial"/>
              </a:rPr>
              <a:t>Engaging in a specific recent “per se” act</a:t>
            </a:r>
          </a:p>
          <a:p>
            <a:pPr marL="1543050" lvl="3">
              <a:spcBef>
                <a:spcPts val="0"/>
              </a:spcBef>
              <a:defRPr/>
            </a:pPr>
            <a:r>
              <a:rPr lang="en-US" sz="1750" dirty="0">
                <a:solidFill>
                  <a:schemeClr val="accent4"/>
                </a:solidFill>
                <a:latin typeface="Arial"/>
              </a:rPr>
              <a:t>Causing the death of the child through any act or failure to act</a:t>
            </a:r>
          </a:p>
          <a:p>
            <a:pPr marL="1543050" lvl="3">
              <a:spcBef>
                <a:spcPts val="0"/>
              </a:spcBef>
              <a:defRPr/>
            </a:pPr>
            <a:r>
              <a:rPr lang="en-US" sz="1750" dirty="0">
                <a:solidFill>
                  <a:schemeClr val="accent4"/>
                </a:solidFill>
                <a:latin typeface="Arial"/>
              </a:rPr>
              <a:t>Engaging a child in a severe form of trafficking in persons or sex trafficking</a:t>
            </a:r>
          </a:p>
        </p:txBody>
      </p:sp>
    </p:spTree>
    <p:extLst>
      <p:ext uri="{BB962C8B-B14F-4D97-AF65-F5344CB8AC3E}">
        <p14:creationId xmlns:p14="http://schemas.microsoft.com/office/powerpoint/2010/main" val="157159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17</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u="none" strike="noStrike" kern="0" cap="none" spc="0" normalizeH="0" baseline="0" noProof="0" dirty="0">
                <a:ln>
                  <a:noFill/>
                </a:ln>
                <a:effectLst/>
                <a:uLnTx/>
                <a:uFillTx/>
                <a:latin typeface="Arial"/>
                <a:ea typeface="ＭＳ Ｐゴシック" pitchFamily="-111" charset="-128"/>
              </a:rPr>
              <a:t>County children-and-youth agencies (CCYAs) have two main functions:</a:t>
            </a:r>
            <a:endParaRPr lang="en-US" sz="1750" dirty="0">
              <a:latin typeface="Arial"/>
            </a:endParaRPr>
          </a:p>
          <a:p>
            <a:pPr marL="800100" lvl="1" indent="-342900">
              <a:spcBef>
                <a:spcPts val="0"/>
              </a:spcBef>
              <a:buFont typeface="+mj-lt"/>
              <a:buAutoNum type="arabicPeriod" startAt="2"/>
              <a:defRPr/>
            </a:pPr>
            <a:r>
              <a:rPr kumimoji="0" lang="en-US" sz="1750" b="1" strike="noStrike" kern="0" cap="none" spc="0" normalizeH="0" baseline="0" noProof="0" dirty="0">
                <a:ln>
                  <a:noFill/>
                </a:ln>
                <a:effectLst/>
                <a:uLnTx/>
                <a:uFillTx/>
                <a:latin typeface="Arial"/>
                <a:ea typeface="ＭＳ Ｐゴシック" pitchFamily="-111" charset="-128"/>
              </a:rPr>
              <a:t>General Protective Services (GPS)</a:t>
            </a:r>
            <a:r>
              <a:rPr kumimoji="0" lang="en-US" sz="1750" strike="noStrike" kern="0" cap="none" spc="0" normalizeH="0" baseline="0" dirty="0">
                <a:ln>
                  <a:noFill/>
                </a:ln>
                <a:effectLst/>
                <a:uLnTx/>
                <a:uFillTx/>
                <a:latin typeface="Arial"/>
                <a:ea typeface="ＭＳ Ｐゴシック" pitchFamily="-111" charset="-128"/>
              </a:rPr>
              <a:t> – </a:t>
            </a:r>
            <a:r>
              <a:rPr kumimoji="0" lang="en-US" sz="1750" i="1" u="none" strike="noStrike" kern="0" cap="none" spc="0" normalizeH="0" baseline="0" noProof="0" dirty="0">
                <a:ln>
                  <a:noFill/>
                </a:ln>
                <a:effectLst/>
                <a:uLnTx/>
                <a:uFillTx/>
                <a:latin typeface="Arial"/>
                <a:ea typeface="ＭＳ Ｐゴシック" pitchFamily="-111" charset="-128"/>
              </a:rPr>
              <a:t>services and activities provided by each county agency for cases requiring protective services</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i="1" u="none" strike="noStrike" kern="0" cap="none" spc="0" normalizeH="0" baseline="0" noProof="0" dirty="0">
              <a:ln>
                <a:noFill/>
              </a:ln>
              <a:effectLst/>
              <a:uLnTx/>
              <a:uFillTx/>
              <a:latin typeface="Arial"/>
              <a:ea typeface="ＭＳ Ｐゴシック" pitchFamily="-111" charset="-128"/>
            </a:endParaRPr>
          </a:p>
          <a:p>
            <a:pPr marL="1085850" lvl="2">
              <a:spcBef>
                <a:spcPts val="0"/>
              </a:spcBef>
              <a:defRPr/>
            </a:pPr>
            <a:r>
              <a:rPr lang="en-US" sz="1750" dirty="0">
                <a:latin typeface="Arial"/>
              </a:rPr>
              <a:t>Cases identified as “GPS” require an assessment for services and supports.</a:t>
            </a:r>
          </a:p>
          <a:p>
            <a:pPr marL="1085850" lvl="2">
              <a:spcBef>
                <a:spcPts val="0"/>
              </a:spcBef>
              <a:defRPr/>
            </a:pPr>
            <a:r>
              <a:rPr lang="en-US" sz="1750" dirty="0">
                <a:latin typeface="Arial"/>
              </a:rPr>
              <a:t>In these cases, the alleged act or failure to act may not meet the definition of child abuse but is still detrimental to a child.</a:t>
            </a:r>
          </a:p>
          <a:p>
            <a:pPr marL="1085850" lvl="2">
              <a:spcBef>
                <a:spcPts val="0"/>
              </a:spcBef>
              <a:defRPr/>
            </a:pPr>
            <a:r>
              <a:rPr lang="en-US" sz="1750" dirty="0">
                <a:latin typeface="Arial"/>
              </a:rPr>
              <a:t>The primary purpose of GPS is to protect the rights and welfare of children so that they have an opportunity for healthy growth and development.</a:t>
            </a:r>
          </a:p>
          <a:p>
            <a:pPr marL="1085850" lvl="2">
              <a:spcBef>
                <a:spcPts val="0"/>
              </a:spcBef>
              <a:defRPr/>
            </a:pPr>
            <a:endParaRPr lang="en-US" sz="1750" dirty="0">
              <a:latin typeface="Arial"/>
            </a:endParaRPr>
          </a:p>
        </p:txBody>
      </p:sp>
    </p:spTree>
    <p:extLst>
      <p:ext uri="{BB962C8B-B14F-4D97-AF65-F5344CB8AC3E}">
        <p14:creationId xmlns:p14="http://schemas.microsoft.com/office/powerpoint/2010/main" val="190399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18</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rm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u="none" strike="noStrike" kern="0" cap="none" spc="0" normalizeH="0" baseline="0" noProof="0" dirty="0">
                <a:ln>
                  <a:noFill/>
                </a:ln>
                <a:effectLst/>
                <a:uLnTx/>
                <a:uFillTx/>
                <a:latin typeface="Arial"/>
                <a:ea typeface="ＭＳ Ｐゴシック" pitchFamily="-111" charset="-128"/>
              </a:rPr>
              <a:t>County children-and-youth agencies (CCYAs) have two main functions:</a:t>
            </a:r>
            <a:endParaRPr lang="en-US" sz="1750" dirty="0">
              <a:latin typeface="Arial"/>
            </a:endParaRPr>
          </a:p>
          <a:p>
            <a:pPr marL="800100" lvl="1" indent="-342900">
              <a:spcBef>
                <a:spcPts val="0"/>
              </a:spcBef>
              <a:buFont typeface="+mj-lt"/>
              <a:buAutoNum type="arabicPeriod" startAt="2"/>
              <a:defRPr/>
            </a:pPr>
            <a:r>
              <a:rPr kumimoji="0" lang="en-US" sz="1750" b="1" strike="noStrike" kern="0" cap="none" spc="0" normalizeH="0" baseline="0" noProof="0" dirty="0">
                <a:ln>
                  <a:noFill/>
                </a:ln>
                <a:effectLst/>
                <a:uLnTx/>
                <a:uFillTx/>
                <a:latin typeface="Arial"/>
                <a:ea typeface="ＭＳ Ｐゴシック" pitchFamily="-111" charset="-128"/>
              </a:rPr>
              <a:t>General Protective Services (GPS)</a:t>
            </a:r>
            <a:r>
              <a:rPr kumimoji="0" lang="en-US" sz="1750" strike="noStrike" kern="0" cap="none" spc="0" normalizeH="0" baseline="0" dirty="0">
                <a:ln>
                  <a:noFill/>
                </a:ln>
                <a:effectLst/>
                <a:uLnTx/>
                <a:uFillTx/>
                <a:latin typeface="Arial"/>
                <a:ea typeface="ＭＳ Ｐゴシック" pitchFamily="-111" charset="-128"/>
              </a:rPr>
              <a:t> – </a:t>
            </a:r>
            <a:r>
              <a:rPr kumimoji="0" lang="en-US" sz="1750" i="1" u="none" strike="noStrike" kern="0" cap="none" spc="0" normalizeH="0" baseline="0" noProof="0" dirty="0">
                <a:ln>
                  <a:noFill/>
                </a:ln>
                <a:effectLst/>
                <a:uLnTx/>
                <a:uFillTx/>
                <a:latin typeface="Arial"/>
                <a:ea typeface="ＭＳ Ｐゴシック" pitchFamily="-111" charset="-128"/>
              </a:rPr>
              <a:t>services and activities provided by each county agency for cases requiring protective services </a:t>
            </a:r>
            <a:r>
              <a:rPr kumimoji="0" lang="en-US" sz="1750" u="none" strike="noStrike" kern="0" cap="none" spc="0" normalizeH="0" baseline="0" noProof="0" dirty="0">
                <a:ln>
                  <a:noFill/>
                </a:ln>
                <a:effectLst/>
                <a:uLnTx/>
                <a:uFillTx/>
                <a:latin typeface="Arial"/>
                <a:ea typeface="ＭＳ Ｐゴシック" pitchFamily="-111" charset="-128"/>
              </a:rPr>
              <a:t>(cont.)</a:t>
            </a:r>
          </a:p>
          <a:p>
            <a:pPr marL="1085850" lvl="2">
              <a:spcBef>
                <a:spcPts val="0"/>
              </a:spcBef>
              <a:defRPr/>
            </a:pPr>
            <a:r>
              <a:rPr lang="en-US" sz="1750" i="1" u="sng" dirty="0">
                <a:latin typeface="Arial"/>
              </a:rPr>
              <a:t>Examples of GPS Cases</a:t>
            </a:r>
            <a:r>
              <a:rPr lang="en-US" sz="1750" i="1" dirty="0">
                <a:latin typeface="Arial"/>
              </a:rPr>
              <a:t> -- Services to prevent the potential for harm to a child who meets one of the following conditions:</a:t>
            </a:r>
          </a:p>
          <a:p>
            <a:pPr marL="1543050" lvl="3">
              <a:spcBef>
                <a:spcPts val="0"/>
              </a:spcBef>
              <a:defRPr/>
            </a:pPr>
            <a:r>
              <a:rPr lang="en-US" sz="1750" dirty="0">
                <a:solidFill>
                  <a:schemeClr val="accent4"/>
                </a:solidFill>
                <a:latin typeface="Arial"/>
              </a:rPr>
              <a:t>Is without parental care or control, subsistence, education as required by law, or other care or control necessary for their physical, mental, or emotional health or morals</a:t>
            </a:r>
          </a:p>
          <a:p>
            <a:pPr marL="1543050" lvl="3">
              <a:spcBef>
                <a:spcPts val="0"/>
              </a:spcBef>
              <a:defRPr/>
            </a:pPr>
            <a:r>
              <a:rPr lang="en-US" sz="1750" dirty="0">
                <a:solidFill>
                  <a:schemeClr val="accent4"/>
                </a:solidFill>
                <a:latin typeface="Arial"/>
              </a:rPr>
              <a:t>Has been placed for care or adoption in violation of law</a:t>
            </a:r>
          </a:p>
          <a:p>
            <a:pPr marL="1543050" lvl="3">
              <a:spcBef>
                <a:spcPts val="0"/>
              </a:spcBef>
              <a:defRPr/>
            </a:pPr>
            <a:r>
              <a:rPr lang="en-US" sz="1750" dirty="0">
                <a:solidFill>
                  <a:schemeClr val="accent4"/>
                </a:solidFill>
                <a:latin typeface="Arial"/>
              </a:rPr>
              <a:t>Has been abandoned by their parents, guardian, or other custodian</a:t>
            </a:r>
          </a:p>
          <a:p>
            <a:pPr marL="1543050" lvl="3">
              <a:spcBef>
                <a:spcPts val="0"/>
              </a:spcBef>
              <a:defRPr/>
            </a:pPr>
            <a:r>
              <a:rPr lang="en-US" sz="1750" dirty="0">
                <a:solidFill>
                  <a:schemeClr val="accent4"/>
                </a:solidFill>
                <a:latin typeface="Arial"/>
              </a:rPr>
              <a:t>Is without a parent, guardian, or legal custodian</a:t>
            </a:r>
          </a:p>
          <a:p>
            <a:pPr marL="1543050" lvl="3">
              <a:spcBef>
                <a:spcPts val="0"/>
              </a:spcBef>
              <a:defRPr/>
            </a:pPr>
            <a:r>
              <a:rPr lang="en-US" sz="1750" dirty="0">
                <a:solidFill>
                  <a:schemeClr val="accent4"/>
                </a:solidFill>
                <a:latin typeface="Arial"/>
              </a:rPr>
              <a:t>Is habitually and without justification truant from school while subject to compulsory school attendance</a:t>
            </a:r>
          </a:p>
          <a:p>
            <a:pPr marL="1543050" lvl="3">
              <a:spcBef>
                <a:spcPts val="0"/>
              </a:spcBef>
              <a:defRPr/>
            </a:pPr>
            <a:r>
              <a:rPr lang="en-US" sz="1750" dirty="0">
                <a:solidFill>
                  <a:schemeClr val="accent4"/>
                </a:solidFill>
                <a:latin typeface="Arial"/>
              </a:rPr>
              <a:t>Is under 10 years of age and has committed a delinquent act</a:t>
            </a:r>
          </a:p>
        </p:txBody>
      </p:sp>
    </p:spTree>
    <p:extLst>
      <p:ext uri="{BB962C8B-B14F-4D97-AF65-F5344CB8AC3E}">
        <p14:creationId xmlns:p14="http://schemas.microsoft.com/office/powerpoint/2010/main" val="304065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Child Welfare in Pennsylvania</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algn="ctr"/>
            <a:fld id="{9D710453-B075-45DB-8A7B-E3C399690A0E}" type="slidenum">
              <a:rPr lang="en-US" sz="1100" smtClean="0"/>
              <a:pPr algn="ctr"/>
              <a:t>19</a:t>
            </a:fld>
            <a:endParaRPr lang="en-US" sz="1100" dirty="0"/>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The Pennsylvania Child Welfare System</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u="none" strike="noStrike" kern="0" cap="none" spc="0" normalizeH="0" baseline="0" noProof="0" dirty="0">
                <a:ln>
                  <a:noFill/>
                </a:ln>
                <a:effectLst/>
                <a:uLnTx/>
                <a:uFillTx/>
                <a:latin typeface="Arial"/>
                <a:ea typeface="ＭＳ Ｐゴシック" pitchFamily="-111" charset="-128"/>
              </a:rPr>
              <a:t>County children-and-youth agencies (CCYAs) have two main functions:</a:t>
            </a:r>
            <a:endParaRPr lang="en-US" sz="1750" dirty="0">
              <a:latin typeface="Arial"/>
            </a:endParaRPr>
          </a:p>
          <a:p>
            <a:pPr marL="800100" lvl="1" indent="-342900">
              <a:spcBef>
                <a:spcPts val="0"/>
              </a:spcBef>
              <a:buFont typeface="+mj-lt"/>
              <a:buAutoNum type="arabicPeriod" startAt="2"/>
              <a:defRPr/>
            </a:pPr>
            <a:r>
              <a:rPr kumimoji="0" lang="en-US" sz="1750" b="1" strike="noStrike" kern="0" cap="none" spc="0" normalizeH="0" baseline="0" noProof="0" dirty="0">
                <a:ln>
                  <a:noFill/>
                </a:ln>
                <a:effectLst/>
                <a:uLnTx/>
                <a:uFillTx/>
                <a:latin typeface="Arial"/>
                <a:ea typeface="ＭＳ Ｐゴシック" pitchFamily="-111" charset="-128"/>
              </a:rPr>
              <a:t>General Protective Services (GPS)</a:t>
            </a:r>
            <a:r>
              <a:rPr kumimoji="0" lang="en-US" sz="1750" strike="noStrike" kern="0" cap="none" spc="0" normalizeH="0" baseline="0" dirty="0">
                <a:ln>
                  <a:noFill/>
                </a:ln>
                <a:effectLst/>
                <a:uLnTx/>
                <a:uFillTx/>
                <a:latin typeface="Arial"/>
                <a:ea typeface="ＭＳ Ｐゴシック" pitchFamily="-111" charset="-128"/>
              </a:rPr>
              <a:t> – </a:t>
            </a:r>
            <a:r>
              <a:rPr kumimoji="0" lang="en-US" sz="1750" i="1" u="none" strike="noStrike" kern="0" cap="none" spc="0" normalizeH="0" baseline="0" noProof="0" dirty="0">
                <a:ln>
                  <a:noFill/>
                </a:ln>
                <a:effectLst/>
                <a:uLnTx/>
                <a:uFillTx/>
                <a:latin typeface="Arial"/>
                <a:ea typeface="ＭＳ Ｐゴシック" pitchFamily="-111" charset="-128"/>
              </a:rPr>
              <a:t>services and activities provided by each county agency for cases requiring protective services</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i="1" u="none" strike="noStrike" kern="0" cap="none" spc="0" normalizeH="0" baseline="0" noProof="0" dirty="0">
              <a:ln>
                <a:noFill/>
              </a:ln>
              <a:effectLst/>
              <a:uLnTx/>
              <a:uFillTx/>
              <a:latin typeface="Arial"/>
              <a:ea typeface="ＭＳ Ｐゴシック" pitchFamily="-111" charset="-128"/>
            </a:endParaRPr>
          </a:p>
          <a:p>
            <a:pPr marL="1085850" lvl="2">
              <a:spcBef>
                <a:spcPts val="0"/>
              </a:spcBef>
              <a:defRPr/>
            </a:pPr>
            <a:r>
              <a:rPr lang="en-US" sz="1750" i="1" u="sng" dirty="0">
                <a:latin typeface="Arial"/>
              </a:rPr>
              <a:t>Examples of GPS Cases</a:t>
            </a:r>
            <a:r>
              <a:rPr lang="en-US" sz="1750" i="1" dirty="0">
                <a:latin typeface="Arial"/>
              </a:rPr>
              <a:t> -- Services to prevent the potential for harm to a child who meets one of the following conditions:</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(cont.) </a:t>
            </a:r>
            <a:endParaRPr lang="en-US" sz="1750" i="1" dirty="0">
              <a:latin typeface="Arial"/>
            </a:endParaRPr>
          </a:p>
          <a:p>
            <a:pPr marL="1543050" lvl="3">
              <a:spcBef>
                <a:spcPts val="0"/>
              </a:spcBef>
              <a:defRPr/>
            </a:pPr>
            <a:r>
              <a:rPr lang="en-US" sz="1750" dirty="0">
                <a:solidFill>
                  <a:schemeClr val="accent4"/>
                </a:solidFill>
                <a:latin typeface="Arial"/>
              </a:rPr>
              <a:t>Has committed a specific act of habitual disobedience of the reasonable and lawful commands of their parent, guardian, or other custodian and who is ungovernable and found to be in need of care, treatment, or supervision</a:t>
            </a:r>
          </a:p>
          <a:p>
            <a:pPr marL="1543050" lvl="3">
              <a:spcBef>
                <a:spcPts val="0"/>
              </a:spcBef>
              <a:defRPr/>
            </a:pPr>
            <a:r>
              <a:rPr lang="en-US" sz="1750" dirty="0">
                <a:solidFill>
                  <a:schemeClr val="accent4"/>
                </a:solidFill>
                <a:latin typeface="Arial"/>
              </a:rPr>
              <a:t>Has been formerly adjudicated dependent under section 6341 of the Juvenile Act (relating to adjudication) and is under the jurisdiction of the court, subject to its conditions or placements, and who commits an act which is ungovernable</a:t>
            </a:r>
          </a:p>
          <a:p>
            <a:pPr marL="1543050" lvl="3">
              <a:spcBef>
                <a:spcPts val="0"/>
              </a:spcBef>
              <a:defRPr/>
            </a:pPr>
            <a:r>
              <a:rPr lang="en-US" sz="1750" dirty="0">
                <a:solidFill>
                  <a:schemeClr val="accent4"/>
                </a:solidFill>
                <a:latin typeface="Arial"/>
              </a:rPr>
              <a:t>Has been referred under section 6323 of the Juvenile Act (relating to informal adjustment) and who commits an act which is ungovernable</a:t>
            </a:r>
          </a:p>
        </p:txBody>
      </p:sp>
    </p:spTree>
    <p:extLst>
      <p:ext uri="{BB962C8B-B14F-4D97-AF65-F5344CB8AC3E}">
        <p14:creationId xmlns:p14="http://schemas.microsoft.com/office/powerpoint/2010/main" val="421944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Introduction</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2</a:t>
            </a:fld>
            <a:endParaRPr lang="en-US" sz="1100" dirty="0"/>
          </a:p>
        </p:txBody>
      </p:sp>
      <p:sp>
        <p:nvSpPr>
          <p:cNvPr id="4" name="Text Placeholder 3"/>
          <p:cNvSpPr>
            <a:spLocks noGrp="1"/>
          </p:cNvSpPr>
          <p:nvPr>
            <p:ph type="body" sz="quarter" idx="13"/>
          </p:nvPr>
        </p:nvSpPr>
        <p:spPr/>
        <p:txBody>
          <a:bodyPr>
            <a:normAutofit/>
          </a:bodyPr>
          <a:lstStyle/>
          <a:p>
            <a:pPr marL="0" indent="0">
              <a:buNone/>
            </a:pPr>
            <a:r>
              <a:rPr lang="en-US" sz="2000" dirty="0"/>
              <a:t>Suggestion:</a:t>
            </a:r>
          </a:p>
          <a:p>
            <a:pPr marL="0" indent="0">
              <a:buNone/>
            </a:pPr>
            <a:endParaRPr lang="en-US" sz="1800" dirty="0"/>
          </a:p>
          <a:p>
            <a:r>
              <a:rPr lang="en-US" sz="1750" dirty="0"/>
              <a:t>Introduce the presenter(s).</a:t>
            </a:r>
          </a:p>
          <a:p>
            <a:r>
              <a:rPr lang="en-US" sz="1750" dirty="0"/>
              <a:t>Provide your agency/organization’s contact information (e.g., email address, phone number, link to website) in which participants can contact if they have questions related to the course – such as navigating the course, obtaining their Certificate of Completion, etc.</a:t>
            </a:r>
          </a:p>
          <a:p>
            <a:r>
              <a:rPr lang="en-US" sz="1750" dirty="0"/>
              <a:t>Introduce your agency/organization.</a:t>
            </a:r>
          </a:p>
          <a:p>
            <a:r>
              <a:rPr lang="en-US" sz="1750" dirty="0"/>
              <a:t>Provide the link to our Trainings page, on our Keep Kids Safe website – </a:t>
            </a:r>
            <a:r>
              <a:rPr lang="en-US" sz="1750" dirty="0">
                <a:hlinkClick r:id="rId4"/>
              </a:rPr>
              <a:t>https://www.dhs.pa.gov/KeepKidsSafe/Pages/Trainings.aspx</a:t>
            </a:r>
            <a:r>
              <a:rPr lang="en-US" sz="1750" dirty="0"/>
              <a:t>. </a:t>
            </a:r>
          </a:p>
        </p:txBody>
      </p:sp>
    </p:spTree>
    <p:custDataLst>
      <p:tags r:id="rId1"/>
    </p:custDataLst>
    <p:extLst>
      <p:ext uri="{BB962C8B-B14F-4D97-AF65-F5344CB8AC3E}">
        <p14:creationId xmlns:p14="http://schemas.microsoft.com/office/powerpoint/2010/main" val="3118231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533400" y="2057401"/>
            <a:ext cx="8128000" cy="1779588"/>
          </a:xfrm>
          <a:solidFill>
            <a:srgbClr val="002060"/>
          </a:solidFill>
        </p:spPr>
        <p:txBody>
          <a:bodyPr/>
          <a:lstStyle/>
          <a:p>
            <a:r>
              <a:rPr lang="en-US" sz="3200" dirty="0">
                <a:solidFill>
                  <a:schemeClr val="bg1"/>
                </a:solidFill>
              </a:rPr>
              <a:t>Mandatory Notification of Substance Exposed Infants by Health Care Providers &amp; Plan of Safe Care</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533400" y="3825875"/>
            <a:ext cx="8128000" cy="365125"/>
          </a:xfrm>
          <a:solidFill>
            <a:srgbClr val="002060"/>
          </a:solidFill>
        </p:spPr>
        <p:txBody>
          <a:bodyPr>
            <a:normAutofit fontScale="92500" lnSpcReduction="20000"/>
          </a:bodyPr>
          <a:lstStyle/>
          <a:p>
            <a:r>
              <a:rPr lang="en-US" dirty="0">
                <a:solidFill>
                  <a:schemeClr val="bg1"/>
                </a:solidFill>
              </a:rPr>
              <a:t>(Act 54 of 2018)</a:t>
            </a:r>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23FF6FAF-09EB-03D4-36A1-62528DF04CD7}"/>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135614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Act 54 of 2018</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57150" indent="0">
              <a:spcBef>
                <a:spcPts val="0"/>
              </a:spcBef>
              <a:buNone/>
              <a:defRPr/>
            </a:pPr>
            <a:r>
              <a:rPr lang="en-US" sz="2000" b="1" dirty="0">
                <a:solidFill>
                  <a:srgbClr val="73ADDD"/>
                </a:solidFill>
                <a:latin typeface="Arial"/>
              </a:rPr>
              <a:t>Mandatory Notification of Substance Exposed Infants by Health Care Providers</a:t>
            </a:r>
          </a:p>
          <a:p>
            <a:pPr marL="57150" indent="0">
              <a:spcBef>
                <a:spcPts val="0"/>
              </a:spcBef>
              <a:buNone/>
              <a:defRPr/>
            </a:pPr>
            <a:endParaRPr kumimoji="0" lang="en-US" sz="1800" i="0" u="none" strike="noStrike" kern="0" cap="none" spc="0" normalizeH="0" baseline="0" noProof="0" dirty="0">
              <a:ln>
                <a:noFill/>
              </a:ln>
              <a:solidFill>
                <a:srgbClr val="000000"/>
              </a:solidFill>
              <a:effectLst/>
              <a:uLnTx/>
              <a:uFillTx/>
              <a:latin typeface="Arial"/>
              <a:ea typeface="ＭＳ Ｐゴシック" pitchFamily="-111" charset="-128"/>
            </a:endParaRPr>
          </a:p>
          <a:p>
            <a:pPr>
              <a:spcBef>
                <a:spcPts val="0"/>
              </a:spcBef>
              <a:buFont typeface="Arial" panose="020B0604020202020204" pitchFamily="34" charset="0"/>
              <a:buChar cha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health care provider shall immediately give notice or cause notice to be given to DHS if the provider is involved in the delivery or care of a child under one year of age and the health care provider has determined, based on standards of professional practice, the child was born affected by:</a:t>
            </a:r>
          </a:p>
          <a:p>
            <a:pPr lvl="1">
              <a:spcBef>
                <a:spcPts val="0"/>
              </a:spcBef>
              <a:defRPr/>
            </a:pPr>
            <a:r>
              <a:rPr lang="en-US" sz="1750" dirty="0">
                <a:latin typeface="Arial"/>
              </a:rPr>
              <a:t>substance use or withdrawal symptoms resulting from prenatal drug exposure; or</a:t>
            </a:r>
          </a:p>
          <a:p>
            <a:pPr lvl="1">
              <a:spcBef>
                <a:spcPts val="0"/>
              </a:spcBef>
              <a:defRPr/>
            </a:pPr>
            <a:r>
              <a:rPr lang="en-US" sz="1750" dirty="0">
                <a:latin typeface="Arial"/>
              </a:rPr>
              <a:t>a Fetal Alcohol Spectrum Disorder.</a:t>
            </a:r>
          </a:p>
          <a:p>
            <a:pPr marL="400050">
              <a:spcBef>
                <a:spcPts val="0"/>
              </a:spcBef>
              <a:defRPr/>
            </a:pPr>
            <a:r>
              <a:rPr lang="en-US" sz="1750" dirty="0">
                <a:latin typeface="Arial"/>
              </a:rPr>
              <a:t>Notification to DHS can be made to ChildLine, electronically through the </a:t>
            </a:r>
            <a:r>
              <a:rPr lang="en-US" sz="1750" dirty="0">
                <a:solidFill>
                  <a:srgbClr val="0070C0"/>
                </a:solidFill>
                <a:latin typeface="Arial"/>
                <a:hlinkClick r:id="rId3">
                  <a:extLst>
                    <a:ext uri="{A12FA001-AC4F-418D-AE19-62706E023703}">
                      <ahyp:hlinkClr xmlns:ahyp="http://schemas.microsoft.com/office/drawing/2018/hyperlinkcolor" val="tx"/>
                    </a:ext>
                  </a:extLst>
                </a:hlinkClick>
              </a:rPr>
              <a:t>Child Welfare Portal</a:t>
            </a:r>
            <a:r>
              <a:rPr lang="en-US" sz="1750" dirty="0">
                <a:solidFill>
                  <a:srgbClr val="0070C0"/>
                </a:solidFill>
                <a:latin typeface="Arial"/>
              </a:rPr>
              <a:t> </a:t>
            </a:r>
            <a:r>
              <a:rPr lang="en-US" sz="1750" dirty="0">
                <a:latin typeface="Arial"/>
              </a:rPr>
              <a:t>or by calling 1-800-932-0313.</a:t>
            </a:r>
          </a:p>
          <a:p>
            <a:pPr marL="400050">
              <a:spcBef>
                <a:spcPts val="0"/>
              </a:spcBef>
              <a:defRPr/>
            </a:pPr>
            <a:r>
              <a:rPr lang="en-US" sz="1750" dirty="0">
                <a:latin typeface="Arial"/>
              </a:rPr>
              <a:t>This notification is for the purpose of assessing a child and the child's family for a Plan of Safe Care and shall not constitute a child abuse report.</a:t>
            </a:r>
          </a:p>
        </p:txBody>
      </p:sp>
    </p:spTree>
    <p:extLst>
      <p:ext uri="{BB962C8B-B14F-4D97-AF65-F5344CB8AC3E}">
        <p14:creationId xmlns:p14="http://schemas.microsoft.com/office/powerpoint/2010/main" val="132963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Act 54 of 2018</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1752600"/>
          </a:xfrm>
        </p:spPr>
        <p:txBody>
          <a:bodyPr>
            <a:noAutofit/>
          </a:bodyPr>
          <a:lstStyle/>
          <a:p>
            <a:pPr marL="57150" indent="0">
              <a:spcBef>
                <a:spcPts val="0"/>
              </a:spcBef>
              <a:buNone/>
              <a:defRPr/>
            </a:pPr>
            <a:r>
              <a:rPr lang="en-US" sz="2000" b="1" dirty="0">
                <a:solidFill>
                  <a:srgbClr val="73ADDD"/>
                </a:solidFill>
                <a:latin typeface="Arial"/>
              </a:rPr>
              <a:t>Mandatory Notification of Substance Exposed Infants by Health Care Providers</a:t>
            </a:r>
            <a:r>
              <a:rPr lang="en-US" sz="2000" dirty="0">
                <a:solidFill>
                  <a:srgbClr val="73ADDD"/>
                </a:solidFill>
                <a:latin typeface="Arial"/>
              </a:rPr>
              <a:t> (cont.)</a:t>
            </a:r>
            <a:endParaRPr lang="en-US" sz="2000" b="1" dirty="0">
              <a:solidFill>
                <a:srgbClr val="73ADDD"/>
              </a:solidFill>
              <a:latin typeface="Arial"/>
            </a:endParaRPr>
          </a:p>
          <a:p>
            <a:pPr marL="57150" indent="0">
              <a:spcBef>
                <a:spcPts val="0"/>
              </a:spcBef>
              <a:buNone/>
              <a:defRPr/>
            </a:pPr>
            <a:endParaRPr kumimoji="0" lang="en-US" sz="1800" i="0" u="none" strike="noStrike" kern="0" cap="none" spc="0" normalizeH="0" baseline="0" noProof="0" dirty="0">
              <a:ln>
                <a:noFill/>
              </a:ln>
              <a:effectLst/>
              <a:uLnTx/>
              <a:uFillTx/>
              <a:latin typeface="Arial"/>
              <a:ea typeface="ＭＳ Ｐゴシック" pitchFamily="-111" charset="-128"/>
            </a:endParaRPr>
          </a:p>
          <a:p>
            <a:pPr>
              <a:spcBef>
                <a:spcPts val="0"/>
              </a:spcBef>
              <a:buFont typeface="Arial" panose="020B0604020202020204" pitchFamily="34" charset="0"/>
              <a:buChar char="•"/>
              <a:defRPr/>
            </a:pPr>
            <a:r>
              <a:rPr lang="en-US" sz="1750" b="1" i="1" dirty="0">
                <a:latin typeface="Arial"/>
              </a:rPr>
              <a:t>Health care provider </a:t>
            </a:r>
            <a:r>
              <a:rPr lang="en-US" sz="1750" dirty="0">
                <a:latin typeface="Arial"/>
              </a:rPr>
              <a:t>– a licensed hospital or health care facility or person who is licensed, certified, or otherwise regulated to provide health care services under the laws of Pennsylvania, including a:</a:t>
            </a:r>
          </a:p>
        </p:txBody>
      </p:sp>
      <p:sp>
        <p:nvSpPr>
          <p:cNvPr id="5" name="Text Placeholder 3">
            <a:extLst>
              <a:ext uri="{FF2B5EF4-FFF2-40B4-BE49-F238E27FC236}">
                <a16:creationId xmlns:a16="http://schemas.microsoft.com/office/drawing/2014/main" id="{D31A1D65-55F8-4B53-A602-F44FDFC94FC4}"/>
              </a:ext>
            </a:extLst>
          </p:cNvPr>
          <p:cNvSpPr txBox="1">
            <a:spLocks/>
          </p:cNvSpPr>
          <p:nvPr/>
        </p:nvSpPr>
        <p:spPr>
          <a:xfrm>
            <a:off x="520700" y="2974447"/>
            <a:ext cx="3822700" cy="2969152"/>
          </a:xfrm>
          <a:prstGeom prst="rect">
            <a:avLst/>
          </a:prstGeom>
        </p:spPr>
        <p:txBody>
          <a:bodyPr>
            <a:no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lvl="1">
              <a:spcBef>
                <a:spcPts val="0"/>
              </a:spcBef>
              <a:defRPr/>
            </a:pPr>
            <a:r>
              <a:rPr lang="en-US" sz="1750" kern="0" dirty="0">
                <a:solidFill>
                  <a:srgbClr val="000000"/>
                </a:solidFill>
                <a:latin typeface="Arial"/>
              </a:rPr>
              <a:t>physician</a:t>
            </a:r>
          </a:p>
          <a:p>
            <a:pPr lvl="1">
              <a:spcBef>
                <a:spcPts val="0"/>
              </a:spcBef>
              <a:defRPr/>
            </a:pPr>
            <a:r>
              <a:rPr lang="en-US" sz="1750" kern="0" dirty="0">
                <a:solidFill>
                  <a:srgbClr val="000000"/>
                </a:solidFill>
                <a:latin typeface="Arial"/>
              </a:rPr>
              <a:t>podiatrist</a:t>
            </a:r>
          </a:p>
          <a:p>
            <a:pPr lvl="1">
              <a:spcBef>
                <a:spcPts val="0"/>
              </a:spcBef>
              <a:defRPr/>
            </a:pPr>
            <a:r>
              <a:rPr lang="en-US" sz="1750" kern="0" dirty="0">
                <a:solidFill>
                  <a:srgbClr val="000000"/>
                </a:solidFill>
                <a:latin typeface="Arial"/>
              </a:rPr>
              <a:t>optometrist</a:t>
            </a:r>
          </a:p>
          <a:p>
            <a:pPr lvl="1">
              <a:spcBef>
                <a:spcPts val="0"/>
              </a:spcBef>
              <a:defRPr/>
            </a:pPr>
            <a:r>
              <a:rPr lang="en-US" sz="1750" kern="0" dirty="0">
                <a:solidFill>
                  <a:srgbClr val="000000"/>
                </a:solidFill>
                <a:latin typeface="Arial"/>
              </a:rPr>
              <a:t>psychologist</a:t>
            </a:r>
          </a:p>
          <a:p>
            <a:pPr lvl="1">
              <a:spcBef>
                <a:spcPts val="0"/>
              </a:spcBef>
              <a:defRPr/>
            </a:pPr>
            <a:r>
              <a:rPr lang="en-US" sz="1750" kern="0" dirty="0">
                <a:solidFill>
                  <a:srgbClr val="000000"/>
                </a:solidFill>
                <a:latin typeface="Arial"/>
              </a:rPr>
              <a:t>physical therapist</a:t>
            </a:r>
          </a:p>
          <a:p>
            <a:pPr lvl="1">
              <a:spcBef>
                <a:spcPts val="0"/>
              </a:spcBef>
              <a:defRPr/>
            </a:pPr>
            <a:r>
              <a:rPr lang="en-US" sz="1750" kern="0" dirty="0">
                <a:solidFill>
                  <a:srgbClr val="000000"/>
                </a:solidFill>
                <a:latin typeface="Arial"/>
              </a:rPr>
              <a:t>certified nurse practitioner</a:t>
            </a:r>
          </a:p>
          <a:p>
            <a:pPr lvl="1">
              <a:spcBef>
                <a:spcPts val="0"/>
              </a:spcBef>
              <a:defRPr/>
            </a:pPr>
            <a:r>
              <a:rPr lang="en-US" sz="1750" kern="0" dirty="0">
                <a:solidFill>
                  <a:srgbClr val="000000"/>
                </a:solidFill>
                <a:latin typeface="Arial"/>
              </a:rPr>
              <a:t>registered nurse</a:t>
            </a:r>
          </a:p>
        </p:txBody>
      </p:sp>
      <p:sp>
        <p:nvSpPr>
          <p:cNvPr id="6" name="Text Placeholder 3">
            <a:extLst>
              <a:ext uri="{FF2B5EF4-FFF2-40B4-BE49-F238E27FC236}">
                <a16:creationId xmlns:a16="http://schemas.microsoft.com/office/drawing/2014/main" id="{1C15A668-7613-4E20-B5D1-4656035AAED2}"/>
              </a:ext>
            </a:extLst>
          </p:cNvPr>
          <p:cNvSpPr txBox="1">
            <a:spLocks/>
          </p:cNvSpPr>
          <p:nvPr/>
        </p:nvSpPr>
        <p:spPr>
          <a:xfrm>
            <a:off x="4343400" y="2974447"/>
            <a:ext cx="4254500" cy="2969153"/>
          </a:xfrm>
          <a:prstGeom prst="rect">
            <a:avLst/>
          </a:prstGeom>
        </p:spPr>
        <p:txBody>
          <a:bodyPr>
            <a:no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indent="-285750">
              <a:spcBef>
                <a:spcPts val="0"/>
              </a:spcBef>
              <a:buFontTx/>
              <a:buChar char="–"/>
              <a:defRPr/>
            </a:pPr>
            <a:r>
              <a:rPr lang="en-US" sz="1750" kern="0" dirty="0">
                <a:latin typeface="Arial"/>
              </a:rPr>
              <a:t>nurse midwife</a:t>
            </a:r>
          </a:p>
          <a:p>
            <a:pPr indent="-285750">
              <a:spcBef>
                <a:spcPts val="0"/>
              </a:spcBef>
              <a:buFontTx/>
              <a:buChar char="–"/>
              <a:defRPr/>
            </a:pPr>
            <a:r>
              <a:rPr lang="en-US" sz="1750" kern="0" dirty="0">
                <a:latin typeface="Arial"/>
              </a:rPr>
              <a:t>physician’s assistant</a:t>
            </a:r>
          </a:p>
          <a:p>
            <a:pPr indent="-285750">
              <a:spcBef>
                <a:spcPts val="0"/>
              </a:spcBef>
              <a:buFontTx/>
              <a:buChar char="–"/>
              <a:defRPr/>
            </a:pPr>
            <a:r>
              <a:rPr lang="en-US" sz="1750" kern="0" dirty="0">
                <a:latin typeface="Arial"/>
              </a:rPr>
              <a:t>chiropractor</a:t>
            </a:r>
          </a:p>
          <a:p>
            <a:pPr indent="-285750">
              <a:spcBef>
                <a:spcPts val="0"/>
              </a:spcBef>
              <a:buFontTx/>
              <a:buChar char="–"/>
              <a:defRPr/>
            </a:pPr>
            <a:r>
              <a:rPr lang="en-US" sz="1750" kern="0" dirty="0">
                <a:latin typeface="Arial"/>
              </a:rPr>
              <a:t>dentist</a:t>
            </a:r>
          </a:p>
          <a:p>
            <a:pPr indent="-285750">
              <a:spcBef>
                <a:spcPts val="0"/>
              </a:spcBef>
              <a:buFontTx/>
              <a:buChar char="–"/>
              <a:defRPr/>
            </a:pPr>
            <a:r>
              <a:rPr lang="en-US" sz="1750" kern="0" dirty="0">
                <a:latin typeface="Arial"/>
              </a:rPr>
              <a:t>pharmacist; or</a:t>
            </a:r>
          </a:p>
          <a:p>
            <a:pPr indent="-285750">
              <a:spcBef>
                <a:spcPts val="0"/>
              </a:spcBef>
              <a:buFontTx/>
              <a:buChar char="–"/>
              <a:defRPr/>
            </a:pPr>
            <a:r>
              <a:rPr lang="en-US" sz="1750" kern="0" dirty="0">
                <a:latin typeface="Arial"/>
              </a:rPr>
              <a:t>an individual accredited or certified to provide behavioral health services</a:t>
            </a:r>
          </a:p>
        </p:txBody>
      </p:sp>
    </p:spTree>
    <p:extLst>
      <p:ext uri="{BB962C8B-B14F-4D97-AF65-F5344CB8AC3E}">
        <p14:creationId xmlns:p14="http://schemas.microsoft.com/office/powerpoint/2010/main" val="10566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Act 54 of 2018</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57150" indent="0">
              <a:spcBef>
                <a:spcPts val="0"/>
              </a:spcBef>
              <a:buNone/>
              <a:defRPr/>
            </a:pPr>
            <a:r>
              <a:rPr lang="en-US" sz="2000" b="1" dirty="0">
                <a:solidFill>
                  <a:srgbClr val="73ADDD"/>
                </a:solidFill>
                <a:latin typeface="Arial"/>
              </a:rPr>
              <a:t>Plan of Safe Care</a:t>
            </a:r>
            <a:r>
              <a:rPr lang="en-US" sz="2000" dirty="0">
                <a:solidFill>
                  <a:srgbClr val="73ADDD"/>
                </a:solidFill>
                <a:latin typeface="Arial"/>
              </a:rPr>
              <a:t> (cont.)</a:t>
            </a:r>
            <a:endParaRPr lang="en-US" sz="2000" b="1" dirty="0">
              <a:solidFill>
                <a:srgbClr val="73ADDD"/>
              </a:solidFill>
              <a:latin typeface="Arial"/>
            </a:endParaRPr>
          </a:p>
          <a:p>
            <a:pPr marL="57150" indent="0">
              <a:spcBef>
                <a:spcPts val="0"/>
              </a:spcBef>
              <a:buNone/>
              <a:defRPr/>
            </a:pPr>
            <a:endParaRPr kumimoji="0" lang="en-US" sz="1800" i="0" u="none" strike="noStrike" kern="0" cap="none" spc="0" normalizeH="0" baseline="0" noProof="0" dirty="0">
              <a:ln>
                <a:noFill/>
              </a:ln>
              <a:solidFill>
                <a:srgbClr val="000000"/>
              </a:solidFill>
              <a:effectLst/>
              <a:uLnTx/>
              <a:uFillTx/>
              <a:latin typeface="Arial"/>
              <a:ea typeface="ＭＳ Ｐゴシック" pitchFamily="-111" charset="-128"/>
            </a:endParaRPr>
          </a:p>
          <a:p>
            <a:pPr>
              <a:spcBef>
                <a:spcPts val="0"/>
              </a:spcBef>
              <a:buFont typeface="Arial" panose="020B0604020202020204" pitchFamily="34" charset="0"/>
              <a:buChar char="•"/>
              <a:defRPr/>
            </a:pPr>
            <a:r>
              <a:rPr lang="en-US" sz="1750" dirty="0">
                <a:latin typeface="Arial"/>
              </a:rPr>
              <a:t>After notification of a child born affected by substance use or withdrawal symptoms resulting from prenatal drug exposure or a fetal alcohol spectrum disorder:</a:t>
            </a:r>
          </a:p>
          <a:p>
            <a:pPr lvl="1">
              <a:spcBef>
                <a:spcPts val="0"/>
              </a:spcBef>
              <a:defRPr/>
            </a:pPr>
            <a:r>
              <a:rPr lang="en-US" sz="1750" dirty="0">
                <a:latin typeface="Arial"/>
              </a:rPr>
              <a:t>A multidisciplinary team meeting must be held prior to the child's discharge from the health care facility.</a:t>
            </a:r>
          </a:p>
          <a:p>
            <a:pPr lvl="1">
              <a:spcBef>
                <a:spcPts val="0"/>
              </a:spcBef>
              <a:defRPr/>
            </a:pPr>
            <a:r>
              <a:rPr lang="en-US" sz="1750" dirty="0">
                <a:latin typeface="Arial"/>
              </a:rPr>
              <a:t>The meeting will inform an assessment of the needs of the child and the child’s parents and immediate caregivers to determine the most appropriate lead agency for developing, implementing, and monitoring a Plan of Safe Care.</a:t>
            </a:r>
          </a:p>
          <a:p>
            <a:pPr lvl="1">
              <a:spcBef>
                <a:spcPts val="0"/>
              </a:spcBef>
              <a:defRPr/>
            </a:pPr>
            <a:r>
              <a:rPr lang="en-US" sz="1750" dirty="0">
                <a:latin typeface="Arial"/>
              </a:rPr>
              <a:t>The child's parents and immediate caregivers must be engaged to identify the need for access to treatment for any substance use disorder or other physical or behavioral health condition that may impact the safety, early childhood development, and well-being of the child.</a:t>
            </a:r>
          </a:p>
          <a:p>
            <a:pPr lvl="1">
              <a:spcBef>
                <a:spcPts val="0"/>
              </a:spcBef>
              <a:defRPr/>
            </a:pPr>
            <a:r>
              <a:rPr lang="en-US" sz="1750" dirty="0">
                <a:latin typeface="Arial"/>
              </a:rPr>
              <a:t>Depending upon the needs of the child and parent(s)/caregiver(s), ongoing involvement of the county agency may not be required.</a:t>
            </a:r>
          </a:p>
        </p:txBody>
      </p:sp>
    </p:spTree>
    <p:extLst>
      <p:ext uri="{BB962C8B-B14F-4D97-AF65-F5344CB8AC3E}">
        <p14:creationId xmlns:p14="http://schemas.microsoft.com/office/powerpoint/2010/main" val="78259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Act 54 of 2018</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57150" indent="0">
              <a:spcBef>
                <a:spcPts val="0"/>
              </a:spcBef>
              <a:buNone/>
              <a:defRPr/>
            </a:pPr>
            <a:r>
              <a:rPr lang="en-US" sz="2000" b="1" dirty="0">
                <a:solidFill>
                  <a:srgbClr val="73ADDD"/>
                </a:solidFill>
                <a:latin typeface="Arial"/>
              </a:rPr>
              <a:t>Plan of Safe Care</a:t>
            </a:r>
            <a:r>
              <a:rPr lang="en-US" sz="2000" dirty="0">
                <a:solidFill>
                  <a:srgbClr val="73ADDD"/>
                </a:solidFill>
                <a:latin typeface="Arial"/>
              </a:rPr>
              <a:t> (cont.)</a:t>
            </a:r>
            <a:endParaRPr lang="en-US" sz="2000" b="1" dirty="0">
              <a:solidFill>
                <a:srgbClr val="73ADDD"/>
              </a:solidFill>
              <a:latin typeface="Arial"/>
            </a:endParaRPr>
          </a:p>
          <a:p>
            <a:pPr marL="57150" indent="0">
              <a:spcBef>
                <a:spcPts val="0"/>
              </a:spcBef>
              <a:buNone/>
              <a:defRPr/>
            </a:pPr>
            <a:endParaRPr kumimoji="0" lang="en-US" sz="1800" i="0" u="none" strike="noStrike" kern="0" cap="none" spc="0" normalizeH="0" baseline="0" noProof="0" dirty="0">
              <a:ln>
                <a:noFill/>
              </a:ln>
              <a:solidFill>
                <a:srgbClr val="000000"/>
              </a:solidFill>
              <a:effectLst/>
              <a:uLnTx/>
              <a:uFillTx/>
              <a:latin typeface="Arial"/>
              <a:ea typeface="ＭＳ Ｐゴシック" pitchFamily="-111" charset="-128"/>
            </a:endParaRPr>
          </a:p>
          <a:p>
            <a:pPr>
              <a:spcBef>
                <a:spcPts val="0"/>
              </a:spcBef>
              <a:buFont typeface="Arial" panose="020B0604020202020204" pitchFamily="34" charset="0"/>
              <a:buChar char="•"/>
              <a:defRPr/>
            </a:pPr>
            <a:r>
              <a:rPr lang="en-US" sz="1750" b="1" i="1" dirty="0">
                <a:latin typeface="Arial"/>
              </a:rPr>
              <a:t>Multidisciplinary Team</a:t>
            </a:r>
            <a:r>
              <a:rPr lang="en-US" sz="1750" b="1" dirty="0">
                <a:latin typeface="Arial"/>
              </a:rPr>
              <a:t> </a:t>
            </a:r>
            <a:r>
              <a:rPr lang="en-US" sz="1750" dirty="0">
                <a:latin typeface="Arial"/>
              </a:rPr>
              <a:t>– for the purpose of informing the Plan of Safe Care, may include:</a:t>
            </a:r>
          </a:p>
          <a:p>
            <a:pPr lvl="1">
              <a:spcBef>
                <a:spcPts val="0"/>
              </a:spcBef>
              <a:defRPr/>
            </a:pPr>
            <a:r>
              <a:rPr lang="en-US" sz="1750" dirty="0">
                <a:latin typeface="Arial"/>
              </a:rPr>
              <a:t>Public health agencies;</a:t>
            </a:r>
          </a:p>
          <a:p>
            <a:pPr lvl="1">
              <a:spcBef>
                <a:spcPts val="0"/>
              </a:spcBef>
              <a:defRPr/>
            </a:pPr>
            <a:r>
              <a:rPr lang="en-US" sz="1750" dirty="0">
                <a:latin typeface="Arial"/>
              </a:rPr>
              <a:t>Maternal and child health agencies;</a:t>
            </a:r>
          </a:p>
          <a:p>
            <a:pPr lvl="1">
              <a:spcBef>
                <a:spcPts val="0"/>
              </a:spcBef>
              <a:defRPr/>
            </a:pPr>
            <a:r>
              <a:rPr lang="en-US" sz="1750" dirty="0">
                <a:latin typeface="Arial"/>
              </a:rPr>
              <a:t>Home visitation programs;</a:t>
            </a:r>
          </a:p>
          <a:p>
            <a:pPr lvl="1">
              <a:spcBef>
                <a:spcPts val="0"/>
              </a:spcBef>
              <a:defRPr/>
            </a:pPr>
            <a:r>
              <a:rPr lang="en-US" sz="1750" dirty="0">
                <a:latin typeface="Arial"/>
              </a:rPr>
              <a:t>Substance use disorder prevention and treatment providers;</a:t>
            </a:r>
          </a:p>
          <a:p>
            <a:pPr lvl="1">
              <a:spcBef>
                <a:spcPts val="0"/>
              </a:spcBef>
              <a:defRPr/>
            </a:pPr>
            <a:r>
              <a:rPr lang="en-US" sz="1750" dirty="0">
                <a:latin typeface="Arial"/>
              </a:rPr>
              <a:t>Mental health providers;</a:t>
            </a:r>
          </a:p>
          <a:p>
            <a:pPr lvl="1">
              <a:spcBef>
                <a:spcPts val="0"/>
              </a:spcBef>
              <a:defRPr/>
            </a:pPr>
            <a:r>
              <a:rPr lang="en-US" sz="1750" dirty="0">
                <a:latin typeface="Arial"/>
              </a:rPr>
              <a:t>Public and private children and youth agencies:</a:t>
            </a:r>
          </a:p>
          <a:p>
            <a:pPr lvl="1">
              <a:spcBef>
                <a:spcPts val="0"/>
              </a:spcBef>
              <a:defRPr/>
            </a:pPr>
            <a:r>
              <a:rPr lang="en-US" sz="1750" dirty="0">
                <a:latin typeface="Arial"/>
              </a:rPr>
              <a:t>Early intervention and developmental services;</a:t>
            </a:r>
          </a:p>
          <a:p>
            <a:pPr lvl="1">
              <a:spcBef>
                <a:spcPts val="0"/>
              </a:spcBef>
              <a:defRPr/>
            </a:pPr>
            <a:r>
              <a:rPr lang="en-US" sz="1750" dirty="0">
                <a:latin typeface="Arial"/>
              </a:rPr>
              <a:t>Courts;</a:t>
            </a:r>
          </a:p>
          <a:p>
            <a:pPr lvl="1">
              <a:spcBef>
                <a:spcPts val="0"/>
              </a:spcBef>
              <a:defRPr/>
            </a:pPr>
            <a:r>
              <a:rPr lang="en-US" sz="1750" dirty="0">
                <a:latin typeface="Arial"/>
              </a:rPr>
              <a:t>Local education agencies</a:t>
            </a:r>
          </a:p>
          <a:p>
            <a:pPr lvl="1">
              <a:spcBef>
                <a:spcPts val="0"/>
              </a:spcBef>
              <a:defRPr/>
            </a:pPr>
            <a:r>
              <a:rPr lang="en-US" sz="1750" dirty="0">
                <a:latin typeface="Arial"/>
              </a:rPr>
              <a:t>Managed care organizations and private insurers; and </a:t>
            </a:r>
          </a:p>
          <a:p>
            <a:pPr lvl="1">
              <a:spcBef>
                <a:spcPts val="0"/>
              </a:spcBef>
              <a:defRPr/>
            </a:pPr>
            <a:r>
              <a:rPr lang="en-US" sz="1750" dirty="0">
                <a:latin typeface="Arial"/>
              </a:rPr>
              <a:t>Hospitals and medical providers.</a:t>
            </a:r>
          </a:p>
          <a:p>
            <a:pPr lvl="1">
              <a:spcBef>
                <a:spcPts val="0"/>
              </a:spcBef>
              <a:defRPr/>
            </a:pPr>
            <a:endParaRPr lang="en-US" sz="1800" dirty="0">
              <a:latin typeface="Arial"/>
            </a:endParaRPr>
          </a:p>
        </p:txBody>
      </p:sp>
    </p:spTree>
    <p:extLst>
      <p:ext uri="{BB962C8B-B14F-4D97-AF65-F5344CB8AC3E}">
        <p14:creationId xmlns:p14="http://schemas.microsoft.com/office/powerpoint/2010/main" val="4054062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693987"/>
            <a:ext cx="7772400" cy="1143001"/>
          </a:xfrm>
          <a:solidFill>
            <a:srgbClr val="002060"/>
          </a:solidFill>
        </p:spPr>
        <p:txBody>
          <a:bodyPr/>
          <a:lstStyle/>
          <a:p>
            <a:r>
              <a:rPr lang="en-US" dirty="0">
                <a:solidFill>
                  <a:schemeClr val="bg1"/>
                </a:solidFill>
              </a:rPr>
              <a:t>Recognizing Child Abuse</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1371600" y="3982080"/>
            <a:ext cx="6400800" cy="1143000"/>
          </a:xfrm>
        </p:spPr>
        <p:txBody>
          <a:bodyPr/>
          <a:lstStyle/>
          <a:p>
            <a:endParaRPr lang="en-US" dirty="0"/>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9A7931C6-822A-8725-6C38-CEB85DA27D06}"/>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419039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rm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Key Components of Child Abuse</a:t>
            </a:r>
          </a:p>
          <a:p>
            <a:pPr marL="0" indent="0">
              <a:spcBef>
                <a:spcPts val="0"/>
              </a:spcBef>
              <a:buNone/>
              <a:defRPr/>
            </a:pPr>
            <a:endParaRPr lang="en-US" sz="1800" dirty="0">
              <a:solidFill>
                <a:schemeClr val="accent3">
                  <a:lumMod val="65000"/>
                </a:schemeClr>
              </a:solidFill>
              <a:latin typeface="Arial"/>
            </a:endParaRPr>
          </a:p>
          <a:p>
            <a:pPr>
              <a:spcBef>
                <a:spcPts val="0"/>
              </a:spcBef>
              <a:defRPr/>
            </a:pPr>
            <a:r>
              <a:rPr kumimoji="0" lang="en-US" sz="1750" b="1" u="none" strike="noStrike" kern="0" cap="none" spc="0" normalizeH="0" baseline="0" noProof="0" dirty="0">
                <a:ln>
                  <a:noFill/>
                </a:ln>
                <a:solidFill>
                  <a:schemeClr val="accent4"/>
                </a:solidFill>
                <a:effectLst/>
                <a:uLnTx/>
                <a:uFillTx/>
                <a:latin typeface="Arial"/>
                <a:ea typeface="ＭＳ Ｐゴシック" pitchFamily="-111" charset="-128"/>
              </a:rPr>
              <a:t>Child</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  An individual under 18 years of age</a:t>
            </a:r>
          </a:p>
          <a:p>
            <a:pPr>
              <a:spcBef>
                <a:spcPts val="0"/>
              </a:spcBef>
              <a:defRPr/>
            </a:pPr>
            <a:r>
              <a:rPr kumimoji="0" lang="en-US" sz="1750" b="1" strike="noStrike" kern="0" cap="none" spc="0" normalizeH="0" baseline="0" noProof="0" dirty="0">
                <a:ln>
                  <a:noFill/>
                </a:ln>
                <a:solidFill>
                  <a:schemeClr val="accent4"/>
                </a:solidFill>
                <a:effectLst/>
                <a:uLnTx/>
                <a:uFillTx/>
                <a:latin typeface="Arial"/>
                <a:ea typeface="ＭＳ Ｐゴシック" pitchFamily="-111" charset="-128"/>
              </a:rPr>
              <a:t>Recent act; Act or failure to act; Recent act or failure to act; Series of Acts or Failures to act</a:t>
            </a:r>
            <a:endParaRPr kumimoji="0" lang="en-US" sz="1750" b="1" u="none" strike="noStrike" kern="0" cap="none" spc="0" normalizeH="0" baseline="0" noProof="0" dirty="0">
              <a:ln>
                <a:noFill/>
              </a:ln>
              <a:solidFill>
                <a:schemeClr val="accent4"/>
              </a:solidFill>
              <a:effectLst/>
              <a:uLnTx/>
              <a:uFillTx/>
              <a:latin typeface="Arial"/>
              <a:ea typeface="ＭＳ Ｐゴシック" pitchFamily="-111" charset="-128"/>
            </a:endParaRPr>
          </a:p>
          <a:p>
            <a:pPr lvl="1">
              <a:spcBef>
                <a:spcPts val="0"/>
              </a:spcBef>
              <a:defRPr/>
            </a:pPr>
            <a:r>
              <a:rPr lang="en-US" sz="1750" i="1" dirty="0">
                <a:solidFill>
                  <a:schemeClr val="accent4"/>
                </a:solidFill>
                <a:latin typeface="Arial"/>
              </a:rPr>
              <a:t>Act</a:t>
            </a:r>
            <a:r>
              <a:rPr lang="en-US" sz="1750" dirty="0">
                <a:solidFill>
                  <a:schemeClr val="accent4"/>
                </a:solidFill>
                <a:latin typeface="Arial"/>
              </a:rPr>
              <a:t>:  Something that is done to harm or cause potential harm to a child</a:t>
            </a:r>
          </a:p>
          <a:p>
            <a:pPr lvl="1">
              <a:spcBef>
                <a:spcPts val="0"/>
              </a:spcBef>
              <a:defRPr/>
            </a:pPr>
            <a:r>
              <a:rPr kumimoji="0" lang="en-US" sz="1750" i="1" u="none" strike="noStrike" kern="0" cap="none" spc="0" normalizeH="0" baseline="0" noProof="0" dirty="0">
                <a:ln>
                  <a:noFill/>
                </a:ln>
                <a:solidFill>
                  <a:schemeClr val="accent4"/>
                </a:solidFill>
                <a:effectLst/>
                <a:uLnTx/>
                <a:uFillTx/>
                <a:latin typeface="Arial"/>
                <a:ea typeface="ＭＳ Ｐゴシック" pitchFamily="-111" charset="-128"/>
              </a:rPr>
              <a:t>Failure to act</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  Something that is NOT done to prevent </a:t>
            </a:r>
            <a:r>
              <a:rPr lang="en-US" sz="1750" dirty="0">
                <a:solidFill>
                  <a:schemeClr val="accent4"/>
                </a:solidFill>
                <a:latin typeface="Arial"/>
              </a:rPr>
              <a:t>harm or potential harm to a child</a:t>
            </a:r>
            <a:endParaRPr kumimoji="0" lang="en-US" sz="1750" u="none" strike="noStrike" kern="0" cap="none" spc="0" normalizeH="0" baseline="0" noProof="0" dirty="0">
              <a:ln>
                <a:noFill/>
              </a:ln>
              <a:solidFill>
                <a:schemeClr val="accent4"/>
              </a:solidFill>
              <a:effectLst/>
              <a:uLnTx/>
              <a:uFillTx/>
              <a:latin typeface="Arial"/>
              <a:ea typeface="ＭＳ Ｐゴシック" pitchFamily="-111" charset="-128"/>
            </a:endParaRPr>
          </a:p>
          <a:p>
            <a:pPr lvl="1">
              <a:spcBef>
                <a:spcPts val="0"/>
              </a:spcBef>
              <a:defRPr/>
            </a:pPr>
            <a:r>
              <a:rPr lang="en-US" sz="1750" i="1" dirty="0">
                <a:solidFill>
                  <a:schemeClr val="accent4"/>
                </a:solidFill>
                <a:latin typeface="Arial"/>
              </a:rPr>
              <a:t>Recent act</a:t>
            </a:r>
            <a:r>
              <a:rPr lang="en-US" sz="1750" dirty="0">
                <a:solidFill>
                  <a:schemeClr val="accent4"/>
                </a:solidFill>
                <a:latin typeface="Arial"/>
              </a:rPr>
              <a:t>:  Any act committed within two years of the date of the report to DHS or county agency</a:t>
            </a:r>
          </a:p>
          <a:p>
            <a:pPr lvl="1">
              <a:spcBef>
                <a:spcPts val="0"/>
              </a:spcBef>
              <a:defRPr/>
            </a:pPr>
            <a:r>
              <a:rPr lang="en-US" sz="1750" i="1" dirty="0">
                <a:solidFill>
                  <a:schemeClr val="accent4"/>
                </a:solidFill>
                <a:latin typeface="Arial"/>
              </a:rPr>
              <a:t>Recent act or failure to act</a:t>
            </a:r>
            <a:r>
              <a:rPr lang="en-US" sz="1750" dirty="0">
                <a:solidFill>
                  <a:schemeClr val="accent4"/>
                </a:solidFill>
                <a:latin typeface="Arial"/>
              </a:rPr>
              <a:t>:  Any act or failure to act committed within two (2) years of the date of the report to DHS or county agency</a:t>
            </a:r>
          </a:p>
          <a:p>
            <a:pPr>
              <a:spcBef>
                <a:spcPts val="0"/>
              </a:spcBef>
              <a:defRPr/>
            </a:pPr>
            <a:r>
              <a:rPr kumimoji="0" lang="en-US" sz="1750" b="1" strike="noStrike" kern="0" cap="none" spc="0" normalizeH="0" baseline="0" noProof="0" dirty="0">
                <a:ln>
                  <a:noFill/>
                </a:ln>
                <a:solidFill>
                  <a:schemeClr val="accent4"/>
                </a:solidFill>
                <a:effectLst/>
                <a:uLnTx/>
                <a:uFillTx/>
                <a:latin typeface="Arial"/>
                <a:ea typeface="ＭＳ Ｐゴシック" pitchFamily="-111" charset="-128"/>
              </a:rPr>
              <a:t>Intentionally, Knowingly, or Recklessly</a:t>
            </a:r>
            <a:endParaRPr kumimoji="0" lang="en-US" sz="1750" b="1" u="none" strike="noStrike" kern="0" cap="none" spc="0" normalizeH="0" baseline="0" noProof="0" dirty="0">
              <a:ln>
                <a:noFill/>
              </a:ln>
              <a:solidFill>
                <a:schemeClr val="accent4"/>
              </a:solidFill>
              <a:effectLst/>
              <a:uLnTx/>
              <a:uFillTx/>
              <a:latin typeface="Arial"/>
              <a:ea typeface="ＭＳ Ｐゴシック" pitchFamily="-111" charset="-128"/>
            </a:endParaRPr>
          </a:p>
          <a:p>
            <a:pPr lvl="1">
              <a:spcBef>
                <a:spcPts val="0"/>
              </a:spcBef>
              <a:defRPr/>
            </a:pPr>
            <a:r>
              <a:rPr lang="en-US" sz="1750" i="1" dirty="0">
                <a:solidFill>
                  <a:srgbClr val="000000"/>
                </a:solidFill>
                <a:latin typeface="Arial"/>
              </a:rPr>
              <a:t>Intentionally</a:t>
            </a:r>
            <a:r>
              <a:rPr lang="en-US" sz="1750" dirty="0">
                <a:solidFill>
                  <a:srgbClr val="000000"/>
                </a:solidFill>
                <a:latin typeface="Arial"/>
              </a:rPr>
              <a:t>:  Done with the direct purpose of causing the type of harm that resulted</a:t>
            </a:r>
          </a:p>
          <a:p>
            <a:pPr lvl="1">
              <a:spcBef>
                <a:spcPts val="0"/>
              </a:spcBef>
              <a:defRPr/>
            </a:pPr>
            <a:r>
              <a:rPr kumimoji="0" lang="en-US" sz="1750" i="1" u="none" strike="noStrike" kern="0" cap="none" spc="0" normalizeH="0" baseline="0" noProof="0" dirty="0">
                <a:ln>
                  <a:noFill/>
                </a:ln>
                <a:solidFill>
                  <a:srgbClr val="000000"/>
                </a:solidFill>
                <a:effectLst/>
                <a:uLnTx/>
                <a:uFillTx/>
                <a:latin typeface="Arial"/>
                <a:ea typeface="ＭＳ Ｐゴシック" pitchFamily="-111" charset="-128"/>
              </a:rPr>
              <a:t>Knowingly</a:t>
            </a: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  Awareness that harm is practically certain to result</a:t>
            </a:r>
          </a:p>
          <a:p>
            <a:pPr lvl="1">
              <a:spcBef>
                <a:spcPts val="0"/>
              </a:spcBef>
              <a:defRPr/>
            </a:pPr>
            <a:r>
              <a:rPr lang="en-US" sz="1750" i="1" dirty="0">
                <a:solidFill>
                  <a:srgbClr val="000000"/>
                </a:solidFill>
                <a:latin typeface="Arial"/>
              </a:rPr>
              <a:t>Recklessly</a:t>
            </a:r>
            <a:r>
              <a:rPr lang="en-US" sz="1750" dirty="0">
                <a:solidFill>
                  <a:srgbClr val="000000"/>
                </a:solidFill>
                <a:latin typeface="Arial"/>
              </a:rPr>
              <a:t>:  Conscious disregard of substantial and unjustifiable risk</a:t>
            </a:r>
          </a:p>
        </p:txBody>
      </p:sp>
    </p:spTree>
    <p:extLst>
      <p:ext uri="{BB962C8B-B14F-4D97-AF65-F5344CB8AC3E}">
        <p14:creationId xmlns:p14="http://schemas.microsoft.com/office/powerpoint/2010/main" val="161389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Perpetrator</a:t>
            </a:r>
          </a:p>
          <a:p>
            <a:pPr marL="0" indent="0">
              <a:spcBef>
                <a:spcPts val="0"/>
              </a:spcBef>
              <a:buNone/>
              <a:defRPr/>
            </a:pPr>
            <a:endParaRPr kumimoji="0" lang="en-US" sz="2000" i="0" u="none" strike="noStrike" kern="0" cap="none" spc="0" normalizeH="0" baseline="0" noProof="0" dirty="0">
              <a:ln>
                <a:noFill/>
              </a:ln>
              <a:effectLst/>
              <a:uLnTx/>
              <a:uFillTx/>
              <a:latin typeface="Arial"/>
              <a:ea typeface="ＭＳ Ｐゴシック" pitchFamily="-111" charset="-128"/>
            </a:endParaRPr>
          </a:p>
          <a:p>
            <a:pPr marL="0" indent="0">
              <a:spcBef>
                <a:spcPts val="0"/>
              </a:spcBef>
              <a:buNone/>
              <a:defRPr/>
            </a:pPr>
            <a:r>
              <a:rPr kumimoji="0" lang="en-US" sz="1750" i="0" u="none" strike="noStrike" kern="0" cap="none" spc="0" normalizeH="0" baseline="0" noProof="0" dirty="0">
                <a:ln>
                  <a:noFill/>
                </a:ln>
                <a:effectLst/>
                <a:uLnTx/>
                <a:uFillTx/>
                <a:latin typeface="Arial"/>
                <a:ea typeface="ＭＳ Ｐゴシック" pitchFamily="-111" charset="-128"/>
              </a:rPr>
              <a:t>An individual who has committed child abuse as defined under section 6303(b.1) of the PA CPSL (relating to definitions).</a:t>
            </a:r>
            <a:endParaRPr lang="en-US" sz="1750" dirty="0">
              <a:latin typeface="Arial"/>
            </a:endParaRPr>
          </a:p>
          <a:p>
            <a:pPr marL="0" indent="0">
              <a:spcBef>
                <a:spcPts val="0"/>
              </a:spcBef>
              <a:buNone/>
              <a:defRPr/>
            </a:pPr>
            <a:endPar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endParaRPr>
          </a:p>
          <a:p>
            <a:pPr marL="57150" marR="0" lvl="0" indent="0" algn="l" defTabSz="914400" rtl="0" eaLnBrk="1" fontAlgn="base" latinLnBrk="0" hangingPunct="1">
              <a:lnSpc>
                <a:spcPct val="100000"/>
              </a:lnSpc>
              <a:spcBef>
                <a:spcPts val="0"/>
              </a:spcBef>
              <a:spcAft>
                <a:spcPct val="0"/>
              </a:spcAft>
              <a:buClrTx/>
              <a:buSzTx/>
              <a:buFontTx/>
              <a:buNone/>
              <a:tabLst/>
              <a:defRPr/>
            </a:pPr>
            <a:r>
              <a:rPr kumimoji="0" lang="en-US" sz="1750" b="0" i="0" u="sng" strike="noStrike" kern="0" cap="none" spc="0" normalizeH="0" baseline="0" noProof="0" dirty="0">
                <a:ln>
                  <a:noFill/>
                </a:ln>
                <a:solidFill>
                  <a:schemeClr val="accent4"/>
                </a:solidFill>
                <a:effectLst/>
                <a:uLnTx/>
                <a:uFillTx/>
                <a:latin typeface="Arial"/>
                <a:ea typeface="ＭＳ Ｐゴシック" pitchFamily="-111" charset="-128"/>
              </a:rPr>
              <a:t>NOTE:</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  Nothing in the PA CPSL requires a person who has reasonable cause to suspect a child is a victim of child abuse to identify the person responsible for the child abuse in order to make a report of suspected child abuse.</a:t>
            </a:r>
          </a:p>
        </p:txBody>
      </p:sp>
    </p:spTree>
    <p:extLst>
      <p:ext uri="{BB962C8B-B14F-4D97-AF65-F5344CB8AC3E}">
        <p14:creationId xmlns:p14="http://schemas.microsoft.com/office/powerpoint/2010/main" val="2765243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Perpetrator</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i="0" u="none" strike="noStrike" kern="0" cap="none" spc="0" normalizeH="0" baseline="0" noProof="0" dirty="0">
                <a:ln>
                  <a:noFill/>
                </a:ln>
                <a:effectLst/>
                <a:uLnTx/>
                <a:uFillTx/>
                <a:latin typeface="Arial"/>
                <a:ea typeface="ＭＳ Ｐゴシック" pitchFamily="-111" charset="-128"/>
              </a:rPr>
              <a:t>The term includes only the following:</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parent of the child</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spouse or former spouse of the child’s parent</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paramour or former paramour of the child’s parent</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person 14 years of age or older who is responsible for the child’s welfare or has direct contact with children as an employee of childcare services, a school, or through a program, activity, or service</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An individual 14 years of age or older who resides in the same home as the child</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An individual 18 years of age or older who does not reside in the same home as the child but is related within the third degree of consanguinity or affinity by birth or adoption to the child</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An individual 18 years of age or older who engages a child in severe forms of trafficking in persons or sex trafficking</a:t>
            </a:r>
          </a:p>
        </p:txBody>
      </p:sp>
    </p:spTree>
    <p:extLst>
      <p:ext uri="{BB962C8B-B14F-4D97-AF65-F5344CB8AC3E}">
        <p14:creationId xmlns:p14="http://schemas.microsoft.com/office/powerpoint/2010/main" val="340929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Perpetrator</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457200" lvl="1" indent="0">
              <a:spcBef>
                <a:spcPts val="0"/>
              </a:spcBef>
              <a:buNone/>
              <a:defRPr/>
            </a:pPr>
            <a:endParaRPr kumimoji="0" lang="en-US" sz="180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i="0" u="none" strike="noStrike" kern="0" cap="none" spc="0" normalizeH="0" baseline="0" noProof="0" dirty="0">
                <a:ln>
                  <a:noFill/>
                </a:ln>
                <a:effectLst/>
                <a:uLnTx/>
                <a:uFillTx/>
                <a:latin typeface="Arial"/>
                <a:ea typeface="ＭＳ Ｐゴシック" pitchFamily="-111" charset="-128"/>
              </a:rPr>
              <a:t>Only the following may be considered a perpetrator for </a:t>
            </a:r>
            <a:r>
              <a:rPr kumimoji="0" lang="en-US" sz="1750" b="1" i="0" u="none" strike="noStrike" kern="0" cap="none" spc="0" normalizeH="0" baseline="0" noProof="0" dirty="0">
                <a:ln>
                  <a:noFill/>
                </a:ln>
                <a:effectLst/>
                <a:uLnTx/>
                <a:uFillTx/>
                <a:latin typeface="Arial"/>
                <a:ea typeface="ＭＳ Ｐゴシック" pitchFamily="-111" charset="-128"/>
              </a:rPr>
              <a:t>failing to act</a:t>
            </a:r>
            <a:r>
              <a:rPr kumimoji="0" lang="en-US" sz="1750" i="0" u="none" strike="noStrike" kern="0" cap="none" spc="0" normalizeH="0" baseline="0" noProof="0" dirty="0">
                <a:ln>
                  <a:noFill/>
                </a:ln>
                <a:effectLst/>
                <a:uLnTx/>
                <a:uFillTx/>
                <a:latin typeface="Arial"/>
                <a:ea typeface="ＭＳ Ｐゴシック" pitchFamily="-111" charset="-128"/>
              </a:rPr>
              <a:t>:</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parent of the child</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spouse or former spouse of the child’s parent</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paramour or former paramour of the child’s parent</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person 18 years of age or older who is responsible for the child's welfare</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 person 18 years of age or older who resides in the same home as the child</a:t>
            </a:r>
          </a:p>
        </p:txBody>
      </p:sp>
    </p:spTree>
    <p:extLst>
      <p:ext uri="{BB962C8B-B14F-4D97-AF65-F5344CB8AC3E}">
        <p14:creationId xmlns:p14="http://schemas.microsoft.com/office/powerpoint/2010/main" val="85810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73B421A-EC31-48BA-9413-3C2F309BE653}"/>
              </a:ext>
            </a:extLst>
          </p:cNvPr>
          <p:cNvSpPr>
            <a:spLocks noGrp="1"/>
          </p:cNvSpPr>
          <p:nvPr>
            <p:ph type="subTitle" idx="1"/>
          </p:nvPr>
        </p:nvSpPr>
        <p:spPr>
          <a:xfrm>
            <a:off x="1371600" y="3810000"/>
            <a:ext cx="6400800" cy="1143000"/>
          </a:xfrm>
        </p:spPr>
        <p:txBody>
          <a:bodyPr>
            <a:normAutofit/>
          </a:bodyPr>
          <a:lstStyle/>
          <a:p>
            <a:endParaRPr lang="en-US" sz="1800" dirty="0">
              <a:solidFill>
                <a:schemeClr val="tx1"/>
              </a:solidFill>
            </a:endParaRPr>
          </a:p>
        </p:txBody>
      </p:sp>
      <p:sp>
        <p:nvSpPr>
          <p:cNvPr id="3" name="Slide Number Placeholder 2">
            <a:extLst>
              <a:ext uri="{FF2B5EF4-FFF2-40B4-BE49-F238E27FC236}">
                <a16:creationId xmlns:a16="http://schemas.microsoft.com/office/drawing/2014/main" id="{25AE9D82-F74E-47ED-B73B-319B560E790C}"/>
              </a:ext>
            </a:extLst>
          </p:cNvPr>
          <p:cNvSpPr>
            <a:spLocks noGrp="1"/>
          </p:cNvSpPr>
          <p:nvPr>
            <p:ph type="sldNum" sz="quarter" idx="4294967295"/>
          </p:nvPr>
        </p:nvSpPr>
        <p:spPr/>
        <p:txBody>
          <a:bodyPr/>
          <a:lstStyle/>
          <a:p>
            <a:pPr algn="ctr"/>
            <a:fld id="{9D710453-B075-45DB-8A7B-E3C399690A0E}" type="slidenum">
              <a:rPr lang="en-US" sz="1100" smtClean="0"/>
              <a:pPr algn="ctr"/>
              <a:t>3</a:t>
            </a:fld>
            <a:endParaRPr lang="en-US" sz="1100" dirty="0"/>
          </a:p>
        </p:txBody>
      </p:sp>
      <p:sp>
        <p:nvSpPr>
          <p:cNvPr id="5" name="Title 4">
            <a:extLst>
              <a:ext uri="{FF2B5EF4-FFF2-40B4-BE49-F238E27FC236}">
                <a16:creationId xmlns:a16="http://schemas.microsoft.com/office/drawing/2014/main" id="{ADB6E0D1-55D9-B45C-5641-902B3BE66D80}"/>
              </a:ext>
            </a:extLst>
          </p:cNvPr>
          <p:cNvSpPr txBox="1">
            <a:spLocks/>
          </p:cNvSpPr>
          <p:nvPr/>
        </p:nvSpPr>
        <p:spPr bwMode="white">
          <a:xfrm>
            <a:off x="685800" y="2693987"/>
            <a:ext cx="7772400" cy="1143001"/>
          </a:xfrm>
          <a:prstGeom prst="rect">
            <a:avLst/>
          </a:prstGeom>
          <a:solidFill>
            <a:srgbClr val="002060"/>
          </a:solidFill>
        </p:spPr>
        <p:txBody>
          <a:bodyPr vert="horz" lIns="91440" tIns="45720" rIns="91440" bIns="45720" rtlCol="0" anchor="ctr">
            <a:noAutofit/>
          </a:bodyPr>
          <a:lstStyle>
            <a:lvl1pPr algn="ctr" rtl="0" eaLnBrk="1" fontAlgn="base" hangingPunct="1">
              <a:spcBef>
                <a:spcPct val="0"/>
              </a:spcBef>
              <a:spcAft>
                <a:spcPct val="0"/>
              </a:spcAft>
              <a:defRPr sz="3600" b="1">
                <a:solidFill>
                  <a:schemeClr val="tx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r>
              <a:rPr lang="en-US" sz="3200" kern="0" dirty="0">
                <a:solidFill>
                  <a:schemeClr val="bg1"/>
                </a:solidFill>
              </a:rPr>
              <a:t>Course Overview</a:t>
            </a:r>
          </a:p>
        </p:txBody>
      </p:sp>
      <p:sp>
        <p:nvSpPr>
          <p:cNvPr id="2" name="Date Placeholder 1">
            <a:extLst>
              <a:ext uri="{FF2B5EF4-FFF2-40B4-BE49-F238E27FC236}">
                <a16:creationId xmlns:a16="http://schemas.microsoft.com/office/drawing/2014/main" id="{131C79F1-BDD9-56A6-B259-4746D9F8CB0F}"/>
              </a:ext>
            </a:extLst>
          </p:cNvPr>
          <p:cNvSpPr>
            <a:spLocks noGrp="1"/>
          </p:cNvSpPr>
          <p:nvPr>
            <p:ph type="dt" sz="half" idx="10"/>
          </p:nvPr>
        </p:nvSpPr>
        <p:spPr/>
        <p:txBody>
          <a:bodyPr/>
          <a:lstStyle/>
          <a:p>
            <a:pPr>
              <a:defRPr/>
            </a:pPr>
            <a:r>
              <a:rPr lang="en-US" dirty="0"/>
              <a:t>4/30/2024</a:t>
            </a:r>
          </a:p>
        </p:txBody>
      </p:sp>
    </p:spTree>
    <p:extLst>
      <p:ext uri="{BB962C8B-B14F-4D97-AF65-F5344CB8AC3E}">
        <p14:creationId xmlns:p14="http://schemas.microsoft.com/office/powerpoint/2010/main" val="343487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p>
          <a:p>
            <a:pPr marL="0" indent="0">
              <a:spcBef>
                <a:spcPts val="0"/>
              </a:spcBef>
              <a:buNone/>
              <a:defRPr/>
            </a:pPr>
            <a:endParaRPr kumimoji="0" lang="en-US" sz="1800" b="1" i="1" u="none" strike="noStrike" kern="0" cap="none" spc="0" normalizeH="0" baseline="0" noProof="0" dirty="0">
              <a:ln>
                <a:noFill/>
              </a:ln>
              <a:solidFill>
                <a:schemeClr val="accent4"/>
              </a:solidFill>
              <a:effectLst/>
              <a:uLnTx/>
              <a:uFillTx/>
              <a:latin typeface="Arial"/>
              <a:ea typeface="ＭＳ Ｐゴシック" pitchFamily="-111" charset="-128"/>
            </a:endParaRPr>
          </a:p>
          <a:p>
            <a:pPr marL="0" indent="0">
              <a:spcBef>
                <a:spcPts val="0"/>
              </a:spcBef>
              <a:buNone/>
              <a:defRPr/>
            </a:pPr>
            <a:r>
              <a:rPr kumimoji="0" lang="en-US" sz="1750" b="1" u="none" strike="noStrike" kern="0" cap="none" spc="0" normalizeH="0" baseline="0" noProof="0" dirty="0">
                <a:ln>
                  <a:noFill/>
                </a:ln>
                <a:solidFill>
                  <a:schemeClr val="accent4"/>
                </a:solidFill>
                <a:effectLst/>
                <a:uLnTx/>
                <a:uFillTx/>
                <a:latin typeface="Arial"/>
                <a:ea typeface="ＭＳ Ｐゴシック" pitchFamily="-111" charset="-128"/>
              </a:rPr>
              <a:t>Child abuse</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a:t>
            </a:r>
            <a:r>
              <a:rPr lang="en-US" sz="1750" dirty="0">
                <a:latin typeface="Arial"/>
              </a:rPr>
              <a:t> Intentionally, knowingly, or recklessly doing any of the following:</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Causing bodily injury to a child through any recent act or failure to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Fabricating, feigning, or intentionally exaggerating or inducing a medical symptom or disease which results in a potentially harmful medical evaluation or treatment to the child through any recent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Causing or substantially contributing to serious mental injury to a child through any act or failure to act or a series of such acts or failures to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Causing sexual abuse or exploitation of a child through any act or failure to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Creating a reasonable likelihood of bodily injury to a child through any recent act or failure to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Creating a likelihood of sexual abuse or exploitation of a child through any recent act or failure to act</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Causing serious physical neglect of a child</a:t>
            </a:r>
          </a:p>
          <a:p>
            <a:pPr lvl="1">
              <a:spcBef>
                <a:spcPts val="0"/>
              </a:spcBef>
              <a:buFont typeface="+mj-lt"/>
              <a:buAutoNum type="arabicParenR"/>
              <a:defRPr/>
            </a:pPr>
            <a:r>
              <a:rPr kumimoji="0" lang="en-US" sz="1750" u="none" strike="noStrike" kern="0" cap="none" spc="0" normalizeH="0" baseline="0" noProof="0" dirty="0">
                <a:ln>
                  <a:noFill/>
                </a:ln>
                <a:effectLst/>
                <a:uLnTx/>
                <a:uFillTx/>
                <a:latin typeface="Arial"/>
                <a:ea typeface="ＭＳ Ｐゴシック" pitchFamily="-111" charset="-128"/>
              </a:rPr>
              <a:t>Causing the death of the child through any act or failure to act</a:t>
            </a:r>
          </a:p>
        </p:txBody>
      </p:sp>
    </p:spTree>
    <p:extLst>
      <p:ext uri="{BB962C8B-B14F-4D97-AF65-F5344CB8AC3E}">
        <p14:creationId xmlns:p14="http://schemas.microsoft.com/office/powerpoint/2010/main" val="1354038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marL="0" indent="0">
              <a:spcBef>
                <a:spcPts val="0"/>
              </a:spcBef>
              <a:buNone/>
              <a:defRPr/>
            </a:pPr>
            <a:r>
              <a:rPr kumimoji="0" lang="en-US" sz="1750" b="1" u="none" strike="noStrike" kern="0" cap="none" spc="0" normalizeH="0" baseline="0" noProof="0" dirty="0">
                <a:ln>
                  <a:noFill/>
                </a:ln>
                <a:effectLst/>
                <a:uLnTx/>
                <a:uFillTx/>
                <a:latin typeface="Arial"/>
                <a:ea typeface="ＭＳ Ｐゴシック" pitchFamily="-111" charset="-128"/>
              </a:rPr>
              <a:t>Child abuse</a:t>
            </a:r>
            <a:r>
              <a:rPr kumimoji="0" lang="en-US" sz="1750" u="none" strike="noStrike" kern="0" cap="none" spc="0" normalizeH="0" baseline="0" noProof="0" dirty="0">
                <a:ln>
                  <a:noFill/>
                </a:ln>
                <a:effectLst/>
                <a:uLnTx/>
                <a:uFillTx/>
                <a:latin typeface="Arial"/>
                <a:ea typeface="ＭＳ Ｐゴシック" pitchFamily="-111" charset="-128"/>
              </a:rPr>
              <a:t>:</a:t>
            </a:r>
            <a:r>
              <a:rPr lang="en-US" sz="1750" dirty="0">
                <a:latin typeface="Arial"/>
              </a:rPr>
              <a:t> Intentionally, knowingly, or recklessly doing any of the following:</a:t>
            </a:r>
          </a:p>
          <a:p>
            <a:pPr marL="800100" lvl="1" indent="-342900">
              <a:spcBef>
                <a:spcPts val="0"/>
              </a:spcBef>
              <a:buFont typeface="+mj-lt"/>
              <a:buAutoNum type="arabicParenR" startAt="9"/>
              <a:defRPr/>
            </a:pPr>
            <a:r>
              <a:rPr kumimoji="0" lang="en-US" sz="1750" u="none" strike="noStrike" kern="0" cap="none" spc="0" normalizeH="0" baseline="0" noProof="0" dirty="0">
                <a:ln>
                  <a:noFill/>
                </a:ln>
                <a:effectLst/>
                <a:uLnTx/>
                <a:uFillTx/>
                <a:latin typeface="Arial"/>
                <a:ea typeface="ＭＳ Ｐゴシック" pitchFamily="-111" charset="-128"/>
              </a:rPr>
              <a:t>Engaging a child in a severe form of trafficking in persons or sex trafficking, as those terms are defined under section 103 of the Trafficking Victims Protection Act of 2000</a:t>
            </a:r>
          </a:p>
          <a:p>
            <a:pPr marL="800100" lvl="1" indent="-342900">
              <a:spcBef>
                <a:spcPts val="0"/>
              </a:spcBef>
              <a:buFont typeface="+mj-lt"/>
              <a:buAutoNum type="arabicParenR" startAt="9"/>
              <a:defRPr/>
            </a:pPr>
            <a:r>
              <a:rPr kumimoji="0" lang="en-US" sz="1700" u="none" strike="noStrike" kern="0" cap="none" spc="0" normalizeH="0" baseline="0" noProof="0" dirty="0">
                <a:ln>
                  <a:noFill/>
                </a:ln>
                <a:effectLst/>
                <a:uLnTx/>
                <a:uFillTx/>
                <a:latin typeface="Arial"/>
                <a:ea typeface="ＭＳ Ｐゴシック" pitchFamily="-111" charset="-128"/>
              </a:rPr>
              <a:t>Engaging in any of the following recent “per se” acts:</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Kicking, biting, throwing, burning, stabbing, or cutting a child in a manner that endangers the child</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Unreasonably restraining or confining a child based on consideration of the method, location, or the duration of the restraint or confinement</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Forcefully shaking a child under one year of age</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Forcefully slapping or otherwise striking a child under one year of age</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Interfering with the breathing of a child</a:t>
            </a:r>
          </a:p>
          <a:p>
            <a:pPr marL="1257300" lvl="2" indent="-400050">
              <a:spcBef>
                <a:spcPts val="0"/>
              </a:spcBef>
              <a:buFont typeface="+mj-lt"/>
              <a:buAutoNum type="romanLcPeriod"/>
              <a:defRPr/>
            </a:pPr>
            <a:r>
              <a:rPr kumimoji="0" lang="en-US" sz="1700" u="none" strike="noStrike" kern="0" cap="none" spc="0" normalizeH="0" baseline="0" noProof="0" dirty="0">
                <a:ln>
                  <a:noFill/>
                </a:ln>
                <a:effectLst/>
                <a:uLnTx/>
                <a:uFillTx/>
                <a:latin typeface="Arial"/>
                <a:ea typeface="ＭＳ Ｐゴシック" pitchFamily="-111" charset="-128"/>
              </a:rPr>
              <a:t>Causing a child to be present at a location while a violation of 18 Pa.C.S.§7508.2 (relating to operation of methamphetamine laboratory) is occurring, provided the violation is being investigated by law enforcement</a:t>
            </a:r>
          </a:p>
          <a:p>
            <a:pPr marL="800100" lvl="1" indent="-342900">
              <a:spcBef>
                <a:spcPts val="0"/>
              </a:spcBef>
              <a:buFont typeface="+mj-lt"/>
              <a:buAutoNum type="arabicParenR" startAt="9"/>
              <a:defRPr/>
            </a:pPr>
            <a:endParaRPr kumimoji="0" lang="en-US" sz="1750" u="none" strike="noStrike" kern="0" cap="none" spc="0" normalizeH="0" baseline="0" noProof="0" dirty="0">
              <a:ln>
                <a:noFill/>
              </a:ln>
              <a:effectLst/>
              <a:uLnTx/>
              <a:uFillTx/>
              <a:latin typeface="Arial"/>
              <a:ea typeface="ＭＳ Ｐゴシック" pitchFamily="-111" charset="-128"/>
            </a:endParaRPr>
          </a:p>
        </p:txBody>
      </p:sp>
    </p:spTree>
    <p:extLst>
      <p:ext uri="{BB962C8B-B14F-4D97-AF65-F5344CB8AC3E}">
        <p14:creationId xmlns:p14="http://schemas.microsoft.com/office/powerpoint/2010/main" val="2051140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marL="0" indent="0">
              <a:spcBef>
                <a:spcPts val="0"/>
              </a:spcBef>
              <a:buNone/>
              <a:defRPr/>
            </a:pPr>
            <a:r>
              <a:rPr kumimoji="0" lang="en-US" sz="1750" b="1" u="none" strike="noStrike" kern="0" cap="none" spc="0" normalizeH="0" baseline="0" noProof="0" dirty="0">
                <a:ln>
                  <a:noFill/>
                </a:ln>
                <a:effectLst/>
                <a:uLnTx/>
                <a:uFillTx/>
                <a:latin typeface="Arial"/>
                <a:ea typeface="ＭＳ Ｐゴシック" pitchFamily="-111" charset="-128"/>
              </a:rPr>
              <a:t>Child abuse</a:t>
            </a:r>
            <a:r>
              <a:rPr kumimoji="0" lang="en-US" sz="1750" u="none" strike="noStrike" kern="0" cap="none" spc="0" normalizeH="0" baseline="0" noProof="0" dirty="0">
                <a:ln>
                  <a:noFill/>
                </a:ln>
                <a:effectLst/>
                <a:uLnTx/>
                <a:uFillTx/>
                <a:latin typeface="Arial"/>
                <a:ea typeface="ＭＳ Ｐゴシック" pitchFamily="-111" charset="-128"/>
              </a:rPr>
              <a:t>:</a:t>
            </a:r>
            <a:r>
              <a:rPr lang="en-US" sz="1750" dirty="0">
                <a:latin typeface="Arial"/>
              </a:rPr>
              <a:t> Intentionally, knowingly, or recklessly doing any of the following:</a:t>
            </a:r>
          </a:p>
          <a:p>
            <a:pPr marL="800100" lvl="1" indent="-342900">
              <a:spcBef>
                <a:spcPts val="0"/>
              </a:spcBef>
              <a:buFont typeface="+mj-lt"/>
              <a:buAutoNum type="arabicParenR" startAt="10"/>
              <a:defRPr/>
            </a:pPr>
            <a:r>
              <a:rPr kumimoji="0" lang="en-US" sz="1700" u="none" strike="noStrike" kern="0" cap="none" spc="0" normalizeH="0" baseline="0" noProof="0" dirty="0">
                <a:ln>
                  <a:noFill/>
                </a:ln>
                <a:effectLst/>
                <a:uLnTx/>
                <a:uFillTx/>
                <a:latin typeface="Arial"/>
                <a:ea typeface="ＭＳ Ｐゴシック" pitchFamily="-111" charset="-128"/>
              </a:rPr>
              <a:t>Engaging in any of the following recent “per se” acts: (cont.)</a:t>
            </a:r>
          </a:p>
          <a:p>
            <a:pPr marL="1314450" marR="0" lvl="2" indent="-400050" algn="l" defTabSz="914400" rtl="0" eaLnBrk="1" fontAlgn="base" latinLnBrk="0" hangingPunct="1">
              <a:lnSpc>
                <a:spcPct val="100000"/>
              </a:lnSpc>
              <a:spcBef>
                <a:spcPts val="0"/>
              </a:spcBef>
              <a:spcAft>
                <a:spcPct val="0"/>
              </a:spcAft>
              <a:buClrTx/>
              <a:buSzTx/>
              <a:buFont typeface="+mj-lt"/>
              <a:buAutoNum type="romanLcPeriod" startAt="7"/>
              <a:tabLst/>
              <a:defRPr/>
            </a:pPr>
            <a:r>
              <a:rPr kumimoji="0" lang="en-US" sz="1700" b="0" i="0" u="none" strike="noStrike" kern="0" cap="none" spc="0" normalizeH="0" baseline="0" noProof="0" dirty="0">
                <a:ln>
                  <a:noFill/>
                </a:ln>
                <a:solidFill>
                  <a:srgbClr val="000000"/>
                </a:solidFill>
                <a:effectLst/>
                <a:uLnTx/>
                <a:uFillTx/>
                <a:latin typeface="Arial"/>
                <a:ea typeface="ＭＳ Ｐゴシック" pitchFamily="-111" charset="-128"/>
              </a:rPr>
              <a:t>Leaving a child unsupervised with an individual, other than the child's parent, who the actor knows or reasonably should have known: </a:t>
            </a:r>
          </a:p>
          <a:p>
            <a:pPr marL="1771650" marR="0" lvl="3" indent="-400050" algn="l" defTabSz="914400" rtl="0" eaLnBrk="1" fontAlgn="base" latinLnBrk="0" hangingPunct="1">
              <a:lnSpc>
                <a:spcPct val="100000"/>
              </a:lnSpc>
              <a:spcBef>
                <a:spcPts val="0"/>
              </a:spcBef>
              <a:spcAft>
                <a:spcPct val="0"/>
              </a:spcAft>
              <a:buClrTx/>
              <a:buSzTx/>
              <a:buFont typeface="+mj-lt"/>
              <a:buAutoNum type="alphaUcPeriod"/>
              <a:tabLst/>
              <a:defRPr/>
            </a:pPr>
            <a:r>
              <a:rPr kumimoji="0" lang="en-US" sz="1700" b="0" i="0" u="none" strike="noStrike" kern="0" cap="none" spc="0" normalizeH="0" baseline="0" noProof="0" dirty="0">
                <a:ln>
                  <a:noFill/>
                </a:ln>
                <a:solidFill>
                  <a:srgbClr val="000000"/>
                </a:solidFill>
                <a:effectLst/>
                <a:uLnTx/>
                <a:uFillTx/>
                <a:latin typeface="Arial"/>
                <a:ea typeface="ＭＳ Ｐゴシック" pitchFamily="-111" charset="-128"/>
              </a:rPr>
              <a:t>Is required to register as a Tier II or Tier III sexual offender under 42 Pa.C.S. Ch. 97 Subch. H (relating to registration of sexual offenders), where the victim of the sexual offense was under 18 years of age when the crime was committed</a:t>
            </a:r>
          </a:p>
          <a:p>
            <a:pPr marL="1771650" marR="0" lvl="3" indent="-400050" algn="l" defTabSz="914400" rtl="0" eaLnBrk="1" fontAlgn="base" latinLnBrk="0" hangingPunct="1">
              <a:lnSpc>
                <a:spcPct val="100000"/>
              </a:lnSpc>
              <a:spcBef>
                <a:spcPts val="0"/>
              </a:spcBef>
              <a:spcAft>
                <a:spcPct val="0"/>
              </a:spcAft>
              <a:buClrTx/>
              <a:buSzTx/>
              <a:buFont typeface="+mj-lt"/>
              <a:buAutoNum type="alphaUcPeriod"/>
              <a:tabLst/>
              <a:defRPr/>
            </a:pPr>
            <a:r>
              <a:rPr kumimoji="0" lang="en-US" sz="1700" b="0" i="0" u="none" strike="noStrike" kern="0" cap="none" spc="0" normalizeH="0" baseline="0" noProof="0" dirty="0">
                <a:ln>
                  <a:noFill/>
                </a:ln>
                <a:solidFill>
                  <a:srgbClr val="000000"/>
                </a:solidFill>
                <a:effectLst/>
                <a:uLnTx/>
                <a:uFillTx/>
                <a:latin typeface="Arial"/>
                <a:ea typeface="ＭＳ Ｐゴシック" pitchFamily="-111" charset="-128"/>
              </a:rPr>
              <a:t>Has been determined to be a sexually violent predator under 42 Pa.C.S.§9799.24 (relating to assessments) or any of its predecessors</a:t>
            </a:r>
            <a:endParaRPr lang="en-US" sz="1750" b="0" i="0" dirty="0">
              <a:solidFill>
                <a:srgbClr val="000000"/>
              </a:solidFill>
              <a:latin typeface="Arial"/>
            </a:endParaRPr>
          </a:p>
          <a:p>
            <a:pPr marL="1771650" marR="0" lvl="3" indent="-400050" algn="l" defTabSz="914400" rtl="0" eaLnBrk="1" fontAlgn="base" latinLnBrk="0" hangingPunct="1">
              <a:lnSpc>
                <a:spcPct val="100000"/>
              </a:lnSpc>
              <a:spcBef>
                <a:spcPts val="0"/>
              </a:spcBef>
              <a:spcAft>
                <a:spcPct val="0"/>
              </a:spcAft>
              <a:buClrTx/>
              <a:buSzTx/>
              <a:buFont typeface="+mj-lt"/>
              <a:buAutoNum type="alphaUcPeriod"/>
              <a:tabLst/>
              <a:defRPr/>
            </a:pPr>
            <a:r>
              <a:rPr kumimoji="0" lang="en-US" sz="1700" b="0" i="0" u="none" strike="noStrike" kern="0" cap="none" spc="0" normalizeH="0" baseline="0" noProof="0" dirty="0">
                <a:ln>
                  <a:noFill/>
                </a:ln>
                <a:solidFill>
                  <a:srgbClr val="000000"/>
                </a:solidFill>
                <a:effectLst/>
                <a:uLnTx/>
                <a:uFillTx/>
                <a:latin typeface="Arial"/>
                <a:ea typeface="ＭＳ Ｐゴシック" pitchFamily="-111" charset="-128"/>
              </a:rPr>
              <a:t>Has been determined to be a sexually violent delinquent child as defined in 42 Pa.C.S.§9799.12 (relating to definitions)</a:t>
            </a:r>
          </a:p>
          <a:p>
            <a:pPr marL="1771650" marR="0" lvl="3" indent="-400050" algn="l" defTabSz="914400" rtl="0" eaLnBrk="1" fontAlgn="base" latinLnBrk="0" hangingPunct="1">
              <a:lnSpc>
                <a:spcPct val="100000"/>
              </a:lnSpc>
              <a:spcBef>
                <a:spcPts val="0"/>
              </a:spcBef>
              <a:spcAft>
                <a:spcPct val="0"/>
              </a:spcAft>
              <a:buClrTx/>
              <a:buSzTx/>
              <a:buFont typeface="+mj-lt"/>
              <a:buAutoNum type="alphaUcPeriod"/>
              <a:tabLst/>
              <a:defRPr/>
            </a:pPr>
            <a:r>
              <a:rPr kumimoji="0" lang="en-US" sz="1700" b="0" i="0" u="none" strike="noStrike" kern="0" cap="none" spc="0" normalizeH="0" baseline="0" noProof="0" dirty="0">
                <a:ln>
                  <a:noFill/>
                </a:ln>
                <a:solidFill>
                  <a:srgbClr val="000000"/>
                </a:solidFill>
                <a:effectLst/>
                <a:uLnTx/>
                <a:uFillTx/>
                <a:latin typeface="Arial"/>
                <a:ea typeface="ＭＳ Ｐゴシック" pitchFamily="-111" charset="-128"/>
              </a:rPr>
              <a:t>Has been determined to be a sexually violent predator under 42 Pa.C.S.§9799.58 (relating to assessments) or has to register for life under 42 Pa.C.S.§9799.55(b) (relating to registration)</a:t>
            </a:r>
          </a:p>
        </p:txBody>
      </p:sp>
    </p:spTree>
    <p:extLst>
      <p:ext uri="{BB962C8B-B14F-4D97-AF65-F5344CB8AC3E}">
        <p14:creationId xmlns:p14="http://schemas.microsoft.com/office/powerpoint/2010/main" val="155314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Bodily injury</a:t>
            </a:r>
            <a:r>
              <a:rPr kumimoji="0" lang="en-US" sz="1750" u="none" strike="noStrike" kern="0" cap="none" spc="0" normalizeH="0" baseline="0" noProof="0" dirty="0">
                <a:ln>
                  <a:noFill/>
                </a:ln>
                <a:effectLst/>
                <a:uLnTx/>
                <a:uFillTx/>
                <a:latin typeface="Arial"/>
                <a:ea typeface="ＭＳ Ｐゴシック" pitchFamily="-111" charset="-128"/>
              </a:rPr>
              <a:t>: Impairment of physical condition or substantial pain</a:t>
            </a:r>
          </a:p>
          <a:p>
            <a:pPr lvl="1">
              <a:spcBef>
                <a:spcPts val="0"/>
              </a:spcBef>
              <a:defRPr/>
            </a:pPr>
            <a:r>
              <a:rPr lang="en-US" sz="1750" i="1" noProof="0" dirty="0">
                <a:latin typeface="Arial"/>
              </a:rPr>
              <a:t>I</a:t>
            </a:r>
            <a:r>
              <a:rPr kumimoji="0" lang="en-US" sz="1750" b="0" i="1" u="none" strike="noStrike" kern="0" cap="none" spc="0" normalizeH="0" baseline="0" noProof="0" dirty="0">
                <a:ln>
                  <a:noFill/>
                </a:ln>
                <a:effectLst/>
                <a:uLnTx/>
                <a:uFillTx/>
                <a:latin typeface="Arial"/>
                <a:ea typeface="ＭＳ Ｐゴシック" pitchFamily="-111" charset="-128"/>
              </a:rPr>
              <a:t>mpairment</a:t>
            </a:r>
            <a:r>
              <a:rPr kumimoji="0" lang="en-US" sz="1750" b="0" i="0" u="none" strike="noStrike" kern="0" cap="none" spc="0" normalizeH="0" baseline="0" noProof="0" dirty="0">
                <a:ln>
                  <a:noFill/>
                </a:ln>
                <a:effectLst/>
                <a:uLnTx/>
                <a:uFillTx/>
                <a:latin typeface="Arial"/>
                <a:ea typeface="ＭＳ Ｐゴシック" pitchFamily="-111" charset="-128"/>
              </a:rPr>
              <a:t>: If, due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to the injury, the child’s ability to function is reduced temporarily or permanently in any way</a:t>
            </a: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1750" b="0" i="1" u="none" strike="noStrike" kern="0" cap="none" spc="0" normalizeH="0" baseline="0" noProof="0" dirty="0">
                <a:ln>
                  <a:noFill/>
                </a:ln>
                <a:solidFill>
                  <a:srgbClr val="000000"/>
                </a:solidFill>
                <a:effectLst/>
                <a:uLnTx/>
                <a:uFillTx/>
                <a:latin typeface="Arial"/>
                <a:ea typeface="ＭＳ Ｐゴシック" pitchFamily="-111" charset="-128"/>
              </a:rPr>
              <a:t>Substantial pain</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If the child experiences what a reasonable person believes to be substantial pain</a:t>
            </a:r>
          </a:p>
        </p:txBody>
      </p:sp>
    </p:spTree>
    <p:extLst>
      <p:ext uri="{BB962C8B-B14F-4D97-AF65-F5344CB8AC3E}">
        <p14:creationId xmlns:p14="http://schemas.microsoft.com/office/powerpoint/2010/main" val="183551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indent="0">
              <a:spcBef>
                <a:spcPts val="0"/>
              </a:spcBef>
              <a:buNone/>
              <a:defRPr/>
            </a:pP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Bodily injury</a:t>
            </a:r>
            <a:r>
              <a:rPr kumimoji="0" lang="en-US" sz="1750" u="none" strike="noStrike" kern="0" cap="none" spc="0" normalizeH="0" baseline="0" noProof="0" dirty="0">
                <a:ln>
                  <a:noFill/>
                </a:ln>
                <a:effectLst/>
                <a:uLnTx/>
                <a:uFillTx/>
                <a:latin typeface="Arial"/>
                <a:ea typeface="ＭＳ Ｐゴシック" pitchFamily="-111" charset="-128"/>
              </a:rPr>
              <a:t> (cont.)</a:t>
            </a:r>
          </a:p>
          <a:p>
            <a:pPr marL="514350" lvl="1" indent="0">
              <a:spcBef>
                <a:spcPts val="0"/>
              </a:spcBef>
              <a:buClr>
                <a:srgbClr val="FFFFFF"/>
              </a:buClr>
              <a:buNone/>
              <a:defRPr/>
            </a:pPr>
            <a:r>
              <a:rPr kumimoji="0" lang="en-US" sz="1750" b="0" i="1" u="sng" strike="noStrike" kern="0" cap="none" spc="0" normalizeH="0" baseline="0" noProof="0" dirty="0">
                <a:ln>
                  <a:noFill/>
                </a:ln>
                <a:effectLst/>
                <a:uLnTx/>
                <a:uFillTx/>
                <a:latin typeface="Arial"/>
                <a:ea typeface="ＭＳ Ｐゴシック" pitchFamily="-111" charset="-128"/>
              </a:rPr>
              <a:t>Indicators: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Fear of going home</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Fear of parent or caregiver</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Extreme apprehensiveness/vigilance</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Pronounced aggression or passivity</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Flinches easily or avoids being touched</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Play includes abusive talk or behavior</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Unexplained injuries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Unbelievable or inconsistent explanations of injuries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Injuries inconsistent with a child’s age/developmental level </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Unable to recall how injuries occurred or account of injuries is inconsistent with the nature of the injuries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Multiple bruises in various stages of healing</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Bruises located on face, ears, neck, buttocks, back, chest, thighs, back of legs, and genitalia</a:t>
            </a:r>
          </a:p>
        </p:txBody>
      </p:sp>
      <p:sp>
        <p:nvSpPr>
          <p:cNvPr id="7" name="TextBox 6">
            <a:extLst>
              <a:ext uri="{FF2B5EF4-FFF2-40B4-BE49-F238E27FC236}">
                <a16:creationId xmlns:a16="http://schemas.microsoft.com/office/drawing/2014/main" id="{4F1E5606-5AA9-82C1-B97F-8AA656C9FE89}"/>
              </a:ext>
            </a:extLst>
          </p:cNvPr>
          <p:cNvSpPr txBox="1"/>
          <p:nvPr/>
        </p:nvSpPr>
        <p:spPr>
          <a:xfrm>
            <a:off x="5572760" y="2254369"/>
            <a:ext cx="3266440" cy="1169551"/>
          </a:xfrm>
          <a:prstGeom prst="rect">
            <a:avLst/>
          </a:prstGeom>
          <a:noFill/>
        </p:spPr>
        <p:txBody>
          <a:bodyPr wrap="square">
            <a:spAutoFit/>
          </a:bodyPr>
          <a:lstStyle/>
          <a:p>
            <a:pPr marL="285750" indent="-285750">
              <a:spcBef>
                <a:spcPts val="0"/>
              </a:spcBef>
              <a:buFontTx/>
              <a:buChar cha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Bruises that resemble objects such as a hand, fist, belt buckle, or rope</a:t>
            </a:r>
          </a:p>
          <a:p>
            <a:pPr marL="285750" indent="-285750">
              <a:spcBef>
                <a:spcPts val="0"/>
              </a:spcBef>
              <a:buFontTx/>
              <a:buChar cha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Burns</a:t>
            </a:r>
          </a:p>
        </p:txBody>
      </p:sp>
    </p:spTree>
    <p:extLst>
      <p:ext uri="{BB962C8B-B14F-4D97-AF65-F5344CB8AC3E}">
        <p14:creationId xmlns:p14="http://schemas.microsoft.com/office/powerpoint/2010/main" val="25703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Bodily injury</a:t>
            </a:r>
            <a:r>
              <a:rPr kumimoji="0" lang="en-US" sz="1750" u="none" strike="noStrike" kern="0" cap="none" spc="0" normalizeH="0" baseline="0" noProof="0" dirty="0">
                <a:ln>
                  <a:noFill/>
                </a:ln>
                <a:effectLst/>
                <a:uLnTx/>
                <a:uFillTx/>
                <a:latin typeface="Arial"/>
                <a:ea typeface="ＭＳ Ｐゴシック" pitchFamily="-111" charset="-128"/>
              </a:rPr>
              <a:t> (cont.)</a:t>
            </a:r>
          </a:p>
          <a:p>
            <a:pPr marL="514350" lvl="1" indent="0">
              <a:spcBef>
                <a:spcPts val="0"/>
              </a:spcBef>
              <a:buClr>
                <a:srgbClr val="FFFFFF"/>
              </a:buClr>
              <a:buNone/>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Suggestion: </a:t>
            </a:r>
            <a:r>
              <a:rPr kumimoji="0" lang="en-US" sz="1750" i="1" u="sng" strike="noStrike" kern="0" cap="none" spc="0" normalizeH="0" baseline="0" noProof="0" dirty="0">
                <a:ln>
                  <a:noFill/>
                </a:ln>
                <a:solidFill>
                  <a:srgbClr val="000000"/>
                </a:solidFill>
                <a:effectLst/>
                <a:uLnTx/>
                <a:uFillTx/>
                <a:latin typeface="Arial"/>
                <a:ea typeface="ＭＳ Ｐゴシック" pitchFamily="-111" charset="-128"/>
              </a:rPr>
              <a:t>At-Risk Youth Populations:</a:t>
            </a:r>
          </a:p>
          <a:p>
            <a:pPr lvl="2">
              <a:spcBef>
                <a:spcPts val="0"/>
              </a:spcBef>
              <a:buFontTx/>
              <a:buChar cha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*please provide a source/citation*</a:t>
            </a:r>
          </a:p>
          <a:p>
            <a:pPr marL="914400" lvl="2" indent="0">
              <a:spcBef>
                <a:spcPts val="0"/>
              </a:spcBef>
              <a:buNone/>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339735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mental injury</a:t>
            </a:r>
            <a:r>
              <a:rPr kumimoji="0" lang="en-US" sz="1750" u="none" strike="noStrike" kern="0" cap="none" spc="0" normalizeH="0" baseline="0" noProof="0" dirty="0">
                <a:ln>
                  <a:noFill/>
                </a:ln>
                <a:effectLst/>
                <a:uLnTx/>
                <a:uFillTx/>
                <a:latin typeface="Arial"/>
                <a:ea typeface="ＭＳ Ｐゴシック" pitchFamily="-111" charset="-128"/>
              </a:rPr>
              <a:t>: A psychological condition, as diagnosed by a physician or licensed </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psychologist, including the refusal of appropriate treatment, that:</a:t>
            </a:r>
          </a:p>
          <a:p>
            <a:pPr lvl="1">
              <a:spcBef>
                <a:spcPts val="0"/>
              </a:spcBef>
              <a:defRPr/>
            </a:pPr>
            <a:r>
              <a:rPr kumimoji="0" lang="en-US" sz="1750" i="0" u="none" strike="noStrike" kern="0" cap="none" spc="0" normalizeH="0" baseline="0" noProof="0" dirty="0">
                <a:ln>
                  <a:noFill/>
                </a:ln>
                <a:effectLst/>
                <a:uLnTx/>
                <a:uFillTx/>
                <a:latin typeface="Arial"/>
                <a:ea typeface="ＭＳ Ｐゴシック" pitchFamily="-111" charset="-128"/>
              </a:rPr>
              <a:t>Renders a child chronically and severely anxious, agitated, depressed, socially withdrawn, psychotic, or in reasonable fear that the child's life or safety is threatened; or</a:t>
            </a:r>
          </a:p>
          <a:p>
            <a:pPr lvl="1">
              <a:spcBef>
                <a:spcPts val="0"/>
              </a:spcBef>
              <a:defRPr/>
            </a:pPr>
            <a:r>
              <a:rPr kumimoji="0" lang="en-US" sz="1750" i="0" u="none" strike="noStrike" kern="0" cap="none" spc="0" normalizeH="0" baseline="0" noProof="0" dirty="0">
                <a:ln>
                  <a:noFill/>
                </a:ln>
                <a:effectLst/>
                <a:uLnTx/>
                <a:uFillTx/>
                <a:latin typeface="Arial"/>
                <a:ea typeface="ＭＳ Ｐゴシック" pitchFamily="-111" charset="-128"/>
              </a:rPr>
              <a:t>Seriously interferes with a child's ability to accomplish age-appropriate developmental and social tasks.</a:t>
            </a:r>
          </a:p>
        </p:txBody>
      </p:sp>
    </p:spTree>
    <p:extLst>
      <p:ext uri="{BB962C8B-B14F-4D97-AF65-F5344CB8AC3E}">
        <p14:creationId xmlns:p14="http://schemas.microsoft.com/office/powerpoint/2010/main" val="1682342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mental injury</a:t>
            </a:r>
            <a:r>
              <a:rPr kumimoji="0" lang="en-US" sz="1750" u="none" strike="noStrike" kern="0" cap="none" spc="0" normalizeH="0" baseline="0" noProof="0" dirty="0">
                <a:ln>
                  <a:noFill/>
                </a:ln>
                <a:effectLst/>
                <a:uLnTx/>
                <a:uFillTx/>
                <a:latin typeface="Arial"/>
                <a:ea typeface="ＭＳ Ｐゴシック" pitchFamily="-111" charset="-128"/>
              </a:rPr>
              <a:t> (cont.)</a:t>
            </a:r>
          </a:p>
          <a:p>
            <a:pPr marL="514350" lvl="1" indent="0">
              <a:spcBef>
                <a:spcPts val="0"/>
              </a:spcBef>
              <a:buClr>
                <a:srgbClr val="FFFFFF"/>
              </a:buClr>
              <a:buNone/>
              <a:defRPr/>
            </a:pPr>
            <a:r>
              <a:rPr kumimoji="0" lang="en-US" sz="1750" b="0" i="1" u="sng" strike="noStrike" kern="0" cap="none" spc="0" normalizeH="0" baseline="0" noProof="0" dirty="0">
                <a:ln>
                  <a:noFill/>
                </a:ln>
                <a:effectLst/>
                <a:uLnTx/>
                <a:uFillTx/>
                <a:latin typeface="Arial"/>
                <a:ea typeface="ＭＳ Ｐゴシック" pitchFamily="-111" charset="-128"/>
              </a:rPr>
              <a:t>Indicators: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Expressing feelings of inadequacy</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Fearful of trying new things </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Overly compliant</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Poor peer relationships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Excessive dependence on adults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Habit disorders (sucking, rocking, etc.)</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Eating disorders</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Frequent psychosomatic complaints (nausea, stomachache, headache, etc.)</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Bed-wetting</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Self-harm</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Speech disorders</a:t>
            </a:r>
          </a:p>
        </p:txBody>
      </p:sp>
    </p:spTree>
    <p:extLst>
      <p:ext uri="{BB962C8B-B14F-4D97-AF65-F5344CB8AC3E}">
        <p14:creationId xmlns:p14="http://schemas.microsoft.com/office/powerpoint/2010/main" val="423979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mental injury</a:t>
            </a:r>
            <a:r>
              <a:rPr kumimoji="0" lang="en-US" sz="1750" u="none" strike="noStrike" kern="0" cap="none" spc="0" normalizeH="0" baseline="0" noProof="0" dirty="0">
                <a:ln>
                  <a:noFill/>
                </a:ln>
                <a:effectLst/>
                <a:uLnTx/>
                <a:uFillTx/>
                <a:latin typeface="Arial"/>
                <a:ea typeface="ＭＳ Ｐゴシック" pitchFamily="-111" charset="-128"/>
              </a:rPr>
              <a:t> (cont.)</a:t>
            </a:r>
          </a:p>
          <a:p>
            <a:pPr marL="514350" lvl="1" indent="0">
              <a:spcBef>
                <a:spcPts val="0"/>
              </a:spcBef>
              <a:buClr>
                <a:srgbClr val="FFFFFF"/>
              </a:buClr>
              <a:buNone/>
              <a:defRPr/>
            </a:pPr>
            <a:r>
              <a:rPr kumimoji="0" lang="en-US" sz="1750" b="0" strike="noStrike" kern="0" cap="none" spc="0" normalizeH="0" baseline="0" noProof="0" dirty="0">
                <a:ln>
                  <a:noFill/>
                </a:ln>
                <a:effectLst/>
                <a:uLnTx/>
                <a:uFillTx/>
                <a:latin typeface="Arial"/>
                <a:ea typeface="ＭＳ Ｐゴシック" pitchFamily="-111" charset="-128"/>
              </a:rPr>
              <a:t>Suggestion: </a:t>
            </a:r>
            <a:r>
              <a:rPr kumimoji="0" lang="en-US" sz="1750" b="0" i="1" u="sng" strike="noStrike" kern="0" cap="none" spc="0" normalizeH="0" baseline="0" noProof="0" dirty="0">
                <a:ln>
                  <a:noFill/>
                </a:ln>
                <a:effectLst/>
                <a:uLnTx/>
                <a:uFillTx/>
                <a:latin typeface="Arial"/>
                <a:ea typeface="ＭＳ Ｐゴシック" pitchFamily="-111" charset="-128"/>
              </a:rPr>
              <a:t>At-Risk Youth Populations:</a:t>
            </a:r>
          </a:p>
          <a:p>
            <a:pPr lvl="2">
              <a:spcBef>
                <a:spcPts val="0"/>
              </a:spcBef>
              <a:buFontTx/>
              <a:buChar cha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*please provide a source/citation*</a:t>
            </a:r>
          </a:p>
        </p:txBody>
      </p:sp>
    </p:spTree>
    <p:extLst>
      <p:ext uri="{BB962C8B-B14F-4D97-AF65-F5344CB8AC3E}">
        <p14:creationId xmlns:p14="http://schemas.microsoft.com/office/powerpoint/2010/main" val="2036573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physical neglect</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  Any of the following when committed by a perpetrator that endangers a child's life or health, threatens a child's well-being, causes bodily injury, or impairs a child's health, development, or functioning:</a:t>
            </a:r>
          </a:p>
          <a:p>
            <a:pPr lvl="1">
              <a:spcBef>
                <a:spcPts val="0"/>
              </a:spcBef>
              <a:defRPr/>
            </a:pPr>
            <a:r>
              <a:rPr kumimoji="0" lang="en-US" sz="1750" b="0" u="none" strike="noStrike" kern="0" cap="none" spc="0" normalizeH="0" baseline="0" noProof="0" dirty="0">
                <a:ln>
                  <a:noFill/>
                </a:ln>
                <a:solidFill>
                  <a:srgbClr val="000000"/>
                </a:solidFill>
                <a:effectLst/>
                <a:uLnTx/>
                <a:uFillTx/>
                <a:latin typeface="Arial"/>
                <a:ea typeface="ＭＳ Ｐゴシック" pitchFamily="-111" charset="-128"/>
              </a:rPr>
              <a:t>A repeated, prolonged or egregious failure to supervise a child in a manner that is appropriate considering the child's developmental age and abilities</a:t>
            </a:r>
          </a:p>
          <a:p>
            <a:pPr lvl="1">
              <a:spcBef>
                <a:spcPts val="0"/>
              </a:spcBef>
              <a:defRPr/>
            </a:pPr>
            <a:r>
              <a:rPr kumimoji="0" lang="en-US" sz="1750" b="0" u="none" strike="noStrike" kern="0" cap="none" spc="0" normalizeH="0" baseline="0" noProof="0" dirty="0">
                <a:ln>
                  <a:noFill/>
                </a:ln>
                <a:solidFill>
                  <a:srgbClr val="000000"/>
                </a:solidFill>
                <a:effectLst/>
                <a:uLnTx/>
                <a:uFillTx/>
                <a:latin typeface="Arial"/>
                <a:ea typeface="ＭＳ Ｐゴシック" pitchFamily="-111" charset="-128"/>
              </a:rPr>
              <a:t>The failure to provide a child with adequate essentials of life, including food, shelter, or medical care</a:t>
            </a:r>
          </a:p>
          <a:p>
            <a:pPr marL="1600200" marR="0" lvl="3" indent="-228600" algn="l" defTabSz="914400" rtl="0" eaLnBrk="1" fontAlgn="base" latinLnBrk="0" hangingPunct="1">
              <a:lnSpc>
                <a:spcPct val="100000"/>
              </a:lnSpc>
              <a:spcBef>
                <a:spcPts val="0"/>
              </a:spcBef>
              <a:spcAft>
                <a:spcPct val="0"/>
              </a:spcAft>
              <a:buClrTx/>
              <a:buSzTx/>
              <a:buFontTx/>
              <a:buChar char="–"/>
              <a:tabLst/>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318555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4</a:t>
            </a:fld>
            <a:endParaRPr lang="en-US" sz="1100" dirty="0"/>
          </a:p>
        </p:txBody>
      </p:sp>
      <p:sp>
        <p:nvSpPr>
          <p:cNvPr id="7" name="Text Placeholder 3">
            <a:extLst>
              <a:ext uri="{FF2B5EF4-FFF2-40B4-BE49-F238E27FC236}">
                <a16:creationId xmlns:a16="http://schemas.microsoft.com/office/drawing/2014/main" id="{156C68C7-4F74-4323-8995-4D50E4A1DE7A}"/>
              </a:ext>
            </a:extLst>
          </p:cNvPr>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Agenda/Outline</a:t>
            </a:r>
            <a:endParaRPr lang="en-US" sz="2000" dirty="0">
              <a:solidFill>
                <a:srgbClr val="73ADDD"/>
              </a:solidFill>
            </a:endParaRPr>
          </a:p>
          <a:p>
            <a:pPr marL="0" indent="0">
              <a:buNone/>
            </a:pPr>
            <a:endParaRPr lang="en-US" sz="1800" b="1" dirty="0"/>
          </a:p>
          <a:p>
            <a:pPr marL="0" indent="0">
              <a:buNone/>
            </a:pPr>
            <a:r>
              <a:rPr lang="en-US" sz="1750" dirty="0"/>
              <a:t>Child Abuse Recognition and Reporting in Pennsylvania</a:t>
            </a:r>
          </a:p>
          <a:p>
            <a:pPr marL="0" indent="0">
              <a:buNone/>
            </a:pPr>
            <a:endParaRPr lang="en-US" sz="1750" dirty="0"/>
          </a:p>
          <a:p>
            <a:pPr marL="914400" lvl="1" indent="-514350">
              <a:buFont typeface="+mj-lt"/>
              <a:buAutoNum type="romanUcPeriod"/>
            </a:pPr>
            <a:r>
              <a:rPr lang="en-US" sz="1750" dirty="0"/>
              <a:t>Course Overview</a:t>
            </a:r>
          </a:p>
          <a:p>
            <a:pPr marL="914400" lvl="1" indent="-514350">
              <a:buFont typeface="+mj-lt"/>
              <a:buAutoNum type="romanUcPeriod"/>
            </a:pPr>
            <a:r>
              <a:rPr lang="en-US" sz="1750" dirty="0"/>
              <a:t>Child Welfare in Pennsylvania</a:t>
            </a:r>
          </a:p>
          <a:p>
            <a:pPr marL="914400" lvl="1" indent="-514350">
              <a:buFont typeface="+mj-lt"/>
              <a:buAutoNum type="romanUcPeriod"/>
            </a:pPr>
            <a:r>
              <a:rPr lang="en-US" sz="1750" dirty="0"/>
              <a:t>Mandatory Notification of Substance Exposed Infants by Health Care Providers &amp; Plan of Safe Care</a:t>
            </a:r>
          </a:p>
          <a:p>
            <a:pPr marL="914400" lvl="1" indent="-514350">
              <a:buFont typeface="+mj-lt"/>
              <a:buAutoNum type="romanUcPeriod"/>
            </a:pPr>
            <a:r>
              <a:rPr lang="en-US" sz="1750" dirty="0"/>
              <a:t>Recognizing Child Abuse</a:t>
            </a:r>
          </a:p>
          <a:p>
            <a:pPr marL="914400" lvl="1" indent="-514350">
              <a:buFont typeface="+mj-lt"/>
              <a:buAutoNum type="romanUcPeriod"/>
            </a:pPr>
            <a:r>
              <a:rPr lang="en-US" sz="1750" dirty="0"/>
              <a:t>Reporting Suspected Child Abuse</a:t>
            </a:r>
          </a:p>
          <a:p>
            <a:pPr marL="914400" lvl="1" indent="-514350">
              <a:buFont typeface="+mj-lt"/>
              <a:buAutoNum type="romanUcPeriod"/>
            </a:pPr>
            <a:r>
              <a:rPr lang="en-US" sz="1750" dirty="0"/>
              <a:t>Case/Reporting Scenarios</a:t>
            </a:r>
          </a:p>
          <a:p>
            <a:pPr marL="914400" lvl="1" indent="-514350">
              <a:buFont typeface="+mj-lt"/>
              <a:buAutoNum type="romanUcPeriod"/>
            </a:pPr>
            <a:r>
              <a:rPr lang="en-US" sz="1750" dirty="0"/>
              <a:t>Quiz Questions</a:t>
            </a:r>
          </a:p>
          <a:p>
            <a:pPr marL="914400" lvl="1" indent="-514350">
              <a:buFont typeface="+mj-lt"/>
              <a:buAutoNum type="romanUcPeriod"/>
            </a:pPr>
            <a:r>
              <a:rPr lang="en-US" sz="1750" dirty="0"/>
              <a:t>Sources</a:t>
            </a:r>
          </a:p>
        </p:txBody>
      </p:sp>
    </p:spTree>
    <p:custDataLst>
      <p:tags r:id="rId1"/>
    </p:custDataLst>
    <p:extLst>
      <p:ext uri="{BB962C8B-B14F-4D97-AF65-F5344CB8AC3E}">
        <p14:creationId xmlns:p14="http://schemas.microsoft.com/office/powerpoint/2010/main" val="4002307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physical neglect</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b="1" i="1" u="none" strike="noStrike" kern="0" cap="none" spc="0" normalizeH="0" baseline="0" noProof="0" dirty="0">
              <a:ln>
                <a:noFill/>
              </a:ln>
              <a:effectLst/>
              <a:uLnTx/>
              <a:uFillTx/>
              <a:latin typeface="Arial"/>
              <a:ea typeface="ＭＳ Ｐゴシック" pitchFamily="-111" charset="-128"/>
            </a:endParaRPr>
          </a:p>
          <a:p>
            <a:pPr marL="514350" marR="0" lvl="1" indent="0" algn="l" defTabSz="914400" rtl="0" eaLnBrk="1" fontAlgn="base" latinLnBrk="0" hangingPunct="1">
              <a:lnSpc>
                <a:spcPct val="100000"/>
              </a:lnSpc>
              <a:spcBef>
                <a:spcPts val="0"/>
              </a:spcBef>
              <a:spcAft>
                <a:spcPct val="0"/>
              </a:spcAft>
              <a:buClr>
                <a:srgbClr val="FFFFFF"/>
              </a:buClr>
              <a:buSzTx/>
              <a:buFontTx/>
              <a:buNone/>
              <a:tabLst/>
              <a:defRPr/>
            </a:pPr>
            <a:r>
              <a:rPr kumimoji="0" lang="en-US" sz="1750" b="0" i="1" u="sng" strike="noStrike" kern="0" cap="none" spc="0" normalizeH="0" baseline="0" noProof="0" dirty="0">
                <a:ln>
                  <a:noFill/>
                </a:ln>
                <a:solidFill>
                  <a:srgbClr val="000000"/>
                </a:solidFill>
                <a:effectLst/>
                <a:uLnTx/>
                <a:uFillTx/>
                <a:latin typeface="Arial"/>
                <a:ea typeface="ＭＳ Ｐゴシック" pitchFamily="-111" charset="-128"/>
              </a:rPr>
              <a:t>Indicators:</a:t>
            </a:r>
          </a:p>
          <a:p>
            <a:pPr lvl="1" indent="-228600">
              <a:spcBef>
                <a:spcPts val="0"/>
              </a:spcBef>
              <a:defRPr/>
            </a:pPr>
            <a:r>
              <a:rPr lang="en-US" sz="1750" dirty="0">
                <a:solidFill>
                  <a:schemeClr val="accent4"/>
                </a:solidFill>
                <a:latin typeface="Arial"/>
              </a:rPr>
              <a:t>Not registered in school</a:t>
            </a:r>
          </a:p>
          <a:p>
            <a:pPr lvl="1" indent="-228600">
              <a:spcBef>
                <a:spcPts val="0"/>
              </a:spcBef>
              <a:defRPr/>
            </a:pPr>
            <a:r>
              <a:rPr lang="en-US" sz="1750" dirty="0">
                <a:solidFill>
                  <a:schemeClr val="accent4"/>
                </a:solidFill>
                <a:latin typeface="Arial"/>
              </a:rPr>
              <a:t>Inadequate or inappropriate supervision</a:t>
            </a:r>
          </a:p>
          <a:p>
            <a:pPr lvl="1" indent="-228600">
              <a:spcBef>
                <a:spcPts val="0"/>
              </a:spcBef>
              <a:defRPr/>
            </a:pPr>
            <a:r>
              <a:rPr lang="en-US" sz="1750" dirty="0">
                <a:solidFill>
                  <a:schemeClr val="accent4"/>
                </a:solidFill>
                <a:latin typeface="Arial"/>
              </a:rPr>
              <a:t>Poor impulse control</a:t>
            </a:r>
          </a:p>
          <a:p>
            <a:pPr lvl="1" indent="-228600">
              <a:spcBef>
                <a:spcPts val="0"/>
              </a:spcBef>
              <a:defRPr/>
            </a:pPr>
            <a:r>
              <a:rPr lang="en-US" sz="1750" dirty="0">
                <a:solidFill>
                  <a:schemeClr val="accent4"/>
                </a:solidFill>
                <a:latin typeface="Arial"/>
              </a:rPr>
              <a:t>Frequently fatigued </a:t>
            </a:r>
          </a:p>
          <a:p>
            <a:pPr lvl="1" indent="-228600">
              <a:spcBef>
                <a:spcPts val="0"/>
              </a:spcBef>
              <a:defRPr/>
            </a:pPr>
            <a:r>
              <a:rPr lang="en-US" sz="1750" dirty="0">
                <a:solidFill>
                  <a:schemeClr val="accent4"/>
                </a:solidFill>
                <a:latin typeface="Arial"/>
              </a:rPr>
              <a:t>Parentified behaviors</a:t>
            </a:r>
          </a:p>
          <a:p>
            <a:pPr lvl="1" indent="-228600">
              <a:spcBef>
                <a:spcPts val="0"/>
              </a:spcBef>
              <a:defRPr/>
            </a:pPr>
            <a:r>
              <a:rPr lang="en-US" sz="1750" dirty="0">
                <a:solidFill>
                  <a:schemeClr val="accent4"/>
                </a:solidFill>
                <a:latin typeface="Arial"/>
              </a:rPr>
              <a:t>Lack of adequate medical and dental care</a:t>
            </a:r>
          </a:p>
          <a:p>
            <a:pPr lvl="1" indent="-228600">
              <a:spcBef>
                <a:spcPts val="0"/>
              </a:spcBef>
              <a:defRPr/>
            </a:pPr>
            <a:r>
              <a:rPr lang="en-US" sz="1750" dirty="0">
                <a:solidFill>
                  <a:schemeClr val="accent4"/>
                </a:solidFill>
                <a:latin typeface="Arial"/>
              </a:rPr>
              <a:t>Often hungry</a:t>
            </a:r>
          </a:p>
          <a:p>
            <a:pPr lvl="1" indent="-228600">
              <a:spcBef>
                <a:spcPts val="0"/>
              </a:spcBef>
              <a:defRPr/>
            </a:pPr>
            <a:r>
              <a:rPr lang="en-US" sz="1750" dirty="0">
                <a:solidFill>
                  <a:schemeClr val="accent4"/>
                </a:solidFill>
                <a:latin typeface="Arial"/>
              </a:rPr>
              <a:t>Lack of shelter </a:t>
            </a:r>
          </a:p>
          <a:p>
            <a:pPr lvl="1" indent="-228600">
              <a:spcBef>
                <a:spcPts val="0"/>
              </a:spcBef>
              <a:defRPr/>
            </a:pPr>
            <a:r>
              <a:rPr lang="en-US" sz="1750" dirty="0">
                <a:solidFill>
                  <a:schemeClr val="accent4"/>
                </a:solidFill>
                <a:latin typeface="Arial"/>
              </a:rPr>
              <a:t>Weight is significantly lower than normal for age and gender</a:t>
            </a:r>
          </a:p>
          <a:p>
            <a:pPr lvl="1" indent="-228600">
              <a:spcBef>
                <a:spcPts val="0"/>
              </a:spcBef>
              <a:defRPr/>
            </a:pPr>
            <a:r>
              <a:rPr lang="en-US" sz="1750" dirty="0">
                <a:solidFill>
                  <a:schemeClr val="accent4"/>
                </a:solidFill>
                <a:latin typeface="Arial"/>
              </a:rPr>
              <a:t>Developmental delays</a:t>
            </a:r>
          </a:p>
          <a:p>
            <a:pPr lvl="1" indent="-228600">
              <a:spcBef>
                <a:spcPts val="0"/>
              </a:spcBef>
              <a:defRPr/>
            </a:pPr>
            <a:r>
              <a:rPr lang="en-US" sz="1750" dirty="0">
                <a:solidFill>
                  <a:schemeClr val="accent4"/>
                </a:solidFill>
                <a:latin typeface="Arial"/>
              </a:rPr>
              <a:t>Persistent (untreated) conditions (e.g., head lice, diaper rash)</a:t>
            </a:r>
          </a:p>
          <a:p>
            <a:pPr lvl="1" indent="-228600">
              <a:spcBef>
                <a:spcPts val="0"/>
              </a:spcBef>
              <a:defRPr/>
            </a:pPr>
            <a:r>
              <a:rPr lang="en-US" sz="1750" dirty="0">
                <a:solidFill>
                  <a:schemeClr val="accent4"/>
                </a:solidFill>
                <a:latin typeface="Arial"/>
              </a:rPr>
              <a:t>Exposure to hazards (e.g., illegal drugs, rodent/insect infestation, mold)</a:t>
            </a:r>
          </a:p>
          <a:p>
            <a:pPr lvl="1" indent="-228600">
              <a:spcBef>
                <a:spcPts val="0"/>
              </a:spcBef>
              <a:defRPr/>
            </a:pPr>
            <a:r>
              <a:rPr lang="en-US" sz="1750" dirty="0">
                <a:solidFill>
                  <a:schemeClr val="accent4"/>
                </a:solidFill>
                <a:latin typeface="Arial"/>
              </a:rPr>
              <a:t>Clothing that is dirty, inappropriate for the weather, too small, or too large</a:t>
            </a:r>
          </a:p>
        </p:txBody>
      </p:sp>
    </p:spTree>
    <p:extLst>
      <p:ext uri="{BB962C8B-B14F-4D97-AF65-F5344CB8AC3E}">
        <p14:creationId xmlns:p14="http://schemas.microsoft.com/office/powerpoint/2010/main" val="3336064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Serious physical neglect</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b="1" i="1" u="none" strike="noStrike" kern="0" cap="none" spc="0" normalizeH="0" baseline="0" noProof="0" dirty="0">
              <a:ln>
                <a:noFill/>
              </a:ln>
              <a:effectLst/>
              <a:uLnTx/>
              <a:uFillTx/>
              <a:latin typeface="Arial"/>
              <a:ea typeface="ＭＳ Ｐゴシック" pitchFamily="-111" charset="-128"/>
            </a:endParaRPr>
          </a:p>
          <a:p>
            <a:pPr marL="514350" marR="0" lvl="1" indent="0" algn="l" defTabSz="914400" rtl="0" eaLnBrk="1" fontAlgn="base" latinLnBrk="0" hangingPunct="1">
              <a:lnSpc>
                <a:spcPct val="100000"/>
              </a:lnSpc>
              <a:spcBef>
                <a:spcPts val="0"/>
              </a:spcBef>
              <a:spcAft>
                <a:spcPct val="0"/>
              </a:spcAft>
              <a:buClr>
                <a:srgbClr val="FFFFFF"/>
              </a:buClr>
              <a:buSzTx/>
              <a:buFontTx/>
              <a:buNone/>
              <a:tabLst/>
              <a:defRPr/>
            </a:pPr>
            <a:r>
              <a:rPr kumimoji="0" lang="en-US" sz="1750" strike="noStrike" kern="0" cap="none" spc="0" normalizeH="0" baseline="0" noProof="0" dirty="0">
                <a:ln>
                  <a:noFill/>
                </a:ln>
                <a:effectLst/>
                <a:uLnTx/>
                <a:uFillTx/>
                <a:latin typeface="Arial"/>
                <a:ea typeface="ＭＳ Ｐゴシック" pitchFamily="-111" charset="-128"/>
              </a:rPr>
              <a:t>Suggestion: </a:t>
            </a:r>
            <a:r>
              <a:rPr kumimoji="0" lang="en-US" sz="1750" b="0" i="1" u="sng" strike="noStrike" kern="0" cap="none" spc="0" normalizeH="0" baseline="0" noProof="0" dirty="0">
                <a:ln>
                  <a:noFill/>
                </a:ln>
                <a:effectLst/>
                <a:uLnTx/>
                <a:uFillTx/>
                <a:latin typeface="Arial"/>
                <a:ea typeface="ＭＳ Ｐゴシック" pitchFamily="-111" charset="-128"/>
              </a:rPr>
              <a:t>At-Risk Youth Populations:</a:t>
            </a:r>
          </a:p>
          <a:p>
            <a:pPr lvl="1" indent="-228600">
              <a:spcBef>
                <a:spcPts val="0"/>
              </a:spcBef>
              <a:defRPr/>
            </a:pPr>
            <a:r>
              <a:rPr lang="en-US" sz="1750" dirty="0">
                <a:solidFill>
                  <a:schemeClr val="accent4"/>
                </a:solidFill>
                <a:latin typeface="Arial"/>
              </a:rPr>
              <a:t>*please provide a source/citation*</a:t>
            </a:r>
          </a:p>
        </p:txBody>
      </p:sp>
    </p:spTree>
    <p:extLst>
      <p:ext uri="{BB962C8B-B14F-4D97-AF65-F5344CB8AC3E}">
        <p14:creationId xmlns:p14="http://schemas.microsoft.com/office/powerpoint/2010/main" val="2083903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Sexual abuse or exploitation</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  The employment, use, persuasion, inducement, enticement, or coercion of a child to engage in or assist another individual to engage in sexually explicit conduct, which includes, but is not limited to, the following:</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Looking at the sexual or other intimate parts of a child or another individual for the purpose of arousing or gratifying sexual desire in any individual</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Participating in sexually explicit conversation either in person, by telephone, by computer, or by a computer-aided device for the purpose of sexual stimulation or gratification of any individual</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Actual or simulated sexual activity or nudity for the purpose of sexual stimulation or gratification of any individual</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Actual or simulated sexual activity for the purpose of producing visual depiction, including photographing, videotaping, computer depicting, or filming</a:t>
            </a:r>
          </a:p>
        </p:txBody>
      </p:sp>
    </p:spTree>
    <p:extLst>
      <p:ext uri="{BB962C8B-B14F-4D97-AF65-F5344CB8AC3E}">
        <p14:creationId xmlns:p14="http://schemas.microsoft.com/office/powerpoint/2010/main" val="140863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Sexual abuse or exploitation</a:t>
            </a:r>
            <a:r>
              <a:rPr kumimoji="0" lang="en-US" sz="1750" u="none" strike="noStrike" kern="0" cap="none" spc="0" normalizeH="0" baseline="0" noProof="0" dirty="0">
                <a:ln>
                  <a:noFill/>
                </a:ln>
                <a:effectLst/>
                <a:uLnTx/>
                <a:uFillTx/>
                <a:latin typeface="Arial"/>
                <a:ea typeface="ＭＳ Ｐゴシック" pitchFamily="-111" charset="-128"/>
              </a:rPr>
              <a:t>:  The employment, use, persuasion, inducement, enticement, or coercion of a child to engage in or assist another individual to engage in sexually explicit conduct, which includes, but is not limited to, the following: (cont.)</a:t>
            </a:r>
          </a:p>
          <a:p>
            <a:pPr marL="0" indent="0">
              <a:spcBef>
                <a:spcPts val="0"/>
              </a:spcBef>
              <a:buNone/>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a:p>
            <a:pPr marL="400050" lvl="1" indent="0">
              <a:spcBef>
                <a:spcPts val="0"/>
              </a:spcBef>
              <a:buNone/>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This does not include consensual activities between a child who is 14 years of age or older and another person who is 14 years of age or older and whose age is within four years of the child's age.</a:t>
            </a:r>
          </a:p>
          <a:p>
            <a:pPr lvl="1">
              <a:spcBef>
                <a:spcPts val="0"/>
              </a:spcBef>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979703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3058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Sexual abuse or exploitation</a:t>
            </a:r>
            <a:r>
              <a:rPr kumimoji="0" lang="en-US" sz="1750" u="none" strike="noStrike" kern="0" cap="none" spc="0" normalizeH="0" baseline="0" noProof="0" dirty="0">
                <a:ln>
                  <a:noFill/>
                </a:ln>
                <a:effectLst/>
                <a:uLnTx/>
                <a:uFillTx/>
                <a:latin typeface="Arial"/>
                <a:ea typeface="ＭＳ Ｐゴシック" pitchFamily="-111" charset="-128"/>
              </a:rPr>
              <a:t> (</a:t>
            </a:r>
            <a:r>
              <a:rPr kumimoji="0" lang="en-US" sz="1750" u="none" strike="noStrike" kern="0" cap="none" spc="0" normalizeH="0" baseline="0" noProof="0" dirty="0" err="1">
                <a:ln>
                  <a:noFill/>
                </a:ln>
                <a:effectLst/>
                <a:uLnTx/>
                <a:uFillTx/>
                <a:latin typeface="Arial"/>
                <a:ea typeface="ＭＳ Ｐゴシック" pitchFamily="-111" charset="-128"/>
              </a:rPr>
              <a:t>cont</a:t>
            </a:r>
            <a:r>
              <a:rPr lang="en-US" sz="1750" dirty="0">
                <a:latin typeface="Arial"/>
              </a:rPr>
              <a:t>.)</a:t>
            </a:r>
            <a:r>
              <a:rPr kumimoji="0" lang="en-US" sz="1750" u="none" strike="noStrike" kern="0" cap="none" spc="0" normalizeH="0" baseline="0" noProof="0" dirty="0">
                <a:ln>
                  <a:noFill/>
                </a:ln>
                <a:effectLst/>
                <a:uLnTx/>
                <a:uFillTx/>
                <a:latin typeface="Arial"/>
                <a:ea typeface="ＭＳ Ｐゴシック" pitchFamily="-111" charset="-128"/>
              </a:rPr>
              <a:t>:  Any of the following when committed against a child:</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Rape as defined in 18 Pa.C.S.§3121</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Statutory sexual assault as defined in 18 Pa.C.S.§3122.1</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Involuntary deviate sexual intercourse as defined in 18 Pa.C.S.§3123 </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Sexual assault as defined in 18 Pa.C.S.§3124.1</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Institutional sexual assault as defined in 18 Pa.C.S.§3124.2</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Aggravated indecent assault as defined in 18 Pa.C.S.§3125</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Indecent assault as defined in 18 Pa.C.S.§3126</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Indecent exposure as defined in 18 Pa.C.S.§3127</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Incest as defined in 18 Pa.C.S.§4302</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Prostitution as defined in 18 Pa.C.S.§5902</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Sexual abuse as defined in 18 Pa.C.S.§6312</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Unlawful contact with a minor as defined in 18 Pa.C.S.§6318</a:t>
            </a:r>
          </a:p>
          <a:p>
            <a:pPr lvl="1">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Sexual exploitation as defined in 18 Pa.C.S.§6320</a:t>
            </a:r>
          </a:p>
          <a:p>
            <a:pPr marL="457200" lvl="1" indent="0">
              <a:spcBef>
                <a:spcPts val="0"/>
              </a:spcBef>
              <a:buNone/>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a:p>
            <a:pPr lvl="1">
              <a:spcBef>
                <a:spcPts val="0"/>
              </a:spcBef>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975025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Sexual abuse or exploitation</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b="1" i="1" u="none" strike="noStrike" kern="0" cap="none" spc="0" normalizeH="0" baseline="0" noProof="0" dirty="0">
              <a:ln>
                <a:noFill/>
              </a:ln>
              <a:effectLst/>
              <a:uLnTx/>
              <a:uFillTx/>
              <a:latin typeface="Arial"/>
              <a:ea typeface="ＭＳ Ｐゴシック" pitchFamily="-111" charset="-128"/>
            </a:endParaRPr>
          </a:p>
          <a:p>
            <a:pPr marL="514350" marR="0" lvl="1" indent="0" algn="l" defTabSz="914400" rtl="0" eaLnBrk="1" fontAlgn="base" latinLnBrk="0" hangingPunct="1">
              <a:lnSpc>
                <a:spcPct val="100000"/>
              </a:lnSpc>
              <a:spcBef>
                <a:spcPts val="0"/>
              </a:spcBef>
              <a:spcAft>
                <a:spcPct val="0"/>
              </a:spcAft>
              <a:buClr>
                <a:srgbClr val="FFFFFF"/>
              </a:buClr>
              <a:buSzTx/>
              <a:buFontTx/>
              <a:buNone/>
              <a:tabLst/>
              <a:defRPr/>
            </a:pPr>
            <a:r>
              <a:rPr kumimoji="0" lang="en-US" sz="1750" b="0" i="1" u="sng" strike="noStrike" kern="0" cap="none" spc="0" normalizeH="0" baseline="0" noProof="0" dirty="0">
                <a:ln>
                  <a:noFill/>
                </a:ln>
                <a:effectLst/>
                <a:uLnTx/>
                <a:uFillTx/>
                <a:latin typeface="Arial"/>
                <a:ea typeface="ＭＳ Ｐゴシック" pitchFamily="-111" charset="-128"/>
              </a:rPr>
              <a:t>Indicators:</a:t>
            </a:r>
          </a:p>
          <a:p>
            <a:pPr lvl="1" indent="-228600">
              <a:spcBef>
                <a:spcPts val="0"/>
              </a:spcBef>
              <a:defRPr/>
            </a:pPr>
            <a:r>
              <a:rPr lang="en-US" sz="1750" dirty="0">
                <a:latin typeface="Arial"/>
              </a:rPr>
              <a:t>Sexually </a:t>
            </a:r>
            <a:r>
              <a:rPr lang="en-US" sz="1750" dirty="0">
                <a:solidFill>
                  <a:schemeClr val="accent4"/>
                </a:solidFill>
                <a:latin typeface="Arial"/>
              </a:rPr>
              <a:t>promiscuous</a:t>
            </a:r>
          </a:p>
          <a:p>
            <a:pPr lvl="1" indent="-228600">
              <a:spcBef>
                <a:spcPts val="0"/>
              </a:spcBef>
              <a:defRPr/>
            </a:pPr>
            <a:r>
              <a:rPr lang="en-US" sz="1750" dirty="0">
                <a:solidFill>
                  <a:schemeClr val="accent4"/>
                </a:solidFill>
                <a:latin typeface="Arial"/>
              </a:rPr>
              <a:t>Cruelty to others</a:t>
            </a:r>
          </a:p>
          <a:p>
            <a:pPr lvl="1" indent="-228600">
              <a:spcBef>
                <a:spcPts val="0"/>
              </a:spcBef>
              <a:defRPr/>
            </a:pPr>
            <a:r>
              <a:rPr lang="en-US" sz="1750" dirty="0">
                <a:solidFill>
                  <a:schemeClr val="accent4"/>
                </a:solidFill>
                <a:latin typeface="Arial"/>
              </a:rPr>
              <a:t>Cruelty to animals </a:t>
            </a:r>
          </a:p>
          <a:p>
            <a:pPr lvl="1" indent="-228600">
              <a:spcBef>
                <a:spcPts val="0"/>
              </a:spcBef>
              <a:defRPr/>
            </a:pPr>
            <a:r>
              <a:rPr lang="en-US" sz="1750" dirty="0">
                <a:solidFill>
                  <a:schemeClr val="accent4"/>
                </a:solidFill>
                <a:latin typeface="Arial"/>
              </a:rPr>
              <a:t>Fire setting</a:t>
            </a:r>
          </a:p>
          <a:p>
            <a:pPr lvl="1" indent="-228600">
              <a:spcBef>
                <a:spcPts val="0"/>
              </a:spcBef>
              <a:defRPr/>
            </a:pPr>
            <a:r>
              <a:rPr lang="en-US" sz="1750" dirty="0">
                <a:solidFill>
                  <a:schemeClr val="accent4"/>
                </a:solidFill>
                <a:latin typeface="Arial"/>
              </a:rPr>
              <a:t>Anxious</a:t>
            </a:r>
          </a:p>
          <a:p>
            <a:pPr lvl="1" indent="-228600">
              <a:spcBef>
                <a:spcPts val="0"/>
              </a:spcBef>
              <a:defRPr/>
            </a:pPr>
            <a:r>
              <a:rPr lang="en-US" sz="1750" dirty="0">
                <a:solidFill>
                  <a:schemeClr val="accent4"/>
                </a:solidFill>
                <a:latin typeface="Arial"/>
              </a:rPr>
              <a:t>Withdrawn</a:t>
            </a:r>
          </a:p>
          <a:p>
            <a:pPr lvl="1" indent="-228600">
              <a:spcBef>
                <a:spcPts val="0"/>
              </a:spcBef>
              <a:defRPr/>
            </a:pPr>
            <a:r>
              <a:rPr lang="en-US" sz="1750" dirty="0">
                <a:solidFill>
                  <a:schemeClr val="accent4"/>
                </a:solidFill>
                <a:latin typeface="Arial"/>
              </a:rPr>
              <a:t>Sleep disturbances</a:t>
            </a:r>
          </a:p>
          <a:p>
            <a:pPr lvl="1" indent="-228600">
              <a:spcBef>
                <a:spcPts val="0"/>
              </a:spcBef>
              <a:defRPr/>
            </a:pPr>
            <a:r>
              <a:rPr lang="en-US" sz="1750" dirty="0">
                <a:solidFill>
                  <a:schemeClr val="accent4"/>
                </a:solidFill>
                <a:latin typeface="Arial"/>
              </a:rPr>
              <a:t>Bedwetting</a:t>
            </a:r>
          </a:p>
          <a:p>
            <a:pPr lvl="1" indent="-228600">
              <a:spcBef>
                <a:spcPts val="0"/>
              </a:spcBef>
              <a:defRPr/>
            </a:pPr>
            <a:r>
              <a:rPr lang="en-US" sz="1750" dirty="0">
                <a:solidFill>
                  <a:schemeClr val="accent4"/>
                </a:solidFill>
                <a:latin typeface="Arial"/>
              </a:rPr>
              <a:t>Pain or irritation in genital/anal area</a:t>
            </a:r>
          </a:p>
          <a:p>
            <a:pPr lvl="1" indent="-228600">
              <a:spcBef>
                <a:spcPts val="0"/>
              </a:spcBef>
              <a:defRPr/>
            </a:pPr>
            <a:r>
              <a:rPr lang="en-US" sz="1750" dirty="0">
                <a:solidFill>
                  <a:schemeClr val="accent4"/>
                </a:solidFill>
                <a:latin typeface="Arial"/>
              </a:rPr>
              <a:t>Difficulty walking or sitting</a:t>
            </a:r>
          </a:p>
          <a:p>
            <a:pPr lvl="1" indent="-228600">
              <a:spcBef>
                <a:spcPts val="0"/>
              </a:spcBef>
              <a:defRPr/>
            </a:pPr>
            <a:r>
              <a:rPr lang="en-US" sz="1750" dirty="0">
                <a:solidFill>
                  <a:schemeClr val="accent4"/>
                </a:solidFill>
                <a:latin typeface="Arial"/>
              </a:rPr>
              <a:t>Difficultly urinating</a:t>
            </a:r>
          </a:p>
          <a:p>
            <a:pPr lvl="1" indent="-228600">
              <a:spcBef>
                <a:spcPts val="0"/>
              </a:spcBef>
              <a:defRPr/>
            </a:pPr>
            <a:r>
              <a:rPr lang="en-US" sz="1750" dirty="0">
                <a:solidFill>
                  <a:schemeClr val="accent4"/>
                </a:solidFill>
                <a:latin typeface="Arial"/>
              </a:rPr>
              <a:t>Excessive or injurious masturbation</a:t>
            </a:r>
          </a:p>
        </p:txBody>
      </p:sp>
      <p:sp>
        <p:nvSpPr>
          <p:cNvPr id="6" name="Text Placeholder 3">
            <a:extLst>
              <a:ext uri="{FF2B5EF4-FFF2-40B4-BE49-F238E27FC236}">
                <a16:creationId xmlns:a16="http://schemas.microsoft.com/office/drawing/2014/main" id="{9B005952-5B11-4642-0C27-D515D386AAB7}"/>
              </a:ext>
            </a:extLst>
          </p:cNvPr>
          <p:cNvSpPr txBox="1">
            <a:spLocks/>
          </p:cNvSpPr>
          <p:nvPr/>
        </p:nvSpPr>
        <p:spPr>
          <a:xfrm>
            <a:off x="4423893" y="2209800"/>
            <a:ext cx="4267200" cy="2667000"/>
          </a:xfrm>
          <a:prstGeom prst="rect">
            <a:avLst/>
          </a:prstGeom>
        </p:spPr>
        <p:txBody>
          <a:bodyPr vert="horz" lIns="91440" tIns="45720" rIns="91440" bIns="45720" rtlCol="0">
            <a:noAutofit/>
          </a:bodyPr>
          <a:lst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a:lstStyle>
          <a:p>
            <a:pPr lvl="1" indent="-228600">
              <a:spcBef>
                <a:spcPts val="0"/>
              </a:spcBef>
              <a:defRPr/>
            </a:pPr>
            <a:r>
              <a:rPr lang="en-US" sz="1750" kern="0" dirty="0">
                <a:solidFill>
                  <a:schemeClr val="accent4"/>
                </a:solidFill>
                <a:latin typeface="Arial"/>
              </a:rPr>
              <a:t>Pregnancy</a:t>
            </a:r>
          </a:p>
          <a:p>
            <a:pPr lvl="1" indent="-228600">
              <a:spcBef>
                <a:spcPts val="0"/>
              </a:spcBef>
              <a:defRPr/>
            </a:pPr>
            <a:r>
              <a:rPr lang="en-US" sz="1750" kern="0" dirty="0">
                <a:solidFill>
                  <a:schemeClr val="accent4"/>
                </a:solidFill>
                <a:latin typeface="Arial"/>
              </a:rPr>
              <a:t>Positive testing for sexually-transmitted disease(s) (e.g., HIV)</a:t>
            </a:r>
          </a:p>
          <a:p>
            <a:pPr lvl="1" indent="-228600">
              <a:spcBef>
                <a:spcPts val="0"/>
              </a:spcBef>
              <a:defRPr/>
            </a:pPr>
            <a:r>
              <a:rPr lang="en-US" sz="1750" kern="0" dirty="0">
                <a:solidFill>
                  <a:schemeClr val="accent4"/>
                </a:solidFill>
                <a:latin typeface="Arial"/>
              </a:rPr>
              <a:t>Developmental age-inappropriate sexual play and/or drawings</a:t>
            </a:r>
          </a:p>
        </p:txBody>
      </p:sp>
    </p:spTree>
    <p:extLst>
      <p:ext uri="{BB962C8B-B14F-4D97-AF65-F5344CB8AC3E}">
        <p14:creationId xmlns:p14="http://schemas.microsoft.com/office/powerpoint/2010/main" val="91135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Sexual abuse or exploitation</a:t>
            </a:r>
            <a:r>
              <a:rPr kumimoji="0" lang="en-US" sz="1750" u="none" strike="noStrike" kern="0" cap="none" spc="0" normalizeH="0" baseline="0" noProof="0" dirty="0">
                <a:ln>
                  <a:noFill/>
                </a:ln>
                <a:effectLst/>
                <a:uLnTx/>
                <a:uFillTx/>
                <a:latin typeface="Arial"/>
                <a:ea typeface="ＭＳ Ｐゴシック" pitchFamily="-111" charset="-128"/>
              </a:rPr>
              <a:t> (cont.)</a:t>
            </a:r>
            <a:endParaRPr kumimoji="0" lang="en-US" sz="1750" b="1" i="1" u="none" strike="noStrike" kern="0" cap="none" spc="0" normalizeH="0" baseline="0" noProof="0" dirty="0">
              <a:ln>
                <a:noFill/>
              </a:ln>
              <a:effectLst/>
              <a:uLnTx/>
              <a:uFillTx/>
              <a:latin typeface="Arial"/>
              <a:ea typeface="ＭＳ Ｐゴシック" pitchFamily="-111" charset="-128"/>
            </a:endParaRPr>
          </a:p>
          <a:p>
            <a:pPr marL="514350" marR="0" lvl="1" indent="0" algn="l" defTabSz="914400" rtl="0" eaLnBrk="1" fontAlgn="base" latinLnBrk="0" hangingPunct="1">
              <a:lnSpc>
                <a:spcPct val="100000"/>
              </a:lnSpc>
              <a:spcBef>
                <a:spcPts val="0"/>
              </a:spcBef>
              <a:spcAft>
                <a:spcPct val="0"/>
              </a:spcAft>
              <a:buClr>
                <a:srgbClr val="FFFFFF"/>
              </a:buClr>
              <a:buSzTx/>
              <a:buFontTx/>
              <a:buNone/>
              <a:tabLst/>
              <a:defRPr/>
            </a:pPr>
            <a:r>
              <a:rPr kumimoji="0" lang="en-US" sz="1750" b="0" strike="noStrike" kern="0" cap="none" spc="0" normalizeH="0" baseline="0" noProof="0" dirty="0">
                <a:ln>
                  <a:noFill/>
                </a:ln>
                <a:effectLst/>
                <a:uLnTx/>
                <a:uFillTx/>
                <a:latin typeface="Arial"/>
                <a:ea typeface="ＭＳ Ｐゴシック" pitchFamily="-111" charset="-128"/>
              </a:rPr>
              <a:t>Suggestion: </a:t>
            </a:r>
            <a:r>
              <a:rPr kumimoji="0" lang="en-US" sz="1750" b="0" i="1" u="sng" strike="noStrike" kern="0" cap="none" spc="0" normalizeH="0" baseline="0" noProof="0" dirty="0">
                <a:ln>
                  <a:noFill/>
                </a:ln>
                <a:effectLst/>
                <a:uLnTx/>
                <a:uFillTx/>
                <a:latin typeface="Arial"/>
                <a:ea typeface="ＭＳ Ｐゴシック" pitchFamily="-111" charset="-128"/>
              </a:rPr>
              <a:t>At-Risk Youth Populations:</a:t>
            </a: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lang="en-US" sz="1750" dirty="0">
                <a:latin typeface="Arial"/>
              </a:rPr>
              <a:t>*please </a:t>
            </a:r>
            <a:r>
              <a:rPr lang="en-US" sz="1750" dirty="0">
                <a:solidFill>
                  <a:schemeClr val="accent4"/>
                </a:solidFill>
                <a:latin typeface="Arial"/>
              </a:rPr>
              <a:t>provide a source/citation*</a:t>
            </a:r>
          </a:p>
        </p:txBody>
      </p:sp>
    </p:spTree>
    <p:extLst>
      <p:ext uri="{BB962C8B-B14F-4D97-AF65-F5344CB8AC3E}">
        <p14:creationId xmlns:p14="http://schemas.microsoft.com/office/powerpoint/2010/main" val="3093296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highlight>
                <a:srgbClr val="FFFF00"/>
              </a:highligh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a:t>
            </a:r>
            <a:r>
              <a:rPr kumimoji="0" lang="en-US" sz="1750" b="1" i="1" u="none" strike="noStrike" kern="0" cap="none" spc="0" normalizeH="0" baseline="0" noProof="0" dirty="0">
                <a:ln>
                  <a:noFill/>
                </a:ln>
                <a:solidFill>
                  <a:schemeClr val="accent4"/>
                </a:solidFill>
                <a:effectLst/>
                <a:uLnTx/>
                <a:uFillTx/>
                <a:latin typeface="Arial"/>
                <a:ea typeface="ＭＳ Ｐゴシック" pitchFamily="-111" charset="-128"/>
              </a:rPr>
              <a:t>of trafficking in persons </a:t>
            </a:r>
            <a:r>
              <a:rPr kumimoji="0" lang="en-US" sz="1750" u="none" strike="noStrike" kern="0" cap="none" spc="0" normalizeH="0" baseline="0" noProof="0" dirty="0">
                <a:ln>
                  <a:noFill/>
                </a:ln>
                <a:solidFill>
                  <a:schemeClr val="accent4"/>
                </a:solidFill>
                <a:effectLst/>
                <a:uLnTx/>
                <a:uFillTx/>
                <a:latin typeface="Arial"/>
                <a:ea typeface="ＭＳ Ｐゴシック" pitchFamily="-111" charset="-128"/>
              </a:rPr>
              <a:t>(Act 115 of 2016)</a:t>
            </a:r>
          </a:p>
          <a:p>
            <a:pPr lvl="1">
              <a:spcBef>
                <a:spcPts val="0"/>
              </a:spcBef>
              <a:defRPr/>
            </a:pP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Sex trafficking in which a commercial sex act is induced by force, fraud, or coercion or in which the person induced to perform such act has not attained 18 years of age; </a:t>
            </a:r>
            <a:r>
              <a:rPr kumimoji="0" lang="en-US" sz="1750" b="1" u="none" strike="noStrike" kern="0" cap="none" spc="0" normalizeH="0" baseline="0" noProof="0" dirty="0">
                <a:ln>
                  <a:noFill/>
                </a:ln>
                <a:solidFill>
                  <a:srgbClr val="000000"/>
                </a:solidFill>
                <a:effectLst/>
                <a:uLnTx/>
                <a:uFillTx/>
                <a:latin typeface="Arial"/>
                <a:ea typeface="ＭＳ Ｐゴシック" pitchFamily="-111" charset="-128"/>
              </a:rPr>
              <a:t>or</a:t>
            </a: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1750" i="1" u="none" strike="noStrike" kern="0" cap="none" spc="0" normalizeH="0" baseline="0" noProof="0" dirty="0">
                <a:ln>
                  <a:noFill/>
                </a:ln>
                <a:solidFill>
                  <a:srgbClr val="000000"/>
                </a:solidFill>
                <a:effectLst/>
                <a:uLnTx/>
                <a:uFillTx/>
                <a:latin typeface="Arial"/>
                <a:ea typeface="ＭＳ Ｐゴシック" pitchFamily="-111" charset="-128"/>
              </a:rPr>
              <a:t>Sex trafficking</a:t>
            </a: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a:t>
            </a:r>
            <a:r>
              <a:rPr lang="en-US" sz="1750" dirty="0">
                <a:solidFill>
                  <a:srgbClr val="000000"/>
                </a:solidFill>
                <a:latin typeface="Arial"/>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recruitment, harboring, transportation, provision, obtaining, patronizing, or soliciting of a person for the purpose of a commercial sex act</a:t>
            </a:r>
            <a:endParaRPr lang="en-US" sz="1750" dirty="0">
              <a:solidFill>
                <a:srgbClr val="000000"/>
              </a:solidFill>
              <a:latin typeface="Arial"/>
            </a:endParaRPr>
          </a:p>
          <a:p>
            <a:pPr marL="1143000" marR="0" lvl="2" indent="-228600" algn="l" defTabSz="914400" rtl="0" eaLnBrk="1" fontAlgn="base" latinLnBrk="0" hangingPunct="1">
              <a:lnSpc>
                <a:spcPct val="100000"/>
              </a:lnSpc>
              <a:spcBef>
                <a:spcPts val="0"/>
              </a:spcBef>
              <a:spcAft>
                <a:spcPct val="0"/>
              </a:spcAft>
              <a:buClrTx/>
              <a:buSzTx/>
              <a:buFontTx/>
              <a:buChar char="•"/>
              <a:tabLst/>
              <a:defRPr/>
            </a:pPr>
            <a:r>
              <a:rPr kumimoji="0" lang="en-US" sz="1750" b="0" i="1" u="none" strike="noStrike" kern="0" cap="none" spc="0" normalizeH="0" baseline="0" noProof="0" dirty="0">
                <a:ln>
                  <a:noFill/>
                </a:ln>
                <a:solidFill>
                  <a:srgbClr val="000000"/>
                </a:solidFill>
                <a:effectLst/>
                <a:uLnTx/>
                <a:uFillTx/>
                <a:latin typeface="Arial"/>
                <a:ea typeface="ＭＳ Ｐゴシック" pitchFamily="-111" charset="-128"/>
              </a:rPr>
              <a:t>Commercial sex act</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Any sex act on account of which anything of value is given to or received by any person</a:t>
            </a:r>
            <a:endParaRPr kumimoji="0" lang="en-US" sz="175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1157775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highlight>
                <a:srgbClr val="FFFF00"/>
              </a:highligh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 (cont.)</a:t>
            </a:r>
          </a:p>
          <a:p>
            <a:pPr lvl="1">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The recruitment, harboring, transportation, provision, or obtaining of a person for labor </a:t>
            </a:r>
            <a:r>
              <a:rPr kumimoji="0" lang="en-US" sz="1750" u="none" strike="noStrike" kern="0" cap="none" spc="0" normalizeH="0" baseline="0" noProof="0" dirty="0">
                <a:ln>
                  <a:noFill/>
                </a:ln>
                <a:solidFill>
                  <a:srgbClr val="000000"/>
                </a:solidFill>
                <a:effectLst/>
                <a:uLnTx/>
                <a:uFillTx/>
                <a:latin typeface="Arial"/>
                <a:ea typeface="ＭＳ Ｐゴシック" pitchFamily="-111" charset="-128"/>
              </a:rPr>
              <a:t>or services, through the use of force, fraud, or coercion, for the purpose of subjection to involuntary servitude, peonage, debt bondage, or slavery.</a:t>
            </a:r>
            <a:endParaRPr kumimoji="0" lang="en-US" sz="1750" b="1" u="none" strike="noStrike" kern="0" cap="none" spc="0" normalizeH="0" baseline="0" noProof="0" dirty="0">
              <a:ln>
                <a:noFill/>
              </a:ln>
              <a:solidFill>
                <a:srgbClr val="000000"/>
              </a:solidFill>
              <a:effectLst/>
              <a:uLnTx/>
              <a:uFillTx/>
              <a:latin typeface="Arial"/>
              <a:ea typeface="ＭＳ Ｐゴシック" pitchFamily="-111" charset="-128"/>
            </a:endParaRPr>
          </a:p>
          <a:p>
            <a:pPr lvl="2">
              <a:spcBef>
                <a:spcPts val="0"/>
              </a:spcBef>
              <a:defRPr/>
            </a:pPr>
            <a:r>
              <a:rPr kumimoji="0" lang="en-US" sz="1750" i="1" u="none" strike="noStrike" kern="0" cap="none" spc="0" normalizeH="0" baseline="0" noProof="0" dirty="0">
                <a:ln>
                  <a:noFill/>
                </a:ln>
                <a:effectLst/>
                <a:uLnTx/>
                <a:uFillTx/>
                <a:latin typeface="Arial"/>
                <a:ea typeface="ＭＳ Ｐゴシック" pitchFamily="-111" charset="-128"/>
              </a:rPr>
              <a:t>Peonage</a:t>
            </a:r>
            <a:r>
              <a:rPr kumimoji="0" lang="en-US" sz="1750" u="none" strike="noStrike" kern="0" cap="none" spc="0" normalizeH="0" baseline="0" noProof="0" dirty="0">
                <a:ln>
                  <a:noFill/>
                </a:ln>
                <a:effectLst/>
                <a:uLnTx/>
                <a:uFillTx/>
                <a:latin typeface="Arial"/>
                <a:ea typeface="ＭＳ Ｐゴシック" pitchFamily="-111" charset="-128"/>
              </a:rPr>
              <a:t>:</a:t>
            </a:r>
            <a:r>
              <a:rPr kumimoji="0" lang="en-US" sz="1750" i="0" u="none" strike="noStrike" kern="0" cap="none" spc="0" normalizeH="0" baseline="0" noProof="0" dirty="0">
                <a:ln>
                  <a:noFill/>
                </a:ln>
                <a:effectLst/>
                <a:uLnTx/>
                <a:uFillTx/>
                <a:latin typeface="Arial"/>
                <a:ea typeface="ＭＳ Ｐゴシック" pitchFamily="-111" charset="-128"/>
              </a:rPr>
              <a:t>  paying off debt through work</a:t>
            </a:r>
          </a:p>
          <a:p>
            <a:pPr lvl="2">
              <a:spcBef>
                <a:spcPts val="0"/>
              </a:spcBef>
              <a:defRPr/>
            </a:pPr>
            <a:r>
              <a:rPr kumimoji="0" lang="en-US" sz="1750" i="1" u="none" strike="noStrike" kern="0" cap="none" spc="0" normalizeH="0" baseline="0" noProof="0" dirty="0">
                <a:ln>
                  <a:noFill/>
                </a:ln>
                <a:effectLst/>
                <a:uLnTx/>
                <a:uFillTx/>
                <a:latin typeface="Arial"/>
                <a:ea typeface="ＭＳ Ｐゴシック" pitchFamily="-111" charset="-128"/>
              </a:rPr>
              <a:t>Debt Bondage</a:t>
            </a:r>
            <a:r>
              <a:rPr kumimoji="0" lang="en-US" sz="1750" i="0" u="none" strike="noStrike" kern="0" cap="none" spc="0" normalizeH="0" baseline="0" noProof="0" dirty="0">
                <a:ln>
                  <a:noFill/>
                </a:ln>
                <a:effectLst/>
                <a:uLnTx/>
                <a:uFillTx/>
                <a:latin typeface="Arial"/>
                <a:ea typeface="ＭＳ Ｐゴシック" pitchFamily="-111" charset="-128"/>
              </a:rPr>
              <a:t>: debt slavery, bonded labor, or services for a debt or other obligation</a:t>
            </a:r>
          </a:p>
          <a:p>
            <a:pPr lvl="2">
              <a:spcBef>
                <a:spcPts val="0"/>
              </a:spcBef>
              <a:defRPr/>
            </a:pPr>
            <a:r>
              <a:rPr kumimoji="0" lang="en-US" sz="1750" i="1" u="none" strike="noStrike" kern="0" cap="none" spc="0" normalizeH="0" baseline="0" noProof="0" dirty="0">
                <a:ln>
                  <a:noFill/>
                </a:ln>
                <a:effectLst/>
                <a:uLnTx/>
                <a:uFillTx/>
                <a:latin typeface="Arial"/>
                <a:ea typeface="ＭＳ Ｐゴシック" pitchFamily="-111" charset="-128"/>
              </a:rPr>
              <a:t>Slavery</a:t>
            </a:r>
            <a:r>
              <a:rPr kumimoji="0" lang="en-US" sz="1750" i="0" u="none" strike="noStrike" kern="0" cap="none" spc="0" normalizeH="0" baseline="0" noProof="0" dirty="0">
                <a:ln>
                  <a:noFill/>
                </a:ln>
                <a:effectLst/>
                <a:uLnTx/>
                <a:uFillTx/>
                <a:latin typeface="Arial"/>
                <a:ea typeface="ＭＳ Ｐゴシック" pitchFamily="-111" charset="-128"/>
              </a:rPr>
              <a:t>: A condition compared to that of a slave in respect of exhausting labor or restricted freedom</a:t>
            </a:r>
          </a:p>
        </p:txBody>
      </p:sp>
    </p:spTree>
    <p:extLst>
      <p:ext uri="{BB962C8B-B14F-4D97-AF65-F5344CB8AC3E}">
        <p14:creationId xmlns:p14="http://schemas.microsoft.com/office/powerpoint/2010/main" val="1740284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 </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(cont.)</a:t>
            </a: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 (cont.)</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1750" i="1" u="none" strike="noStrike" kern="0" cap="none" spc="0" normalizeH="0" baseline="0" noProof="0" dirty="0">
                <a:ln>
                  <a:noFill/>
                </a:ln>
                <a:solidFill>
                  <a:srgbClr val="000000"/>
                </a:solidFill>
                <a:effectLst/>
                <a:uLnTx/>
                <a:uFillTx/>
                <a:latin typeface="Arial"/>
                <a:ea typeface="ＭＳ Ｐゴシック" pitchFamily="-111" charset="-128"/>
              </a:rPr>
              <a:t>Labor trafficking</a:t>
            </a:r>
            <a:r>
              <a:rPr kumimoji="0" lang="en-US" sz="1750" i="0" u="none" strike="noStrike" kern="0" cap="none" spc="0" normalizeH="0" baseline="0" noProof="0" dirty="0">
                <a:ln>
                  <a:noFill/>
                </a:ln>
                <a:solidFill>
                  <a:srgbClr val="000000"/>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Labor obtained by use of threat of serious harm, physical restraint, or abuse of legal process</a:t>
            </a:r>
          </a:p>
          <a:p>
            <a:pPr marL="914400" lvl="2" indent="0">
              <a:spcBef>
                <a:spcPts val="0"/>
              </a:spcBef>
              <a:buNone/>
              <a:defRPr/>
            </a:pPr>
            <a:r>
              <a:rPr kumimoji="0" lang="en-US" sz="1750" i="1" u="sng" strike="noStrike" kern="0" cap="none" spc="0" normalizeH="0" baseline="0" noProof="0" dirty="0">
                <a:ln>
                  <a:noFill/>
                </a:ln>
                <a:solidFill>
                  <a:srgbClr val="000000"/>
                </a:solidFill>
                <a:effectLst/>
                <a:uLnTx/>
                <a:uFillTx/>
                <a:latin typeface="Arial"/>
                <a:ea typeface="ＭＳ Ｐゴシック" pitchFamily="-111" charset="-128"/>
              </a:rPr>
              <a:t>Examples:</a:t>
            </a:r>
          </a:p>
          <a:p>
            <a:pPr marL="1600200" marR="0" lvl="3" indent="-228600" algn="l" defTabSz="914400" rtl="0" eaLnBrk="1" fontAlgn="base" latinLnBrk="0" hangingPunct="1">
              <a:lnSpc>
                <a:spcPct val="100000"/>
              </a:lnSpc>
              <a:spcBef>
                <a:spcPts val="0"/>
              </a:spcBef>
              <a:spcAft>
                <a:spcPct val="0"/>
              </a:spcAft>
              <a:buClrTx/>
              <a:buSzTx/>
              <a:buFontTx/>
              <a:buChar cha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Being forced to work for little or no pay (frequently in factories and farms)</a:t>
            </a:r>
          </a:p>
          <a:p>
            <a:pPr marL="1600200" marR="0" lvl="3" indent="-228600" algn="l" defTabSz="914400" rtl="0" eaLnBrk="1" fontAlgn="base" latinLnBrk="0" hangingPunct="1">
              <a:lnSpc>
                <a:spcPct val="100000"/>
              </a:lnSpc>
              <a:spcBef>
                <a:spcPts val="0"/>
              </a:spcBef>
              <a:spcAft>
                <a:spcPct val="0"/>
              </a:spcAft>
              <a:buClrTx/>
              <a:buSzTx/>
              <a:buFontTx/>
              <a:buChar char="–"/>
              <a:tabLst/>
              <a:defRPr/>
            </a:pPr>
            <a:r>
              <a:rPr kumimoji="0" lang="en-US" sz="1750" i="1" u="none" strike="noStrike" kern="0" cap="none" spc="0" normalizeH="0" baseline="0" noProof="0" dirty="0">
                <a:ln>
                  <a:noFill/>
                </a:ln>
                <a:solidFill>
                  <a:srgbClr val="000000"/>
                </a:solidFill>
                <a:effectLst/>
                <a:uLnTx/>
                <a:uFillTx/>
                <a:latin typeface="Arial"/>
                <a:ea typeface="ＭＳ Ｐゴシック" pitchFamily="-111" charset="-128"/>
              </a:rPr>
              <a:t>Domestic servitude</a:t>
            </a:r>
            <a:r>
              <a:rPr kumimoji="0" lang="en-US" sz="1750" i="0" u="none" strike="noStrike" kern="0" cap="none" spc="0" normalizeH="0" baseline="0" noProof="0" dirty="0">
                <a:ln>
                  <a:noFill/>
                </a:ln>
                <a:solidFill>
                  <a:srgbClr val="000000"/>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providing services within a household for 10-16 hours per day, such as, but not limited to: childcare, cooking, cleaning, yard work, gardening, etc.</a:t>
            </a:r>
          </a:p>
          <a:p>
            <a:pPr marL="742950" marR="0" lvl="1" indent="-285750" algn="l" defTabSz="914400" rtl="0" eaLnBrk="1" fontAlgn="base" latinLnBrk="0" hangingPunct="1">
              <a:lnSpc>
                <a:spcPct val="100000"/>
              </a:lnSpc>
              <a:spcBef>
                <a:spcPts val="0"/>
              </a:spcBef>
              <a:spcAft>
                <a:spcPct val="0"/>
              </a:spcAft>
              <a:buClrTx/>
              <a:buSzTx/>
              <a:buFontTx/>
              <a:buChar char="–"/>
              <a:tabLst/>
              <a:defRPr/>
            </a:pPr>
            <a:endParaRPr kumimoji="0" lang="en-US" sz="1750" i="0" u="none" strike="noStrike" kern="0" cap="none" spc="0" normalizeH="0" baseline="0" noProof="0" dirty="0">
              <a:ln>
                <a:noFill/>
              </a:ln>
              <a:effectLst/>
              <a:uLnTx/>
              <a:uFillTx/>
              <a:latin typeface="Arial"/>
              <a:ea typeface="ＭＳ Ｐゴシック" pitchFamily="-111" charset="-128"/>
            </a:endParaRPr>
          </a:p>
        </p:txBody>
      </p:sp>
    </p:spTree>
    <p:extLst>
      <p:ext uri="{BB962C8B-B14F-4D97-AF65-F5344CB8AC3E}">
        <p14:creationId xmlns:p14="http://schemas.microsoft.com/office/powerpoint/2010/main" val="56214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endParaRPr lang="en-US" sz="1200" dirty="0"/>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5</a:t>
            </a:fld>
            <a:endParaRPr lang="en-US" sz="1100" dirty="0"/>
          </a:p>
        </p:txBody>
      </p:sp>
      <p:sp>
        <p:nvSpPr>
          <p:cNvPr id="7" name="Text Placeholder 3">
            <a:extLst>
              <a:ext uri="{FF2B5EF4-FFF2-40B4-BE49-F238E27FC236}">
                <a16:creationId xmlns:a16="http://schemas.microsoft.com/office/drawing/2014/main" id="{24E1E526-D0E8-4ED1-A1B4-8348AB0E7BFA}"/>
              </a:ext>
            </a:extLst>
          </p:cNvPr>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Learning Objectives</a:t>
            </a:r>
          </a:p>
          <a:p>
            <a:pPr marL="0" indent="0">
              <a:buNone/>
            </a:pPr>
            <a:endParaRPr lang="en-US" sz="2000" dirty="0"/>
          </a:p>
          <a:p>
            <a:r>
              <a:rPr lang="en-US" sz="1750" dirty="0"/>
              <a:t>Should target the “Key Takeaways” (*see notes section associated with this slide for additional clarification*) and be worded in a way that reflects what the audience will learn:</a:t>
            </a:r>
          </a:p>
          <a:p>
            <a:pPr lvl="1"/>
            <a:r>
              <a:rPr lang="en-US" sz="1750" dirty="0"/>
              <a:t>Definition/categories of child abuse as outlined in the PA CPSL</a:t>
            </a:r>
          </a:p>
          <a:p>
            <a:pPr lvl="1"/>
            <a:r>
              <a:rPr lang="en-US" sz="1750" dirty="0"/>
              <a:t>Common indicators of suspected child abuse</a:t>
            </a:r>
          </a:p>
          <a:p>
            <a:pPr lvl="1"/>
            <a:r>
              <a:rPr lang="en-US" sz="1750" dirty="0"/>
              <a:t>Roles and responsibilities for persons required to report suspected child abuse (mandated reporters)</a:t>
            </a:r>
          </a:p>
          <a:p>
            <a:pPr lvl="1"/>
            <a:r>
              <a:rPr lang="en-US" sz="1750" dirty="0"/>
              <a:t>Requirements and procedures for reporting suspected child abuse</a:t>
            </a:r>
          </a:p>
          <a:p>
            <a:pPr lvl="1"/>
            <a:r>
              <a:rPr lang="en-US" sz="1750" dirty="0"/>
              <a:t>Penalties for mandated reporters who willfully fail to report suspected child abuse</a:t>
            </a:r>
          </a:p>
        </p:txBody>
      </p:sp>
    </p:spTree>
    <p:custDataLst>
      <p:tags r:id="rId1"/>
    </p:custDataLst>
    <p:extLst>
      <p:ext uri="{BB962C8B-B14F-4D97-AF65-F5344CB8AC3E}">
        <p14:creationId xmlns:p14="http://schemas.microsoft.com/office/powerpoint/2010/main" val="2220316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 (cont.)</a:t>
            </a:r>
          </a:p>
          <a:p>
            <a:pPr lvl="1">
              <a:spcBef>
                <a:spcPts val="0"/>
              </a:spcBef>
              <a:defRPr/>
            </a:pPr>
            <a:r>
              <a:rPr kumimoji="0" lang="en-US" sz="1750" i="1" u="sng" strike="noStrike" kern="0" cap="none" spc="0" normalizeH="0" baseline="0" noProof="0" dirty="0">
                <a:ln>
                  <a:noFill/>
                </a:ln>
                <a:effectLst/>
                <a:uLnTx/>
                <a:uFillTx/>
                <a:latin typeface="Arial"/>
                <a:ea typeface="ＭＳ Ｐゴシック" pitchFamily="-111" charset="-128"/>
              </a:rPr>
              <a:t>Victim Identification/Warning Signs</a:t>
            </a:r>
            <a:r>
              <a:rPr lang="en-US" sz="1750" i="1" dirty="0">
                <a:latin typeface="Arial"/>
              </a:rPr>
              <a:t> –</a:t>
            </a:r>
            <a:r>
              <a:rPr kumimoji="0" lang="en-US" sz="1750" strike="noStrike" kern="0" cap="none" spc="0" normalizeH="0" baseline="0" noProof="0" dirty="0">
                <a:ln>
                  <a:noFill/>
                </a:ln>
                <a:effectLst/>
                <a:uLnTx/>
                <a:uFillTx/>
                <a:latin typeface="Arial"/>
                <a:ea typeface="ＭＳ Ｐゴシック" pitchFamily="-111" charset="-128"/>
              </a:rPr>
              <a:t> </a:t>
            </a:r>
            <a:r>
              <a:rPr kumimoji="0" lang="en-US" sz="1750" i="1" strike="noStrike" kern="0" cap="none" spc="0" normalizeH="0" baseline="0" noProof="0" dirty="0">
                <a:ln>
                  <a:noFill/>
                </a:ln>
                <a:effectLst/>
                <a:uLnTx/>
                <a:uFillTx/>
                <a:latin typeface="Arial"/>
                <a:ea typeface="ＭＳ Ｐゴシック" pitchFamily="-111" charset="-128"/>
              </a:rPr>
              <a:t>including, but not limited to</a:t>
            </a:r>
            <a:r>
              <a:rPr kumimoji="0" lang="en-US" sz="1750" strike="noStrike" kern="0" cap="none" spc="0" normalizeH="0" baseline="0" noProof="0" dirty="0">
                <a:ln>
                  <a:noFill/>
                </a:ln>
                <a:effectLst/>
                <a:uLnTx/>
                <a:uFillTx/>
                <a:latin typeface="Arial"/>
                <a:ea typeface="ＭＳ Ｐゴシック" pitchFamily="-111" charset="-128"/>
              </a:rPr>
              <a:t>:</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been verified to be under the age of 18 and is in any way involved in a commercial sex act industry or has a record of prior arrest for prostitution or related charges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an explicitly sexual online profile</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Excessively frequents internet chat rooms and classified sites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Depicts elements of sexual exploitation in drawing, poetry, or other modes of creative expression</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Secrecy about whereabouts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late nights or unusual hours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Is found in a hotel, street track, truck stop, or strip club</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Lies about or has no identification or knowledge of personal data, such as but not limited to: age, name, and/or date of birth</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Does not have insurance or control over own finances</a:t>
            </a:r>
          </a:p>
        </p:txBody>
      </p:sp>
    </p:spTree>
    <p:extLst>
      <p:ext uri="{BB962C8B-B14F-4D97-AF65-F5344CB8AC3E}">
        <p14:creationId xmlns:p14="http://schemas.microsoft.com/office/powerpoint/2010/main" val="1622703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 (cont.)</a:t>
            </a:r>
          </a:p>
          <a:p>
            <a:pPr lvl="1">
              <a:spcBef>
                <a:spcPts val="0"/>
              </a:spcBef>
              <a:defRPr/>
            </a:pPr>
            <a:r>
              <a:rPr kumimoji="0" lang="en-US" sz="1750" i="1" u="sng" strike="noStrike" kern="0" cap="none" spc="0" normalizeH="0" baseline="0" noProof="0" dirty="0">
                <a:ln>
                  <a:noFill/>
                </a:ln>
                <a:effectLst/>
                <a:uLnTx/>
                <a:uFillTx/>
                <a:latin typeface="Arial"/>
                <a:ea typeface="ＭＳ Ｐゴシック" pitchFamily="-111" charset="-128"/>
              </a:rPr>
              <a:t>Victim Identification/Warning Signs</a:t>
            </a:r>
            <a:r>
              <a:rPr lang="en-US" sz="1750" i="1" dirty="0">
                <a:latin typeface="Arial"/>
              </a:rPr>
              <a:t> –</a:t>
            </a:r>
            <a:r>
              <a:rPr kumimoji="0" lang="en-US" sz="1750" strike="noStrike" kern="0" cap="none" spc="0" normalizeH="0" baseline="0" noProof="0" dirty="0">
                <a:ln>
                  <a:noFill/>
                </a:ln>
                <a:effectLst/>
                <a:uLnTx/>
                <a:uFillTx/>
                <a:latin typeface="Arial"/>
                <a:ea typeface="ＭＳ Ｐゴシック" pitchFamily="-111" charset="-128"/>
              </a:rPr>
              <a:t> </a:t>
            </a:r>
            <a:r>
              <a:rPr kumimoji="0" lang="en-US" sz="1750" i="1" strike="noStrike" kern="0" cap="none" spc="0" normalizeH="0" baseline="0" noProof="0" dirty="0">
                <a:ln>
                  <a:noFill/>
                </a:ln>
                <a:effectLst/>
                <a:uLnTx/>
                <a:uFillTx/>
                <a:latin typeface="Arial"/>
                <a:ea typeface="ＭＳ Ｐゴシック" pitchFamily="-111" charset="-128"/>
              </a:rPr>
              <a:t>including, but not limited to</a:t>
            </a:r>
            <a:r>
              <a:rPr kumimoji="0" lang="en-US" sz="1750" strike="noStrike" kern="0" cap="none" spc="0" normalizeH="0" baseline="0" noProof="0" dirty="0">
                <a:ln>
                  <a:noFill/>
                </a:ln>
                <a:effectLst/>
                <a:uLnTx/>
                <a:uFillTx/>
                <a:latin typeface="Arial"/>
                <a:ea typeface="ＭＳ Ｐゴシック" pitchFamily="-111" charset="-128"/>
              </a:rPr>
              <a:t>: (cont.)</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Wears clothing that is dirty and inappropriate for the weather; it may be too large or too small (often dresses or skirts that are provocative in nature)</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Wears new clothes of any style</a:t>
            </a:r>
            <a:r>
              <a:rPr lang="en-US" sz="1750" dirty="0">
                <a:latin typeface="Arial"/>
              </a:rPr>
              <a:t> and </a:t>
            </a:r>
            <a:r>
              <a:rPr kumimoji="0" lang="en-US" sz="1750" u="none" strike="noStrike" kern="0" cap="none" spc="0" normalizeH="0" baseline="0" noProof="0" dirty="0">
                <a:ln>
                  <a:noFill/>
                </a:ln>
                <a:effectLst/>
                <a:uLnTx/>
                <a:uFillTx/>
                <a:latin typeface="Arial"/>
                <a:ea typeface="ＭＳ Ｐゴシック" pitchFamily="-111" charset="-128"/>
              </a:rPr>
              <a:t>gets hair and/or nails done with no financial means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multiple cell phones or very expensive items that they have no way of purchasing on their own</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unaddressed medical issues or goes to the ER or clinic alone or with an unrelated adult</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Exhibits hypervigilance or paranoid behaviors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Is in a controlling or dominating relationship</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Avoids answering questions and lets someone else speak for them</a:t>
            </a:r>
          </a:p>
        </p:txBody>
      </p:sp>
    </p:spTree>
    <p:extLst>
      <p:ext uri="{BB962C8B-B14F-4D97-AF65-F5344CB8AC3E}">
        <p14:creationId xmlns:p14="http://schemas.microsoft.com/office/powerpoint/2010/main" val="704809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 </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(cont.)</a:t>
            </a: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 (cont.)</a:t>
            </a:r>
          </a:p>
          <a:p>
            <a:pPr lvl="1">
              <a:spcBef>
                <a:spcPts val="0"/>
              </a:spcBef>
              <a:defRPr/>
            </a:pPr>
            <a:r>
              <a:rPr kumimoji="0" lang="en-US" sz="1750" i="1" u="sng" strike="noStrike" kern="0" cap="none" spc="0" normalizeH="0" baseline="0" noProof="0" dirty="0">
                <a:ln>
                  <a:noFill/>
                </a:ln>
                <a:effectLst/>
                <a:uLnTx/>
                <a:uFillTx/>
                <a:latin typeface="Arial"/>
                <a:ea typeface="ＭＳ Ｐゴシック" pitchFamily="-111" charset="-128"/>
              </a:rPr>
              <a:t>Victim Identification/Warning Signs</a:t>
            </a:r>
            <a:r>
              <a:rPr lang="en-US" sz="1750" i="1" dirty="0">
                <a:latin typeface="Arial"/>
              </a:rPr>
              <a:t> –</a:t>
            </a:r>
            <a:r>
              <a:rPr kumimoji="0" lang="en-US" sz="1750" strike="noStrike" kern="0" cap="none" spc="0" normalizeH="0" baseline="0" noProof="0" dirty="0">
                <a:ln>
                  <a:noFill/>
                </a:ln>
                <a:effectLst/>
                <a:uLnTx/>
                <a:uFillTx/>
                <a:latin typeface="Arial"/>
                <a:ea typeface="ＭＳ Ｐゴシック" pitchFamily="-111" charset="-128"/>
              </a:rPr>
              <a:t> </a:t>
            </a:r>
            <a:r>
              <a:rPr kumimoji="0" lang="en-US" sz="1750" i="1" strike="noStrike" kern="0" cap="none" spc="0" normalizeH="0" baseline="0" noProof="0" dirty="0">
                <a:ln>
                  <a:noFill/>
                </a:ln>
                <a:effectLst/>
                <a:uLnTx/>
                <a:uFillTx/>
                <a:latin typeface="Arial"/>
                <a:ea typeface="ＭＳ Ｐゴシック" pitchFamily="-111" charset="-128"/>
              </a:rPr>
              <a:t>including, but not limited to</a:t>
            </a:r>
            <a:r>
              <a:rPr kumimoji="0" lang="en-US" sz="1750" strike="noStrike" kern="0" cap="none" spc="0" normalizeH="0" baseline="0" noProof="0" dirty="0">
                <a:ln>
                  <a:noFill/>
                </a:ln>
                <a:effectLst/>
                <a:uLnTx/>
                <a:uFillTx/>
                <a:latin typeface="Arial"/>
                <a:ea typeface="ＭＳ Ｐゴシック" pitchFamily="-111" charset="-128"/>
              </a:rPr>
              <a:t>: (cont.)</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Expresses interest in or is in relationships with adults or much older adults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significant change in behavior, including increased social media and new associates or friends at school</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frequent or multiple sexually transmitted diseases or pregnancies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unexplained injuries and/or unbelievable or inconsistent explanations of injuries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multiple bruises or cuts in various stages of healing</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Has a tattoo they’re reluctant to explain</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Uses specific terms such as "trick", "the life", or "the game"</a:t>
            </a:r>
          </a:p>
        </p:txBody>
      </p:sp>
    </p:spTree>
    <p:extLst>
      <p:ext uri="{BB962C8B-B14F-4D97-AF65-F5344CB8AC3E}">
        <p14:creationId xmlns:p14="http://schemas.microsoft.com/office/powerpoint/2010/main" val="66866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indent="0">
              <a:spcBef>
                <a:spcPts val="0"/>
              </a:spcBef>
              <a:buNone/>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Categories &amp; Indicators of Child Abuse </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(cont.)</a:t>
            </a:r>
          </a:p>
          <a:p>
            <a:pPr marL="0" indent="0">
              <a:spcBef>
                <a:spcPts val="0"/>
              </a:spcBef>
              <a:buNone/>
              <a:defRPr/>
            </a:pPr>
            <a:endParaRPr kumimoji="0" lang="en-US" sz="1800" b="1" i="1"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1" i="1" u="none" strike="noStrike" kern="0" cap="none" spc="0" normalizeH="0" baseline="0" noProof="0" dirty="0">
                <a:ln>
                  <a:noFill/>
                </a:ln>
                <a:effectLst/>
                <a:uLnTx/>
                <a:uFillTx/>
                <a:latin typeface="Arial"/>
                <a:ea typeface="ＭＳ Ｐゴシック" pitchFamily="-111" charset="-128"/>
              </a:rPr>
              <a:t>Severe forms of trafficking in persons </a:t>
            </a:r>
            <a:r>
              <a:rPr kumimoji="0" lang="en-US" sz="1750" u="none" strike="noStrike" kern="0" cap="none" spc="0" normalizeH="0" baseline="0" noProof="0" dirty="0">
                <a:ln>
                  <a:noFill/>
                </a:ln>
                <a:effectLst/>
                <a:uLnTx/>
                <a:uFillTx/>
                <a:latin typeface="Arial"/>
                <a:ea typeface="ＭＳ Ｐゴシック" pitchFamily="-111" charset="-128"/>
              </a:rPr>
              <a:t>(Act 115 of 2016)</a:t>
            </a:r>
          </a:p>
          <a:p>
            <a:pPr lvl="1">
              <a:spcBef>
                <a:spcPts val="0"/>
              </a:spcBef>
              <a:defRPr/>
            </a:pPr>
            <a:r>
              <a:rPr kumimoji="0" lang="en-US" sz="1750" i="1" u="sng" strike="noStrike" kern="0" cap="none" spc="0" normalizeH="0" baseline="0" noProof="0" dirty="0">
                <a:ln>
                  <a:noFill/>
                </a:ln>
                <a:effectLst/>
                <a:uLnTx/>
                <a:uFillTx/>
                <a:latin typeface="Arial"/>
                <a:ea typeface="ＭＳ Ｐゴシック" pitchFamily="-111" charset="-128"/>
              </a:rPr>
              <a:t>At-Risk Youth Populations</a:t>
            </a:r>
            <a:r>
              <a:rPr kumimoji="0" lang="en-US" sz="1750" i="1" strike="noStrike" kern="0" cap="none" spc="0" normalizeH="0" baseline="0" noProof="0" dirty="0">
                <a:ln>
                  <a:noFill/>
                </a:ln>
                <a:effectLst/>
                <a:uLnTx/>
                <a:uFillTx/>
                <a:latin typeface="Arial"/>
                <a:ea typeface="ＭＳ Ｐゴシック" pitchFamily="-111" charset="-128"/>
              </a:rPr>
              <a:t> </a:t>
            </a:r>
            <a:r>
              <a:rPr lang="en-US" sz="1750" i="1" dirty="0">
                <a:latin typeface="Arial"/>
              </a:rPr>
              <a:t>–</a:t>
            </a:r>
            <a:r>
              <a:rPr kumimoji="0" lang="en-US" sz="1750" i="1" strike="noStrike" kern="0" cap="none" spc="0" normalizeH="0" baseline="0" noProof="0" dirty="0">
                <a:ln>
                  <a:noFill/>
                </a:ln>
                <a:effectLst/>
                <a:uLnTx/>
                <a:uFillTx/>
                <a:latin typeface="Arial"/>
                <a:ea typeface="ＭＳ Ｐゴシック" pitchFamily="-111" charset="-128"/>
              </a:rPr>
              <a:t> including, but not limited to, youth</a:t>
            </a:r>
            <a:r>
              <a:rPr kumimoji="0" lang="en-US" sz="1750" strike="noStrike" kern="0" cap="none" spc="0" normalizeH="0" baseline="0" noProof="0" dirty="0">
                <a:ln>
                  <a:noFill/>
                </a:ln>
                <a:effectLst/>
                <a:uLnTx/>
                <a:uFillTx/>
                <a:latin typeface="Arial"/>
                <a:ea typeface="ＭＳ Ｐゴシック" pitchFamily="-111" charset="-128"/>
              </a:rPr>
              <a:t>:</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In the foster care system</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Who identify as LGBTQ+</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Who are homeless or a runaway</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With disabilities</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With a history of sexual abuse</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With mental health and/or substance abuse disorders </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With a history of being involved in the welfare system</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Who identify as native or aboriginal</a:t>
            </a:r>
          </a:p>
          <a:p>
            <a:pPr lvl="2">
              <a:spcBef>
                <a:spcPts val="0"/>
              </a:spcBef>
              <a:defRPr/>
            </a:pPr>
            <a:r>
              <a:rPr kumimoji="0" lang="en-US" sz="1750" u="none" strike="noStrike" kern="0" cap="none" spc="0" normalizeH="0" baseline="0" noProof="0" dirty="0">
                <a:ln>
                  <a:noFill/>
                </a:ln>
                <a:effectLst/>
                <a:uLnTx/>
                <a:uFillTx/>
                <a:latin typeface="Arial"/>
                <a:ea typeface="ＭＳ Ｐゴシック" pitchFamily="-111" charset="-128"/>
              </a:rPr>
              <a:t>With family dysfunction</a:t>
            </a:r>
          </a:p>
        </p:txBody>
      </p:sp>
    </p:spTree>
    <p:extLst>
      <p:ext uri="{BB962C8B-B14F-4D97-AF65-F5344CB8AC3E}">
        <p14:creationId xmlns:p14="http://schemas.microsoft.com/office/powerpoint/2010/main" val="837629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kern="0" cap="none" spc="0" normalizeH="0" baseline="0" noProof="0" dirty="0">
                <a:ln>
                  <a:noFill/>
                </a:ln>
                <a:solidFill>
                  <a:srgbClr val="73ADDD"/>
                </a:solidFill>
                <a:effectLst/>
                <a:uLnTx/>
                <a:uFillTx/>
                <a:latin typeface="Arial"/>
                <a:ea typeface="ＭＳ Ｐゴシック" pitchFamily="-111" charset="-128"/>
              </a:rPr>
              <a:t>Exclusions from Child Abuse</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 (23 Pa.C.S.§6304)</a:t>
            </a:r>
            <a:endParaRPr kumimoji="0" lang="en-US" sz="2000" b="1" i="0" u="non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chemeClr val="accent4"/>
              </a:solidFill>
              <a:latin typeface="Arial"/>
            </a:endParaRPr>
          </a:p>
          <a:p>
            <a:pPr marL="0" indent="0" algn="ctr">
              <a:spcBef>
                <a:spcPts val="0"/>
              </a:spcBef>
              <a:buNone/>
              <a:defRPr/>
            </a:pPr>
            <a:r>
              <a:rPr lang="en-US" sz="1750" dirty="0">
                <a:solidFill>
                  <a:schemeClr val="accent4"/>
                </a:solidFill>
                <a:latin typeface="Arial"/>
              </a:rPr>
              <a:t>Conduct that causes injury or harm to a child or creates a risk of injury or harm to a child shall not be considered child abuse if there is no evidence that the person acted intentionally, knowingly or recklessly when causing the injury or harm to the child or creating a risk of injury or harm to the child.</a:t>
            </a:r>
          </a:p>
          <a:p>
            <a:pPr marL="0" indent="0" algn="ctr">
              <a:spcBef>
                <a:spcPts val="0"/>
              </a:spcBef>
              <a:buNone/>
              <a:defRPr/>
            </a:pPr>
            <a:endParaRPr lang="en-US" sz="1750" dirty="0">
              <a:solidFill>
                <a:schemeClr val="accent4"/>
              </a:solidFill>
              <a:latin typeface="Arial"/>
            </a:endParaRPr>
          </a:p>
          <a:p>
            <a:pPr marL="0" indent="0" algn="ctr">
              <a:spcBef>
                <a:spcPts val="0"/>
              </a:spcBef>
              <a:buNone/>
              <a:defRPr/>
            </a:pPr>
            <a:r>
              <a:rPr lang="en-US" sz="1750" dirty="0">
                <a:solidFill>
                  <a:schemeClr val="accent4"/>
                </a:solidFill>
                <a:latin typeface="Arial"/>
              </a:rPr>
              <a:t>T</a:t>
            </a:r>
            <a:r>
              <a:rPr kumimoji="0" lang="en-US" sz="1750" b="0" i="0" u="none" kern="0" cap="none" spc="0" normalizeH="0" baseline="0" noProof="0" dirty="0">
                <a:ln>
                  <a:noFill/>
                </a:ln>
                <a:solidFill>
                  <a:schemeClr val="accent4"/>
                </a:solidFill>
                <a:effectLst/>
                <a:uLnTx/>
                <a:uFillTx/>
                <a:latin typeface="Arial"/>
                <a:ea typeface="ＭＳ Ｐゴシック" pitchFamily="-111" charset="-128"/>
              </a:rPr>
              <a:t>he term "child abuse" does </a:t>
            </a:r>
            <a:r>
              <a:rPr kumimoji="0" lang="en-US" sz="1750" b="0" i="0" u="none" kern="0" cap="none" spc="0" normalizeH="0" baseline="0" noProof="0" dirty="0">
                <a:ln>
                  <a:noFill/>
                </a:ln>
                <a:solidFill>
                  <a:srgbClr val="000000"/>
                </a:solidFill>
                <a:effectLst/>
                <a:uLnTx/>
                <a:uFillTx/>
                <a:latin typeface="Arial"/>
                <a:ea typeface="ＭＳ Ｐゴシック" pitchFamily="-111" charset="-128"/>
              </a:rPr>
              <a:t>not include any conduct for which an exclusion is provided in section 6304 of the PA CPSL (relating to exclusions from child abuse).</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750" dirty="0">
              <a:solidFill>
                <a:schemeClr val="accent4"/>
              </a:solidFill>
              <a:latin typeface="Arial"/>
            </a:endParaRPr>
          </a:p>
          <a:p>
            <a:pPr marL="57150" indent="0">
              <a:spcBef>
                <a:spcPts val="0"/>
              </a:spcBef>
              <a:buNone/>
              <a:defRPr/>
            </a:pPr>
            <a:r>
              <a:rPr kumimoji="0" lang="en-US" sz="1750" b="0" i="0" u="sng" kern="0" cap="none" spc="0" normalizeH="0" baseline="0" noProof="0" dirty="0">
                <a:ln>
                  <a:noFill/>
                </a:ln>
                <a:solidFill>
                  <a:schemeClr val="accent4"/>
                </a:solidFill>
                <a:effectLst/>
                <a:uLnTx/>
                <a:uFillTx/>
                <a:latin typeface="Arial"/>
                <a:ea typeface="ＭＳ Ｐゴシック" pitchFamily="-111" charset="-128"/>
              </a:rPr>
              <a:t>NOTE:</a:t>
            </a:r>
          </a:p>
          <a:p>
            <a:pPr indent="-228600">
              <a:spcBef>
                <a:spcPts val="0"/>
              </a:spcBef>
              <a:defRPr/>
            </a:pPr>
            <a:r>
              <a:rPr kumimoji="0" lang="en-US" sz="1750" b="0" i="0" u="none" kern="0" cap="none" spc="0" normalizeH="0" baseline="0" noProof="0" dirty="0">
                <a:ln>
                  <a:noFill/>
                </a:ln>
                <a:solidFill>
                  <a:schemeClr val="accent4"/>
                </a:solidFill>
                <a:effectLst/>
                <a:uLnTx/>
                <a:uFillTx/>
                <a:latin typeface="Arial"/>
                <a:ea typeface="ＭＳ Ｐゴシック" pitchFamily="-111" charset="-128"/>
              </a:rPr>
              <a:t>Nothing in the PA CPSL requires a person who has reasonable cause to suspect a child is a victim of child abuse to consider the exclusions from child abuse before making a report of suspected child abuse.</a:t>
            </a:r>
          </a:p>
          <a:p>
            <a:pPr indent="-228600">
              <a:spcBef>
                <a:spcPts val="0"/>
              </a:spcBef>
              <a:defRPr/>
            </a:pPr>
            <a:r>
              <a:rPr kumimoji="0" lang="en-US" sz="1750" b="0" i="0" u="none" kern="0" cap="none" spc="0" normalizeH="0" baseline="0" noProof="0" dirty="0">
                <a:ln>
                  <a:noFill/>
                </a:ln>
                <a:solidFill>
                  <a:schemeClr val="accent4"/>
                </a:solidFill>
                <a:effectLst/>
                <a:uLnTx/>
                <a:uFillTx/>
                <a:latin typeface="Arial"/>
                <a:ea typeface="ＭＳ Ｐゴシック" pitchFamily="-111" charset="-128"/>
              </a:rPr>
              <a:t>The exclusions from child abuse are considered/determined by DHS or the investigating agency after receipt of a referral/report.</a:t>
            </a:r>
          </a:p>
        </p:txBody>
      </p:sp>
    </p:spTree>
    <p:extLst>
      <p:ext uri="{BB962C8B-B14F-4D97-AF65-F5344CB8AC3E}">
        <p14:creationId xmlns:p14="http://schemas.microsoft.com/office/powerpoint/2010/main" val="3612769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FFFFFF">
                  <a:lumMod val="65000"/>
                </a:srgbClr>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a:tabLst/>
              <a:defRPr/>
            </a:pPr>
            <a:r>
              <a:rPr kumimoji="0" lang="en-US" sz="1750" b="1" i="0" u="none" strike="noStrike" kern="0" cap="none" spc="0" normalizeH="0" baseline="0" noProof="0" dirty="0">
                <a:ln>
                  <a:noFill/>
                </a:ln>
                <a:solidFill>
                  <a:srgbClr val="000000"/>
                </a:solidFill>
                <a:effectLst/>
                <a:uLnTx/>
                <a:uFillTx/>
                <a:latin typeface="Arial"/>
                <a:ea typeface="ＭＳ Ｐゴシック" pitchFamily="-111" charset="-128"/>
              </a:rPr>
              <a:t>Environmental factors</a:t>
            </a:r>
            <a:r>
              <a:rPr kumimoji="0" lang="en-US" sz="1750" i="0" u="none" strike="noStrike" kern="0" cap="none" spc="0" normalizeH="0" baseline="0" noProof="0" dirty="0">
                <a:ln>
                  <a:noFill/>
                </a:ln>
                <a:solidFill>
                  <a:srgbClr val="000000"/>
                </a:solidFill>
                <a:effectLst/>
                <a:uLnTx/>
                <a:uFillTx/>
                <a:latin typeface="Arial"/>
                <a:ea typeface="ＭＳ Ｐゴシック" pitchFamily="-111" charset="-128"/>
              </a:rPr>
              <a:t> --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No child shall be deemed to be physically or mentally abused based on injuries that result solely from environmental factors – such as inadequate housing, furnishings, income, clothing, and medical care – that are beyond the control of the parent or person responsible for the child's welfare with whom the child resides. This exclusion shall not apply to any childcare service as defined in the PA CPSL, excluding an adoptive parent.</a:t>
            </a:r>
          </a:p>
        </p:txBody>
      </p:sp>
    </p:spTree>
    <p:extLst>
      <p:ext uri="{BB962C8B-B14F-4D97-AF65-F5344CB8AC3E}">
        <p14:creationId xmlns:p14="http://schemas.microsoft.com/office/powerpoint/2010/main" val="331493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FFFFFF">
                  <a:lumMod val="65000"/>
                </a:srgbClr>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2"/>
              <a:tabLst/>
              <a:defRPr/>
            </a:pPr>
            <a:r>
              <a:rPr kumimoji="0" lang="en-US" sz="1750" b="1" i="0" u="none" strike="noStrike" kern="0" cap="none" spc="0" normalizeH="0" baseline="0" noProof="0" dirty="0">
                <a:ln>
                  <a:noFill/>
                </a:ln>
                <a:solidFill>
                  <a:srgbClr val="000000"/>
                </a:solidFill>
                <a:effectLst/>
                <a:uLnTx/>
                <a:uFillTx/>
                <a:latin typeface="Arial"/>
                <a:ea typeface="ＭＳ Ｐゴシック" pitchFamily="-111" charset="-128"/>
              </a:rPr>
              <a:t>Practice of religious beliefs</a:t>
            </a:r>
            <a:r>
              <a:rPr lang="en-US" sz="1750" noProof="0" dirty="0">
                <a:solidFill>
                  <a:srgbClr val="000000"/>
                </a:solidFill>
                <a:latin typeface="Arial"/>
              </a:rPr>
              <a:t> --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If, upon investigation, the county agency determines that a child has not been provided needed medical or surgical care because of sincerely held religious beliefs of the child's parents or relative within the third degree of consanguinity and with whom the child resides – which beliefs are consistent with those of a bona fide religion – the child shall not be deemed to be physically or mentally abused. In such cases, the following shall apply:</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county agency shall closely monitor the child and the child's family and shall seek court-ordered medical intervention when the lack of medical or surgical care threatens the child's life or long-term health. </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All correspondence with a subject of the report and the records of DHS and the county agency shall not reference child abuse and shall acknowledge the religious basis for the child's condition. </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family shall be referred for general protective services, if appropriate.</a:t>
            </a:r>
          </a:p>
        </p:txBody>
      </p:sp>
    </p:spTree>
    <p:extLst>
      <p:ext uri="{BB962C8B-B14F-4D97-AF65-F5344CB8AC3E}">
        <p14:creationId xmlns:p14="http://schemas.microsoft.com/office/powerpoint/2010/main" val="1352642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i="0" u="none" strike="noStrike" kern="0" cap="none" spc="0" normalizeH="0" baseline="0" noProof="0" dirty="0">
              <a:ln>
                <a:noFill/>
              </a:ln>
              <a:solidFill>
                <a:schemeClr val="accent3">
                  <a:lumMod val="65000"/>
                </a:schemeClr>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2"/>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Practice of religious beliefs</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If, upon investigation, the county agency determines that a child has not been provided needed medical or surgical care because of sincerely held religious beliefs of the child's parents or relative within the third degree of consanguinity and with whom the child resides – and which beliefs are consistent with those of a bona fide religion – the child shall not be deemed to be physically or mentally abused. In such cases, the following shall apply: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(cont.)</a:t>
            </a:r>
            <a:endParaRPr kumimoji="0" lang="en-US" sz="1700" i="0" u="none" strike="noStrike" kern="0" cap="none" spc="0" normalizeH="0" baseline="0" noProof="0" dirty="0">
              <a:ln>
                <a:noFill/>
              </a:ln>
              <a:solidFill>
                <a:schemeClr val="accent4"/>
              </a:solidFill>
              <a:effectLst/>
              <a:uLnTx/>
              <a:uFillTx/>
              <a:latin typeface="Arial"/>
              <a:ea typeface="ＭＳ Ｐゴシック" pitchFamily="-111" charset="-128"/>
            </a:endParaRPr>
          </a:p>
          <a:p>
            <a:pPr marL="800100" marR="0" lvl="1" indent="-342900" algn="l" defTabSz="914400" rtl="0" eaLnBrk="1" fontAlgn="base" latinLnBrk="0" hangingPunct="1">
              <a:lnSpc>
                <a:spcPct val="100000"/>
              </a:lnSpc>
              <a:spcBef>
                <a:spcPts val="0"/>
              </a:spcBef>
              <a:spcAft>
                <a:spcPct val="0"/>
              </a:spcAft>
              <a:buClrTx/>
              <a:buSzTx/>
              <a:buFont typeface="+mj-lt"/>
              <a:buAutoNum type="arabicParenR" startAt="4"/>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This exclusion shall not apply if the failure to provide needed medical or surgical care causes the death of the child. </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startAt="4"/>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This exclusion shall not apply to any childcare service (excluding an adoptive parent).</a:t>
            </a:r>
          </a:p>
        </p:txBody>
      </p:sp>
    </p:spTree>
    <p:extLst>
      <p:ext uri="{BB962C8B-B14F-4D97-AF65-F5344CB8AC3E}">
        <p14:creationId xmlns:p14="http://schemas.microsoft.com/office/powerpoint/2010/main" val="726139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accent3">
                  <a:lumMod val="65000"/>
                </a:schemeClr>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3"/>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Use of force for supervision, control, and safety purposes -- </a:t>
            </a:r>
            <a:r>
              <a:rPr lang="en-US" sz="1750" dirty="0">
                <a:latin typeface="Arial"/>
              </a:rPr>
              <a:t>Subject to subsection (d) (relating to rights of parents), the use of reasonable force on or against a child by the child's own parent or person responsible for the child's welfare shall not be considered child abuse if any of the following conditions apply: </a:t>
            </a:r>
          </a:p>
          <a:p>
            <a:pPr marL="857250" lvl="1" indent="-342900">
              <a:spcBef>
                <a:spcPts val="0"/>
              </a:spcBef>
              <a:buFont typeface="+mj-lt"/>
              <a:buAutoNum type="arabicParenR"/>
              <a:defRPr/>
            </a:pPr>
            <a:r>
              <a:rPr lang="en-US" sz="1750" dirty="0">
                <a:latin typeface="Arial"/>
              </a:rPr>
              <a:t>The use of reasonable force constitutes incidental, minor, or reasonable physical contact with the child or other actions that are designed to maintain order and control.</a:t>
            </a:r>
          </a:p>
        </p:txBody>
      </p:sp>
    </p:spTree>
    <p:extLst>
      <p:ext uri="{BB962C8B-B14F-4D97-AF65-F5344CB8AC3E}">
        <p14:creationId xmlns:p14="http://schemas.microsoft.com/office/powerpoint/2010/main" val="1177303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bg1">
                  <a:lumMod val="65000"/>
                </a:schemeClr>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3"/>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Use of force for supervision, control, and safety purposes</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 </a:t>
            </a:r>
            <a:r>
              <a:rPr lang="en-US" sz="1750" dirty="0">
                <a:solidFill>
                  <a:schemeClr val="accent4"/>
                </a:solidFill>
                <a:latin typeface="Arial"/>
              </a:rPr>
              <a:t>-- Subject to subsection (d) (relating to rights of parents), the use of reasonable force on or against a child by the child's own parent or person responsible for the child's welfare shall not be considered child abuse if any of the following conditions apply: (cont.)</a:t>
            </a:r>
          </a:p>
          <a:p>
            <a:pPr marL="857250" marR="0" lvl="1" indent="-342900" algn="l" defTabSz="914400" rtl="0" eaLnBrk="1" fontAlgn="base" latinLnBrk="0" hangingPunct="1">
              <a:lnSpc>
                <a:spcPct val="100000"/>
              </a:lnSpc>
              <a:spcBef>
                <a:spcPts val="0"/>
              </a:spcBef>
              <a:spcAft>
                <a:spcPct val="0"/>
              </a:spcAft>
              <a:buClrTx/>
              <a:buSzTx/>
              <a:buFont typeface="+mj-lt"/>
              <a:buAutoNum type="arabicParenR" startAt="2"/>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use of reasonable force is necessary:</a:t>
            </a:r>
          </a:p>
          <a:p>
            <a:pPr marL="1428750" marR="0" lvl="2" indent="-514350" algn="l" defTabSz="914400" rtl="0" eaLnBrk="1" fontAlgn="base" latinLnBrk="0" hangingPunct="1">
              <a:lnSpc>
                <a:spcPct val="100000"/>
              </a:lnSpc>
              <a:spcBef>
                <a:spcPts val="0"/>
              </a:spcBef>
              <a:spcAft>
                <a:spcPct val="0"/>
              </a:spcAft>
              <a:buClrTx/>
              <a:buSzTx/>
              <a:buFont typeface="+mj-lt"/>
              <a:buAutoNum type="romanLcPeriod"/>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to quell a disturbance or remove the child from the scene of a disturbance that threatens physical injury to persons or damage to property; </a:t>
            </a:r>
          </a:p>
          <a:p>
            <a:pPr marL="1428750" marR="0" lvl="2" indent="-514350" algn="l" defTabSz="914400" rtl="0" eaLnBrk="1" fontAlgn="base" latinLnBrk="0" hangingPunct="1">
              <a:lnSpc>
                <a:spcPct val="100000"/>
              </a:lnSpc>
              <a:spcBef>
                <a:spcPts val="0"/>
              </a:spcBef>
              <a:spcAft>
                <a:spcPct val="0"/>
              </a:spcAft>
              <a:buClrTx/>
              <a:buSzTx/>
              <a:buFont typeface="+mj-lt"/>
              <a:buAutoNum type="romanLcPeriod"/>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to prevent the child from self-inflicted physical harm;</a:t>
            </a:r>
          </a:p>
          <a:p>
            <a:pPr marL="1428750" marR="0" lvl="2" indent="-514350" algn="l" defTabSz="914400" rtl="0" eaLnBrk="1" fontAlgn="base" latinLnBrk="0" hangingPunct="1">
              <a:lnSpc>
                <a:spcPct val="100000"/>
              </a:lnSpc>
              <a:spcBef>
                <a:spcPts val="0"/>
              </a:spcBef>
              <a:spcAft>
                <a:spcPct val="0"/>
              </a:spcAft>
              <a:buClrTx/>
              <a:buSzTx/>
              <a:buFont typeface="+mj-lt"/>
              <a:buAutoNum type="romanLcPeriod"/>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for self-defense or the defense of another individual; or</a:t>
            </a:r>
          </a:p>
          <a:p>
            <a:pPr marL="1428750" marR="0" lvl="2" indent="-514350" algn="l" defTabSz="914400" rtl="0" eaLnBrk="1" fontAlgn="base" latinLnBrk="0" hangingPunct="1">
              <a:lnSpc>
                <a:spcPct val="100000"/>
              </a:lnSpc>
              <a:spcBef>
                <a:spcPts val="0"/>
              </a:spcBef>
              <a:spcAft>
                <a:spcPct val="0"/>
              </a:spcAft>
              <a:buClrTx/>
              <a:buSzTx/>
              <a:buFont typeface="+mj-lt"/>
              <a:buAutoNum type="romanLcPeriod"/>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to obtain possession of weapons or other dangerous objects or controlled substances or paraphernalia that are on the child or within the control of the child.</a:t>
            </a:r>
          </a:p>
          <a:p>
            <a:pPr marL="1600200" marR="0" lvl="3" indent="-228600" algn="l" defTabSz="914400" rtl="0" eaLnBrk="1" fontAlgn="base" latinLnBrk="0" hangingPunct="1">
              <a:lnSpc>
                <a:spcPct val="100000"/>
              </a:lnSpc>
              <a:spcBef>
                <a:spcPts val="0"/>
              </a:spcBef>
              <a:spcAft>
                <a:spcPct val="0"/>
              </a:spcAft>
              <a:buClrTx/>
              <a:buSzTx/>
              <a:buFontTx/>
              <a:buChar char="–"/>
              <a:tabLst/>
              <a:defRPr/>
            </a:pPr>
            <a:endParaRPr lang="en-US" sz="1750" dirty="0">
              <a:latin typeface="Arial"/>
            </a:endParaRPr>
          </a:p>
        </p:txBody>
      </p:sp>
    </p:spTree>
    <p:extLst>
      <p:ext uri="{BB962C8B-B14F-4D97-AF65-F5344CB8AC3E}">
        <p14:creationId xmlns:p14="http://schemas.microsoft.com/office/powerpoint/2010/main" val="424097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6</a:t>
            </a:fld>
            <a:endParaRPr lang="en-US" sz="1100" dirty="0"/>
          </a:p>
        </p:txBody>
      </p:sp>
      <p:sp>
        <p:nvSpPr>
          <p:cNvPr id="4" name="Text Placeholder 3"/>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Targeted/Intended Audience</a:t>
            </a:r>
          </a:p>
          <a:p>
            <a:pPr marL="0" indent="0">
              <a:buNone/>
            </a:pPr>
            <a:endParaRPr lang="en-US" sz="1800" dirty="0"/>
          </a:p>
          <a:p>
            <a:r>
              <a:rPr lang="en-US" sz="1750" dirty="0"/>
              <a:t>Provide a brief description of the targeted/intended audience, such as any of the following:</a:t>
            </a:r>
          </a:p>
          <a:p>
            <a:pPr lvl="1"/>
            <a:r>
              <a:rPr lang="en-US" sz="1750" dirty="0"/>
              <a:t>Mandated reporters</a:t>
            </a:r>
          </a:p>
          <a:p>
            <a:pPr lvl="1"/>
            <a:r>
              <a:rPr lang="en-US" sz="1750" dirty="0"/>
              <a:t>Mandated and permissive reporters</a:t>
            </a:r>
          </a:p>
          <a:p>
            <a:pPr lvl="1"/>
            <a:r>
              <a:rPr lang="en-US" sz="1750" dirty="0"/>
              <a:t>Individuals seeking or renewing licensure in Pennsylvania</a:t>
            </a:r>
          </a:p>
          <a:p>
            <a:pPr lvl="1"/>
            <a:r>
              <a:rPr lang="en-US" sz="1750" dirty="0"/>
              <a:t>School staff, school contractors, school volunteers</a:t>
            </a:r>
          </a:p>
          <a:p>
            <a:pPr lvl="1"/>
            <a:r>
              <a:rPr lang="en-US" sz="1750" dirty="0"/>
              <a:t>Healthcare professionals</a:t>
            </a:r>
          </a:p>
          <a:p>
            <a:pPr lvl="1"/>
            <a:r>
              <a:rPr lang="en-US" sz="1750" dirty="0"/>
              <a:t>Mental health professionals</a:t>
            </a:r>
          </a:p>
        </p:txBody>
      </p:sp>
    </p:spTree>
    <p:custDataLst>
      <p:tags r:id="rId1"/>
    </p:custDataLst>
    <p:extLst>
      <p:ext uri="{BB962C8B-B14F-4D97-AF65-F5344CB8AC3E}">
        <p14:creationId xmlns:p14="http://schemas.microsoft.com/office/powerpoint/2010/main" val="3761388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4"/>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Rights of parents</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 --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Nothing in the PA CPSL shall be construed to restrict the generally recognized existing rights of parents to use reasonable force on or against their children for the purposes of supervision, control, and discipline of their children. Such reasonable force shall not constitute child abuse.</a:t>
            </a:r>
          </a:p>
        </p:txBody>
      </p:sp>
    </p:spTree>
    <p:extLst>
      <p:ext uri="{BB962C8B-B14F-4D97-AF65-F5344CB8AC3E}">
        <p14:creationId xmlns:p14="http://schemas.microsoft.com/office/powerpoint/2010/main" val="2823396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5"/>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Participation in events that involve physical contact with child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individual participating in a practice or competition in an interscholastic sport, physical education, a recreational activity, or an extracurricular activity that involves physical contact with a child does not, in itself, constitute contact that is subject to the reporting requirements of the PA CPSL.</a:t>
            </a:r>
          </a:p>
        </p:txBody>
      </p:sp>
    </p:spTree>
    <p:extLst>
      <p:ext uri="{BB962C8B-B14F-4D97-AF65-F5344CB8AC3E}">
        <p14:creationId xmlns:p14="http://schemas.microsoft.com/office/powerpoint/2010/main" val="1865811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6"/>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Child-on-child contact</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Harm or injury to a child that results from the act of another child shall not constitute child abuse unless the child who caused the harm or injury is a perpetrator. </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Notwithstanding paragraph (1) above, the following shall apply:</a:t>
            </a:r>
          </a:p>
          <a:p>
            <a:pPr marL="1314450" lvl="2" indent="-400050">
              <a:spcBef>
                <a:spcPts val="0"/>
              </a:spcBef>
              <a:buFont typeface="+mj-lt"/>
              <a:buAutoNum type="romanLcPeriod"/>
              <a:defRPr/>
            </a:pPr>
            <a:r>
              <a:rPr lang="en-US" sz="1750" dirty="0">
                <a:latin typeface="Arial"/>
              </a:rPr>
              <a:t>Acts constituting any of the following crimes against a child shall be subject to the reporting requirements of the PA CPSL: </a:t>
            </a:r>
          </a:p>
          <a:p>
            <a:pPr marL="1714500" lvl="3" indent="-342900">
              <a:spcBef>
                <a:spcPts val="0"/>
              </a:spcBef>
              <a:buFont typeface="+mj-lt"/>
              <a:buAutoNum type="alphaUcPeriod"/>
              <a:defRPr/>
            </a:pPr>
            <a:r>
              <a:rPr lang="en-US" sz="1750" dirty="0">
                <a:latin typeface="Arial"/>
              </a:rPr>
              <a:t>Rape as defined in 18 Pa.C.S.§3121</a:t>
            </a:r>
          </a:p>
          <a:p>
            <a:pPr marL="1714500" lvl="3" indent="-342900">
              <a:spcBef>
                <a:spcPts val="0"/>
              </a:spcBef>
              <a:buFont typeface="+mj-lt"/>
              <a:buAutoNum type="alphaUcPeriod"/>
              <a:defRPr/>
            </a:pPr>
            <a:r>
              <a:rPr lang="en-US" sz="1750" dirty="0">
                <a:latin typeface="Arial"/>
              </a:rPr>
              <a:t>Involuntary deviate sexual intercourse as defined in 18 Pa.C.S. §3123</a:t>
            </a:r>
          </a:p>
          <a:p>
            <a:pPr marL="1714500" lvl="3" indent="-342900">
              <a:spcBef>
                <a:spcPts val="0"/>
              </a:spcBef>
              <a:buFont typeface="+mj-lt"/>
              <a:buAutoNum type="alphaUcPeriod"/>
              <a:defRPr/>
            </a:pPr>
            <a:r>
              <a:rPr lang="en-US" sz="1750" dirty="0">
                <a:latin typeface="Arial"/>
              </a:rPr>
              <a:t>Sexual assault as defined in 18 Pa.C.S.§3124.1</a:t>
            </a:r>
          </a:p>
          <a:p>
            <a:pPr marL="1714500" lvl="3" indent="-342900">
              <a:spcBef>
                <a:spcPts val="0"/>
              </a:spcBef>
              <a:buFont typeface="+mj-lt"/>
              <a:buAutoNum type="alphaUcPeriod"/>
              <a:defRPr/>
            </a:pPr>
            <a:r>
              <a:rPr lang="en-US" sz="1750" dirty="0">
                <a:latin typeface="Arial"/>
              </a:rPr>
              <a:t>Aggravated indecent assault as defined in 18 Pa.C.S.§3125</a:t>
            </a:r>
          </a:p>
          <a:p>
            <a:pPr marL="1714500" lvl="3" indent="-342900">
              <a:spcBef>
                <a:spcPts val="0"/>
              </a:spcBef>
              <a:buFont typeface="+mj-lt"/>
              <a:buAutoNum type="alphaUcPeriod"/>
              <a:defRPr/>
            </a:pPr>
            <a:r>
              <a:rPr lang="en-US" sz="1750" dirty="0">
                <a:latin typeface="Arial"/>
              </a:rPr>
              <a:t>Indecent assault as defined in 18 Pa.C.S.§3126</a:t>
            </a:r>
          </a:p>
          <a:p>
            <a:pPr marL="1714500" lvl="3" indent="-342900">
              <a:spcBef>
                <a:spcPts val="0"/>
              </a:spcBef>
              <a:buFont typeface="+mj-lt"/>
              <a:buAutoNum type="alphaUcPeriod"/>
              <a:defRPr/>
            </a:pPr>
            <a:r>
              <a:rPr lang="en-US" sz="1750" dirty="0">
                <a:latin typeface="Arial"/>
              </a:rPr>
              <a:t>Indecent exposure as defined in 18 Pa.C.S.§3127</a:t>
            </a:r>
          </a:p>
        </p:txBody>
      </p:sp>
    </p:spTree>
    <p:extLst>
      <p:ext uri="{BB962C8B-B14F-4D97-AF65-F5344CB8AC3E}">
        <p14:creationId xmlns:p14="http://schemas.microsoft.com/office/powerpoint/2010/main" val="1680833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i="0" u="none" strike="noStrike" kern="0" cap="none" spc="0" normalizeH="0" baseline="0" noProof="0" dirty="0">
              <a:ln>
                <a:noFill/>
              </a:ln>
              <a:solidFill>
                <a:schemeClr val="accent4"/>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6"/>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Child-on-child contact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(cont.)</a:t>
            </a:r>
          </a:p>
          <a:p>
            <a:pPr marL="800100" lvl="1" indent="-342900">
              <a:spcBef>
                <a:spcPts val="0"/>
              </a:spcBef>
              <a:buFont typeface="+mj-lt"/>
              <a:buAutoNum type="arabicParenR"/>
              <a:defRPr/>
            </a:pPr>
            <a:r>
              <a:rPr kumimoji="0" lang="en-US" sz="1750" b="0" u="none" strike="noStrike" kern="0" cap="none" spc="0" normalizeH="0" baseline="0" noProof="0" dirty="0">
                <a:ln>
                  <a:noFill/>
                </a:ln>
                <a:solidFill>
                  <a:schemeClr val="accent4"/>
                </a:solidFill>
                <a:effectLst/>
                <a:uLnTx/>
                <a:uFillTx/>
                <a:latin typeface="Arial"/>
                <a:ea typeface="ＭＳ Ｐゴシック" pitchFamily="-111" charset="-128"/>
              </a:rPr>
              <a:t>Harm or injury to a child that results from the act of another child shall not constitute child abuse unless the child who caused the harm or injury is a perpetrator. </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Notwithstanding paragraph (1) above, the following shall apply: (cont.)</a:t>
            </a:r>
          </a:p>
          <a:p>
            <a:pPr marL="1314450" lvl="2" indent="-400050">
              <a:spcBef>
                <a:spcPts val="0"/>
              </a:spcBef>
              <a:buFont typeface="+mj-lt"/>
              <a:buAutoNum type="romanLcPeriod" startAt="2"/>
              <a:defRPr/>
            </a:pPr>
            <a:r>
              <a:rPr lang="en-US" sz="1740" dirty="0">
                <a:solidFill>
                  <a:schemeClr val="accent4"/>
                </a:solidFill>
                <a:latin typeface="Arial"/>
              </a:rPr>
              <a:t>No child shall be deemed to be a perpetrator of child abuse based solely on physical or mental injuries caused to another child in the course of a dispute, fight, or scuffle entered into by mutual consent. </a:t>
            </a:r>
          </a:p>
          <a:p>
            <a:pPr marL="1314450" lvl="2" indent="-400050">
              <a:spcBef>
                <a:spcPts val="0"/>
              </a:spcBef>
              <a:buFont typeface="+mj-lt"/>
              <a:buAutoNum type="romanLcPeriod" startAt="2"/>
              <a:defRPr/>
            </a:pPr>
            <a:r>
              <a:rPr lang="en-US" sz="1740" dirty="0">
                <a:solidFill>
                  <a:schemeClr val="accent4"/>
                </a:solidFill>
                <a:latin typeface="Arial"/>
              </a:rPr>
              <a:t>A law enforcement official who receives a report of suspected child abuse is not required to make a report to DHS if the person allegedly responsible for the child abuse is a non-perpetrator child.</a:t>
            </a:r>
          </a:p>
        </p:txBody>
      </p:sp>
    </p:spTree>
    <p:extLst>
      <p:ext uri="{BB962C8B-B14F-4D97-AF65-F5344CB8AC3E}">
        <p14:creationId xmlns:p14="http://schemas.microsoft.com/office/powerpoint/2010/main" val="4150929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p:txBody>
          <a:bodyPr/>
          <a:lstStyle/>
          <a:p>
            <a:r>
              <a:rPr lang="en-US" dirty="0"/>
              <a:t>Recognizing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Exclusions from Child Abuse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Pa.C.S.§6304) (cont.)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chemeClr val="accent4"/>
              </a:solidFill>
              <a:effectLst/>
              <a:uLnTx/>
              <a:uFillTx/>
              <a:latin typeface="Arial"/>
              <a:ea typeface="ＭＳ Ｐゴシック" pitchFamily="-111" charset="-128"/>
            </a:endParaRPr>
          </a:p>
          <a:p>
            <a:pPr marL="342900" marR="0" lvl="0" indent="-342900" algn="l" defTabSz="914400" rtl="0" eaLnBrk="1" fontAlgn="base" latinLnBrk="0" hangingPunct="1">
              <a:lnSpc>
                <a:spcPct val="100000"/>
              </a:lnSpc>
              <a:spcBef>
                <a:spcPts val="0"/>
              </a:spcBef>
              <a:spcAft>
                <a:spcPct val="0"/>
              </a:spcAft>
              <a:buClrTx/>
              <a:buSzTx/>
              <a:buFont typeface="+mj-lt"/>
              <a:buAutoNum type="alphaLcParenR" startAt="7"/>
              <a:tabLst/>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Defensive force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a:t>
            </a: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 </a:t>
            </a:r>
            <a:r>
              <a:rPr lang="en-US" sz="1740" dirty="0">
                <a:solidFill>
                  <a:schemeClr val="accent4"/>
                </a:solidFill>
                <a:latin typeface="Arial"/>
              </a:rPr>
              <a:t>Reasonable force for self-defense or the defense of another individual consistent with the provisions of 18 Pa.C.S.§§505 (relating to use of force in self-protection) and 506 (relating to use of force for the protection of other persons) shall not be considered child abuse.</a:t>
            </a:r>
          </a:p>
        </p:txBody>
      </p:sp>
    </p:spTree>
    <p:extLst>
      <p:ext uri="{BB962C8B-B14F-4D97-AF65-F5344CB8AC3E}">
        <p14:creationId xmlns:p14="http://schemas.microsoft.com/office/powerpoint/2010/main" val="293140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404648-BB1A-4479-ACA4-DFB21C37D0BA}"/>
              </a:ext>
            </a:extLst>
          </p:cNvPr>
          <p:cNvSpPr>
            <a:spLocks noGrp="1"/>
          </p:cNvSpPr>
          <p:nvPr>
            <p:ph type="ctrTitle"/>
          </p:nvPr>
        </p:nvSpPr>
        <p:spPr>
          <a:xfrm>
            <a:off x="685800" y="2693987"/>
            <a:ext cx="7772400" cy="1143001"/>
          </a:xfrm>
          <a:solidFill>
            <a:srgbClr val="002060"/>
          </a:solidFill>
        </p:spPr>
        <p:txBody>
          <a:bodyPr/>
          <a:lstStyle/>
          <a:p>
            <a:r>
              <a:rPr lang="en-US" dirty="0">
                <a:solidFill>
                  <a:schemeClr val="bg1"/>
                </a:solidFill>
              </a:rPr>
              <a:t>Reporting Suspected Child Abuse</a:t>
            </a:r>
          </a:p>
        </p:txBody>
      </p:sp>
      <p:sp>
        <p:nvSpPr>
          <p:cNvPr id="6" name="Subtitle 5">
            <a:extLst>
              <a:ext uri="{FF2B5EF4-FFF2-40B4-BE49-F238E27FC236}">
                <a16:creationId xmlns:a16="http://schemas.microsoft.com/office/drawing/2014/main" id="{34A5AEE4-FC1A-4A6A-B5C1-45FAED1CDA46}"/>
              </a:ext>
            </a:extLst>
          </p:cNvPr>
          <p:cNvSpPr>
            <a:spLocks noGrp="1"/>
          </p:cNvSpPr>
          <p:nvPr>
            <p:ph type="subTitle" idx="1"/>
          </p:nvPr>
        </p:nvSpPr>
        <p:spPr>
          <a:xfrm>
            <a:off x="1371600" y="3982080"/>
            <a:ext cx="6400800" cy="1143000"/>
          </a:xfrm>
        </p:spPr>
        <p:txBody>
          <a:bodyPr/>
          <a:lstStyle/>
          <a:p>
            <a:endParaRPr lang="en-US" dirty="0"/>
          </a:p>
        </p:txBody>
      </p:sp>
      <p:sp>
        <p:nvSpPr>
          <p:cNvPr id="3" name="Slide Number Placeholder 2">
            <a:extLst>
              <a:ext uri="{FF2B5EF4-FFF2-40B4-BE49-F238E27FC236}">
                <a16:creationId xmlns:a16="http://schemas.microsoft.com/office/drawing/2014/main" id="{BD8F9AB7-BD5B-4355-8228-4D414C1A4E2B}"/>
              </a:ext>
            </a:extLst>
          </p:cNvPr>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2" name="Date Placeholder 1">
            <a:extLst>
              <a:ext uri="{FF2B5EF4-FFF2-40B4-BE49-F238E27FC236}">
                <a16:creationId xmlns:a16="http://schemas.microsoft.com/office/drawing/2014/main" id="{7AFB0A66-FDCE-4936-4E4C-2FCBBEB16F4D}"/>
              </a:ext>
            </a:extLst>
          </p:cNvPr>
          <p:cNvSpPr>
            <a:spLocks noGrp="1"/>
          </p:cNvSpPr>
          <p:nvPr>
            <p:ph type="dt" sz="half" idx="10"/>
          </p:nvPr>
        </p:nvSpPr>
        <p:spPr/>
        <p:txBody>
          <a:bodyPr/>
          <a:lstStyle/>
          <a:p>
            <a:pPr>
              <a:defRPr/>
            </a:pPr>
            <a:r>
              <a:rPr lang="en-US"/>
              <a:t>4/30/2024</a:t>
            </a:r>
            <a:endParaRPr lang="en-US" dirty="0"/>
          </a:p>
        </p:txBody>
      </p:sp>
    </p:spTree>
    <p:extLst>
      <p:ext uri="{BB962C8B-B14F-4D97-AF65-F5344CB8AC3E}">
        <p14:creationId xmlns:p14="http://schemas.microsoft.com/office/powerpoint/2010/main" val="3170563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3058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Reasonable Cause to Suspect</a:t>
            </a:r>
            <a:endParaRPr kumimoji="0" lang="en-US" sz="1800" b="0" i="1" u="none" strike="noStrike" kern="0" cap="none" spc="0" normalizeH="0" baseline="0" noProof="0" dirty="0">
              <a:ln>
                <a:noFill/>
              </a:ln>
              <a:solidFill>
                <a:srgbClr val="73ADDD"/>
              </a:solidFill>
              <a:effectLst/>
              <a:uLnTx/>
              <a:uFillTx/>
              <a:latin typeface="Arial"/>
              <a:ea typeface="ＭＳ Ｐゴシック" pitchFamily="-111" charset="-128"/>
            </a:endParaRPr>
          </a:p>
          <a:p>
            <a:pPr marL="0" indent="0">
              <a:spcBef>
                <a:spcPts val="0"/>
              </a:spcBef>
              <a:buNone/>
              <a:defRPr/>
            </a:pPr>
            <a:endParaRPr kumimoji="0" lang="en-US" sz="1800" b="0" i="0" u="none" strike="noStrike" kern="0" cap="none" spc="0" normalizeH="0" baseline="0" noProof="0" dirty="0">
              <a:ln>
                <a:noFill/>
              </a:ln>
              <a:solidFill>
                <a:srgbClr val="000000"/>
              </a:solidFill>
              <a:effectLst/>
              <a:uLnTx/>
              <a:uFillTx/>
              <a:latin typeface="Arial"/>
              <a:ea typeface="ＭＳ Ｐゴシック" pitchFamily="-111" charset="-128"/>
            </a:endParaRPr>
          </a:p>
          <a:p>
            <a:pPr indent="-285750">
              <a:spcBef>
                <a:spcPts val="0"/>
              </a:spcBef>
              <a:defRPr/>
            </a:pPr>
            <a:r>
              <a:rPr lang="en-US" sz="1750" dirty="0">
                <a:solidFill>
                  <a:srgbClr val="000000"/>
                </a:solidFill>
                <a:latin typeface="Arial"/>
              </a:rPr>
              <a:t>"Reasonable cause to suspect" may be a determination you make based on your training/experience and all known circumstances – to include “who”, “what”, “when”, and “how”, observations (e.g., indicators of abuse or "red flags", behavior/demeanor of the child(ren), behavior/demeanor of the adult(s), etc.), as well as familiarity with the individuals (e.g., family situation and relevant history or similar prior incidents, etc.). </a:t>
            </a:r>
          </a:p>
          <a:p>
            <a:pPr indent="-285750">
              <a:spcBef>
                <a:spcPts val="0"/>
              </a:spcBef>
              <a:defRPr/>
            </a:pPr>
            <a:r>
              <a:rPr lang="en-US" sz="1750" dirty="0">
                <a:solidFill>
                  <a:srgbClr val="000000"/>
                </a:solidFill>
                <a:latin typeface="Arial"/>
              </a:rPr>
              <a:t>Some indicators may be more apparent than others depending on the type of abuse and/or depending on the child's health, development, and well-being. For example, some indicators may be visible on the child's body while other indicators may be present in the child's behaviors.</a:t>
            </a:r>
          </a:p>
        </p:txBody>
      </p:sp>
    </p:spTree>
    <p:extLst>
      <p:ext uri="{BB962C8B-B14F-4D97-AF65-F5344CB8AC3E}">
        <p14:creationId xmlns:p14="http://schemas.microsoft.com/office/powerpoint/2010/main" val="3838102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3820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Encouraged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Pa.C.S.§6312)</a:t>
            </a:r>
            <a:endParaRPr lang="en-US" sz="2000" dirty="0">
              <a:solidFill>
                <a:srgbClr val="73ADDD"/>
              </a:solidFill>
              <a:latin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rgbClr val="000000"/>
              </a:solidFill>
              <a:latin typeface="Arial"/>
            </a:endParaRPr>
          </a:p>
          <a:p>
            <a:pPr marL="57150" indent="0">
              <a:spcBef>
                <a:spcPts val="0"/>
              </a:spcBef>
              <a:buNone/>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Any person may make an oral/verbal (1-800-932-0313) or written report of suspected child abuse, which may be submitted electronically, or cause a report of suspected child abuse to be made to DHS, county agency, or law enforcement, if that person has reasonable cause to suspect that a child is a victim of child abuse.</a:t>
            </a:r>
          </a:p>
        </p:txBody>
      </p:sp>
    </p:spTree>
    <p:extLst>
      <p:ext uri="{BB962C8B-B14F-4D97-AF65-F5344CB8AC3E}">
        <p14:creationId xmlns:p14="http://schemas.microsoft.com/office/powerpoint/2010/main" val="203786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lang="en-US" sz="2000" dirty="0">
                <a:solidFill>
                  <a:srgbClr val="73ADDD"/>
                </a:solidFill>
                <a:latin typeface="Arial"/>
              </a:rPr>
              <a:t>(</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rgbClr val="000000"/>
              </a:solidFill>
              <a:latin typeface="Arial"/>
            </a:endParaRPr>
          </a:p>
          <a:p>
            <a:pPr marL="400050">
              <a:spcBef>
                <a:spcPts val="0"/>
              </a:spcBef>
              <a:buFont typeface="+mj-lt"/>
              <a:buAutoNum type="alphaLcParenR"/>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Mandated reporters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 The following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adults</a:t>
            </a: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shall make a report of suspected child abuse, subject to subsection (b) (relating to basis to report), if they have reasonable cause to suspect that a child is a victim of child abuse: </a:t>
            </a:r>
            <a:endParaRPr lang="en-US" sz="1750" dirty="0">
              <a:solidFill>
                <a:schemeClr val="accent4"/>
              </a:solidFill>
              <a:latin typeface="Arial"/>
            </a:endParaRP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person licensed or certified to practice in any health-related field under the jurisdiction of the Department of State (DOS)</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medical examiner, coroner, or funeral director</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employee of a health care facility or provider licensed by the Department of Health (DOH) who is engaged in the admission, examination, care, or treatment of individuals</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school employee</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employee of a child-care service who has direct contact with children in the course of employment</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independent contractor</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clergyman, priest, rabbi, minister, Christian Science practitioner, religious healer, or spiritual leader of any regularly established church or other religious organization</a:t>
            </a:r>
          </a:p>
        </p:txBody>
      </p:sp>
    </p:spTree>
    <p:extLst>
      <p:ext uri="{BB962C8B-B14F-4D97-AF65-F5344CB8AC3E}">
        <p14:creationId xmlns:p14="http://schemas.microsoft.com/office/powerpoint/2010/main" val="1475756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 </a:t>
            </a:r>
            <a:r>
              <a:rPr lang="en-US" sz="2000" dirty="0">
                <a:solidFill>
                  <a:srgbClr val="73ADDD"/>
                </a:solidFill>
                <a:latin typeface="Arial"/>
              </a:rPr>
              <a:t>(cont.)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chemeClr val="accent4"/>
              </a:solidFill>
              <a:latin typeface="Arial"/>
            </a:endParaRPr>
          </a:p>
          <a:p>
            <a:pPr marL="400050">
              <a:spcBef>
                <a:spcPts val="0"/>
              </a:spcBef>
              <a:buFont typeface="+mj-lt"/>
              <a:buAutoNum type="alphaLcParenR"/>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Mandated reporters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 The following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adults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shall make a report of suspected child abuse, subject to subsection (b) (relating to basis to report), if they have reasonable cause to suspect that a child is a victim of child abuse: (cont.)</a:t>
            </a:r>
            <a:endParaRPr lang="en-US" sz="1750" dirty="0">
              <a:solidFill>
                <a:schemeClr val="accent4"/>
              </a:solidFill>
              <a:latin typeface="Arial"/>
            </a:endParaRP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individual paid or unpaid, who – on the basis of the individual’s role as an integral part of a regularly scheduled program, activity, or service – is a person responsible for the child’s welfare or has direct contact with children</a:t>
            </a: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employee of a social service agency who has direct contact with children in the course of employment</a:t>
            </a: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peace officer or law enforcement official</a:t>
            </a: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emergency medical services provider certified by DOH</a:t>
            </a: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employee of a public library who has direct contact with children in the course of employment</a:t>
            </a:r>
          </a:p>
          <a:p>
            <a:pPr marL="800100" lvl="1" indent="-342900">
              <a:spcBef>
                <a:spcPts val="0"/>
              </a:spcBef>
              <a:buFont typeface="+mj-lt"/>
              <a:buAutoNum type="arabicParenR" startAt="8"/>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individual supervised or managed by a person listed immediately above and on the previous slide who has direct contact with children in the course of employment</a:t>
            </a:r>
          </a:p>
        </p:txBody>
      </p:sp>
    </p:spTree>
    <p:extLst>
      <p:ext uri="{BB962C8B-B14F-4D97-AF65-F5344CB8AC3E}">
        <p14:creationId xmlns:p14="http://schemas.microsoft.com/office/powerpoint/2010/main" val="38270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7</a:t>
            </a:fld>
            <a:endParaRPr lang="en-US" sz="1100" dirty="0"/>
          </a:p>
        </p:txBody>
      </p:sp>
      <p:sp>
        <p:nvSpPr>
          <p:cNvPr id="4" name="Text Placeholder 3"/>
          <p:cNvSpPr>
            <a:spLocks noGrp="1"/>
          </p:cNvSpPr>
          <p:nvPr>
            <p:ph type="body" sz="quarter" idx="13"/>
          </p:nvPr>
        </p:nvSpPr>
        <p:spPr>
          <a:xfrm>
            <a:off x="457200" y="1142999"/>
            <a:ext cx="8204200" cy="4943149"/>
          </a:xfrm>
        </p:spPr>
        <p:txBody>
          <a:bodyPr>
            <a:noAutofit/>
          </a:bodyPr>
          <a:lstStyle/>
          <a:p>
            <a:pPr marL="0" indent="0">
              <a:buNone/>
            </a:pPr>
            <a:r>
              <a:rPr lang="en-US" sz="2000" dirty="0"/>
              <a:t>Suggestion: </a:t>
            </a:r>
            <a:r>
              <a:rPr lang="en-US" sz="2000" b="1" dirty="0">
                <a:solidFill>
                  <a:srgbClr val="73ADDD"/>
                </a:solidFill>
              </a:rPr>
              <a:t>Approval(s)/Credit</a:t>
            </a:r>
          </a:p>
          <a:p>
            <a:pPr marL="0" indent="0">
              <a:buNone/>
            </a:pPr>
            <a:endParaRPr lang="en-US" sz="1800" dirty="0"/>
          </a:p>
          <a:p>
            <a:r>
              <a:rPr lang="en-US" sz="1750" dirty="0"/>
              <a:t>Number of credit hours – three (3) hours or two (2) hours</a:t>
            </a:r>
          </a:p>
          <a:p>
            <a:r>
              <a:rPr lang="en-US" sz="1750" dirty="0"/>
              <a:t>Indicate training approval(s) and relevant requirements completing your training will fulfill, such as:</a:t>
            </a:r>
          </a:p>
          <a:p>
            <a:pPr lvl="1"/>
            <a:r>
              <a:rPr lang="en-US" sz="1600" dirty="0"/>
              <a:t>This training is approved by the Pennsylvania Department of Human Services (DHS) in accordance with 23 Pa.C.S.§6383 (relating to education and training).</a:t>
            </a:r>
          </a:p>
          <a:p>
            <a:pPr lvl="2"/>
            <a:r>
              <a:rPr lang="en-US" sz="1600" dirty="0"/>
              <a:t>Note: Those applying for initial licensure/certification under the jurisdiction of DOS must take a 3-hour training approved by DHS.</a:t>
            </a:r>
          </a:p>
          <a:p>
            <a:pPr lvl="1"/>
            <a:r>
              <a:rPr lang="en-US" sz="1600" dirty="0"/>
              <a:t>This training is approved by the Pennsylvania Department of State (DOS) in accordance with Act 31 of 2014 for professional licensees.</a:t>
            </a:r>
          </a:p>
          <a:p>
            <a:pPr lvl="2"/>
            <a:r>
              <a:rPr lang="en-US" sz="1600" dirty="0"/>
              <a:t>Note: Those renewing licensure/certification under the jurisdiction of DOS must take at least two (2) hours of training </a:t>
            </a:r>
            <a:r>
              <a:rPr lang="en-US" sz="1600" dirty="0">
                <a:solidFill>
                  <a:srgbClr val="0070C0"/>
                </a:solidFill>
                <a:hlinkClick r:id="rId4">
                  <a:extLst>
                    <a:ext uri="{A12FA001-AC4F-418D-AE19-62706E023703}">
                      <ahyp:hlinkClr xmlns:ahyp="http://schemas.microsoft.com/office/drawing/2018/hyperlinkcolor" val="tx"/>
                    </a:ext>
                  </a:extLst>
                </a:hlinkClick>
              </a:rPr>
              <a:t>jointly approved by DHS and</a:t>
            </a:r>
            <a:r>
              <a:rPr lang="en-US" sz="1600" dirty="0">
                <a:solidFill>
                  <a:srgbClr val="009999"/>
                </a:solidFill>
                <a:hlinkClick r:id="rId4">
                  <a:extLst>
                    <a:ext uri="{A12FA001-AC4F-418D-AE19-62706E023703}">
                      <ahyp:hlinkClr xmlns:ahyp="http://schemas.microsoft.com/office/drawing/2018/hyperlinkcolor" val="tx"/>
                    </a:ext>
                  </a:extLst>
                </a:hlinkClick>
              </a:rPr>
              <a:t> </a:t>
            </a:r>
            <a:r>
              <a:rPr lang="en-US" sz="1600" dirty="0">
                <a:solidFill>
                  <a:srgbClr val="0070C0"/>
                </a:solidFill>
                <a:hlinkClick r:id="rId4">
                  <a:extLst>
                    <a:ext uri="{A12FA001-AC4F-418D-AE19-62706E023703}">
                      <ahyp:hlinkClr xmlns:ahyp="http://schemas.microsoft.com/office/drawing/2018/hyperlinkcolor" val="tx"/>
                    </a:ext>
                  </a:extLst>
                </a:hlinkClick>
              </a:rPr>
              <a:t>DOS</a:t>
            </a:r>
            <a:r>
              <a:rPr lang="en-US" sz="1600" dirty="0"/>
              <a:t>.</a:t>
            </a:r>
          </a:p>
          <a:p>
            <a:pPr lvl="1"/>
            <a:r>
              <a:rPr lang="en-US" sz="1600" dirty="0"/>
              <a:t>This training is approved by the Pennsylvania Department of Education (PDE) in accordance with Act 126 of 2012 [(if applicable) for Act 48 CE credit].</a:t>
            </a:r>
          </a:p>
          <a:p>
            <a:r>
              <a:rPr lang="en-US" sz="1750" dirty="0"/>
              <a:t>Any other relevant requirements completing your training will fulfill</a:t>
            </a:r>
          </a:p>
          <a:p>
            <a:endParaRPr lang="en-US" sz="2000" dirty="0"/>
          </a:p>
        </p:txBody>
      </p:sp>
    </p:spTree>
    <p:custDataLst>
      <p:tags r:id="rId1"/>
    </p:custDataLst>
    <p:extLst>
      <p:ext uri="{BB962C8B-B14F-4D97-AF65-F5344CB8AC3E}">
        <p14:creationId xmlns:p14="http://schemas.microsoft.com/office/powerpoint/2010/main" val="896885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 </a:t>
            </a:r>
            <a:r>
              <a:rPr lang="en-US" sz="2000" dirty="0">
                <a:solidFill>
                  <a:srgbClr val="73ADDD"/>
                </a:solidFill>
                <a:latin typeface="Arial"/>
              </a:rPr>
              <a:t>(cont.)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chemeClr val="bg1">
                  <a:lumMod val="65000"/>
                </a:schemeClr>
              </a:solidFill>
              <a:latin typeface="Arial"/>
            </a:endParaRPr>
          </a:p>
          <a:p>
            <a:pPr marL="400050">
              <a:spcBef>
                <a:spcPts val="0"/>
              </a:spcBef>
              <a:buFont typeface="+mj-lt"/>
              <a:buAutoNum type="alphaLcParenR"/>
              <a:defRPr/>
            </a:pP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Mandated reporters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 The following </a:t>
            </a:r>
            <a:r>
              <a:rPr kumimoji="0" lang="en-US" sz="1750" i="0" u="none" strike="noStrike" kern="0" cap="none" spc="0" normalizeH="0" baseline="0" noProof="0" dirty="0">
                <a:ln>
                  <a:noFill/>
                </a:ln>
                <a:solidFill>
                  <a:schemeClr val="accent4"/>
                </a:solidFill>
                <a:effectLst/>
                <a:uLnTx/>
                <a:uFillTx/>
                <a:latin typeface="Arial"/>
                <a:ea typeface="ＭＳ Ｐゴシック" pitchFamily="-111" charset="-128"/>
              </a:rPr>
              <a:t>adults</a:t>
            </a:r>
            <a:r>
              <a:rPr kumimoji="0" lang="en-US" sz="1750" b="1" i="0" u="none" strike="noStrike" kern="0" cap="none" spc="0" normalizeH="0" baseline="0" noProof="0" dirty="0">
                <a:ln>
                  <a:noFill/>
                </a:ln>
                <a:solidFill>
                  <a:schemeClr val="accent4"/>
                </a:solidFill>
                <a:effectLst/>
                <a:uLnTx/>
                <a:uFillTx/>
                <a:latin typeface="Arial"/>
                <a:ea typeface="ＭＳ Ｐゴシック" pitchFamily="-111" charset="-128"/>
              </a:rPr>
              <a:t> </a:t>
            </a: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shall make a report of suspected child abuse, subject to subsection (b) (relating to basis to report), if they have reasonable cause to suspect that a child is a victim of child abuse: (cont.)</a:t>
            </a:r>
            <a:endParaRPr lang="en-US" sz="1750" dirty="0">
              <a:solidFill>
                <a:schemeClr val="accent4"/>
              </a:solidFill>
              <a:latin typeface="Arial"/>
            </a:endParaRPr>
          </a:p>
          <a:p>
            <a:pPr marL="800100" lvl="1" indent="-342900">
              <a:spcBef>
                <a:spcPts val="0"/>
              </a:spcBef>
              <a:buFont typeface="+mj-lt"/>
              <a:buAutoNum type="arabicParenR" startAt="14"/>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attorney affiliated with an agency, institution, organization, or other entity, including a school or regularly established religious organization that is responsible for the care, supervision, guidance, or control of children</a:t>
            </a:r>
          </a:p>
          <a:p>
            <a:pPr marL="800100" lvl="1" indent="-342900">
              <a:spcBef>
                <a:spcPts val="0"/>
              </a:spcBef>
              <a:buFont typeface="+mj-lt"/>
              <a:buAutoNum type="arabicParenR" startAt="14"/>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foster parent</a:t>
            </a:r>
          </a:p>
          <a:p>
            <a:pPr marL="800100" lvl="1" indent="-342900">
              <a:spcBef>
                <a:spcPts val="0"/>
              </a:spcBef>
              <a:buFont typeface="+mj-lt"/>
              <a:buAutoNum type="arabicParenR" startAt="14"/>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adult family member who is a person responsible for the child's welfare and provides services to a child in a family living home, community home for individuals with an intellectual disability, or host home for children which are subject to supervision or licensure by DHS under Articles IX and X of the act of June 13, 1967 (P.L.31, No.21) known as the Human Services Code (formerly the Public Welfare Code)</a:t>
            </a:r>
          </a:p>
        </p:txBody>
      </p:sp>
    </p:spTree>
    <p:extLst>
      <p:ext uri="{BB962C8B-B14F-4D97-AF65-F5344CB8AC3E}">
        <p14:creationId xmlns:p14="http://schemas.microsoft.com/office/powerpoint/2010/main" val="48870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 </a:t>
            </a:r>
            <a:r>
              <a:rPr lang="en-US" sz="2000" dirty="0">
                <a:solidFill>
                  <a:srgbClr val="73ADDD"/>
                </a:solidFill>
                <a:latin typeface="Arial"/>
              </a:rPr>
              <a:t>(cont.)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chemeClr val="bg1">
                  <a:lumMod val="65000"/>
                </a:schemeClr>
              </a:solidFill>
              <a:latin typeface="Arial"/>
            </a:endParaRPr>
          </a:p>
          <a:p>
            <a:pPr marL="400050">
              <a:spcBef>
                <a:spcPts val="0"/>
              </a:spcBef>
              <a:buFont typeface="+mj-lt"/>
              <a:buAutoNum type="alphaLcParenR" startAt="2"/>
              <a:defRPr/>
            </a:pPr>
            <a:r>
              <a:rPr lang="en-US" sz="1750" b="1" dirty="0">
                <a:latin typeface="Arial"/>
              </a:rPr>
              <a:t>Basis to Report </a:t>
            </a:r>
            <a:r>
              <a:rPr lang="en-US" sz="1750" dirty="0">
                <a:latin typeface="Arial"/>
              </a:rPr>
              <a:t>-- A mandated reporter shall make a report of suspected child abuse in accordance with section 6313 (relating to reporting procedure) if they have reasonable cause to suspect that a child is a victim of child abuse under any of the following circumstances:</a:t>
            </a:r>
            <a:endParaRPr kumimoji="0" lang="en-US" sz="1750" b="0" i="0" u="none" strike="noStrike" kern="0" cap="none" spc="0" normalizeH="0" baseline="0" noProof="0" dirty="0">
              <a:ln>
                <a:noFill/>
              </a:ln>
              <a:effectLst/>
              <a:uLnTx/>
              <a:uFillTx/>
              <a:latin typeface="Arial"/>
              <a:ea typeface="ＭＳ Ｐゴシック" pitchFamily="-111" charset="-128"/>
            </a:endParaRP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mandated reporter comes into contact with the child in the course of employment, occupation, and practice of a profession or through a regularly scheduled program, activity, or service</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mandated reporter is directly responsible for the care, supervision, guidance, or training of the child, or is affiliated with an agency, institution, organization, school, regularly established church or religious organization, or other entity that is directly responsible for the care, supervision, guidance, or training of the child</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person makes a specific disclosure to the mandated reporter that an identifiable child is the victim of child abuse</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individual 14 years of age or older makes a specific disclosure to the mandated reporter that the individual has committed child abuse</a:t>
            </a:r>
          </a:p>
        </p:txBody>
      </p:sp>
    </p:spTree>
    <p:extLst>
      <p:ext uri="{BB962C8B-B14F-4D97-AF65-F5344CB8AC3E}">
        <p14:creationId xmlns:p14="http://schemas.microsoft.com/office/powerpoint/2010/main" val="1457087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 </a:t>
            </a:r>
            <a:r>
              <a:rPr lang="en-US" sz="2000" dirty="0">
                <a:solidFill>
                  <a:srgbClr val="73ADDD"/>
                </a:solidFill>
                <a:latin typeface="Arial"/>
              </a:rPr>
              <a:t>(cont.)</a:t>
            </a:r>
            <a:endParaRPr kumimoji="0" lang="en-US" sz="1750" b="0" i="0" u="none" strike="noStrike" kern="0" cap="none" spc="0" normalizeH="0" baseline="0" noProof="0" dirty="0">
              <a:ln>
                <a:noFill/>
              </a:ln>
              <a:effectLst/>
              <a:uLnTx/>
              <a:uFillTx/>
              <a:latin typeface="Arial"/>
              <a:ea typeface="ＭＳ Ｐゴシック" pitchFamily="-111" charset="-128"/>
            </a:endParaRPr>
          </a:p>
          <a:p>
            <a:pPr marL="0" indent="0">
              <a:spcBef>
                <a:spcPts val="0"/>
              </a:spcBef>
              <a:buNone/>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a:p>
            <a:pPr>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Nothing in this section shall require a child to come before the mandated reporter in order for the mandated reporter in order to make a report of suspected child abuse.</a:t>
            </a:r>
          </a:p>
          <a:p>
            <a:pPr>
              <a:spcBef>
                <a:spcPts val="0"/>
              </a:spcBef>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Nothing in this section shall require the mandated reporter to identify the person responsible for the child abuse in order to make a report of suspected child abuse.</a:t>
            </a:r>
          </a:p>
          <a:p>
            <a:pPr marL="457200" lvl="1" indent="0">
              <a:spcBef>
                <a:spcPts val="0"/>
              </a:spcBef>
              <a:buNone/>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1473284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Persons Required to Report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Pa.C.S.§6311) </a:t>
            </a:r>
            <a:r>
              <a:rPr lang="en-US" sz="2000" dirty="0">
                <a:solidFill>
                  <a:srgbClr val="73ADDD"/>
                </a:solidFill>
                <a:latin typeface="Arial"/>
              </a:rPr>
              <a:t>(cont.)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chemeClr val="bg1">
                  <a:lumMod val="65000"/>
                </a:schemeClr>
              </a:solidFill>
              <a:latin typeface="Arial"/>
            </a:endParaRPr>
          </a:p>
          <a:p>
            <a:pPr marL="400050">
              <a:spcBef>
                <a:spcPts val="0"/>
              </a:spcBef>
              <a:buFont typeface="+mj-lt"/>
              <a:buAutoNum type="alphaLcParenR" startAt="3"/>
              <a:defRPr/>
            </a:pPr>
            <a:r>
              <a:rPr kumimoji="0" lang="en-US" sz="1750" b="1" i="0" u="none" strike="noStrike" kern="0" cap="none" spc="0" normalizeH="0" baseline="0" noProof="0" dirty="0">
                <a:ln>
                  <a:noFill/>
                </a:ln>
                <a:solidFill>
                  <a:srgbClr val="000000"/>
                </a:solidFill>
                <a:effectLst/>
                <a:uLnTx/>
                <a:uFillTx/>
                <a:latin typeface="Arial"/>
                <a:ea typeface="ＭＳ Ｐゴシック" pitchFamily="-111" charset="-128"/>
              </a:rPr>
              <a:t>Staff members of institutions, etc</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 Whenever a person is required to report under subsection (b) (relating to basis to report) in the capacity as a member of the staff of a medical or other public or private institution, school, facility, or agency, that person shall report immediately in accordance with section 6313 (relating to reporting procedure) and shall immediately thereafter notify the person in charge of the institution, school, facility, or agency or the designated agent of the person in charge. Upon notification, the person in charge or the designated agent, if any, shall facilitate the cooperation of the institution, school, facility, or agency with the investigation of the report</a:t>
            </a:r>
            <a:r>
              <a:rPr lang="en-US" sz="1750" dirty="0">
                <a:solidFill>
                  <a:srgbClr val="000000"/>
                </a:solidFill>
                <a:latin typeface="Arial"/>
              </a:rPr>
              <a:t>. </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Any intimidation, retaliation, or obstruction in the investigation of the report is subject to the provisions of 18 Pa.C.S.§4958 (relating to intimidation, retaliation or obstruction in child abuse cases). The PA CPSL does not require more than one report from any such institution, school, facility, or agency.</a:t>
            </a:r>
          </a:p>
        </p:txBody>
      </p:sp>
    </p:spTree>
    <p:extLst>
      <p:ext uri="{BB962C8B-B14F-4D97-AF65-F5344CB8AC3E}">
        <p14:creationId xmlns:p14="http://schemas.microsoft.com/office/powerpoint/2010/main" val="4046215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Privileged Communications </a:t>
            </a:r>
            <a:r>
              <a:rPr lang="en-US" sz="2000" dirty="0">
                <a:solidFill>
                  <a:srgbClr val="73ADDD"/>
                </a:solidFill>
                <a:latin typeface="Arial"/>
              </a:rPr>
              <a:t>(23 Pa.C.S.§6311.1)</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a:defRPr/>
            </a:pPr>
            <a:r>
              <a:rPr lang="en-US" sz="1750" b="1" dirty="0">
                <a:latin typeface="Arial"/>
              </a:rPr>
              <a:t>General rule </a:t>
            </a:r>
            <a:r>
              <a:rPr lang="en-US" sz="1750" dirty="0">
                <a:latin typeface="Arial"/>
              </a:rPr>
              <a:t>-- Subject to subsection (b) (relating to confidential communications) below, the privileged communications between a mandated reporter and a patient or client of the mandated reporter shall not:</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Apply to a situation involving child abuse.</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Relieve the mandated reporter of the duty to make a report of suspected child abuse.</a:t>
            </a:r>
          </a:p>
          <a:p>
            <a:pPr marL="57150" marR="0" lvl="0" indent="0" algn="l" defTabSz="914400" rtl="0" eaLnBrk="1" fontAlgn="base" latinLnBrk="0" hangingPunct="1">
              <a:lnSpc>
                <a:spcPct val="100000"/>
              </a:lnSpc>
              <a:spcBef>
                <a:spcPts val="0"/>
              </a:spcBef>
              <a:spcAft>
                <a:spcPct val="0"/>
              </a:spcAft>
              <a:buClrTx/>
              <a:buSzTx/>
              <a:buNone/>
              <a:tabLst/>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a:p>
            <a:pPr marL="400050" marR="0" lvl="0" indent="-342900" algn="l" defTabSz="914400" rtl="0" eaLnBrk="1" fontAlgn="base" latinLnBrk="0" hangingPunct="1">
              <a:lnSpc>
                <a:spcPct val="100000"/>
              </a:lnSpc>
              <a:spcBef>
                <a:spcPts val="0"/>
              </a:spcBef>
              <a:spcAft>
                <a:spcPct val="0"/>
              </a:spcAft>
              <a:buClrTx/>
              <a:buSzTx/>
              <a:buFont typeface="+mj-lt"/>
              <a:buAutoNum type="alphaLcParenR" startAt="2"/>
              <a:tabLst/>
              <a:defRPr/>
            </a:pPr>
            <a:r>
              <a:rPr kumimoji="0" lang="en-US" sz="1750" b="1" i="0" u="none" strike="noStrike" kern="0" cap="none" spc="0" normalizeH="0" baseline="0" noProof="0" dirty="0">
                <a:ln>
                  <a:noFill/>
                </a:ln>
                <a:solidFill>
                  <a:srgbClr val="000000"/>
                </a:solidFill>
                <a:effectLst/>
                <a:uLnTx/>
                <a:uFillTx/>
                <a:latin typeface="Arial"/>
                <a:ea typeface="ＭＳ Ｐゴシック" pitchFamily="-111" charset="-128"/>
              </a:rPr>
              <a:t>Confidential communications</a:t>
            </a: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 -- The following protections shall apply:</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Confidential communications made to a member of the clergy are protected under 42 Pa.C.S.§5943 (relating to confidential communications to clergymen).</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Confidential communications made to an attorney are protected so long as they are within the scope of 42 Pa.C.S.§§5916 (relating to confidential communications to attorney) and 5928 (relating to confidential communications to attorney), the attorney work product doctrine, or the rules of professional conduct for attorneys.</a:t>
            </a:r>
          </a:p>
          <a:p>
            <a:pPr marL="742950" marR="0" lvl="1" indent="-285750" algn="l" defTabSz="914400" rtl="0" eaLnBrk="1" fontAlgn="base" latinLnBrk="0" hangingPunct="1">
              <a:lnSpc>
                <a:spcPct val="100000"/>
              </a:lnSpc>
              <a:spcBef>
                <a:spcPts val="0"/>
              </a:spcBef>
              <a:spcAft>
                <a:spcPct val="0"/>
              </a:spcAft>
              <a:buClrTx/>
              <a:buSzTx/>
              <a:buFontTx/>
              <a:buChar char="–"/>
              <a:tabLst/>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987700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Reporting Procedure </a:t>
            </a:r>
            <a:r>
              <a:rPr lang="en-US" sz="2000" dirty="0">
                <a:solidFill>
                  <a:srgbClr val="73ADDD"/>
                </a:solidFill>
                <a:latin typeface="Arial"/>
              </a:rPr>
              <a:t>(23 Pa.C.S.§6313)</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a:defRPr/>
            </a:pPr>
            <a:r>
              <a:rPr lang="en-US" sz="1750" b="1" dirty="0">
                <a:latin typeface="Arial"/>
              </a:rPr>
              <a:t>Report by mandated reporter </a:t>
            </a:r>
            <a:r>
              <a:rPr lang="en-US" sz="1750" dirty="0">
                <a:latin typeface="Arial"/>
              </a:rPr>
              <a:t>-- </a:t>
            </a:r>
            <a:endParaRPr kumimoji="0" lang="en-US" sz="1750" b="0" i="0" u="none" strike="noStrike" kern="0" cap="none" spc="0" normalizeH="0" baseline="0" noProof="0" dirty="0">
              <a:ln>
                <a:noFill/>
              </a:ln>
              <a:effectLst/>
              <a:uLnTx/>
              <a:uFillTx/>
              <a:latin typeface="Arial"/>
              <a:ea typeface="ＭＳ Ｐゴシック" pitchFamily="-111" charset="-128"/>
            </a:endParaRPr>
          </a:p>
          <a:p>
            <a:pPr marL="800100" lvl="1" indent="-342900">
              <a:spcBef>
                <a:spcPts val="0"/>
              </a:spcBef>
              <a:buFont typeface="+mj-lt"/>
              <a:buAutoNum type="arabicParenR"/>
              <a:defRPr/>
            </a:pPr>
            <a:r>
              <a:rPr lang="en-US" sz="1750" dirty="0">
                <a:effectLst/>
                <a:latin typeface="Arial" panose="020B0604020202020204" pitchFamily="34" charset="0"/>
                <a:ea typeface="Times New Roman" panose="02020603050405020304" pitchFamily="18" charset="0"/>
                <a:cs typeface="Arial" panose="020B0604020202020204" pitchFamily="34" charset="0"/>
              </a:rPr>
              <a:t>A mandated reporter shall immediately make an oral/verbal report of suspected child abuse to DHS via the Statewide toll-free telephone number (</a:t>
            </a:r>
            <a:r>
              <a:rPr lang="en-US" sz="17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1-800-932-0313</a:t>
            </a:r>
            <a:r>
              <a:rPr lang="en-US" sz="1750" dirty="0">
                <a:effectLst/>
                <a:latin typeface="Arial" panose="020B0604020202020204" pitchFamily="34" charset="0"/>
                <a:ea typeface="Times New Roman" panose="02020603050405020304" pitchFamily="18" charset="0"/>
                <a:cs typeface="Arial" panose="020B0604020202020204" pitchFamily="34" charset="0"/>
              </a:rPr>
              <a:t>) or a written report using electronic technologies via the self-service </a:t>
            </a:r>
            <a:r>
              <a:rPr lang="en-US" sz="175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Child Welfare Portal</a:t>
            </a:r>
            <a:r>
              <a:rPr lang="en-US" sz="1750" dirty="0">
                <a:effectLst/>
                <a:latin typeface="Arial" panose="020B0604020202020204" pitchFamily="34" charset="0"/>
                <a:ea typeface="Times New Roman" panose="02020603050405020304" pitchFamily="18" charset="0"/>
                <a:cs typeface="Arial" panose="020B0604020202020204" pitchFamily="34" charset="0"/>
              </a:rPr>
              <a:t>.</a:t>
            </a:r>
            <a:endParaRPr lang="en-US" sz="175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mj-lt"/>
              <a:buAutoNum type="arabicParenR"/>
              <a:defRPr/>
            </a:pPr>
            <a:r>
              <a:rPr lang="en-US" sz="1750" dirty="0">
                <a:effectLst/>
                <a:latin typeface="Arial" panose="020B0604020202020204" pitchFamily="34" charset="0"/>
                <a:ea typeface="Times New Roman" panose="02020603050405020304" pitchFamily="18" charset="0"/>
              </a:rPr>
              <a:t>A mandated reporter making an oral/verbal report of suspected child abuse to DHS via the Statewide toll-free telephone number shall also make a written report, which may be submitted electronically, within 48 hours to DHS or the county agency assigned to the case by using the </a:t>
            </a:r>
            <a:r>
              <a:rPr kumimoji="0" lang="en-US" sz="1750" b="0" i="0" u="sng" strike="noStrike" kern="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CY-47</a:t>
            </a:r>
            <a:r>
              <a:rPr lang="en-US" sz="1750" dirty="0">
                <a:effectLst/>
                <a:latin typeface="Arial" panose="020B0604020202020204" pitchFamily="34" charset="0"/>
                <a:ea typeface="Times New Roman" panose="02020603050405020304" pitchFamily="18" charset="0"/>
              </a:rPr>
              <a:t> form.</a:t>
            </a:r>
          </a:p>
          <a:p>
            <a:pPr marL="800100" lvl="1" indent="-342900">
              <a:spcBef>
                <a:spcPts val="0"/>
              </a:spcBef>
              <a:buFont typeface="+mj-lt"/>
              <a:buAutoNum type="arabicParenR"/>
              <a:defRPr/>
            </a:pPr>
            <a:r>
              <a:rPr lang="en-US" sz="1750" dirty="0">
                <a:effectLst/>
                <a:latin typeface="Arial" panose="020B0604020202020204" pitchFamily="34" charset="0"/>
                <a:ea typeface="Times New Roman" panose="02020603050405020304" pitchFamily="18" charset="0"/>
              </a:rPr>
              <a:t>The failure of the mandated reporter to </a:t>
            </a:r>
            <a:r>
              <a:rPr lang="en-US" sz="1750">
                <a:effectLst/>
                <a:latin typeface="Arial" panose="020B0604020202020204" pitchFamily="34" charset="0"/>
                <a:ea typeface="Times New Roman" panose="02020603050405020304" pitchFamily="18" charset="0"/>
              </a:rPr>
              <a:t>file the </a:t>
            </a:r>
            <a:r>
              <a:rPr lang="en-US" sz="1750" dirty="0">
                <a:effectLst/>
                <a:latin typeface="Arial" panose="020B0604020202020204" pitchFamily="34" charset="0"/>
                <a:ea typeface="Times New Roman" panose="02020603050405020304" pitchFamily="18" charset="0"/>
              </a:rPr>
              <a:t>written report (</a:t>
            </a:r>
            <a:r>
              <a:rPr lang="en-US" sz="175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CY-47</a:t>
            </a:r>
            <a:r>
              <a:rPr lang="en-US" sz="1750" dirty="0">
                <a:effectLst/>
                <a:latin typeface="Arial" panose="020B0604020202020204" pitchFamily="34" charset="0"/>
                <a:ea typeface="Times New Roman" panose="02020603050405020304" pitchFamily="18" charset="0"/>
              </a:rPr>
              <a:t>) shall not relieve the county agency from any duty under the PA CPSL, and the county agency shall proceed as though the mandated reporter complied.</a:t>
            </a:r>
            <a:endParaRPr kumimoji="0" lang="en-US" sz="1750" b="0" i="0" u="none" strike="noStrike" kern="0" cap="none" spc="0" normalizeH="0" baseline="0" noProof="0" dirty="0">
              <a:ln>
                <a:noFill/>
              </a:ln>
              <a:effectLst/>
              <a:uLnTx/>
              <a:uFillTx/>
              <a:latin typeface="Arial"/>
              <a:ea typeface="ＭＳ Ｐゴシック" pitchFamily="-111" charset="-128"/>
            </a:endParaRPr>
          </a:p>
          <a:p>
            <a:pPr lvl="1">
              <a:spcBef>
                <a:spcPts val="0"/>
              </a:spcBef>
              <a:defRPr/>
            </a:pP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1714496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750" b="1" dirty="0">
              <a:latin typeface="Arial"/>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750" b="1" dirty="0">
                <a:latin typeface="Arial"/>
              </a:rPr>
              <a:t>Pursuant to 23 Pa.C.S. § 6383 (relating to education and training), if your agency/organization is an institution, facility, or agency which cares for children and is subject to supervision by PA DHS under Article IX of the Human Services (formerly Public Welfare) Code, your training must </a:t>
            </a:r>
            <a:r>
              <a:rPr lang="en-US" sz="1750" b="1" u="sng" dirty="0">
                <a:latin typeface="Arial"/>
              </a:rPr>
              <a:t>also</a:t>
            </a:r>
            <a:r>
              <a:rPr lang="en-US" sz="1750" b="1" dirty="0">
                <a:latin typeface="Arial"/>
              </a:rPr>
              <a:t> include your internal policies related to reporting suspected child abuse.</a:t>
            </a: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750" b="1" dirty="0">
                <a:latin typeface="Arial"/>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750" dirty="0">
                <a:latin typeface="Arial"/>
              </a:rPr>
              <a:t>*If this does not apply to your agency/organization, we encourage you to include a statement referring participants to their employer for any internal policies related to reporting suspected child abuse that they may have.*</a:t>
            </a:r>
          </a:p>
        </p:txBody>
      </p:sp>
    </p:spTree>
    <p:extLst>
      <p:ext uri="{BB962C8B-B14F-4D97-AF65-F5344CB8AC3E}">
        <p14:creationId xmlns:p14="http://schemas.microsoft.com/office/powerpoint/2010/main" val="453116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Reporting Procedure </a:t>
            </a:r>
            <a:r>
              <a:rPr lang="en-US" sz="2000" dirty="0">
                <a:solidFill>
                  <a:srgbClr val="73ADDD"/>
                </a:solidFill>
                <a:latin typeface="Arial"/>
              </a:rPr>
              <a:t>(23 Pa.C.S.§6313)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2"/>
              <a:defRPr/>
            </a:pPr>
            <a:r>
              <a:rPr lang="en-US" sz="1750" b="1" dirty="0">
                <a:latin typeface="Arial"/>
              </a:rPr>
              <a:t>Contents of report </a:t>
            </a:r>
            <a:r>
              <a:rPr lang="en-US" sz="1750" dirty="0">
                <a:latin typeface="Arial"/>
              </a:rPr>
              <a:t>-- A written report of suspected child abuse, which may be submitted electronically, shall include the following information, if known:</a:t>
            </a:r>
            <a:endParaRPr kumimoji="0" lang="en-US" sz="1750" b="0" i="0" u="none" strike="noStrike" kern="0" cap="none" spc="0" normalizeH="0" baseline="0" noProof="0" dirty="0">
              <a:ln>
                <a:noFill/>
              </a:ln>
              <a:effectLst/>
              <a:uLnTx/>
              <a:uFillTx/>
              <a:latin typeface="Arial"/>
              <a:ea typeface="ＭＳ Ｐゴシック" pitchFamily="-111" charset="-128"/>
            </a:endParaRP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names and addresses of the child, the child's parents, and any other person responsible for the child's welfare</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Where the suspected abuse occurred</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age and sex of each subject of the report</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nature and extent of the suspected child abuse, including any evidence of prior abuse to the child or any sibling of the child</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name and relationship of each individual responsible for causing the suspected abuse and any evidence of prior abuse by each individual</a:t>
            </a:r>
          </a:p>
          <a:p>
            <a:pPr marL="800100" lvl="1" indent="-342900">
              <a:spcBef>
                <a:spcPts val="0"/>
              </a:spcBef>
              <a:buFont typeface="+mj-lt"/>
              <a:buAutoNum type="arabicParenR"/>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Family composition</a:t>
            </a:r>
          </a:p>
        </p:txBody>
      </p:sp>
    </p:spTree>
    <p:extLst>
      <p:ext uri="{BB962C8B-B14F-4D97-AF65-F5344CB8AC3E}">
        <p14:creationId xmlns:p14="http://schemas.microsoft.com/office/powerpoint/2010/main" val="568377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2042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Reporting Procedure </a:t>
            </a:r>
            <a:r>
              <a:rPr lang="en-US" sz="2000" dirty="0">
                <a:solidFill>
                  <a:srgbClr val="73ADDD"/>
                </a:solidFill>
                <a:latin typeface="Arial"/>
              </a:rPr>
              <a:t>(23 Pa.C.S.§6313)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solidFill>
                <a:schemeClr val="accent4"/>
              </a:solidFill>
              <a:latin typeface="Arial"/>
            </a:endParaRPr>
          </a:p>
          <a:p>
            <a:pPr marL="400050">
              <a:spcBef>
                <a:spcPts val="0"/>
              </a:spcBef>
              <a:buFont typeface="+mj-lt"/>
              <a:buAutoNum type="alphaLcParenR" startAt="2"/>
              <a:defRPr/>
            </a:pPr>
            <a:r>
              <a:rPr lang="en-US" sz="1750" b="1" dirty="0">
                <a:solidFill>
                  <a:schemeClr val="accent4"/>
                </a:solidFill>
                <a:latin typeface="Arial"/>
              </a:rPr>
              <a:t>Contents of report </a:t>
            </a:r>
            <a:r>
              <a:rPr lang="en-US" sz="1750" dirty="0">
                <a:solidFill>
                  <a:schemeClr val="accent4"/>
                </a:solidFill>
                <a:latin typeface="Arial"/>
              </a:rPr>
              <a:t>-- A written report of suspected child abuse, which may be submitted electronically, shall include the following information, if known: (cont.)</a:t>
            </a:r>
            <a:endPar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endParaRPr>
          </a:p>
          <a:p>
            <a:pPr marL="800100" lvl="1" indent="-342900">
              <a:spcBef>
                <a:spcPts val="0"/>
              </a:spcBef>
              <a:buFont typeface="+mj-lt"/>
              <a:buAutoNum type="arabicParenR" startAt="7"/>
              <a:defRPr/>
            </a:pPr>
            <a:r>
              <a:rPr kumimoji="0" lang="en-US" sz="1750" b="0" i="0" u="none" strike="noStrike" kern="0" cap="none" spc="0" normalizeH="0" baseline="0" noProof="0" dirty="0">
                <a:ln>
                  <a:noFill/>
                </a:ln>
                <a:solidFill>
                  <a:schemeClr val="accent4"/>
                </a:solidFill>
                <a:effectLst/>
                <a:uLnTx/>
                <a:uFillTx/>
                <a:latin typeface="Arial"/>
                <a:ea typeface="ＭＳ Ｐゴシック" pitchFamily="-111" charset="-128"/>
              </a:rPr>
              <a:t>The source of the report</a:t>
            </a:r>
          </a:p>
          <a:p>
            <a:pPr marL="800100" lvl="1" indent="-342900">
              <a:spcBef>
                <a:spcPts val="0"/>
              </a:spcBef>
              <a:buFont typeface="+mj-lt"/>
              <a:buAutoNum type="arabicParenR" startAt="7"/>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name, telephone number and e-mail address of the person making the report</a:t>
            </a:r>
          </a:p>
          <a:p>
            <a:pPr marL="800100" lvl="1" indent="-342900">
              <a:spcBef>
                <a:spcPts val="0"/>
              </a:spcBef>
              <a:buFont typeface="+mj-lt"/>
              <a:buAutoNum type="arabicParenR" startAt="7"/>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actions taken by the person making the report, including those actions taken under section 6314 (relating to photographs, medical tests and X-rays of child subject to report), 6315 (relating to taking child into protective custody), 6316 (relating to admission to private and public hospitals) or 6317 (relating to mandatory reporting and postmortem investigation of deaths)</a:t>
            </a:r>
          </a:p>
          <a:p>
            <a:pPr marL="800100" lvl="1" indent="-342900">
              <a:spcBef>
                <a:spcPts val="0"/>
              </a:spcBef>
              <a:buFont typeface="+mj-lt"/>
              <a:buAutoNum type="arabicParenR" startAt="7"/>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Any other information required by Federal law or regulation</a:t>
            </a:r>
          </a:p>
          <a:p>
            <a:pPr marL="800100" lvl="1" indent="-342900">
              <a:spcBef>
                <a:spcPts val="0"/>
              </a:spcBef>
              <a:buFont typeface="+mj-lt"/>
              <a:buAutoNum type="arabicParenR" startAt="7"/>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Any other information that DHS requires by regulation</a:t>
            </a:r>
          </a:p>
        </p:txBody>
      </p:sp>
    </p:spTree>
    <p:extLst>
      <p:ext uri="{BB962C8B-B14F-4D97-AF65-F5344CB8AC3E}">
        <p14:creationId xmlns:p14="http://schemas.microsoft.com/office/powerpoint/2010/main" val="1344718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Reporting Procedure </a:t>
            </a:r>
            <a:r>
              <a:rPr lang="en-US" sz="2000" dirty="0">
                <a:solidFill>
                  <a:srgbClr val="73ADDD"/>
                </a:solidFill>
                <a:latin typeface="Arial"/>
              </a:rPr>
              <a:t>(23 Pa.C.S.§6313)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5"/>
              <a:defRPr/>
            </a:pPr>
            <a:r>
              <a:rPr lang="en-US" sz="1750" b="1" dirty="0">
                <a:latin typeface="Arial"/>
              </a:rPr>
              <a:t>Applicability of Mental Health Procedures Act </a:t>
            </a:r>
            <a:r>
              <a:rPr lang="en-US" sz="1750" dirty="0">
                <a:latin typeface="Arial"/>
              </a:rPr>
              <a:t>-- Notwithstanding any other provision of law, a mandated reporter who makes a report of suspected child abuse or who makes a report of a crime against a child to law enforcement officials shall not be in violation of the act of July 9, 1976 (P.L.817, No.143), known as the Mental Health Procedures Act, by releasing information necessary to complete the report.</a:t>
            </a:r>
            <a:endParaRPr kumimoji="0" lang="en-US" sz="1750" b="0" i="0" u="none" strike="noStrike" kern="0" cap="none" spc="0" normalizeH="0" baseline="0" noProof="0" dirty="0">
              <a:ln>
                <a:noFill/>
              </a:ln>
              <a:effectLst/>
              <a:uLnTx/>
              <a:uFillTx/>
              <a:latin typeface="Arial"/>
              <a:ea typeface="ＭＳ Ｐゴシック" pitchFamily="-111" charset="-128"/>
            </a:endParaRPr>
          </a:p>
        </p:txBody>
      </p:sp>
    </p:spTree>
    <p:extLst>
      <p:ext uri="{BB962C8B-B14F-4D97-AF65-F5344CB8AC3E}">
        <p14:creationId xmlns:p14="http://schemas.microsoft.com/office/powerpoint/2010/main" val="91623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8</a:t>
            </a:fld>
            <a:endParaRPr lang="en-US" sz="1100" dirty="0"/>
          </a:p>
        </p:txBody>
      </p:sp>
      <p:sp>
        <p:nvSpPr>
          <p:cNvPr id="6" name="Text Placeholder 3">
            <a:extLst>
              <a:ext uri="{FF2B5EF4-FFF2-40B4-BE49-F238E27FC236}">
                <a16:creationId xmlns:a16="http://schemas.microsoft.com/office/drawing/2014/main" id="{450D6037-58F6-4DC9-94BB-04EA51FB0175}"/>
              </a:ext>
            </a:extLst>
          </p:cNvPr>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Delivery/Navigation</a:t>
            </a:r>
            <a:endParaRPr lang="en-US" sz="2000" dirty="0">
              <a:solidFill>
                <a:srgbClr val="73ADDD"/>
              </a:solidFill>
            </a:endParaRPr>
          </a:p>
          <a:p>
            <a:pPr marL="0" indent="0">
              <a:buNone/>
            </a:pPr>
            <a:endParaRPr lang="en-US" sz="1800" dirty="0"/>
          </a:p>
          <a:p>
            <a:r>
              <a:rPr lang="en-US" sz="1750" dirty="0"/>
              <a:t>Method(s) of delivery, such as:</a:t>
            </a:r>
          </a:p>
          <a:p>
            <a:pPr lvl="1"/>
            <a:r>
              <a:rPr lang="en-US" sz="1750" dirty="0"/>
              <a:t>Online</a:t>
            </a:r>
          </a:p>
          <a:p>
            <a:pPr lvl="1"/>
            <a:r>
              <a:rPr lang="en-US" sz="1750" dirty="0"/>
              <a:t>In-person</a:t>
            </a:r>
          </a:p>
          <a:p>
            <a:pPr lvl="1"/>
            <a:r>
              <a:rPr lang="en-US" sz="1750" dirty="0"/>
              <a:t>Self-study</a:t>
            </a:r>
          </a:p>
          <a:p>
            <a:pPr lvl="1"/>
            <a:r>
              <a:rPr lang="en-US" sz="1750" dirty="0"/>
              <a:t>Live</a:t>
            </a:r>
          </a:p>
          <a:p>
            <a:r>
              <a:rPr lang="en-US" sz="1750" dirty="0"/>
              <a:t>How to navigate through the training/presentation, especially if it is online.</a:t>
            </a:r>
          </a:p>
        </p:txBody>
      </p:sp>
    </p:spTree>
    <p:custDataLst>
      <p:tags r:id="rId1"/>
    </p:custDataLst>
    <p:extLst>
      <p:ext uri="{BB962C8B-B14F-4D97-AF65-F5344CB8AC3E}">
        <p14:creationId xmlns:p14="http://schemas.microsoft.com/office/powerpoint/2010/main" val="3293301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3820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Statewide Toll-Free Telephone Number </a:t>
            </a:r>
            <a:r>
              <a:rPr kumimoji="0" lang="en-US" sz="2000" u="none" strike="noStrike" kern="0" cap="none" spc="0" normalizeH="0" baseline="0" noProof="0" dirty="0">
                <a:ln>
                  <a:noFill/>
                </a:ln>
                <a:solidFill>
                  <a:srgbClr val="73ADDD"/>
                </a:solidFill>
                <a:effectLst/>
                <a:uLnTx/>
                <a:uFillTx/>
                <a:latin typeface="Arial"/>
                <a:ea typeface="ＭＳ Ｐゴシック" pitchFamily="-111" charset="-128"/>
              </a:rPr>
              <a:t>(23 Pa.C.S.§6332)</a:t>
            </a:r>
          </a:p>
          <a:p>
            <a:pPr marL="0" indent="0">
              <a:spcBef>
                <a:spcPts val="0"/>
              </a:spcBef>
              <a:buNone/>
              <a:defRPr/>
            </a:pPr>
            <a:endParaRPr kumimoji="0" lang="en-US" sz="1852" b="0" i="0" u="none" strike="noStrike" kern="0" cap="none" spc="0" normalizeH="0" baseline="0" noProof="0" dirty="0">
              <a:ln>
                <a:noFill/>
              </a:ln>
              <a:solidFill>
                <a:schemeClr val="bg1">
                  <a:lumMod val="65000"/>
                </a:schemeClr>
              </a:solidFill>
              <a:effectLst/>
              <a:uLnTx/>
              <a:uFillTx/>
              <a:latin typeface="Arial"/>
              <a:ea typeface="ＭＳ Ｐゴシック" pitchFamily="-111" charset="-128"/>
            </a:endParaRPr>
          </a:p>
          <a:p>
            <a:pPr marL="0" indent="0">
              <a:spcBef>
                <a:spcPts val="0"/>
              </a:spcBef>
              <a:buNone/>
              <a:defRPr/>
            </a:pPr>
            <a:r>
              <a:rPr kumimoji="0" lang="en-US" sz="1750" b="0" i="0" u="none" strike="noStrike" kern="0" cap="none" spc="0" normalizeH="0" baseline="0" noProof="0" dirty="0">
                <a:ln>
                  <a:noFill/>
                </a:ln>
                <a:effectLst/>
                <a:uLnTx/>
                <a:uFillTx/>
                <a:latin typeface="Arial"/>
                <a:ea typeface="ＭＳ Ｐゴシック" pitchFamily="-111" charset="-128"/>
              </a:rPr>
              <a:t>The Statewide toll-free telephone number </a:t>
            </a:r>
            <a:r>
              <a:rPr lang="en-US" sz="1750" dirty="0">
                <a:latin typeface="Arial"/>
              </a:rPr>
              <a:t>is available for </a:t>
            </a:r>
            <a:r>
              <a:rPr kumimoji="0" lang="en-US" sz="1750" b="0" i="0" u="none" strike="noStrike" kern="0" cap="none" spc="0" normalizeH="0" baseline="0" noProof="0" dirty="0">
                <a:ln>
                  <a:noFill/>
                </a:ln>
                <a:effectLst/>
                <a:uLnTx/>
                <a:uFillTx/>
                <a:latin typeface="Arial"/>
                <a:ea typeface="ＭＳ Ｐゴシック" pitchFamily="-111" charset="-128"/>
              </a:rPr>
              <a:t>all persons, whether mandated by law or not, to use to report cases of suspected child abuse or children allegedly in need of general protective services. </a:t>
            </a:r>
          </a:p>
          <a:p>
            <a:pPr marL="0" indent="0">
              <a:spcBef>
                <a:spcPts val="0"/>
              </a:spcBef>
              <a:buNone/>
              <a:defRPr/>
            </a:pPr>
            <a:endParaRPr lang="en-US" sz="1750" dirty="0">
              <a:solidFill>
                <a:srgbClr val="FF0000"/>
              </a:solidFill>
              <a:latin typeface="Arial"/>
            </a:endParaRPr>
          </a:p>
          <a:p>
            <a:pPr marL="0" indent="0" algn="ctr">
              <a:spcBef>
                <a:spcPts val="0"/>
              </a:spcBef>
              <a:buNone/>
              <a:defRPr/>
            </a:pPr>
            <a:r>
              <a:rPr lang="en-US" sz="2000" b="1" dirty="0">
                <a:solidFill>
                  <a:srgbClr val="FF0000"/>
                </a:solidFill>
                <a:latin typeface="Arial"/>
              </a:rPr>
              <a:t>1-800-932-0313</a:t>
            </a:r>
          </a:p>
        </p:txBody>
      </p:sp>
    </p:spTree>
    <p:extLst>
      <p:ext uri="{BB962C8B-B14F-4D97-AF65-F5344CB8AC3E}">
        <p14:creationId xmlns:p14="http://schemas.microsoft.com/office/powerpoint/2010/main" val="1624319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Electronic Reporting </a:t>
            </a:r>
            <a:r>
              <a:rPr lang="en-US" sz="2000" dirty="0">
                <a:solidFill>
                  <a:srgbClr val="73ADDD"/>
                </a:solidFill>
                <a:latin typeface="Arial"/>
              </a:rPr>
              <a:t>(23 Pa.C.S.§6305)</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2"/>
              <a:defRPr/>
            </a:pPr>
            <a:r>
              <a:rPr lang="en-US" sz="1750" b="1" dirty="0">
                <a:latin typeface="Arial"/>
              </a:rPr>
              <a:t>Confirmation of reports </a:t>
            </a:r>
            <a:r>
              <a:rPr lang="en-US" sz="1750" dirty="0">
                <a:latin typeface="Arial"/>
              </a:rPr>
              <a:t>-- </a:t>
            </a:r>
            <a:r>
              <a:rPr kumimoji="0" lang="en-US" sz="1750" b="0" i="0" u="none" strike="noStrike" kern="0" cap="none" spc="0" normalizeH="0" baseline="0" noProof="0" dirty="0">
                <a:ln>
                  <a:noFill/>
                </a:ln>
                <a:effectLst/>
                <a:uLnTx/>
                <a:uFillTx/>
                <a:latin typeface="Arial"/>
                <a:ea typeface="ＭＳ Ｐゴシック" pitchFamily="-111" charset="-128"/>
              </a:rPr>
              <a:t>A confirmation by DHS of the receipt of a report of suspected child abuse submitted electronically shall relieve the person making the report of making an additional oral/verbal or written report of suspected child abuse, subject to section 6313 (relating to reporting procedure).</a:t>
            </a: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2917147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Confidentiality of Reports </a:t>
            </a:r>
            <a:r>
              <a:rPr lang="en-US" sz="2000" dirty="0">
                <a:solidFill>
                  <a:srgbClr val="73ADDD"/>
                </a:solidFill>
                <a:latin typeface="Arial"/>
              </a:rPr>
              <a:t>(23 Pa.C.S.§6339)</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57150" indent="0">
              <a:spcBef>
                <a:spcPts val="0"/>
              </a:spcBef>
              <a:buNone/>
              <a:defRPr/>
            </a:pPr>
            <a:r>
              <a:rPr lang="en-US" sz="1750" dirty="0">
                <a:latin typeface="Arial"/>
              </a:rPr>
              <a:t>Except as otherwise provided in subchapter C of the PA CPSL (relating to powers and duties of department) or by the Pennsylvania Rules of Juvenile Court Procedure, reports made pursuant to the PA CPSL, including, but not limited to, report summaries of child abuse and reports made pursuant to section 6313 (relating to reporting procedure) as well as any other information obtained, reports written, or photographs or X-rays taken concerning alleged instances of child abuse in the possession of DHS or a county agency shall be confidential.</a:t>
            </a: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1752858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Release of Information in Confidential Reports </a:t>
            </a:r>
            <a:r>
              <a:rPr lang="en-US" sz="2000" dirty="0">
                <a:solidFill>
                  <a:srgbClr val="73ADDD"/>
                </a:solidFill>
                <a:latin typeface="Arial"/>
              </a:rPr>
              <a:t>(23 Pa.C.S.§6340)</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3"/>
              <a:defRPr/>
            </a:pPr>
            <a:r>
              <a:rPr lang="en-US" sz="1750" b="1" dirty="0">
                <a:latin typeface="Arial"/>
              </a:rPr>
              <a:t>Protecting identity </a:t>
            </a:r>
            <a:r>
              <a:rPr lang="en-US" sz="1750" dirty="0">
                <a:latin typeface="Arial"/>
              </a:rPr>
              <a:t>-- </a:t>
            </a:r>
            <a:r>
              <a:rPr kumimoji="0" lang="en-US" sz="1750" b="0" i="0" u="none" strike="noStrike" kern="0" cap="none" spc="0" normalizeH="0" baseline="0" noProof="0" dirty="0">
                <a:ln>
                  <a:noFill/>
                </a:ln>
                <a:effectLst/>
                <a:uLnTx/>
                <a:uFillTx/>
                <a:latin typeface="Arial"/>
                <a:ea typeface="ＭＳ Ｐゴシック" pitchFamily="-111" charset="-128"/>
              </a:rPr>
              <a:t>Except for reports under section 6340(a)(9) and (10) of the PA CPSL and in response to a law enforcement official investigating allegations of false reports under 18 Pa.C.S.§4906.1 (relating to false reports of child abuse), the release of data by DHS, county, institution, school, facility, or agency or designated agent of the person in charge that would identify the person who made a report of suspected child abuse or who cooperated in a subsequent investigation is prohibited. Law enforcement officials shall treat all reporting sources as confidential informants.</a:t>
            </a:r>
            <a:endPar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endParaRPr>
          </a:p>
        </p:txBody>
      </p:sp>
    </p:spTree>
    <p:extLst>
      <p:ext uri="{BB962C8B-B14F-4D97-AF65-F5344CB8AC3E}">
        <p14:creationId xmlns:p14="http://schemas.microsoft.com/office/powerpoint/2010/main" val="389799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Immunity from Liability </a:t>
            </a:r>
            <a:r>
              <a:rPr lang="en-US" sz="2000" dirty="0">
                <a:solidFill>
                  <a:srgbClr val="73ADDD"/>
                </a:solidFill>
                <a:latin typeface="Arial"/>
              </a:rPr>
              <a:t>(23 Pa.C.S.§6318)</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a:defRPr/>
            </a:pPr>
            <a:r>
              <a:rPr lang="en-US" sz="1750" b="1" dirty="0">
                <a:latin typeface="Arial"/>
              </a:rPr>
              <a:t>General rule </a:t>
            </a:r>
            <a:r>
              <a:rPr lang="en-US" sz="1750" dirty="0">
                <a:latin typeface="Arial"/>
              </a:rPr>
              <a:t>-- A person, hospital, institution, school, facility, agency, or agency employee acting in good faith shall have immunity from civil and criminal liability that might otherwise result from any of the following:</a:t>
            </a:r>
          </a:p>
          <a:p>
            <a:pPr marL="800100" lvl="1" indent="-342900">
              <a:spcBef>
                <a:spcPts val="0"/>
              </a:spcBef>
              <a:buFont typeface="+mj-lt"/>
              <a:buAutoNum type="arabicParenR"/>
              <a:defRPr/>
            </a:pPr>
            <a:r>
              <a:rPr kumimoji="0" lang="en-US" sz="1750" b="0" i="0" u="none" strike="noStrike" kern="0" cap="none" spc="0" normalizeH="0" baseline="0" noProof="0" dirty="0">
                <a:ln>
                  <a:noFill/>
                </a:ln>
                <a:effectLst/>
                <a:uLnTx/>
                <a:uFillTx/>
                <a:latin typeface="Arial"/>
                <a:ea typeface="ＭＳ Ｐゴシック" pitchFamily="-111" charset="-128"/>
              </a:rPr>
              <a:t>Making a report of suspected child abuse or making a referral for general protective services, regardless of whether the report is required to be made under the PA CPSL</a:t>
            </a:r>
          </a:p>
          <a:p>
            <a:pPr marL="800100" lvl="1" indent="-342900">
              <a:spcBef>
                <a:spcPts val="0"/>
              </a:spcBef>
              <a:buFont typeface="+mj-lt"/>
              <a:buAutoNum type="arabicParenR"/>
              <a:defRPr/>
            </a:pPr>
            <a:r>
              <a:rPr kumimoji="0" lang="en-US" sz="1750" b="0" i="0" u="none" strike="noStrike" kern="0" cap="none" spc="0" normalizeH="0" baseline="0" noProof="0" dirty="0">
                <a:ln>
                  <a:noFill/>
                </a:ln>
                <a:effectLst/>
                <a:uLnTx/>
                <a:uFillTx/>
                <a:latin typeface="Arial"/>
                <a:ea typeface="ＭＳ Ｐゴシック" pitchFamily="-111" charset="-128"/>
              </a:rPr>
              <a:t>Cooperating or consulting with an investigation under the PA CPSL, including providing information to a child fatality or near-fatality review team</a:t>
            </a:r>
          </a:p>
          <a:p>
            <a:pPr marL="800100" lvl="1" indent="-342900">
              <a:spcBef>
                <a:spcPts val="0"/>
              </a:spcBef>
              <a:buFont typeface="+mj-lt"/>
              <a:buAutoNum type="arabicParenR"/>
              <a:defRPr/>
            </a:pPr>
            <a:r>
              <a:rPr kumimoji="0" lang="en-US" sz="1750" b="0" i="0" u="none" strike="noStrike" kern="0" cap="none" spc="0" normalizeH="0" baseline="0" noProof="0" dirty="0">
                <a:ln>
                  <a:noFill/>
                </a:ln>
                <a:effectLst/>
                <a:uLnTx/>
                <a:uFillTx/>
                <a:latin typeface="Arial"/>
                <a:ea typeface="ＭＳ Ｐゴシック" pitchFamily="-111" charset="-128"/>
              </a:rPr>
              <a:t>Testifying in a proceeding arising out of an instance of suspected child abuse or general protective services</a:t>
            </a:r>
          </a:p>
          <a:p>
            <a:pPr marL="800100" lvl="1" indent="-342900">
              <a:spcBef>
                <a:spcPts val="0"/>
              </a:spcBef>
              <a:buFont typeface="+mj-lt"/>
              <a:buAutoNum type="arabicParenR"/>
              <a:defRPr/>
            </a:pPr>
            <a:r>
              <a:rPr kumimoji="0" lang="en-US" sz="1750" b="0" i="0" u="none" strike="noStrike" kern="0" cap="none" spc="0" normalizeH="0" baseline="0" noProof="0" dirty="0">
                <a:ln>
                  <a:noFill/>
                </a:ln>
                <a:effectLst/>
                <a:uLnTx/>
                <a:uFillTx/>
                <a:latin typeface="Arial"/>
                <a:ea typeface="ＭＳ Ｐゴシック" pitchFamily="-111" charset="-128"/>
              </a:rPr>
              <a:t>Engaging in any action authorized under 23 Pa.C.S.§6314 (relating to photographs, medical tests and X-rays of child subject to report),§6315 (relating to taking child into protective custody),§6316 (relating to admission to private and public hospitals), or §6317 (relating to mandatory reporting and postmortem investigation of deaths)</a:t>
            </a:r>
          </a:p>
        </p:txBody>
      </p:sp>
    </p:spTree>
    <p:extLst>
      <p:ext uri="{BB962C8B-B14F-4D97-AF65-F5344CB8AC3E}">
        <p14:creationId xmlns:p14="http://schemas.microsoft.com/office/powerpoint/2010/main" val="36496117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Immunity from Liability </a:t>
            </a:r>
            <a:r>
              <a:rPr lang="en-US" sz="2000" dirty="0">
                <a:solidFill>
                  <a:srgbClr val="73ADDD"/>
                </a:solidFill>
                <a:latin typeface="Arial"/>
              </a:rPr>
              <a:t>(23 Pa.C.S.§6318)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2"/>
              <a:defRPr/>
            </a:pPr>
            <a:r>
              <a:rPr lang="en-US" sz="1750" b="1" dirty="0">
                <a:latin typeface="Arial"/>
              </a:rPr>
              <a:t>Departmental and county agency immunity</a:t>
            </a:r>
            <a:r>
              <a:rPr lang="en-US" sz="1750" dirty="0">
                <a:latin typeface="Arial"/>
              </a:rPr>
              <a:t> -- An official or employee of DHS or county agency who refers a report of suspected child abuse for general protective services to law enforcement authorities or provides services as authorized by the PA CPSL shall have immunity from civil and criminal liability that might otherwise result from the action.</a:t>
            </a:r>
            <a:endParaRPr kumimoji="0" lang="en-US" sz="1750" b="0" i="0" u="none" strike="noStrike" kern="0" cap="none" spc="0" normalizeH="0" baseline="0" noProof="0" dirty="0">
              <a:ln>
                <a:noFill/>
              </a:ln>
              <a:effectLst/>
              <a:uLnTx/>
              <a:uFillTx/>
              <a:latin typeface="Arial"/>
              <a:ea typeface="ＭＳ Ｐゴシック" pitchFamily="-111" charset="-128"/>
            </a:endParaRPr>
          </a:p>
        </p:txBody>
      </p:sp>
    </p:spTree>
    <p:extLst>
      <p:ext uri="{BB962C8B-B14F-4D97-AF65-F5344CB8AC3E}">
        <p14:creationId xmlns:p14="http://schemas.microsoft.com/office/powerpoint/2010/main" val="2108072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Immunity from Liability </a:t>
            </a:r>
            <a:r>
              <a:rPr lang="en-US" sz="2000" dirty="0">
                <a:solidFill>
                  <a:srgbClr val="73ADDD"/>
                </a:solidFill>
                <a:latin typeface="Arial"/>
              </a:rPr>
              <a:t>(23 Pa.C.S.§6318)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3"/>
              <a:defRPr/>
            </a:pPr>
            <a:r>
              <a:rPr lang="en-US" sz="1750" b="1" dirty="0">
                <a:latin typeface="Arial"/>
              </a:rPr>
              <a:t>Presumption of good faith </a:t>
            </a:r>
            <a:r>
              <a:rPr lang="en-US" sz="1750" dirty="0">
                <a:latin typeface="Arial"/>
              </a:rPr>
              <a:t>-- For the purpose of any civil or criminal proceeding, the good faith of a person required to report suspected child abuse and of any person required to make a referral to law enforcement officers under the PA CPSL shall be presumed.</a:t>
            </a:r>
            <a:endParaRPr kumimoji="0" lang="en-US" sz="1750" b="0" i="0" u="none" strike="noStrike" kern="0" cap="none" spc="0" normalizeH="0" baseline="0" noProof="0" dirty="0">
              <a:ln>
                <a:noFill/>
              </a:ln>
              <a:effectLst/>
              <a:uLnTx/>
              <a:uFillTx/>
              <a:latin typeface="Arial"/>
              <a:ea typeface="ＭＳ Ｐゴシック" pitchFamily="-111" charset="-128"/>
            </a:endParaRPr>
          </a:p>
        </p:txBody>
      </p:sp>
    </p:spTree>
    <p:extLst>
      <p:ext uri="{BB962C8B-B14F-4D97-AF65-F5344CB8AC3E}">
        <p14:creationId xmlns:p14="http://schemas.microsoft.com/office/powerpoint/2010/main" val="4120320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Protection from Employment Discrimination </a:t>
            </a:r>
            <a:r>
              <a:rPr lang="en-US" sz="2000" dirty="0">
                <a:solidFill>
                  <a:srgbClr val="73ADDD"/>
                </a:solidFill>
                <a:latin typeface="Arial"/>
              </a:rPr>
              <a:t>(23 Pa.C.S.§6320)</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a:defRPr/>
            </a:pPr>
            <a:r>
              <a:rPr lang="en-US" sz="1750" b="1" dirty="0">
                <a:latin typeface="Arial"/>
              </a:rPr>
              <a:t>Basis for relief </a:t>
            </a:r>
            <a:r>
              <a:rPr lang="en-US" sz="1750" dirty="0">
                <a:latin typeface="Arial"/>
              </a:rPr>
              <a:t>-- A person may commence an action for appropriate relief if all of the following apply:</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person is required or encouraged by the PA CPSL to report suspected child abuse.</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The person acted in good faith in making or causing the report of suspected child abuse to be made.</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As a result of making the report of suspected child abuse, the person is discharged from employment or is discriminated against with respect to compensation, hire, tenure, terms, conditions, or privileges of employment.</a:t>
            </a:r>
          </a:p>
          <a:p>
            <a:pPr marL="457200" marR="0" lvl="1" indent="0" algn="l" defTabSz="914400" rtl="0" eaLnBrk="1" fontAlgn="base" latinLnBrk="0" hangingPunct="1">
              <a:lnSpc>
                <a:spcPct val="100000"/>
              </a:lnSpc>
              <a:spcBef>
                <a:spcPts val="0"/>
              </a:spcBef>
              <a:spcAft>
                <a:spcPct val="0"/>
              </a:spcAft>
              <a:buClrTx/>
              <a:buSzTx/>
              <a:buNone/>
              <a:tabLst/>
              <a:defRPr/>
            </a:pPr>
            <a:endParaRPr lang="en-US" sz="1750" dirty="0">
              <a:latin typeface="Arial"/>
            </a:endParaRPr>
          </a:p>
          <a:p>
            <a:pPr marL="400050">
              <a:spcBef>
                <a:spcPts val="0"/>
              </a:spcBef>
              <a:buFont typeface="+mj-lt"/>
              <a:buAutoNum type="alphaLcParenR"/>
              <a:defRPr/>
            </a:pPr>
            <a:r>
              <a:rPr lang="en-US" sz="1750" b="1" dirty="0">
                <a:latin typeface="Arial"/>
              </a:rPr>
              <a:t>Applicability</a:t>
            </a:r>
            <a:r>
              <a:rPr lang="en-US" sz="1750" dirty="0">
                <a:latin typeface="Arial"/>
              </a:rPr>
              <a:t> – This section does not apply to an individual making a report of suspected child abuse who is found to be a perpetrator because of the report or to any individual who fails to make a report of suspected child abuse as required and is subject to conviction for failure to report or to refer.</a:t>
            </a:r>
          </a:p>
        </p:txBody>
      </p:sp>
    </p:spTree>
    <p:extLst>
      <p:ext uri="{BB962C8B-B14F-4D97-AF65-F5344CB8AC3E}">
        <p14:creationId xmlns:p14="http://schemas.microsoft.com/office/powerpoint/2010/main" val="27200602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3820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Penalties </a:t>
            </a:r>
            <a:r>
              <a:rPr lang="en-US" sz="2000" dirty="0">
                <a:solidFill>
                  <a:srgbClr val="73ADDD"/>
                </a:solidFill>
                <a:latin typeface="Arial"/>
              </a:rPr>
              <a:t>(23 Pa.C.S.§6319)</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a:defRPr/>
            </a:pPr>
            <a:r>
              <a:rPr lang="en-US" sz="1750" b="1" dirty="0">
                <a:latin typeface="Arial"/>
              </a:rPr>
              <a:t>Failure to report or refer </a:t>
            </a:r>
            <a:r>
              <a:rPr lang="en-US" sz="1750" dirty="0">
                <a:latin typeface="Arial"/>
              </a:rPr>
              <a:t>-- </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 person or official required by the PA CPSL to report a case of suspected child abuse or to make a referral to the appropriate authorities commits an offense if the person or official willfully fails to do so. </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kumimoji="0" lang="en-US" sz="1750" b="0" i="0" u="none" strike="noStrike" kern="0" cap="none" spc="0" normalizeH="0" baseline="0" noProof="0" dirty="0">
                <a:ln>
                  <a:noFill/>
                </a:ln>
                <a:solidFill>
                  <a:srgbClr val="000000"/>
                </a:solidFill>
                <a:effectLst/>
                <a:uLnTx/>
                <a:uFillTx/>
                <a:latin typeface="Arial"/>
                <a:ea typeface="ＭＳ Ｐゴシック" pitchFamily="-111" charset="-128"/>
              </a:rPr>
              <a:t>An offense under this section is a felony of the third degree if:</a:t>
            </a:r>
          </a:p>
          <a:p>
            <a:pPr marL="1257300" lvl="2" indent="-400050">
              <a:spcBef>
                <a:spcPts val="0"/>
              </a:spcBef>
              <a:buFont typeface="+mj-lt"/>
              <a:buAutoNum type="romanLcPeriod"/>
              <a:defRPr/>
            </a:pPr>
            <a:r>
              <a:rPr lang="en-US" sz="1750" dirty="0">
                <a:latin typeface="Arial"/>
              </a:rPr>
              <a:t>The person or official willfully fails to report;</a:t>
            </a:r>
          </a:p>
          <a:p>
            <a:pPr marL="1257300" lvl="2" indent="-400050">
              <a:spcBef>
                <a:spcPts val="0"/>
              </a:spcBef>
              <a:buFont typeface="+mj-lt"/>
              <a:buAutoNum type="romanLcPeriod"/>
              <a:defRPr/>
            </a:pPr>
            <a:r>
              <a:rPr lang="en-US" sz="1750" dirty="0">
                <a:latin typeface="Arial"/>
              </a:rPr>
              <a:t>The child abuse constitutes a felony of the first degree or higher; and</a:t>
            </a:r>
          </a:p>
          <a:p>
            <a:pPr marL="1257300" lvl="2" indent="-400050">
              <a:spcBef>
                <a:spcPts val="0"/>
              </a:spcBef>
              <a:buFont typeface="+mj-lt"/>
              <a:buAutoNum type="romanLcPeriod"/>
              <a:defRPr/>
            </a:pPr>
            <a:r>
              <a:rPr lang="en-US" sz="1750" dirty="0">
                <a:latin typeface="Arial"/>
              </a:rPr>
              <a:t>The person or official has direct knowledge of the nature of the abuse.</a:t>
            </a:r>
          </a:p>
          <a:p>
            <a:pPr marL="857250" lvl="1" indent="-400050">
              <a:spcBef>
                <a:spcPts val="0"/>
              </a:spcBef>
              <a:buFont typeface="+mj-lt"/>
              <a:buAutoNum type="arabicParenR"/>
              <a:defRPr/>
            </a:pPr>
            <a:r>
              <a:rPr lang="en-US" sz="1750" dirty="0">
                <a:latin typeface="Arial"/>
              </a:rPr>
              <a:t>An offense not otherwise specified in paragraph (2) above is a misdemeanor of the second degree.</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lang="en-US" sz="1750" dirty="0">
                <a:latin typeface="Arial"/>
              </a:rPr>
              <a:t>A report of suspected child abuse to law enforcement or the appropriate county agency by a mandated reporter, made in lieu of a report to DHS, shall not constitute an offense under this subsection, provided that the report was made in a good faith effort to comply with the requirements of the PA CPSL.</a:t>
            </a:r>
          </a:p>
        </p:txBody>
      </p:sp>
    </p:spTree>
    <p:extLst>
      <p:ext uri="{BB962C8B-B14F-4D97-AF65-F5344CB8AC3E}">
        <p14:creationId xmlns:p14="http://schemas.microsoft.com/office/powerpoint/2010/main" val="3686867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Penalties </a:t>
            </a:r>
            <a:r>
              <a:rPr lang="en-US" sz="2000" dirty="0">
                <a:solidFill>
                  <a:srgbClr val="73ADDD"/>
                </a:solidFill>
                <a:latin typeface="Arial"/>
              </a:rPr>
              <a:t>(23 Pa.C.S.§6319)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2"/>
              <a:defRPr/>
            </a:pPr>
            <a:r>
              <a:rPr lang="en-US" sz="1750" b="1" dirty="0">
                <a:latin typeface="Arial"/>
              </a:rPr>
              <a:t>Continuing course of action </a:t>
            </a:r>
            <a:r>
              <a:rPr lang="en-US" sz="1750" dirty="0">
                <a:latin typeface="Arial"/>
              </a:rPr>
              <a:t>-- If a person's willful failure to report an individual suspected of child abuse continues while the person knows or has reasonable cause to suspect a child is being subjected to child abuse by the same individual, or while the person knows or has reasonable cause to suspect that the same individual continues to have direct contact with children through the individual's employment, program, activity, or service, the person commits a felony of the third degree…except that, if the child abuse constitutes a felony of the first degree or higher, the person commits a felony of the second degree.</a:t>
            </a:r>
          </a:p>
          <a:p>
            <a:pPr marL="57150" indent="0">
              <a:spcBef>
                <a:spcPts val="0"/>
              </a:spcBef>
              <a:buNone/>
              <a:defRPr/>
            </a:pPr>
            <a:endParaRPr lang="en-US" sz="1750" dirty="0">
              <a:latin typeface="Arial"/>
            </a:endParaRPr>
          </a:p>
          <a:p>
            <a:pPr marL="400050">
              <a:spcBef>
                <a:spcPts val="0"/>
              </a:spcBef>
              <a:buFont typeface="+mj-lt"/>
              <a:buAutoNum type="alphaLcParenR" startAt="3"/>
              <a:defRPr/>
            </a:pPr>
            <a:r>
              <a:rPr lang="en-US" sz="1750" b="1" dirty="0">
                <a:latin typeface="Arial"/>
              </a:rPr>
              <a:t>Multiple offenses </a:t>
            </a:r>
            <a:r>
              <a:rPr lang="en-US" sz="1750" dirty="0">
                <a:latin typeface="Arial"/>
              </a:rPr>
              <a:t>-- A person who, at the time of sentencing for an offense under this section, has been convicted of a prior offense under this section commits a felony of the third degree…except that, if the child abuse constitutes a felony of the first degree or higher, the penalty for the second or subsequent offenses is a felony of the second degree.</a:t>
            </a:r>
          </a:p>
        </p:txBody>
      </p:sp>
    </p:spTree>
    <p:extLst>
      <p:ext uri="{BB962C8B-B14F-4D97-AF65-F5344CB8AC3E}">
        <p14:creationId xmlns:p14="http://schemas.microsoft.com/office/powerpoint/2010/main" val="281075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dirty="0"/>
              <a:t>Course Overview</a:t>
            </a:r>
          </a:p>
        </p:txBody>
      </p:sp>
      <p:sp>
        <p:nvSpPr>
          <p:cNvPr id="3" name="Slide Number Placeholder 2"/>
          <p:cNvSpPr>
            <a:spLocks noGrp="1"/>
          </p:cNvSpPr>
          <p:nvPr>
            <p:ph type="sldNum" sz="quarter" idx="12"/>
          </p:nvPr>
        </p:nvSpPr>
        <p:spPr/>
        <p:txBody>
          <a:bodyPr/>
          <a:lstStyle/>
          <a:p>
            <a:pPr algn="ctr"/>
            <a:fld id="{9D710453-B075-45DB-8A7B-E3C399690A0E}" type="slidenum">
              <a:rPr lang="en-US" sz="1100" smtClean="0"/>
              <a:pPr algn="ctr"/>
              <a:t>9</a:t>
            </a:fld>
            <a:endParaRPr lang="en-US" sz="1100" dirty="0"/>
          </a:p>
        </p:txBody>
      </p:sp>
      <p:sp>
        <p:nvSpPr>
          <p:cNvPr id="7" name="Text Placeholder 3">
            <a:extLst>
              <a:ext uri="{FF2B5EF4-FFF2-40B4-BE49-F238E27FC236}">
                <a16:creationId xmlns:a16="http://schemas.microsoft.com/office/drawing/2014/main" id="{EDA23CD2-5A37-4791-BD1D-D8EAA7EDD26C}"/>
              </a:ext>
            </a:extLst>
          </p:cNvPr>
          <p:cNvSpPr>
            <a:spLocks noGrp="1"/>
          </p:cNvSpPr>
          <p:nvPr>
            <p:ph type="body" sz="quarter" idx="13"/>
          </p:nvPr>
        </p:nvSpPr>
        <p:spPr>
          <a:xfrm>
            <a:off x="457200" y="1143000"/>
            <a:ext cx="8153400" cy="4800600"/>
          </a:xfrm>
        </p:spPr>
        <p:txBody>
          <a:bodyPr>
            <a:noAutofit/>
          </a:bodyPr>
          <a:lstStyle/>
          <a:p>
            <a:pPr marL="0" indent="0">
              <a:buNone/>
            </a:pPr>
            <a:r>
              <a:rPr lang="en-US" sz="2000" dirty="0"/>
              <a:t>Suggestion: </a:t>
            </a:r>
            <a:r>
              <a:rPr lang="en-US" sz="2000" b="1" dirty="0">
                <a:solidFill>
                  <a:srgbClr val="73ADDD"/>
                </a:solidFill>
              </a:rPr>
              <a:t>Materials</a:t>
            </a:r>
          </a:p>
          <a:p>
            <a:pPr marL="0" indent="0">
              <a:buNone/>
            </a:pPr>
            <a:endParaRPr lang="en-US" sz="1800" dirty="0"/>
          </a:p>
          <a:p>
            <a:r>
              <a:rPr lang="en-US" sz="1750" dirty="0"/>
              <a:t>Any and all materials associated with the curriculum, such as:</a:t>
            </a:r>
          </a:p>
          <a:p>
            <a:pPr lvl="1"/>
            <a:r>
              <a:rPr lang="en-US" sz="1750" dirty="0"/>
              <a:t>PowerPoint presentation</a:t>
            </a:r>
          </a:p>
          <a:p>
            <a:pPr lvl="1"/>
            <a:r>
              <a:rPr lang="en-US" sz="1750" dirty="0"/>
              <a:t>Hyperlinks</a:t>
            </a:r>
          </a:p>
          <a:p>
            <a:pPr lvl="1"/>
            <a:r>
              <a:rPr lang="en-US" sz="1750" dirty="0"/>
              <a:t>Videos</a:t>
            </a:r>
          </a:p>
          <a:p>
            <a:pPr lvl="1"/>
            <a:r>
              <a:rPr lang="en-US" sz="1750" dirty="0"/>
              <a:t>Handouts, such as:</a:t>
            </a:r>
          </a:p>
          <a:p>
            <a:pPr lvl="2"/>
            <a:r>
              <a:rPr lang="en-US" sz="1750" dirty="0"/>
              <a:t>Glossary for supplementary definitions</a:t>
            </a:r>
          </a:p>
          <a:p>
            <a:pPr lvl="2"/>
            <a:r>
              <a:rPr lang="en-US" sz="1750" dirty="0"/>
              <a:t>Pre-test questions</a:t>
            </a:r>
          </a:p>
          <a:p>
            <a:pPr lvl="2"/>
            <a:r>
              <a:rPr lang="en-US" sz="1750" dirty="0"/>
              <a:t>Case scenario questions</a:t>
            </a:r>
          </a:p>
          <a:p>
            <a:pPr lvl="2"/>
            <a:r>
              <a:rPr lang="en-US" sz="1750" dirty="0"/>
              <a:t>Post-test questions</a:t>
            </a:r>
          </a:p>
        </p:txBody>
      </p:sp>
    </p:spTree>
    <p:custDataLst>
      <p:tags r:id="rId1"/>
    </p:custDataLst>
    <p:extLst>
      <p:ext uri="{BB962C8B-B14F-4D97-AF65-F5344CB8AC3E}">
        <p14:creationId xmlns:p14="http://schemas.microsoft.com/office/powerpoint/2010/main" val="3753869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90</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Penalties </a:t>
            </a:r>
            <a:r>
              <a:rPr lang="en-US" sz="2000" dirty="0">
                <a:solidFill>
                  <a:srgbClr val="73ADDD"/>
                </a:solidFill>
                <a:latin typeface="Arial"/>
              </a:rPr>
              <a:t>(23 Pa.C.S.§6319) (cont.)</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4"/>
              <a:defRPr/>
            </a:pPr>
            <a:r>
              <a:rPr lang="en-US" sz="1750" b="1" dirty="0">
                <a:latin typeface="Arial"/>
              </a:rPr>
              <a:t>Statute of limitations </a:t>
            </a:r>
            <a:r>
              <a:rPr lang="en-US" sz="1750" dirty="0">
                <a:latin typeface="Arial"/>
              </a:rPr>
              <a:t>-- The statute of limitations for an offense under this section shall be either the statute of limitations for the crime committed against the minor child or five years, whichever is greater.</a:t>
            </a:r>
          </a:p>
        </p:txBody>
      </p:sp>
    </p:spTree>
    <p:extLst>
      <p:ext uri="{BB962C8B-B14F-4D97-AF65-F5344CB8AC3E}">
        <p14:creationId xmlns:p14="http://schemas.microsoft.com/office/powerpoint/2010/main" val="21914433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91</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Disposition of Complaints Received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 &amp; </a:t>
            </a: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Responsibility for Investigation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Pa.C.S.§6334.1)</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FFFFFF">
                  <a:lumMod val="65000"/>
                </a:srgbClr>
              </a:solidFill>
              <a:effectLst/>
              <a:highlight>
                <a:srgbClr val="FFFF00"/>
              </a:highlight>
              <a:uLnTx/>
              <a:uFillTx/>
              <a:latin typeface="Arial"/>
              <a:ea typeface="ＭＳ Ｐゴシック" pitchFamily="-111" charset="-128"/>
            </a:endParaRPr>
          </a:p>
          <a:p>
            <a:pPr>
              <a:spcBef>
                <a:spcPts val="0"/>
              </a:spcBef>
              <a:defRPr/>
            </a:pPr>
            <a:r>
              <a:rPr kumimoji="0" lang="en-US" sz="1750" b="0" i="0" u="none" strike="noStrike" kern="0" cap="none" spc="0" normalizeH="0" baseline="0" noProof="0" dirty="0">
                <a:ln>
                  <a:noFill/>
                </a:ln>
                <a:effectLst/>
                <a:uLnTx/>
                <a:uFillTx/>
                <a:latin typeface="Arial"/>
                <a:ea typeface="ＭＳ Ｐゴシック" pitchFamily="-111" charset="-128"/>
              </a:rPr>
              <a:t>When a county agency or law enforcement receives a referral/report, the county agency or law enforcement official is to notify DHS/ChildLine after ensuring the immediate safety of the child and any other child(ren) in the child's home.</a:t>
            </a:r>
          </a:p>
          <a:p>
            <a:pPr>
              <a:spcBef>
                <a:spcPts val="0"/>
              </a:spcBef>
              <a:defRPr/>
            </a:pPr>
            <a:r>
              <a:rPr kumimoji="0" lang="en-US" sz="1750" b="0" i="0" u="none" strike="noStrike" kern="0" cap="none" spc="0" normalizeH="0" baseline="0" noProof="0" dirty="0">
                <a:ln>
                  <a:noFill/>
                </a:ln>
                <a:effectLst/>
                <a:uLnTx/>
                <a:uFillTx/>
                <a:latin typeface="Arial"/>
                <a:ea typeface="ＭＳ Ｐゴシック" pitchFamily="-111" charset="-128"/>
              </a:rPr>
              <a:t>When DHS/ChildLine receives a referral/report, DHS/ChildLine will immediately evaluate and transmit the information to the appropriate agency for assessment or investigation.</a:t>
            </a:r>
            <a:endParaRPr kumimoji="0" lang="en-US" sz="1750" b="0" i="0" u="none" strike="noStrike" kern="0" cap="none" spc="0" normalizeH="0" baseline="0" noProof="0" dirty="0">
              <a:ln>
                <a:noFill/>
              </a:ln>
              <a:effectLst/>
              <a:highlight>
                <a:srgbClr val="FFFF00"/>
              </a:highlight>
              <a:uLnTx/>
              <a:uFillTx/>
              <a:latin typeface="Arial"/>
              <a:ea typeface="ＭＳ Ｐゴシック" pitchFamily="-111" charset="-128"/>
            </a:endParaRPr>
          </a:p>
        </p:txBody>
      </p:sp>
    </p:spTree>
    <p:extLst>
      <p:ext uri="{BB962C8B-B14F-4D97-AF65-F5344CB8AC3E}">
        <p14:creationId xmlns:p14="http://schemas.microsoft.com/office/powerpoint/2010/main" val="42351867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92</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Disposition of Complaints Received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 &amp; </a:t>
            </a: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Responsibility for Investigation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Pa.C.S.§6334.1)</a:t>
            </a:r>
            <a:r>
              <a:rPr lang="en-US" sz="2000" b="1" dirty="0">
                <a:solidFill>
                  <a:srgbClr val="73ADDD"/>
                </a:solidFill>
                <a:latin typeface="Arial"/>
              </a:rPr>
              <a:t> </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(cont.)</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FFFFFF">
                  <a:lumMod val="65000"/>
                </a:srgbClr>
              </a:solidFill>
              <a:effectLst/>
              <a:highlight>
                <a:srgbClr val="FFFF00"/>
              </a:highlight>
              <a:uLnTx/>
              <a:uFillTx/>
              <a:latin typeface="Arial"/>
              <a:ea typeface="ＭＳ Ｐゴシック" pitchFamily="-111" charset="-128"/>
            </a:endParaRPr>
          </a:p>
          <a:p>
            <a:pPr>
              <a:spcBef>
                <a:spcPts val="0"/>
              </a:spcBef>
              <a:defRPr/>
            </a:pPr>
            <a:r>
              <a:rPr kumimoji="0" lang="en-US" sz="1750" i="1" u="none" strike="noStrike" kern="0" cap="none" spc="0" normalizeH="0" baseline="0" noProof="0" dirty="0">
                <a:ln>
                  <a:noFill/>
                </a:ln>
                <a:effectLst/>
                <a:uLnTx/>
                <a:uFillTx/>
                <a:latin typeface="Arial"/>
                <a:ea typeface="ＭＳ Ｐゴシック" pitchFamily="-111" charset="-128"/>
              </a:rPr>
              <a:t>Referral to county agency</a:t>
            </a:r>
            <a:r>
              <a:rPr kumimoji="0" lang="en-US" sz="1750" b="0" i="0" u="none" strike="noStrike" kern="0" cap="none" spc="0" normalizeH="0" baseline="0" noProof="0" dirty="0">
                <a:ln>
                  <a:noFill/>
                </a:ln>
                <a:effectLst/>
                <a:uLnTx/>
                <a:uFillTx/>
                <a:latin typeface="Arial"/>
                <a:ea typeface="ＭＳ Ｐゴシック" pitchFamily="-111" charset="-128"/>
              </a:rPr>
              <a:t> </a:t>
            </a:r>
            <a:r>
              <a:rPr kumimoji="0" lang="en-US" sz="1750" b="0" i="1" u="none" strike="noStrike" kern="0" cap="none" spc="0" normalizeH="0" baseline="0" noProof="0" dirty="0">
                <a:ln>
                  <a:noFill/>
                </a:ln>
                <a:effectLst/>
                <a:uLnTx/>
                <a:uFillTx/>
                <a:latin typeface="Arial"/>
                <a:ea typeface="ＭＳ Ｐゴシック" pitchFamily="-111" charset="-128"/>
              </a:rPr>
              <a:t>(CPS) </a:t>
            </a:r>
            <a:r>
              <a:rPr kumimoji="0" lang="en-US" sz="1750" b="0" i="0" u="none" strike="noStrike" kern="0" cap="none" spc="0" normalizeH="0" baseline="0" noProof="0" dirty="0">
                <a:ln>
                  <a:noFill/>
                </a:ln>
                <a:effectLst/>
                <a:uLnTx/>
                <a:uFillTx/>
                <a:latin typeface="Arial"/>
                <a:ea typeface="ＭＳ Ｐゴシック" pitchFamily="-111" charset="-128"/>
              </a:rPr>
              <a:t>– If the suspected child abuse is alleged to have been committed by a perpetrator, DHS/ChildLine will transmit the information to the county agency where the suspected child abuse is alleged to have occurred for investigation of the allegation(s).</a:t>
            </a:r>
          </a:p>
          <a:p>
            <a:pPr marL="0" indent="0">
              <a:spcBef>
                <a:spcPts val="0"/>
              </a:spcBef>
              <a:buNone/>
              <a:defRPr/>
            </a:pPr>
            <a:endParaRPr kumimoji="0" lang="en-US" sz="175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i="1" u="none" strike="noStrike" kern="0" cap="none" spc="0" normalizeH="0" baseline="0" noProof="0" dirty="0">
                <a:ln>
                  <a:noFill/>
                </a:ln>
                <a:effectLst/>
                <a:uLnTx/>
                <a:uFillTx/>
                <a:latin typeface="Arial"/>
                <a:ea typeface="ＭＳ Ｐゴシック" pitchFamily="-111" charset="-128"/>
              </a:rPr>
              <a:t>Referral to county agency and law enforcement officials</a:t>
            </a:r>
            <a:r>
              <a:rPr kumimoji="0" lang="en-US" sz="1750" b="0" i="0" u="none" strike="noStrike" kern="0" cap="none" spc="0" normalizeH="0" baseline="0" noProof="0" dirty="0">
                <a:ln>
                  <a:noFill/>
                </a:ln>
                <a:effectLst/>
                <a:uLnTx/>
                <a:uFillTx/>
                <a:latin typeface="Arial"/>
                <a:ea typeface="ＭＳ Ｐゴシック" pitchFamily="-111" charset="-128"/>
              </a:rPr>
              <a:t> </a:t>
            </a:r>
            <a:r>
              <a:rPr kumimoji="0" lang="en-US" sz="1750" b="0" i="1" u="none" strike="noStrike" kern="0" cap="none" spc="0" normalizeH="0" baseline="0" noProof="0" dirty="0">
                <a:ln>
                  <a:noFill/>
                </a:ln>
                <a:effectLst/>
                <a:uLnTx/>
                <a:uFillTx/>
                <a:latin typeface="Arial"/>
                <a:ea typeface="ＭＳ Ｐゴシック" pitchFamily="-111" charset="-128"/>
              </a:rPr>
              <a:t>(LEO) </a:t>
            </a:r>
            <a:r>
              <a:rPr kumimoji="0" lang="en-US" sz="1750" b="0" i="0" u="none" strike="noStrike" kern="0" cap="none" spc="0" normalizeH="0" baseline="0" noProof="0" dirty="0">
                <a:ln>
                  <a:noFill/>
                </a:ln>
                <a:effectLst/>
                <a:uLnTx/>
                <a:uFillTx/>
                <a:latin typeface="Arial"/>
                <a:ea typeface="ＭＳ Ｐゴシック" pitchFamily="-111" charset="-128"/>
              </a:rPr>
              <a:t>– If the suspected child abuse is alleged to have been committed by a perpetrator and the behavior constituting the suspected child abuse may include a violation of a criminal offense, DHS/ChildLine will transmit the information to the appropriate law enforcement official in the county where the suspected child abuse is alleged to have occurred for a joint investigation of the allegation(s).</a:t>
            </a:r>
          </a:p>
        </p:txBody>
      </p:sp>
    </p:spTree>
    <p:extLst>
      <p:ext uri="{BB962C8B-B14F-4D97-AF65-F5344CB8AC3E}">
        <p14:creationId xmlns:p14="http://schemas.microsoft.com/office/powerpoint/2010/main" val="31834656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93</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153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Disposition of Complaints Received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&amp; </a:t>
            </a:r>
            <a:r>
              <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rPr>
              <a:t>Responsibility for Investigation </a:t>
            </a:r>
            <a:r>
              <a:rPr kumimoji="0" lang="en-US" sz="2000" b="0" i="0" u="none" strike="noStrike" kern="0" cap="none" spc="0" normalizeH="0" baseline="0" noProof="0" dirty="0">
                <a:ln>
                  <a:noFill/>
                </a:ln>
                <a:solidFill>
                  <a:srgbClr val="73ADDD"/>
                </a:solidFill>
                <a:effectLst/>
                <a:uLnTx/>
                <a:uFillTx/>
                <a:latin typeface="Arial"/>
                <a:ea typeface="ＭＳ Ｐゴシック" pitchFamily="-111" charset="-128"/>
              </a:rPr>
              <a:t>(23 Pa.C.S.§6334.1)</a:t>
            </a:r>
            <a:r>
              <a:rPr lang="en-US" sz="2000" b="1" dirty="0">
                <a:solidFill>
                  <a:srgbClr val="73ADDD"/>
                </a:solidFill>
                <a:latin typeface="Arial"/>
              </a:rPr>
              <a:t> </a:t>
            </a:r>
            <a:r>
              <a:rPr kumimoji="0" lang="en-US" sz="2000" i="0" u="none" strike="noStrike" kern="0" cap="none" spc="0" normalizeH="0" baseline="0" noProof="0" dirty="0">
                <a:ln>
                  <a:noFill/>
                </a:ln>
                <a:solidFill>
                  <a:srgbClr val="73ADDD"/>
                </a:solidFill>
                <a:effectLst/>
                <a:uLnTx/>
                <a:uFillTx/>
                <a:latin typeface="Arial"/>
                <a:ea typeface="ＭＳ Ｐゴシック" pitchFamily="-111" charset="-128"/>
              </a:rPr>
              <a:t>(cont.)</a:t>
            </a:r>
            <a:endParaRPr kumimoji="0" lang="en-US" sz="2000" b="1" i="0" u="none"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FFFFFF">
                  <a:lumMod val="65000"/>
                </a:srgbClr>
              </a:solidFill>
              <a:effectLst/>
              <a:highlight>
                <a:srgbClr val="FFFF00"/>
              </a:highlight>
              <a:uLnTx/>
              <a:uFillTx/>
              <a:latin typeface="Arial"/>
              <a:ea typeface="ＭＳ Ｐゴシック" pitchFamily="-111" charset="-128"/>
            </a:endParaRPr>
          </a:p>
          <a:p>
            <a:pPr>
              <a:spcBef>
                <a:spcPts val="0"/>
              </a:spcBef>
              <a:defRPr/>
            </a:pPr>
            <a:r>
              <a:rPr kumimoji="0" lang="en-US" sz="1750" b="0" i="1" u="none" strike="noStrike" kern="0" cap="none" spc="0" normalizeH="0" baseline="0" noProof="0" dirty="0">
                <a:ln>
                  <a:noFill/>
                </a:ln>
                <a:effectLst/>
                <a:uLnTx/>
                <a:uFillTx/>
                <a:latin typeface="Arial"/>
                <a:ea typeface="ＭＳ Ｐゴシック" pitchFamily="-111" charset="-128"/>
              </a:rPr>
              <a:t>Referral to law enforcement officials only (LEO) </a:t>
            </a:r>
            <a:r>
              <a:rPr kumimoji="0" lang="en-US" sz="1750" b="0" i="0" u="none" strike="noStrike" kern="0" cap="none" spc="0" normalizeH="0" baseline="0" noProof="0" dirty="0">
                <a:ln>
                  <a:noFill/>
                </a:ln>
                <a:effectLst/>
                <a:uLnTx/>
                <a:uFillTx/>
                <a:latin typeface="Arial"/>
                <a:ea typeface="ＭＳ Ｐゴシック" pitchFamily="-111" charset="-128"/>
              </a:rPr>
              <a:t>– If the person suspected of committing child abuse is not a perpetrator but the behavior constituting the suspected child abuse may include a violation of a criminal offense, DHS/ChildLine will transmit the information to the appropriate law enforcement official in the county where the suspected child abuse is alleged to have occurred for investigation of the allegation(s).</a:t>
            </a:r>
          </a:p>
          <a:p>
            <a:pPr marL="0" indent="0">
              <a:spcBef>
                <a:spcPts val="0"/>
              </a:spcBef>
              <a:buNone/>
              <a:defRPr/>
            </a:pPr>
            <a:endParaRPr kumimoji="0" lang="en-US" sz="1750" b="0" i="0" u="none" strike="noStrike" kern="0" cap="none" spc="0" normalizeH="0" baseline="0" noProof="0" dirty="0">
              <a:ln>
                <a:noFill/>
              </a:ln>
              <a:effectLst/>
              <a:uLnTx/>
              <a:uFillTx/>
              <a:latin typeface="Arial"/>
              <a:ea typeface="ＭＳ Ｐゴシック" pitchFamily="-111" charset="-128"/>
            </a:endParaRPr>
          </a:p>
          <a:p>
            <a:pPr>
              <a:spcBef>
                <a:spcPts val="0"/>
              </a:spcBef>
              <a:defRPr/>
            </a:pPr>
            <a:r>
              <a:rPr kumimoji="0" lang="en-US" sz="1750" b="0" i="1" u="none" strike="noStrike" kern="0" cap="none" spc="0" normalizeH="0" baseline="0" noProof="0" dirty="0">
                <a:ln>
                  <a:noFill/>
                </a:ln>
                <a:effectLst/>
                <a:uLnTx/>
                <a:uFillTx/>
                <a:latin typeface="Arial"/>
                <a:ea typeface="ＭＳ Ｐゴシック" pitchFamily="-111" charset="-128"/>
              </a:rPr>
              <a:t>Referral to county agency (GPS)</a:t>
            </a:r>
            <a:r>
              <a:rPr kumimoji="0" lang="en-US" sz="1750" b="0" i="0" u="none" strike="noStrike" kern="0" cap="none" spc="0" normalizeH="0" baseline="0" noProof="0" dirty="0">
                <a:ln>
                  <a:noFill/>
                </a:ln>
                <a:effectLst/>
                <a:uLnTx/>
                <a:uFillTx/>
                <a:latin typeface="Arial"/>
                <a:ea typeface="ＭＳ Ｐゴシック" pitchFamily="-111" charset="-128"/>
              </a:rPr>
              <a:t> – If the referral/report does not suggest the child is in need of protective services but suggests the child is in need of other services, DHS/ChildLine will transmit the information to the appropriate county agency for assessment of the needs of the child.</a:t>
            </a:r>
          </a:p>
        </p:txBody>
      </p:sp>
    </p:spTree>
    <p:extLst>
      <p:ext uri="{BB962C8B-B14F-4D97-AF65-F5344CB8AC3E}">
        <p14:creationId xmlns:p14="http://schemas.microsoft.com/office/powerpoint/2010/main" val="2475834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94</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2999"/>
            <a:ext cx="8153400" cy="4943149"/>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Investigation of Reports </a:t>
            </a:r>
            <a:r>
              <a:rPr lang="en-US" sz="2000" dirty="0">
                <a:solidFill>
                  <a:srgbClr val="73ADDD"/>
                </a:solidFill>
                <a:latin typeface="Arial"/>
              </a:rPr>
              <a:t>(23 Pa.C.S.§6319)</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1" dirty="0">
              <a:latin typeface="Arial"/>
            </a:endParaRPr>
          </a:p>
          <a:p>
            <a:pPr marL="400050">
              <a:spcBef>
                <a:spcPts val="0"/>
              </a:spcBef>
              <a:buFont typeface="+mj-lt"/>
              <a:buAutoNum type="alphaLcParenR" startAt="8"/>
              <a:defRPr/>
            </a:pPr>
            <a:r>
              <a:rPr lang="en-US" sz="1750" b="1" dirty="0">
                <a:latin typeface="Arial"/>
              </a:rPr>
              <a:t>Notice to mandated reporter </a:t>
            </a:r>
            <a:r>
              <a:rPr lang="en-US" sz="1750" dirty="0">
                <a:latin typeface="Arial"/>
              </a:rPr>
              <a:t>-- If a report was made by a mandated reporter, DHS shall notify the mandated reporter who made the report of suspected child abuse of all of the following within three (3) business days of DHS's receipt of the results of the investigation:</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lang="en-US" sz="1750" dirty="0">
                <a:latin typeface="Arial"/>
              </a:rPr>
              <a:t>Whether the child abuse report is founded, indicated, or unfounded.</a:t>
            </a:r>
          </a:p>
          <a:p>
            <a:pPr marL="800100" marR="0" lvl="1" indent="-342900" algn="l" defTabSz="914400" rtl="0" eaLnBrk="1" fontAlgn="base" latinLnBrk="0" hangingPunct="1">
              <a:lnSpc>
                <a:spcPct val="100000"/>
              </a:lnSpc>
              <a:spcBef>
                <a:spcPts val="0"/>
              </a:spcBef>
              <a:spcAft>
                <a:spcPct val="0"/>
              </a:spcAft>
              <a:buClrTx/>
              <a:buSzTx/>
              <a:buFont typeface="+mj-lt"/>
              <a:buAutoNum type="arabicParenR"/>
              <a:tabLst/>
              <a:defRPr/>
            </a:pPr>
            <a:r>
              <a:rPr lang="en-US" sz="1750" dirty="0">
                <a:latin typeface="Arial"/>
              </a:rPr>
              <a:t>Any services provided, arranged for, or to be provided by the county agency to protect the child.</a:t>
            </a:r>
          </a:p>
        </p:txBody>
      </p:sp>
    </p:spTree>
    <p:extLst>
      <p:ext uri="{BB962C8B-B14F-4D97-AF65-F5344CB8AC3E}">
        <p14:creationId xmlns:p14="http://schemas.microsoft.com/office/powerpoint/2010/main" val="37618113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95</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82042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u="sng" dirty="0">
              <a:solidFill>
                <a:srgbClr val="0070C0"/>
              </a:solidFill>
              <a:latin typeface="Arial"/>
            </a:endParaRPr>
          </a:p>
          <a:p>
            <a:pPr marL="0" indent="0">
              <a:spcBef>
                <a:spcPts val="0"/>
              </a:spcBef>
              <a:buNone/>
              <a:defRPr/>
            </a:pPr>
            <a:r>
              <a:rPr lang="en-US" sz="1750" u="sng" dirty="0">
                <a:latin typeface="Arial"/>
              </a:rPr>
              <a:t>Homepage</a:t>
            </a:r>
          </a:p>
          <a:p>
            <a:pPr>
              <a:spcBef>
                <a:spcPts val="0"/>
              </a:spcBef>
              <a:defRPr/>
            </a:pPr>
            <a:r>
              <a:rPr lang="en-US" sz="1750" dirty="0">
                <a:latin typeface="Arial"/>
              </a:rPr>
              <a:t>To create an account, click the &lt;create individual account&gt; button and follow the prompts.</a:t>
            </a:r>
          </a:p>
          <a:p>
            <a:pPr>
              <a:spcBef>
                <a:spcPts val="0"/>
              </a:spcBef>
              <a:defRPr/>
            </a:pPr>
            <a:r>
              <a:rPr lang="en-US" sz="1750" dirty="0">
                <a:latin typeface="Arial"/>
              </a:rPr>
              <a:t>If you already have a login, click the &lt;individual login&gt; button.</a:t>
            </a:r>
          </a:p>
          <a:p>
            <a:pPr marL="0" indent="0">
              <a:spcBef>
                <a:spcPts val="0"/>
              </a:spcBef>
              <a:buNone/>
              <a:defRPr/>
            </a:pPr>
            <a:endParaRPr lang="en-US" sz="1750" dirty="0">
              <a:latin typeface="Arial"/>
            </a:endParaRPr>
          </a:p>
          <a:p>
            <a:pPr marL="0" indent="0">
              <a:spcBef>
                <a:spcPts val="0"/>
              </a:spcBef>
              <a:buNone/>
              <a:defRPr/>
            </a:pPr>
            <a:endParaRPr lang="en-US" sz="1750" dirty="0">
              <a:latin typeface="Arial"/>
            </a:endParaRP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rPr>
              <a:t>Need Help? </a:t>
            </a: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Contact the CWIS </a:t>
            </a: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Support Center at 1-877-343-0494.</a:t>
            </a:r>
            <a:endParaRPr lang="en-US" sz="1600" dirty="0">
              <a:latin typeface="Arial"/>
            </a:endParaRPr>
          </a:p>
        </p:txBody>
      </p:sp>
      <p:pic>
        <p:nvPicPr>
          <p:cNvPr id="5" name="Picture 4">
            <a:extLst>
              <a:ext uri="{FF2B5EF4-FFF2-40B4-BE49-F238E27FC236}">
                <a16:creationId xmlns:a16="http://schemas.microsoft.com/office/drawing/2014/main" id="{6D2F6289-754E-4196-8928-5796CA9A99B4}"/>
              </a:ext>
            </a:extLst>
          </p:cNvPr>
          <p:cNvPicPr>
            <a:picLocks noChangeAspect="1"/>
          </p:cNvPicPr>
          <p:nvPr/>
        </p:nvPicPr>
        <p:blipFill>
          <a:blip r:embed="rId4"/>
          <a:stretch>
            <a:fillRect/>
          </a:stretch>
        </p:blipFill>
        <p:spPr>
          <a:xfrm>
            <a:off x="4114800" y="2953407"/>
            <a:ext cx="4473215" cy="2761593"/>
          </a:xfrm>
          <a:prstGeom prst="rect">
            <a:avLst/>
          </a:prstGeom>
        </p:spPr>
      </p:pic>
    </p:spTree>
    <p:extLst>
      <p:ext uri="{BB962C8B-B14F-4D97-AF65-F5344CB8AC3E}">
        <p14:creationId xmlns:p14="http://schemas.microsoft.com/office/powerpoint/2010/main" val="21778753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96</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b="1" i="0" strike="noStrike" kern="0" cap="none" spc="0" normalizeH="0" baseline="0" noProof="0" dirty="0">
                <a:ln>
                  <a:noFill/>
                </a:ln>
                <a:solidFill>
                  <a:srgbClr val="73ADDD"/>
                </a:solidFill>
                <a:effectLst/>
                <a:uLnTx/>
                <a:uFillTx/>
                <a:latin typeface="Arial"/>
                <a:ea typeface="ＭＳ Ｐゴシック" pitchFamily="-111" charset="-128"/>
              </a:rPr>
              <a:t> </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Create Keystone ID</a:t>
            </a:r>
          </a:p>
          <a:p>
            <a:pPr>
              <a:spcBef>
                <a:spcPts val="0"/>
              </a:spcBef>
              <a:defRPr/>
            </a:pPr>
            <a:r>
              <a:rPr lang="en-US" sz="1750" dirty="0">
                <a:latin typeface="Arial"/>
              </a:rPr>
              <a:t>When creating a new account, the reporter will see the “Citizen Registration page.”</a:t>
            </a:r>
          </a:p>
          <a:p>
            <a:pPr>
              <a:spcBef>
                <a:spcPts val="0"/>
              </a:spcBef>
              <a:defRPr/>
            </a:pPr>
            <a:r>
              <a:rPr lang="en-US" sz="1750" dirty="0">
                <a:latin typeface="Arial"/>
              </a:rPr>
              <a:t>The reporter should read this page and then click &lt;next&gt;.</a:t>
            </a:r>
          </a:p>
          <a:p>
            <a:pPr>
              <a:spcBef>
                <a:spcPts val="0"/>
              </a:spcBef>
              <a:defRPr/>
            </a:pPr>
            <a:endParaRPr lang="en-US" sz="1700" dirty="0">
              <a:latin typeface="Arial"/>
            </a:endParaRPr>
          </a:p>
          <a:p>
            <a:pPr marL="0" indent="0">
              <a:spcBef>
                <a:spcPts val="0"/>
              </a:spcBef>
              <a:buNone/>
              <a:defRPr/>
            </a:pPr>
            <a:endParaRPr lang="en-US" sz="1700" dirty="0">
              <a:latin typeface="Arial"/>
            </a:endParaRP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rPr>
              <a:t>Need Help? </a:t>
            </a: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Contact the CWIS </a:t>
            </a: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Support Center at 1-877-343-0494.</a:t>
            </a:r>
          </a:p>
        </p:txBody>
      </p:sp>
      <p:pic>
        <p:nvPicPr>
          <p:cNvPr id="6" name="Picture 5">
            <a:extLst>
              <a:ext uri="{FF2B5EF4-FFF2-40B4-BE49-F238E27FC236}">
                <a16:creationId xmlns:a16="http://schemas.microsoft.com/office/drawing/2014/main" id="{D3477D7C-A0FA-4C90-A000-BFBA7CBBFBAB}"/>
              </a:ext>
            </a:extLst>
          </p:cNvPr>
          <p:cNvPicPr>
            <a:picLocks noChangeAspect="1"/>
          </p:cNvPicPr>
          <p:nvPr/>
        </p:nvPicPr>
        <p:blipFill>
          <a:blip r:embed="rId4"/>
          <a:stretch>
            <a:fillRect/>
          </a:stretch>
        </p:blipFill>
        <p:spPr>
          <a:xfrm>
            <a:off x="4546599" y="1828800"/>
            <a:ext cx="4114801" cy="3990184"/>
          </a:xfrm>
          <a:prstGeom prst="rect">
            <a:avLst/>
          </a:prstGeom>
        </p:spPr>
      </p:pic>
    </p:spTree>
    <p:extLst>
      <p:ext uri="{BB962C8B-B14F-4D97-AF65-F5344CB8AC3E}">
        <p14:creationId xmlns:p14="http://schemas.microsoft.com/office/powerpoint/2010/main" val="4234339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97</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Create Keystone ID</a:t>
            </a:r>
          </a:p>
          <a:p>
            <a:pPr>
              <a:spcBef>
                <a:spcPts val="0"/>
              </a:spcBef>
              <a:defRPr/>
            </a:pPr>
            <a:r>
              <a:rPr lang="en-US" sz="1750" dirty="0">
                <a:latin typeface="Arial"/>
              </a:rPr>
              <a:t>Input the required information </a:t>
            </a:r>
            <a:br>
              <a:rPr lang="en-US" sz="1750" dirty="0">
                <a:latin typeface="Arial"/>
              </a:rPr>
            </a:br>
            <a:r>
              <a:rPr lang="en-US" sz="1750" dirty="0">
                <a:latin typeface="Arial"/>
              </a:rPr>
              <a:t>about the reporter and click on &lt;finish&gt;</a:t>
            </a:r>
          </a:p>
          <a:p>
            <a:pPr marL="0" indent="0">
              <a:spcBef>
                <a:spcPts val="0"/>
              </a:spcBef>
              <a:buNone/>
              <a:defRPr/>
            </a:pPr>
            <a:endParaRPr lang="en-US" sz="1700" dirty="0">
              <a:latin typeface="Arial"/>
            </a:endParaRPr>
          </a:p>
          <a:p>
            <a:pPr marL="0" indent="0">
              <a:spcBef>
                <a:spcPts val="0"/>
              </a:spcBef>
              <a:buNone/>
              <a:defRPr/>
            </a:pPr>
            <a:endParaRPr lang="en-US" sz="1800" dirty="0">
              <a:latin typeface="Arial"/>
            </a:endParaRP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rPr>
              <a:t>Need Help? </a:t>
            </a: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Contact the CWIS </a:t>
            </a:r>
          </a:p>
          <a:p>
            <a:pPr marL="0" marR="0" lvl="0" indent="0" algn="l" defTabSz="914400" rtl="0" eaLnBrk="1" fontAlgn="base" latinLnBrk="0" hangingPunct="1">
              <a:lnSpc>
                <a:spcPct val="100000"/>
              </a:lnSpc>
              <a:spcBef>
                <a:spcPts val="0"/>
              </a:spcBef>
              <a:spcAft>
                <a:spcPct val="0"/>
              </a:spcAft>
              <a:buClrTx/>
              <a:buSzTx/>
              <a:buNone/>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pitchFamily="-111" charset="-128"/>
              </a:rPr>
              <a:t>Support Center at 1-877-343-0494.</a:t>
            </a:r>
          </a:p>
        </p:txBody>
      </p:sp>
      <p:pic>
        <p:nvPicPr>
          <p:cNvPr id="7" name="Picture 6">
            <a:extLst>
              <a:ext uri="{FF2B5EF4-FFF2-40B4-BE49-F238E27FC236}">
                <a16:creationId xmlns:a16="http://schemas.microsoft.com/office/drawing/2014/main" id="{50D34D27-92FB-49B9-BC76-7DA3C1976ABF}"/>
              </a:ext>
            </a:extLst>
          </p:cNvPr>
          <p:cNvPicPr>
            <a:picLocks noChangeAspect="1"/>
          </p:cNvPicPr>
          <p:nvPr/>
        </p:nvPicPr>
        <p:blipFill>
          <a:blip r:embed="rId4"/>
          <a:stretch>
            <a:fillRect/>
          </a:stretch>
        </p:blipFill>
        <p:spPr>
          <a:xfrm>
            <a:off x="4038600" y="1752599"/>
            <a:ext cx="4648200" cy="4232057"/>
          </a:xfrm>
          <a:prstGeom prst="rect">
            <a:avLst/>
          </a:prstGeom>
        </p:spPr>
      </p:pic>
    </p:spTree>
    <p:extLst>
      <p:ext uri="{BB962C8B-B14F-4D97-AF65-F5344CB8AC3E}">
        <p14:creationId xmlns:p14="http://schemas.microsoft.com/office/powerpoint/2010/main" val="17600380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98</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200" y="1143000"/>
            <a:ext cx="3962400"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Create Keystone ID</a:t>
            </a:r>
          </a:p>
          <a:p>
            <a:pPr>
              <a:spcBef>
                <a:spcPts val="0"/>
              </a:spcBef>
              <a:defRPr/>
            </a:pPr>
            <a:r>
              <a:rPr lang="en-US" sz="1750" dirty="0">
                <a:latin typeface="Arial"/>
              </a:rPr>
              <a:t>A temporary password will be sent to the e-mail address that the reporter provided during the initial set-up process. </a:t>
            </a:r>
          </a:p>
          <a:p>
            <a:pPr>
              <a:spcBef>
                <a:spcPts val="0"/>
              </a:spcBef>
              <a:defRPr/>
            </a:pPr>
            <a:r>
              <a:rPr lang="en-US" sz="1750" dirty="0">
                <a:latin typeface="Arial"/>
              </a:rPr>
              <a:t>Note: The temporary password will be used the first time the reporter logs in and then they will be asked to create a new password.</a:t>
            </a:r>
          </a:p>
          <a:p>
            <a:pPr marL="0" indent="0">
              <a:spcBef>
                <a:spcPts val="0"/>
              </a:spcBef>
              <a:buNone/>
              <a:defRPr/>
            </a:pPr>
            <a:endParaRPr lang="en-US" sz="1800" dirty="0">
              <a:latin typeface="Arial"/>
            </a:endParaRPr>
          </a:p>
          <a:p>
            <a:pPr marL="0" indent="0">
              <a:spcBef>
                <a:spcPts val="0"/>
              </a:spcBef>
              <a:buNone/>
              <a:defRPr/>
            </a:pPr>
            <a:endParaRPr lang="en-US" sz="1800" dirty="0">
              <a:latin typeface="Arial"/>
            </a:endParaRPr>
          </a:p>
          <a:p>
            <a:pPr marL="0" indent="0">
              <a:spcBef>
                <a:spcPts val="0"/>
              </a:spcBef>
              <a:buNone/>
              <a:defRPr/>
            </a:pPr>
            <a:r>
              <a:rPr lang="en-US" sz="1600" b="1" dirty="0">
                <a:latin typeface="Arial"/>
              </a:rPr>
              <a:t>Need Help? </a:t>
            </a:r>
            <a:r>
              <a:rPr lang="en-US" sz="1600" dirty="0">
                <a:latin typeface="Arial"/>
              </a:rPr>
              <a:t>Contact the CWIS </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226D3700-311D-4B8F-85CB-8CF10A6AE078}"/>
              </a:ext>
            </a:extLst>
          </p:cNvPr>
          <p:cNvPicPr>
            <a:picLocks noChangeAspect="1"/>
          </p:cNvPicPr>
          <p:nvPr/>
        </p:nvPicPr>
        <p:blipFill>
          <a:blip r:embed="rId4"/>
          <a:stretch>
            <a:fillRect/>
          </a:stretch>
        </p:blipFill>
        <p:spPr>
          <a:xfrm>
            <a:off x="4419600" y="1828800"/>
            <a:ext cx="4475050" cy="2819400"/>
          </a:xfrm>
          <a:prstGeom prst="rect">
            <a:avLst/>
          </a:prstGeom>
        </p:spPr>
      </p:pic>
    </p:spTree>
    <p:extLst>
      <p:ext uri="{BB962C8B-B14F-4D97-AF65-F5344CB8AC3E}">
        <p14:creationId xmlns:p14="http://schemas.microsoft.com/office/powerpoint/2010/main" val="5385297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FD17-BB6C-4764-8D13-A84830B4F595}"/>
              </a:ext>
            </a:extLst>
          </p:cNvPr>
          <p:cNvSpPr>
            <a:spLocks noGrp="1"/>
          </p:cNvSpPr>
          <p:nvPr>
            <p:ph type="title"/>
          </p:nvPr>
        </p:nvSpPr>
        <p:spPr>
          <a:xfrm>
            <a:off x="457200" y="304800"/>
            <a:ext cx="5562600" cy="454026"/>
          </a:xfrm>
        </p:spPr>
        <p:txBody>
          <a:bodyPr/>
          <a:lstStyle/>
          <a:p>
            <a:r>
              <a:rPr lang="en-US" sz="2750" dirty="0"/>
              <a:t>Reporting Suspected Child Abuse</a:t>
            </a:r>
          </a:p>
        </p:txBody>
      </p:sp>
      <p:sp>
        <p:nvSpPr>
          <p:cNvPr id="3" name="Slide Number Placeholder 2">
            <a:extLst>
              <a:ext uri="{FF2B5EF4-FFF2-40B4-BE49-F238E27FC236}">
                <a16:creationId xmlns:a16="http://schemas.microsoft.com/office/drawing/2014/main" id="{BC4ADD32-AD69-4384-8236-E26AF631F987}"/>
              </a:ext>
            </a:extLst>
          </p:cNvPr>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D710453-B075-45DB-8A7B-E3C399690A0E}" type="slidenum">
              <a:rPr kumimoji="0" lang="en-US" sz="11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99</a:t>
            </a:fld>
            <a:endParaRPr kumimoji="0" lang="en-US" sz="1100" b="0" i="0" u="none" strike="noStrike" kern="1200" cap="none" spc="0" normalizeH="0" baseline="0" noProof="0" dirty="0">
              <a:ln>
                <a:noFill/>
              </a:ln>
              <a:solidFill>
                <a:srgbClr val="000000"/>
              </a:solidFill>
              <a:effectLst/>
              <a:uLnTx/>
              <a:uFillTx/>
              <a:latin typeface="Arial" charset="0"/>
              <a:ea typeface="ＭＳ Ｐゴシック" pitchFamily="-106" charset="-128"/>
              <a:cs typeface="Arial" charset="0"/>
            </a:endParaRPr>
          </a:p>
        </p:txBody>
      </p:sp>
      <p:sp>
        <p:nvSpPr>
          <p:cNvPr id="4" name="Text Placeholder 3">
            <a:extLst>
              <a:ext uri="{FF2B5EF4-FFF2-40B4-BE49-F238E27FC236}">
                <a16:creationId xmlns:a16="http://schemas.microsoft.com/office/drawing/2014/main" id="{02F1E08A-3B32-41ED-80E3-A815E6E99038}"/>
              </a:ext>
            </a:extLst>
          </p:cNvPr>
          <p:cNvSpPr>
            <a:spLocks noGrp="1"/>
          </p:cNvSpPr>
          <p:nvPr>
            <p:ph type="body" sz="quarter" idx="13"/>
          </p:nvPr>
        </p:nvSpPr>
        <p:spPr>
          <a:xfrm>
            <a:off x="457199" y="1143000"/>
            <a:ext cx="3997509" cy="4800600"/>
          </a:xfrm>
        </p:spPr>
        <p:txBody>
          <a:bodyPr>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b="1" dirty="0">
                <a:solidFill>
                  <a:srgbClr val="73ADDD"/>
                </a:solidFill>
                <a:latin typeface="Arial"/>
              </a:rPr>
              <a:t>The </a:t>
            </a:r>
            <a:r>
              <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hlinkClick r:id="rId3">
                  <a:extLst>
                    <a:ext uri="{A12FA001-AC4F-418D-AE19-62706E023703}">
                      <ahyp:hlinkClr xmlns:ahyp="http://schemas.microsoft.com/office/drawing/2018/hyperlinkcolor" val="tx"/>
                    </a:ext>
                  </a:extLst>
                </a:hlinkClick>
              </a:rPr>
              <a:t>Child Welfare Portal</a:t>
            </a:r>
            <a:r>
              <a:rPr kumimoji="0" lang="en-US" sz="2000" i="0" strike="noStrike" kern="0" cap="none" spc="0" normalizeH="0" baseline="0" noProof="0" dirty="0">
                <a:ln>
                  <a:noFill/>
                </a:ln>
                <a:solidFill>
                  <a:srgbClr val="73ADDD"/>
                </a:solidFill>
                <a:effectLst/>
                <a:uLnTx/>
                <a:uFillTx/>
                <a:latin typeface="Arial"/>
                <a:ea typeface="ＭＳ Ｐゴシック" pitchFamily="-111" charset="-128"/>
              </a:rPr>
              <a:t> (cont.)</a:t>
            </a:r>
            <a:endParaRPr kumimoji="0" lang="en-US" sz="2000" b="1" i="0" u="sng" strike="noStrike" kern="0" cap="none" spc="0" normalizeH="0" baseline="0" noProof="0" dirty="0">
              <a:ln>
                <a:noFill/>
              </a:ln>
              <a:solidFill>
                <a:srgbClr val="73ADDD"/>
              </a:solidFill>
              <a:effectLst/>
              <a:uLnTx/>
              <a:uFillTx/>
              <a:latin typeface="Arial"/>
              <a:ea typeface="ＭＳ Ｐゴシック" pitchFamily="-111" charset="-128"/>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dirty="0">
              <a:solidFill>
                <a:srgbClr val="0070C0"/>
              </a:solidFill>
              <a:latin typeface="Arial"/>
            </a:endParaRPr>
          </a:p>
          <a:p>
            <a:pPr marL="0" indent="0">
              <a:spcBef>
                <a:spcPts val="0"/>
              </a:spcBef>
              <a:buNone/>
              <a:defRPr/>
            </a:pPr>
            <a:r>
              <a:rPr lang="en-US" sz="1750" u="sng" dirty="0">
                <a:latin typeface="Arial"/>
              </a:rPr>
              <a:t>Keystone Key Sign-In</a:t>
            </a:r>
          </a:p>
          <a:p>
            <a:pPr>
              <a:spcBef>
                <a:spcPts val="0"/>
              </a:spcBef>
              <a:defRPr/>
            </a:pPr>
            <a:r>
              <a:rPr lang="en-US" sz="1750" dirty="0">
                <a:latin typeface="Arial"/>
              </a:rPr>
              <a:t>Enter the new or existing username and password</a:t>
            </a:r>
          </a:p>
          <a:p>
            <a:pPr>
              <a:spcBef>
                <a:spcPts val="0"/>
              </a:spcBef>
              <a:defRPr/>
            </a:pPr>
            <a:r>
              <a:rPr lang="en-US" sz="1750" dirty="0">
                <a:latin typeface="Arial"/>
              </a:rPr>
              <a:t>Note: If you login incorrectly five times, you will be locked out and will need to wait 30 minutes to reset your password.</a:t>
            </a:r>
          </a:p>
          <a:p>
            <a:pPr marL="0" indent="0">
              <a:spcBef>
                <a:spcPts val="0"/>
              </a:spcBef>
              <a:buNone/>
              <a:defRPr/>
            </a:pPr>
            <a:endParaRPr lang="en-US" sz="1700" dirty="0">
              <a:latin typeface="Arial"/>
            </a:endParaRPr>
          </a:p>
          <a:p>
            <a:pPr marL="0" indent="0">
              <a:spcBef>
                <a:spcPts val="0"/>
              </a:spcBef>
              <a:buNone/>
              <a:defRPr/>
            </a:pPr>
            <a:endParaRPr lang="en-US" sz="1700" dirty="0">
              <a:latin typeface="Arial"/>
            </a:endParaRPr>
          </a:p>
          <a:p>
            <a:pPr marL="0" indent="0">
              <a:spcBef>
                <a:spcPts val="0"/>
              </a:spcBef>
              <a:buNone/>
              <a:defRPr/>
            </a:pPr>
            <a:r>
              <a:rPr lang="en-US" sz="1600" b="1" dirty="0">
                <a:latin typeface="Arial"/>
              </a:rPr>
              <a:t>Need Help? </a:t>
            </a:r>
            <a:r>
              <a:rPr lang="en-US" sz="1600" dirty="0">
                <a:latin typeface="Arial"/>
              </a:rPr>
              <a:t>Contact the CWIS</a:t>
            </a:r>
          </a:p>
          <a:p>
            <a:pPr marL="0" indent="0">
              <a:spcBef>
                <a:spcPts val="0"/>
              </a:spcBef>
              <a:buNone/>
              <a:defRPr/>
            </a:pPr>
            <a:r>
              <a:rPr lang="en-US" sz="1600" dirty="0">
                <a:latin typeface="Arial"/>
              </a:rPr>
              <a:t>Support Center at 1-877-343-0494.</a:t>
            </a:r>
          </a:p>
        </p:txBody>
      </p:sp>
      <p:pic>
        <p:nvPicPr>
          <p:cNvPr id="6" name="Picture 5">
            <a:extLst>
              <a:ext uri="{FF2B5EF4-FFF2-40B4-BE49-F238E27FC236}">
                <a16:creationId xmlns:a16="http://schemas.microsoft.com/office/drawing/2014/main" id="{4DDA53B5-E7FA-455A-AD54-FB2F87889B81}"/>
              </a:ext>
            </a:extLst>
          </p:cNvPr>
          <p:cNvPicPr>
            <a:picLocks noChangeAspect="1"/>
          </p:cNvPicPr>
          <p:nvPr/>
        </p:nvPicPr>
        <p:blipFill>
          <a:blip r:embed="rId4"/>
          <a:stretch>
            <a:fillRect/>
          </a:stretch>
        </p:blipFill>
        <p:spPr>
          <a:xfrm>
            <a:off x="4416171" y="2106891"/>
            <a:ext cx="4245229" cy="2644218"/>
          </a:xfrm>
          <a:prstGeom prst="rect">
            <a:avLst/>
          </a:prstGeom>
        </p:spPr>
      </p:pic>
    </p:spTree>
    <p:extLst>
      <p:ext uri="{BB962C8B-B14F-4D97-AF65-F5344CB8AC3E}">
        <p14:creationId xmlns:p14="http://schemas.microsoft.com/office/powerpoint/2010/main" val="1175716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t 31 template 12.23.20" id="{71D5EE78-E4CF-4A5F-8B07-72A5CBA8A497}" vid="{FC4F8E37-7F2A-4222-8372-E786D61A0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04A79DCB86947BAF81DA4D0C8665F" ma:contentTypeVersion="1" ma:contentTypeDescription="Create a new document." ma:contentTypeScope="" ma:versionID="69ae6eae68c141803a9174d7fe15224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309E5E-A628-42E7-A885-F4CD56B5E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D930BA-A8DE-482B-B5E0-A6E7183B3AC5}">
  <ds:schemaRefs>
    <ds:schemaRef ds:uri="http://schemas.microsoft.com/sharepoint/v3/contenttype/forms"/>
  </ds:schemaRefs>
</ds:datastoreItem>
</file>

<file path=customXml/itemProps3.xml><?xml version="1.0" encoding="utf-8"?>
<ds:datastoreItem xmlns:ds="http://schemas.openxmlformats.org/officeDocument/2006/customXml" ds:itemID="{63575922-EA87-4224-B509-ED5E66E8F545}">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2021-06</Template>
  <TotalTime>18718</TotalTime>
  <Words>29906</Words>
  <Application>Microsoft Office PowerPoint</Application>
  <PresentationFormat>On-screen Show (4:3)</PresentationFormat>
  <Paragraphs>2959</Paragraphs>
  <Slides>125</Slides>
  <Notes>125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Arial</vt:lpstr>
      <vt:lpstr>Courier New</vt:lpstr>
      <vt:lpstr>Segoe UI</vt:lpstr>
      <vt:lpstr>Verdana</vt:lpstr>
      <vt:lpstr>Wingdings</vt:lpstr>
      <vt:lpstr>Default Design</vt:lpstr>
      <vt:lpstr>Child Abuse Recognition and Reporting in Pennsylvania</vt:lpstr>
      <vt:lpstr>Introduction</vt:lpstr>
      <vt:lpstr>PowerPoint Presentation</vt:lpstr>
      <vt:lpstr>Course Overview</vt:lpstr>
      <vt:lpstr>Course Overview</vt:lpstr>
      <vt:lpstr>Course Overview</vt:lpstr>
      <vt:lpstr>Course Overview</vt:lpstr>
      <vt:lpstr>Course Overview</vt:lpstr>
      <vt:lpstr>Course Overview</vt:lpstr>
      <vt:lpstr>Course Overview</vt:lpstr>
      <vt:lpstr>Child Welfare in Pennsylvania</vt:lpstr>
      <vt:lpstr>Child Welfare in Pennsylvania</vt:lpstr>
      <vt:lpstr>Child Welfare in Pennsylvania</vt:lpstr>
      <vt:lpstr>Child Welfare in Pennsylvania</vt:lpstr>
      <vt:lpstr>Child Welfare in Pennsylvania</vt:lpstr>
      <vt:lpstr>Child Welfare in Pennsylvania</vt:lpstr>
      <vt:lpstr>Child Welfare in Pennsylvania</vt:lpstr>
      <vt:lpstr>Child Welfare in Pennsylvania</vt:lpstr>
      <vt:lpstr>Child Welfare in Pennsylvania</vt:lpstr>
      <vt:lpstr>Mandatory Notification of Substance Exposed Infants by Health Care Providers &amp; Plan of Safe Care</vt:lpstr>
      <vt:lpstr>Act 54 of 2018</vt:lpstr>
      <vt:lpstr>Act 54 of 2018</vt:lpstr>
      <vt:lpstr>Act 54 of 2018</vt:lpstr>
      <vt:lpstr>Act 54 of 2018</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Recognizing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Reporting Suspected Child Abuse</vt:lpstr>
      <vt:lpstr>Case/Reporting Scenarios</vt:lpstr>
      <vt:lpstr>Quiz Questions</vt:lpstr>
      <vt:lpstr>Sources</vt:lpstr>
      <vt:lpstr>Sources</vt:lpstr>
    </vt:vector>
  </TitlesOfParts>
  <Company>DPW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Act 31 Trainings</dc:title>
  <dc:creator>Ashley Weaver</dc:creator>
  <cp:lastModifiedBy>Ashley Weaver</cp:lastModifiedBy>
  <cp:revision>183</cp:revision>
  <cp:lastPrinted>2013-11-07T20:06:44Z</cp:lastPrinted>
  <dcterms:created xsi:type="dcterms:W3CDTF">2021-08-24T14:38:54Z</dcterms:created>
  <dcterms:modified xsi:type="dcterms:W3CDTF">2024-05-06T12:38:39Z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357F0E0A-13CC-4F99-B794-9045C35645CE</vt:lpwstr>
  </property>
  <property fmtid="{D5CDD505-2E9C-101B-9397-08002B2CF9AE}" pid="3" name="ArticulatePath">
    <vt:lpwstr>http://mydhs/cs/groups/webcontent/documents/document/c_122247</vt:lpwstr>
  </property>
  <property fmtid="{D5CDD505-2E9C-101B-9397-08002B2CF9AE}" pid="4" name="ContentTypeId">
    <vt:lpwstr>0x0101008AD04A79DCB86947BAF81DA4D0C8665F</vt:lpwstr>
  </property>
  <property fmtid="{D5CDD505-2E9C-101B-9397-08002B2CF9AE}" pid="5" name="Order">
    <vt:r8>900</vt:r8>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_SourceUrl">
    <vt:lpwstr/>
  </property>
  <property fmtid="{D5CDD505-2E9C-101B-9397-08002B2CF9AE}" pid="10" name="_SharedFileIndex">
    <vt:lpwstr/>
  </property>
</Properties>
</file>